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315" r:id="rId7"/>
    <p:sldId id="363" r:id="rId8"/>
    <p:sldId id="370" r:id="rId9"/>
    <p:sldId id="371" r:id="rId10"/>
    <p:sldId id="376" r:id="rId11"/>
    <p:sldId id="375" r:id="rId12"/>
    <p:sldId id="374" r:id="rId13"/>
    <p:sldId id="373" r:id="rId14"/>
    <p:sldId id="372" r:id="rId15"/>
    <p:sldId id="381" r:id="rId16"/>
    <p:sldId id="380" r:id="rId17"/>
    <p:sldId id="379" r:id="rId18"/>
    <p:sldId id="378" r:id="rId19"/>
    <p:sldId id="377" r:id="rId20"/>
    <p:sldId id="391" r:id="rId21"/>
    <p:sldId id="382" r:id="rId22"/>
    <p:sldId id="383" r:id="rId23"/>
    <p:sldId id="384" r:id="rId24"/>
    <p:sldId id="387" r:id="rId25"/>
    <p:sldId id="388" r:id="rId26"/>
    <p:sldId id="386" r:id="rId27"/>
    <p:sldId id="385" r:id="rId28"/>
    <p:sldId id="389" r:id="rId29"/>
    <p:sldId id="390" r:id="rId30"/>
    <p:sldId id="269" r:id="rId31"/>
  </p:sldIdLst>
  <p:sldSz cx="17348200" cy="9753600"/>
  <p:notesSz cx="17348200" cy="97536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7931E"/>
    <a:srgbClr val="18CDE2"/>
    <a:srgbClr val="FFFFFF"/>
    <a:srgbClr val="7E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89"/>
  </p:normalViewPr>
  <p:slideViewPr>
    <p:cSldViewPr>
      <p:cViewPr varScale="1">
        <p:scale>
          <a:sx n="53" d="100"/>
          <a:sy n="53" d="100"/>
        </p:scale>
        <p:origin x="92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8"/>
            <c:marker>
              <c:symbol val="circle"/>
              <c:size val="5"/>
              <c:spPr>
                <a:solidFill>
                  <a:schemeClr val="accent2">
                    <a:lumMod val="75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</a:ln>
                <a:effectLst>
                  <a:softEdge rad="0"/>
                </a:effectLst>
              </c:spPr>
            </c:marker>
            <c:bubble3D val="0"/>
            <c:spPr>
              <a:ln w="19050" cap="rnd">
                <a:solidFill>
                  <a:schemeClr val="accent2">
                    <a:lumMod val="75000"/>
                  </a:schemeClr>
                </a:solidFill>
                <a:round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3BBE-4398-883A-CB1464562B8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BBE-4398-883A-CB1464562B8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BBE-4398-883A-CB1464562B8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BBE-4398-883A-CB1464562B8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BBE-4398-883A-CB1464562B8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BBE-4398-883A-CB1464562B8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BBE-4398-883A-CB1464562B8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BBE-4398-883A-CB1464562B8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BBE-4398-883A-CB1464562B8D}"/>
                </c:ext>
              </c:extLst>
            </c:dLbl>
            <c:dLbl>
              <c:idx val="8"/>
              <c:layout>
                <c:manualLayout>
                  <c:x val="-1.1081560283688105E-2"/>
                  <c:y val="2.98953662182361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BE-4398-883A-CB1464562B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ntenna Ligh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Hoja1!$A$2:$A$10</c:f>
              <c:numCache>
                <c:formatCode>_-* #,##0_-;\-* #,##0_-;_-* "-"??_-;_-@_-</c:formatCode>
                <c:ptCount val="9"/>
                <c:pt idx="0">
                  <c:v>4000</c:v>
                </c:pt>
                <c:pt idx="1">
                  <c:v>4400</c:v>
                </c:pt>
                <c:pt idx="2">
                  <c:v>4600</c:v>
                </c:pt>
                <c:pt idx="3">
                  <c:v>4800</c:v>
                </c:pt>
                <c:pt idx="4">
                  <c:v>5000</c:v>
                </c:pt>
                <c:pt idx="5">
                  <c:v>5200</c:v>
                </c:pt>
                <c:pt idx="6">
                  <c:v>5400</c:v>
                </c:pt>
                <c:pt idx="7">
                  <c:v>5600</c:v>
                </c:pt>
                <c:pt idx="8">
                  <c:v>5672</c:v>
                </c:pt>
              </c:numCache>
            </c:numRef>
          </c:xVal>
          <c:yVal>
            <c:numRef>
              <c:f>Hoja1!$B$2:$B$10</c:f>
              <c:numCache>
                <c:formatCode>_(* #,##0_);_(* \(#,##0\);_(* "-"_);_(@_)</c:formatCode>
                <c:ptCount val="9"/>
                <c:pt idx="0">
                  <c:v>10515345</c:v>
                </c:pt>
                <c:pt idx="1">
                  <c:v>10771102</c:v>
                </c:pt>
                <c:pt idx="2">
                  <c:v>11034645</c:v>
                </c:pt>
                <c:pt idx="3">
                  <c:v>11238770</c:v>
                </c:pt>
                <c:pt idx="4">
                  <c:v>11391104</c:v>
                </c:pt>
                <c:pt idx="5">
                  <c:v>11493716</c:v>
                </c:pt>
                <c:pt idx="6">
                  <c:v>11556223</c:v>
                </c:pt>
                <c:pt idx="7">
                  <c:v>11582396</c:v>
                </c:pt>
                <c:pt idx="8">
                  <c:v>11584149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BBE-4398-883A-CB1464562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716496"/>
        <c:axId val="111715664"/>
      </c:scatterChart>
      <c:valAx>
        <c:axId val="11171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ntenna Light"/>
                <a:ea typeface="+mn-ea"/>
                <a:cs typeface="+mn-cs"/>
              </a:defRPr>
            </a:pPr>
            <a:endParaRPr lang="es-CO"/>
          </a:p>
        </c:txPr>
        <c:crossAx val="111715664"/>
        <c:crosses val="autoZero"/>
        <c:crossBetween val="midCat"/>
      </c:valAx>
      <c:valAx>
        <c:axId val="11171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ntenna Light"/>
                <a:ea typeface="+mn-ea"/>
                <a:cs typeface="+mn-cs"/>
              </a:defRPr>
            </a:pPr>
            <a:endParaRPr lang="es-CO"/>
          </a:p>
        </c:txPr>
        <c:crossAx val="111716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Antenna Light"/>
        </a:defRPr>
      </a:pPr>
      <a:endParaRPr lang="es-CO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9826625" y="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AADC8-87D0-45B9-B2B5-50D4E2C96085}" type="datetimeFigureOut">
              <a:rPr lang="es-CO" smtClean="0"/>
              <a:t>19/01/2025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0" y="1219200"/>
            <a:ext cx="5854700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735138" y="4694238"/>
            <a:ext cx="1387792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9826625" y="9264650"/>
            <a:ext cx="7516813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8765-3C7A-4B12-B5C8-CC2DA7BAA0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33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15" y="3023616"/>
            <a:ext cx="1474597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2230" y="5462016"/>
            <a:ext cx="1214374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272C2F"/>
                </a:solidFill>
                <a:latin typeface="Antenna Bold"/>
                <a:cs typeface="Antenna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40477" y="9102340"/>
            <a:ext cx="5918200" cy="0"/>
          </a:xfrm>
          <a:custGeom>
            <a:avLst/>
            <a:gdLst/>
            <a:ahLst/>
            <a:cxnLst/>
            <a:rect l="l" t="t" r="r" b="b"/>
            <a:pathLst>
              <a:path w="5918200">
                <a:moveTo>
                  <a:pt x="591818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3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40482" y="9102340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4">
                <a:moveTo>
                  <a:pt x="325151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62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272C2F"/>
                </a:solidFill>
                <a:latin typeface="Antenna Bold"/>
                <a:cs typeface="Antenna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410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4323" y="2243328"/>
            <a:ext cx="7546467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272C2F"/>
                </a:solidFill>
                <a:latin typeface="Antenna Bold"/>
                <a:cs typeface="Antenna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oja bl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12">
            <a:extLst>
              <a:ext uri="{FF2B5EF4-FFF2-40B4-BE49-F238E27FC236}">
                <a16:creationId xmlns:a16="http://schemas.microsoft.com/office/drawing/2014/main" id="{30D0B35B-8CD3-4EB5-B6E1-C5023D69E216}"/>
              </a:ext>
            </a:extLst>
          </p:cNvPr>
          <p:cNvSpPr/>
          <p:nvPr userDrawn="1"/>
        </p:nvSpPr>
        <p:spPr>
          <a:xfrm>
            <a:off x="10529752" y="50800"/>
            <a:ext cx="6818447" cy="970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12000"/>
              </a:srgb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7C9CADB-DD71-4F48-BA6B-6BF843181F64}"/>
              </a:ext>
            </a:extLst>
          </p:cNvPr>
          <p:cNvSpPr/>
          <p:nvPr userDrawn="1"/>
        </p:nvSpPr>
        <p:spPr>
          <a:xfrm>
            <a:off x="8940477" y="9102333"/>
            <a:ext cx="5918200" cy="0"/>
          </a:xfrm>
          <a:custGeom>
            <a:avLst/>
            <a:gdLst/>
            <a:ahLst/>
            <a:cxnLst/>
            <a:rect l="l" t="t" r="r" b="b"/>
            <a:pathLst>
              <a:path w="5918200">
                <a:moveTo>
                  <a:pt x="591818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31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AE22C32-EC0B-4122-AB76-E6EAAC9DBAF5}"/>
              </a:ext>
            </a:extLst>
          </p:cNvPr>
          <p:cNvSpPr/>
          <p:nvPr userDrawn="1"/>
        </p:nvSpPr>
        <p:spPr>
          <a:xfrm>
            <a:off x="8940482" y="9102333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4">
                <a:moveTo>
                  <a:pt x="325151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62C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7B16F53-41F7-41DA-889A-52D1CEFB8A4E}"/>
              </a:ext>
            </a:extLst>
          </p:cNvPr>
          <p:cNvSpPr/>
          <p:nvPr userDrawn="1"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2F20A56-1316-4C7A-ACB3-AA84CA707859}"/>
              </a:ext>
            </a:extLst>
          </p:cNvPr>
          <p:cNvSpPr/>
          <p:nvPr userDrawn="1"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EFE1A2E3-1EEF-4CB6-8FC8-834597286A16}"/>
              </a:ext>
            </a:extLst>
          </p:cNvPr>
          <p:cNvSpPr/>
          <p:nvPr userDrawn="1"/>
        </p:nvSpPr>
        <p:spPr>
          <a:xfrm>
            <a:off x="628550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34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13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13" y="337781"/>
                </a:lnTo>
                <a:lnTo>
                  <a:pt x="377913" y="112141"/>
                </a:lnTo>
                <a:close/>
              </a:path>
              <a:path w="378459" h="337819">
                <a:moveTo>
                  <a:pt x="377913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13" y="112141"/>
                </a:lnTo>
                <a:lnTo>
                  <a:pt x="377913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0D3BD54-186C-454D-B896-4469E7F37F72}"/>
              </a:ext>
            </a:extLst>
          </p:cNvPr>
          <p:cNvSpPr/>
          <p:nvPr userDrawn="1"/>
        </p:nvSpPr>
        <p:spPr>
          <a:xfrm>
            <a:off x="1116552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307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94662AF9-2B8F-450D-970B-3397A3DC2CAE}"/>
              </a:ext>
            </a:extLst>
          </p:cNvPr>
          <p:cNvSpPr/>
          <p:nvPr userDrawn="1"/>
        </p:nvSpPr>
        <p:spPr>
          <a:xfrm>
            <a:off x="1198836" y="842990"/>
            <a:ext cx="347345" cy="340360"/>
          </a:xfrm>
          <a:custGeom>
            <a:avLst/>
            <a:gdLst/>
            <a:ahLst/>
            <a:cxnLst/>
            <a:rect l="l" t="t" r="r" b="b"/>
            <a:pathLst>
              <a:path w="347344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57" y="284454"/>
                </a:lnTo>
                <a:lnTo>
                  <a:pt x="300393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0" y="88430"/>
                </a:lnTo>
                <a:lnTo>
                  <a:pt x="211061" y="0"/>
                </a:lnTo>
                <a:close/>
              </a:path>
              <a:path w="347344" h="340359">
                <a:moveTo>
                  <a:pt x="325057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44" y="340067"/>
                </a:lnTo>
                <a:lnTo>
                  <a:pt x="325057" y="284454"/>
                </a:lnTo>
                <a:close/>
              </a:path>
              <a:path w="347344" h="340359">
                <a:moveTo>
                  <a:pt x="246500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393" y="222910"/>
                </a:lnTo>
                <a:lnTo>
                  <a:pt x="246500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AFAA89FB-A02E-4955-AC11-DA34EAC8F225}"/>
              </a:ext>
            </a:extLst>
          </p:cNvPr>
          <p:cNvSpPr/>
          <p:nvPr userDrawn="1"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64" y="272605"/>
                </a:lnTo>
                <a:lnTo>
                  <a:pt x="74764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615C38BC-2D6E-40E3-A75F-146973998236}"/>
              </a:ext>
            </a:extLst>
          </p:cNvPr>
          <p:cNvSpPr/>
          <p:nvPr userDrawn="1"/>
        </p:nvSpPr>
        <p:spPr>
          <a:xfrm>
            <a:off x="2230274" y="949895"/>
            <a:ext cx="538319" cy="235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598D29C6-7361-4B26-A8EE-829B50FB5E91}"/>
              </a:ext>
            </a:extLst>
          </p:cNvPr>
          <p:cNvSpPr/>
          <p:nvPr userDrawn="1"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D8B57D9-0EB1-44F3-9788-DB54C1E99D92}"/>
              </a:ext>
            </a:extLst>
          </p:cNvPr>
          <p:cNvSpPr/>
          <p:nvPr userDrawn="1"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76F75C9E-9238-4E46-B96F-8E00E8FA4836}"/>
              </a:ext>
            </a:extLst>
          </p:cNvPr>
          <p:cNvSpPr txBox="1"/>
          <p:nvPr userDrawn="1"/>
        </p:nvSpPr>
        <p:spPr>
          <a:xfrm>
            <a:off x="13648134" y="603876"/>
            <a:ext cx="29292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0" spc="-5" dirty="0">
                <a:solidFill>
                  <a:srgbClr val="0E3755"/>
                </a:solidFill>
                <a:latin typeface="Antenna Light"/>
                <a:cs typeface="Antenna Light"/>
              </a:rPr>
              <a:t>Nombre </a:t>
            </a:r>
            <a:r>
              <a:rPr sz="1100" b="0" dirty="0">
                <a:solidFill>
                  <a:srgbClr val="0E3755"/>
                </a:solidFill>
                <a:latin typeface="Antenna Light"/>
                <a:cs typeface="Antenna Light"/>
              </a:rPr>
              <a:t>del </a:t>
            </a:r>
            <a:r>
              <a:rPr sz="1100" b="0" spc="-10" dirty="0">
                <a:solidFill>
                  <a:srgbClr val="0E3755"/>
                </a:solidFill>
                <a:latin typeface="Antenna Light"/>
                <a:cs typeface="Antenna Light"/>
              </a:rPr>
              <a:t>curso </a:t>
            </a:r>
            <a:r>
              <a:rPr sz="1100" b="0" dirty="0">
                <a:solidFill>
                  <a:srgbClr val="0E3755"/>
                </a:solidFill>
                <a:latin typeface="Antenna Light"/>
                <a:cs typeface="Antenna Light"/>
              </a:rPr>
              <a:t>del mt </a:t>
            </a:r>
            <a:r>
              <a:rPr sz="1100" b="0" spc="-10" dirty="0">
                <a:solidFill>
                  <a:srgbClr val="0E3755"/>
                </a:solidFill>
                <a:latin typeface="Antenna Light"/>
                <a:cs typeface="Antenna Light"/>
              </a:rPr>
              <a:t>Lorem </a:t>
            </a:r>
            <a:r>
              <a:rPr sz="1100" b="0" spc="-5" dirty="0">
                <a:solidFill>
                  <a:srgbClr val="0E3755"/>
                </a:solidFill>
                <a:latin typeface="Antenna Light"/>
                <a:cs typeface="Antenna Light"/>
              </a:rPr>
              <a:t>ipsum</a:t>
            </a:r>
            <a:r>
              <a:rPr sz="1100" b="0" spc="-25" dirty="0">
                <a:solidFill>
                  <a:srgbClr val="0E3755"/>
                </a:solidFill>
                <a:latin typeface="Antenna Light"/>
                <a:cs typeface="Antenna Light"/>
              </a:rPr>
              <a:t> </a:t>
            </a:r>
            <a:r>
              <a:rPr sz="1100" b="0" spc="-15" dirty="0">
                <a:solidFill>
                  <a:srgbClr val="0E3755"/>
                </a:solidFill>
                <a:latin typeface="Antenna Light"/>
                <a:cs typeface="Antenna Light"/>
              </a:rPr>
              <a:t>text</a:t>
            </a:r>
            <a:endParaRPr sz="1100">
              <a:latin typeface="Antenna Light"/>
              <a:cs typeface="Antenn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8223" y="2392746"/>
            <a:ext cx="12251752" cy="368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272C2F"/>
                </a:solidFill>
                <a:latin typeface="Antenna Bold"/>
                <a:cs typeface="Antenna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410" y="2243328"/>
            <a:ext cx="1561338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8388" y="9070848"/>
            <a:ext cx="555142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410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490704" y="9070848"/>
            <a:ext cx="399008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482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0" y="9753600"/>
                </a:moveTo>
                <a:lnTo>
                  <a:pt x="17348200" y="9753600"/>
                </a:lnTo>
                <a:lnTo>
                  <a:pt x="173482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1132F">
              <a:alpha val="96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0693" y="4551418"/>
            <a:ext cx="3728085" cy="1564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100" spc="-5" dirty="0">
                <a:solidFill>
                  <a:srgbClr val="F0F1F1"/>
                </a:solidFill>
              </a:rPr>
              <a:t>M</a:t>
            </a:r>
            <a:r>
              <a:rPr sz="10100" spc="-5" dirty="0">
                <a:solidFill>
                  <a:srgbClr val="18CDE2"/>
                </a:solidFill>
              </a:rPr>
              <a:t>IA</a:t>
            </a:r>
            <a:r>
              <a:rPr sz="10100" spc="-5" dirty="0">
                <a:solidFill>
                  <a:srgbClr val="F0F1F1"/>
                </a:solidFill>
              </a:rPr>
              <a:t>D</a:t>
            </a:r>
            <a:endParaRPr sz="10100" dirty="0"/>
          </a:p>
        </p:txBody>
      </p:sp>
      <p:sp>
        <p:nvSpPr>
          <p:cNvPr id="5" name="object 5"/>
          <p:cNvSpPr txBox="1"/>
          <p:nvPr/>
        </p:nvSpPr>
        <p:spPr>
          <a:xfrm>
            <a:off x="10197796" y="5076918"/>
            <a:ext cx="1550035" cy="8210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spc="10" dirty="0">
                <a:solidFill>
                  <a:srgbClr val="FFFFFF"/>
                </a:solidFill>
                <a:latin typeface="Antenna Regular"/>
                <a:cs typeface="Antenna Regular"/>
              </a:rPr>
              <a:t>Maestría</a:t>
            </a:r>
            <a:endParaRPr sz="1300" dirty="0">
              <a:latin typeface="Antenna Regular"/>
              <a:cs typeface="Antenna Regular"/>
            </a:endParaRPr>
          </a:p>
          <a:p>
            <a:pPr marL="12700" marR="5080">
              <a:lnSpc>
                <a:spcPct val="133800"/>
              </a:lnSpc>
            </a:pPr>
            <a:r>
              <a:rPr sz="1300" spc="15" dirty="0">
                <a:solidFill>
                  <a:srgbClr val="FFFFFF"/>
                </a:solidFill>
                <a:latin typeface="Antenna Regular"/>
                <a:cs typeface="Antenna Regular"/>
              </a:rPr>
              <a:t>en </a:t>
            </a:r>
            <a:r>
              <a:rPr sz="1300" spc="5" dirty="0">
                <a:solidFill>
                  <a:srgbClr val="FFFFFF"/>
                </a:solidFill>
                <a:latin typeface="Antenna Regular"/>
                <a:cs typeface="Antenna Regular"/>
              </a:rPr>
              <a:t>Inteligencia  </a:t>
            </a:r>
            <a:r>
              <a:rPr sz="1300" spc="10" dirty="0">
                <a:solidFill>
                  <a:srgbClr val="FFFFFF"/>
                </a:solidFill>
                <a:latin typeface="Antenna Regular"/>
                <a:cs typeface="Antenna Regular"/>
              </a:rPr>
              <a:t>Analítica </a:t>
            </a:r>
            <a:r>
              <a:rPr sz="1300" spc="15" dirty="0">
                <a:solidFill>
                  <a:srgbClr val="FFFFFF"/>
                </a:solidFill>
                <a:latin typeface="Antenna Regular"/>
                <a:cs typeface="Antenna Regular"/>
              </a:rPr>
              <a:t>de</a:t>
            </a:r>
            <a:r>
              <a:rPr sz="1300" spc="-95" dirty="0">
                <a:solidFill>
                  <a:srgbClr val="FFFFFF"/>
                </a:solidFill>
                <a:latin typeface="Antenna Regular"/>
                <a:cs typeface="Antenna Regular"/>
              </a:rPr>
              <a:t> </a:t>
            </a:r>
            <a:r>
              <a:rPr sz="1300" dirty="0">
                <a:solidFill>
                  <a:srgbClr val="FFFFFF"/>
                </a:solidFill>
                <a:latin typeface="Antenna Regular"/>
                <a:cs typeface="Antenna Regular"/>
              </a:rPr>
              <a:t>Datos</a:t>
            </a:r>
            <a:endParaRPr sz="1300" dirty="0">
              <a:latin typeface="Antenna Regular"/>
              <a:cs typeface="Antenna 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30843" y="3351478"/>
            <a:ext cx="2343873" cy="2495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24196-BB7E-4C38-9D6F-56B8C8AEC5D4}"/>
              </a:ext>
            </a:extLst>
          </p:cNvPr>
          <p:cNvSpPr txBox="1"/>
          <p:nvPr/>
        </p:nvSpPr>
        <p:spPr>
          <a:xfrm>
            <a:off x="2332567" y="2153162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Parameters for Direct marketing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F795C7-F0AA-4C07-AA88-6F24FE7F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9822"/>
              </p:ext>
            </p:extLst>
          </p:nvPr>
        </p:nvGraphicFramePr>
        <p:xfrm>
          <a:off x="2429534" y="3034798"/>
          <a:ext cx="12776345" cy="859280"/>
        </p:xfrm>
        <a:graphic>
          <a:graphicData uri="http://schemas.openxmlformats.org/drawingml/2006/table">
            <a:tbl>
              <a:tblPr firstRow="1" bandRow="1"/>
              <a:tblGrid>
                <a:gridCol w="255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016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Ceiling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Slope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11 200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213.744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0.002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-3.845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F672070-6E20-48D8-9882-DD31F5D87EA1}"/>
              </a:ext>
            </a:extLst>
          </p:cNvPr>
          <p:cNvSpPr txBox="1"/>
          <p:nvPr/>
        </p:nvSpPr>
        <p:spPr>
          <a:xfrm>
            <a:off x="2332567" y="486458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Direct marketing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249209-61ED-41E6-B56B-E7675C14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44563"/>
              </p:ext>
            </p:extLst>
          </p:nvPr>
        </p:nvGraphicFramePr>
        <p:xfrm>
          <a:off x="2429533" y="5734562"/>
          <a:ext cx="12692180" cy="2114038"/>
        </p:xfrm>
        <a:graphic>
          <a:graphicData uri="http://schemas.openxmlformats.org/drawingml/2006/table">
            <a:tbl>
              <a:tblPr firstRow="1" bandRow="1"/>
              <a:tblGrid>
                <a:gridCol w="3173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3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3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3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5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000"/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Effort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Fit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3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444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750.00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2 000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1 270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3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</a:t>
                      </a:r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1 500.00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4 000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4 014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3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2 250.00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8 400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8 173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3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31730" marR="3173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11 200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11 200</a:t>
                      </a:r>
                    </a:p>
                  </a:txBody>
                  <a:tcPr marL="0" marR="0" marT="31730" marB="31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3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72F21-8BCF-47C6-912B-B93226BBCE4D}"/>
              </a:ext>
            </a:extLst>
          </p:cNvPr>
          <p:cNvSpPr txBox="1"/>
          <p:nvPr/>
        </p:nvSpPr>
        <p:spPr>
          <a:xfrm>
            <a:off x="3932767" y="8382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Direct marketing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Model fit for Direct marketing" descr="Model fit for Direct marketing">
            <a:extLst>
              <a:ext uri="{FF2B5EF4-FFF2-40B4-BE49-F238E27FC236}">
                <a16:creationId xmlns:a16="http://schemas.microsoft.com/office/drawing/2014/main" id="{61440124-4D2E-4020-8A58-A1EA44D33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343" y="1604081"/>
            <a:ext cx="9956800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2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0EC87E-EEED-4F60-9E20-32F5F5D1F5A2}"/>
              </a:ext>
            </a:extLst>
          </p:cNvPr>
          <p:cNvSpPr txBox="1"/>
          <p:nvPr/>
        </p:nvSpPr>
        <p:spPr>
          <a:xfrm>
            <a:off x="2349500" y="2115072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Parameters for Internet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3984CFE-1E9E-4761-90DE-4BF847346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01011"/>
              </p:ext>
            </p:extLst>
          </p:nvPr>
        </p:nvGraphicFramePr>
        <p:xfrm>
          <a:off x="2439595" y="2980037"/>
          <a:ext cx="12776345" cy="859280"/>
        </p:xfrm>
        <a:graphic>
          <a:graphicData uri="http://schemas.openxmlformats.org/drawingml/2006/table">
            <a:tbl>
              <a:tblPr firstRow="1" bandRow="1"/>
              <a:tblGrid>
                <a:gridCol w="255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016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Ceiling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Slope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840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0.013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-4.133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998B8C-06BD-495E-9495-C977DB0C2224}"/>
              </a:ext>
            </a:extLst>
          </p:cNvPr>
          <p:cNvSpPr txBox="1"/>
          <p:nvPr/>
        </p:nvSpPr>
        <p:spPr>
          <a:xfrm>
            <a:off x="2349500" y="459789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Internet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5D4AC3-A6CA-499B-AE3F-6A711E1D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75519"/>
              </p:ext>
            </p:extLst>
          </p:nvPr>
        </p:nvGraphicFramePr>
        <p:xfrm>
          <a:off x="2441409" y="5467872"/>
          <a:ext cx="12809596" cy="2152128"/>
        </p:xfrm>
        <a:graphic>
          <a:graphicData uri="http://schemas.openxmlformats.org/drawingml/2006/table">
            <a:tbl>
              <a:tblPr firstRow="1" bandRow="1"/>
              <a:tblGrid>
                <a:gridCol w="320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2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2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2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39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Effort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Fit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13.3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150.00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90.4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</a:t>
                      </a:r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300.00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400.0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399.7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450.00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720.0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732.7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24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32024" marR="32024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840.0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840.0</a:t>
                      </a:r>
                    </a:p>
                  </a:txBody>
                  <a:tcPr marL="0" marR="0" marT="32024" marB="320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55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ECC7A-1BAA-483B-A8D8-4BC3DA760972}"/>
              </a:ext>
            </a:extLst>
          </p:cNvPr>
          <p:cNvSpPr txBox="1"/>
          <p:nvPr/>
        </p:nvSpPr>
        <p:spPr>
          <a:xfrm>
            <a:off x="3627967" y="8382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Internet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Model fit for Internet" descr="Model fit for Internet">
            <a:extLst>
              <a:ext uri="{FF2B5EF4-FFF2-40B4-BE49-F238E27FC236}">
                <a16:creationId xmlns:a16="http://schemas.microsoft.com/office/drawing/2014/main" id="{D83EF54F-A39A-4EF3-B963-D20E8C3C3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29" y="1602363"/>
            <a:ext cx="9880600" cy="70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3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66BC9-1983-4F6C-987C-2A74FA7998DB}"/>
              </a:ext>
            </a:extLst>
          </p:cNvPr>
          <p:cNvSpPr txBox="1"/>
          <p:nvPr/>
        </p:nvSpPr>
        <p:spPr>
          <a:xfrm>
            <a:off x="2349500" y="163295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Base scenario table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830A4D-633A-43CE-B5BE-1A7C6C420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92102"/>
              </p:ext>
            </p:extLst>
          </p:nvPr>
        </p:nvGraphicFramePr>
        <p:xfrm>
          <a:off x="2424088" y="2133600"/>
          <a:ext cx="13043216" cy="2498588"/>
        </p:xfrm>
        <a:graphic>
          <a:graphicData uri="http://schemas.openxmlformats.org/drawingml/2006/table">
            <a:tbl>
              <a:tblPr firstRow="1" bandRow="1"/>
              <a:tblGrid>
                <a:gridCol w="163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30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210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3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Current budget ($K)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3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Current revenues ($K)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3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Cost per effort unit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3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Margin per output unit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Cost of effort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Gross margin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Net margin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3 500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3 500 000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4 000 000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3 150.00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8 950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3 150 000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8 950 000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5 800 000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80461C-3933-4D31-B0D8-0A9945D9EBE3}"/>
              </a:ext>
            </a:extLst>
          </p:cNvPr>
          <p:cNvSpPr txBox="1"/>
          <p:nvPr/>
        </p:nvSpPr>
        <p:spPr>
          <a:xfrm>
            <a:off x="2332567" y="529055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Comparison of effort in unconstrained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86B697-549C-4051-9477-C55523454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016129"/>
              </p:ext>
            </p:extLst>
          </p:nvPr>
        </p:nvGraphicFramePr>
        <p:xfrm>
          <a:off x="2424089" y="5791199"/>
          <a:ext cx="13043168" cy="2498580"/>
        </p:xfrm>
        <a:graphic>
          <a:graphicData uri="http://schemas.openxmlformats.org/drawingml/2006/table">
            <a:tbl>
              <a:tblPr firstRow="1" bandRow="1"/>
              <a:tblGrid>
                <a:gridCol w="326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0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06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 effort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Optimized effort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% change in effort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1 345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34.5%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488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95.4%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135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34.7%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3 231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115.4%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472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57.4%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0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32608" marR="32608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3 150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5 672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80.1%</a:t>
                      </a:r>
                    </a:p>
                  </a:txBody>
                  <a:tcPr marL="0" marR="0" marT="32608" marB="326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3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E64AFA-57BA-46F0-9D74-701159F108C1}"/>
              </a:ext>
            </a:extLst>
          </p:cNvPr>
          <p:cNvSpPr txBox="1"/>
          <p:nvPr/>
        </p:nvSpPr>
        <p:spPr>
          <a:xfrm>
            <a:off x="3475567" y="167640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Comparison of effort in unconstrained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Comparison of effort in unconstrained optimization" descr="Comparison of effort in unconstrained optimization">
            <a:extLst>
              <a:ext uri="{FF2B5EF4-FFF2-40B4-BE49-F238E27FC236}">
                <a16:creationId xmlns:a16="http://schemas.microsoft.com/office/drawing/2014/main" id="{5218E810-81AF-4721-BA9E-A1EFD8E17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6795" y="2076394"/>
            <a:ext cx="9599181" cy="685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599F3-8528-4124-9100-877E6449FAB0}"/>
              </a:ext>
            </a:extLst>
          </p:cNvPr>
          <p:cNvSpPr txBox="1"/>
          <p:nvPr/>
        </p:nvSpPr>
        <p:spPr>
          <a:xfrm>
            <a:off x="3644900" y="997085"/>
            <a:ext cx="7428354" cy="500650"/>
          </a:xfrm>
          <a:prstGeom prst="rect">
            <a:avLst/>
          </a:prstGeom>
          <a:noFill/>
        </p:spPr>
        <p:txBody>
          <a:bodyPr wrap="square" lIns="130048" tIns="65024" rIns="130048" bIns="65024" rtlCol="0">
            <a:spAutoFit/>
          </a:bodyPr>
          <a:lstStyle/>
          <a:p>
            <a:pPr algn="r" fontAlgn="base"/>
            <a:r>
              <a:rPr lang="en-US" sz="2400" b="1" dirty="0">
                <a:latin typeface="Antenna Bold" panose="02000503000000020004" pitchFamily="50" charset="0"/>
              </a:rPr>
              <a:t>Comparison of net margin in unconstrained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7E9CEB-2DA3-4245-90B0-861CB19B9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88142"/>
              </p:ext>
            </p:extLst>
          </p:nvPr>
        </p:nvGraphicFramePr>
        <p:xfrm>
          <a:off x="3775000" y="1538339"/>
          <a:ext cx="12874700" cy="2477524"/>
        </p:xfrm>
        <a:graphic>
          <a:graphicData uri="http://schemas.openxmlformats.org/drawingml/2006/table">
            <a:tbl>
              <a:tblPr firstRow="1" bandRow="1"/>
              <a:tblGrid>
                <a:gridCol w="32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10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 net margin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Optimized net margin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% change in margin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2 621 935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4.9%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550 000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1 022 282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85.9%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175 201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16.8%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7 479 220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199.2%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285 510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185.5%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6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32186" marR="32186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5 800 000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11 584 149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99.7%</a:t>
                      </a:r>
                    </a:p>
                  </a:txBody>
                  <a:tcPr marL="0" marR="0" marT="32186" marB="321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Comparison of net margin in unconstrained optimization" descr="Comparison of net margin in unconstrained optimization">
            <a:extLst>
              <a:ext uri="{FF2B5EF4-FFF2-40B4-BE49-F238E27FC236}">
                <a16:creationId xmlns:a16="http://schemas.microsoft.com/office/drawing/2014/main" id="{E1ABF0E1-99D2-4AC6-A000-80C15D8AB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260" y="4197485"/>
            <a:ext cx="6818440" cy="487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5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8666D9F-8C7E-E693-60A4-7F1DA736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28058"/>
              </p:ext>
            </p:extLst>
          </p:nvPr>
        </p:nvGraphicFramePr>
        <p:xfrm>
          <a:off x="1066801" y="2971800"/>
          <a:ext cx="4864099" cy="3653850"/>
        </p:xfrm>
        <a:graphic>
          <a:graphicData uri="http://schemas.openxmlformats.org/drawingml/2006/table">
            <a:tbl>
              <a:tblPr/>
              <a:tblGrid>
                <a:gridCol w="2111339">
                  <a:extLst>
                    <a:ext uri="{9D8B030D-6E8A-4147-A177-3AD203B41FA5}">
                      <a16:colId xmlns:a16="http://schemas.microsoft.com/office/drawing/2014/main" val="1931345858"/>
                    </a:ext>
                  </a:extLst>
                </a:gridCol>
                <a:gridCol w="2752760">
                  <a:extLst>
                    <a:ext uri="{9D8B030D-6E8A-4147-A177-3AD203B41FA5}">
                      <a16:colId xmlns:a16="http://schemas.microsoft.com/office/drawing/2014/main" val="927919941"/>
                    </a:ext>
                  </a:extLst>
                </a:gridCol>
              </a:tblGrid>
              <a:tr h="36538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ntenna Bold"/>
                        </a:rPr>
                        <a:t>Effort</a:t>
                      </a:r>
                      <a:r>
                        <a:rPr lang="es-CO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Antenna Bold"/>
                        </a:rPr>
                        <a:t> </a:t>
                      </a:r>
                      <a:r>
                        <a:rPr lang="es-CO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ntenna Bold"/>
                        </a:rPr>
                        <a:t>level</a:t>
                      </a:r>
                      <a:endParaRPr lang="es-CO" sz="2200" b="0" i="0" u="none" strike="noStrike" dirty="0">
                        <a:solidFill>
                          <a:srgbClr val="FFFFFF"/>
                        </a:solidFill>
                        <a:effectLst/>
                        <a:latin typeface="Antenna Bold"/>
                      </a:endParaRP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200" b="0" i="0" u="none" strike="noStrike" dirty="0">
                          <a:solidFill>
                            <a:srgbClr val="FFFFFF"/>
                          </a:solidFill>
                          <a:effectLst/>
                          <a:latin typeface="Antenna Bold"/>
                        </a:rPr>
                        <a:t>Net </a:t>
                      </a:r>
                      <a:r>
                        <a:rPr lang="es-CO" sz="2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ntenna Bold"/>
                        </a:rPr>
                        <a:t>margin</a:t>
                      </a:r>
                      <a:endParaRPr lang="es-CO" sz="2200" b="0" i="0" u="none" strike="noStrike" dirty="0">
                        <a:solidFill>
                          <a:srgbClr val="FFFFFF"/>
                        </a:solidFill>
                        <a:effectLst/>
                        <a:latin typeface="Antenna Bold"/>
                      </a:endParaRP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7955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4.000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10.515.345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929851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4.400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10.771.102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556016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4.600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11.034.645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519961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4.800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11.238.770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010949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5.000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11.391.104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523319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5.200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11.493.716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082267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5.400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11.556.223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071729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5.600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11.582.396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112390"/>
                  </a:ext>
                </a:extLst>
              </a:tr>
              <a:tr h="365385"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 5.672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Antenna Light"/>
                        </a:rPr>
                        <a:t>                   11.584.149 </a:t>
                      </a:r>
                    </a:p>
                  </a:txBody>
                  <a:tcPr marL="13164" marR="13164" marT="1316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250866"/>
                  </a:ext>
                </a:extLst>
              </a:tr>
            </a:tbl>
          </a:graphicData>
        </a:graphic>
      </p:graphicFrame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ACD8C901-0C95-3C11-11AB-97E1EF467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213421"/>
              </p:ext>
            </p:extLst>
          </p:nvPr>
        </p:nvGraphicFramePr>
        <p:xfrm>
          <a:off x="7098600" y="2209800"/>
          <a:ext cx="9195500" cy="5453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3608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097681-C6F5-405B-9166-6951C1F980C5}"/>
              </a:ext>
            </a:extLst>
          </p:cNvPr>
          <p:cNvSpPr txBox="1"/>
          <p:nvPr/>
        </p:nvSpPr>
        <p:spPr>
          <a:xfrm>
            <a:off x="2349500" y="181509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Table of constraints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79ACD6-ACDA-4ECC-9F8B-C0E8DF8F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68920"/>
              </p:ext>
            </p:extLst>
          </p:nvPr>
        </p:nvGraphicFramePr>
        <p:xfrm>
          <a:off x="2429534" y="2675298"/>
          <a:ext cx="12873966" cy="1183710"/>
        </p:xfrm>
        <a:graphic>
          <a:graphicData uri="http://schemas.openxmlformats.org/drawingml/2006/table">
            <a:tbl>
              <a:tblPr firstRow="1" bandRow="1"/>
              <a:tblGrid>
                <a:gridCol w="183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507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Global constraints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Minimum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750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Maximum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4000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NA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D8987B7-BA58-4B43-B08B-FFCB8B04DFAE}"/>
              </a:ext>
            </a:extLst>
          </p:cNvPr>
          <p:cNvSpPr txBox="1"/>
          <p:nvPr/>
        </p:nvSpPr>
        <p:spPr>
          <a:xfrm>
            <a:off x="2349500" y="455829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Comparison of effort in 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F53669-0E52-4181-9881-7DE1B586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86118"/>
              </p:ext>
            </p:extLst>
          </p:nvPr>
        </p:nvGraphicFramePr>
        <p:xfrm>
          <a:off x="2429534" y="5447290"/>
          <a:ext cx="12873964" cy="2477510"/>
        </p:xfrm>
        <a:graphic>
          <a:graphicData uri="http://schemas.openxmlformats.org/drawingml/2006/table">
            <a:tbl>
              <a:tblPr firstRow="1" bandRow="1"/>
              <a:tblGrid>
                <a:gridCol w="321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8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8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07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 effort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Optimized effort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% change in effort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842.712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-15.7%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399.431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59.8%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-100.0%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2 760.648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84.0%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0.001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-100.0%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84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32185" marR="32185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3 150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4 002.793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27.1%</a:t>
                      </a:r>
                    </a:p>
                  </a:txBody>
                  <a:tcPr marL="0" marR="0" marT="32185" marB="3218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88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6584C-568E-4C80-85A1-C32DAE97409B}"/>
              </a:ext>
            </a:extLst>
          </p:cNvPr>
          <p:cNvSpPr txBox="1"/>
          <p:nvPr/>
        </p:nvSpPr>
        <p:spPr>
          <a:xfrm>
            <a:off x="3627967" y="186155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Comparison of effort in 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Comparison of effort in constrained optimization" descr="Comparison of effort in constrained optimization">
            <a:extLst>
              <a:ext uri="{FF2B5EF4-FFF2-40B4-BE49-F238E27FC236}">
                <a16:creationId xmlns:a16="http://schemas.microsoft.com/office/drawing/2014/main" id="{2DD17449-363D-4486-AA1F-9C5E20EE5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700" y="2257723"/>
            <a:ext cx="9271000" cy="66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7988300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988300" cy="9753600"/>
          </a:xfrm>
          <a:custGeom>
            <a:avLst/>
            <a:gdLst/>
            <a:ahLst/>
            <a:cxnLst/>
            <a:rect l="l" t="t" r="r" b="b"/>
            <a:pathLst>
              <a:path w="7988300" h="9753600">
                <a:moveTo>
                  <a:pt x="0" y="9753600"/>
                </a:moveTo>
                <a:lnTo>
                  <a:pt x="7988300" y="9753600"/>
                </a:lnTo>
                <a:lnTo>
                  <a:pt x="79883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1132F">
              <a:alpha val="96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89100" y="4584306"/>
            <a:ext cx="3051810" cy="128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250" b="1" dirty="0">
                <a:solidFill>
                  <a:srgbClr val="F0F1F1"/>
                </a:solidFill>
                <a:latin typeface="Antenna Bold"/>
                <a:cs typeface="Antenna Bold"/>
              </a:rPr>
              <a:t>M</a:t>
            </a:r>
            <a:r>
              <a:rPr sz="8250" b="1" dirty="0">
                <a:solidFill>
                  <a:srgbClr val="18CDE2"/>
                </a:solidFill>
                <a:latin typeface="Antenna Bold"/>
                <a:cs typeface="Antenna Bold"/>
              </a:rPr>
              <a:t>IA</a:t>
            </a:r>
            <a:r>
              <a:rPr sz="8250" b="1" dirty="0">
                <a:solidFill>
                  <a:srgbClr val="F0F1F1"/>
                </a:solidFill>
                <a:latin typeface="Antenna Bold"/>
                <a:cs typeface="Antenna Bold"/>
              </a:rPr>
              <a:t>D</a:t>
            </a:r>
            <a:endParaRPr sz="8250" dirty="0">
              <a:latin typeface="Antenna Bold"/>
              <a:cs typeface="Antenna 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6897" y="5013861"/>
            <a:ext cx="1271905" cy="6756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spc="10" dirty="0">
                <a:solidFill>
                  <a:srgbClr val="FFFFFF"/>
                </a:solidFill>
                <a:latin typeface="Antenna Regular"/>
                <a:cs typeface="Antenna Regular"/>
              </a:rPr>
              <a:t>Maestría</a:t>
            </a:r>
            <a:endParaRPr sz="1050" dirty="0">
              <a:latin typeface="Antenna Regular"/>
              <a:cs typeface="Antenna Regular"/>
            </a:endParaRPr>
          </a:p>
          <a:p>
            <a:pPr marL="12700" marR="5080">
              <a:lnSpc>
                <a:spcPct val="135400"/>
              </a:lnSpc>
            </a:pPr>
            <a:r>
              <a:rPr sz="1050" spc="20" dirty="0">
                <a:solidFill>
                  <a:srgbClr val="FFFFFF"/>
                </a:solidFill>
                <a:latin typeface="Antenna Regular"/>
                <a:cs typeface="Antenna Regular"/>
              </a:rPr>
              <a:t>en </a:t>
            </a:r>
            <a:r>
              <a:rPr sz="1050" spc="10" dirty="0">
                <a:solidFill>
                  <a:srgbClr val="FFFFFF"/>
                </a:solidFill>
                <a:latin typeface="Antenna Regular"/>
                <a:cs typeface="Antenna Regular"/>
              </a:rPr>
              <a:t>Inteligencia  Analítica </a:t>
            </a:r>
            <a:r>
              <a:rPr sz="1050" spc="20" dirty="0">
                <a:solidFill>
                  <a:srgbClr val="FFFFFF"/>
                </a:solidFill>
                <a:latin typeface="Antenna Regular"/>
                <a:cs typeface="Antenna Regular"/>
              </a:rPr>
              <a:t>de</a:t>
            </a:r>
            <a:r>
              <a:rPr sz="1050" spc="-50" dirty="0">
                <a:solidFill>
                  <a:srgbClr val="FFFFFF"/>
                </a:solidFill>
                <a:latin typeface="Antenna Regular"/>
                <a:cs typeface="Antenna Regular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Antenna Regular"/>
                <a:cs typeface="Antenna Regular"/>
              </a:rPr>
              <a:t>Datos</a:t>
            </a:r>
            <a:endParaRPr sz="1050" dirty="0">
              <a:latin typeface="Antenna Regular"/>
              <a:cs typeface="Antenna Regula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04868" y="3601885"/>
            <a:ext cx="1915934" cy="204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425180" y="4038600"/>
            <a:ext cx="8478520" cy="3207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lang="en-US" sz="5400" dirty="0" err="1">
                <a:latin typeface="Antenna Bold"/>
              </a:rPr>
              <a:t>Decisiones</a:t>
            </a:r>
            <a:r>
              <a:rPr lang="en-US" sz="5400" dirty="0">
                <a:latin typeface="Antenna Bold"/>
              </a:rPr>
              <a:t> </a:t>
            </a:r>
            <a:r>
              <a:rPr lang="en-US" sz="5400" dirty="0" err="1">
                <a:latin typeface="Antenna Bold"/>
              </a:rPr>
              <a:t>sobre</a:t>
            </a:r>
            <a:r>
              <a:rPr lang="en-US" sz="5400" dirty="0">
                <a:latin typeface="Antenna Bold"/>
              </a:rPr>
              <a:t> la </a:t>
            </a:r>
            <a:r>
              <a:rPr lang="en-US" sz="5400" dirty="0" err="1">
                <a:latin typeface="Antenna Bold"/>
              </a:rPr>
              <a:t>publicidad</a:t>
            </a:r>
            <a:r>
              <a:rPr lang="en-US" sz="5400" dirty="0">
                <a:latin typeface="Antenna Bold"/>
              </a:rPr>
              <a:t> y las </a:t>
            </a:r>
            <a:r>
              <a:rPr lang="en-US" sz="5400" dirty="0" err="1">
                <a:latin typeface="Antenna Bold"/>
              </a:rPr>
              <a:t>comunicaciones</a:t>
            </a:r>
            <a:endParaRPr lang="en-US" sz="5400" dirty="0">
              <a:latin typeface="Antenna Bold"/>
            </a:endParaRPr>
          </a:p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r>
              <a:rPr lang="en-US" sz="5400" dirty="0">
                <a:latin typeface="Antenna Bold"/>
              </a:rPr>
              <a:t>Caso: </a:t>
            </a:r>
            <a:r>
              <a:rPr lang="en-US" sz="5400" dirty="0" err="1">
                <a:latin typeface="Antenna Bold"/>
              </a:rPr>
              <a:t>OfficeStar</a:t>
            </a:r>
            <a:endParaRPr lang="en-US" sz="5400" dirty="0">
              <a:latin typeface="Antenna Bold"/>
            </a:endParaRPr>
          </a:p>
          <a:p>
            <a:pPr marL="12700" marR="5080" algn="ctr">
              <a:lnSpc>
                <a:spcPct val="100200"/>
              </a:lnSpc>
              <a:spcBef>
                <a:spcPts val="95"/>
              </a:spcBef>
            </a:pPr>
            <a:endParaRPr lang="en-US" sz="4400" dirty="0">
              <a:latin typeface="Antenna Bold"/>
              <a:cs typeface="Antenna Bol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40477" y="9102333"/>
            <a:ext cx="5918200" cy="0"/>
          </a:xfrm>
          <a:custGeom>
            <a:avLst/>
            <a:gdLst/>
            <a:ahLst/>
            <a:cxnLst/>
            <a:rect l="l" t="t" r="r" b="b"/>
            <a:pathLst>
              <a:path w="5918200">
                <a:moveTo>
                  <a:pt x="591818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F7931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4">
                <a:moveTo>
                  <a:pt x="3251517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662C9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5091717" y="8814241"/>
            <a:ext cx="424815" cy="501015"/>
          </a:xfrm>
          <a:custGeom>
            <a:avLst/>
            <a:gdLst/>
            <a:ahLst/>
            <a:cxnLst/>
            <a:rect l="l" t="t" r="r" b="b"/>
            <a:pathLst>
              <a:path w="424815" h="501015">
                <a:moveTo>
                  <a:pt x="209816" y="0"/>
                </a:moveTo>
                <a:lnTo>
                  <a:pt x="152653" y="371"/>
                </a:lnTo>
                <a:lnTo>
                  <a:pt x="111742" y="2974"/>
                </a:lnTo>
                <a:lnTo>
                  <a:pt x="67414" y="10040"/>
                </a:lnTo>
                <a:lnTo>
                  <a:pt x="0" y="23799"/>
                </a:lnTo>
                <a:lnTo>
                  <a:pt x="0" y="390270"/>
                </a:lnTo>
                <a:lnTo>
                  <a:pt x="16587" y="432638"/>
                </a:lnTo>
                <a:lnTo>
                  <a:pt x="50553" y="456903"/>
                </a:lnTo>
                <a:lnTo>
                  <a:pt x="90109" y="477005"/>
                </a:lnTo>
                <a:lnTo>
                  <a:pt x="144034" y="493888"/>
                </a:lnTo>
                <a:lnTo>
                  <a:pt x="212534" y="500976"/>
                </a:lnTo>
                <a:lnTo>
                  <a:pt x="285109" y="493067"/>
                </a:lnTo>
                <a:lnTo>
                  <a:pt x="341074" y="474876"/>
                </a:lnTo>
                <a:lnTo>
                  <a:pt x="379623" y="454712"/>
                </a:lnTo>
                <a:lnTo>
                  <a:pt x="414793" y="425015"/>
                </a:lnTo>
                <a:lnTo>
                  <a:pt x="424751" y="390270"/>
                </a:lnTo>
                <a:lnTo>
                  <a:pt x="424751" y="23799"/>
                </a:lnTo>
                <a:lnTo>
                  <a:pt x="404637" y="20081"/>
                </a:lnTo>
                <a:lnTo>
                  <a:pt x="353202" y="11899"/>
                </a:lnTo>
                <a:lnTo>
                  <a:pt x="283808" y="3718"/>
                </a:lnTo>
                <a:lnTo>
                  <a:pt x="209816" y="0"/>
                </a:lnTo>
                <a:close/>
              </a:path>
            </a:pathLst>
          </a:custGeom>
          <a:solidFill>
            <a:srgbClr val="FFEA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5091720" y="8813794"/>
            <a:ext cx="424815" cy="501650"/>
          </a:xfrm>
          <a:custGeom>
            <a:avLst/>
            <a:gdLst/>
            <a:ahLst/>
            <a:cxnLst/>
            <a:rect l="l" t="t" r="r" b="b"/>
            <a:pathLst>
              <a:path w="424815" h="501650">
                <a:moveTo>
                  <a:pt x="224485" y="70637"/>
                </a:moveTo>
                <a:lnTo>
                  <a:pt x="206870" y="70637"/>
                </a:lnTo>
                <a:lnTo>
                  <a:pt x="212801" y="109899"/>
                </a:lnTo>
                <a:lnTo>
                  <a:pt x="216014" y="131457"/>
                </a:lnTo>
                <a:lnTo>
                  <a:pt x="218751" y="145809"/>
                </a:lnTo>
                <a:lnTo>
                  <a:pt x="222113" y="159643"/>
                </a:lnTo>
                <a:lnTo>
                  <a:pt x="225451" y="173675"/>
                </a:lnTo>
                <a:lnTo>
                  <a:pt x="231524" y="214950"/>
                </a:lnTo>
                <a:lnTo>
                  <a:pt x="236557" y="262924"/>
                </a:lnTo>
                <a:lnTo>
                  <a:pt x="239315" y="319749"/>
                </a:lnTo>
                <a:lnTo>
                  <a:pt x="241544" y="364347"/>
                </a:lnTo>
                <a:lnTo>
                  <a:pt x="243483" y="401500"/>
                </a:lnTo>
                <a:lnTo>
                  <a:pt x="244233" y="417258"/>
                </a:lnTo>
                <a:lnTo>
                  <a:pt x="239801" y="430568"/>
                </a:lnTo>
                <a:lnTo>
                  <a:pt x="237362" y="434492"/>
                </a:lnTo>
                <a:lnTo>
                  <a:pt x="234530" y="440169"/>
                </a:lnTo>
                <a:lnTo>
                  <a:pt x="228305" y="448651"/>
                </a:lnTo>
                <a:lnTo>
                  <a:pt x="222164" y="453540"/>
                </a:lnTo>
                <a:lnTo>
                  <a:pt x="217303" y="459209"/>
                </a:lnTo>
                <a:lnTo>
                  <a:pt x="214922" y="470027"/>
                </a:lnTo>
                <a:lnTo>
                  <a:pt x="214456" y="480163"/>
                </a:lnTo>
                <a:lnTo>
                  <a:pt x="214364" y="488775"/>
                </a:lnTo>
                <a:lnTo>
                  <a:pt x="214991" y="494347"/>
                </a:lnTo>
                <a:lnTo>
                  <a:pt x="216407" y="501294"/>
                </a:lnTo>
                <a:lnTo>
                  <a:pt x="231817" y="500892"/>
                </a:lnTo>
                <a:lnTo>
                  <a:pt x="265710" y="496616"/>
                </a:lnTo>
                <a:lnTo>
                  <a:pt x="263191" y="496616"/>
                </a:lnTo>
                <a:lnTo>
                  <a:pt x="247865" y="495461"/>
                </a:lnTo>
                <a:lnTo>
                  <a:pt x="236804" y="482015"/>
                </a:lnTo>
                <a:lnTo>
                  <a:pt x="234467" y="476288"/>
                </a:lnTo>
                <a:lnTo>
                  <a:pt x="236105" y="476288"/>
                </a:lnTo>
                <a:lnTo>
                  <a:pt x="236105" y="466572"/>
                </a:lnTo>
                <a:lnTo>
                  <a:pt x="257594" y="428828"/>
                </a:lnTo>
                <a:lnTo>
                  <a:pt x="262953" y="423405"/>
                </a:lnTo>
                <a:lnTo>
                  <a:pt x="263471" y="419964"/>
                </a:lnTo>
                <a:lnTo>
                  <a:pt x="264833" y="412178"/>
                </a:lnTo>
                <a:lnTo>
                  <a:pt x="268583" y="382626"/>
                </a:lnTo>
                <a:lnTo>
                  <a:pt x="270611" y="345105"/>
                </a:lnTo>
                <a:lnTo>
                  <a:pt x="270830" y="308681"/>
                </a:lnTo>
                <a:lnTo>
                  <a:pt x="269151" y="282422"/>
                </a:lnTo>
                <a:lnTo>
                  <a:pt x="267334" y="271424"/>
                </a:lnTo>
                <a:lnTo>
                  <a:pt x="263698" y="250086"/>
                </a:lnTo>
                <a:lnTo>
                  <a:pt x="258758" y="220859"/>
                </a:lnTo>
                <a:lnTo>
                  <a:pt x="253034" y="186194"/>
                </a:lnTo>
                <a:lnTo>
                  <a:pt x="247039" y="154776"/>
                </a:lnTo>
                <a:lnTo>
                  <a:pt x="241153" y="132041"/>
                </a:lnTo>
                <a:lnTo>
                  <a:pt x="234782" y="109774"/>
                </a:lnTo>
                <a:lnTo>
                  <a:pt x="227329" y="79756"/>
                </a:lnTo>
                <a:lnTo>
                  <a:pt x="224485" y="70637"/>
                </a:lnTo>
                <a:close/>
              </a:path>
              <a:path w="424815" h="501650">
                <a:moveTo>
                  <a:pt x="410411" y="20358"/>
                </a:moveTo>
                <a:lnTo>
                  <a:pt x="211226" y="20358"/>
                </a:lnTo>
                <a:lnTo>
                  <a:pt x="254720" y="20856"/>
                </a:lnTo>
                <a:lnTo>
                  <a:pt x="286619" y="24347"/>
                </a:lnTo>
                <a:lnTo>
                  <a:pt x="322586" y="33822"/>
                </a:lnTo>
                <a:lnTo>
                  <a:pt x="378282" y="52273"/>
                </a:lnTo>
                <a:lnTo>
                  <a:pt x="378250" y="401500"/>
                </a:lnTo>
                <a:lnTo>
                  <a:pt x="365734" y="440536"/>
                </a:lnTo>
                <a:lnTo>
                  <a:pt x="348538" y="450075"/>
                </a:lnTo>
                <a:lnTo>
                  <a:pt x="293257" y="482485"/>
                </a:lnTo>
                <a:lnTo>
                  <a:pt x="263191" y="496616"/>
                </a:lnTo>
                <a:lnTo>
                  <a:pt x="265710" y="496616"/>
                </a:lnTo>
                <a:lnTo>
                  <a:pt x="328857" y="480163"/>
                </a:lnTo>
                <a:lnTo>
                  <a:pt x="393001" y="448157"/>
                </a:lnTo>
                <a:lnTo>
                  <a:pt x="419790" y="419964"/>
                </a:lnTo>
                <a:lnTo>
                  <a:pt x="424751" y="398564"/>
                </a:lnTo>
                <a:lnTo>
                  <a:pt x="424751" y="22783"/>
                </a:lnTo>
                <a:lnTo>
                  <a:pt x="410411" y="20358"/>
                </a:lnTo>
                <a:close/>
              </a:path>
              <a:path w="424815" h="501650">
                <a:moveTo>
                  <a:pt x="236105" y="476288"/>
                </a:moveTo>
                <a:lnTo>
                  <a:pt x="234467" y="476288"/>
                </a:lnTo>
                <a:lnTo>
                  <a:pt x="236105" y="476465"/>
                </a:lnTo>
                <a:lnTo>
                  <a:pt x="236105" y="476288"/>
                </a:lnTo>
                <a:close/>
              </a:path>
              <a:path w="424815" h="501650">
                <a:moveTo>
                  <a:pt x="211277" y="0"/>
                </a:moveTo>
                <a:lnTo>
                  <a:pt x="158741" y="355"/>
                </a:lnTo>
                <a:lnTo>
                  <a:pt x="119221" y="2847"/>
                </a:lnTo>
                <a:lnTo>
                  <a:pt x="72909" y="9611"/>
                </a:lnTo>
                <a:lnTo>
                  <a:pt x="0" y="22783"/>
                </a:lnTo>
                <a:lnTo>
                  <a:pt x="90" y="400113"/>
                </a:lnTo>
                <a:lnTo>
                  <a:pt x="1266" y="426079"/>
                </a:lnTo>
                <a:lnTo>
                  <a:pt x="10133" y="443249"/>
                </a:lnTo>
                <a:lnTo>
                  <a:pt x="34198" y="456694"/>
                </a:lnTo>
                <a:lnTo>
                  <a:pt x="81064" y="473481"/>
                </a:lnTo>
                <a:lnTo>
                  <a:pt x="62980" y="459010"/>
                </a:lnTo>
                <a:lnTo>
                  <a:pt x="52878" y="438886"/>
                </a:lnTo>
                <a:lnTo>
                  <a:pt x="48479" y="417258"/>
                </a:lnTo>
                <a:lnTo>
                  <a:pt x="47603" y="400113"/>
                </a:lnTo>
                <a:lnTo>
                  <a:pt x="47523" y="52209"/>
                </a:lnTo>
                <a:lnTo>
                  <a:pt x="62881" y="47232"/>
                </a:lnTo>
                <a:lnTo>
                  <a:pt x="102119" y="36283"/>
                </a:lnTo>
                <a:lnTo>
                  <a:pt x="154985" y="25334"/>
                </a:lnTo>
                <a:lnTo>
                  <a:pt x="211226" y="20358"/>
                </a:lnTo>
                <a:lnTo>
                  <a:pt x="410411" y="20358"/>
                </a:lnTo>
                <a:lnTo>
                  <a:pt x="403706" y="19223"/>
                </a:lnTo>
                <a:lnTo>
                  <a:pt x="350842" y="11391"/>
                </a:lnTo>
                <a:lnTo>
                  <a:pt x="281563" y="3559"/>
                </a:lnTo>
                <a:lnTo>
                  <a:pt x="211277" y="0"/>
                </a:lnTo>
                <a:close/>
              </a:path>
              <a:path w="424815" h="501650">
                <a:moveTo>
                  <a:pt x="204279" y="34544"/>
                </a:moveTo>
                <a:lnTo>
                  <a:pt x="187947" y="72694"/>
                </a:lnTo>
                <a:lnTo>
                  <a:pt x="181075" y="110965"/>
                </a:lnTo>
                <a:lnTo>
                  <a:pt x="175788" y="161617"/>
                </a:lnTo>
                <a:lnTo>
                  <a:pt x="172282" y="226806"/>
                </a:lnTo>
                <a:lnTo>
                  <a:pt x="170865" y="252710"/>
                </a:lnTo>
                <a:lnTo>
                  <a:pt x="168515" y="289998"/>
                </a:lnTo>
                <a:lnTo>
                  <a:pt x="164363" y="353250"/>
                </a:lnTo>
                <a:lnTo>
                  <a:pt x="164655" y="363982"/>
                </a:lnTo>
                <a:lnTo>
                  <a:pt x="167398" y="355498"/>
                </a:lnTo>
                <a:lnTo>
                  <a:pt x="170408" y="335557"/>
                </a:lnTo>
                <a:lnTo>
                  <a:pt x="175609" y="294247"/>
                </a:lnTo>
                <a:lnTo>
                  <a:pt x="181371" y="246768"/>
                </a:lnTo>
                <a:lnTo>
                  <a:pt x="186067" y="208318"/>
                </a:lnTo>
                <a:lnTo>
                  <a:pt x="191398" y="166219"/>
                </a:lnTo>
                <a:lnTo>
                  <a:pt x="197002" y="124547"/>
                </a:lnTo>
                <a:lnTo>
                  <a:pt x="203962" y="81822"/>
                </a:lnTo>
                <a:lnTo>
                  <a:pt x="206870" y="70637"/>
                </a:lnTo>
                <a:lnTo>
                  <a:pt x="224485" y="70637"/>
                </a:lnTo>
                <a:lnTo>
                  <a:pt x="222246" y="63458"/>
                </a:lnTo>
                <a:lnTo>
                  <a:pt x="215471" y="48758"/>
                </a:lnTo>
                <a:lnTo>
                  <a:pt x="208863" y="38254"/>
                </a:lnTo>
                <a:lnTo>
                  <a:pt x="204279" y="34544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6579239" y="8837128"/>
            <a:ext cx="81457" cy="141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6681146" y="8874776"/>
            <a:ext cx="82803" cy="1037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589696" y="8837129"/>
            <a:ext cx="1172752" cy="409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6237563" y="9353293"/>
            <a:ext cx="59690" cy="104139"/>
          </a:xfrm>
          <a:custGeom>
            <a:avLst/>
            <a:gdLst/>
            <a:ahLst/>
            <a:cxnLst/>
            <a:rect l="l" t="t" r="r" b="b"/>
            <a:pathLst>
              <a:path w="59690" h="104140">
                <a:moveTo>
                  <a:pt x="47383" y="0"/>
                </a:moveTo>
                <a:lnTo>
                  <a:pt x="38811" y="0"/>
                </a:lnTo>
                <a:lnTo>
                  <a:pt x="29607" y="1054"/>
                </a:lnTo>
                <a:lnTo>
                  <a:pt x="2203" y="32773"/>
                </a:lnTo>
                <a:lnTo>
                  <a:pt x="0" y="51816"/>
                </a:lnTo>
                <a:lnTo>
                  <a:pt x="533" y="61945"/>
                </a:lnTo>
                <a:lnTo>
                  <a:pt x="21232" y="99442"/>
                </a:lnTo>
                <a:lnTo>
                  <a:pt x="38671" y="103619"/>
                </a:lnTo>
                <a:lnTo>
                  <a:pt x="47777" y="103619"/>
                </a:lnTo>
                <a:lnTo>
                  <a:pt x="54737" y="101752"/>
                </a:lnTo>
                <a:lnTo>
                  <a:pt x="59563" y="98005"/>
                </a:lnTo>
                <a:lnTo>
                  <a:pt x="56419" y="89433"/>
                </a:lnTo>
                <a:lnTo>
                  <a:pt x="34036" y="89433"/>
                </a:lnTo>
                <a:lnTo>
                  <a:pt x="27838" y="84975"/>
                </a:lnTo>
                <a:lnTo>
                  <a:pt x="23825" y="76047"/>
                </a:lnTo>
                <a:lnTo>
                  <a:pt x="20777" y="69354"/>
                </a:lnTo>
                <a:lnTo>
                  <a:pt x="19265" y="61226"/>
                </a:lnTo>
                <a:lnTo>
                  <a:pt x="19265" y="41681"/>
                </a:lnTo>
                <a:lnTo>
                  <a:pt x="20688" y="33439"/>
                </a:lnTo>
                <a:lnTo>
                  <a:pt x="23558" y="26911"/>
                </a:lnTo>
                <a:lnTo>
                  <a:pt x="27482" y="17818"/>
                </a:lnTo>
                <a:lnTo>
                  <a:pt x="33769" y="13258"/>
                </a:lnTo>
                <a:lnTo>
                  <a:pt x="56815" y="13258"/>
                </a:lnTo>
                <a:lnTo>
                  <a:pt x="59563" y="5626"/>
                </a:lnTo>
                <a:lnTo>
                  <a:pt x="54292" y="1879"/>
                </a:lnTo>
                <a:lnTo>
                  <a:pt x="47383" y="0"/>
                </a:lnTo>
                <a:close/>
              </a:path>
              <a:path w="59690" h="104140">
                <a:moveTo>
                  <a:pt x="55143" y="85953"/>
                </a:moveTo>
                <a:lnTo>
                  <a:pt x="51485" y="88277"/>
                </a:lnTo>
                <a:lnTo>
                  <a:pt x="47244" y="89433"/>
                </a:lnTo>
                <a:lnTo>
                  <a:pt x="56419" y="89433"/>
                </a:lnTo>
                <a:lnTo>
                  <a:pt x="55143" y="85953"/>
                </a:lnTo>
                <a:close/>
              </a:path>
              <a:path w="59690" h="104140">
                <a:moveTo>
                  <a:pt x="56815" y="13258"/>
                </a:moveTo>
                <a:lnTo>
                  <a:pt x="47244" y="13258"/>
                </a:lnTo>
                <a:lnTo>
                  <a:pt x="51625" y="14414"/>
                </a:lnTo>
                <a:lnTo>
                  <a:pt x="55562" y="16738"/>
                </a:lnTo>
                <a:lnTo>
                  <a:pt x="56815" y="13258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6304496" y="9381679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29984" y="0"/>
                </a:moveTo>
                <a:lnTo>
                  <a:pt x="424" y="29839"/>
                </a:lnTo>
                <a:lnTo>
                  <a:pt x="0" y="37490"/>
                </a:lnTo>
                <a:lnTo>
                  <a:pt x="424" y="45082"/>
                </a:lnTo>
                <a:lnTo>
                  <a:pt x="29984" y="74841"/>
                </a:lnTo>
                <a:lnTo>
                  <a:pt x="37154" y="74121"/>
                </a:lnTo>
                <a:lnTo>
                  <a:pt x="43403" y="71962"/>
                </a:lnTo>
                <a:lnTo>
                  <a:pt x="48731" y="68363"/>
                </a:lnTo>
                <a:lnTo>
                  <a:pt x="52903" y="63588"/>
                </a:lnTo>
                <a:lnTo>
                  <a:pt x="29984" y="63588"/>
                </a:lnTo>
                <a:lnTo>
                  <a:pt x="23945" y="61945"/>
                </a:lnTo>
                <a:lnTo>
                  <a:pt x="19635" y="57015"/>
                </a:lnTo>
                <a:lnTo>
                  <a:pt x="17052" y="48795"/>
                </a:lnTo>
                <a:lnTo>
                  <a:pt x="16192" y="37287"/>
                </a:lnTo>
                <a:lnTo>
                  <a:pt x="17052" y="25480"/>
                </a:lnTo>
                <a:lnTo>
                  <a:pt x="19635" y="17051"/>
                </a:lnTo>
                <a:lnTo>
                  <a:pt x="23945" y="11996"/>
                </a:lnTo>
                <a:lnTo>
                  <a:pt x="29984" y="10312"/>
                </a:lnTo>
                <a:lnTo>
                  <a:pt x="52094" y="10312"/>
                </a:lnTo>
                <a:lnTo>
                  <a:pt x="48783" y="6477"/>
                </a:lnTo>
                <a:lnTo>
                  <a:pt x="43475" y="2878"/>
                </a:lnTo>
                <a:lnTo>
                  <a:pt x="37209" y="719"/>
                </a:lnTo>
                <a:lnTo>
                  <a:pt x="29984" y="0"/>
                </a:lnTo>
                <a:close/>
              </a:path>
              <a:path w="60325" h="74929">
                <a:moveTo>
                  <a:pt x="52094" y="10312"/>
                </a:moveTo>
                <a:lnTo>
                  <a:pt x="29984" y="10312"/>
                </a:lnTo>
                <a:lnTo>
                  <a:pt x="36018" y="11996"/>
                </a:lnTo>
                <a:lnTo>
                  <a:pt x="40328" y="17051"/>
                </a:lnTo>
                <a:lnTo>
                  <a:pt x="42914" y="25480"/>
                </a:lnTo>
                <a:lnTo>
                  <a:pt x="43776" y="37287"/>
                </a:lnTo>
                <a:lnTo>
                  <a:pt x="42914" y="48795"/>
                </a:lnTo>
                <a:lnTo>
                  <a:pt x="40328" y="57015"/>
                </a:lnTo>
                <a:lnTo>
                  <a:pt x="36018" y="61945"/>
                </a:lnTo>
                <a:lnTo>
                  <a:pt x="29984" y="63588"/>
                </a:lnTo>
                <a:lnTo>
                  <a:pt x="52903" y="63588"/>
                </a:lnTo>
                <a:lnTo>
                  <a:pt x="59969" y="37490"/>
                </a:lnTo>
                <a:lnTo>
                  <a:pt x="59544" y="29839"/>
                </a:lnTo>
                <a:lnTo>
                  <a:pt x="58267" y="22961"/>
                </a:lnTo>
                <a:lnTo>
                  <a:pt x="56133" y="16855"/>
                </a:lnTo>
                <a:lnTo>
                  <a:pt x="53136" y="11518"/>
                </a:lnTo>
                <a:lnTo>
                  <a:pt x="52094" y="10312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6388105" y="935382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16459">
            <a:solidFill>
              <a:srgbClr val="1D1D1B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6411602" y="9381679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29971" y="0"/>
                </a:moveTo>
                <a:lnTo>
                  <a:pt x="426" y="29839"/>
                </a:lnTo>
                <a:lnTo>
                  <a:pt x="0" y="37490"/>
                </a:lnTo>
                <a:lnTo>
                  <a:pt x="426" y="45082"/>
                </a:lnTo>
                <a:lnTo>
                  <a:pt x="29971" y="74841"/>
                </a:lnTo>
                <a:lnTo>
                  <a:pt x="37152" y="74121"/>
                </a:lnTo>
                <a:lnTo>
                  <a:pt x="43403" y="71962"/>
                </a:lnTo>
                <a:lnTo>
                  <a:pt x="48733" y="68363"/>
                </a:lnTo>
                <a:lnTo>
                  <a:pt x="52915" y="63588"/>
                </a:lnTo>
                <a:lnTo>
                  <a:pt x="29971" y="63588"/>
                </a:lnTo>
                <a:lnTo>
                  <a:pt x="23945" y="61945"/>
                </a:lnTo>
                <a:lnTo>
                  <a:pt x="19638" y="57015"/>
                </a:lnTo>
                <a:lnTo>
                  <a:pt x="17054" y="48795"/>
                </a:lnTo>
                <a:lnTo>
                  <a:pt x="16192" y="37287"/>
                </a:lnTo>
                <a:lnTo>
                  <a:pt x="17054" y="25480"/>
                </a:lnTo>
                <a:lnTo>
                  <a:pt x="19638" y="17051"/>
                </a:lnTo>
                <a:lnTo>
                  <a:pt x="23945" y="11996"/>
                </a:lnTo>
                <a:lnTo>
                  <a:pt x="29971" y="10312"/>
                </a:lnTo>
                <a:lnTo>
                  <a:pt x="52104" y="10312"/>
                </a:lnTo>
                <a:lnTo>
                  <a:pt x="48781" y="6477"/>
                </a:lnTo>
                <a:lnTo>
                  <a:pt x="43465" y="2878"/>
                </a:lnTo>
                <a:lnTo>
                  <a:pt x="37197" y="719"/>
                </a:lnTo>
                <a:lnTo>
                  <a:pt x="29971" y="0"/>
                </a:lnTo>
                <a:close/>
              </a:path>
              <a:path w="60325" h="74929">
                <a:moveTo>
                  <a:pt x="52104" y="10312"/>
                </a:moveTo>
                <a:lnTo>
                  <a:pt x="29971" y="10312"/>
                </a:lnTo>
                <a:lnTo>
                  <a:pt x="36013" y="11996"/>
                </a:lnTo>
                <a:lnTo>
                  <a:pt x="40327" y="17051"/>
                </a:lnTo>
                <a:lnTo>
                  <a:pt x="42914" y="25480"/>
                </a:lnTo>
                <a:lnTo>
                  <a:pt x="43776" y="37287"/>
                </a:lnTo>
                <a:lnTo>
                  <a:pt x="42914" y="48795"/>
                </a:lnTo>
                <a:lnTo>
                  <a:pt x="40327" y="57015"/>
                </a:lnTo>
                <a:lnTo>
                  <a:pt x="36013" y="61945"/>
                </a:lnTo>
                <a:lnTo>
                  <a:pt x="29971" y="63588"/>
                </a:lnTo>
                <a:lnTo>
                  <a:pt x="52915" y="63588"/>
                </a:lnTo>
                <a:lnTo>
                  <a:pt x="59969" y="37490"/>
                </a:lnTo>
                <a:lnTo>
                  <a:pt x="59544" y="29839"/>
                </a:lnTo>
                <a:lnTo>
                  <a:pt x="58269" y="22961"/>
                </a:lnTo>
                <a:lnTo>
                  <a:pt x="56138" y="16855"/>
                </a:lnTo>
                <a:lnTo>
                  <a:pt x="53149" y="11518"/>
                </a:lnTo>
                <a:lnTo>
                  <a:pt x="52104" y="10312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6486309" y="9381673"/>
            <a:ext cx="97790" cy="73660"/>
          </a:xfrm>
          <a:custGeom>
            <a:avLst/>
            <a:gdLst/>
            <a:ahLst/>
            <a:cxnLst/>
            <a:rect l="l" t="t" r="r" b="b"/>
            <a:pathLst>
              <a:path w="97790" h="73659">
                <a:moveTo>
                  <a:pt x="37210" y="0"/>
                </a:moveTo>
                <a:lnTo>
                  <a:pt x="27038" y="0"/>
                </a:lnTo>
                <a:lnTo>
                  <a:pt x="19272" y="328"/>
                </a:lnTo>
                <a:lnTo>
                  <a:pt x="12180" y="1311"/>
                </a:lnTo>
                <a:lnTo>
                  <a:pt x="5758" y="2946"/>
                </a:lnTo>
                <a:lnTo>
                  <a:pt x="0" y="5232"/>
                </a:lnTo>
                <a:lnTo>
                  <a:pt x="0" y="73507"/>
                </a:lnTo>
                <a:lnTo>
                  <a:pt x="16332" y="73507"/>
                </a:lnTo>
                <a:lnTo>
                  <a:pt x="16332" y="12446"/>
                </a:lnTo>
                <a:lnTo>
                  <a:pt x="19532" y="11112"/>
                </a:lnTo>
                <a:lnTo>
                  <a:pt x="23113" y="10452"/>
                </a:lnTo>
                <a:lnTo>
                  <a:pt x="95478" y="10452"/>
                </a:lnTo>
                <a:lnTo>
                  <a:pt x="95110" y="9601"/>
                </a:lnTo>
                <a:lnTo>
                  <a:pt x="93033" y="7899"/>
                </a:lnTo>
                <a:lnTo>
                  <a:pt x="49542" y="7899"/>
                </a:lnTo>
                <a:lnTo>
                  <a:pt x="44716" y="2641"/>
                </a:lnTo>
                <a:lnTo>
                  <a:pt x="37210" y="0"/>
                </a:lnTo>
                <a:close/>
              </a:path>
              <a:path w="97790" h="73659">
                <a:moveTo>
                  <a:pt x="64223" y="10452"/>
                </a:moveTo>
                <a:lnTo>
                  <a:pt x="36055" y="10452"/>
                </a:lnTo>
                <a:lnTo>
                  <a:pt x="40563" y="14274"/>
                </a:lnTo>
                <a:lnTo>
                  <a:pt x="40563" y="73507"/>
                </a:lnTo>
                <a:lnTo>
                  <a:pt x="56895" y="73507"/>
                </a:lnTo>
                <a:lnTo>
                  <a:pt x="56895" y="15405"/>
                </a:lnTo>
                <a:lnTo>
                  <a:pt x="60197" y="12103"/>
                </a:lnTo>
                <a:lnTo>
                  <a:pt x="64223" y="10452"/>
                </a:lnTo>
                <a:close/>
              </a:path>
              <a:path w="97790" h="73659">
                <a:moveTo>
                  <a:pt x="95478" y="10452"/>
                </a:moveTo>
                <a:lnTo>
                  <a:pt x="77076" y="10452"/>
                </a:lnTo>
                <a:lnTo>
                  <a:pt x="81022" y="14274"/>
                </a:lnTo>
                <a:lnTo>
                  <a:pt x="81127" y="73507"/>
                </a:lnTo>
                <a:lnTo>
                  <a:pt x="97459" y="73507"/>
                </a:lnTo>
                <a:lnTo>
                  <a:pt x="97459" y="15036"/>
                </a:lnTo>
                <a:lnTo>
                  <a:pt x="95478" y="10452"/>
                </a:lnTo>
                <a:close/>
              </a:path>
              <a:path w="97790" h="73659">
                <a:moveTo>
                  <a:pt x="79832" y="0"/>
                </a:moveTo>
                <a:lnTo>
                  <a:pt x="62966" y="0"/>
                </a:lnTo>
                <a:lnTo>
                  <a:pt x="55244" y="2641"/>
                </a:lnTo>
                <a:lnTo>
                  <a:pt x="49542" y="7899"/>
                </a:lnTo>
                <a:lnTo>
                  <a:pt x="93033" y="7899"/>
                </a:lnTo>
                <a:lnTo>
                  <a:pt x="85750" y="1930"/>
                </a:lnTo>
                <a:lnTo>
                  <a:pt x="79832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6601177" y="9353961"/>
            <a:ext cx="59055" cy="102870"/>
          </a:xfrm>
          <a:custGeom>
            <a:avLst/>
            <a:gdLst/>
            <a:ahLst/>
            <a:cxnLst/>
            <a:rect l="l" t="t" r="r" b="b"/>
            <a:pathLst>
              <a:path w="59055" h="102870">
                <a:moveTo>
                  <a:pt x="16205" y="0"/>
                </a:moveTo>
                <a:lnTo>
                  <a:pt x="0" y="0"/>
                </a:lnTo>
                <a:lnTo>
                  <a:pt x="0" y="97332"/>
                </a:lnTo>
                <a:lnTo>
                  <a:pt x="5346" y="100812"/>
                </a:lnTo>
                <a:lnTo>
                  <a:pt x="13296" y="102565"/>
                </a:lnTo>
                <a:lnTo>
                  <a:pt x="23825" y="102565"/>
                </a:lnTo>
                <a:lnTo>
                  <a:pt x="32011" y="101870"/>
                </a:lnTo>
                <a:lnTo>
                  <a:pt x="39158" y="99785"/>
                </a:lnTo>
                <a:lnTo>
                  <a:pt x="45265" y="96312"/>
                </a:lnTo>
                <a:lnTo>
                  <a:pt x="49085" y="92646"/>
                </a:lnTo>
                <a:lnTo>
                  <a:pt x="21196" y="92646"/>
                </a:lnTo>
                <a:lnTo>
                  <a:pt x="18440" y="92163"/>
                </a:lnTo>
                <a:lnTo>
                  <a:pt x="16205" y="91173"/>
                </a:lnTo>
                <a:lnTo>
                  <a:pt x="16205" y="39776"/>
                </a:lnTo>
                <a:lnTo>
                  <a:pt x="18783" y="38341"/>
                </a:lnTo>
                <a:lnTo>
                  <a:pt x="22047" y="37630"/>
                </a:lnTo>
                <a:lnTo>
                  <a:pt x="50984" y="37630"/>
                </a:lnTo>
                <a:lnTo>
                  <a:pt x="47002" y="31826"/>
                </a:lnTo>
                <a:lnTo>
                  <a:pt x="45515" y="31064"/>
                </a:lnTo>
                <a:lnTo>
                  <a:pt x="16205" y="31064"/>
                </a:lnTo>
                <a:lnTo>
                  <a:pt x="16205" y="0"/>
                </a:lnTo>
                <a:close/>
              </a:path>
              <a:path w="59055" h="102870">
                <a:moveTo>
                  <a:pt x="50984" y="37630"/>
                </a:moveTo>
                <a:lnTo>
                  <a:pt x="25958" y="37630"/>
                </a:lnTo>
                <a:lnTo>
                  <a:pt x="33226" y="39306"/>
                </a:lnTo>
                <a:lnTo>
                  <a:pt x="38417" y="44337"/>
                </a:lnTo>
                <a:lnTo>
                  <a:pt x="41532" y="52723"/>
                </a:lnTo>
                <a:lnTo>
                  <a:pt x="42570" y="64465"/>
                </a:lnTo>
                <a:lnTo>
                  <a:pt x="41439" y="76792"/>
                </a:lnTo>
                <a:lnTo>
                  <a:pt x="38049" y="85599"/>
                </a:lnTo>
                <a:lnTo>
                  <a:pt x="32401" y="90884"/>
                </a:lnTo>
                <a:lnTo>
                  <a:pt x="24498" y="92646"/>
                </a:lnTo>
                <a:lnTo>
                  <a:pt x="49085" y="92646"/>
                </a:lnTo>
                <a:lnTo>
                  <a:pt x="58762" y="53733"/>
                </a:lnTo>
                <a:lnTo>
                  <a:pt x="56553" y="45656"/>
                </a:lnTo>
                <a:lnTo>
                  <a:pt x="50984" y="37630"/>
                </a:lnTo>
                <a:close/>
              </a:path>
              <a:path w="59055" h="102870">
                <a:moveTo>
                  <a:pt x="39763" y="28117"/>
                </a:moveTo>
                <a:lnTo>
                  <a:pt x="25209" y="28117"/>
                </a:lnTo>
                <a:lnTo>
                  <a:pt x="20485" y="29095"/>
                </a:lnTo>
                <a:lnTo>
                  <a:pt x="16205" y="31064"/>
                </a:lnTo>
                <a:lnTo>
                  <a:pt x="45515" y="31064"/>
                </a:lnTo>
                <a:lnTo>
                  <a:pt x="39763" y="28117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6674400" y="9354363"/>
            <a:ext cx="18415" cy="100965"/>
          </a:xfrm>
          <a:custGeom>
            <a:avLst/>
            <a:gdLst/>
            <a:ahLst/>
            <a:cxnLst/>
            <a:rect l="l" t="t" r="r" b="b"/>
            <a:pathLst>
              <a:path w="18415" h="100965">
                <a:moveTo>
                  <a:pt x="17145" y="28651"/>
                </a:moveTo>
                <a:lnTo>
                  <a:pt x="685" y="28651"/>
                </a:lnTo>
                <a:lnTo>
                  <a:pt x="685" y="100812"/>
                </a:lnTo>
                <a:lnTo>
                  <a:pt x="17145" y="100812"/>
                </a:lnTo>
                <a:lnTo>
                  <a:pt x="17145" y="28651"/>
                </a:lnTo>
                <a:close/>
              </a:path>
              <a:path w="18415" h="100965">
                <a:moveTo>
                  <a:pt x="11391" y="0"/>
                </a:moveTo>
                <a:lnTo>
                  <a:pt x="6565" y="0"/>
                </a:lnTo>
                <a:lnTo>
                  <a:pt x="4470" y="774"/>
                </a:lnTo>
                <a:lnTo>
                  <a:pt x="901" y="3911"/>
                </a:lnTo>
                <a:lnTo>
                  <a:pt x="41" y="5765"/>
                </a:lnTo>
                <a:lnTo>
                  <a:pt x="0" y="10502"/>
                </a:lnTo>
                <a:lnTo>
                  <a:pt x="901" y="12420"/>
                </a:lnTo>
                <a:lnTo>
                  <a:pt x="4470" y="15443"/>
                </a:lnTo>
                <a:lnTo>
                  <a:pt x="6565" y="16205"/>
                </a:lnTo>
                <a:lnTo>
                  <a:pt x="11391" y="16205"/>
                </a:lnTo>
                <a:lnTo>
                  <a:pt x="13487" y="15443"/>
                </a:lnTo>
                <a:lnTo>
                  <a:pt x="17056" y="12420"/>
                </a:lnTo>
                <a:lnTo>
                  <a:pt x="17945" y="10502"/>
                </a:lnTo>
                <a:lnTo>
                  <a:pt x="17945" y="5765"/>
                </a:lnTo>
                <a:lnTo>
                  <a:pt x="17056" y="3797"/>
                </a:lnTo>
                <a:lnTo>
                  <a:pt x="13487" y="762"/>
                </a:lnTo>
                <a:lnTo>
                  <a:pt x="11391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6706129" y="9381679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80" h="74929">
                <a:moveTo>
                  <a:pt x="51615" y="10439"/>
                </a:moveTo>
                <a:lnTo>
                  <a:pt x="35534" y="10439"/>
                </a:lnTo>
                <a:lnTo>
                  <a:pt x="40309" y="14414"/>
                </a:lnTo>
                <a:lnTo>
                  <a:pt x="40309" y="26238"/>
                </a:lnTo>
                <a:lnTo>
                  <a:pt x="0" y="43510"/>
                </a:lnTo>
                <a:lnTo>
                  <a:pt x="0" y="52882"/>
                </a:lnTo>
                <a:lnTo>
                  <a:pt x="1842" y="62491"/>
                </a:lnTo>
                <a:lnTo>
                  <a:pt x="7369" y="69353"/>
                </a:lnTo>
                <a:lnTo>
                  <a:pt x="16577" y="73469"/>
                </a:lnTo>
                <a:lnTo>
                  <a:pt x="29463" y="74841"/>
                </a:lnTo>
                <a:lnTo>
                  <a:pt x="37217" y="74514"/>
                </a:lnTo>
                <a:lnTo>
                  <a:pt x="44153" y="73536"/>
                </a:lnTo>
                <a:lnTo>
                  <a:pt x="50271" y="71905"/>
                </a:lnTo>
                <a:lnTo>
                  <a:pt x="55575" y="69621"/>
                </a:lnTo>
                <a:lnTo>
                  <a:pt x="55575" y="65735"/>
                </a:lnTo>
                <a:lnTo>
                  <a:pt x="20345" y="65735"/>
                </a:lnTo>
                <a:lnTo>
                  <a:pt x="15265" y="61277"/>
                </a:lnTo>
                <a:lnTo>
                  <a:pt x="15265" y="45745"/>
                </a:lnTo>
                <a:lnTo>
                  <a:pt x="17957" y="41008"/>
                </a:lnTo>
                <a:lnTo>
                  <a:pt x="26669" y="36372"/>
                </a:lnTo>
                <a:lnTo>
                  <a:pt x="32321" y="34988"/>
                </a:lnTo>
                <a:lnTo>
                  <a:pt x="40309" y="34010"/>
                </a:lnTo>
                <a:lnTo>
                  <a:pt x="55575" y="34010"/>
                </a:lnTo>
                <a:lnTo>
                  <a:pt x="55575" y="24904"/>
                </a:lnTo>
                <a:lnTo>
                  <a:pt x="53908" y="14010"/>
                </a:lnTo>
                <a:lnTo>
                  <a:pt x="51615" y="10439"/>
                </a:lnTo>
                <a:close/>
              </a:path>
              <a:path w="55880" h="74929">
                <a:moveTo>
                  <a:pt x="55575" y="34010"/>
                </a:moveTo>
                <a:lnTo>
                  <a:pt x="40309" y="34010"/>
                </a:lnTo>
                <a:lnTo>
                  <a:pt x="40309" y="63728"/>
                </a:lnTo>
                <a:lnTo>
                  <a:pt x="37617" y="65062"/>
                </a:lnTo>
                <a:lnTo>
                  <a:pt x="34340" y="65735"/>
                </a:lnTo>
                <a:lnTo>
                  <a:pt x="55575" y="65735"/>
                </a:lnTo>
                <a:lnTo>
                  <a:pt x="55575" y="34010"/>
                </a:lnTo>
                <a:close/>
              </a:path>
              <a:path w="55880" h="74929">
                <a:moveTo>
                  <a:pt x="28930" y="0"/>
                </a:moveTo>
                <a:lnTo>
                  <a:pt x="19913" y="0"/>
                </a:lnTo>
                <a:lnTo>
                  <a:pt x="11658" y="1828"/>
                </a:lnTo>
                <a:lnTo>
                  <a:pt x="4152" y="5499"/>
                </a:lnTo>
                <a:lnTo>
                  <a:pt x="7912" y="14859"/>
                </a:lnTo>
                <a:lnTo>
                  <a:pt x="13982" y="11912"/>
                </a:lnTo>
                <a:lnTo>
                  <a:pt x="19989" y="10439"/>
                </a:lnTo>
                <a:lnTo>
                  <a:pt x="51615" y="10439"/>
                </a:lnTo>
                <a:lnTo>
                  <a:pt x="48910" y="6227"/>
                </a:lnTo>
                <a:lnTo>
                  <a:pt x="40584" y="1557"/>
                </a:lnTo>
                <a:lnTo>
                  <a:pt x="28930" y="0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F0A9206B-143D-4060-B431-1AA6368DDCC3}"/>
              </a:ext>
            </a:extLst>
          </p:cNvPr>
          <p:cNvSpPr/>
          <p:nvPr/>
        </p:nvSpPr>
        <p:spPr>
          <a:xfrm>
            <a:off x="10121962" y="4038600"/>
            <a:ext cx="5216435" cy="25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0">
            <a:extLst>
              <a:ext uri="{FF2B5EF4-FFF2-40B4-BE49-F238E27FC236}">
                <a16:creationId xmlns:a16="http://schemas.microsoft.com/office/drawing/2014/main" id="{44E0C5DA-2C4B-4877-9DA3-057BE0EC46BA}"/>
              </a:ext>
            </a:extLst>
          </p:cNvPr>
          <p:cNvSpPr txBox="1"/>
          <p:nvPr/>
        </p:nvSpPr>
        <p:spPr>
          <a:xfrm>
            <a:off x="10121900" y="7010400"/>
            <a:ext cx="5456318" cy="1114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8685" marR="5080" indent="-3436620" algn="ctr">
              <a:lnSpc>
                <a:spcPct val="100899"/>
              </a:lnSpc>
              <a:spcBef>
                <a:spcPts val="90"/>
              </a:spcBef>
            </a:pPr>
            <a:r>
              <a:rPr lang="es-ES" sz="3600" b="1" spc="5" dirty="0">
                <a:latin typeface="Antenna Regular" panose="02000503000000020004" pitchFamily="50" charset="0"/>
                <a:cs typeface="Antenna Bold"/>
              </a:rPr>
              <a:t>Sesión sincrónica</a:t>
            </a:r>
          </a:p>
          <a:p>
            <a:pPr marL="3448685" marR="5080" indent="-3436620" algn="ctr">
              <a:lnSpc>
                <a:spcPct val="100899"/>
              </a:lnSpc>
              <a:spcBef>
                <a:spcPts val="90"/>
              </a:spcBef>
            </a:pPr>
            <a:r>
              <a:rPr lang="es-ES" sz="3600" b="1" spc="5" dirty="0">
                <a:latin typeface="Antenna Regular" panose="02000503000000020004" pitchFamily="50" charset="0"/>
                <a:cs typeface="Antenna Bold"/>
              </a:rPr>
              <a:t>Ejercicio semana 6</a:t>
            </a:r>
            <a:endParaRPr sz="3600" dirty="0">
              <a:latin typeface="Antenna Regular" panose="02000503000000020004" pitchFamily="50" charset="0"/>
              <a:cs typeface="Antenna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19C6D-A458-4EC9-B118-2EF9A8D9593B}"/>
              </a:ext>
            </a:extLst>
          </p:cNvPr>
          <p:cNvSpPr txBox="1"/>
          <p:nvPr/>
        </p:nvSpPr>
        <p:spPr>
          <a:xfrm>
            <a:off x="2959100" y="990600"/>
            <a:ext cx="7860967" cy="500650"/>
          </a:xfrm>
          <a:prstGeom prst="rect">
            <a:avLst/>
          </a:prstGeom>
          <a:noFill/>
        </p:spPr>
        <p:txBody>
          <a:bodyPr wrap="square" lIns="130048" tIns="65024" rIns="130048" bIns="65024" rtlCol="0">
            <a:spAutoFit/>
          </a:bodyPr>
          <a:lstStyle/>
          <a:p>
            <a:pPr algn="r" fontAlgn="base"/>
            <a:r>
              <a:rPr lang="en-US" sz="2400" b="1" dirty="0">
                <a:latin typeface="Antenna Bold" panose="02000503000000020004" pitchFamily="50" charset="0"/>
              </a:rPr>
              <a:t>Comparison of net margin in constrained optimization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26B82BD-C4B0-4257-8807-CD2C90CC3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4612"/>
              </p:ext>
            </p:extLst>
          </p:nvPr>
        </p:nvGraphicFramePr>
        <p:xfrm>
          <a:off x="3797299" y="1519682"/>
          <a:ext cx="12580592" cy="2409964"/>
        </p:xfrm>
        <a:graphic>
          <a:graphicData uri="http://schemas.openxmlformats.org/drawingml/2006/table">
            <a:tbl>
              <a:tblPr firstRow="1" bandRow="1"/>
              <a:tblGrid>
                <a:gridCol w="3145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5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5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88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000"/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 net margin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Optimized net margin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% change in margin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TV ads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2 337 680.275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-6.5%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Print ads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550 000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968 150.424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76.0%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Radio ads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-1.000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-100.0%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Direct marketing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2 500 000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7 196 265.976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187.9%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Internet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13 249.576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-86.8%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51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31451" marR="31451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5 800 000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10 515 345.252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81.3%</a:t>
                      </a:r>
                    </a:p>
                  </a:txBody>
                  <a:tcPr marL="0" marR="0" marT="31451" marB="3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Comparison of net margin in constrained optimization" descr="Comparison of net margin in constrained optimization">
            <a:extLst>
              <a:ext uri="{FF2B5EF4-FFF2-40B4-BE49-F238E27FC236}">
                <a16:creationId xmlns:a16="http://schemas.microsoft.com/office/drawing/2014/main" id="{60DA34F1-E9BD-4770-ABDE-88C9EEAA7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100" y="4226268"/>
            <a:ext cx="6762107" cy="48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E00D6-270F-46FF-B438-4478D9ED50ED}"/>
              </a:ext>
            </a:extLst>
          </p:cNvPr>
          <p:cNvSpPr txBox="1"/>
          <p:nvPr/>
        </p:nvSpPr>
        <p:spPr>
          <a:xfrm>
            <a:off x="4618567" y="144780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TV ads: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TV ads: scenarios" descr="TV ads: scenarios">
            <a:extLst>
              <a:ext uri="{FF2B5EF4-FFF2-40B4-BE49-F238E27FC236}">
                <a16:creationId xmlns:a16="http://schemas.microsoft.com/office/drawing/2014/main" id="{52F1DC94-D607-44EE-9D8C-72678E299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226" y="1886604"/>
            <a:ext cx="9271000" cy="66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6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21A3DF-1D31-4AF1-B3AB-1DAF281E2779}"/>
              </a:ext>
            </a:extLst>
          </p:cNvPr>
          <p:cNvSpPr txBox="1"/>
          <p:nvPr/>
        </p:nvSpPr>
        <p:spPr>
          <a:xfrm>
            <a:off x="4770967" y="152400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Print ads: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Print ads: scenarios" descr="Print ads: scenarios">
            <a:extLst>
              <a:ext uri="{FF2B5EF4-FFF2-40B4-BE49-F238E27FC236}">
                <a16:creationId xmlns:a16="http://schemas.microsoft.com/office/drawing/2014/main" id="{C4B758D6-2C0E-4278-B9E9-3F8D0B836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973628"/>
            <a:ext cx="9118600" cy="65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2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4BFE6-14DE-444E-9084-23F349B157BF}"/>
              </a:ext>
            </a:extLst>
          </p:cNvPr>
          <p:cNvSpPr txBox="1"/>
          <p:nvPr/>
        </p:nvSpPr>
        <p:spPr>
          <a:xfrm>
            <a:off x="4635500" y="1537051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Radio ads: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Radio ads: scenarios" descr="Radio ads: scenarios">
            <a:extLst>
              <a:ext uri="{FF2B5EF4-FFF2-40B4-BE49-F238E27FC236}">
                <a16:creationId xmlns:a16="http://schemas.microsoft.com/office/drawing/2014/main" id="{07063783-058E-49B7-BFC1-A2803FA0AB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700" y="1966686"/>
            <a:ext cx="9194800" cy="65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9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989B9-348D-45ED-BB1A-7D4241EFBF73}"/>
              </a:ext>
            </a:extLst>
          </p:cNvPr>
          <p:cNvSpPr txBox="1"/>
          <p:nvPr/>
        </p:nvSpPr>
        <p:spPr>
          <a:xfrm>
            <a:off x="4847167" y="144780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Direct marketing: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Direct marketing: scenarios" descr="Direct marketing: scenarios">
            <a:extLst>
              <a:ext uri="{FF2B5EF4-FFF2-40B4-BE49-F238E27FC236}">
                <a16:creationId xmlns:a16="http://schemas.microsoft.com/office/drawing/2014/main" id="{07656751-912F-4F88-A8B3-05F416B10B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1846628"/>
            <a:ext cx="9271000" cy="66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37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402BA-49C1-4328-9614-A5BDB78B8CE8}"/>
              </a:ext>
            </a:extLst>
          </p:cNvPr>
          <p:cNvSpPr txBox="1"/>
          <p:nvPr/>
        </p:nvSpPr>
        <p:spPr>
          <a:xfrm>
            <a:off x="4787900" y="1600200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Internet: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Internet: scenarios" descr="Internet: scenarios">
            <a:extLst>
              <a:ext uri="{FF2B5EF4-FFF2-40B4-BE49-F238E27FC236}">
                <a16:creationId xmlns:a16="http://schemas.microsoft.com/office/drawing/2014/main" id="{85D1233E-D8A9-47C0-A931-B8CD61D98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2024650"/>
            <a:ext cx="889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70089-172C-4AE4-A3C7-10FD1FA6CD13}"/>
              </a:ext>
            </a:extLst>
          </p:cNvPr>
          <p:cNvSpPr txBox="1"/>
          <p:nvPr/>
        </p:nvSpPr>
        <p:spPr>
          <a:xfrm>
            <a:off x="4466167" y="1511652"/>
            <a:ext cx="10837333" cy="500650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r>
              <a:rPr lang="en-US" sz="2400" b="1" dirty="0">
                <a:latin typeface="Antenna Bold" panose="02000503000000020004" pitchFamily="50" charset="0"/>
              </a:rPr>
              <a:t>Comparison of scenarios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Comparison of scenarios" descr="Comparison of scenarios">
            <a:extLst>
              <a:ext uri="{FF2B5EF4-FFF2-40B4-BE49-F238E27FC236}">
                <a16:creationId xmlns:a16="http://schemas.microsoft.com/office/drawing/2014/main" id="{0A536907-CC22-4CE3-B51B-06A0763C6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0" y="1912257"/>
            <a:ext cx="9271000" cy="66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1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48200" cy="9753600"/>
          </a:xfrm>
          <a:custGeom>
            <a:avLst/>
            <a:gdLst/>
            <a:ahLst/>
            <a:cxnLst/>
            <a:rect l="l" t="t" r="r" b="b"/>
            <a:pathLst>
              <a:path w="17348200" h="9753600">
                <a:moveTo>
                  <a:pt x="0" y="9753600"/>
                </a:moveTo>
                <a:lnTo>
                  <a:pt x="17348200" y="9753600"/>
                </a:lnTo>
                <a:lnTo>
                  <a:pt x="173482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56637" y="7987272"/>
            <a:ext cx="2221230" cy="938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950" b="1" spc="35" dirty="0">
                <a:solidFill>
                  <a:srgbClr val="F0F1F1"/>
                </a:solidFill>
                <a:latin typeface="Antenna Bold"/>
                <a:cs typeface="Antenna Bold"/>
              </a:rPr>
              <a:t>M</a:t>
            </a:r>
            <a:r>
              <a:rPr sz="5950" b="1" spc="20" dirty="0">
                <a:solidFill>
                  <a:srgbClr val="18CDE2"/>
                </a:solidFill>
                <a:latin typeface="Antenna Bold"/>
                <a:cs typeface="Antenna Bold"/>
              </a:rPr>
              <a:t>IA</a:t>
            </a:r>
            <a:r>
              <a:rPr sz="5950" b="1" spc="30" dirty="0">
                <a:solidFill>
                  <a:srgbClr val="F0F1F1"/>
                </a:solidFill>
                <a:latin typeface="Antenna Bold"/>
                <a:cs typeface="Antenna Bold"/>
              </a:rPr>
              <a:t>D</a:t>
            </a:r>
            <a:endParaRPr sz="5950">
              <a:latin typeface="Antenna Bold"/>
              <a:cs typeface="Antenna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83144" y="8298948"/>
            <a:ext cx="929640" cy="497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750" spc="15" dirty="0">
                <a:solidFill>
                  <a:srgbClr val="FFFFFF"/>
                </a:solidFill>
                <a:latin typeface="Antenna Regular"/>
                <a:cs typeface="Antenna Regular"/>
              </a:rPr>
              <a:t>Maestría</a:t>
            </a:r>
            <a:endParaRPr sz="750">
              <a:latin typeface="Antenna Regular"/>
              <a:cs typeface="Antenna Regular"/>
            </a:endParaRPr>
          </a:p>
          <a:p>
            <a:pPr marL="12700" marR="5080">
              <a:lnSpc>
                <a:spcPct val="137500"/>
              </a:lnSpc>
            </a:pPr>
            <a:r>
              <a:rPr sz="750" spc="20" dirty="0">
                <a:solidFill>
                  <a:srgbClr val="FFFFFF"/>
                </a:solidFill>
                <a:latin typeface="Antenna Regular"/>
                <a:cs typeface="Antenna Regular"/>
              </a:rPr>
              <a:t>en </a:t>
            </a:r>
            <a:r>
              <a:rPr sz="750" spc="10" dirty="0">
                <a:solidFill>
                  <a:srgbClr val="FFFFFF"/>
                </a:solidFill>
                <a:latin typeface="Antenna Regular"/>
                <a:cs typeface="Antenna Regular"/>
              </a:rPr>
              <a:t>Inteligencia  </a:t>
            </a:r>
            <a:r>
              <a:rPr sz="750" spc="15" dirty="0">
                <a:solidFill>
                  <a:srgbClr val="FFFFFF"/>
                </a:solidFill>
                <a:latin typeface="Antenna Regular"/>
                <a:cs typeface="Antenna Regular"/>
              </a:rPr>
              <a:t>Analítica </a:t>
            </a:r>
            <a:r>
              <a:rPr sz="750" spc="20" dirty="0">
                <a:solidFill>
                  <a:srgbClr val="FFFFFF"/>
                </a:solidFill>
                <a:latin typeface="Antenna Regular"/>
                <a:cs typeface="Antenna Regular"/>
              </a:rPr>
              <a:t>de</a:t>
            </a:r>
            <a:r>
              <a:rPr sz="750" spc="-80" dirty="0">
                <a:solidFill>
                  <a:srgbClr val="FFFFFF"/>
                </a:solidFill>
                <a:latin typeface="Antenna Regular"/>
                <a:cs typeface="Antenna Regular"/>
              </a:rPr>
              <a:t> </a:t>
            </a:r>
            <a:r>
              <a:rPr sz="750" spc="10" dirty="0">
                <a:solidFill>
                  <a:srgbClr val="FFFFFF"/>
                </a:solidFill>
                <a:latin typeface="Antenna Regular"/>
                <a:cs typeface="Antenna Regular"/>
              </a:rPr>
              <a:t>Datos</a:t>
            </a:r>
            <a:endParaRPr sz="750">
              <a:latin typeface="Antenna Regular"/>
              <a:cs typeface="Antenna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40352" y="7278090"/>
            <a:ext cx="1390129" cy="1482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71400" y="7327900"/>
            <a:ext cx="0" cy="1536700"/>
          </a:xfrm>
          <a:custGeom>
            <a:avLst/>
            <a:gdLst/>
            <a:ahLst/>
            <a:cxnLst/>
            <a:rect l="l" t="t" r="r" b="b"/>
            <a:pathLst>
              <a:path h="1536700">
                <a:moveTo>
                  <a:pt x="0" y="0"/>
                </a:moveTo>
                <a:lnTo>
                  <a:pt x="0" y="15367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2699"/>
            <a:ext cx="7796720" cy="974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E8FFAA8-F65B-49B9-BCA8-45E57EEBD23E}"/>
              </a:ext>
            </a:extLst>
          </p:cNvPr>
          <p:cNvSpPr txBox="1"/>
          <p:nvPr/>
        </p:nvSpPr>
        <p:spPr>
          <a:xfrm>
            <a:off x="12941300" y="7467600"/>
            <a:ext cx="3188970" cy="12355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s-CO" sz="3600" b="1" dirty="0">
                <a:solidFill>
                  <a:srgbClr val="FFFFFF"/>
                </a:solidFill>
                <a:latin typeface="Antenna Bold"/>
                <a:cs typeface="Antenna Bold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s-CO" sz="3600" b="1" dirty="0" err="1">
                <a:solidFill>
                  <a:srgbClr val="FFFFFF"/>
                </a:solidFill>
                <a:latin typeface="Antenna Bold"/>
                <a:cs typeface="Antenna Bold"/>
              </a:rPr>
              <a:t>Analytics</a:t>
            </a:r>
            <a:endParaRPr lang="es-CO" sz="3600" b="1" dirty="0">
              <a:solidFill>
                <a:srgbClr val="FFFFFF"/>
              </a:solidFill>
              <a:latin typeface="Antenna Bold"/>
              <a:cs typeface="Antenna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65860" y="1676400"/>
            <a:ext cx="3698240" cy="0"/>
          </a:xfrm>
          <a:custGeom>
            <a:avLst/>
            <a:gdLst/>
            <a:ahLst/>
            <a:cxnLst/>
            <a:rect l="l" t="t" r="r" b="b"/>
            <a:pathLst>
              <a:path w="3698240">
                <a:moveTo>
                  <a:pt x="0" y="0"/>
                </a:moveTo>
                <a:lnTo>
                  <a:pt x="3697732" y="0"/>
                </a:lnTo>
              </a:path>
            </a:pathLst>
          </a:custGeom>
          <a:ln w="25400">
            <a:solidFill>
              <a:srgbClr val="F7931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30A00E-AB59-49FD-98D7-A615A9064156}"/>
              </a:ext>
            </a:extLst>
          </p:cNvPr>
          <p:cNvSpPr txBox="1"/>
          <p:nvPr/>
        </p:nvSpPr>
        <p:spPr>
          <a:xfrm>
            <a:off x="1165860" y="2465828"/>
            <a:ext cx="13756640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600"/>
              </a:spcAft>
            </a:pPr>
            <a:r>
              <a:rPr lang="en-US" sz="2400" dirty="0">
                <a:latin typeface="Antenna Light" panose="0200050300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effectLst/>
                <a:latin typeface="Antenna Light" panose="0200050300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n office-supply company named </a:t>
            </a:r>
            <a:r>
              <a:rPr lang="en-US" sz="2400" dirty="0" err="1">
                <a:effectLst/>
                <a:latin typeface="Antenna Light" panose="0200050300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OfficeStar</a:t>
            </a:r>
            <a:r>
              <a:rPr lang="en-US" sz="2400" dirty="0">
                <a:effectLst/>
                <a:latin typeface="Antenna Light" panose="02000503000000020004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tries to optimize the various channels used to advertise its stores.</a:t>
            </a:r>
            <a:endParaRPr lang="en-US" sz="2400" dirty="0">
              <a:latin typeface="Antenna Light" panose="02000503000000020004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C61EE3-8284-4C02-9331-97BFFE230F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94"/>
          <a:stretch/>
        </p:blipFill>
        <p:spPr>
          <a:xfrm>
            <a:off x="3111500" y="3810000"/>
            <a:ext cx="10515600" cy="3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4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83070-E4EC-491A-B56D-5B23956EF687}"/>
              </a:ext>
            </a:extLst>
          </p:cNvPr>
          <p:cNvSpPr txBox="1"/>
          <p:nvPr/>
        </p:nvSpPr>
        <p:spPr>
          <a:xfrm>
            <a:off x="2120900" y="24384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Parameters for TV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B460B8-DF2F-47BC-959B-18255899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379235"/>
              </p:ext>
            </p:extLst>
          </p:nvPr>
        </p:nvGraphicFramePr>
        <p:xfrm>
          <a:off x="2240716" y="3313268"/>
          <a:ext cx="13070170" cy="869982"/>
        </p:xfrm>
        <a:graphic>
          <a:graphicData uri="http://schemas.openxmlformats.org/drawingml/2006/table">
            <a:tbl>
              <a:tblPr firstRow="1" bandRow="1"/>
              <a:tblGrid>
                <a:gridCol w="2614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322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675" marR="32675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Ceiling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Slope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54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32675" marR="32675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4 900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4.830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1.781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87 959.825</a:t>
                      </a:r>
                    </a:p>
                  </a:txBody>
                  <a:tcPr marL="0" marR="0" marT="32675" marB="32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686DDB-39C3-455D-8BEC-9F15F888C3D6}"/>
              </a:ext>
            </a:extLst>
          </p:cNvPr>
          <p:cNvSpPr txBox="1"/>
          <p:nvPr/>
        </p:nvSpPr>
        <p:spPr>
          <a:xfrm>
            <a:off x="2120900" y="4953000"/>
            <a:ext cx="10957149" cy="869982"/>
          </a:xfrm>
          <a:prstGeom prst="rect">
            <a:avLst/>
          </a:prstGeom>
          <a:noFill/>
        </p:spPr>
        <p:txBody>
          <a:bodyPr wrap="square"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TV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631435-2BB9-43CB-B6AB-9E818C270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68453"/>
              </p:ext>
            </p:extLst>
          </p:nvPr>
        </p:nvGraphicFramePr>
        <p:xfrm>
          <a:off x="2240715" y="5842263"/>
          <a:ext cx="12960544" cy="2158737"/>
        </p:xfrm>
        <a:graphic>
          <a:graphicData uri="http://schemas.openxmlformats.org/drawingml/2006/table">
            <a:tbl>
              <a:tblPr firstRow="1" bandRow="1"/>
              <a:tblGrid>
                <a:gridCol w="324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672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Effort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Fit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1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4.83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1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500.00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2 100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2 068.49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1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</a:t>
                      </a:r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1 000.00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3 500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3 503.26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1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1 500.00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4 200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4 104.91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13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32401" marR="32401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4 900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4 900.00</a:t>
                      </a:r>
                    </a:p>
                  </a:txBody>
                  <a:tcPr marL="0" marR="0" marT="32401" marB="324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B1512330-1BBC-EE45-8696-CF277DAA7AAD}"/>
              </a:ext>
            </a:extLst>
          </p:cNvPr>
          <p:cNvSpPr txBox="1"/>
          <p:nvPr/>
        </p:nvSpPr>
        <p:spPr>
          <a:xfrm>
            <a:off x="2120900" y="1824335"/>
            <a:ext cx="132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b="1" dirty="0">
                <a:latin typeface="Antenna Bold" panose="02000503000000020004" pitchFamily="50" charset="0"/>
              </a:rPr>
              <a:t>Response function calibration</a:t>
            </a:r>
          </a:p>
        </p:txBody>
      </p:sp>
    </p:spTree>
    <p:extLst>
      <p:ext uri="{BB962C8B-B14F-4D97-AF65-F5344CB8AC3E}">
        <p14:creationId xmlns:p14="http://schemas.microsoft.com/office/powerpoint/2010/main" val="4237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B692A-C3F1-428A-AF6D-0C83916EC93E}"/>
              </a:ext>
            </a:extLst>
          </p:cNvPr>
          <p:cNvSpPr txBox="1"/>
          <p:nvPr/>
        </p:nvSpPr>
        <p:spPr>
          <a:xfrm>
            <a:off x="3856567" y="8382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TV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Model fit for TV ads" descr="Model fit for TV ads">
            <a:extLst>
              <a:ext uri="{FF2B5EF4-FFF2-40B4-BE49-F238E27FC236}">
                <a16:creationId xmlns:a16="http://schemas.microsoft.com/office/drawing/2014/main" id="{1BA281E4-272E-4DEB-A115-7A7E293B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500" y="1645905"/>
            <a:ext cx="10033000" cy="716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1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4F30E-4007-4540-A9F6-90D8A693C119}"/>
              </a:ext>
            </a:extLst>
          </p:cNvPr>
          <p:cNvSpPr txBox="1"/>
          <p:nvPr/>
        </p:nvSpPr>
        <p:spPr>
          <a:xfrm>
            <a:off x="2578100" y="2145831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Parameters for Print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12B371-7E39-4BF0-B7AE-D86EB645C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97829"/>
              </p:ext>
            </p:extLst>
          </p:nvPr>
        </p:nvGraphicFramePr>
        <p:xfrm>
          <a:off x="2689495" y="3029677"/>
          <a:ext cx="12142390" cy="812237"/>
        </p:xfrm>
        <a:graphic>
          <a:graphicData uri="http://schemas.openxmlformats.org/drawingml/2006/table">
            <a:tbl>
              <a:tblPr firstRow="1" bandRow="1"/>
              <a:tblGrid>
                <a:gridCol w="242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8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677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2900"/>
                    </a:p>
                  </a:txBody>
                  <a:tcPr marL="30356" marR="30356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Ceiling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Slope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560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30356" marR="30356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1 600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0.012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-2.968</a:t>
                      </a:r>
                    </a:p>
                  </a:txBody>
                  <a:tcPr marL="0" marR="0" marT="30356" marB="3035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F2091A-2213-4E15-B6CA-582BB1E987C9}"/>
              </a:ext>
            </a:extLst>
          </p:cNvPr>
          <p:cNvSpPr txBox="1"/>
          <p:nvPr/>
        </p:nvSpPr>
        <p:spPr>
          <a:xfrm>
            <a:off x="2806700" y="4857249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Print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1E2DBA-35A6-4795-9099-B18EC998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90302"/>
              </p:ext>
            </p:extLst>
          </p:nvPr>
        </p:nvGraphicFramePr>
        <p:xfrm>
          <a:off x="2944707" y="5708909"/>
          <a:ext cx="11887180" cy="1987291"/>
        </p:xfrm>
        <a:graphic>
          <a:graphicData uri="http://schemas.openxmlformats.org/drawingml/2006/table">
            <a:tbl>
              <a:tblPr firstRow="1" bandRow="1"/>
              <a:tblGrid>
                <a:gridCol w="2971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396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2900"/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Effort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Fit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78.2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125.00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320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295.6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</a:t>
                      </a:r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250.00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800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799.5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375.00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1 280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1 303.9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5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29718" marR="29718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1 600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5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1 600.0</a:t>
                      </a:r>
                    </a:p>
                  </a:txBody>
                  <a:tcPr marL="0" marR="0" marT="29718" marB="29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7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A64F9-6346-4803-962D-579F46110DF4}"/>
              </a:ext>
            </a:extLst>
          </p:cNvPr>
          <p:cNvSpPr txBox="1"/>
          <p:nvPr/>
        </p:nvSpPr>
        <p:spPr>
          <a:xfrm>
            <a:off x="3856567" y="8382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Print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Model fit for Print ads" descr="Model fit for Print ads">
            <a:extLst>
              <a:ext uri="{FF2B5EF4-FFF2-40B4-BE49-F238E27FC236}">
                <a16:creationId xmlns:a16="http://schemas.microsoft.com/office/drawing/2014/main" id="{8EEA50E8-91B1-4271-BE96-7C03E052D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086" y="1639738"/>
            <a:ext cx="9934954" cy="70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700DA-E957-40E5-863A-845DE6D2AA7B}"/>
              </a:ext>
            </a:extLst>
          </p:cNvPr>
          <p:cNvSpPr txBox="1"/>
          <p:nvPr/>
        </p:nvSpPr>
        <p:spPr>
          <a:xfrm>
            <a:off x="2332567" y="22098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Parameters for Radio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023FDE-A587-478F-B4D5-BCF4E2F8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902900"/>
              </p:ext>
            </p:extLst>
          </p:nvPr>
        </p:nvGraphicFramePr>
        <p:xfrm>
          <a:off x="2429532" y="3097119"/>
          <a:ext cx="12776345" cy="859280"/>
        </p:xfrm>
        <a:graphic>
          <a:graphicData uri="http://schemas.openxmlformats.org/drawingml/2006/table">
            <a:tbl>
              <a:tblPr firstRow="1" bandRow="1"/>
              <a:tblGrid>
                <a:gridCol w="255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5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016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Ceiling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Floor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Slope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Parameters</a:t>
                      </a:r>
                    </a:p>
                  </a:txBody>
                  <a:tcPr marL="31940" marR="3194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0.000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3.797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7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15 756 945.311</a:t>
                      </a:r>
                    </a:p>
                  </a:txBody>
                  <a:tcPr marL="0" marR="0" marT="31940" marB="319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69C03F0-C90B-4ECF-9D64-6B50618208D7}"/>
              </a:ext>
            </a:extLst>
          </p:cNvPr>
          <p:cNvSpPr txBox="1"/>
          <p:nvPr/>
        </p:nvSpPr>
        <p:spPr>
          <a:xfrm>
            <a:off x="2273300" y="4692618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Radio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617A63-F66A-4179-9AE3-A98475724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32274"/>
              </p:ext>
            </p:extLst>
          </p:nvPr>
        </p:nvGraphicFramePr>
        <p:xfrm>
          <a:off x="2429531" y="5578066"/>
          <a:ext cx="12716736" cy="2125612"/>
        </p:xfrm>
        <a:graphic>
          <a:graphicData uri="http://schemas.openxmlformats.org/drawingml/2006/table">
            <a:tbl>
              <a:tblPr firstRow="1" bandRow="1"/>
              <a:tblGrid>
                <a:gridCol w="3179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9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539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endParaRPr sz="3100"/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Effort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Impact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Fit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None</a:t>
                      </a:r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50.00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53.2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Base</a:t>
                      </a:r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100.00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250.0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249.8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150.00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312.5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322.3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918">
                <a:tc>
                  <a:txBody>
                    <a:bodyPr/>
                    <a:lstStyle/>
                    <a:p>
                      <a:pPr marL="19050" marR="19050" lvl="0" indent="0" algn="l" fontAlgn="ctr">
                        <a:lnSpc>
                          <a:spcPct val="100000"/>
                        </a:lnSpc>
                      </a:pPr>
                      <a:r>
                        <a:rPr lang="en-US" sz="16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31791" marR="31791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Saturation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u="none" spc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350.0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fontAlgn="ctr">
                        <a:lnSpc>
                          <a:spcPct val="100000"/>
                        </a:lnSpc>
                      </a:pPr>
                      <a:r>
                        <a:rPr lang="en-US" sz="1600" b="1" u="none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350.0</a:t>
                      </a:r>
                    </a:p>
                  </a:txBody>
                  <a:tcPr marL="0" marR="0" marT="31791" marB="317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4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5500" y="820648"/>
            <a:ext cx="13309600" cy="1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6649700" y="762006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8557" y="845268"/>
            <a:ext cx="378460" cy="337820"/>
          </a:xfrm>
          <a:custGeom>
            <a:avLst/>
            <a:gdLst/>
            <a:ahLst/>
            <a:cxnLst/>
            <a:rect l="l" t="t" r="r" b="b"/>
            <a:pathLst>
              <a:path w="378459" h="337819">
                <a:moveTo>
                  <a:pt x="97561" y="0"/>
                </a:moveTo>
                <a:lnTo>
                  <a:pt x="0" y="0"/>
                </a:lnTo>
                <a:lnTo>
                  <a:pt x="0" y="337781"/>
                </a:lnTo>
                <a:lnTo>
                  <a:pt x="67462" y="337781"/>
                </a:lnTo>
                <a:lnTo>
                  <a:pt x="67462" y="113512"/>
                </a:lnTo>
                <a:lnTo>
                  <a:pt x="142648" y="113512"/>
                </a:lnTo>
                <a:lnTo>
                  <a:pt x="97561" y="0"/>
                </a:lnTo>
                <a:close/>
              </a:path>
              <a:path w="378459" h="337819">
                <a:moveTo>
                  <a:pt x="142648" y="113512"/>
                </a:moveTo>
                <a:lnTo>
                  <a:pt x="67462" y="113512"/>
                </a:lnTo>
                <a:lnTo>
                  <a:pt x="157721" y="337781"/>
                </a:lnTo>
                <a:lnTo>
                  <a:pt x="214249" y="337781"/>
                </a:lnTo>
                <a:lnTo>
                  <a:pt x="257323" y="230657"/>
                </a:lnTo>
                <a:lnTo>
                  <a:pt x="189179" y="230657"/>
                </a:lnTo>
                <a:lnTo>
                  <a:pt x="142648" y="113512"/>
                </a:lnTo>
                <a:close/>
              </a:path>
              <a:path w="378459" h="337819">
                <a:moveTo>
                  <a:pt x="377901" y="112141"/>
                </a:moveTo>
                <a:lnTo>
                  <a:pt x="304977" y="112140"/>
                </a:lnTo>
                <a:lnTo>
                  <a:pt x="304977" y="337781"/>
                </a:lnTo>
                <a:lnTo>
                  <a:pt x="377901" y="337781"/>
                </a:lnTo>
                <a:lnTo>
                  <a:pt x="377901" y="112141"/>
                </a:lnTo>
                <a:close/>
              </a:path>
              <a:path w="378459" h="337819">
                <a:moveTo>
                  <a:pt x="377901" y="0"/>
                </a:moveTo>
                <a:lnTo>
                  <a:pt x="280809" y="0"/>
                </a:lnTo>
                <a:lnTo>
                  <a:pt x="189179" y="230657"/>
                </a:lnTo>
                <a:lnTo>
                  <a:pt x="257323" y="230657"/>
                </a:lnTo>
                <a:lnTo>
                  <a:pt x="304977" y="112141"/>
                </a:lnTo>
                <a:lnTo>
                  <a:pt x="377901" y="112141"/>
                </a:lnTo>
                <a:lnTo>
                  <a:pt x="377901" y="0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16545" y="845273"/>
            <a:ext cx="0" cy="337820"/>
          </a:xfrm>
          <a:custGeom>
            <a:avLst/>
            <a:gdLst/>
            <a:ahLst/>
            <a:cxnLst/>
            <a:rect l="l" t="t" r="r" b="b"/>
            <a:pathLst>
              <a:path h="337819">
                <a:moveTo>
                  <a:pt x="0" y="0"/>
                </a:moveTo>
                <a:lnTo>
                  <a:pt x="0" y="337781"/>
                </a:lnTo>
              </a:path>
            </a:pathLst>
          </a:custGeom>
          <a:ln w="74294">
            <a:solidFill>
              <a:srgbClr val="18CDE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198831" y="842990"/>
            <a:ext cx="347980" cy="340360"/>
          </a:xfrm>
          <a:custGeom>
            <a:avLst/>
            <a:gdLst/>
            <a:ahLst/>
            <a:cxnLst/>
            <a:rect l="l" t="t" r="r" b="b"/>
            <a:pathLst>
              <a:path w="347980" h="340359">
                <a:moveTo>
                  <a:pt x="211061" y="0"/>
                </a:moveTo>
                <a:lnTo>
                  <a:pt x="135381" y="0"/>
                </a:lnTo>
                <a:lnTo>
                  <a:pt x="0" y="340067"/>
                </a:lnTo>
                <a:lnTo>
                  <a:pt x="72936" y="340067"/>
                </a:lnTo>
                <a:lnTo>
                  <a:pt x="94818" y="284454"/>
                </a:lnTo>
                <a:lnTo>
                  <a:pt x="325068" y="284454"/>
                </a:lnTo>
                <a:lnTo>
                  <a:pt x="300401" y="222910"/>
                </a:lnTo>
                <a:lnTo>
                  <a:pt x="118516" y="222910"/>
                </a:lnTo>
                <a:lnTo>
                  <a:pt x="171399" y="88430"/>
                </a:lnTo>
                <a:lnTo>
                  <a:pt x="246503" y="88430"/>
                </a:lnTo>
                <a:lnTo>
                  <a:pt x="211061" y="0"/>
                </a:lnTo>
                <a:close/>
              </a:path>
              <a:path w="347980" h="340359">
                <a:moveTo>
                  <a:pt x="325068" y="284454"/>
                </a:moveTo>
                <a:lnTo>
                  <a:pt x="247980" y="284454"/>
                </a:lnTo>
                <a:lnTo>
                  <a:pt x="269862" y="340067"/>
                </a:lnTo>
                <a:lnTo>
                  <a:pt x="347357" y="340067"/>
                </a:lnTo>
                <a:lnTo>
                  <a:pt x="325068" y="284454"/>
                </a:lnTo>
                <a:close/>
              </a:path>
              <a:path w="347980" h="340359">
                <a:moveTo>
                  <a:pt x="246503" y="88430"/>
                </a:moveTo>
                <a:lnTo>
                  <a:pt x="171399" y="88430"/>
                </a:lnTo>
                <a:lnTo>
                  <a:pt x="224281" y="222910"/>
                </a:lnTo>
                <a:lnTo>
                  <a:pt x="300401" y="222910"/>
                </a:lnTo>
                <a:lnTo>
                  <a:pt x="246503" y="88430"/>
                </a:lnTo>
                <a:close/>
              </a:path>
            </a:pathLst>
          </a:custGeom>
          <a:solidFill>
            <a:srgbClr val="18C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86303" y="845267"/>
            <a:ext cx="309880" cy="337820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121259" y="0"/>
                </a:moveTo>
                <a:lnTo>
                  <a:pt x="0" y="0"/>
                </a:lnTo>
                <a:lnTo>
                  <a:pt x="0" y="337781"/>
                </a:lnTo>
                <a:lnTo>
                  <a:pt x="119443" y="337781"/>
                </a:lnTo>
                <a:lnTo>
                  <a:pt x="171885" y="335327"/>
                </a:lnTo>
                <a:lnTo>
                  <a:pt x="215340" y="327299"/>
                </a:lnTo>
                <a:lnTo>
                  <a:pt x="250144" y="312701"/>
                </a:lnTo>
                <a:lnTo>
                  <a:pt x="276630" y="290535"/>
                </a:lnTo>
                <a:lnTo>
                  <a:pt x="287427" y="272605"/>
                </a:lnTo>
                <a:lnTo>
                  <a:pt x="74777" y="272605"/>
                </a:lnTo>
                <a:lnTo>
                  <a:pt x="74777" y="67017"/>
                </a:lnTo>
                <a:lnTo>
                  <a:pt x="289803" y="67017"/>
                </a:lnTo>
                <a:lnTo>
                  <a:pt x="277349" y="46016"/>
                </a:lnTo>
                <a:lnTo>
                  <a:pt x="251250" y="24185"/>
                </a:lnTo>
                <a:lnTo>
                  <a:pt x="216802" y="9994"/>
                </a:lnTo>
                <a:lnTo>
                  <a:pt x="173604" y="2309"/>
                </a:lnTo>
                <a:lnTo>
                  <a:pt x="121259" y="0"/>
                </a:lnTo>
                <a:close/>
              </a:path>
              <a:path w="309880" h="337819">
                <a:moveTo>
                  <a:pt x="289803" y="67017"/>
                </a:moveTo>
                <a:lnTo>
                  <a:pt x="122173" y="67017"/>
                </a:lnTo>
                <a:lnTo>
                  <a:pt x="180468" y="72195"/>
                </a:lnTo>
                <a:lnTo>
                  <a:pt x="214487" y="89296"/>
                </a:lnTo>
                <a:lnTo>
                  <a:pt x="230383" y="120671"/>
                </a:lnTo>
                <a:lnTo>
                  <a:pt x="234314" y="168668"/>
                </a:lnTo>
                <a:lnTo>
                  <a:pt x="229955" y="217023"/>
                </a:lnTo>
                <a:lnTo>
                  <a:pt x="213458" y="249183"/>
                </a:lnTo>
                <a:lnTo>
                  <a:pt x="179697" y="267070"/>
                </a:lnTo>
                <a:lnTo>
                  <a:pt x="123545" y="272605"/>
                </a:lnTo>
                <a:lnTo>
                  <a:pt x="287427" y="272605"/>
                </a:lnTo>
                <a:lnTo>
                  <a:pt x="295135" y="259806"/>
                </a:lnTo>
                <a:lnTo>
                  <a:pt x="305992" y="219516"/>
                </a:lnTo>
                <a:lnTo>
                  <a:pt x="309537" y="168668"/>
                </a:lnTo>
                <a:lnTo>
                  <a:pt x="306093" y="117125"/>
                </a:lnTo>
                <a:lnTo>
                  <a:pt x="295497" y="76619"/>
                </a:lnTo>
                <a:lnTo>
                  <a:pt x="289803" y="67017"/>
                </a:lnTo>
                <a:close/>
              </a:path>
            </a:pathLst>
          </a:custGeom>
          <a:solidFill>
            <a:srgbClr val="01132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596364" y="295046"/>
            <a:ext cx="833170" cy="888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0529760" y="50800"/>
            <a:ext cx="6818440" cy="9702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940482" y="9102333"/>
            <a:ext cx="2248535" cy="0"/>
          </a:xfrm>
          <a:custGeom>
            <a:avLst/>
            <a:gdLst/>
            <a:ahLst/>
            <a:cxnLst/>
            <a:rect l="l" t="t" r="r" b="b"/>
            <a:pathLst>
              <a:path w="2248534">
                <a:moveTo>
                  <a:pt x="0" y="0"/>
                </a:moveTo>
                <a:lnTo>
                  <a:pt x="2248217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0A649-5949-484B-ADAF-EFC332E7DD70}"/>
              </a:ext>
            </a:extLst>
          </p:cNvPr>
          <p:cNvSpPr txBox="1"/>
          <p:nvPr/>
        </p:nvSpPr>
        <p:spPr>
          <a:xfrm>
            <a:off x="3780367" y="838200"/>
            <a:ext cx="10837333" cy="869982"/>
          </a:xfrm>
          <a:prstGeom prst="rect">
            <a:avLst/>
          </a:prstGeom>
          <a:noFill/>
        </p:spPr>
        <p:txBody>
          <a:bodyPr lIns="130048" tIns="65024" rIns="130048" bIns="65024" rtlCol="0">
            <a:spAutoFit/>
          </a:bodyPr>
          <a:lstStyle/>
          <a:p>
            <a:pPr fontAlgn="base"/>
            <a:br>
              <a:rPr sz="2400" dirty="0">
                <a:latin typeface="Antenna Bold" panose="02000503000000020004" pitchFamily="50" charset="0"/>
              </a:rPr>
            </a:br>
            <a:r>
              <a:rPr lang="en-US" sz="2400" b="1" dirty="0">
                <a:latin typeface="Antenna Bold" panose="02000503000000020004" pitchFamily="50" charset="0"/>
              </a:rPr>
              <a:t>Model fit for Radio ads</a:t>
            </a:r>
            <a:r>
              <a:rPr lang="en-US" sz="2400" dirty="0">
                <a:latin typeface="Antenna Bold" panose="02000503000000020004" pitchFamily="50" charset="0"/>
              </a:rPr>
              <a:t> </a:t>
            </a:r>
          </a:p>
        </p:txBody>
      </p:sp>
      <p:pic>
        <p:nvPicPr>
          <p:cNvPr id="13" name="Model fit for Radio ads" descr="Model fit for Radio ads">
            <a:extLst>
              <a:ext uri="{FF2B5EF4-FFF2-40B4-BE49-F238E27FC236}">
                <a16:creationId xmlns:a16="http://schemas.microsoft.com/office/drawing/2014/main" id="{2FC8527A-0B17-406E-B9E6-DDC42A73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1860" y="1602955"/>
            <a:ext cx="10175238" cy="72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8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A153D163A8794184DCF4DF6EE9E719" ma:contentTypeVersion="4" ma:contentTypeDescription="Crear nuevo documento." ma:contentTypeScope="" ma:versionID="aad2e8dec1bf0927889ff510c9c8bf99">
  <xsd:schema xmlns:xsd="http://www.w3.org/2001/XMLSchema" xmlns:xs="http://www.w3.org/2001/XMLSchema" xmlns:p="http://schemas.microsoft.com/office/2006/metadata/properties" xmlns:ns2="299da364-5bd6-4856-b54f-296f95f3dc71" xmlns:ns3="7fe59f34-55a4-4ccc-9a2c-36cfcecf2037" targetNamespace="http://schemas.microsoft.com/office/2006/metadata/properties" ma:root="true" ma:fieldsID="942a8198ffef9cd41426a28d1b486b65" ns2:_="" ns3:_="">
    <xsd:import namespace="299da364-5bd6-4856-b54f-296f95f3dc71"/>
    <xsd:import namespace="7fe59f34-55a4-4ccc-9a2c-36cfcecf20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9da364-5bd6-4856-b54f-296f95f3dc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e59f34-55a4-4ccc-9a2c-36cfcecf203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7EFF18-74F9-4A19-BA98-BF17701302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A14222-FC72-4239-BD83-D23CD4F4F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289AB-D68C-4C83-826E-6DF7477E24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9da364-5bd6-4856-b54f-296f95f3dc71"/>
    <ds:schemaRef ds:uri="7fe59f34-55a4-4ccc-9a2c-36cfcecf2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10374</TotalTime>
  <Words>813</Words>
  <Application>Microsoft Office PowerPoint</Application>
  <PresentationFormat>Personalizado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Antenna Bold</vt:lpstr>
      <vt:lpstr>Antenna Light</vt:lpstr>
      <vt:lpstr>Antenna Regular</vt:lpstr>
      <vt:lpstr>Calibri</vt:lpstr>
      <vt:lpstr>Office Theme</vt:lpstr>
      <vt:lpstr>MIAD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PRESENTACION PROFESORES MIAD</dc:title>
  <dc:creator>WINDOWS</dc:creator>
  <cp:lastModifiedBy>Uriel Eduardo Martinez Castrillon</cp:lastModifiedBy>
  <cp:revision>181</cp:revision>
  <dcterms:created xsi:type="dcterms:W3CDTF">2020-09-16T22:02:32Z</dcterms:created>
  <dcterms:modified xsi:type="dcterms:W3CDTF">2025-01-19T20:46:40Z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2020-09-16T00:00:00Z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2020-09-16T00:00:00Z</vt:filetime>
  </property>
  <property fmtid="{D5CDD505-2E9C-101B-9397-08002B2CF9AE}" pid="5" name="ContentTypeId">
    <vt:lpwstr>0x01010057A153D163A8794184DCF4DF6EE9E719</vt:lpwstr>
  </property>
</Properties>
</file>