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FEDD-4D49-40CA-ABFC-343F6A578A7B}" type="datetimeFigureOut">
              <a:rPr kumimoji="1" lang="ja-JP" altLang="en-US" smtClean="0"/>
              <a:pPr/>
              <a:t>2009/8/26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B78D-BD0F-4A50-B8F2-90F42348E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hamatsu1974/20090730/1248903369" TargetMode="External"/><Relationship Id="rId3" Type="http://schemas.openxmlformats.org/officeDocument/2006/relationships/hyperlink" Target="http://d.hatena.ne.jp/hamatsu1974/20090617/1245233121" TargetMode="External"/><Relationship Id="rId7" Type="http://schemas.openxmlformats.org/officeDocument/2006/relationships/hyperlink" Target="http://d.hatena.ne.jp/hamatsu1974/20090626/1245974974" TargetMode="External"/><Relationship Id="rId2" Type="http://schemas.openxmlformats.org/officeDocument/2006/relationships/hyperlink" Target="http://d.hatena.ne.jp/hamatsu1974/20090616/124514265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.hatena.ne.jp/hamatsu1974/20090625/1245868885" TargetMode="External"/><Relationship Id="rId5" Type="http://schemas.openxmlformats.org/officeDocument/2006/relationships/hyperlink" Target="http://d.hatena.ne.jp/hamatsu1974/20090624/1245783708" TargetMode="External"/><Relationship Id="rId4" Type="http://schemas.openxmlformats.org/officeDocument/2006/relationships/hyperlink" Target="http://d.hatena.ne.jp/hamatsu1974/20090622/124568653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772400" cy="1470025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>
                <a:latin typeface="HGP明朝E" pitchFamily="18" charset="-128"/>
                <a:ea typeface="HGP明朝E" pitchFamily="18" charset="-128"/>
              </a:rPr>
              <a:t>オレと</a:t>
            </a:r>
            <a:r>
              <a:rPr kumimoji="1" lang="ja-JP" altLang="en-US" sz="80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型推論</a:t>
            </a:r>
            <a:r>
              <a:rPr kumimoji="1" lang="ja-JP" altLang="en-US" sz="8000" dirty="0" smtClean="0">
                <a:latin typeface="HGP明朝E" pitchFamily="18" charset="-128"/>
                <a:ea typeface="HGP明朝E" pitchFamily="18" charset="-128"/>
              </a:rPr>
              <a:t>と</a:t>
            </a:r>
            <a:r>
              <a:rPr kumimoji="1" lang="en-US" altLang="ja-JP" sz="8000" dirty="0" smtClean="0">
                <a:latin typeface="HGP明朝E" pitchFamily="18" charset="-128"/>
                <a:ea typeface="HGP明朝E" pitchFamily="18" charset="-128"/>
              </a:rPr>
              <a:t/>
            </a:r>
            <a:br>
              <a:rPr kumimoji="1" lang="en-US" altLang="ja-JP" sz="8000" dirty="0" smtClean="0">
                <a:latin typeface="HGP明朝E" pitchFamily="18" charset="-128"/>
                <a:ea typeface="HGP明朝E" pitchFamily="18" charset="-128"/>
              </a:rPr>
            </a:br>
            <a:r>
              <a:rPr kumimoji="1" lang="ja-JP" altLang="en-US" sz="8000" dirty="0" smtClean="0">
                <a:latin typeface="HGP明朝E" pitchFamily="18" charset="-128"/>
                <a:ea typeface="HGP明朝E" pitchFamily="18" charset="-128"/>
              </a:rPr>
              <a:t>少年オッカムル</a:t>
            </a:r>
            <a:endParaRPr kumimoji="1" lang="ja-JP" altLang="en-US" sz="8000" dirty="0">
              <a:latin typeface="HGP明朝E" pitchFamily="18" charset="-128"/>
              <a:ea typeface="HGP明朝E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1538" y="500042"/>
            <a:ext cx="692208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明朝E" pitchFamily="18" charset="-128"/>
                <a:ea typeface="HGP明朝E" pitchFamily="18" charset="-128"/>
              </a:rPr>
              <a:t>関数型言語　</a:t>
            </a:r>
            <a:r>
              <a:rPr kumimoji="1" lang="en-US" altLang="ja-JP" sz="3200" dirty="0" err="1" smtClean="0">
                <a:latin typeface="HGP明朝E" pitchFamily="18" charset="-128"/>
                <a:ea typeface="HGP明朝E" pitchFamily="18" charset="-128"/>
              </a:rPr>
              <a:t>OCaml</a:t>
            </a:r>
            <a:r>
              <a:rPr kumimoji="1" lang="ja-JP" altLang="en-US" sz="3200" dirty="0" smtClean="0">
                <a:latin typeface="HGP明朝E" pitchFamily="18" charset="-128"/>
                <a:ea typeface="HGP明朝E" pitchFamily="18" charset="-128"/>
              </a:rPr>
              <a:t>　再帰関数　リスト</a:t>
            </a:r>
            <a:endParaRPr kumimoji="1"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kumimoji="1" lang="ja-JP" altLang="en-US" sz="3200" dirty="0" smtClean="0">
                <a:latin typeface="HGP明朝E" pitchFamily="18" charset="-128"/>
                <a:ea typeface="HGP明朝E" pitchFamily="18" charset="-128"/>
              </a:rPr>
              <a:t>　プログラミングの基礎　ダイクストラ法</a:t>
            </a:r>
            <a:endParaRPr kumimoji="1"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endParaRPr kumimoji="1"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endParaRPr kumimoji="1"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endParaRPr lang="en-US" altLang="ja-JP" sz="3200" dirty="0">
              <a:latin typeface="HGP明朝E" pitchFamily="18" charset="-128"/>
              <a:ea typeface="HGP明朝E" pitchFamily="18" charset="-128"/>
            </a:endParaRPr>
          </a:p>
          <a:p>
            <a:endParaRPr kumimoji="1"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endParaRPr lang="en-US" altLang="ja-JP" sz="3200" dirty="0">
              <a:latin typeface="HGP明朝E" pitchFamily="18" charset="-128"/>
              <a:ea typeface="HGP明朝E" pitchFamily="18" charset="-128"/>
            </a:endParaRPr>
          </a:p>
          <a:p>
            <a:endParaRPr kumimoji="1"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kumimoji="1" lang="ja-JP" altLang="en-US" sz="3200" dirty="0" smtClean="0">
                <a:latin typeface="HGP明朝E" pitchFamily="18" charset="-128"/>
                <a:ea typeface="HGP明朝E" pitchFamily="18" charset="-128"/>
              </a:rPr>
              <a:t>　</a:t>
            </a:r>
            <a:endParaRPr kumimoji="1"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3200" dirty="0" smtClean="0">
                <a:latin typeface="HGP明朝E" pitchFamily="18" charset="-128"/>
                <a:ea typeface="HGP明朝E" pitchFamily="18" charset="-128"/>
              </a:rPr>
              <a:t>Windows</a:t>
            </a:r>
            <a:r>
              <a:rPr lang="ja-JP" altLang="en-US" sz="3200" dirty="0" smtClean="0">
                <a:latin typeface="HGP明朝E" pitchFamily="18" charset="-128"/>
                <a:ea typeface="HGP明朝E" pitchFamily="18" charset="-128"/>
              </a:rPr>
              <a:t>で文字化け</a:t>
            </a:r>
            <a:r>
              <a:rPr kumimoji="1" lang="en-US" altLang="ja-JP" sz="3200" dirty="0" smtClean="0">
                <a:latin typeface="HGP明朝E" pitchFamily="18" charset="-128"/>
                <a:ea typeface="HGP明朝E" pitchFamily="18" charset="-128"/>
              </a:rPr>
              <a:t> F#</a:t>
            </a:r>
            <a:r>
              <a:rPr kumimoji="1" lang="ja-JP" altLang="en-US" sz="3200" dirty="0" smtClean="0">
                <a:latin typeface="HGP明朝E" pitchFamily="18" charset="-128"/>
                <a:ea typeface="HGP明朝E" pitchFamily="18" charset="-128"/>
              </a:rPr>
              <a:t>　モジュール　</a:t>
            </a:r>
            <a:endParaRPr kumimoji="1"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kumimoji="1" lang="ja-JP" altLang="en-US" sz="3200" dirty="0" smtClean="0">
                <a:latin typeface="HGP明朝E" pitchFamily="18" charset="-128"/>
                <a:ea typeface="HGP明朝E" pitchFamily="18" charset="-128"/>
              </a:rPr>
              <a:t>ファンクタ　副作用　アキュームレータ</a:t>
            </a:r>
            <a:endParaRPr kumimoji="1" lang="ja-JP" altLang="en-US" sz="3200" dirty="0"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42844" y="2571744"/>
            <a:ext cx="8858312" cy="1143000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>
                <a:latin typeface="HGP明朝E" pitchFamily="18" charset="-128"/>
                <a:ea typeface="HGP明朝E" pitchFamily="18" charset="-128"/>
              </a:rPr>
              <a:t>で、なんか真面目に</a:t>
            </a:r>
            <a:r>
              <a:rPr kumimoji="1" lang="en-US" altLang="ja-JP" sz="6600" dirty="0" smtClean="0">
                <a:latin typeface="HGP明朝E" pitchFamily="18" charset="-128"/>
                <a:ea typeface="HGP明朝E" pitchFamily="18" charset="-128"/>
              </a:rPr>
              <a:t/>
            </a:r>
            <a:br>
              <a:rPr kumimoji="1" lang="en-US" altLang="ja-JP" sz="6600" dirty="0" smtClean="0">
                <a:latin typeface="HGP明朝E" pitchFamily="18" charset="-128"/>
                <a:ea typeface="HGP明朝E" pitchFamily="18" charset="-128"/>
              </a:rPr>
            </a:br>
            <a:r>
              <a:rPr kumimoji="1" lang="ja-JP" altLang="en-US" sz="6600" dirty="0" smtClean="0">
                <a:latin typeface="HGP明朝E" pitchFamily="18" charset="-128"/>
                <a:ea typeface="HGP明朝E" pitchFamily="18" charset="-128"/>
              </a:rPr>
              <a:t>解決するのが面倒だった</a:t>
            </a:r>
            <a:r>
              <a:rPr kumimoji="1" lang="en-US" altLang="ja-JP" sz="6600" dirty="0" smtClean="0">
                <a:latin typeface="HGP明朝E" pitchFamily="18" charset="-128"/>
                <a:ea typeface="HGP明朝E" pitchFamily="18" charset="-128"/>
              </a:rPr>
              <a:t/>
            </a:r>
            <a:br>
              <a:rPr kumimoji="1" lang="en-US" altLang="ja-JP" sz="6600" dirty="0" smtClean="0">
                <a:latin typeface="HGP明朝E" pitchFamily="18" charset="-128"/>
                <a:ea typeface="HGP明朝E" pitchFamily="18" charset="-128"/>
              </a:rPr>
            </a:br>
            <a:r>
              <a:rPr lang="ja-JP" altLang="en-US" sz="6600" dirty="0">
                <a:latin typeface="HGP明朝E" pitchFamily="18" charset="-128"/>
                <a:ea typeface="HGP明朝E" pitchFamily="18" charset="-128"/>
              </a:rPr>
              <a:t>の</a:t>
            </a:r>
            <a:r>
              <a:rPr lang="ja-JP" altLang="en-US" sz="6600" dirty="0" smtClean="0">
                <a:latin typeface="HGP明朝E" pitchFamily="18" charset="-128"/>
                <a:ea typeface="HGP明朝E" pitchFamily="18" charset="-128"/>
              </a:rPr>
              <a:t>で</a:t>
            </a:r>
            <a:r>
              <a:rPr lang="ja-JP" altLang="en-US" sz="6600" dirty="0" smtClean="0">
                <a:latin typeface="HGP明朝E" pitchFamily="18" charset="-128"/>
                <a:ea typeface="HGP明朝E" pitchFamily="18" charset="-128"/>
              </a:rPr>
              <a:t>、軽い気持ちから</a:t>
            </a:r>
            <a:r>
              <a:rPr lang="en-US" altLang="ja-JP" sz="6600" dirty="0" smtClean="0">
                <a:latin typeface="HGP明朝E" pitchFamily="18" charset="-128"/>
                <a:ea typeface="HGP明朝E" pitchFamily="18" charset="-128"/>
              </a:rPr>
              <a:t/>
            </a:r>
            <a:br>
              <a:rPr lang="en-US" altLang="ja-JP" sz="6600" dirty="0" smtClean="0">
                <a:latin typeface="HGP明朝E" pitchFamily="18" charset="-128"/>
                <a:ea typeface="HGP明朝E" pitchFamily="18" charset="-128"/>
              </a:rPr>
            </a:br>
            <a:r>
              <a:rPr lang="en-US" altLang="ja-JP" sz="6600" dirty="0" smtClean="0">
                <a:latin typeface="HGP明朝E" pitchFamily="18" charset="-128"/>
                <a:ea typeface="HGP明朝E" pitchFamily="18" charset="-128"/>
              </a:rPr>
              <a:t>F</a:t>
            </a:r>
            <a:r>
              <a:rPr lang="en-US" altLang="ja-JP" sz="6600" dirty="0" smtClean="0">
                <a:latin typeface="HGP明朝E" pitchFamily="18" charset="-128"/>
                <a:ea typeface="HGP明朝E" pitchFamily="18" charset="-128"/>
              </a:rPr>
              <a:t>#</a:t>
            </a:r>
            <a:r>
              <a:rPr lang="ja-JP" altLang="en-US" sz="6600" dirty="0" smtClean="0">
                <a:latin typeface="HGP明朝E" pitchFamily="18" charset="-128"/>
                <a:ea typeface="HGP明朝E" pitchFamily="18" charset="-128"/>
              </a:rPr>
              <a:t>を使うことに</a:t>
            </a:r>
            <a:r>
              <a:rPr lang="ja-JP" altLang="en-US" sz="6600" dirty="0" err="1" smtClean="0">
                <a:latin typeface="HGP明朝E" pitchFamily="18" charset="-128"/>
                <a:ea typeface="HGP明朝E" pitchFamily="18" charset="-128"/>
              </a:rPr>
              <a:t>。。</a:t>
            </a:r>
            <a:endParaRPr kumimoji="1" lang="ja-JP" altLang="en-US" sz="6600" dirty="0"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5688" y="1857364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F#</a:t>
            </a: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にかえたら</a:t>
            </a:r>
            <a:endParaRPr kumimoji="1" lang="en-US" altLang="ja-JP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日本語は表示できる。</a:t>
            </a:r>
            <a:endParaRPr kumimoji="1" lang="en-US" altLang="ja-JP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600" dirty="0">
                <a:latin typeface="HGP明朝E" pitchFamily="18" charset="-128"/>
                <a:ea typeface="HGP明朝E" pitchFamily="18" charset="-128"/>
                <a:cs typeface="+mj-cs"/>
              </a:rPr>
              <a:t>が</a:t>
            </a:r>
            <a:r>
              <a:rPr lang="ja-JP" altLang="en-US" sz="6600" dirty="0" smtClean="0">
                <a:latin typeface="HGP明朝E" pitchFamily="18" charset="-128"/>
                <a:ea typeface="HGP明朝E" pitchFamily="18" charset="-128"/>
                <a:cs typeface="+mj-cs"/>
              </a:rPr>
              <a:t>、しかし</a:t>
            </a:r>
            <a:r>
              <a:rPr lang="ja-JP" altLang="en-US" sz="6600" dirty="0" err="1" smtClean="0">
                <a:latin typeface="HGP明朝E" pitchFamily="18" charset="-128"/>
                <a:ea typeface="HGP明朝E" pitchFamily="18" charset="-128"/>
                <a:cs typeface="+mj-cs"/>
              </a:rPr>
              <a:t>、、、</a:t>
            </a:r>
            <a:endParaRPr kumimoji="1" lang="ja-JP" alt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00100" y="1357298"/>
            <a:ext cx="64064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(3.0 +. 5.0) *. 8.0 /. 3.0 ;;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--------^^^ 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err="1" smtClean="0">
                <a:solidFill>
                  <a:srgbClr val="FF0000"/>
                </a:solidFill>
              </a:rPr>
              <a:t>stdin</a:t>
            </a:r>
            <a:r>
              <a:rPr lang="en-US" sz="3600" dirty="0" smtClean="0">
                <a:solidFill>
                  <a:srgbClr val="FF0000"/>
                </a:solidFill>
              </a:rPr>
              <a:t>(4,9): error FS0001: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The type 'float' does not support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any operators named '+.' 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5688" y="2428868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え？　もしかして</a:t>
            </a:r>
            <a:endParaRPr kumimoji="1" lang="en-US" altLang="ja-JP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600" dirty="0" smtClean="0">
                <a:latin typeface="HGP明朝E" pitchFamily="18" charset="-128"/>
                <a:ea typeface="HGP明朝E" pitchFamily="18" charset="-128"/>
                <a:cs typeface="+mj-cs"/>
              </a:rPr>
              <a:t>非互換？？</a:t>
            </a:r>
            <a:endParaRPr kumimoji="1" lang="ja-JP" alt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43042" y="1571612"/>
            <a:ext cx="5740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>
                <a:latin typeface="HGP明朝E" pitchFamily="18" charset="-128"/>
                <a:ea typeface="HGP明朝E" pitchFamily="18" charset="-128"/>
              </a:rPr>
              <a:t>Yes! Yes! Yes!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4348" y="3429000"/>
            <a:ext cx="80070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(3.0 + 5.0) * 8.0 / 3.0 ;;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 &gt; &gt; </a:t>
            </a:r>
            <a:r>
              <a:rPr lang="en-US" sz="4800" dirty="0" err="1" smtClean="0">
                <a:solidFill>
                  <a:srgbClr val="FF0000"/>
                </a:solidFill>
              </a:rPr>
              <a:t>val</a:t>
            </a:r>
            <a:r>
              <a:rPr lang="en-US" sz="4800" dirty="0" smtClean="0">
                <a:solidFill>
                  <a:srgbClr val="FF0000"/>
                </a:solidFill>
              </a:rPr>
              <a:t> it : float = 21.33333333 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5688" y="2428868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こんな事も</a:t>
            </a:r>
            <a:r>
              <a:rPr kumimoji="1" lang="ja-JP" altLang="en-US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。。。</a:t>
            </a:r>
            <a:endParaRPr kumimoji="1" lang="ja-JP" alt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43182"/>
            <a:ext cx="91643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&gt; let add (x : float) (y : float) = x + y;;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val</a:t>
            </a:r>
            <a:r>
              <a:rPr lang="en-US" sz="4800" dirty="0" smtClean="0">
                <a:solidFill>
                  <a:srgbClr val="FF0000"/>
                </a:solidFill>
              </a:rPr>
              <a:t> add : float -&gt; float -&gt; float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500298" y="1500174"/>
            <a:ext cx="946093" cy="1143008"/>
            <a:chOff x="2500298" y="1500174"/>
            <a:chExt cx="946093" cy="1143008"/>
          </a:xfrm>
        </p:grpSpPr>
        <p:sp>
          <p:nvSpPr>
            <p:cNvPr id="3" name="二等辺三角形 2"/>
            <p:cNvSpPr/>
            <p:nvPr/>
          </p:nvSpPr>
          <p:spPr>
            <a:xfrm flipV="1">
              <a:off x="2714612" y="2143116"/>
              <a:ext cx="428628" cy="5000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2500298" y="1500174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/>
                <a:t>コレ</a:t>
              </a:r>
              <a:endParaRPr kumimoji="1" lang="ja-JP" altLang="en-US" sz="3600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72066" y="1493788"/>
            <a:ext cx="946093" cy="1143008"/>
            <a:chOff x="2500298" y="1500174"/>
            <a:chExt cx="946093" cy="1143008"/>
          </a:xfrm>
        </p:grpSpPr>
        <p:sp>
          <p:nvSpPr>
            <p:cNvPr id="7" name="二等辺三角形 6"/>
            <p:cNvSpPr/>
            <p:nvPr/>
          </p:nvSpPr>
          <p:spPr>
            <a:xfrm flipV="1">
              <a:off x="2714612" y="2143116"/>
              <a:ext cx="428628" cy="5000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500298" y="1500174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/>
                <a:t>コレ</a:t>
              </a:r>
              <a:endParaRPr kumimoji="1" lang="ja-JP" alt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42844" y="2428868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え？型推論？</a:t>
            </a:r>
            <a:endParaRPr kumimoji="1" lang="en-US" altLang="ja-JP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600" dirty="0">
                <a:latin typeface="HGP明朝E" pitchFamily="18" charset="-128"/>
                <a:ea typeface="HGP明朝E" pitchFamily="18" charset="-128"/>
                <a:cs typeface="+mj-cs"/>
              </a:rPr>
              <a:t>あれ？？</a:t>
            </a:r>
            <a:endParaRPr kumimoji="1" lang="ja-JP" alt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こまけー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571744"/>
            <a:ext cx="6608931" cy="392909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27777" y="1214422"/>
            <a:ext cx="8916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latin typeface="HGP明朝E" pitchFamily="18" charset="-128"/>
                <a:ea typeface="HGP明朝E" pitchFamily="18" charset="-128"/>
              </a:rPr>
              <a:t>こまけぇこたぁいいんだよ！</a:t>
            </a:r>
            <a:endParaRPr kumimoji="1" lang="ja-JP" altLang="en-US" sz="6000" dirty="0"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7552" y="1571612"/>
            <a:ext cx="900122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そんな</a:t>
            </a:r>
            <a:r>
              <a:rPr lang="ja-JP" altLang="en-US" sz="6600" dirty="0" smtClean="0">
                <a:latin typeface="HGP明朝E" pitchFamily="18" charset="-128"/>
                <a:ea typeface="HGP明朝E" pitchFamily="18" charset="-128"/>
                <a:cs typeface="+mj-cs"/>
              </a:rPr>
              <a:t>学びの記録を</a:t>
            </a:r>
            <a:endParaRPr lang="en-US" altLang="ja-JP" sz="6600" dirty="0" smtClean="0"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600" dirty="0" smtClean="0">
                <a:latin typeface="HGP明朝E" pitchFamily="18" charset="-128"/>
                <a:ea typeface="HGP明朝E" pitchFamily="18" charset="-128"/>
                <a:cs typeface="+mj-cs"/>
              </a:rPr>
              <a:t>”</a:t>
            </a: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数学ガール風</a:t>
            </a:r>
            <a:r>
              <a:rPr kumimoji="1" lang="en-US" altLang="ja-JP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”</a:t>
            </a: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に</a:t>
            </a:r>
            <a:endParaRPr kumimoji="1" lang="en-US" altLang="ja-JP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まとめてみたのが・・・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8229600" cy="1143000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>
                <a:latin typeface="HGP明朝E" pitchFamily="18" charset="-128"/>
                <a:ea typeface="HGP明朝E" pitchFamily="18" charset="-128"/>
              </a:rPr>
              <a:t>はじめに一言</a:t>
            </a:r>
            <a:r>
              <a:rPr kumimoji="1" lang="en-US" altLang="ja-JP" sz="8000" dirty="0" smtClean="0">
                <a:latin typeface="HGP明朝E" pitchFamily="18" charset="-128"/>
                <a:ea typeface="HGP明朝E" pitchFamily="18" charset="-128"/>
              </a:rPr>
              <a:t/>
            </a:r>
            <a:br>
              <a:rPr kumimoji="1" lang="en-US" altLang="ja-JP" sz="8000" dirty="0" smtClean="0">
                <a:latin typeface="HGP明朝E" pitchFamily="18" charset="-128"/>
                <a:ea typeface="HGP明朝E" pitchFamily="18" charset="-128"/>
              </a:rPr>
            </a:br>
            <a:r>
              <a:rPr kumimoji="1" lang="ja-JP" altLang="en-US" sz="8000" dirty="0" smtClean="0">
                <a:latin typeface="HGP明朝E" pitchFamily="18" charset="-128"/>
                <a:ea typeface="HGP明朝E" pitchFamily="18" charset="-128"/>
              </a:rPr>
              <a:t>言っておきたい</a:t>
            </a:r>
            <a:endParaRPr kumimoji="1" lang="ja-JP" altLang="en-US" sz="8000" dirty="0">
              <a:latin typeface="HGP明朝E" pitchFamily="18" charset="-128"/>
              <a:ea typeface="HGP明朝E" pitchFamily="18" charset="-128"/>
            </a:endParaRPr>
          </a:p>
        </p:txBody>
      </p:sp>
      <p:pic>
        <p:nvPicPr>
          <p:cNvPr id="8" name="図 7" descr="キリッ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3571876"/>
            <a:ext cx="3500462" cy="27757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2071678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少年オッカムル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0512" y="3331124"/>
            <a:ext cx="8993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http://d.hatena.ne.jp/hamatsu1974/20090616/1245142607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142852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登場人物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5786" y="1428736"/>
            <a:ext cx="799449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僕</a:t>
            </a:r>
            <a:r>
              <a:rPr kumimoji="1" lang="ja-JP" altLang="en-US" sz="2800" dirty="0" smtClean="0"/>
              <a:t>　　　　　：　本編の主人公。プログラミング初心者。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　　　　　　 </a:t>
            </a:r>
            <a:r>
              <a:rPr kumimoji="1" lang="ja-JP" altLang="en-US" sz="2800" dirty="0" smtClean="0"/>
              <a:t>塾にも通う普通の高校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年生。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 お話の都合上、何故か美女にモテ</a:t>
            </a:r>
            <a:r>
              <a:rPr lang="ja-JP" altLang="en-US" sz="2800" dirty="0" err="1" smtClean="0"/>
              <a:t>る</a:t>
            </a:r>
            <a:r>
              <a:rPr lang="ja-JP" altLang="en-US" sz="2800" dirty="0" smtClean="0"/>
              <a:t>？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リンダさん</a:t>
            </a:r>
            <a:r>
              <a:rPr lang="ja-JP" altLang="en-US" sz="2800" dirty="0" smtClean="0"/>
              <a:t>　：　</a:t>
            </a:r>
            <a:r>
              <a:rPr lang="en-US" altLang="ja-JP" sz="2800" dirty="0" smtClean="0"/>
              <a:t>“</a:t>
            </a:r>
            <a:r>
              <a:rPr lang="ja-JP" altLang="en-US" sz="2800" dirty="0" smtClean="0"/>
              <a:t>僕</a:t>
            </a:r>
            <a:r>
              <a:rPr lang="en-US" altLang="ja-JP" sz="2800" dirty="0" smtClean="0"/>
              <a:t>”</a:t>
            </a:r>
            <a:r>
              <a:rPr lang="ja-JP" altLang="en-US" sz="2800" dirty="0" smtClean="0"/>
              <a:t>の通う塾のチューター。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　　　　　　　プログラミングを学ぶ大学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年生。</a:t>
            </a:r>
            <a:endParaRPr lang="en-US" altLang="ja-JP" sz="2800" dirty="0" smtClean="0"/>
          </a:p>
          <a:p>
            <a:r>
              <a:rPr lang="en-US" altLang="ja-JP" sz="2800" dirty="0"/>
              <a:t>	</a:t>
            </a:r>
            <a:r>
              <a:rPr lang="ja-JP" altLang="en-US" sz="2800" dirty="0" smtClean="0"/>
              <a:t>　　　　　美人というより可愛い系。天然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ミラっち</a:t>
            </a:r>
            <a:r>
              <a:rPr kumimoji="1" lang="ja-JP" altLang="en-US" sz="2800" dirty="0" smtClean="0"/>
              <a:t>　：　</a:t>
            </a:r>
            <a:r>
              <a:rPr kumimoji="1" lang="en-US" altLang="ja-JP" sz="2800" dirty="0" smtClean="0"/>
              <a:t>“</a:t>
            </a:r>
            <a:r>
              <a:rPr kumimoji="1" lang="ja-JP" altLang="en-US" sz="2800" dirty="0" smtClean="0"/>
              <a:t>僕</a:t>
            </a:r>
            <a:r>
              <a:rPr kumimoji="1" lang="en-US" altLang="ja-JP" sz="2800" dirty="0" smtClean="0"/>
              <a:t>”</a:t>
            </a:r>
            <a:r>
              <a:rPr kumimoji="1" lang="ja-JP" altLang="en-US" sz="2800" dirty="0" smtClean="0"/>
              <a:t>の通う高校のクラスメート。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　　　　　　</a:t>
            </a:r>
            <a:r>
              <a:rPr kumimoji="1" lang="ja-JP" altLang="en-US" sz="2800" dirty="0" smtClean="0"/>
              <a:t>数学好き。成績優秀。美人系。</a:t>
            </a:r>
            <a:endParaRPr kumimoji="1" lang="ja-JP" altLang="en-US" sz="28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857224" y="5963036"/>
            <a:ext cx="7500990" cy="857256"/>
            <a:chOff x="857224" y="5643578"/>
            <a:chExt cx="7500990" cy="857256"/>
          </a:xfrm>
        </p:grpSpPr>
        <p:sp>
          <p:nvSpPr>
            <p:cNvPr id="4" name="正方形/長方形 3"/>
            <p:cNvSpPr/>
            <p:nvPr/>
          </p:nvSpPr>
          <p:spPr>
            <a:xfrm>
              <a:off x="857224" y="5643578"/>
              <a:ext cx="7500990" cy="8572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428728" y="5786454"/>
              <a:ext cx="6375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HGP明朝E" pitchFamily="18" charset="-128"/>
                  <a:ea typeface="HGP明朝E" pitchFamily="18" charset="-128"/>
                </a:rPr>
                <a:t>Miranda</a:t>
              </a:r>
              <a:r>
                <a:rPr lang="ja-JP" altLang="en-US" sz="2800" i="1" dirty="0" smtClean="0">
                  <a:latin typeface="HGP明朝E" pitchFamily="18" charset="-128"/>
                  <a:ea typeface="HGP明朝E" pitchFamily="18" charset="-128"/>
                </a:rPr>
                <a:t>　→　</a:t>
              </a:r>
              <a:r>
                <a:rPr kumimoji="1" lang="ja-JP" altLang="en-US" sz="2800" dirty="0" smtClean="0">
                  <a:latin typeface="HGP明朝E" pitchFamily="18" charset="-128"/>
                  <a:ea typeface="HGP明朝E" pitchFamily="18" charset="-128"/>
                </a:rPr>
                <a:t>ミランダ　→　ミラ </a:t>
              </a:r>
              <a:r>
                <a:rPr kumimoji="1" lang="en-US" altLang="ja-JP" sz="2800" dirty="0" smtClean="0">
                  <a:latin typeface="HGP明朝E" pitchFamily="18" charset="-128"/>
                  <a:ea typeface="HGP明朝E" pitchFamily="18" charset="-128"/>
                </a:rPr>
                <a:t>&amp; </a:t>
              </a:r>
              <a:r>
                <a:rPr kumimoji="1" lang="ja-JP" altLang="en-US" sz="2800" dirty="0" smtClean="0">
                  <a:latin typeface="HGP明朝E" pitchFamily="18" charset="-128"/>
                  <a:ea typeface="HGP明朝E" pitchFamily="18" charset="-128"/>
                </a:rPr>
                <a:t>リンダ</a:t>
              </a:r>
              <a:endParaRPr kumimoji="1" lang="ja-JP" altLang="en-US" sz="2800" dirty="0">
                <a:latin typeface="HGP明朝E" pitchFamily="18" charset="-128"/>
                <a:ea typeface="HGP明朝E" pitchFamily="18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-571536" y="1571612"/>
            <a:ext cx="10072758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「プログラミングの基礎」</a:t>
            </a:r>
            <a:endParaRPr kumimoji="1" lang="en-US" altLang="ja-JP" sz="5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5400" dirty="0" smtClean="0">
                <a:solidFill>
                  <a:srgbClr val="0070C0"/>
                </a:solidFill>
                <a:latin typeface="HGP明朝E" pitchFamily="18" charset="-128"/>
                <a:ea typeface="HGP明朝E" pitchFamily="18" charset="-128"/>
                <a:cs typeface="+mj-cs"/>
              </a:rPr>
              <a:t>の内容をそのまま</a:t>
            </a:r>
            <a:endParaRPr lang="en-US" altLang="ja-JP" sz="5400" dirty="0" smtClean="0">
              <a:solidFill>
                <a:srgbClr val="0070C0"/>
              </a:solidFill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ブログに写経したら</a:t>
            </a:r>
            <a:endParaRPr kumimoji="1" lang="en-US" altLang="ja-JP" sz="5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5400" dirty="0" smtClean="0">
                <a:solidFill>
                  <a:srgbClr val="0070C0"/>
                </a:solidFill>
                <a:latin typeface="HGP明朝E" pitchFamily="18" charset="-128"/>
                <a:ea typeface="HGP明朝E" pitchFamily="18" charset="-128"/>
                <a:cs typeface="+mj-cs"/>
              </a:rPr>
              <a:t>マズ</a:t>
            </a:r>
            <a:r>
              <a:rPr lang="ja-JP" altLang="en-US" sz="5400" dirty="0" err="1" smtClean="0">
                <a:solidFill>
                  <a:srgbClr val="0070C0"/>
                </a:solidFill>
                <a:latin typeface="HGP明朝E" pitchFamily="18" charset="-128"/>
                <a:ea typeface="HGP明朝E" pitchFamily="18" charset="-128"/>
                <a:cs typeface="+mj-cs"/>
              </a:rPr>
              <a:t>いよなー</a:t>
            </a:r>
            <a:r>
              <a:rPr lang="ja-JP" altLang="en-US" sz="5400" dirty="0" smtClean="0">
                <a:solidFill>
                  <a:srgbClr val="0070C0"/>
                </a:solidFill>
                <a:latin typeface="HGP明朝E" pitchFamily="18" charset="-128"/>
                <a:ea typeface="HGP明朝E" pitchFamily="18" charset="-128"/>
                <a:cs typeface="+mj-cs"/>
              </a:rPr>
              <a:t>？と思い･･･</a:t>
            </a:r>
            <a:endParaRPr lang="en-US" altLang="ja-JP" sz="5400" dirty="0" smtClean="0">
              <a:solidFill>
                <a:srgbClr val="0070C0"/>
              </a:solidFill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むしろ教科書を読みたくなる</a:t>
            </a:r>
            <a:endParaRPr kumimoji="1" lang="en-US" altLang="ja-JP" sz="5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構成にしてみよう！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142908" y="285728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書いた動機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142852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現在の進捗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7088" y="1357298"/>
            <a:ext cx="88569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  <a:hlinkClick r:id="rId2"/>
              </a:rPr>
              <a:t>第１話：　プログラミングを始めたよ！</a:t>
            </a:r>
            <a:endParaRPr lang="ja-JP" altLang="en-US" sz="3600" b="1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  <a:hlinkClick r:id="rId3"/>
              </a:rPr>
              <a:t>第２話：　関数とデザインレシピ？</a:t>
            </a:r>
            <a:endParaRPr lang="ja-JP" altLang="en-US" sz="3600" b="1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  <a:hlinkClick r:id="rId4"/>
              </a:rPr>
              <a:t>第３話：　プログラミング仲間が増えちゃった！</a:t>
            </a:r>
            <a:endParaRPr lang="ja-JP" altLang="en-US" sz="3600" b="1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  <a:hlinkClick r:id="rId5"/>
              </a:rPr>
              <a:t>第４話：　もっとプログラムっぽく！（前編）</a:t>
            </a:r>
            <a:endParaRPr lang="ja-JP" altLang="en-US" sz="3600" b="1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  <a:hlinkClick r:id="rId6"/>
              </a:rPr>
              <a:t>第５話：　もっとプログラムっぽく！（後編）</a:t>
            </a:r>
            <a:endParaRPr lang="ja-JP" altLang="en-US" sz="3600" b="1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  <a:hlinkClick r:id="rId7"/>
              </a:rPr>
              <a:t>第５</a:t>
            </a:r>
            <a:r>
              <a:rPr lang="en-US" altLang="ja-JP" sz="3600" b="1" dirty="0" smtClean="0">
                <a:latin typeface="HGP明朝E" pitchFamily="18" charset="-128"/>
                <a:ea typeface="HGP明朝E" pitchFamily="18" charset="-128"/>
                <a:hlinkClick r:id="rId7"/>
              </a:rPr>
              <a:t>.</a:t>
            </a:r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  <a:hlinkClick r:id="rId7"/>
              </a:rPr>
              <a:t>５話：　</a:t>
            </a:r>
            <a:r>
              <a:rPr lang="en-US" altLang="ja-JP" sz="3600" b="1" dirty="0" smtClean="0">
                <a:latin typeface="HGP明朝E" pitchFamily="18" charset="-128"/>
                <a:ea typeface="HGP明朝E" pitchFamily="18" charset="-128"/>
                <a:hlinkClick r:id="rId7"/>
              </a:rPr>
              <a:t>Lightweight Syntax </a:t>
            </a:r>
            <a:r>
              <a:rPr lang="ja-JP" altLang="en-US" sz="3600" b="1" dirty="0" err="1" smtClean="0">
                <a:latin typeface="HGP明朝E" pitchFamily="18" charset="-128"/>
                <a:ea typeface="HGP明朝E" pitchFamily="18" charset="-128"/>
                <a:hlinkClick r:id="rId7"/>
              </a:rPr>
              <a:t>って</a:t>
            </a:r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  <a:hlinkClick r:id="rId7"/>
              </a:rPr>
              <a:t>何？ </a:t>
            </a:r>
            <a:endParaRPr lang="ja-JP" altLang="en-US" sz="3600" b="1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  <a:hlinkClick r:id="rId8"/>
              </a:rPr>
              <a:t>第６話：　レコードで悪戦苦闘　</a:t>
            </a:r>
            <a:endParaRPr lang="ja-JP" altLang="en-US" sz="3600" b="1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3600" b="1" dirty="0" smtClean="0">
                <a:latin typeface="HGP明朝E" pitchFamily="18" charset="-128"/>
                <a:ea typeface="HGP明朝E" pitchFamily="18" charset="-128"/>
              </a:rPr>
              <a:t>第７話：　リストって簡単？　（準備中）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2428868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と、いうワケで･･･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42844" y="2428868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0" dirty="0" smtClean="0">
                <a:latin typeface="HGP明朝E" pitchFamily="18" charset="-128"/>
                <a:ea typeface="HGP明朝E" pitchFamily="18" charset="-128"/>
                <a:cs typeface="+mj-cs"/>
              </a:rPr>
              <a:t>現在</a:t>
            </a:r>
            <a:r>
              <a:rPr lang="ja-JP" altLang="en-US" sz="6000" dirty="0">
                <a:latin typeface="HGP明朝E" pitchFamily="18" charset="-128"/>
                <a:ea typeface="HGP明朝E" pitchFamily="18" charset="-128"/>
                <a:cs typeface="+mj-cs"/>
              </a:rPr>
              <a:t>、</a:t>
            </a:r>
            <a:r>
              <a:rPr kumimoji="1" lang="ja-JP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次のような方を</a:t>
            </a:r>
            <a:endParaRPr kumimoji="1" lang="en-US" altLang="ja-JP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0" dirty="0" smtClean="0">
                <a:latin typeface="HGP明朝E" pitchFamily="18" charset="-128"/>
                <a:ea typeface="HGP明朝E" pitchFamily="18" charset="-128"/>
                <a:cs typeface="+mj-cs"/>
              </a:rPr>
              <a:t>大募集中</a:t>
            </a:r>
            <a:r>
              <a:rPr lang="ja-JP" altLang="en-US" sz="6000" dirty="0">
                <a:latin typeface="HGP明朝E" pitchFamily="18" charset="-128"/>
                <a:ea typeface="HGP明朝E" pitchFamily="18" charset="-128"/>
                <a:cs typeface="+mj-cs"/>
              </a:rPr>
              <a:t>です</a:t>
            </a:r>
            <a:endParaRPr kumimoji="1" lang="ja-JP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明朝E" pitchFamily="18" charset="-128"/>
              <a:ea typeface="HGP明朝E" pitchFamily="18" charset="-128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0034" y="1357298"/>
            <a:ext cx="82153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r>
              <a:rPr kumimoji="1" lang="ja-JP" altLang="en-US" sz="4400" dirty="0" smtClean="0">
                <a:latin typeface="HGP明朝E" pitchFamily="18" charset="-128"/>
                <a:ea typeface="HGP明朝E" pitchFamily="18" charset="-128"/>
              </a:rPr>
              <a:t>作中で、新たな登場人物となり、主人公達に</a:t>
            </a:r>
            <a:r>
              <a:rPr kumimoji="1" lang="en-US" altLang="ja-JP" sz="4400" dirty="0" err="1" smtClean="0">
                <a:latin typeface="HGP明朝E" pitchFamily="18" charset="-128"/>
                <a:ea typeface="HGP明朝E" pitchFamily="18" charset="-128"/>
              </a:rPr>
              <a:t>OCaml</a:t>
            </a:r>
            <a:r>
              <a:rPr kumimoji="1" lang="ja-JP" altLang="en-US" sz="4400" dirty="0" smtClean="0">
                <a:latin typeface="HGP明朝E" pitchFamily="18" charset="-128"/>
                <a:ea typeface="HGP明朝E" pitchFamily="18" charset="-128"/>
              </a:rPr>
              <a:t>や</a:t>
            </a:r>
            <a:r>
              <a:rPr kumimoji="1" lang="en-US" altLang="ja-JP" sz="4400" dirty="0" smtClean="0">
                <a:latin typeface="HGP明朝E" pitchFamily="18" charset="-128"/>
                <a:ea typeface="HGP明朝E" pitchFamily="18" charset="-128"/>
              </a:rPr>
              <a:t>F#</a:t>
            </a:r>
            <a:r>
              <a:rPr kumimoji="1" lang="ja-JP" altLang="en-US" sz="4400" dirty="0" smtClean="0">
                <a:latin typeface="HGP明朝E" pitchFamily="18" charset="-128"/>
                <a:ea typeface="HGP明朝E" pitchFamily="18" charset="-128"/>
              </a:rPr>
              <a:t>の事を教えてくれる人</a:t>
            </a:r>
            <a:endParaRPr kumimoji="1" lang="en-US" altLang="ja-JP" sz="4400" dirty="0" smtClean="0">
              <a:latin typeface="HGP明朝E" pitchFamily="18" charset="-128"/>
              <a:ea typeface="HGP明朝E" pitchFamily="18" charset="-128"/>
            </a:endParaRPr>
          </a:p>
          <a:p>
            <a:pPr marL="342900" indent="-342900">
              <a:buAutoNum type="arabicDbPeriod"/>
            </a:pPr>
            <a:endParaRPr kumimoji="1" lang="en-US" altLang="ja-JP" sz="4400" dirty="0" smtClean="0">
              <a:latin typeface="HGP明朝E" pitchFamily="18" charset="-128"/>
              <a:ea typeface="HGP明朝E" pitchFamily="18" charset="-128"/>
            </a:endParaRPr>
          </a:p>
          <a:p>
            <a:pPr marL="342900" indent="-342900">
              <a:buAutoNum type="arabicDbPeriod"/>
            </a:pP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ブログのエントリ中の間違いをコメント欄等で指摘してくれる人</a:t>
            </a:r>
            <a:endParaRPr kumimoji="1" lang="ja-JP" altLang="en-US" sz="4400" dirty="0"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2428868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詳しくはコチラまで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4348" y="3643314"/>
            <a:ext cx="7662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solidFill>
                  <a:srgbClr val="FF0000"/>
                </a:solidFill>
              </a:rPr>
              <a:t>http://twitter.com/hamatz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2428868"/>
            <a:ext cx="88583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明朝E" pitchFamily="18" charset="-128"/>
                <a:ea typeface="HGP明朝E" pitchFamily="18" charset="-128"/>
                <a:cs typeface="+mj-cs"/>
              </a:rPr>
              <a:t>おしまい！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42910" y="1571612"/>
            <a:ext cx="80698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err="1" smtClean="0">
                <a:latin typeface="HGP明朝E" pitchFamily="18" charset="-128"/>
                <a:ea typeface="HGP明朝E" pitchFamily="18" charset="-128"/>
              </a:rPr>
              <a:t>OCaml</a:t>
            </a:r>
            <a:r>
              <a:rPr kumimoji="1" lang="en-US" altLang="ja-JP" sz="60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kumimoji="1" lang="ja-JP" altLang="en-US" sz="6000" dirty="0" smtClean="0">
                <a:latin typeface="HGP明朝E" pitchFamily="18" charset="-128"/>
                <a:ea typeface="HGP明朝E" pitchFamily="18" charset="-128"/>
              </a:rPr>
              <a:t>≠　オッカムル</a:t>
            </a:r>
            <a:endParaRPr kumimoji="1" lang="en-US" altLang="ja-JP" sz="60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6000" dirty="0" err="1" smtClean="0">
                <a:latin typeface="HGP明朝E" pitchFamily="18" charset="-128"/>
                <a:ea typeface="HGP明朝E" pitchFamily="18" charset="-128"/>
              </a:rPr>
              <a:t>OCaml</a:t>
            </a:r>
            <a:r>
              <a:rPr lang="en-US" altLang="ja-JP" sz="60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ja-JP" altLang="en-US" sz="6000" dirty="0" smtClean="0">
                <a:latin typeface="HGP明朝E" pitchFamily="18" charset="-128"/>
                <a:ea typeface="HGP明朝E" pitchFamily="18" charset="-128"/>
              </a:rPr>
              <a:t>＝　オーキャムル</a:t>
            </a:r>
            <a:endParaRPr kumimoji="1" lang="ja-JP" altLang="en-US" sz="6000" dirty="0">
              <a:latin typeface="HGP明朝E" pitchFamily="18" charset="-128"/>
              <a:ea typeface="HGP明朝E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910" y="4429132"/>
            <a:ext cx="8016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latin typeface="HGP明朝E" pitchFamily="18" charset="-128"/>
                <a:ea typeface="HGP明朝E" pitchFamily="18" charset="-128"/>
              </a:rPr>
              <a:t>これは</a:t>
            </a:r>
            <a:r>
              <a:rPr kumimoji="1" lang="ja-JP" altLang="en-US" sz="60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見逃して</a:t>
            </a:r>
            <a:r>
              <a:rPr kumimoji="1" lang="ja-JP" altLang="en-US" sz="6000" dirty="0" smtClean="0">
                <a:latin typeface="HGP明朝E" pitchFamily="18" charset="-128"/>
                <a:ea typeface="HGP明朝E" pitchFamily="18" charset="-128"/>
              </a:rPr>
              <a:t>欲しい！</a:t>
            </a:r>
            <a:endParaRPr kumimoji="1" lang="ja-JP" altLang="en-US" sz="6000" dirty="0">
              <a:latin typeface="HGP明朝E" pitchFamily="18" charset="-128"/>
              <a:ea typeface="HGP明朝E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8596" y="5572140"/>
            <a:ext cx="833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HGP明朝E" pitchFamily="18" charset="-128"/>
                <a:ea typeface="HGP明朝E" pitchFamily="18" charset="-128"/>
              </a:rPr>
              <a:t>語感を優先させたん</a:t>
            </a:r>
            <a:r>
              <a:rPr kumimoji="1" lang="ja-JP" altLang="en-US" sz="4000" dirty="0" err="1" smtClean="0">
                <a:latin typeface="HGP明朝E" pitchFamily="18" charset="-128"/>
                <a:ea typeface="HGP明朝E" pitchFamily="18" charset="-128"/>
              </a:rPr>
              <a:t>だお。</a:t>
            </a:r>
            <a:r>
              <a:rPr kumimoji="1" lang="ja-JP" altLang="en-US" sz="4000" dirty="0" smtClean="0">
                <a:latin typeface="HGP明朝E" pitchFamily="18" charset="-128"/>
                <a:ea typeface="HGP明朝E" pitchFamily="18" charset="-128"/>
              </a:rPr>
              <a:t>ホント</a:t>
            </a:r>
            <a:r>
              <a:rPr kumimoji="1" lang="ja-JP" altLang="en-US" sz="4000" dirty="0" err="1" smtClean="0">
                <a:latin typeface="HGP明朝E" pitchFamily="18" charset="-128"/>
                <a:ea typeface="HGP明朝E" pitchFamily="18" charset="-128"/>
              </a:rPr>
              <a:t>だお。</a:t>
            </a:r>
            <a:endParaRPr kumimoji="1" lang="ja-JP" altLang="en-US" sz="4000" dirty="0"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57422" y="214290"/>
            <a:ext cx="4498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latin typeface="HGP明朝E" pitchFamily="18" charset="-128"/>
                <a:ea typeface="HGP明朝E" pitchFamily="18" charset="-128"/>
              </a:rPr>
              <a:t>軽く自己紹介</a:t>
            </a:r>
            <a:endParaRPr kumimoji="1" lang="ja-JP" altLang="en-US" sz="6000" dirty="0">
              <a:latin typeface="HGP明朝E" pitchFamily="18" charset="-128"/>
              <a:ea typeface="HGP明朝E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4348" y="1714488"/>
            <a:ext cx="73789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呼び名</a:t>
            </a:r>
            <a:r>
              <a:rPr kumimoji="1" lang="ja-JP" altLang="en-US" sz="4800" dirty="0" smtClean="0">
                <a:latin typeface="HGP明朝E" pitchFamily="18" charset="-128"/>
                <a:ea typeface="HGP明朝E" pitchFamily="18" charset="-128"/>
              </a:rPr>
              <a:t>：　</a:t>
            </a:r>
            <a:r>
              <a:rPr kumimoji="1" lang="en-US" altLang="ja-JP" sz="4800" dirty="0" err="1" smtClean="0">
                <a:latin typeface="HGP明朝E" pitchFamily="18" charset="-128"/>
                <a:ea typeface="HGP明朝E" pitchFamily="18" charset="-128"/>
              </a:rPr>
              <a:t>hamatz</a:t>
            </a:r>
            <a:endParaRPr kumimoji="1" lang="en-US" altLang="ja-JP" sz="48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kumimoji="1" lang="ja-JP" altLang="en-US" sz="4800" dirty="0">
                <a:latin typeface="HGP明朝E" pitchFamily="18" charset="-128"/>
                <a:ea typeface="HGP明朝E" pitchFamily="18" charset="-128"/>
              </a:rPr>
              <a:t>生まれ</a:t>
            </a:r>
            <a:r>
              <a:rPr kumimoji="1" lang="ja-JP" altLang="en-US" sz="4800" dirty="0" smtClean="0">
                <a:latin typeface="HGP明朝E" pitchFamily="18" charset="-128"/>
                <a:ea typeface="HGP明朝E" pitchFamily="18" charset="-128"/>
              </a:rPr>
              <a:t>：　</a:t>
            </a:r>
            <a:r>
              <a:rPr kumimoji="1" lang="en-US" altLang="ja-JP" sz="4800" dirty="0" smtClean="0">
                <a:latin typeface="HGP明朝E" pitchFamily="18" charset="-128"/>
                <a:ea typeface="HGP明朝E" pitchFamily="18" charset="-128"/>
              </a:rPr>
              <a:t>197x</a:t>
            </a:r>
            <a:r>
              <a:rPr kumimoji="1" lang="ja-JP" altLang="en-US" sz="4800" dirty="0" smtClean="0">
                <a:latin typeface="HGP明朝E" pitchFamily="18" charset="-128"/>
                <a:ea typeface="HGP明朝E" pitchFamily="18" charset="-128"/>
              </a:rPr>
              <a:t>年　</a:t>
            </a:r>
            <a:r>
              <a:rPr lang="ja-JP" altLang="en-US" sz="4800" dirty="0" smtClean="0">
                <a:latin typeface="HGP明朝E" pitchFamily="18" charset="-128"/>
                <a:ea typeface="HGP明朝E" pitchFamily="18" charset="-128"/>
              </a:rPr>
              <a:t>（山羊座）</a:t>
            </a:r>
            <a:endParaRPr kumimoji="1" lang="en-US" altLang="ja-JP" sz="48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生息地</a:t>
            </a:r>
            <a:r>
              <a:rPr lang="ja-JP" altLang="en-US" sz="4800" dirty="0" smtClean="0">
                <a:latin typeface="HGP明朝E" pitchFamily="18" charset="-128"/>
                <a:ea typeface="HGP明朝E" pitchFamily="18" charset="-128"/>
              </a:rPr>
              <a:t>：　ドイツのどこか</a:t>
            </a:r>
            <a:endParaRPr lang="en-US" altLang="ja-JP" sz="48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4800" dirty="0" smtClean="0">
                <a:latin typeface="HGP明朝E" pitchFamily="18" charset="-128"/>
                <a:ea typeface="HGP明朝E" pitchFamily="18" charset="-128"/>
              </a:rPr>
              <a:t>血液型：　</a:t>
            </a:r>
            <a:r>
              <a:rPr lang="en-US" altLang="ja-JP" sz="4800" dirty="0" smtClean="0">
                <a:latin typeface="HGP明朝E" pitchFamily="18" charset="-128"/>
                <a:ea typeface="HGP明朝E" pitchFamily="18" charset="-128"/>
              </a:rPr>
              <a:t>B</a:t>
            </a:r>
            <a:r>
              <a:rPr lang="ja-JP" altLang="en-US" sz="4800" dirty="0" smtClean="0">
                <a:latin typeface="HGP明朝E" pitchFamily="18" charset="-128"/>
                <a:ea typeface="HGP明朝E" pitchFamily="18" charset="-128"/>
              </a:rPr>
              <a:t>型</a:t>
            </a:r>
            <a:endParaRPr lang="en-US" altLang="ja-JP" sz="48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kumimoji="1" lang="ja-JP" altLang="en-US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仕事</a:t>
            </a:r>
            <a:r>
              <a:rPr kumimoji="1" lang="ja-JP" altLang="en-US" sz="4800" dirty="0" smtClean="0">
                <a:latin typeface="HGP明朝E" pitchFamily="18" charset="-128"/>
                <a:ea typeface="HGP明朝E" pitchFamily="18" charset="-128"/>
              </a:rPr>
              <a:t>：　ケータイ関連の何か</a:t>
            </a:r>
            <a:endParaRPr kumimoji="1" lang="en-US" altLang="ja-JP" sz="48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4800" dirty="0" smtClean="0">
                <a:latin typeface="HGP明朝E" pitchFamily="18" charset="-128"/>
                <a:ea typeface="HGP明朝E" pitchFamily="18" charset="-128"/>
              </a:rPr>
              <a:t>その他：　日本酒派</a:t>
            </a:r>
            <a:r>
              <a:rPr kumimoji="1" lang="ja-JP" altLang="en-US" sz="4800" dirty="0" smtClean="0">
                <a:latin typeface="HGP明朝E" pitchFamily="18" charset="-128"/>
                <a:ea typeface="HGP明朝E" pitchFamily="18" charset="-128"/>
              </a:rPr>
              <a:t>　</a:t>
            </a:r>
            <a:endParaRPr kumimoji="1" lang="ja-JP" altLang="en-US" sz="4800" dirty="0"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>
                <a:latin typeface="HGP明朝E" pitchFamily="18" charset="-128"/>
                <a:ea typeface="HGP明朝E" pitchFamily="18" charset="-128"/>
              </a:rPr>
              <a:t>オレと</a:t>
            </a:r>
            <a:r>
              <a:rPr kumimoji="1" lang="en-US" altLang="ja-JP" sz="8000" dirty="0" err="1" smtClean="0">
                <a:latin typeface="HGP明朝E" pitchFamily="18" charset="-128"/>
                <a:ea typeface="HGP明朝E" pitchFamily="18" charset="-128"/>
              </a:rPr>
              <a:t>OCaml</a:t>
            </a:r>
            <a:r>
              <a:rPr kumimoji="1" lang="ja-JP" altLang="en-US" sz="8000" dirty="0" smtClean="0">
                <a:latin typeface="HGP明朝E" pitchFamily="18" charset="-128"/>
                <a:ea typeface="HGP明朝E" pitchFamily="18" charset="-128"/>
              </a:rPr>
              <a:t>との</a:t>
            </a:r>
            <a:r>
              <a:rPr kumimoji="1" lang="en-US" altLang="ja-JP" sz="8000" dirty="0" smtClean="0">
                <a:latin typeface="HGP明朝E" pitchFamily="18" charset="-128"/>
                <a:ea typeface="HGP明朝E" pitchFamily="18" charset="-128"/>
              </a:rPr>
              <a:t/>
            </a:r>
            <a:br>
              <a:rPr kumimoji="1" lang="en-US" altLang="ja-JP" sz="8000" dirty="0" smtClean="0">
                <a:latin typeface="HGP明朝E" pitchFamily="18" charset="-128"/>
                <a:ea typeface="HGP明朝E" pitchFamily="18" charset="-128"/>
              </a:rPr>
            </a:br>
            <a:r>
              <a:rPr kumimoji="1" lang="ja-JP" altLang="en-US" sz="8000" dirty="0" smtClean="0">
                <a:latin typeface="HGP明朝E" pitchFamily="18" charset="-128"/>
                <a:ea typeface="HGP明朝E" pitchFamily="18" charset="-128"/>
              </a:rPr>
              <a:t>出会いは</a:t>
            </a:r>
            <a:r>
              <a:rPr kumimoji="1" lang="en-US" altLang="ja-JP" sz="8000" dirty="0" smtClean="0">
                <a:latin typeface="HGP明朝E" pitchFamily="18" charset="-128"/>
                <a:ea typeface="HGP明朝E" pitchFamily="18" charset="-128"/>
              </a:rPr>
              <a:t/>
            </a:r>
            <a:br>
              <a:rPr kumimoji="1" lang="en-US" altLang="ja-JP" sz="8000" dirty="0" smtClean="0">
                <a:latin typeface="HGP明朝E" pitchFamily="18" charset="-128"/>
                <a:ea typeface="HGP明朝E" pitchFamily="18" charset="-128"/>
              </a:rPr>
            </a:br>
            <a:r>
              <a:rPr kumimoji="1" lang="en-US" altLang="ja-JP" sz="8000" dirty="0" smtClean="0">
                <a:latin typeface="HGP明朝E" pitchFamily="18" charset="-128"/>
                <a:ea typeface="HGP明朝E" pitchFamily="18" charset="-128"/>
              </a:rPr>
              <a:t>1</a:t>
            </a:r>
            <a:r>
              <a:rPr kumimoji="1" lang="ja-JP" altLang="en-US" sz="8000" dirty="0" smtClean="0">
                <a:latin typeface="HGP明朝E" pitchFamily="18" charset="-128"/>
                <a:ea typeface="HGP明朝E" pitchFamily="18" charset="-128"/>
              </a:rPr>
              <a:t>冊の本から・・・</a:t>
            </a:r>
            <a:endParaRPr kumimoji="1" lang="ja-JP" altLang="en-US" sz="8000" dirty="0"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表紙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785794"/>
            <a:ext cx="3857652" cy="546601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786446" y="5500702"/>
            <a:ext cx="2277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Amazon</a:t>
            </a:r>
            <a:r>
              <a:rPr kumimoji="1" lang="ja-JP" altLang="en-US" sz="2800" dirty="0" smtClean="0"/>
              <a:t>より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858312" cy="1143000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>
                <a:latin typeface="HGP明朝E" pitchFamily="18" charset="-128"/>
                <a:ea typeface="HGP明朝E" pitchFamily="18" charset="-128"/>
              </a:rPr>
              <a:t>面白いし分かり易いし、良い本</a:t>
            </a:r>
            <a:r>
              <a:rPr kumimoji="1" lang="ja-JP" altLang="en-US" sz="6600" dirty="0" err="1" smtClean="0">
                <a:latin typeface="HGP明朝E" pitchFamily="18" charset="-128"/>
                <a:ea typeface="HGP明朝E" pitchFamily="18" charset="-128"/>
              </a:rPr>
              <a:t>、、、</a:t>
            </a:r>
            <a:r>
              <a:rPr kumimoji="1" lang="en-US" altLang="ja-JP" sz="6600" dirty="0" smtClean="0">
                <a:latin typeface="HGP明朝E" pitchFamily="18" charset="-128"/>
                <a:ea typeface="HGP明朝E" pitchFamily="18" charset="-128"/>
              </a:rPr>
              <a:t/>
            </a:r>
            <a:br>
              <a:rPr kumimoji="1" lang="en-US" altLang="ja-JP" sz="6600" dirty="0" smtClean="0">
                <a:latin typeface="HGP明朝E" pitchFamily="18" charset="-128"/>
                <a:ea typeface="HGP明朝E" pitchFamily="18" charset="-128"/>
              </a:rPr>
            </a:br>
            <a:r>
              <a:rPr kumimoji="1" lang="ja-JP" altLang="en-US" sz="6600" dirty="0" smtClean="0">
                <a:latin typeface="HGP明朝E" pitchFamily="18" charset="-128"/>
                <a:ea typeface="HGP明朝E" pitchFamily="18" charset="-128"/>
              </a:rPr>
              <a:t>なんだけど・・・</a:t>
            </a:r>
            <a:endParaRPr kumimoji="1" lang="ja-JP" altLang="en-US" sz="6600" dirty="0"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7158" y="2357430"/>
            <a:ext cx="86517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# "</a:t>
            </a:r>
            <a:r>
              <a:rPr lang="ja-JP" altLang="en-US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横浜</a:t>
            </a:r>
            <a:r>
              <a:rPr lang="en-US" altLang="ja-JP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" ^ "</a:t>
            </a:r>
            <a:r>
              <a:rPr lang="ja-JP" altLang="en-US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駅</a:t>
            </a:r>
            <a:r>
              <a:rPr lang="en-US" altLang="ja-JP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";; </a:t>
            </a:r>
          </a:p>
          <a:p>
            <a:r>
              <a:rPr lang="en-US" altLang="ja-JP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- : </a:t>
            </a:r>
            <a:r>
              <a:rPr lang="en-US" sz="4800" dirty="0" smtClean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string = "\137｡\149l\137w"</a:t>
            </a:r>
            <a:endParaRPr kumimoji="1" lang="ja-JP" altLang="en-US" sz="4800" dirty="0">
              <a:solidFill>
                <a:srgbClr val="FF0000"/>
              </a:solidFill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785786" y="2786058"/>
            <a:ext cx="7858180" cy="1143000"/>
          </a:xfrm>
        </p:spPr>
        <p:txBody>
          <a:bodyPr>
            <a:noAutofit/>
          </a:bodyPr>
          <a:lstStyle/>
          <a:p>
            <a:r>
              <a:rPr kumimoji="1" lang="en-US" altLang="ja-JP" sz="6600" dirty="0" smtClean="0">
                <a:latin typeface="HGP明朝E" pitchFamily="18" charset="-128"/>
                <a:ea typeface="HGP明朝E" pitchFamily="18" charset="-128"/>
              </a:rPr>
              <a:t>Windows</a:t>
            </a:r>
            <a:r>
              <a:rPr kumimoji="1" lang="ja-JP" altLang="en-US" sz="6600" dirty="0" smtClean="0">
                <a:latin typeface="HGP明朝E" pitchFamily="18" charset="-128"/>
                <a:ea typeface="HGP明朝E" pitchFamily="18" charset="-128"/>
              </a:rPr>
              <a:t>でサンプルコードを打ち込むと、結果が全て文字化けする</a:t>
            </a:r>
            <a:r>
              <a:rPr kumimoji="1" lang="ja-JP" altLang="en-US" sz="6600" dirty="0" err="1" smtClean="0">
                <a:latin typeface="HGP明朝E" pitchFamily="18" charset="-128"/>
                <a:ea typeface="HGP明朝E" pitchFamily="18" charset="-128"/>
              </a:rPr>
              <a:t>で</a:t>
            </a:r>
            <a:r>
              <a:rPr kumimoji="1" lang="ja-JP" altLang="en-US" sz="6600" dirty="0" smtClean="0">
                <a:latin typeface="HGP明朝E" pitchFamily="18" charset="-128"/>
                <a:ea typeface="HGP明朝E" pitchFamily="18" charset="-128"/>
              </a:rPr>
              <a:t>ござる！</a:t>
            </a:r>
            <a:endParaRPr kumimoji="1" lang="ja-JP" altLang="en-US" sz="6600" dirty="0">
              <a:latin typeface="HGP明朝E" pitchFamily="18" charset="-128"/>
              <a:ea typeface="HGP明朝E" pitchFamily="18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332</Words>
  <Application>Microsoft Office PowerPoint</Application>
  <PresentationFormat>画面に合わせる (4:3)</PresentationFormat>
  <Paragraphs>95</Paragraphs>
  <Slides>28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Office テーマ</vt:lpstr>
      <vt:lpstr>オレと型推論と 少年オッカムル</vt:lpstr>
      <vt:lpstr>はじめに一言 言っておきたい</vt:lpstr>
      <vt:lpstr>スライド 3</vt:lpstr>
      <vt:lpstr>スライド 4</vt:lpstr>
      <vt:lpstr>オレとOCamlとの 出会いは 1冊の本から・・・</vt:lpstr>
      <vt:lpstr>スライド 6</vt:lpstr>
      <vt:lpstr>面白いし分かり易いし、良い本、、、 なんだけど・・・</vt:lpstr>
      <vt:lpstr>スライド 8</vt:lpstr>
      <vt:lpstr>Windowsでサンプルコードを打ち込むと、結果が全て文字化けするでござる！</vt:lpstr>
      <vt:lpstr>で、なんか真面目に 解決するのが面倒だった ので、軽い気持ちから F#を使うことに。。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スライド 20</vt:lpstr>
      <vt:lpstr>スライド 21</vt:lpstr>
      <vt:lpstr>スライド 22</vt:lpstr>
      <vt:lpstr>スライド 23</vt:lpstr>
      <vt:lpstr>スライド 24</vt:lpstr>
      <vt:lpstr>スライド 25</vt:lpstr>
      <vt:lpstr>スライド 26</vt:lpstr>
      <vt:lpstr>スライド 27</vt:lpstr>
      <vt:lpstr>スライド 28</vt:lpstr>
    </vt:vector>
  </TitlesOfParts>
  <Company>DoCoMo Communications Europe Laboratories Europe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オレと型推論と 少年オッカムル</dc:title>
  <dc:creator>hamatsu</dc:creator>
  <cp:lastModifiedBy>hamatsu</cp:lastModifiedBy>
  <cp:revision>22</cp:revision>
  <dcterms:created xsi:type="dcterms:W3CDTF">2009-08-26T16:02:10Z</dcterms:created>
  <dcterms:modified xsi:type="dcterms:W3CDTF">2009-08-26T18:03:57Z</dcterms:modified>
</cp:coreProperties>
</file>