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78" r:id="rId2"/>
    <p:sldId id="279" r:id="rId3"/>
    <p:sldId id="299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364" r:id="rId21"/>
    <p:sldId id="379" r:id="rId22"/>
    <p:sldId id="366" r:id="rId23"/>
    <p:sldId id="258" r:id="rId24"/>
    <p:sldId id="367" r:id="rId25"/>
    <p:sldId id="370" r:id="rId26"/>
    <p:sldId id="368" r:id="rId27"/>
    <p:sldId id="380" r:id="rId28"/>
    <p:sldId id="371" r:id="rId29"/>
    <p:sldId id="372" r:id="rId30"/>
    <p:sldId id="373" r:id="rId31"/>
    <p:sldId id="374" r:id="rId32"/>
    <p:sldId id="262" r:id="rId33"/>
    <p:sldId id="376" r:id="rId34"/>
    <p:sldId id="375" r:id="rId35"/>
    <p:sldId id="381" r:id="rId36"/>
    <p:sldId id="382" r:id="rId37"/>
    <p:sldId id="383" r:id="rId38"/>
    <p:sldId id="384" r:id="rId39"/>
    <p:sldId id="267" r:id="rId40"/>
    <p:sldId id="377" r:id="rId41"/>
    <p:sldId id="268" r:id="rId42"/>
    <p:sldId id="275" r:id="rId43"/>
    <p:sldId id="37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1" r:id="rId102"/>
    <p:sldId id="385" r:id="rId103"/>
    <p:sldId id="272" r:id="rId104"/>
    <p:sldId id="270" r:id="rId105"/>
    <p:sldId id="273" r:id="rId106"/>
    <p:sldId id="274" r:id="rId107"/>
    <p:sldId id="362" r:id="rId108"/>
    <p:sldId id="363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ing" id="{77802048-E050-4F11-B32D-CB9EF32DCC90}">
          <p14:sldIdLst>
            <p14:sldId id="278"/>
            <p14:sldId id="279"/>
            <p14:sldId id="299"/>
            <p14:sldId id="281"/>
          </p14:sldIdLst>
        </p14:section>
        <p14:section name="Introduction to Rx" id="{7FE90F6E-7DA3-479B-99AA-81B2EAACECBB}">
          <p14:sldIdLst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</p14:sldIdLst>
        </p14:section>
        <p14:section name="Bridging from the Existing World" id="{AB393217-D4CC-4D1D-9CCC-CD6098F8D123}">
          <p14:sldIdLst>
            <p14:sldId id="364"/>
            <p14:sldId id="379"/>
            <p14:sldId id="366"/>
            <p14:sldId id="258"/>
            <p14:sldId id="367"/>
            <p14:sldId id="370"/>
            <p14:sldId id="368"/>
            <p14:sldId id="380"/>
            <p14:sldId id="371"/>
            <p14:sldId id="372"/>
            <p14:sldId id="373"/>
            <p14:sldId id="374"/>
            <p14:sldId id="262"/>
            <p14:sldId id="376"/>
          </p14:sldIdLst>
        </p14:section>
        <p14:section name="The Power of Rx" id="{F6F1BF6B-2C47-4548-8566-721565549709}">
          <p14:sldIdLst>
            <p14:sldId id="375"/>
            <p14:sldId id="381"/>
            <p14:sldId id="382"/>
            <p14:sldId id="383"/>
            <p14:sldId id="384"/>
            <p14:sldId id="267"/>
            <p14:sldId id="377"/>
          </p14:sldIdLst>
        </p14:section>
        <p14:section name="RxJS" id="{780BBCAC-8C41-44ED-BF19-AD62B677B0C8}">
          <p14:sldIdLst>
            <p14:sldId id="268"/>
            <p14:sldId id="275"/>
            <p14:sldId id="378"/>
          </p14:sldIdLst>
        </p14:section>
        <p14:section name="Schedulers" id="{D91E5E38-93D3-4352-8A3E-81D9FA9F58F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</p14:sldIdLst>
        </p14:section>
        <p14:section name="Event Processing" id="{48220DF0-AEC7-4331-ACA7-0B0C47A98704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</p14:sldIdLst>
        </p14:section>
        <p14:section name="Reactive Coincidence" id="{CB406513-1FF0-4CF1-BDE9-4ACF69484622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Programming the Cloud" id="{AE9CC968-F37C-41E0-802D-48D43CEF6684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</p14:sldIdLst>
        </p14:section>
        <p14:section name="Continuations Everywhere" id="{4B49D8B1-8DFA-48B7-9EC3-197111B1B583}">
          <p14:sldIdLst>
            <p14:sldId id="385"/>
            <p14:sldId id="272"/>
            <p14:sldId id="270"/>
            <p14:sldId id="273"/>
            <p14:sldId id="274"/>
          </p14:sldIdLst>
        </p14:section>
        <p14:section name="Ending" id="{1D6CA856-9539-4B29-8D10-0C13C0DBD33D}">
          <p14:sldIdLst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4" autoAdjust="0"/>
    <p:restoredTop sz="86943" autoAdjust="0"/>
  </p:normalViewPr>
  <p:slideViewPr>
    <p:cSldViewPr>
      <p:cViewPr>
        <p:scale>
          <a:sx n="76" d="100"/>
          <a:sy n="76" d="100"/>
        </p:scale>
        <p:origin x="-13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556A-A93D-49A8-9FBA-41FE94BA281D}" type="datetimeFigureOut">
              <a:rPr lang="en-US"/>
              <a:t>6/2/2011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6045-642D-43AD-8139-43ACDC2FB44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Guaranteed </a:t>
            </a:r>
            <a:r>
              <a:rPr lang="en-US" smtClean="0"/>
              <a:t>sequential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41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Discuss: Using Rx for web clients – same</a:t>
            </a:r>
            <a:r>
              <a:rPr lang="en-US" baseline="0" dirty="0" smtClean="0"/>
              <a:t> library with an Rx prefix, library integration</a:t>
            </a:r>
            <a:endParaRPr lang="en-US" dirty="0" smtClean="0"/>
          </a:p>
          <a:p>
            <a:r>
              <a:rPr lang="en-US" dirty="0" smtClean="0"/>
              <a:t>Demo: run through demos from the Bridgin</a:t>
            </a:r>
            <a:r>
              <a:rPr lang="en-US" baseline="0" dirty="0" smtClean="0"/>
              <a:t>g from the Existing World section</a:t>
            </a:r>
          </a:p>
          <a:p>
            <a:r>
              <a:rPr lang="en-US" baseline="0" dirty="0" smtClean="0"/>
              <a:t>Demo: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integration</a:t>
            </a:r>
          </a:p>
          <a:p>
            <a:r>
              <a:rPr lang="en-US" baseline="0" smtClean="0"/>
              <a:t>Image from http://www.skorks.com/wp-content/uploads/2010/04/javascript.jpg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8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you create an observable</a:t>
            </a:r>
            <a:r>
              <a:rPr lang="en-US" b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GetQuotes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Did </a:t>
            </a:r>
            <a:r>
              <a:rPr lang="en-US" dirty="0" err="1" smtClean="0"/>
              <a:t>GetQuotes</a:t>
            </a:r>
            <a:r>
              <a:rPr lang="en-US" dirty="0" smtClean="0"/>
              <a:t> have any specific knowledge of what type of scheduler it uses?</a:t>
            </a:r>
          </a:p>
          <a:p>
            <a:r>
              <a:rPr lang="en-US" dirty="0" smtClean="0"/>
              <a:t>Did Query have any specific knowledge of how the observable it uses was produced?</a:t>
            </a:r>
          </a:p>
          <a:p>
            <a:r>
              <a:rPr lang="en-US" dirty="0" smtClean="0"/>
              <a:t>Why can we 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&lt;object&gt; </a:t>
            </a:r>
            <a:r>
              <a:rPr lang="en-US" dirty="0" smtClean="0"/>
              <a:t>from Query?</a:t>
            </a:r>
          </a:p>
          <a:p>
            <a:r>
              <a:rPr lang="en-US" dirty="0" smtClean="0"/>
              <a:t>What does </a:t>
            </a:r>
            <a:r>
              <a:rPr lang="en-US" dirty="0" err="1" smtClean="0"/>
              <a:t>MyHistoricalScheduler.Run</a:t>
            </a:r>
            <a:r>
              <a:rPr lang="en-US" dirty="0" smtClean="0"/>
              <a:t> do?</a:t>
            </a:r>
          </a:p>
          <a:p>
            <a:r>
              <a:rPr lang="en-US" dirty="0" err="1" smtClean="0"/>
              <a:t>Ext.BindToChart</a:t>
            </a:r>
            <a:r>
              <a:rPr lang="en-US" dirty="0" smtClean="0"/>
              <a:t> contains an operator called </a:t>
            </a:r>
            <a:r>
              <a:rPr lang="en-US" dirty="0" err="1" smtClean="0"/>
              <a:t>ObserveOn</a:t>
            </a:r>
            <a:r>
              <a:rPr lang="en-US" dirty="0" smtClean="0"/>
              <a:t>, what does this do?  What happens if we remove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7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Were you able to reuse most of your previous code?</a:t>
            </a:r>
          </a:p>
          <a:p>
            <a:r>
              <a:rPr lang="en-US" dirty="0" smtClean="0"/>
              <a:t>Could you create more complex queries from the results of your new query?</a:t>
            </a:r>
          </a:p>
          <a:p>
            <a:r>
              <a:rPr lang="en-US" dirty="0" smtClean="0"/>
              <a:t>What would you do if you wanted to capture the last 5 days and not the last 5 trading days?</a:t>
            </a:r>
          </a:p>
          <a:p>
            <a:r>
              <a:rPr lang="en-US" dirty="0" smtClean="0"/>
              <a:t>What really is the power of LINQ?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8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event has a duration?</a:t>
            </a:r>
          </a:p>
          <a:p>
            <a:r>
              <a:rPr lang="en-US" dirty="0" smtClean="0"/>
              <a:t>Which event stream defines the windows?</a:t>
            </a:r>
          </a:p>
          <a:p>
            <a:r>
              <a:rPr lang="en-US" dirty="0" smtClean="0"/>
              <a:t>Which event stream defines the data?</a:t>
            </a:r>
          </a:p>
          <a:p>
            <a:r>
              <a:rPr lang="en-US" dirty="0" smtClean="0"/>
              <a:t>Can an event stream without duration define the windows?</a:t>
            </a:r>
          </a:p>
          <a:p>
            <a:r>
              <a:rPr lang="en-US" dirty="0" smtClean="0"/>
              <a:t>Given a stream of points how can we compute deltas?</a:t>
            </a:r>
          </a:p>
          <a:p>
            <a:r>
              <a:rPr lang="en-US" dirty="0" smtClean="0"/>
              <a:t>Did you consider the initial point where the mouse button was clicked?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two basic parameter passing mechanisms in distributed systems? </a:t>
            </a:r>
          </a:p>
          <a:p>
            <a:r>
              <a:rPr lang="en-US" dirty="0" smtClean="0"/>
              <a:t>How are they indicated?</a:t>
            </a:r>
          </a:p>
          <a:p>
            <a:r>
              <a:rPr lang="en-US" dirty="0" smtClean="0"/>
              <a:t>Why don’t closures work in distributed systems?</a:t>
            </a:r>
          </a:p>
          <a:p>
            <a:r>
              <a:rPr lang="en-US" dirty="0" smtClean="0"/>
              <a:t>Regarding the scheduler interface…</a:t>
            </a:r>
          </a:p>
          <a:p>
            <a:pPr lvl="1"/>
            <a:r>
              <a:rPr lang="en-US" dirty="0" smtClean="0"/>
              <a:t>Why is the state passed in?</a:t>
            </a:r>
          </a:p>
          <a:p>
            <a:pPr lvl="1"/>
            <a:r>
              <a:rPr lang="en-US" dirty="0" smtClean="0"/>
              <a:t>Why is a disposable returned by the </a:t>
            </a:r>
            <a:r>
              <a:rPr lang="en-US" dirty="0" err="1" smtClean="0"/>
              <a:t>func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is there a scheduler argument in the </a:t>
            </a:r>
            <a:r>
              <a:rPr lang="en-US" dirty="0" err="1" smtClean="0"/>
              <a:t>func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the code correctly add/remove </a:t>
            </a:r>
            <a:r>
              <a:rPr lang="en-US" b="1" dirty="0" smtClean="0"/>
              <a:t>multiple handlers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the code </a:t>
            </a:r>
            <a:r>
              <a:rPr lang="en-US" b="1" dirty="0" smtClean="0"/>
              <a:t>thread-safe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the code be </a:t>
            </a:r>
            <a:r>
              <a:rPr lang="en-US" b="1" dirty="0" smtClean="0"/>
              <a:t>refactored</a:t>
            </a:r>
            <a:r>
              <a:rPr lang="en-US" dirty="0" smtClean="0"/>
              <a:t> into a method?</a:t>
            </a:r>
          </a:p>
          <a:p>
            <a:r>
              <a:rPr lang="en-US" dirty="0" smtClean="0"/>
              <a:t>Can the code be </a:t>
            </a:r>
            <a:r>
              <a:rPr lang="en-US" b="1" dirty="0" smtClean="0"/>
              <a:t>generalized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jQuery.ajax</a:t>
            </a:r>
            <a:r>
              <a:rPr lang="en-US" baseline="0" dirty="0" smtClean="0"/>
              <a:t> function with 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0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E6045-642D-43AD-8139-43ACDC2FB4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hyperlink" Target="http://reactiveremoting.codeplex.com/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://channel9.msdn.com/Tags/reactive+extensions" TargetMode="External"/><Relationship Id="rId7" Type="http://schemas.openxmlformats.org/officeDocument/2006/relationships/hyperlink" Target="http://reactiveoauth.codeplex.com/" TargetMode="External"/><Relationship Id="rId12" Type="http://schemas.openxmlformats.org/officeDocument/2006/relationships/hyperlink" Target="http://rxpowertoys.codeplex.com/" TargetMode="External"/><Relationship Id="rId2" Type="http://schemas.openxmlformats.org/officeDocument/2006/relationships/hyperlink" Target="http://msdn.microsoft.com/en-us/data/gg5776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etl.codeplex.com/" TargetMode="External"/><Relationship Id="rId11" Type="http://schemas.openxmlformats.org/officeDocument/2006/relationships/hyperlink" Target="http://rxutilities.codeplex.com/" TargetMode="External"/><Relationship Id="rId5" Type="http://schemas.openxmlformats.org/officeDocument/2006/relationships/hyperlink" Target="http://stateobserver.codeplex.com/" TargetMode="External"/><Relationship Id="rId10" Type="http://schemas.openxmlformats.org/officeDocument/2006/relationships/hyperlink" Target="http://rxcontrib.codeplex.com/" TargetMode="External"/><Relationship Id="rId4" Type="http://schemas.openxmlformats.org/officeDocument/2006/relationships/hyperlink" Target="http://blog.paulbetts.org/index.php/2011/04/18/reactiveui-posts-now-in-pdf-format/" TargetMode="External"/><Relationship Id="rId9" Type="http://schemas.openxmlformats.org/officeDocument/2006/relationships/hyperlink" Target="http://rxx.codeplex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rst-class_ob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Reactive_programming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466850"/>
          </a:xfrm>
        </p:spPr>
        <p:txBody>
          <a:bodyPr/>
          <a:lstStyle/>
          <a:p>
            <a:r>
              <a:rPr lang="en-US" b="1" dirty="0" smtClean="0"/>
              <a:t>Reactive Extensions</a:t>
            </a:r>
            <a:br>
              <a:rPr lang="en-US" b="1" dirty="0" smtClean="0"/>
            </a:br>
            <a:r>
              <a:rPr lang="en-US" b="1" dirty="0" smtClean="0"/>
              <a:t>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733800"/>
            <a:ext cx="4495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Ryan Riley &amp; Wes Dyer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8" y="3418668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Reactive Programming using Rx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Declare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ISubject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S 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dirty="0" smtClean="0"/>
              <a:t>Publish</a:t>
            </a:r>
          </a:p>
          <a:p>
            <a:pPr marL="0" indent="0">
              <a:buNone/>
            </a:pPr>
            <a:r>
              <a:rPr lang="en-US" sz="1800" b="1" dirty="0" smtClean="0"/>
              <a:t>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S.OnNext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(42);</a:t>
            </a:r>
            <a:endParaRPr lang="en-US" b="1" dirty="0" smtClean="0"/>
          </a:p>
          <a:p>
            <a:r>
              <a:rPr lang="en-US" b="1" dirty="0" smtClean="0"/>
              <a:t>Subscribe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S.Subscribe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(x));</a:t>
            </a: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b="1" dirty="0" err="1" smtClean="0"/>
              <a:t>Program.Main</a:t>
            </a:r>
            <a:r>
              <a:rPr lang="en-US" dirty="0" smtClean="0"/>
              <a:t> to use the </a:t>
            </a:r>
            <a:r>
              <a:rPr lang="en-US" dirty="0" err="1" smtClean="0"/>
              <a:t>AppDomainScheduler</a:t>
            </a:r>
            <a:endParaRPr lang="en-US" dirty="0" smtClean="0"/>
          </a:p>
          <a:p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b="1" dirty="0" err="1" smtClean="0"/>
              <a:t>GenerateObservable.Subscribe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Challenge: </a:t>
            </a:r>
            <a:r>
              <a:rPr lang="en-US" b="1" dirty="0" err="1" smtClean="0"/>
              <a:t>AppDomains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3429000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5" y="1417638"/>
            <a:ext cx="464884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 Everywhere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continuation-passing style used elsewhere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1..10.each do |x|</a:t>
            </a:r>
            <a:br>
              <a:rPr lang="en-US" dirty="0" smtClean="0"/>
            </a:br>
            <a:r>
              <a:rPr lang="en-US" dirty="0" smtClean="0"/>
              <a:t>    puts x * 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url</a:t>
            </a:r>
            <a:r>
              <a:rPr lang="en-US" dirty="0"/>
              <a:t>: 'http://en.wikipedia.org/w/</a:t>
            </a:r>
            <a:r>
              <a:rPr lang="en-US" dirty="0" err="1"/>
              <a:t>api.php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/>
              <a:t>: '</a:t>
            </a:r>
            <a:r>
              <a:rPr lang="en-US" dirty="0" err="1"/>
              <a:t>jsonp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smtClean="0"/>
              <a:t>		action</a:t>
            </a:r>
            <a:r>
              <a:rPr lang="en-US" dirty="0"/>
              <a:t>: '</a:t>
            </a:r>
            <a:r>
              <a:rPr lang="en-US" dirty="0" err="1"/>
              <a:t>opensearch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 smtClean="0"/>
              <a:t>		search</a:t>
            </a:r>
            <a:r>
              <a:rPr lang="en-US" dirty="0"/>
              <a:t>: term,</a:t>
            </a:r>
          </a:p>
          <a:p>
            <a:pPr marL="0" indent="0">
              <a:buNone/>
            </a:pPr>
            <a:r>
              <a:rPr lang="en-US" dirty="0" smtClean="0"/>
              <a:t>		format</a:t>
            </a:r>
            <a:r>
              <a:rPr lang="en-US" dirty="0"/>
              <a:t>: '</a:t>
            </a:r>
            <a:r>
              <a:rPr lang="en-US" dirty="0" err="1"/>
              <a:t>json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success: function(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alert('Data saved:'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node.js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net = require('net');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server = </a:t>
            </a:r>
            <a:r>
              <a:rPr lang="en-US" dirty="0" err="1"/>
              <a:t>net.createServer</a:t>
            </a:r>
            <a:r>
              <a:rPr lang="en-US" dirty="0"/>
              <a:t>(function (socket)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socket.write</a:t>
            </a:r>
            <a:r>
              <a:rPr lang="en-US" dirty="0"/>
              <a:t>("Echo server\r\n"); 	</a:t>
            </a:r>
            <a:r>
              <a:rPr lang="en-US" dirty="0" err="1"/>
              <a:t>socket.pipe</a:t>
            </a:r>
            <a:r>
              <a:rPr lang="en-US" dirty="0"/>
              <a:t>(socket);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server.listen</a:t>
            </a:r>
            <a:r>
              <a:rPr lang="en-US" dirty="0" smtClean="0"/>
              <a:t>(1337</a:t>
            </a:r>
            <a:r>
              <a:rPr lang="en-US" dirty="0"/>
              <a:t>, "127.0.0.1");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Rx, build a TCP server that works in a similar manner to node.js.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set of types </a:t>
            </a:r>
            <a:r>
              <a:rPr lang="en-US" sz="2400" b="1" dirty="0" smtClean="0"/>
              <a:t>represent</a:t>
            </a:r>
            <a:r>
              <a:rPr lang="en-US" sz="2400" dirty="0" smtClean="0"/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operators to </a:t>
            </a:r>
            <a:r>
              <a:rPr lang="en-US" sz="2400" b="1" dirty="0" smtClean="0"/>
              <a:t>query</a:t>
            </a:r>
            <a:r>
              <a:rPr lang="en-US" sz="2400" dirty="0" smtClean="0"/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types to </a:t>
            </a:r>
            <a:r>
              <a:rPr lang="en-US" sz="2400" b="1" dirty="0" smtClean="0"/>
              <a:t>parameterize</a:t>
            </a:r>
            <a:r>
              <a:rPr lang="en-US" sz="2400" dirty="0" smtClean="0"/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Observables + LINQ + Schedulers</a:t>
            </a:r>
            <a:endParaRPr lang="en-US" b="1" dirty="0"/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 More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Resources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Rx Developer Center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Rx on Channel 9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</a:t>
            </a:r>
            <a:endParaRPr lang="en-US" b="1" dirty="0"/>
          </a:p>
          <a:p>
            <a:r>
              <a:rPr lang="en-US" dirty="0">
                <a:hlinkClick r:id="rId4"/>
              </a:rPr>
              <a:t>ReactiveUI</a:t>
            </a:r>
            <a:endParaRPr lang="en-US" dirty="0"/>
          </a:p>
          <a:p>
            <a:r>
              <a:rPr lang="en-US" dirty="0">
                <a:hlinkClick r:id="rId5"/>
              </a:rPr>
              <a:t>Fluent State Observer</a:t>
            </a:r>
            <a:endParaRPr lang="en-US" dirty="0"/>
          </a:p>
          <a:p>
            <a:r>
              <a:rPr lang="en-US" dirty="0">
                <a:hlinkClick r:id="rId6"/>
              </a:rPr>
              <a:t>Reactive ETL</a:t>
            </a:r>
            <a:endParaRPr lang="en-US" dirty="0"/>
          </a:p>
          <a:p>
            <a:r>
              <a:rPr lang="en-US" dirty="0">
                <a:hlinkClick r:id="rId7"/>
              </a:rPr>
              <a:t>ReactiveOAuth</a:t>
            </a:r>
            <a:endParaRPr lang="en-US" dirty="0"/>
          </a:p>
          <a:p>
            <a:r>
              <a:rPr lang="en-US" dirty="0">
                <a:hlinkClick r:id="rId8"/>
              </a:rPr>
              <a:t>Reactive </a:t>
            </a:r>
            <a:r>
              <a:rPr lang="en-US" dirty="0" err="1">
                <a:hlinkClick r:id="rId8"/>
              </a:rPr>
              <a:t>Remoting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Extensions to the Extensions</a:t>
            </a:r>
          </a:p>
          <a:p>
            <a:r>
              <a:rPr lang="en-US" dirty="0">
                <a:hlinkClick r:id="rId9"/>
              </a:rPr>
              <a:t>Reactive Extensions – Extensions</a:t>
            </a:r>
            <a:endParaRPr lang="en-US" dirty="0"/>
          </a:p>
          <a:p>
            <a:r>
              <a:rPr lang="en-US" dirty="0">
                <a:hlinkClick r:id="rId10"/>
              </a:rPr>
              <a:t>Rx Contrib</a:t>
            </a:r>
            <a:endParaRPr lang="en-US" dirty="0"/>
          </a:p>
          <a:p>
            <a:r>
              <a:rPr lang="en-US" dirty="0">
                <a:hlinkClick r:id="rId11"/>
              </a:rPr>
              <a:t>RxUtilities</a:t>
            </a:r>
            <a:endParaRPr lang="en-US" dirty="0"/>
          </a:p>
          <a:p>
            <a:r>
              <a:rPr lang="en-US" dirty="0">
                <a:hlinkClick r:id="rId12"/>
              </a:rPr>
              <a:t>Rx Power Toys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set of types </a:t>
            </a:r>
            <a:r>
              <a:rPr lang="en-US" sz="2400" b="1" dirty="0" smtClean="0"/>
              <a:t>represent</a:t>
            </a:r>
            <a:r>
              <a:rPr lang="en-US" sz="2400" dirty="0" smtClean="0"/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operators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query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types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parameterize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Observables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+ LINQ + Schedulers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2971800"/>
            <a:ext cx="2209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971800"/>
            <a:ext cx="2209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3505200"/>
            <a:ext cx="20574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3962400"/>
            <a:ext cx="685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67200"/>
            <a:ext cx="685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7942" y="4495800"/>
            <a:ext cx="685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962400"/>
            <a:ext cx="13716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4254285"/>
            <a:ext cx="13716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4495800"/>
            <a:ext cx="13716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3497451"/>
            <a:ext cx="22098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3772" y="3484536"/>
            <a:ext cx="4019227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3484536"/>
            <a:ext cx="32766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29892" y="2971800"/>
            <a:ext cx="2286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28600" y="3484536"/>
            <a:ext cx="2286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28600" y="3962400"/>
            <a:ext cx="2286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28600" y="4254285"/>
            <a:ext cx="2286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29892" y="4495800"/>
            <a:ext cx="228600" cy="152400"/>
          </a:xfrm>
          <a:prstGeom prst="rightArrow">
            <a:avLst/>
          </a:prstGeom>
          <a:solidFill>
            <a:srgbClr val="FFFF00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E;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+= x =&gt;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Little 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ISubject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S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p.S.Subscribe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(x));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p.S.OnNext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p.S.OnNext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p.S.OnNext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Separate Publish from Subscribe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05134" cy="181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 bwMode="auto">
          <a:xfrm>
            <a:off x="533400" y="3919351"/>
            <a:ext cx="2590800" cy="1447800"/>
          </a:xfrm>
          <a:prstGeom prst="wedgeEllipseCallout">
            <a:avLst>
              <a:gd name="adj1" fmla="val -28626"/>
              <a:gd name="adj2" fmla="val -11221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Publish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6019800" y="4038600"/>
            <a:ext cx="2590800" cy="1447800"/>
          </a:xfrm>
          <a:prstGeom prst="wedgeEllipseCallout">
            <a:avLst>
              <a:gd name="adj1" fmla="val 3460"/>
              <a:gd name="adj2" fmla="val -14748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Subscribe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3259567" y="3859697"/>
            <a:ext cx="2590800" cy="1447800"/>
          </a:xfrm>
          <a:prstGeom prst="wedgeEllipseCallout">
            <a:avLst>
              <a:gd name="adj1" fmla="val -8458"/>
              <a:gd name="adj2" fmla="val -141738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01715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First-Class “Events”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 object is first-class when it</a:t>
            </a:r>
            <a:r>
              <a:rPr lang="en-US" sz="1800" dirty="0" smtClean="0"/>
              <a:t>:</a:t>
            </a:r>
            <a:endParaRPr lang="en-US" sz="1800" dirty="0"/>
          </a:p>
          <a:p>
            <a:r>
              <a:rPr lang="en-US" sz="1800" dirty="0"/>
              <a:t>can be </a:t>
            </a:r>
            <a:r>
              <a:rPr lang="en-US" sz="1800" b="1" dirty="0"/>
              <a:t>stored</a:t>
            </a:r>
            <a:r>
              <a:rPr lang="en-US" sz="1800" dirty="0"/>
              <a:t> in variables and data structures</a:t>
            </a:r>
          </a:p>
          <a:p>
            <a:r>
              <a:rPr lang="en-US" sz="1800" dirty="0"/>
              <a:t>can be </a:t>
            </a:r>
            <a:r>
              <a:rPr lang="en-US" sz="1800" b="1" dirty="0"/>
              <a:t>passed</a:t>
            </a:r>
            <a:r>
              <a:rPr lang="en-US" sz="1800" dirty="0"/>
              <a:t> as a parameter to a subroutine</a:t>
            </a:r>
          </a:p>
          <a:p>
            <a:r>
              <a:rPr lang="en-US" sz="1800" dirty="0"/>
              <a:t>can be </a:t>
            </a:r>
            <a:r>
              <a:rPr lang="en-US" sz="1800" b="1" dirty="0"/>
              <a:t>returned</a:t>
            </a:r>
            <a:r>
              <a:rPr lang="en-US" sz="1800" dirty="0"/>
              <a:t> as the result of a subroutine</a:t>
            </a:r>
          </a:p>
          <a:p>
            <a:r>
              <a:rPr lang="en-US" sz="1800" dirty="0"/>
              <a:t>can be </a:t>
            </a:r>
            <a:r>
              <a:rPr lang="en-US" sz="1800" b="1" dirty="0"/>
              <a:t>constructed</a:t>
            </a:r>
            <a:r>
              <a:rPr lang="en-US" sz="1800" dirty="0"/>
              <a:t> at runtime</a:t>
            </a:r>
          </a:p>
          <a:p>
            <a:r>
              <a:rPr lang="en-US" sz="1800" dirty="0"/>
              <a:t>has </a:t>
            </a:r>
            <a:r>
              <a:rPr lang="en-US" sz="1800" b="1" dirty="0"/>
              <a:t>intrinsic identity </a:t>
            </a:r>
            <a:r>
              <a:rPr lang="en-US" sz="1800" dirty="0"/>
              <a:t>(independent of any given name)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http://en.wikipedia.org/wiki/First-class_object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10000"/>
            <a:ext cx="2169458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First-Class “Events”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stored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textChanged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…;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passed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ProcessRequests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input) {…}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returned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QueryServer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Punctuation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IObserver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 value);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error);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Grammar: </a:t>
            </a:r>
            <a:r>
              <a:rPr lang="en-US" sz="2400" b="1" dirty="0" err="1" smtClean="0">
                <a:solidFill>
                  <a:srgbClr val="00B0F0"/>
                </a:solidFill>
              </a:rPr>
              <a:t>OnNext</a:t>
            </a:r>
            <a:r>
              <a:rPr lang="en-US" sz="2400" dirty="0" smtClean="0"/>
              <a:t>* [</a:t>
            </a:r>
            <a:r>
              <a:rPr lang="en-US" sz="2400" b="1" dirty="0" err="1" smtClean="0">
                <a:solidFill>
                  <a:srgbClr val="00B050"/>
                </a:solidFill>
              </a:rPr>
              <a:t>OnCompleted</a:t>
            </a:r>
            <a:r>
              <a:rPr lang="en-US" sz="2400" dirty="0" smtClean="0"/>
              <a:t> | </a:t>
            </a:r>
            <a:r>
              <a:rPr lang="en-US" sz="2400" b="1" dirty="0" err="1" smtClean="0">
                <a:solidFill>
                  <a:srgbClr val="FF0000"/>
                </a:solidFill>
              </a:rPr>
              <a:t>OnError</a:t>
            </a:r>
            <a:r>
              <a:rPr lang="en-US" sz="2400" dirty="0"/>
              <a:t>]</a:t>
            </a:r>
            <a:endParaRPr lang="en-US" sz="2400" dirty="0" smtClean="0"/>
          </a:p>
          <a:p>
            <a:r>
              <a:rPr lang="en-US" sz="2400" b="1" dirty="0" smtClean="0"/>
              <a:t>Serialized</a:t>
            </a:r>
            <a:r>
              <a:rPr lang="en-US" sz="2400" dirty="0" smtClean="0"/>
              <a:t> execution of observer’s methods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87998" y="3043768"/>
            <a:ext cx="7856002" cy="6432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5" idx="1"/>
          </p:cNvCxnSpPr>
          <p:nvPr/>
        </p:nvCxnSpPr>
        <p:spPr>
          <a:xfrm>
            <a:off x="1303481" y="3888400"/>
            <a:ext cx="4785117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87998" y="4726600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2" idx="3"/>
          </p:cNvCxnSpPr>
          <p:nvPr/>
        </p:nvCxnSpPr>
        <p:spPr>
          <a:xfrm>
            <a:off x="1287998" y="5641000"/>
            <a:ext cx="411480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2182294" y="2777068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3098" y="2777068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32681" y="2783499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3" y="2703794"/>
            <a:ext cx="793029" cy="69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 bwMode="auto">
          <a:xfrm>
            <a:off x="2507198" y="3594577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983698" y="36217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88598" y="36217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182294" y="44599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203285" y="4453962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93198" y="4453962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5951681" y="4402750"/>
            <a:ext cx="647700" cy="64770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507198" y="5374300"/>
            <a:ext cx="17526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635250" y="5374300"/>
            <a:ext cx="1005548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50398" y="53743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64798" y="53743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4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4" y="3541994"/>
            <a:ext cx="793029" cy="69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5" y="4374256"/>
            <a:ext cx="793029" cy="69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&quot;No&quot; Symbol 25"/>
          <p:cNvSpPr/>
          <p:nvPr/>
        </p:nvSpPr>
        <p:spPr bwMode="auto">
          <a:xfrm>
            <a:off x="205681" y="5328444"/>
            <a:ext cx="625112" cy="625112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9988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Simple 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err="1" smtClean="0"/>
              <a:t>Events.LengthChanged</a:t>
            </a:r>
            <a:endParaRPr lang="en-US" b="1" dirty="0" smtClean="0"/>
          </a:p>
          <a:p>
            <a:r>
              <a:rPr lang="en-US" dirty="0" smtClean="0"/>
              <a:t>Implement</a:t>
            </a:r>
            <a:r>
              <a:rPr lang="en-US" b="1" dirty="0" smtClean="0"/>
              <a:t> </a:t>
            </a:r>
            <a:r>
              <a:rPr lang="en-US" b="1" dirty="0" err="1" smtClean="0"/>
              <a:t>Observables.LengthChanged</a:t>
            </a:r>
            <a:endParaRPr lang="en-US" b="1" dirty="0" smtClean="0"/>
          </a:p>
          <a:p>
            <a:r>
              <a:rPr lang="en-US" dirty="0" smtClean="0"/>
              <a:t>Output should be: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64484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6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2686425" cy="1228897"/>
          </a:xfrm>
        </p:spPr>
      </p:pic>
      <p:pic>
        <p:nvPicPr>
          <p:cNvPr id="14" name="Content Placeholder 13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6739"/>
            <a:ext cx="4040188" cy="3607560"/>
          </a:xfrm>
        </p:spPr>
      </p:pic>
    </p:spTree>
    <p:extLst>
      <p:ext uri="{BB962C8B-B14F-4D97-AF65-F5344CB8AC3E}">
        <p14:creationId xmlns:p14="http://schemas.microsoft.com/office/powerpoint/2010/main" val="21734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 sections</a:t>
            </a:r>
          </a:p>
          <a:p>
            <a:pPr lvl="1"/>
            <a:r>
              <a:rPr lang="en-US" dirty="0" smtClean="0"/>
              <a:t>10 minutes </a:t>
            </a:r>
            <a:r>
              <a:rPr lang="en-US" b="1" dirty="0" smtClean="0"/>
              <a:t>presentation</a:t>
            </a:r>
          </a:p>
          <a:p>
            <a:pPr lvl="1"/>
            <a:r>
              <a:rPr lang="en-US" dirty="0" smtClean="0"/>
              <a:t>10 minutes</a:t>
            </a:r>
            <a:r>
              <a:rPr lang="en-US" b="1" dirty="0" smtClean="0"/>
              <a:t> coding</a:t>
            </a:r>
          </a:p>
          <a:p>
            <a:pPr lvl="1"/>
            <a:r>
              <a:rPr lang="en-US" dirty="0" smtClean="0"/>
              <a:t>10 minutes</a:t>
            </a:r>
            <a:r>
              <a:rPr lang="en-US" b="1" dirty="0" smtClean="0"/>
              <a:t> discussion</a:t>
            </a:r>
          </a:p>
          <a:p>
            <a:r>
              <a:rPr lang="en-US" dirty="0" smtClean="0"/>
              <a:t>New partner every section</a:t>
            </a:r>
          </a:p>
          <a:p>
            <a:r>
              <a:rPr lang="en-US" dirty="0" smtClean="0"/>
              <a:t>Prizes for best code during each section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from the Existing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query asynchronous data streams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 set of types representing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operators to </a:t>
            </a:r>
            <a:r>
              <a:rPr lang="en-US" sz="2400" b="1" dirty="0" smtClean="0"/>
              <a:t>query</a:t>
            </a:r>
            <a:r>
              <a:rPr lang="en-US" sz="2400" dirty="0" smtClean="0"/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types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parameterize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Rx = Observables + </a:t>
            </a:r>
            <a:r>
              <a:rPr lang="en-US" b="1" dirty="0" smtClean="0"/>
              <a:t>LINQ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+ Schedulers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5218" y="2279312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complete immediately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0099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6705600" y="37338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Return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2279312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return 1 value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(1);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0099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 bwMode="auto">
          <a:xfrm>
            <a:off x="5280417" y="37373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37338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Throw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2279312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throw an exception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.Throw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0099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 bwMode="auto">
          <a:xfrm>
            <a:off x="6438900" y="3686094"/>
            <a:ext cx="647700" cy="64770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2279312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never complete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.Never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87998" y="4032168"/>
            <a:ext cx="7856002" cy="6432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Range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2279312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return three values starting with 0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.Range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(0, 3);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0099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669513" y="3743244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62400" y="37373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80417" y="37373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37338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ToEnumerable</a:t>
            </a:r>
            <a:r>
              <a:rPr lang="en-US" b="1" dirty="0" smtClean="0"/>
              <a:t> / </a:t>
            </a:r>
            <a:r>
              <a:rPr lang="en-US" b="1" dirty="0" err="1" smtClean="0"/>
              <a:t>ToObservable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2057400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enumerable to observable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.Range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(0, 3).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6957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669513" y="4429044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62400" y="44231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80417" y="44231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44196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75218" y="3087469"/>
            <a:ext cx="531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observable to enumerable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.Range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(0, 3).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ToEnumerable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75218" y="1931075"/>
            <a:ext cx="5311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observable for loop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.Generate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0,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i =&gt; i &lt; 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 =&gt; i + 1,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i =&gt; i * i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4619544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669513" y="4352844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62400" y="43469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80417" y="434690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43434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550075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anything you please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.Create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&gt;(observer =&gt;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Disposable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 =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BooleanDisposable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   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(() =&gt;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 = 0; i &lt; 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&amp;&amp; 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b.IsDisposed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observer.OnNext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(i);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observer.OnCompleted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       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 =&gt; {};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}).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217" y="5448300"/>
            <a:ext cx="49875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669513" y="51816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62400" y="5175662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80417" y="5175662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5172156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can I get them?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with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NuGet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Download 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MSDN Data Developer Center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frm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Form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Controls = {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mouseMoves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Observable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FromEventPattern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MouseEventHandler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MouseEventArgs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x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frm.MouseMove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x,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x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frm.MouseMove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-= 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mouseMoves.Subscribe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evt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=&gt; {});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70037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Label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frm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Form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Controls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};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frm.MouseMove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(s,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{};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Events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frm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Form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Controls = {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lbl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mouseUps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= …;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mouseMoves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…;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specificMoves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=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up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mouseUps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move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mouseMoves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let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location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move.EventArgs.Location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where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location.X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location.Y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location.X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location.Y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specificMoves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.Subscribe(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evt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lbl.Text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evt.ToString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()))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.Run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frm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7003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static void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Label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Label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frm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Form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Controls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lbl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};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</a:rPr>
              <a:t>    </a:t>
            </a:r>
            <a:r>
              <a:rPr lang="en-US" sz="1400" dirty="0" err="1" smtClean="0">
                <a:latin typeface="Consolas"/>
              </a:rPr>
              <a:t>frm.MouseMove</a:t>
            </a:r>
            <a:r>
              <a:rPr lang="en-US" sz="1400" dirty="0" smtClean="0"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+= (sender, </a:t>
            </a:r>
            <a:r>
              <a:rPr lang="en-US" sz="1400" dirty="0" err="1">
                <a:latin typeface="Consolas"/>
              </a:rPr>
              <a:t>args</a:t>
            </a:r>
            <a:r>
              <a:rPr lang="en-US" sz="1400" dirty="0">
                <a:latin typeface="Consolas"/>
              </a:rPr>
              <a:t>) </a:t>
            </a:r>
            <a:r>
              <a:rPr lang="en-US" sz="1400" dirty="0" smtClean="0">
                <a:latin typeface="Consolas"/>
              </a:rPr>
              <a:t>=&gt;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</a:rPr>
              <a:t> </a:t>
            </a:r>
            <a:r>
              <a:rPr lang="en-US" sz="1400" dirty="0" smtClean="0">
                <a:latin typeface="Consolas"/>
              </a:rPr>
              <a:t>   {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args.Location.X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==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args.Location.Y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lbl.Text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=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args.Location.ToString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.Run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frm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LINQ to Events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Complete </a:t>
            </a:r>
            <a:r>
              <a:rPr lang="en-US" dirty="0" err="1" smtClean="0"/>
              <a:t>DictionarySuggest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Create an Observable from the </a:t>
            </a:r>
            <a:r>
              <a:rPr lang="en-US" dirty="0" err="1" smtClean="0"/>
              <a:t>TextChanged</a:t>
            </a:r>
            <a:r>
              <a:rPr lang="en-US" dirty="0"/>
              <a:t> </a:t>
            </a:r>
            <a:r>
              <a:rPr lang="en-US" dirty="0" smtClean="0"/>
              <a:t>event</a:t>
            </a:r>
          </a:p>
          <a:p>
            <a:pPr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an Observable from an asynchronous web request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Combine these two observables to react to text input changes to return web service results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13409" cy="4678363"/>
          </a:xfrm>
        </p:spPr>
      </p:pic>
    </p:spTree>
    <p:extLst>
      <p:ext uri="{BB962C8B-B14F-4D97-AF65-F5344CB8AC3E}">
        <p14:creationId xmlns:p14="http://schemas.microsoft.com/office/powerpoint/2010/main" val="21135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taking control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550075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anything you please</a:t>
            </a:r>
            <a:endParaRPr lang="en-US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input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Observable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FromEventPattern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(txt,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TextChanged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Select(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((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evt.Sender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).Text)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Timestamp()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Do((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Timestamped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Select(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evt.Value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Where(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.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Do(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=&gt;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78293"/>
            <a:ext cx="4343400" cy="25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 Many Events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1552313"/>
            <a:ext cx="646837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Duplication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4" y="1542786"/>
            <a:ext cx="6487431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17" y="1981200"/>
            <a:ext cx="3891166" cy="38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and apply the operators to fix these issues in </a:t>
            </a:r>
            <a:r>
              <a:rPr lang="en-US" dirty="0" err="1" smtClean="0"/>
              <a:t>DictionarySuggest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6468"/>
            <a:ext cx="6477905" cy="376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254679"/>
            <a:ext cx="289600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Rx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Unified Programming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Power of Rx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RxJS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Event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Reactive Coincidence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Continuations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the Cloud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53634"/>
            <a:ext cx="5867400" cy="5199566"/>
          </a:xfrm>
        </p:spPr>
      </p:pic>
    </p:spTree>
    <p:extLst>
      <p:ext uri="{BB962C8B-B14F-4D97-AF65-F5344CB8AC3E}">
        <p14:creationId xmlns:p14="http://schemas.microsoft.com/office/powerpoint/2010/main" val="12597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179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Port </a:t>
            </a:r>
            <a:r>
              <a:rPr lang="en-US" dirty="0" err="1" smtClean="0"/>
              <a:t>DictionarySuggest</a:t>
            </a:r>
            <a:r>
              <a:rPr lang="en-US" dirty="0" smtClean="0"/>
              <a:t> to </a:t>
            </a:r>
            <a:r>
              <a:rPr lang="en-US" dirty="0" err="1" smtClean="0"/>
              <a:t>RxJS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495800" cy="5323028"/>
          </a:xfrm>
        </p:spPr>
      </p:pic>
    </p:spTree>
    <p:extLst>
      <p:ext uri="{BB962C8B-B14F-4D97-AF65-F5344CB8AC3E}">
        <p14:creationId xmlns:p14="http://schemas.microsoft.com/office/powerpoint/2010/main" val="25287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arameterizing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oncurrency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set of types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represent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operators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query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types to </a:t>
            </a:r>
            <a:r>
              <a:rPr lang="en-US" sz="2400" b="1" dirty="0" smtClean="0"/>
              <a:t>parameterize</a:t>
            </a:r>
            <a:r>
              <a:rPr lang="en-US" sz="2400" dirty="0" smtClean="0"/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Observables + LINQ + </a:t>
            </a:r>
            <a:r>
              <a:rPr lang="en-US" b="1" dirty="0" smtClean="0"/>
              <a:t>Schedulers</a:t>
            </a:r>
            <a:endParaRPr lang="en-US" b="1" dirty="0"/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Parameterizing Concurrency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.Timer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.FromSeconds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(5))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timer?</a:t>
            </a:r>
          </a:p>
          <a:p>
            <a:r>
              <a:rPr lang="en-US" dirty="0" err="1" smtClean="0"/>
              <a:t>System.Threading.Timer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System.Timers.Timer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System.Windows.Forms.Timer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System.Windows.Threading.Timer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Sleep on the current thread?</a:t>
            </a:r>
          </a:p>
          <a:p>
            <a:r>
              <a:rPr lang="en-US" dirty="0" smtClean="0"/>
              <a:t>… 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Scheduler Abstraction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841804" y="1538886"/>
            <a:ext cx="7472284" cy="44963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59956" y="4052768"/>
            <a:ext cx="1684927" cy="1591004"/>
          </a:xfrm>
          <a:prstGeom prst="ellipse">
            <a:avLst/>
          </a:prstGeom>
          <a:solidFill>
            <a:srgbClr val="66CCFF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02420" y="4399537"/>
            <a:ext cx="512804" cy="448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89616" y="4745408"/>
            <a:ext cx="512804" cy="102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2581" y="3605728"/>
            <a:ext cx="886136" cy="447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clock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38381" y="1953463"/>
            <a:ext cx="3079130" cy="1493981"/>
            <a:chOff x="2084333" y="2134095"/>
            <a:chExt cx="3202800" cy="1645723"/>
          </a:xfrm>
        </p:grpSpPr>
        <p:sp>
          <p:nvSpPr>
            <p:cNvPr id="18" name="Freeform 17"/>
            <p:cNvSpPr/>
            <p:nvPr/>
          </p:nvSpPr>
          <p:spPr>
            <a:xfrm rot="10800000">
              <a:off x="2741612" y="2651147"/>
              <a:ext cx="1947554" cy="320653"/>
            </a:xfrm>
            <a:custGeom>
              <a:avLst/>
              <a:gdLst>
                <a:gd name="connsiteX0" fmla="*/ 0 w 1947554"/>
                <a:gd name="connsiteY0" fmla="*/ 166265 h 320653"/>
                <a:gd name="connsiteX1" fmla="*/ 463138 w 1947554"/>
                <a:gd name="connsiteY1" fmla="*/ 166265 h 320653"/>
                <a:gd name="connsiteX2" fmla="*/ 641268 w 1947554"/>
                <a:gd name="connsiteY2" fmla="*/ 11886 h 320653"/>
                <a:gd name="connsiteX3" fmla="*/ 771896 w 1947554"/>
                <a:gd name="connsiteY3" fmla="*/ 308769 h 320653"/>
                <a:gd name="connsiteX4" fmla="*/ 902525 w 1947554"/>
                <a:gd name="connsiteY4" fmla="*/ 11886 h 320653"/>
                <a:gd name="connsiteX5" fmla="*/ 997528 w 1947554"/>
                <a:gd name="connsiteY5" fmla="*/ 308769 h 320653"/>
                <a:gd name="connsiteX6" fmla="*/ 1116281 w 1947554"/>
                <a:gd name="connsiteY6" fmla="*/ 11886 h 320653"/>
                <a:gd name="connsiteX7" fmla="*/ 1223159 w 1947554"/>
                <a:gd name="connsiteY7" fmla="*/ 320644 h 320653"/>
                <a:gd name="connsiteX8" fmla="*/ 1318161 w 1947554"/>
                <a:gd name="connsiteY8" fmla="*/ 10 h 320653"/>
                <a:gd name="connsiteX9" fmla="*/ 1401289 w 1947554"/>
                <a:gd name="connsiteY9" fmla="*/ 320644 h 320653"/>
                <a:gd name="connsiteX10" fmla="*/ 1508167 w 1947554"/>
                <a:gd name="connsiteY10" fmla="*/ 10 h 320653"/>
                <a:gd name="connsiteX11" fmla="*/ 1615044 w 1947554"/>
                <a:gd name="connsiteY11" fmla="*/ 308769 h 320653"/>
                <a:gd name="connsiteX12" fmla="*/ 1674421 w 1947554"/>
                <a:gd name="connsiteY12" fmla="*/ 142514 h 320653"/>
                <a:gd name="connsiteX13" fmla="*/ 1947554 w 1947554"/>
                <a:gd name="connsiteY13" fmla="*/ 142514 h 32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7554" h="320653">
                  <a:moveTo>
                    <a:pt x="0" y="166265"/>
                  </a:moveTo>
                  <a:cubicBezTo>
                    <a:pt x="178130" y="179130"/>
                    <a:pt x="356260" y="191995"/>
                    <a:pt x="463138" y="166265"/>
                  </a:cubicBezTo>
                  <a:cubicBezTo>
                    <a:pt x="570016" y="140535"/>
                    <a:pt x="589808" y="-11865"/>
                    <a:pt x="641268" y="11886"/>
                  </a:cubicBezTo>
                  <a:cubicBezTo>
                    <a:pt x="692728" y="35637"/>
                    <a:pt x="728353" y="308769"/>
                    <a:pt x="771896" y="308769"/>
                  </a:cubicBezTo>
                  <a:cubicBezTo>
                    <a:pt x="815439" y="308769"/>
                    <a:pt x="864920" y="11886"/>
                    <a:pt x="902525" y="11886"/>
                  </a:cubicBezTo>
                  <a:cubicBezTo>
                    <a:pt x="940130" y="11886"/>
                    <a:pt x="961902" y="308769"/>
                    <a:pt x="997528" y="308769"/>
                  </a:cubicBezTo>
                  <a:cubicBezTo>
                    <a:pt x="1033154" y="308769"/>
                    <a:pt x="1078676" y="9907"/>
                    <a:pt x="1116281" y="11886"/>
                  </a:cubicBezTo>
                  <a:cubicBezTo>
                    <a:pt x="1153886" y="13865"/>
                    <a:pt x="1189512" y="322623"/>
                    <a:pt x="1223159" y="320644"/>
                  </a:cubicBezTo>
                  <a:cubicBezTo>
                    <a:pt x="1256806" y="318665"/>
                    <a:pt x="1288473" y="10"/>
                    <a:pt x="1318161" y="10"/>
                  </a:cubicBezTo>
                  <a:cubicBezTo>
                    <a:pt x="1347849" y="10"/>
                    <a:pt x="1369621" y="320644"/>
                    <a:pt x="1401289" y="320644"/>
                  </a:cubicBezTo>
                  <a:cubicBezTo>
                    <a:pt x="1432957" y="320644"/>
                    <a:pt x="1472541" y="1989"/>
                    <a:pt x="1508167" y="10"/>
                  </a:cubicBezTo>
                  <a:cubicBezTo>
                    <a:pt x="1543793" y="-1969"/>
                    <a:pt x="1587335" y="285018"/>
                    <a:pt x="1615044" y="308769"/>
                  </a:cubicBezTo>
                  <a:cubicBezTo>
                    <a:pt x="1642753" y="332520"/>
                    <a:pt x="1619003" y="170223"/>
                    <a:pt x="1674421" y="142514"/>
                  </a:cubicBezTo>
                  <a:cubicBezTo>
                    <a:pt x="1729839" y="114805"/>
                    <a:pt x="1872344" y="65325"/>
                    <a:pt x="1947554" y="142514"/>
                  </a:cubicBezTo>
                </a:path>
              </a:pathLst>
            </a:custGeom>
            <a:noFill/>
            <a:ln w="38100">
              <a:solidFill>
                <a:srgbClr val="66CC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2741612" y="3057918"/>
              <a:ext cx="1947554" cy="320653"/>
            </a:xfrm>
            <a:custGeom>
              <a:avLst/>
              <a:gdLst>
                <a:gd name="connsiteX0" fmla="*/ 0 w 1947554"/>
                <a:gd name="connsiteY0" fmla="*/ 166265 h 320653"/>
                <a:gd name="connsiteX1" fmla="*/ 463138 w 1947554"/>
                <a:gd name="connsiteY1" fmla="*/ 166265 h 320653"/>
                <a:gd name="connsiteX2" fmla="*/ 641268 w 1947554"/>
                <a:gd name="connsiteY2" fmla="*/ 11886 h 320653"/>
                <a:gd name="connsiteX3" fmla="*/ 771896 w 1947554"/>
                <a:gd name="connsiteY3" fmla="*/ 308769 h 320653"/>
                <a:gd name="connsiteX4" fmla="*/ 902525 w 1947554"/>
                <a:gd name="connsiteY4" fmla="*/ 11886 h 320653"/>
                <a:gd name="connsiteX5" fmla="*/ 997528 w 1947554"/>
                <a:gd name="connsiteY5" fmla="*/ 308769 h 320653"/>
                <a:gd name="connsiteX6" fmla="*/ 1116281 w 1947554"/>
                <a:gd name="connsiteY6" fmla="*/ 11886 h 320653"/>
                <a:gd name="connsiteX7" fmla="*/ 1223159 w 1947554"/>
                <a:gd name="connsiteY7" fmla="*/ 320644 h 320653"/>
                <a:gd name="connsiteX8" fmla="*/ 1318161 w 1947554"/>
                <a:gd name="connsiteY8" fmla="*/ 10 h 320653"/>
                <a:gd name="connsiteX9" fmla="*/ 1401289 w 1947554"/>
                <a:gd name="connsiteY9" fmla="*/ 320644 h 320653"/>
                <a:gd name="connsiteX10" fmla="*/ 1508167 w 1947554"/>
                <a:gd name="connsiteY10" fmla="*/ 10 h 320653"/>
                <a:gd name="connsiteX11" fmla="*/ 1615044 w 1947554"/>
                <a:gd name="connsiteY11" fmla="*/ 308769 h 320653"/>
                <a:gd name="connsiteX12" fmla="*/ 1674421 w 1947554"/>
                <a:gd name="connsiteY12" fmla="*/ 142514 h 320653"/>
                <a:gd name="connsiteX13" fmla="*/ 1947554 w 1947554"/>
                <a:gd name="connsiteY13" fmla="*/ 142514 h 32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7554" h="320653">
                  <a:moveTo>
                    <a:pt x="0" y="166265"/>
                  </a:moveTo>
                  <a:cubicBezTo>
                    <a:pt x="178130" y="179130"/>
                    <a:pt x="356260" y="191995"/>
                    <a:pt x="463138" y="166265"/>
                  </a:cubicBezTo>
                  <a:cubicBezTo>
                    <a:pt x="570016" y="140535"/>
                    <a:pt x="589808" y="-11865"/>
                    <a:pt x="641268" y="11886"/>
                  </a:cubicBezTo>
                  <a:cubicBezTo>
                    <a:pt x="692728" y="35637"/>
                    <a:pt x="728353" y="308769"/>
                    <a:pt x="771896" y="308769"/>
                  </a:cubicBezTo>
                  <a:cubicBezTo>
                    <a:pt x="815439" y="308769"/>
                    <a:pt x="864920" y="11886"/>
                    <a:pt x="902525" y="11886"/>
                  </a:cubicBezTo>
                  <a:cubicBezTo>
                    <a:pt x="940130" y="11886"/>
                    <a:pt x="961902" y="308769"/>
                    <a:pt x="997528" y="308769"/>
                  </a:cubicBezTo>
                  <a:cubicBezTo>
                    <a:pt x="1033154" y="308769"/>
                    <a:pt x="1078676" y="9907"/>
                    <a:pt x="1116281" y="11886"/>
                  </a:cubicBezTo>
                  <a:cubicBezTo>
                    <a:pt x="1153886" y="13865"/>
                    <a:pt x="1189512" y="322623"/>
                    <a:pt x="1223159" y="320644"/>
                  </a:cubicBezTo>
                  <a:cubicBezTo>
                    <a:pt x="1256806" y="318665"/>
                    <a:pt x="1288473" y="10"/>
                    <a:pt x="1318161" y="10"/>
                  </a:cubicBezTo>
                  <a:cubicBezTo>
                    <a:pt x="1347849" y="10"/>
                    <a:pt x="1369621" y="320644"/>
                    <a:pt x="1401289" y="320644"/>
                  </a:cubicBezTo>
                  <a:cubicBezTo>
                    <a:pt x="1432957" y="320644"/>
                    <a:pt x="1472541" y="1989"/>
                    <a:pt x="1508167" y="10"/>
                  </a:cubicBezTo>
                  <a:cubicBezTo>
                    <a:pt x="1543793" y="-1969"/>
                    <a:pt x="1587335" y="285018"/>
                    <a:pt x="1615044" y="308769"/>
                  </a:cubicBezTo>
                  <a:cubicBezTo>
                    <a:pt x="1642753" y="332520"/>
                    <a:pt x="1619003" y="170223"/>
                    <a:pt x="1674421" y="142514"/>
                  </a:cubicBezTo>
                  <a:cubicBezTo>
                    <a:pt x="1729839" y="114805"/>
                    <a:pt x="1872344" y="65325"/>
                    <a:pt x="1947554" y="142514"/>
                  </a:cubicBezTo>
                </a:path>
              </a:pathLst>
            </a:custGeom>
            <a:noFill/>
            <a:ln w="38100">
              <a:solidFill>
                <a:srgbClr val="66CC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0800000">
              <a:off x="2741612" y="3459165"/>
              <a:ext cx="1947554" cy="320653"/>
            </a:xfrm>
            <a:custGeom>
              <a:avLst/>
              <a:gdLst>
                <a:gd name="connsiteX0" fmla="*/ 0 w 1947554"/>
                <a:gd name="connsiteY0" fmla="*/ 166265 h 320653"/>
                <a:gd name="connsiteX1" fmla="*/ 463138 w 1947554"/>
                <a:gd name="connsiteY1" fmla="*/ 166265 h 320653"/>
                <a:gd name="connsiteX2" fmla="*/ 641268 w 1947554"/>
                <a:gd name="connsiteY2" fmla="*/ 11886 h 320653"/>
                <a:gd name="connsiteX3" fmla="*/ 771896 w 1947554"/>
                <a:gd name="connsiteY3" fmla="*/ 308769 h 320653"/>
                <a:gd name="connsiteX4" fmla="*/ 902525 w 1947554"/>
                <a:gd name="connsiteY4" fmla="*/ 11886 h 320653"/>
                <a:gd name="connsiteX5" fmla="*/ 997528 w 1947554"/>
                <a:gd name="connsiteY5" fmla="*/ 308769 h 320653"/>
                <a:gd name="connsiteX6" fmla="*/ 1116281 w 1947554"/>
                <a:gd name="connsiteY6" fmla="*/ 11886 h 320653"/>
                <a:gd name="connsiteX7" fmla="*/ 1223159 w 1947554"/>
                <a:gd name="connsiteY7" fmla="*/ 320644 h 320653"/>
                <a:gd name="connsiteX8" fmla="*/ 1318161 w 1947554"/>
                <a:gd name="connsiteY8" fmla="*/ 10 h 320653"/>
                <a:gd name="connsiteX9" fmla="*/ 1401289 w 1947554"/>
                <a:gd name="connsiteY9" fmla="*/ 320644 h 320653"/>
                <a:gd name="connsiteX10" fmla="*/ 1508167 w 1947554"/>
                <a:gd name="connsiteY10" fmla="*/ 10 h 320653"/>
                <a:gd name="connsiteX11" fmla="*/ 1615044 w 1947554"/>
                <a:gd name="connsiteY11" fmla="*/ 308769 h 320653"/>
                <a:gd name="connsiteX12" fmla="*/ 1674421 w 1947554"/>
                <a:gd name="connsiteY12" fmla="*/ 142514 h 320653"/>
                <a:gd name="connsiteX13" fmla="*/ 1947554 w 1947554"/>
                <a:gd name="connsiteY13" fmla="*/ 142514 h 32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7554" h="320653">
                  <a:moveTo>
                    <a:pt x="0" y="166265"/>
                  </a:moveTo>
                  <a:cubicBezTo>
                    <a:pt x="178130" y="179130"/>
                    <a:pt x="356260" y="191995"/>
                    <a:pt x="463138" y="166265"/>
                  </a:cubicBezTo>
                  <a:cubicBezTo>
                    <a:pt x="570016" y="140535"/>
                    <a:pt x="589808" y="-11865"/>
                    <a:pt x="641268" y="11886"/>
                  </a:cubicBezTo>
                  <a:cubicBezTo>
                    <a:pt x="692728" y="35637"/>
                    <a:pt x="728353" y="308769"/>
                    <a:pt x="771896" y="308769"/>
                  </a:cubicBezTo>
                  <a:cubicBezTo>
                    <a:pt x="815439" y="308769"/>
                    <a:pt x="864920" y="11886"/>
                    <a:pt x="902525" y="11886"/>
                  </a:cubicBezTo>
                  <a:cubicBezTo>
                    <a:pt x="940130" y="11886"/>
                    <a:pt x="961902" y="308769"/>
                    <a:pt x="997528" y="308769"/>
                  </a:cubicBezTo>
                  <a:cubicBezTo>
                    <a:pt x="1033154" y="308769"/>
                    <a:pt x="1078676" y="9907"/>
                    <a:pt x="1116281" y="11886"/>
                  </a:cubicBezTo>
                  <a:cubicBezTo>
                    <a:pt x="1153886" y="13865"/>
                    <a:pt x="1189512" y="322623"/>
                    <a:pt x="1223159" y="320644"/>
                  </a:cubicBezTo>
                  <a:cubicBezTo>
                    <a:pt x="1256806" y="318665"/>
                    <a:pt x="1288473" y="10"/>
                    <a:pt x="1318161" y="10"/>
                  </a:cubicBezTo>
                  <a:cubicBezTo>
                    <a:pt x="1347849" y="10"/>
                    <a:pt x="1369621" y="320644"/>
                    <a:pt x="1401289" y="320644"/>
                  </a:cubicBezTo>
                  <a:cubicBezTo>
                    <a:pt x="1432957" y="320644"/>
                    <a:pt x="1472541" y="1989"/>
                    <a:pt x="1508167" y="10"/>
                  </a:cubicBezTo>
                  <a:cubicBezTo>
                    <a:pt x="1543793" y="-1969"/>
                    <a:pt x="1587335" y="285018"/>
                    <a:pt x="1615044" y="308769"/>
                  </a:cubicBezTo>
                  <a:cubicBezTo>
                    <a:pt x="1642753" y="332520"/>
                    <a:pt x="1619003" y="170223"/>
                    <a:pt x="1674421" y="142514"/>
                  </a:cubicBezTo>
                  <a:cubicBezTo>
                    <a:pt x="1729839" y="114805"/>
                    <a:pt x="1872344" y="65325"/>
                    <a:pt x="1947554" y="142514"/>
                  </a:cubicBezTo>
                </a:path>
              </a:pathLst>
            </a:custGeom>
            <a:noFill/>
            <a:ln w="38100">
              <a:solidFill>
                <a:srgbClr val="66CC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84333" y="2134095"/>
              <a:ext cx="320280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e</a:t>
              </a:r>
              <a:r>
                <a:rPr lang="en-US" sz="3200" dirty="0" smtClean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xecution </a:t>
              </a:r>
              <a:r>
                <a:rPr lang="en-US" sz="32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c</a:t>
              </a:r>
              <a:r>
                <a:rPr lang="en-US" sz="3200" dirty="0" smtClean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ontext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1921" y="4192043"/>
            <a:ext cx="3003565" cy="816488"/>
            <a:chOff x="2489414" y="4294235"/>
            <a:chExt cx="3124200" cy="899418"/>
          </a:xfrm>
        </p:grpSpPr>
        <p:sp>
          <p:nvSpPr>
            <p:cNvPr id="10" name="Rectangle 9"/>
            <p:cNvSpPr/>
            <p:nvPr/>
          </p:nvSpPr>
          <p:spPr bwMode="auto">
            <a:xfrm>
              <a:off x="2991636" y="4869397"/>
              <a:ext cx="321489" cy="321489"/>
            </a:xfrm>
            <a:prstGeom prst="rect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427677" y="4869397"/>
              <a:ext cx="321489" cy="321489"/>
            </a:xfrm>
            <a:prstGeom prst="rect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61014" y="4872164"/>
              <a:ext cx="321489" cy="321489"/>
            </a:xfrm>
            <a:prstGeom prst="rect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318214" y="4860288"/>
              <a:ext cx="321489" cy="321489"/>
            </a:xfrm>
            <a:prstGeom prst="rect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775414" y="4872164"/>
              <a:ext cx="321489" cy="321489"/>
            </a:xfrm>
            <a:prstGeom prst="rect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Left Arrow 14"/>
            <p:cNvSpPr/>
            <p:nvPr/>
          </p:nvSpPr>
          <p:spPr bwMode="auto">
            <a:xfrm rot="10800000">
              <a:off x="2489414" y="4872164"/>
              <a:ext cx="381000" cy="309613"/>
            </a:xfrm>
            <a:prstGeom prst="leftArrow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Left Arrow 15"/>
            <p:cNvSpPr/>
            <p:nvPr/>
          </p:nvSpPr>
          <p:spPr bwMode="auto">
            <a:xfrm rot="10800000">
              <a:off x="5232614" y="4881273"/>
              <a:ext cx="381000" cy="309613"/>
            </a:xfrm>
            <a:prstGeom prst="leftArrow">
              <a:avLst/>
            </a:prstGeom>
            <a:solidFill>
              <a:srgbClr val="66CCFF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4645" y="4294235"/>
              <a:ext cx="293028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e</a:t>
              </a:r>
              <a:r>
                <a:rPr lang="en-US" sz="3200" dirty="0" smtClean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xecution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Scheduler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IScheduler</a:t>
            </a:r>
            <a:endParaRPr lang="en-US" sz="1800" dirty="0" smtClean="0">
              <a:solidFill>
                <a:srgbClr val="0099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Now { </a:t>
            </a:r>
            <a:r>
              <a:rPr lang="en-US" sz="18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Schedule(</a:t>
            </a:r>
            <a:r>
              <a:rPr lang="en-US" sz="1800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work);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Schedule(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dueTime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work);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Schedule(</a:t>
            </a:r>
            <a:r>
              <a:rPr lang="en-US" sz="1800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dueTime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work);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Operational Layering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11686" y="1405696"/>
            <a:ext cx="3622447" cy="1177044"/>
            <a:chOff x="0" y="0"/>
            <a:chExt cx="6290933" cy="1177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4474" y="34474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Operators</a:t>
              </a:r>
              <a:endParaRPr lang="en-US" sz="2900" b="1" kern="1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4800" y="1440170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.Range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(1, 10,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Scheduler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.ThreadPool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q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 % 2 == 0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-x;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q.Subscribe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like events but much better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Operational Layering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11686" y="1405696"/>
            <a:ext cx="3622447" cy="1177044"/>
            <a:chOff x="0" y="0"/>
            <a:chExt cx="6290933" cy="1177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4474" y="34474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Operators</a:t>
              </a:r>
              <a:endParaRPr lang="en-US" sz="29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1686" y="2696087"/>
            <a:ext cx="3622447" cy="1177044"/>
            <a:chOff x="3074" y="1261142"/>
            <a:chExt cx="6290933" cy="11770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3074" y="1261142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37548" y="1295616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Observables</a:t>
              </a:r>
              <a:endParaRPr lang="en-US" sz="2900" b="1" kern="1200" dirty="0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6803809" y="2362200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4800" y="1440170"/>
            <a:ext cx="4876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RangeObservable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&gt;(1, 10,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Scheduler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.ThreadPool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q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SelectObservable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WhereObservable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x =&gt; x % 2 == 0),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 =&gt; -x);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q.Subscribe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LambdaObserver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Operational Layering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11686" y="1405696"/>
            <a:ext cx="3622447" cy="1177044"/>
            <a:chOff x="0" y="0"/>
            <a:chExt cx="6290933" cy="1177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4474" y="34474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Operators</a:t>
              </a:r>
              <a:endParaRPr lang="en-US" sz="29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1686" y="2696087"/>
            <a:ext cx="3622447" cy="1177044"/>
            <a:chOff x="3074" y="1261142"/>
            <a:chExt cx="6290933" cy="11770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3074" y="1261142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37548" y="1295616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Observables</a:t>
              </a:r>
              <a:endParaRPr lang="en-US" sz="2900" b="1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11686" y="3956814"/>
            <a:ext cx="3622447" cy="1177044"/>
            <a:chOff x="3074" y="2521869"/>
            <a:chExt cx="6290933" cy="1177044"/>
          </a:xfrm>
          <a:solidFill>
            <a:schemeClr val="tx2">
              <a:lumMod val="75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3074" y="2521869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ounded Rectangle 8"/>
            <p:cNvSpPr/>
            <p:nvPr/>
          </p:nvSpPr>
          <p:spPr>
            <a:xfrm>
              <a:off x="37548" y="2556343"/>
              <a:ext cx="6221985" cy="1108096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Schedulers</a:t>
              </a:r>
              <a:endParaRPr lang="en-US" sz="2900" b="1" kern="1200" dirty="0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6803809" y="2362200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803809" y="3610288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4800" y="143184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 = 0;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Scheduler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.ThreadPool.Schedule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(self =&gt;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 &lt; 10)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if ((n + 1) % 2 == 0)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(-(n + 1));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n++;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self();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Operational Layering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11686" y="1405696"/>
            <a:ext cx="3622447" cy="1177044"/>
            <a:chOff x="0" y="0"/>
            <a:chExt cx="6290933" cy="11770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0" y="0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4474" y="34474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Operators</a:t>
              </a:r>
              <a:endParaRPr lang="en-US" sz="29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11686" y="2696087"/>
            <a:ext cx="3622447" cy="1177044"/>
            <a:chOff x="3074" y="1261142"/>
            <a:chExt cx="6290933" cy="11770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3074" y="1261142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37548" y="1295616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Observables</a:t>
              </a:r>
              <a:endParaRPr lang="en-US" sz="2900" b="1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11686" y="3956814"/>
            <a:ext cx="3622447" cy="1177044"/>
            <a:chOff x="3074" y="2521869"/>
            <a:chExt cx="6290933" cy="1177044"/>
          </a:xfrm>
          <a:solidFill>
            <a:schemeClr val="tx2">
              <a:lumMod val="75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3074" y="2521869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ounded Rectangle 8"/>
            <p:cNvSpPr/>
            <p:nvPr/>
          </p:nvSpPr>
          <p:spPr>
            <a:xfrm>
              <a:off x="37548" y="2556343"/>
              <a:ext cx="6221985" cy="1108096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Schedulers</a:t>
              </a:r>
              <a:endParaRPr lang="en-US" sz="29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11686" y="5217541"/>
            <a:ext cx="3622447" cy="1177044"/>
            <a:chOff x="3074" y="3782596"/>
            <a:chExt cx="6290933" cy="1177044"/>
          </a:xfrm>
          <a:solidFill>
            <a:schemeClr val="tx2">
              <a:lumMod val="50000"/>
            </a:schemeClr>
          </a:solidFill>
        </p:grpSpPr>
        <p:sp>
          <p:nvSpPr>
            <p:cNvPr id="31" name="Rounded Rectangle 30"/>
            <p:cNvSpPr/>
            <p:nvPr/>
          </p:nvSpPr>
          <p:spPr>
            <a:xfrm>
              <a:off x="3074" y="3782596"/>
              <a:ext cx="6290933" cy="117704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sp>
        <p:sp>
          <p:nvSpPr>
            <p:cNvPr id="32" name="Rounded Rectangle 10"/>
            <p:cNvSpPr/>
            <p:nvPr/>
          </p:nvSpPr>
          <p:spPr>
            <a:xfrm>
              <a:off x="37548" y="3817070"/>
              <a:ext cx="6221985" cy="11080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b="1" kern="1200" dirty="0" smtClean="0"/>
                <a:t>Native Concurrency</a:t>
              </a:r>
              <a:endParaRPr lang="en-US" sz="2900" kern="1200" dirty="0"/>
            </a:p>
          </p:txBody>
        </p:sp>
      </p:grpSp>
      <p:sp>
        <p:nvSpPr>
          <p:cNvPr id="38" name="Down Arrow 37"/>
          <p:cNvSpPr/>
          <p:nvPr/>
        </p:nvSpPr>
        <p:spPr>
          <a:xfrm>
            <a:off x="6803809" y="2362200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803809" y="3610288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803809" y="4953000"/>
            <a:ext cx="8382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04800" y="1440170"/>
            <a:ext cx="4657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work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work = _ =&gt;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 &lt; 10)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if ((n + 1) % 2 == 0)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(-(n + 1));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n++;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ThreadPool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.QueueUserWorkItem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work);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ThreadPool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.QueueUserWorkItem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work);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Interface to Rule Them All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904278"/>
              </p:ext>
            </p:extLst>
          </p:nvPr>
        </p:nvGraphicFramePr>
        <p:xfrm>
          <a:off x="457200" y="1600200"/>
          <a:ext cx="8001000" cy="362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 Context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 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ThreadPool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Pool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Dispatcher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Priority 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EventLoop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Dedicated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Immediate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Remote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Another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</a:t>
                      </a:r>
                      <a:r>
                        <a:rPr lang="en-US" baseline="0" dirty="0" smtClean="0"/>
                        <a:t> Machine Time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Problem of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Operations can take a long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.Timer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.FromYears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(1000))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1.bp.blogspot.com/_RwooCpYJAMo/TJJILje90UI/AAAAAAAAACY/fl8XAxaQPMY/s1600/rip-van-winkl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73680"/>
            <a:ext cx="3048000" cy="39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operators have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dirty="0" smtClean="0"/>
              <a:t>-based semantics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Observable.Timer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TimeSpan.FromSeconds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(1))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.Buffer(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.FromSeconds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The Problem of Time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13378" y="3810000"/>
            <a:ext cx="8848198" cy="1170724"/>
            <a:chOff x="143402" y="3161008"/>
            <a:chExt cx="8848198" cy="11707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3402" y="3435432"/>
              <a:ext cx="884819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 bwMode="auto">
            <a:xfrm>
              <a:off x="1037698" y="3162300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98695" y="3168732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1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359691" y="3168732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2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20687" y="3168732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3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609600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1770596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2931593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16200000">
              <a:off x="4092589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5253585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6414581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7575577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1683" y="3162300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4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842679" y="3162300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5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8003675" y="3161008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6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8173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0166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11162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2158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3154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94150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3378" y="5265524"/>
            <a:ext cx="8848198" cy="1163000"/>
            <a:chOff x="143402" y="3168732"/>
            <a:chExt cx="8848198" cy="11630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43402" y="3435432"/>
              <a:ext cx="884819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792024" y="3168732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0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465394" y="3168732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1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611424" y="3176506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2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335324" y="3176506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3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609600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 rot="16200000">
              <a:off x="1770596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2931593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4092589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/>
            <p:cNvSpPr/>
            <p:nvPr/>
          </p:nvSpPr>
          <p:spPr>
            <a:xfrm rot="16200000">
              <a:off x="5253585" y="3235933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rot="16200000">
              <a:off x="6414581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7575577" y="3235934"/>
              <a:ext cx="228600" cy="1160996"/>
            </a:xfrm>
            <a:prstGeom prst="leftBrac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5897424" y="3173923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4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109379" y="3176506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5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243253" y="3176506"/>
              <a:ext cx="533400" cy="533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6</a:t>
              </a: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8173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0166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11162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72158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33154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94150" y="3962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When testing reactive programs,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time is the problem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 smtClean="0"/>
              <a:t>…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virtual time</a:t>
            </a:r>
            <a:r>
              <a:rPr lang="en-US" sz="2600" dirty="0" smtClean="0"/>
              <a:t> is the solution.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The Problem of Time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://cinderella.weblogs.us/wp-content/uploads/2010/02/tim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34532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Schedulers Revisited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441052"/>
              </p:ext>
            </p:extLst>
          </p:nvPr>
        </p:nvGraphicFramePr>
        <p:xfrm>
          <a:off x="457200" y="1600200"/>
          <a:ext cx="80010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 Context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 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ThreadPool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Pool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Dispatcher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Priority 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EventLoop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Dedicated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Immediate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Thread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 Time</a:t>
                      </a:r>
                      <a:endParaRPr lang="en-US" dirty="0"/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Remote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Another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</a:t>
                      </a:r>
                      <a:r>
                        <a:rPr lang="en-US" baseline="0" dirty="0" smtClean="0"/>
                        <a:t> Machine Time</a:t>
                      </a:r>
                    </a:p>
                  </a:txBody>
                  <a:tcPr anchor="ctr"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</a:t>
                      </a:r>
                      <a:endParaRPr lang="en-US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Thread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FIFO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Virtual Time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TestScheduler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scheduler = 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TestScheduler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99CC"/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input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scheduler.CreateObservable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(300,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wes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(400,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ryan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(500));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results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scheduler.Run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input.Select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results.AssertEqual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(300, 3),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(400, 4),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(500));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Unit Testing with Schedulers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err="1" smtClean="0"/>
              <a:t>MainForm.GetQuotes</a:t>
            </a:r>
            <a:endParaRPr lang="en-US" b="1" dirty="0" smtClean="0"/>
          </a:p>
          <a:p>
            <a:r>
              <a:rPr lang="en-US" dirty="0" smtClean="0"/>
              <a:t>Implement</a:t>
            </a:r>
            <a:r>
              <a:rPr lang="en-US" b="1" dirty="0" smtClean="0"/>
              <a:t> </a:t>
            </a:r>
            <a:r>
              <a:rPr lang="en-US" b="1" dirty="0" err="1" smtClean="0"/>
              <a:t>MainForm.GetQuery</a:t>
            </a:r>
            <a:endParaRPr lang="en-U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Challenge: Historical Data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4608695" cy="360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set of types </a:t>
            </a:r>
            <a:r>
              <a:rPr lang="en-US" sz="2400" b="1" dirty="0" smtClean="0"/>
              <a:t>represent</a:t>
            </a:r>
            <a:r>
              <a:rPr lang="en-US" sz="2400" dirty="0" smtClean="0"/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operators to </a:t>
            </a:r>
            <a:r>
              <a:rPr lang="en-US" sz="2400" b="1" dirty="0" smtClean="0"/>
              <a:t>query</a:t>
            </a:r>
            <a:r>
              <a:rPr lang="en-US" sz="2400" dirty="0" smtClean="0"/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types to </a:t>
            </a:r>
            <a:r>
              <a:rPr lang="en-US" sz="2400" b="1" dirty="0" smtClean="0"/>
              <a:t>parameterize</a:t>
            </a:r>
            <a:r>
              <a:rPr lang="en-US" sz="2400" dirty="0" smtClean="0"/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Observables + LINQ + Schedulers</a:t>
            </a:r>
            <a:endParaRPr lang="en-US" b="1" dirty="0"/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6" y="1828800"/>
            <a:ext cx="7579628" cy="3820526"/>
          </a:xfrm>
        </p:spPr>
      </p:pic>
    </p:spTree>
    <p:extLst>
      <p:ext uri="{BB962C8B-B14F-4D97-AF65-F5344CB8AC3E}">
        <p14:creationId xmlns:p14="http://schemas.microsoft.com/office/powerpoint/2010/main" val="41237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he power of LINQ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set of types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represent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operators to </a:t>
            </a:r>
            <a:r>
              <a:rPr lang="en-US" sz="2400" b="1" dirty="0" smtClean="0"/>
              <a:t>query</a:t>
            </a:r>
            <a:r>
              <a:rPr lang="en-US" sz="2400" dirty="0" smtClean="0"/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types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parameterize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Observables + </a:t>
            </a:r>
            <a:r>
              <a:rPr lang="en-US" b="1" dirty="0" smtClean="0"/>
              <a:t>LINQ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+ Schedulers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Given:</a:t>
            </a:r>
            <a:r>
              <a:rPr lang="en-US" dirty="0" smtClean="0"/>
              <a:t> Stream of stock ticks</a:t>
            </a:r>
          </a:p>
          <a:p>
            <a:pPr marL="0" indent="0">
              <a:buNone/>
            </a:pPr>
            <a:r>
              <a:rPr lang="en-US" b="1" dirty="0" smtClean="0"/>
              <a:t>Find:</a:t>
            </a:r>
            <a:r>
              <a:rPr lang="en-US" dirty="0" smtClean="0"/>
              <a:t> 10% daily price increase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6" name="Picture 15" descr="C:\Users\wesdyer\AppData\Local\Microsoft\Windows\Temporary Internet Files\Content.Outlook\817I1COC\iStock_00000939105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3549793" cy="26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Event Processing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Windowing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76200" y="2406299"/>
            <a:ext cx="87913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8867589" y="2139599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8838" y="2125254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27.01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550359" y="213551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21.75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17159" y="213360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64959" y="2145477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207959" y="2145477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22.54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579559" y="215544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20.98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646360" y="211592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30.73</a:t>
            </a: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502859" y="2048562"/>
            <a:ext cx="2594862" cy="838200"/>
          </a:xfrm>
          <a:prstGeom prst="flowChartAlternateProcess">
            <a:avLst/>
          </a:prstGeom>
          <a:noFill/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28600" y="2041140"/>
            <a:ext cx="1143000" cy="838200"/>
          </a:xfrm>
          <a:prstGeom prst="flowChartAlternateProcess">
            <a:avLst/>
          </a:prstGeom>
          <a:noFill/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7493960" y="2019300"/>
            <a:ext cx="1223262" cy="838200"/>
          </a:xfrm>
          <a:prstGeom prst="flowChartAlternateProcess">
            <a:avLst/>
          </a:prstGeom>
          <a:noFill/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1474159" y="2051401"/>
            <a:ext cx="1143000" cy="838200"/>
          </a:xfrm>
          <a:prstGeom prst="flowChartAlternateProcess">
            <a:avLst/>
          </a:prstGeom>
          <a:noFill/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5097720" y="2041140"/>
            <a:ext cx="2548639" cy="838200"/>
          </a:xfrm>
          <a:prstGeom prst="flowChartAlternateProcess">
            <a:avLst/>
          </a:prstGeom>
          <a:noFill/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206296" y="3741855"/>
            <a:ext cx="6282439" cy="533400"/>
          </a:xfrm>
          <a:prstGeom prst="wedgeRoundRectCallout">
            <a:avLst>
              <a:gd name="adj1" fmla="val 19865"/>
              <a:gd name="adj2" fmla="val -1914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Group by symbol: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GroupBy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(t =&gt;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t.Symbol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8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007559" y="2415965"/>
            <a:ext cx="0" cy="1851235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96038" y="2406300"/>
            <a:ext cx="0" cy="1034577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Aggregation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76200" y="2406299"/>
            <a:ext cx="87913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8867589" y="2139599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38838" y="2125254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550359" y="213551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304799" y="4953000"/>
            <a:ext cx="8638989" cy="533400"/>
          </a:xfrm>
          <a:prstGeom prst="wedgeRoundRectCallout">
            <a:avLst>
              <a:gd name="adj1" fmla="val -9975"/>
              <a:gd name="adj2" fmla="val -36671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Aggregate each day with previous day: 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Buffer(2, 1)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96038" y="3429000"/>
            <a:ext cx="822395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07559" y="4267200"/>
            <a:ext cx="701243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1581356" y="396240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21.75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238956" y="3972362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22.54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10556" y="398232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20.98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867588" y="31623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881771" y="40005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38838" y="3115854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27.01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617159" y="312420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064959" y="3136077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646360" y="310652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30.73</a:t>
            </a:r>
          </a:p>
        </p:txBody>
      </p:sp>
      <p:sp>
        <p:nvSpPr>
          <p:cNvPr id="39" name="Curved Down Arrow 38"/>
          <p:cNvSpPr/>
          <p:nvPr/>
        </p:nvSpPr>
        <p:spPr>
          <a:xfrm>
            <a:off x="609600" y="1828800"/>
            <a:ext cx="2819400" cy="13716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>
            <a:off x="2876756" y="1838028"/>
            <a:ext cx="1923844" cy="13716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Down Arrow 42"/>
          <p:cNvSpPr/>
          <p:nvPr/>
        </p:nvSpPr>
        <p:spPr>
          <a:xfrm>
            <a:off x="4343400" y="1790700"/>
            <a:ext cx="4114800" cy="13716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>
            <a:off x="1847526" y="2682227"/>
            <a:ext cx="4248473" cy="13716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>
            <a:off x="5513774" y="2701274"/>
            <a:ext cx="1877626" cy="13716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Filtering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07559" y="2415965"/>
            <a:ext cx="0" cy="1851235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96038" y="2406300"/>
            <a:ext cx="0" cy="1034577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76200" y="2406299"/>
            <a:ext cx="87913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8867589" y="2139599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8838" y="2125254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50359" y="213551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28600" y="6172200"/>
            <a:ext cx="8791388" cy="533400"/>
          </a:xfrm>
          <a:prstGeom prst="wedgeRoundRectCallout">
            <a:avLst>
              <a:gd name="adj1" fmla="val -11786"/>
              <a:gd name="adj2" fmla="val -37446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Filter by price increase &gt; 10%: 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Where(w =&gt; </a:t>
            </a:r>
            <a:r>
              <a:rPr lang="en-US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PriceIncrease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(w) &gt; .1)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6038" y="3429000"/>
            <a:ext cx="822395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7559" y="4267200"/>
            <a:ext cx="701243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238956" y="3972362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21.75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22.54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610556" y="398232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22.54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20.98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867588" y="31623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81771" y="40005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617159" y="312420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27.01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4064959" y="3136077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646360" y="3106520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30.73</a:t>
            </a:r>
          </a:p>
        </p:txBody>
      </p:sp>
      <p:sp>
        <p:nvSpPr>
          <p:cNvPr id="26" name="&quot;No&quot; Symbol 25"/>
          <p:cNvSpPr/>
          <p:nvPr/>
        </p:nvSpPr>
        <p:spPr bwMode="auto">
          <a:xfrm>
            <a:off x="2274260" y="2647855"/>
            <a:ext cx="1600198" cy="1562289"/>
          </a:xfrm>
          <a:prstGeom prst="noSmoking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&quot;No&quot; Symbol 27"/>
          <p:cNvSpPr/>
          <p:nvPr/>
        </p:nvSpPr>
        <p:spPr bwMode="auto">
          <a:xfrm>
            <a:off x="7316468" y="2630175"/>
            <a:ext cx="1600198" cy="1562289"/>
          </a:xfrm>
          <a:prstGeom prst="noSmoking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&quot;No&quot; Symbol 28"/>
          <p:cNvSpPr/>
          <p:nvPr/>
        </p:nvSpPr>
        <p:spPr bwMode="auto">
          <a:xfrm>
            <a:off x="4908013" y="3496017"/>
            <a:ext cx="1600198" cy="1562289"/>
          </a:xfrm>
          <a:prstGeom prst="noSmoking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&quot;No&quot; Symbol 29"/>
          <p:cNvSpPr/>
          <p:nvPr/>
        </p:nvSpPr>
        <p:spPr bwMode="auto">
          <a:xfrm>
            <a:off x="6323010" y="3505980"/>
            <a:ext cx="1600198" cy="1562289"/>
          </a:xfrm>
          <a:prstGeom prst="noSmoking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1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1"/>
            <a:ext cx="1138567" cy="9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Reduce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07559" y="2415965"/>
            <a:ext cx="0" cy="1851235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96038" y="2406300"/>
            <a:ext cx="0" cy="1034577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76200" y="2406299"/>
            <a:ext cx="87913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8867589" y="2139599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8838" y="2125254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MSFT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550359" y="2135515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INTC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28600" y="6172200"/>
            <a:ext cx="5029200" cy="533400"/>
          </a:xfrm>
          <a:prstGeom prst="wedgeRoundRectCallout">
            <a:avLst>
              <a:gd name="adj1" fmla="val -11786"/>
              <a:gd name="adj2" fmla="val -37446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Reduce to a single stream: </a:t>
            </a:r>
            <a:r>
              <a:rPr lang="en-US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Merge()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6038" y="3429000"/>
            <a:ext cx="822395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7559" y="4267200"/>
            <a:ext cx="701243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8867588" y="31623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881771" y="40005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064959" y="3136077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</p:txBody>
      </p:sp>
      <p:sp>
        <p:nvSpPr>
          <p:cNvPr id="2" name="Up Arrow 1"/>
          <p:cNvSpPr/>
          <p:nvPr/>
        </p:nvSpPr>
        <p:spPr>
          <a:xfrm>
            <a:off x="4057210" y="2440315"/>
            <a:ext cx="914400" cy="770346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Done!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76200" y="2406299"/>
            <a:ext cx="87913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8867589" y="2139599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61613" y="2101499"/>
            <a:ext cx="914401" cy="609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27.96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31.21</a:t>
            </a:r>
          </a:p>
        </p:txBody>
      </p:sp>
    </p:spTree>
    <p:extLst>
      <p:ext uri="{BB962C8B-B14F-4D97-AF65-F5344CB8AC3E}">
        <p14:creationId xmlns:p14="http://schemas.microsoft.com/office/powerpoint/2010/main" val="17919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tick </a:t>
            </a: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stockTicks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tick </a:t>
            </a: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tick.Symbol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symbolStream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window </a:t>
            </a: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symbolStream.Buffer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(2, 1)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increase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PriceIncrease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(window)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increase &gt; .1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select new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{ symbol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symbolStream.Key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increase }; </a:t>
            </a:r>
          </a:p>
          <a:p>
            <a:pPr marL="0" indent="0"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LINQ: Event Processing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 bwMode="auto">
          <a:xfrm>
            <a:off x="5180012" y="1371600"/>
            <a:ext cx="1828800" cy="609600"/>
          </a:xfrm>
          <a:prstGeom prst="wedgeRoundRectCallout">
            <a:avLst>
              <a:gd name="adj1" fmla="val -83136"/>
              <a:gd name="adj2" fmla="val -17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source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239000" y="1371600"/>
            <a:ext cx="1828800" cy="609600"/>
          </a:xfrm>
          <a:prstGeom prst="wedgeRoundRectCallout">
            <a:avLst>
              <a:gd name="adj1" fmla="val -56300"/>
              <a:gd name="adj2" fmla="val 685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group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161212" y="2895600"/>
            <a:ext cx="1828800" cy="609600"/>
          </a:xfrm>
          <a:prstGeom prst="wedgeRoundRectCallout">
            <a:avLst>
              <a:gd name="adj1" fmla="val -83418"/>
              <a:gd name="adj2" fmla="val -712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aggregate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477000" y="3048000"/>
            <a:ext cx="1828800" cy="609600"/>
          </a:xfrm>
          <a:prstGeom prst="wedgeRoundRectCallout">
            <a:avLst>
              <a:gd name="adj1" fmla="val -70707"/>
              <a:gd name="adj2" fmla="val -305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apply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572000" y="3124200"/>
            <a:ext cx="1828800" cy="609600"/>
          </a:xfrm>
          <a:prstGeom prst="wedgeRoundRectCallout">
            <a:avLst>
              <a:gd name="adj1" fmla="val -107147"/>
              <a:gd name="adj2" fmla="val 83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filter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116368" y="4114800"/>
            <a:ext cx="1828800" cy="609600"/>
          </a:xfrm>
          <a:prstGeom prst="wedgeRoundRectCallout">
            <a:avLst>
              <a:gd name="adj1" fmla="val -79464"/>
              <a:gd name="adj2" fmla="val -678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5929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Reactive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 computing, </a:t>
            </a:r>
            <a:r>
              <a:rPr lang="en-US" b="1" dirty="0"/>
              <a:t>reactive programming</a:t>
            </a:r>
            <a:r>
              <a:rPr lang="en-US" dirty="0"/>
              <a:t> is a programming paradigm oriented around data flows and the propagation of change.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http://en.wikipedia.org/wiki/Reactive_programming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2169458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b="1" dirty="0" err="1" smtClean="0"/>
              <a:t>MainForm.Query</a:t>
            </a:r>
            <a:r>
              <a:rPr lang="en-US" dirty="0" smtClean="0"/>
              <a:t> to compute the Average High and Average Low over the past 5 trading days as well as the current Close and Date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Challenge: Event Processing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36434"/>
            <a:ext cx="4410075" cy="344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6230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coincidence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streaming windows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set of types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represent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operators to </a:t>
            </a:r>
            <a:r>
              <a:rPr lang="en-US" sz="2400" b="1" dirty="0" smtClean="0"/>
              <a:t>query</a:t>
            </a:r>
            <a:r>
              <a:rPr lang="en-US" sz="2400" dirty="0" smtClean="0"/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types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parameterize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Observables + </a:t>
            </a:r>
            <a:r>
              <a:rPr lang="en-US" b="1" dirty="0" smtClean="0"/>
              <a:t>LINQ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+ Schedulers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Duration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5276" y="2399232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 bwMode="auto">
          <a:xfrm>
            <a:off x="1059572" y="21261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95600" y="2144255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43800" y="2126100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5276" y="4750777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59572" y="4477645"/>
            <a:ext cx="2826628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0</a:t>
            </a:r>
            <a:endParaRPr lang="en-US" sz="2200" dirty="0"/>
          </a:p>
        </p:txBody>
      </p:sp>
      <p:sp>
        <p:nvSpPr>
          <p:cNvPr id="34" name="Rectangle 33"/>
          <p:cNvSpPr/>
          <p:nvPr/>
        </p:nvSpPr>
        <p:spPr>
          <a:xfrm>
            <a:off x="2895600" y="4572000"/>
            <a:ext cx="3733800" cy="533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43800" y="4484077"/>
            <a:ext cx="1066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0906" y="3236258"/>
            <a:ext cx="54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vs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76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Example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D:\dvd\Online_ART\DVD_ART36\Artwork_Imagery\Icons - Illustrations\_ REAL VISTA STYLE\scroll mouse blue 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92" y="3911415"/>
            <a:ext cx="1625970" cy="16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94938" y="3086100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9234" y="2812968"/>
            <a:ext cx="2826628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left 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2825262" y="2907323"/>
            <a:ext cx="3733800" cy="533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right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7473462" y="2819400"/>
            <a:ext cx="1066800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left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65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1661338" y="2392800"/>
            <a:ext cx="0" cy="1101746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Representing Duration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5276" y="2399232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1059572" y="2126100"/>
            <a:ext cx="1150228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begin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86200" y="2132532"/>
            <a:ext cx="1150228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begin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34686" y="3494545"/>
            <a:ext cx="675073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8309216" y="3227845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13816" y="3203331"/>
            <a:ext cx="1150228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61314" y="4343400"/>
            <a:ext cx="2452856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6837970" y="4076700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42570" y="4052186"/>
            <a:ext cx="1150228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461314" y="2676972"/>
            <a:ext cx="0" cy="1666428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43000" y="3048000"/>
            <a:ext cx="7620000" cy="914400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09600" y="4953000"/>
            <a:ext cx="2438400" cy="533400"/>
          </a:xfrm>
          <a:prstGeom prst="wedgeRoundRectCallout">
            <a:avLst>
              <a:gd name="adj1" fmla="val 20873"/>
              <a:gd name="adj2" fmla="val -21146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Store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828800"/>
            <a:ext cx="485901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429000"/>
            <a:ext cx="2210929" cy="12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210929" cy="12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71" y="4050248"/>
            <a:ext cx="2210929" cy="12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55048"/>
            <a:ext cx="2210929" cy="12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58677"/>
            <a:ext cx="2210929" cy="12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7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Reactive Coincidence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Which people are at the store </a:t>
            </a:r>
            <a:r>
              <a:rPr lang="en-US" sz="2800" b="1" dirty="0" smtClean="0"/>
              <a:t>while</a:t>
            </a:r>
            <a:r>
              <a:rPr lang="en-US" sz="2800" dirty="0" smtClean="0"/>
              <a:t> it is opened?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95521" y="2676973"/>
            <a:ext cx="0" cy="59285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459" y="2683405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143000" y="2410273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5/5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757016" y="2410273"/>
            <a:ext cx="1108211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5/6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58242" y="3269832"/>
            <a:ext cx="2456558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69550" y="3274710"/>
            <a:ext cx="2452856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89401" y="2954714"/>
            <a:ext cx="712" cy="308686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8642556" y="3014804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3218" y="2993187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4356" y="4071381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338060" y="4071382"/>
            <a:ext cx="3672" cy="125729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1785539" y="3804681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moe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3" name="Straight Arrow Connector 32"/>
          <p:cNvCxnSpPr>
            <a:endCxn id="34" idx="1"/>
          </p:cNvCxnSpPr>
          <p:nvPr/>
        </p:nvCxnSpPr>
        <p:spPr>
          <a:xfrm>
            <a:off x="2341732" y="5328681"/>
            <a:ext cx="4498392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6840124" y="5061981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34527" y="4071381"/>
            <a:ext cx="0" cy="59285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3082006" y="3804681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larry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97248" y="4664240"/>
            <a:ext cx="276633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3873881" y="4436347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233018" y="4047169"/>
            <a:ext cx="0" cy="59285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6585318" y="3780469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curley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95739" y="4640028"/>
            <a:ext cx="1084958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auto">
          <a:xfrm>
            <a:off x="8280697" y="4358193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083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 flipV="1">
            <a:off x="6289401" y="2954714"/>
            <a:ext cx="712" cy="308686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69550" y="3274710"/>
            <a:ext cx="2452856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5891542" y="3026198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moe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Reactive Coincidence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Which people are at the store </a:t>
            </a:r>
            <a:r>
              <a:rPr lang="en-US" sz="2800" b="1" dirty="0" smtClean="0"/>
              <a:t>while</a:t>
            </a:r>
            <a:r>
              <a:rPr lang="en-US" sz="2800" dirty="0" smtClean="0"/>
              <a:t> it is opened?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695521" y="2676973"/>
            <a:ext cx="0" cy="592859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459" y="2683405"/>
            <a:ext cx="88481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1143000" y="2410273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5/5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757016" y="2410273"/>
            <a:ext cx="1108211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5/6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58242" y="3269832"/>
            <a:ext cx="2456558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8642556" y="3014804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23218" y="2993187"/>
            <a:ext cx="152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791241" y="3014804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moe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6757" y="3014804"/>
            <a:ext cx="1100982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larry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576772" y="3014804"/>
            <a:ext cx="1295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curley</a:t>
            </a: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43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should I care?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http://www.softicons.com/download/internet-icons/3d-social-icons-by-aha-soft/png/512/Twitter%20bi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37484"/>
            <a:ext cx="1584013" cy="158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http://kathryncorrick.files.wordpress.com/2009/09/rsslozenge.jpg?w=40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t="4689" r="6863" b="2600"/>
          <a:stretch/>
        </p:blipFill>
        <p:spPr bwMode="auto">
          <a:xfrm>
            <a:off x="4181404" y="1250877"/>
            <a:ext cx="781191" cy="79101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loud 33"/>
          <p:cNvSpPr/>
          <p:nvPr/>
        </p:nvSpPr>
        <p:spPr bwMode="auto">
          <a:xfrm>
            <a:off x="2133600" y="2918186"/>
            <a:ext cx="5105400" cy="21717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6600" b="1" dirty="0" smtClean="0">
              <a:solidFill>
                <a:schemeClr val="tx1"/>
              </a:solidFill>
            </a:endParaRPr>
          </a:p>
        </p:txBody>
      </p:sp>
      <p:pic>
        <p:nvPicPr>
          <p:cNvPr id="35" name="Picture 13" descr="D:\dvd\Online_ART\DVD_ART36\Artwork_Imagery\Icons - Illustrations\_ REAL VISTA STYLE\server hardware cutaw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28" y="4799100"/>
            <a:ext cx="1459001" cy="145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D:\dvd\Online_ART\DVD_ART36\Artwork_Imagery\Icons - Illustrations\_ REAL VISTA STYLE\scroll mouse blue g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56" y="5445116"/>
            <a:ext cx="1625970" cy="162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D:\dvd\Online_ART\DVD_ART36\Artwork_Imagery\Icons - Illustrations\_ REAL VISTA STYLE\bar chart sales red arr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76176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7" descr="D:\dvd\Online_ART\DVD_ART36\Artwork_Imagery\Icons - Illustrations\_ REAL VISTA STYLE\communications satelli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20367"/>
            <a:ext cx="1452029" cy="14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D:\dvd\Online_ART\DVD_ART36\Artwork_Imagery\Icons - Illustrations\_ REAL VISTA STYLE\world globe ma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16" y="1660886"/>
            <a:ext cx="1203884" cy="120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V="1">
            <a:off x="1524000" y="4632686"/>
            <a:ext cx="79714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3000" y="4327886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Social</a:t>
            </a:r>
          </a:p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14550" y="2918186"/>
            <a:ext cx="531922" cy="371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757004">
            <a:off x="533321" y="2870406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Stock tickers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91132" y="2205954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RSS      feeds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572000" y="2194286"/>
            <a:ext cx="0" cy="709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05600" y="2651486"/>
            <a:ext cx="381000" cy="448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01234" y="136775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715125" y="4632686"/>
            <a:ext cx="463589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78135" y="6156686"/>
            <a:ext cx="20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 management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820541" y="5166086"/>
            <a:ext cx="0" cy="563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8916777">
            <a:off x="3634015" y="5729489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UI events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34" y="3354431"/>
            <a:ext cx="379079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7" grpId="0"/>
      <p:bldP spid="49" grpId="0"/>
      <p:bldP spid="5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LINQ 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opening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storeOpenings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personArrives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opening.Close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person.Leaves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g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opening.Day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People = g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b="1" dirty="0" smtClean="0"/>
              <a:t>query </a:t>
            </a:r>
            <a:r>
              <a:rPr lang="en-US" dirty="0" smtClean="0"/>
              <a:t>in </a:t>
            </a:r>
            <a:r>
              <a:rPr lang="en-US" b="1" dirty="0" err="1" smtClean="0"/>
              <a:t>MainForm.MainForm</a:t>
            </a:r>
            <a:r>
              <a:rPr lang="en-US" dirty="0" smtClean="0"/>
              <a:t> to compute a stream of deltas when the mouse is down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Challenge: Drag and Drop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38" y="3657600"/>
            <a:ext cx="379571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5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115919" cy="19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glimpse into the future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Reactive Extensions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Rx is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 set of types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represent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ing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set of operators to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query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asynchronous data 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set of types to </a:t>
            </a:r>
            <a:r>
              <a:rPr lang="en-US" sz="2400" b="1" dirty="0" smtClean="0"/>
              <a:t>parameterize</a:t>
            </a:r>
            <a:r>
              <a:rPr lang="en-US" sz="2400" dirty="0" smtClean="0"/>
              <a:t>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Rx =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Observables + LINQ + </a:t>
            </a:r>
            <a:r>
              <a:rPr lang="en-US" b="1" dirty="0" smtClean="0"/>
              <a:t>Schedulers</a:t>
            </a:r>
            <a:endParaRPr lang="en-US" b="1" dirty="0"/>
          </a:p>
        </p:txBody>
      </p:sp>
      <p:pic>
        <p:nvPicPr>
          <p:cNvPr id="6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76800"/>
            <a:ext cx="1691898" cy="16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8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Queries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4572000" y="2362200"/>
            <a:ext cx="3733800" cy="2667000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</a:t>
            </a:r>
            <a:endParaRPr lang="en-US" b="1" dirty="0"/>
          </a:p>
        </p:txBody>
      </p:sp>
      <p:pic>
        <p:nvPicPr>
          <p:cNvPr id="8194" name="Picture 2" descr="C:\Users\wesdyer\AppData\Local\Microsoft\Windows\Temporary Internet Files\Low\Content.IE5\MI4RZPMB\MC90043163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62000" y="3962400"/>
            <a:ext cx="1447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3854865"/>
            <a:ext cx="1447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 rot="18218481">
            <a:off x="1821996" y="2983852"/>
            <a:ext cx="4585606" cy="3721714"/>
          </a:xfrm>
          <a:prstGeom prst="arc">
            <a:avLst>
              <a:gd name="adj1" fmla="val 14911288"/>
              <a:gd name="adj2" fmla="val 0"/>
            </a:avLst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7285232">
            <a:off x="2002711" y="1599233"/>
            <a:ext cx="4585606" cy="3721714"/>
          </a:xfrm>
          <a:prstGeom prst="arc">
            <a:avLst>
              <a:gd name="adj1" fmla="val 14911288"/>
              <a:gd name="adj2" fmla="val 19827830"/>
            </a:avLst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416 L 0.10642 -0.13208 C 0.12726 -0.16146 0.16389 -0.19015 0.20399 -0.20726 C 0.25035 -0.22623 0.2901 -0.22901 0.32049 -0.21975 L 0.46389 -0.18668 " pathEditMode="relative" rAng="-1027413" ptsTypes="FffFF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15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55933E-6 L -0.05955 0.11844 C -0.07153 0.14412 -0.09462 0.17049 -0.12188 0.19154 C -0.15295 0.2156 -0.18038 0.22832 -0.2033 0.22924 L -0.31007 0.23919 " pathEditMode="relative" rAng="8997029" ptsTypes="FffFF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5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8" grpId="0" animBg="1"/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.Timer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.FromSeconds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(1),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Scheduler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.Azure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ObserveLocally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.Subscribe(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Queries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5715000" y="2057400"/>
            <a:ext cx="3048000" cy="533400"/>
          </a:xfrm>
          <a:prstGeom prst="wedgeRoundRectCallout">
            <a:avLst>
              <a:gd name="adj1" fmla="val -101861"/>
              <a:gd name="adj2" fmla="val 721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the query to the cloud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2819400"/>
            <a:ext cx="3048000" cy="533400"/>
          </a:xfrm>
          <a:prstGeom prst="wedgeRoundRectCallout">
            <a:avLst>
              <a:gd name="adj1" fmla="val -109151"/>
              <a:gd name="adj2" fmla="val 224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the results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Pass-by-Value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 …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Pass-by-Reference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MarshalByRefObject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 … 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Parameters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 = 42;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(() =&gt;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(x));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Closure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x;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M()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closure =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Closure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closure.x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cheduler.Schedule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closure.M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581400" y="2895600"/>
            <a:ext cx="1104900" cy="1066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934200" y="1417638"/>
            <a:ext cx="1981200" cy="914400"/>
          </a:xfrm>
          <a:prstGeom prst="wedgeRoundRectCallout">
            <a:avLst>
              <a:gd name="adj1" fmla="val -75758"/>
              <a:gd name="adj2" fmla="val -150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by </a:t>
            </a:r>
            <a:r>
              <a:rPr lang="en-US" b="1" dirty="0" smtClean="0"/>
              <a:t>value</a:t>
            </a:r>
            <a:r>
              <a:rPr lang="en-US" dirty="0" smtClean="0"/>
              <a:t> or </a:t>
            </a:r>
            <a:r>
              <a:rPr lang="en-US" b="1" dirty="0" smtClean="0"/>
              <a:t>reference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nterface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IScheduler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Schedule&lt;T&gt;(T state,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&lt;T&gt; work);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 Interface Revisited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Reactive Programming using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Declare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E;</a:t>
            </a:r>
          </a:p>
          <a:p>
            <a:r>
              <a:rPr lang="en-US" b="1" dirty="0" smtClean="0"/>
              <a:t>Publish</a:t>
            </a:r>
          </a:p>
          <a:p>
            <a:pPr marL="0" indent="0">
              <a:buNone/>
            </a:pPr>
            <a:r>
              <a:rPr lang="en-US" sz="1800" b="1" dirty="0" smtClean="0"/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E(42);</a:t>
            </a:r>
            <a:endParaRPr lang="en-US" b="1" dirty="0" smtClean="0"/>
          </a:p>
          <a:p>
            <a:r>
              <a:rPr lang="en-US" b="1" dirty="0" smtClean="0"/>
              <a:t>Subscribe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E += x =&gt;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 = 42;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x,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state =&gt;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(state));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tatic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M(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state)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x = 42;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cheduler.Schedule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x,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3581400" y="3352800"/>
            <a:ext cx="1104900" cy="1066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162800" y="2351978"/>
            <a:ext cx="1981200" cy="914400"/>
          </a:xfrm>
          <a:prstGeom prst="wedgeRoundRectCallout">
            <a:avLst>
              <a:gd name="adj1" fmla="val -86542"/>
              <a:gd name="adj2" fmla="val 269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closures!!!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6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(42, x =&gt;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(x + 1, y =&gt;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(y)));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Nested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76800" y="2438400"/>
            <a:ext cx="34290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7913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133706">
            <a:off x="391329" y="2671106"/>
            <a:ext cx="7079896" cy="8712895"/>
          </a:xfrm>
          <a:prstGeom prst="arc">
            <a:avLst>
              <a:gd name="adj1" fmla="val 16200000"/>
              <a:gd name="adj2" fmla="val 20798550"/>
            </a:avLst>
          </a:prstGeom>
          <a:noFill/>
          <a:ln w="254000"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://www.safeguardvpn.com/wp-content/uploads/2009/10/arrow_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98138">
            <a:off x="5999024" y="2793762"/>
            <a:ext cx="1978474" cy="197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/>
          <p:cNvSpPr/>
          <p:nvPr/>
        </p:nvSpPr>
        <p:spPr>
          <a:xfrm>
            <a:off x="2209800" y="1473433"/>
            <a:ext cx="2133600" cy="40386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cloud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2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nterface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IScheduler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Schedule&lt;T&gt;(T state,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Action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IScheduler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T&gt; work);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 Interface </a:t>
            </a:r>
            <a:r>
              <a:rPr lang="en-US" b="1" dirty="0" err="1" smtClean="0"/>
              <a:t>Rerevisited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(42, (s, x) =&gt;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s.Schedule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(x + 1, y =&gt;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(y)));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Nested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Fan-out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152400" y="3657600"/>
            <a:ext cx="2936637" cy="3285023"/>
            <a:chOff x="391327" y="2438400"/>
            <a:chExt cx="7914473" cy="9314934"/>
          </a:xfrm>
        </p:grpSpPr>
        <p:sp>
          <p:nvSpPr>
            <p:cNvPr id="10" name="Rectangle 9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" name="Arc 11"/>
            <p:cNvSpPr/>
            <p:nvPr/>
          </p:nvSpPr>
          <p:spPr>
            <a:xfrm rot="19133706">
              <a:off x="391327" y="3040438"/>
              <a:ext cx="7079896" cy="8712896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724572" y="4102591"/>
            <a:ext cx="2507434" cy="3364912"/>
            <a:chOff x="1548064" y="1755568"/>
            <a:chExt cx="6757736" cy="9541465"/>
          </a:xfrm>
        </p:grpSpPr>
        <p:sp>
          <p:nvSpPr>
            <p:cNvPr id="15" name="Rectangle 14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c 16"/>
            <p:cNvSpPr/>
            <p:nvPr/>
          </p:nvSpPr>
          <p:spPr>
            <a:xfrm rot="19133706">
              <a:off x="1548064" y="1755568"/>
              <a:ext cx="5465292" cy="9541465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1884639" y="2858241"/>
            <a:ext cx="3347367" cy="3439017"/>
            <a:chOff x="-715623" y="2438400"/>
            <a:chExt cx="9021423" cy="9751595"/>
          </a:xfrm>
        </p:grpSpPr>
        <p:sp>
          <p:nvSpPr>
            <p:cNvPr id="20" name="Rectangle 19"/>
            <p:cNvSpPr/>
            <p:nvPr/>
          </p:nvSpPr>
          <p:spPr>
            <a:xfrm>
              <a:off x="4876801" y="2438400"/>
              <a:ext cx="3428999" cy="2743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9133706">
              <a:off x="-715623" y="4350769"/>
              <a:ext cx="8653785" cy="7839226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741397" y="1417638"/>
            <a:ext cx="4110248" cy="3620531"/>
            <a:chOff x="-2308445" y="2438400"/>
            <a:chExt cx="11077449" cy="10266293"/>
          </a:xfrm>
        </p:grpSpPr>
        <p:sp>
          <p:nvSpPr>
            <p:cNvPr id="25" name="Rectangle 24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Arc 26"/>
            <p:cNvSpPr/>
            <p:nvPr/>
          </p:nvSpPr>
          <p:spPr>
            <a:xfrm rot="19133706">
              <a:off x="-2308445" y="5873925"/>
              <a:ext cx="11077449" cy="6830768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4484200" y="2585719"/>
            <a:ext cx="3195575" cy="3382106"/>
            <a:chOff x="-306532" y="2438400"/>
            <a:chExt cx="8612332" cy="9590221"/>
          </a:xfrm>
        </p:grpSpPr>
        <p:sp>
          <p:nvSpPr>
            <p:cNvPr id="30" name="Rectangle 29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19133706">
              <a:off x="-306532" y="4691660"/>
              <a:ext cx="8366168" cy="7336961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4709746" y="3922675"/>
            <a:ext cx="2936637" cy="3285023"/>
            <a:chOff x="391327" y="2438400"/>
            <a:chExt cx="7914473" cy="9314934"/>
          </a:xfrm>
        </p:grpSpPr>
        <p:sp>
          <p:nvSpPr>
            <p:cNvPr id="35" name="Rectangle 34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" name="Arc 36"/>
            <p:cNvSpPr/>
            <p:nvPr/>
          </p:nvSpPr>
          <p:spPr>
            <a:xfrm rot="19133706">
              <a:off x="391327" y="3040438"/>
              <a:ext cx="7079896" cy="8712896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513420" y="4715759"/>
            <a:ext cx="2162149" cy="3462794"/>
            <a:chOff x="2478634" y="1110931"/>
            <a:chExt cx="5827166" cy="9819017"/>
          </a:xfrm>
        </p:grpSpPr>
        <p:sp>
          <p:nvSpPr>
            <p:cNvPr id="40" name="Rectangle 39"/>
            <p:cNvSpPr/>
            <p:nvPr/>
          </p:nvSpPr>
          <p:spPr>
            <a:xfrm>
              <a:off x="4876800" y="2438400"/>
              <a:ext cx="3429000" cy="2743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199" y="2579132"/>
              <a:ext cx="1616628" cy="6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Scheduler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" name="Arc 41"/>
            <p:cNvSpPr/>
            <p:nvPr/>
          </p:nvSpPr>
          <p:spPr>
            <a:xfrm rot="19133706">
              <a:off x="2478634" y="1110931"/>
              <a:ext cx="4305003" cy="9819017"/>
            </a:xfrm>
            <a:prstGeom prst="arc">
              <a:avLst>
                <a:gd name="adj1" fmla="val 16200000"/>
                <a:gd name="adj2" fmla="val 20798550"/>
              </a:avLst>
            </a:prstGeom>
            <a:noFill/>
            <a:ln w="127000">
              <a:solidFill>
                <a:srgbClr val="92D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6" descr="http://www.safeguardvpn.com/wp-content/uploads/2009/10/arrow_cy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98138">
              <a:off x="5999024" y="3109374"/>
              <a:ext cx="1978475" cy="197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62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(42, (s, x) =&gt; {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d1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s.Schedule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(x + 1,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d2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s.Schedule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(x + 2,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Fan-out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2362200" y="3581400"/>
            <a:ext cx="2590800" cy="838200"/>
          </a:xfrm>
          <a:prstGeom prst="wedgeRoundRectCallout">
            <a:avLst>
              <a:gd name="adj1" fmla="val -32708"/>
              <a:gd name="adj2" fmla="val -10980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make d depend on d1 &amp; d2?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4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nterface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IScheduler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Schedule&lt;T&gt;(T state,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IScheduler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T,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&gt; work);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 Interface </a:t>
            </a:r>
            <a:r>
              <a:rPr lang="en-US" b="1" dirty="0" err="1" smtClean="0"/>
              <a:t>Rererevisited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(42, (s, x) =&gt; {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d1 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s.Schedule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(x + 1,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d2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s.Schedule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(x +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2,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return new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CompositeDisposable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(d1, d2);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Fan-out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scheduler.Schedule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(42, (state, self) =&gt;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self(state + 1);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Easy Recursive Scheduling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219200"/>
            <a:ext cx="89154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2"/>
                </a:gs>
                <a:gs pos="86000">
                  <a:schemeClr val="tx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2646</Words>
  <Application>Microsoft Office PowerPoint</Application>
  <PresentationFormat>On-screen Show (4:3)</PresentationFormat>
  <Paragraphs>849</Paragraphs>
  <Slides>108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Reactive Extensions Workshop</vt:lpstr>
      <vt:lpstr>Logistics</vt:lpstr>
      <vt:lpstr>Where can I get them?</vt:lpstr>
      <vt:lpstr>Outline</vt:lpstr>
      <vt:lpstr>introduction to rx</vt:lpstr>
      <vt:lpstr>The Reactive Extensions</vt:lpstr>
      <vt:lpstr>Reactive Programming</vt:lpstr>
      <vt:lpstr>Why should I care?</vt:lpstr>
      <vt:lpstr>Reactive Programming using Events</vt:lpstr>
      <vt:lpstr>Reactive Programming using Rx</vt:lpstr>
      <vt:lpstr>The Reactive Extensions</vt:lpstr>
      <vt:lpstr>A Little Example</vt:lpstr>
      <vt:lpstr>Separate Publish from Subscribe </vt:lpstr>
      <vt:lpstr>First-Class “Events”</vt:lpstr>
      <vt:lpstr>First-Class “Events”</vt:lpstr>
      <vt:lpstr>Punctuation</vt:lpstr>
      <vt:lpstr>Contract</vt:lpstr>
      <vt:lpstr>Challenge: Simple Transformation</vt:lpstr>
      <vt:lpstr>Answer</vt:lpstr>
      <vt:lpstr>Bridging from the Existing World</vt:lpstr>
      <vt:lpstr>The Reactive Extensions</vt:lpstr>
      <vt:lpstr>Empty</vt:lpstr>
      <vt:lpstr>Return</vt:lpstr>
      <vt:lpstr>Throw</vt:lpstr>
      <vt:lpstr>Never</vt:lpstr>
      <vt:lpstr>Range</vt:lpstr>
      <vt:lpstr>ToEnumerable / ToObservable</vt:lpstr>
      <vt:lpstr>Generate</vt:lpstr>
      <vt:lpstr>Create</vt:lpstr>
      <vt:lpstr>Using Events</vt:lpstr>
      <vt:lpstr>LINQ to Events</vt:lpstr>
      <vt:lpstr>Challenge</vt:lpstr>
      <vt:lpstr>Answer</vt:lpstr>
      <vt:lpstr>The Power of Rx</vt:lpstr>
      <vt:lpstr>Monitoring</vt:lpstr>
      <vt:lpstr>Too Many Events</vt:lpstr>
      <vt:lpstr>Duplication</vt:lpstr>
      <vt:lpstr>Race Condition</vt:lpstr>
      <vt:lpstr>Challenge</vt:lpstr>
      <vt:lpstr>Answer</vt:lpstr>
      <vt:lpstr>JavaScript</vt:lpstr>
      <vt:lpstr>Challenge</vt:lpstr>
      <vt:lpstr>Answer</vt:lpstr>
      <vt:lpstr>Schedulers</vt:lpstr>
      <vt:lpstr>The Reactive Extensions</vt:lpstr>
      <vt:lpstr>Parameterizing Concurrency</vt:lpstr>
      <vt:lpstr>Scheduler Abstraction</vt:lpstr>
      <vt:lpstr>Scheduler Interface</vt:lpstr>
      <vt:lpstr>Operational Layering</vt:lpstr>
      <vt:lpstr>Operational Layering</vt:lpstr>
      <vt:lpstr>Operational Layering</vt:lpstr>
      <vt:lpstr>Operational Layering</vt:lpstr>
      <vt:lpstr>One Interface to Rule Them All</vt:lpstr>
      <vt:lpstr>The Problem of Time</vt:lpstr>
      <vt:lpstr>PowerPoint Presentation</vt:lpstr>
      <vt:lpstr>PowerPoint Presentation</vt:lpstr>
      <vt:lpstr>Schedulers Revisited</vt:lpstr>
      <vt:lpstr>PowerPoint Presentation</vt:lpstr>
      <vt:lpstr>PowerPoint Presentation</vt:lpstr>
      <vt:lpstr>PowerPoint Presentation</vt:lpstr>
      <vt:lpstr>event processing</vt:lpstr>
      <vt:lpstr>The Reactive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Reactive coincidence</vt:lpstr>
      <vt:lpstr>The Reactive Extensions</vt:lpstr>
      <vt:lpstr>Event Duration</vt:lpstr>
      <vt:lpstr>An Example</vt:lpstr>
      <vt:lpstr>Representing Duration</vt:lpstr>
      <vt:lpstr>Store</vt:lpstr>
      <vt:lpstr>Reactive Coincidence</vt:lpstr>
      <vt:lpstr>Reactive Coincidence</vt:lpstr>
      <vt:lpstr>LINQ Join</vt:lpstr>
      <vt:lpstr>PowerPoint Presentation</vt:lpstr>
      <vt:lpstr>PowerPoint Presentation</vt:lpstr>
      <vt:lpstr>Programming the cloud</vt:lpstr>
      <vt:lpstr>The Reactive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Continuations Everywhere</vt:lpstr>
      <vt:lpstr>Ruby</vt:lpstr>
      <vt:lpstr>AJAX</vt:lpstr>
      <vt:lpstr>node.js</vt:lpstr>
      <vt:lpstr>Challenge</vt:lpstr>
      <vt:lpstr>The Reactive Extensions</vt:lpstr>
      <vt:lpstr>Learn 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 Workshop</dc:title>
  <dc:creator>ryan</dc:creator>
  <cp:lastModifiedBy>Ryan Riley</cp:lastModifiedBy>
  <cp:revision>78</cp:revision>
  <dcterms:modified xsi:type="dcterms:W3CDTF">2011-06-03T15:07:47Z</dcterms:modified>
</cp:coreProperties>
</file>