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301" r:id="rId7"/>
    <p:sldId id="289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302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81346" autoAdjust="0"/>
  </p:normalViewPr>
  <p:slideViewPr>
    <p:cSldViewPr snapToGrid="0">
      <p:cViewPr varScale="1">
        <p:scale>
          <a:sx n="88" d="100"/>
          <a:sy n="88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9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1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7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1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39" y="4434840"/>
            <a:ext cx="5431403" cy="1122202"/>
          </a:xfrm>
        </p:spPr>
        <p:txBody>
          <a:bodyPr/>
          <a:lstStyle/>
          <a:p>
            <a:r>
              <a:rPr lang="en-US" dirty="0"/>
              <a:t>Python for 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18494"/>
          </a:xfrm>
        </p:spPr>
        <p:txBody>
          <a:bodyPr>
            <a:normAutofit/>
          </a:bodyPr>
          <a:lstStyle/>
          <a:p>
            <a:r>
              <a:rPr lang="en-US" dirty="0"/>
              <a:t>Alysson Silveira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3CBC94-F6E4-C035-7B28-1C2E5B5E8581}"/>
              </a:ext>
            </a:extLst>
          </p:cNvPr>
          <p:cNvSpPr txBox="1">
            <a:spLocks/>
          </p:cNvSpPr>
          <p:nvPr/>
        </p:nvSpPr>
        <p:spPr>
          <a:xfrm>
            <a:off x="0" y="6424653"/>
            <a:ext cx="4941770" cy="50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October 10,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1742148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and Test data split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Must be random</a:t>
            </a:r>
          </a:p>
          <a:p>
            <a:pPr lvl="1"/>
            <a:r>
              <a:rPr lang="en-US" dirty="0"/>
              <a:t>Can be stratified</a:t>
            </a:r>
          </a:p>
          <a:p>
            <a:pPr lvl="1"/>
            <a:r>
              <a:rPr lang="en-US" dirty="0"/>
              <a:t>Train dataset is used to train the model (fit the model)</a:t>
            </a:r>
          </a:p>
          <a:p>
            <a:pPr lvl="1"/>
            <a:r>
              <a:rPr lang="en-US" dirty="0"/>
              <a:t>Test dataset  is used to evaluate how well the model performs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2050" name="Picture 2" descr="Stratified Sampling in Pandas - GeeksforGeeks">
            <a:extLst>
              <a:ext uri="{FF2B5EF4-FFF2-40B4-BE49-F238E27FC236}">
                <a16:creationId xmlns:a16="http://schemas.microsoft.com/office/drawing/2014/main" id="{DE5015A0-437F-7F7C-0DEB-810A1A24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137025"/>
            <a:ext cx="9144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4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417906" y="1670388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the model</a:t>
            </a:r>
          </a:p>
          <a:p>
            <a:pPr lvl="1"/>
            <a:r>
              <a:rPr lang="en-US" dirty="0"/>
              <a:t>Using the Train dataset</a:t>
            </a:r>
          </a:p>
          <a:p>
            <a:pPr lvl="1"/>
            <a:r>
              <a:rPr lang="en-US" dirty="0"/>
              <a:t>The X features and the y feature are passed separately</a:t>
            </a:r>
          </a:p>
          <a:p>
            <a:pPr lvl="1"/>
            <a:r>
              <a:rPr lang="en-US" dirty="0"/>
              <a:t>We don’t use the Test set at this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Analyze coefficients (diagnostic/explanatory analysis)</a:t>
            </a:r>
          </a:p>
          <a:p>
            <a:r>
              <a:rPr lang="en-US" dirty="0"/>
              <a:t>Make predictions (predictive analysis)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4 types of data analytics to improve decision-making | Data analytics, Data  analytics business, Analytics">
            <a:extLst>
              <a:ext uri="{FF2B5EF4-FFF2-40B4-BE49-F238E27FC236}">
                <a16:creationId xmlns:a16="http://schemas.microsoft.com/office/drawing/2014/main" id="{EB857F63-718D-21FF-2043-652FB724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5" y="2722507"/>
            <a:ext cx="6487887" cy="38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EE17E-25F1-E213-DCDE-81B740D9869F}"/>
              </a:ext>
            </a:extLst>
          </p:cNvPr>
          <p:cNvSpPr txBox="1"/>
          <p:nvPr/>
        </p:nvSpPr>
        <p:spPr>
          <a:xfrm>
            <a:off x="2574469" y="1343188"/>
            <a:ext cx="7805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Descriptive, which answers the question, “What happened?”</a:t>
            </a:r>
          </a:p>
          <a:p>
            <a:r>
              <a:rPr lang="en-US" dirty="0"/>
              <a:t>Diagnostic, which answers the question, “Why did this happen?”</a:t>
            </a:r>
          </a:p>
          <a:p>
            <a:r>
              <a:rPr lang="en-US" dirty="0"/>
              <a:t>Predictive, which answers the question, “What might happen in the future?”</a:t>
            </a:r>
          </a:p>
          <a:p>
            <a:r>
              <a:rPr lang="en-US" dirty="0"/>
              <a:t>Prescriptive, which answers the question, “What should we do next?”</a:t>
            </a:r>
          </a:p>
        </p:txBody>
      </p:sp>
    </p:spTree>
    <p:extLst>
      <p:ext uri="{BB962C8B-B14F-4D97-AF65-F5344CB8AC3E}">
        <p14:creationId xmlns:p14="http://schemas.microsoft.com/office/powerpoint/2010/main" val="205730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003407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Metrics</a:t>
            </a:r>
          </a:p>
          <a:p>
            <a:pPr lvl="2"/>
            <a:r>
              <a:rPr lang="en-US" dirty="0"/>
              <a:t>MSE (Mean squared errors)</a:t>
            </a:r>
          </a:p>
          <a:p>
            <a:pPr lvl="2"/>
            <a:r>
              <a:rPr lang="en-US" dirty="0"/>
              <a:t>MAE (Mean absolute errors)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Using train set (in-sample evaluation)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test set (out-of-sample evaluation) – Most important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8"/>
            <a:ext cx="10515600" cy="1325563"/>
          </a:xfrm>
        </p:spPr>
        <p:txBody>
          <a:bodyPr/>
          <a:lstStyle/>
          <a:p>
            <a:r>
              <a:rPr lang="en-US" dirty="0"/>
              <a:t>ANALYSIS CHECKLIST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4180114" y="1214212"/>
            <a:ext cx="5758543" cy="5643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inspection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Summary statistics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Correlations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Plots (Analyzing data distribution)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Missing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 creation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Non-numeric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Split train and test 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Explain, predict, or both.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inspecting the data</a:t>
            </a:r>
          </a:p>
          <a:p>
            <a:pPr lvl="1"/>
            <a:r>
              <a:rPr lang="en-US" dirty="0"/>
              <a:t>Look for :</a:t>
            </a:r>
          </a:p>
          <a:p>
            <a:pPr lvl="2"/>
            <a:r>
              <a:rPr lang="en-US" dirty="0"/>
              <a:t>Missing data</a:t>
            </a:r>
          </a:p>
          <a:p>
            <a:pPr lvl="2"/>
            <a:r>
              <a:rPr lang="en-US" dirty="0"/>
              <a:t>Non-numeric variables</a:t>
            </a:r>
          </a:p>
          <a:p>
            <a:pPr lvl="2"/>
            <a:r>
              <a:rPr lang="en-US" dirty="0"/>
              <a:t>Most promising variables (features)</a:t>
            </a:r>
          </a:p>
          <a:p>
            <a:pPr lvl="2"/>
            <a:r>
              <a:rPr lang="en-US" dirty="0"/>
              <a:t>Ways to combine features and generate new variables</a:t>
            </a:r>
          </a:p>
          <a:p>
            <a:pPr lvl="2"/>
            <a:r>
              <a:rPr lang="en-US" dirty="0"/>
              <a:t>Data imbalance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Think of the types of business problems you can address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18003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analyzing the summary statistics</a:t>
            </a:r>
          </a:p>
          <a:p>
            <a:pPr lvl="1"/>
            <a:r>
              <a:rPr lang="en-US" dirty="0"/>
              <a:t>Look for:</a:t>
            </a:r>
          </a:p>
          <a:p>
            <a:pPr lvl="2"/>
            <a:r>
              <a:rPr lang="en-US" dirty="0"/>
              <a:t>Abnormal values (min, max)</a:t>
            </a:r>
          </a:p>
          <a:p>
            <a:pPr lvl="2"/>
            <a:r>
              <a:rPr lang="en-US" dirty="0"/>
              <a:t>Mean values of key variables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Unexpected values may indicate:</a:t>
            </a:r>
          </a:p>
          <a:p>
            <a:pPr lvl="3"/>
            <a:r>
              <a:rPr lang="en-US" dirty="0"/>
              <a:t>Outliers – they can bias your analysis</a:t>
            </a:r>
          </a:p>
          <a:p>
            <a:pPr lvl="3"/>
            <a:r>
              <a:rPr lang="en-US" dirty="0"/>
              <a:t>Errors in the data acquisition process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8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634778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analyzing the correlations</a:t>
            </a:r>
          </a:p>
          <a:p>
            <a:pPr lvl="1"/>
            <a:r>
              <a:rPr lang="en-US" dirty="0"/>
              <a:t>Look for:</a:t>
            </a:r>
          </a:p>
          <a:p>
            <a:pPr lvl="2"/>
            <a:r>
              <a:rPr lang="en-US" dirty="0"/>
              <a:t>High positive or negative correlations</a:t>
            </a:r>
          </a:p>
          <a:p>
            <a:pPr lvl="3"/>
            <a:r>
              <a:rPr lang="en-US" dirty="0"/>
              <a:t>If you are conducting an explanatory analysis, correlations above 0.9 may bias your results. Drop the highly correlated variables.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Unexpected correlations</a:t>
            </a:r>
          </a:p>
          <a:p>
            <a:pPr lvl="3"/>
            <a:r>
              <a:rPr lang="en-US" dirty="0"/>
              <a:t>Direction</a:t>
            </a:r>
          </a:p>
          <a:p>
            <a:pPr lvl="3"/>
            <a:r>
              <a:rPr lang="en-US" dirty="0"/>
              <a:t>Magnitude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BD54-1CA8-7BEA-B80C-B538CAD69B06}"/>
              </a:ext>
            </a:extLst>
          </p:cNvPr>
          <p:cNvSpPr txBox="1"/>
          <p:nvPr/>
        </p:nvSpPr>
        <p:spPr>
          <a:xfrm>
            <a:off x="1513115" y="1621739"/>
            <a:ext cx="8926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“Correlation is a statistical measure that expresses the extent to which two variables are linearly related.”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4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the data</a:t>
            </a:r>
          </a:p>
          <a:p>
            <a:pPr lvl="1"/>
            <a:r>
              <a:rPr lang="en-US" dirty="0"/>
              <a:t>Look for:</a:t>
            </a:r>
          </a:p>
          <a:p>
            <a:pPr marL="914400" lvl="2" indent="0">
              <a:buNone/>
            </a:pPr>
            <a:r>
              <a:rPr lang="en-US" dirty="0"/>
              <a:t>(Histogram)</a:t>
            </a:r>
          </a:p>
          <a:p>
            <a:pPr lvl="2"/>
            <a:r>
              <a:rPr lang="en-US" dirty="0"/>
              <a:t>Distribution of your dependent variable (target, y variable)</a:t>
            </a:r>
          </a:p>
          <a:p>
            <a:pPr lvl="2"/>
            <a:r>
              <a:rPr lang="en-US" dirty="0"/>
              <a:t>Distribution of key independent variables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(Scatter plot)</a:t>
            </a:r>
          </a:p>
          <a:p>
            <a:pPr lvl="2"/>
            <a:r>
              <a:rPr lang="en-US" dirty="0"/>
              <a:t>Relationship between key independent and dependent variables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Dealing with missing data</a:t>
            </a:r>
          </a:p>
          <a:p>
            <a:pPr lvl="1"/>
            <a:r>
              <a:rPr lang="en-US" dirty="0"/>
              <a:t>Option 1 - Drop the feature (column)</a:t>
            </a:r>
          </a:p>
          <a:p>
            <a:pPr lvl="2"/>
            <a:r>
              <a:rPr lang="en-US" dirty="0"/>
              <a:t>Advised when the proportion of missing observations is &gt; 20%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Option 2 – Drop the observations (rows)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Option 3 – Replace missing values with mean or median</a:t>
            </a:r>
          </a:p>
        </p:txBody>
      </p:sp>
    </p:spTree>
    <p:extLst>
      <p:ext uri="{BB962C8B-B14F-4D97-AF65-F5344CB8AC3E}">
        <p14:creationId xmlns:p14="http://schemas.microsoft.com/office/powerpoint/2010/main" val="53495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variables</a:t>
            </a:r>
          </a:p>
          <a:p>
            <a:pPr lvl="1"/>
            <a:r>
              <a:rPr lang="en-US" dirty="0"/>
              <a:t>Combine features to generate informative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Sales per sq. feet</a:t>
            </a:r>
          </a:p>
          <a:p>
            <a:pPr lvl="2"/>
            <a:r>
              <a:rPr lang="en-US" dirty="0"/>
              <a:t>Revenue per sales employee</a:t>
            </a:r>
          </a:p>
          <a:p>
            <a:pPr lvl="2"/>
            <a:r>
              <a:rPr lang="en-US" dirty="0"/>
              <a:t>Etc.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A891C4-8DBB-31D0-26DF-AA486A8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Non-numeric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BA6-2B8A-F282-144A-F772E6C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3C779-C438-F7AF-4467-CBBAA3C02FF1}"/>
              </a:ext>
            </a:extLst>
          </p:cNvPr>
          <p:cNvSpPr txBox="1">
            <a:spLocks/>
          </p:cNvSpPr>
          <p:nvPr/>
        </p:nvSpPr>
        <p:spPr>
          <a:xfrm>
            <a:off x="581192" y="1600636"/>
            <a:ext cx="11029615" cy="3634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Non-numeric data</a:t>
            </a:r>
          </a:p>
          <a:p>
            <a:pPr lvl="1"/>
            <a:r>
              <a:rPr lang="en-US" dirty="0"/>
              <a:t>One hot encoding</a:t>
            </a:r>
          </a:p>
          <a:p>
            <a:pPr lvl="1"/>
            <a:r>
              <a:rPr lang="en-US" dirty="0"/>
              <a:t>Ordinal/Label encoding</a:t>
            </a:r>
          </a:p>
          <a:p>
            <a:pPr lvl="2"/>
            <a:endParaRPr lang="en-US" dirty="0"/>
          </a:p>
        </p:txBody>
      </p:sp>
      <p:pic>
        <p:nvPicPr>
          <p:cNvPr id="1026" name="Picture 2" descr="What is One Hot Encoding and How to Do It | by Michael DelSole | Medium">
            <a:extLst>
              <a:ext uri="{FF2B5EF4-FFF2-40B4-BE49-F238E27FC236}">
                <a16:creationId xmlns:a16="http://schemas.microsoft.com/office/drawing/2014/main" id="{4776FDEC-AD73-5938-CBA0-236A78B4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80711"/>
            <a:ext cx="9285514" cy="30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F433AB-7807-4CA6-867C-64919B5CD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7F9B5-A097-44C6-9E8A-6F65D534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tf67328976_wac</Template>
  <TotalTime>0</TotalTime>
  <Words>492</Words>
  <Application>Microsoft Office PowerPoint</Application>
  <PresentationFormat>Widescreen</PresentationFormat>
  <Paragraphs>136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Tenorite</vt:lpstr>
      <vt:lpstr>Wingdings</vt:lpstr>
      <vt:lpstr>Office Theme</vt:lpstr>
      <vt:lpstr>Python for Business Analytics</vt:lpstr>
      <vt:lpstr>ANALYSIS CHECKLIST</vt:lpstr>
      <vt:lpstr>Data inspection</vt:lpstr>
      <vt:lpstr>Summary statistics</vt:lpstr>
      <vt:lpstr>Correlations</vt:lpstr>
      <vt:lpstr>PLOTS</vt:lpstr>
      <vt:lpstr>MISSING DATA</vt:lpstr>
      <vt:lpstr>Feature creation</vt:lpstr>
      <vt:lpstr>Non-numeric features</vt:lpstr>
      <vt:lpstr>TRAIN &amp; TEST SETS</vt:lpstr>
      <vt:lpstr>MODEL TRAINING</vt:lpstr>
      <vt:lpstr>Data preparation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2023-08-04T21:35:15Z</dcterms:created>
  <dcterms:modified xsi:type="dcterms:W3CDTF">2023-10-11T13:23:52Z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