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19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22/04/2012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22/04/2012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22/04/2012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22/04/2012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22/04/2012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22/04/2012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22/04/2012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22/04/2012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22/04/2012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22/04/2012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22/04/2012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22/04/2012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Oval 4"/>
          <p:cNvSpPr>
            <a:spLocks noChangeArrowheads="1"/>
          </p:cNvSpPr>
          <p:nvPr/>
        </p:nvSpPr>
        <p:spPr bwMode="auto">
          <a:xfrm>
            <a:off x="5364088" y="2780928"/>
            <a:ext cx="3779912" cy="4077072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s-ES" sz="2000" b="1" cap="all" dirty="0" smtClean="0">
                <a:solidFill>
                  <a:srgbClr val="FF0000"/>
                </a:solidFill>
              </a:rPr>
              <a:t>4</a:t>
            </a:r>
            <a:r>
              <a:rPr lang="es-ES" sz="2000" b="1" cap="all" dirty="0" smtClean="0"/>
              <a:t>. MARCO </a:t>
            </a:r>
            <a:r>
              <a:rPr lang="es-ES" sz="2000" b="1" cap="all" dirty="0" smtClean="0"/>
              <a:t>DE REFERENCIA</a:t>
            </a:r>
            <a:endParaRPr lang="es-CO" sz="2000" cap="all" dirty="0" smtClean="0"/>
          </a:p>
          <a:p>
            <a:r>
              <a:rPr lang="es-ES" sz="1100" b="1" cap="all" dirty="0" smtClean="0"/>
              <a:t> </a:t>
            </a:r>
            <a:endParaRPr lang="es-CO" sz="1100" cap="all" dirty="0" smtClean="0"/>
          </a:p>
          <a:p>
            <a:r>
              <a:rPr lang="es-ES" b="1" cap="all" dirty="0" smtClean="0"/>
              <a:t>4.1 GENERALIDADES</a:t>
            </a:r>
            <a:endParaRPr lang="es-CO" cap="all" dirty="0" smtClean="0"/>
          </a:p>
          <a:p>
            <a:r>
              <a:rPr lang="es-ES" b="1" cap="all" dirty="0" smtClean="0"/>
              <a:t> </a:t>
            </a:r>
            <a:r>
              <a:rPr lang="es-ES" b="1" cap="all" dirty="0" smtClean="0"/>
              <a:t>4.2 DIRECCIÓN </a:t>
            </a:r>
            <a:r>
              <a:rPr lang="es-ES" b="1" cap="all" dirty="0" smtClean="0"/>
              <a:t>Y COMPROMISO</a:t>
            </a:r>
            <a:endParaRPr lang="es-CO" cap="all" dirty="0" smtClean="0"/>
          </a:p>
          <a:p>
            <a:r>
              <a:rPr lang="es-ES" b="1" cap="all" dirty="0" smtClean="0"/>
              <a:t> </a:t>
            </a:r>
            <a:r>
              <a:rPr lang="es-ES" b="1" cap="all" dirty="0" smtClean="0"/>
              <a:t>4.3 DISEÑO </a:t>
            </a:r>
            <a:r>
              <a:rPr lang="es-ES" b="1" cap="all" dirty="0" smtClean="0"/>
              <a:t>DEL MARCO </a:t>
            </a:r>
            <a:r>
              <a:rPr lang="es-ES" b="1" cap="all" dirty="0" smtClean="0"/>
              <a:t>DE</a:t>
            </a:r>
          </a:p>
          <a:p>
            <a:r>
              <a:rPr lang="es-ES" b="1" cap="all" dirty="0" smtClean="0"/>
              <a:t>  </a:t>
            </a:r>
            <a:r>
              <a:rPr lang="es-ES" b="1" cap="all" dirty="0" smtClean="0"/>
              <a:t>REFERENCIA PARA LA </a:t>
            </a:r>
            <a:r>
              <a:rPr lang="es-ES" b="1" cap="all" dirty="0" smtClean="0"/>
              <a:t>G. R. </a:t>
            </a:r>
            <a:endParaRPr lang="es-CO" cap="all" dirty="0" smtClean="0"/>
          </a:p>
          <a:p>
            <a:r>
              <a:rPr lang="es-ES" b="1" cap="all" dirty="0" smtClean="0"/>
              <a:t> </a:t>
            </a:r>
            <a:r>
              <a:rPr lang="es-ES" b="1" cap="all" dirty="0" smtClean="0"/>
              <a:t>4.4 IMPLEMENTAR </a:t>
            </a:r>
            <a:r>
              <a:rPr lang="es-ES" b="1" cap="all" dirty="0" smtClean="0"/>
              <a:t>LA </a:t>
            </a:r>
            <a:r>
              <a:rPr lang="es-ES" b="1" cap="all" dirty="0" smtClean="0"/>
              <a:t>G. R. </a:t>
            </a:r>
            <a:endParaRPr lang="es-CO" cap="all" dirty="0" smtClean="0"/>
          </a:p>
          <a:p>
            <a:r>
              <a:rPr lang="es-ES" b="1" cap="all" dirty="0" smtClean="0"/>
              <a:t> </a:t>
            </a:r>
            <a:r>
              <a:rPr lang="es-ES" b="1" cap="all" dirty="0" smtClean="0"/>
              <a:t>4.5 MONITOREAR </a:t>
            </a:r>
            <a:r>
              <a:rPr lang="es-ES" b="1" cap="all" dirty="0" smtClean="0"/>
              <a:t>Y REVISAR </a:t>
            </a:r>
            <a:endParaRPr lang="es-ES" b="1" cap="all" dirty="0" smtClean="0"/>
          </a:p>
          <a:p>
            <a:r>
              <a:rPr lang="es-ES" b="1" cap="all" dirty="0" smtClean="0"/>
              <a:t>EL </a:t>
            </a:r>
            <a:r>
              <a:rPr lang="es-ES" b="1" cap="all" dirty="0" smtClean="0"/>
              <a:t>MARCO DE REFERENCIA</a:t>
            </a:r>
            <a:endParaRPr lang="es-CO" cap="all" dirty="0" smtClean="0"/>
          </a:p>
          <a:p>
            <a:r>
              <a:rPr lang="es-ES" b="1" cap="all" dirty="0" smtClean="0"/>
              <a:t> </a:t>
            </a:r>
            <a:r>
              <a:rPr lang="es-ES" b="1" cap="all" dirty="0" smtClean="0"/>
              <a:t>4.6 MEJORA </a:t>
            </a:r>
            <a:r>
              <a:rPr lang="es-ES" b="1" cap="all" dirty="0" smtClean="0"/>
              <a:t>CONTINUA </a:t>
            </a:r>
            <a:r>
              <a:rPr lang="es-ES" b="1" cap="all" dirty="0" smtClean="0"/>
              <a:t>DEL</a:t>
            </a:r>
          </a:p>
          <a:p>
            <a:r>
              <a:rPr lang="es-ES" b="1" cap="all" dirty="0" smtClean="0"/>
              <a:t> </a:t>
            </a:r>
            <a:r>
              <a:rPr lang="es-ES" b="1" cap="all" dirty="0" smtClean="0"/>
              <a:t>MARCO DE REFERENCIA</a:t>
            </a:r>
            <a:endParaRPr lang="es-CO" cap="all" dirty="0" smtClean="0"/>
          </a:p>
          <a:p>
            <a:pPr algn="ctr" eaLnBrk="0" hangingPunct="0"/>
            <a:endParaRPr lang="es-ES" sz="1600" dirty="0"/>
          </a:p>
        </p:txBody>
      </p:sp>
      <p:sp>
        <p:nvSpPr>
          <p:cNvPr id="107523" name="Oval 5"/>
          <p:cNvSpPr>
            <a:spLocks noChangeArrowheads="1"/>
          </p:cNvSpPr>
          <p:nvPr/>
        </p:nvSpPr>
        <p:spPr bwMode="auto">
          <a:xfrm>
            <a:off x="5795963" y="1556793"/>
            <a:ext cx="3348037" cy="1080119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" sz="2400" b="1" dirty="0" smtClean="0">
                <a:solidFill>
                  <a:srgbClr val="FF0000"/>
                </a:solidFill>
              </a:rPr>
              <a:t>3</a:t>
            </a:r>
            <a:r>
              <a:rPr lang="es-ES" b="1" dirty="0" smtClean="0">
                <a:solidFill>
                  <a:srgbClr val="FF0000"/>
                </a:solidFill>
              </a:rPr>
              <a:t>.</a:t>
            </a:r>
            <a:r>
              <a:rPr lang="es-ES" dirty="0" smtClean="0"/>
              <a:t> </a:t>
            </a:r>
            <a:r>
              <a:rPr lang="es-ES" sz="2000" b="1" dirty="0" smtClean="0"/>
              <a:t>PRINCIPIOS</a:t>
            </a:r>
            <a:endParaRPr lang="es-ES" b="1" dirty="0"/>
          </a:p>
        </p:txBody>
      </p:sp>
      <p:sp>
        <p:nvSpPr>
          <p:cNvPr id="107526" name="Oval 8"/>
          <p:cNvSpPr>
            <a:spLocks noChangeArrowheads="1"/>
          </p:cNvSpPr>
          <p:nvPr/>
        </p:nvSpPr>
        <p:spPr bwMode="auto">
          <a:xfrm>
            <a:off x="0" y="765175"/>
            <a:ext cx="3635375" cy="12236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457200" indent="-457200" algn="ctr" eaLnBrk="0" hangingPunct="0"/>
            <a:r>
              <a:rPr lang="es-ES" sz="2400" b="1" dirty="0" smtClean="0">
                <a:solidFill>
                  <a:srgbClr val="FF0000"/>
                </a:solidFill>
              </a:rPr>
              <a:t>1</a:t>
            </a:r>
            <a:r>
              <a:rPr lang="es-ES" sz="2000" dirty="0" smtClean="0"/>
              <a:t>.  </a:t>
            </a:r>
            <a:r>
              <a:rPr lang="es-ES" sz="2000" b="1" dirty="0" smtClean="0"/>
              <a:t>ALCANCE</a:t>
            </a:r>
            <a:endParaRPr lang="es-ES" sz="2000" b="1" dirty="0"/>
          </a:p>
          <a:p>
            <a:pPr marL="457200" indent="-457200" algn="ctr" eaLnBrk="0" hangingPunct="0"/>
            <a:endParaRPr lang="es-ES" sz="2000" dirty="0"/>
          </a:p>
        </p:txBody>
      </p:sp>
      <p:cxnSp>
        <p:nvCxnSpPr>
          <p:cNvPr id="107527" name="AutoShape 9"/>
          <p:cNvCxnSpPr>
            <a:cxnSpLocks noChangeShapeType="1"/>
            <a:endCxn id="107523" idx="2"/>
          </p:cNvCxnSpPr>
          <p:nvPr/>
        </p:nvCxnSpPr>
        <p:spPr bwMode="auto">
          <a:xfrm flipV="1">
            <a:off x="5210175" y="2096853"/>
            <a:ext cx="585788" cy="12839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7528" name="AutoShape 10"/>
          <p:cNvCxnSpPr>
            <a:cxnSpLocks noChangeShapeType="1"/>
            <a:endCxn id="107522" idx="2"/>
          </p:cNvCxnSpPr>
          <p:nvPr/>
        </p:nvCxnSpPr>
        <p:spPr bwMode="auto">
          <a:xfrm>
            <a:off x="4995863" y="4454525"/>
            <a:ext cx="368225" cy="36493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7531" name="AutoShape 13"/>
          <p:cNvCxnSpPr>
            <a:cxnSpLocks noChangeShapeType="1"/>
          </p:cNvCxnSpPr>
          <p:nvPr/>
        </p:nvCxnSpPr>
        <p:spPr bwMode="auto">
          <a:xfrm flipH="1" flipV="1">
            <a:off x="2627784" y="2060848"/>
            <a:ext cx="1439391" cy="12236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7532" name="WordArt 15"/>
          <p:cNvSpPr>
            <a:spLocks noChangeArrowheads="1" noChangeShapeType="1" noTextEdit="1"/>
          </p:cNvSpPr>
          <p:nvPr/>
        </p:nvSpPr>
        <p:spPr bwMode="auto">
          <a:xfrm>
            <a:off x="539552" y="0"/>
            <a:ext cx="7560839" cy="576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CO" sz="11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A0AFF"/>
                </a:solidFill>
                <a:latin typeface="Arial"/>
                <a:cs typeface="Arial"/>
              </a:rPr>
              <a:t>Estructura de la Norma </a:t>
            </a:r>
            <a:r>
              <a:rPr lang="es-CO" sz="11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A0AFF"/>
                </a:solidFill>
                <a:latin typeface="Arial"/>
                <a:cs typeface="Arial"/>
              </a:rPr>
              <a:t>ISO 31000</a:t>
            </a:r>
            <a:endParaRPr lang="es-CO" sz="11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A0AFF"/>
              </a:solidFill>
              <a:latin typeface="Arial"/>
              <a:cs typeface="Arial"/>
            </a:endParaRPr>
          </a:p>
        </p:txBody>
      </p:sp>
      <p:sp>
        <p:nvSpPr>
          <p:cNvPr id="107533" name="Oval 7"/>
          <p:cNvSpPr>
            <a:spLocks noChangeArrowheads="1"/>
          </p:cNvSpPr>
          <p:nvPr/>
        </p:nvSpPr>
        <p:spPr bwMode="auto">
          <a:xfrm>
            <a:off x="0" y="2276872"/>
            <a:ext cx="3347864" cy="4105101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 eaLnBrk="0" hangingPunct="0"/>
            <a:r>
              <a:rPr lang="es-ES" sz="2800" b="1" dirty="0" smtClean="0">
                <a:solidFill>
                  <a:srgbClr val="FF0000"/>
                </a:solidFill>
              </a:rPr>
              <a:t>5</a:t>
            </a:r>
            <a:r>
              <a:rPr lang="es-ES" sz="2000" b="1" dirty="0" smtClean="0"/>
              <a:t>. PROCESO</a:t>
            </a:r>
          </a:p>
          <a:p>
            <a:pPr marL="342900" indent="-342900" algn="ctr" eaLnBrk="0" hangingPunct="0">
              <a:buAutoNum type="arabicPeriod" startAt="5"/>
            </a:pPr>
            <a:endParaRPr lang="es-ES" sz="1100" dirty="0" smtClean="0"/>
          </a:p>
          <a:p>
            <a:r>
              <a:rPr lang="es-ES" b="1" cap="all" dirty="0" smtClean="0"/>
              <a:t>5.1 GENERALIDADES</a:t>
            </a:r>
            <a:endParaRPr lang="es-CO" cap="all" dirty="0" smtClean="0"/>
          </a:p>
          <a:p>
            <a:r>
              <a:rPr lang="es-ES" b="1" cap="all" dirty="0" smtClean="0"/>
              <a:t> </a:t>
            </a:r>
            <a:r>
              <a:rPr lang="es-ES" b="1" cap="all" dirty="0" smtClean="0"/>
              <a:t>5.2 COMUNICACIÓN </a:t>
            </a:r>
            <a:r>
              <a:rPr lang="es-ES" b="1" cap="all" dirty="0" smtClean="0"/>
              <a:t>Y </a:t>
            </a:r>
            <a:endParaRPr lang="es-ES" b="1" cap="all" dirty="0" smtClean="0"/>
          </a:p>
          <a:p>
            <a:r>
              <a:rPr lang="es-ES" b="1" cap="all" dirty="0" smtClean="0"/>
              <a:t>CONSULTA</a:t>
            </a:r>
            <a:endParaRPr lang="es-CO" cap="all" dirty="0" smtClean="0"/>
          </a:p>
          <a:p>
            <a:r>
              <a:rPr lang="es-ES" b="1" cap="all" dirty="0" smtClean="0"/>
              <a:t> </a:t>
            </a:r>
            <a:r>
              <a:rPr lang="es-ES" b="1" cap="all" dirty="0" smtClean="0"/>
              <a:t>5.3 ESTABLECIMIENTO </a:t>
            </a:r>
            <a:r>
              <a:rPr lang="es-ES" b="1" cap="all" dirty="0" smtClean="0"/>
              <a:t>DEL </a:t>
            </a:r>
            <a:endParaRPr lang="es-ES" b="1" cap="all" dirty="0" smtClean="0"/>
          </a:p>
          <a:p>
            <a:r>
              <a:rPr lang="es-ES" b="1" cap="all" dirty="0" smtClean="0"/>
              <a:t>CONTEXTO</a:t>
            </a:r>
            <a:endParaRPr lang="es-CO" cap="all" dirty="0" smtClean="0"/>
          </a:p>
          <a:p>
            <a:r>
              <a:rPr lang="es-ES" b="1" cap="all" dirty="0" smtClean="0"/>
              <a:t> </a:t>
            </a:r>
            <a:r>
              <a:rPr lang="es-ES" b="1" cap="all" dirty="0" smtClean="0"/>
              <a:t>5.4 VALORACIÓN </a:t>
            </a:r>
            <a:r>
              <a:rPr lang="es-ES" b="1" cap="all" dirty="0" smtClean="0"/>
              <a:t>DEL RIESGO</a:t>
            </a:r>
            <a:endParaRPr lang="es-CO" cap="all" dirty="0" smtClean="0"/>
          </a:p>
          <a:p>
            <a:r>
              <a:rPr lang="es-ES" b="1" cap="all" dirty="0" smtClean="0"/>
              <a:t>5.5 TRATAMIENTO </a:t>
            </a:r>
            <a:r>
              <a:rPr lang="es-ES" b="1" cap="all" dirty="0" smtClean="0"/>
              <a:t>DEL RIESGO</a:t>
            </a:r>
            <a:endParaRPr lang="es-CO" cap="all" dirty="0" smtClean="0"/>
          </a:p>
          <a:p>
            <a:r>
              <a:rPr lang="es-ES" b="1" cap="all" dirty="0" smtClean="0"/>
              <a:t> </a:t>
            </a:r>
            <a:r>
              <a:rPr lang="es-ES" b="1" cap="all" dirty="0" smtClean="0"/>
              <a:t>5.6 MONITOREO </a:t>
            </a:r>
            <a:r>
              <a:rPr lang="es-ES" b="1" cap="all" dirty="0" smtClean="0"/>
              <a:t>Y REVISIÓN</a:t>
            </a:r>
            <a:endParaRPr lang="es-CO" cap="all" dirty="0" smtClean="0"/>
          </a:p>
          <a:p>
            <a:r>
              <a:rPr lang="es-ES" b="1" cap="all" dirty="0" smtClean="0"/>
              <a:t> </a:t>
            </a:r>
            <a:r>
              <a:rPr lang="es-ES" b="1" cap="all" dirty="0" smtClean="0"/>
              <a:t>5.7 Registro </a:t>
            </a:r>
            <a:r>
              <a:rPr lang="es-ES" b="1" cap="all" dirty="0" smtClean="0"/>
              <a:t>del </a:t>
            </a:r>
            <a:r>
              <a:rPr lang="es-ES" b="1" cap="all" dirty="0" smtClean="0"/>
              <a:t>proceso</a:t>
            </a:r>
          </a:p>
          <a:p>
            <a:r>
              <a:rPr lang="es-ES" b="1" cap="all" dirty="0" smtClean="0"/>
              <a:t> </a:t>
            </a:r>
            <a:r>
              <a:rPr lang="es-ES" b="1" cap="all" dirty="0" smtClean="0"/>
              <a:t>para </a:t>
            </a:r>
            <a:r>
              <a:rPr lang="es-ES" b="1" cap="all" dirty="0" smtClean="0"/>
              <a:t>la G. R. </a:t>
            </a:r>
            <a:endParaRPr lang="es-CO" cap="all" dirty="0" smtClean="0"/>
          </a:p>
          <a:p>
            <a:pPr marL="342900" indent="-342900" algn="ctr" eaLnBrk="0" hangingPunct="0"/>
            <a:endParaRPr lang="es-ES" dirty="0" smtClean="0"/>
          </a:p>
          <a:p>
            <a:pPr marL="342900" indent="-342900" algn="ctr" eaLnBrk="0" hangingPunct="0">
              <a:buAutoNum type="arabicPeriod" startAt="5"/>
            </a:pPr>
            <a:endParaRPr lang="es-ES" sz="1100" dirty="0" smtClean="0"/>
          </a:p>
          <a:p>
            <a:pPr marL="342900" indent="-342900" algn="ctr" eaLnBrk="0" hangingPunct="0"/>
            <a:endParaRPr lang="es-ES" sz="1100" dirty="0"/>
          </a:p>
        </p:txBody>
      </p:sp>
      <p:cxnSp>
        <p:nvCxnSpPr>
          <p:cNvPr id="107534" name="AutoShape 12"/>
          <p:cNvCxnSpPr>
            <a:cxnSpLocks noChangeShapeType="1"/>
            <a:endCxn id="107533" idx="6"/>
          </p:cNvCxnSpPr>
          <p:nvPr/>
        </p:nvCxnSpPr>
        <p:spPr bwMode="auto">
          <a:xfrm flipH="1">
            <a:off x="3347864" y="3674121"/>
            <a:ext cx="156642" cy="6553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7536" name="Oval 8"/>
          <p:cNvSpPr>
            <a:spLocks noChangeArrowheads="1"/>
          </p:cNvSpPr>
          <p:nvPr/>
        </p:nvSpPr>
        <p:spPr bwMode="auto">
          <a:xfrm>
            <a:off x="3707904" y="620688"/>
            <a:ext cx="3455988" cy="10795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" sz="2400" b="1" dirty="0" smtClean="0">
                <a:solidFill>
                  <a:srgbClr val="FF0000"/>
                </a:solidFill>
              </a:rPr>
              <a:t>2.  </a:t>
            </a:r>
            <a:r>
              <a:rPr lang="es-ES" sz="2000" b="1" dirty="0" smtClean="0"/>
              <a:t>TERMINOS</a:t>
            </a:r>
          </a:p>
          <a:p>
            <a:pPr algn="ctr" eaLnBrk="0" hangingPunct="0"/>
            <a:r>
              <a:rPr lang="es-ES" sz="2000" b="1" dirty="0" smtClean="0"/>
              <a:t> Y DEFINICIONES</a:t>
            </a:r>
            <a:endParaRPr lang="es-ES" sz="2000" dirty="0"/>
          </a:p>
        </p:txBody>
      </p:sp>
      <p:cxnSp>
        <p:nvCxnSpPr>
          <p:cNvPr id="107537" name="AutoShape 13"/>
          <p:cNvCxnSpPr>
            <a:cxnSpLocks noChangeShapeType="1"/>
          </p:cNvCxnSpPr>
          <p:nvPr/>
        </p:nvCxnSpPr>
        <p:spPr bwMode="auto">
          <a:xfrm flipV="1">
            <a:off x="4570413" y="1772816"/>
            <a:ext cx="361627" cy="12974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" name="17 Elipse"/>
          <p:cNvSpPr/>
          <p:nvPr/>
        </p:nvSpPr>
        <p:spPr>
          <a:xfrm>
            <a:off x="3419872" y="2636912"/>
            <a:ext cx="2088232" cy="208823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 smtClean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</a:rPr>
              <a:t>ISO </a:t>
            </a:r>
          </a:p>
          <a:p>
            <a:pPr algn="ctr"/>
            <a:r>
              <a:rPr lang="es-CO" sz="4000" dirty="0" smtClean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</a:rPr>
              <a:t>31000</a:t>
            </a:r>
            <a:endParaRPr lang="es-CO" sz="4000" dirty="0">
              <a:ln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30</Words>
  <Application>Microsoft Office PowerPoint</Application>
  <PresentationFormat>Presentación en pantalla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Oficina</dc:creator>
  <cp:lastModifiedBy>Oficina</cp:lastModifiedBy>
  <cp:revision>4</cp:revision>
  <dcterms:created xsi:type="dcterms:W3CDTF">2012-04-23T01:19:13Z</dcterms:created>
  <dcterms:modified xsi:type="dcterms:W3CDTF">2012-04-23T01:51:23Z</dcterms:modified>
</cp:coreProperties>
</file>