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diagrams/layout7.xml" ContentType="application/vnd.openxmlformats-officedocument.drawingml.diagram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Default Extension="xlsx" ContentType="application/vnd.openxmlformats-officedocument.spreadsheetml.sheet"/>
  <Override PartName="/ppt/charts/chart3.xml" ContentType="application/vnd.openxmlformats-officedocument.drawingml.chart+xml"/>
  <Override PartName="/ppt/diagrams/colors6.xml" ContentType="application/vnd.openxmlformats-officedocument.drawingml.diagramColors+xml"/>
  <Override PartName="/ppt/diagrams/drawing7.xml" ContentType="application/vnd.ms-office.drawingml.diagramDrawing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colors4.xml" ContentType="application/vnd.openxmlformats-officedocument.drawingml.diagramColors+xml"/>
  <Override PartName="/ppt/diagrams/drawing5.xml" ContentType="application/vnd.ms-office.drawingml.diagramDrawing+xml"/>
  <Override PartName="/ppt/charts/chart1.xml" ContentType="application/vnd.openxmlformats-officedocument.drawingml.chart+xml"/>
  <Override PartName="/ppt/diagrams/quickStyle7.xml" ContentType="application/vnd.openxmlformats-officedocument.drawingml.diagramStyl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Override PartName="/ppt/diagrams/drawing3.xml" ContentType="application/vnd.ms-office.drawingml.diagramDrawing+xml"/>
  <Default Extension="png" ContentType="image/png"/>
  <Override PartName="/ppt/diagrams/quickStyle5.xml" ContentType="application/vnd.openxmlformats-officedocument.drawingml.diagramStyle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Default Extension="vml" ContentType="application/vnd.openxmlformats-officedocument.vmlDrawing"/>
  <Override PartName="/ppt/diagrams/colors7.xml" ContentType="application/vnd.openxmlformats-officedocument.drawingml.diagramColors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drawing6.xml" ContentType="application/vnd.ms-office.drawingml.diagramDrawing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drawing4.xml" ContentType="application/vnd.ms-office.drawingml.diagramDrawing+xml"/>
  <Override PartName="/ppt/charts/chart2.xml" ContentType="application/vnd.openxmlformats-officedocument.drawingml.chart+xml"/>
  <Override PartName="/ppt/diagrams/quickStyle6.xml" ContentType="application/vnd.openxmlformats-officedocument.drawingml.diagramStyl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95" r:id="rId2"/>
    <p:sldId id="272" r:id="rId3"/>
    <p:sldId id="256" r:id="rId4"/>
    <p:sldId id="322" r:id="rId5"/>
    <p:sldId id="277" r:id="rId6"/>
    <p:sldId id="278" r:id="rId7"/>
    <p:sldId id="276" r:id="rId8"/>
    <p:sldId id="274" r:id="rId9"/>
    <p:sldId id="273" r:id="rId10"/>
    <p:sldId id="275" r:id="rId11"/>
    <p:sldId id="293" r:id="rId12"/>
    <p:sldId id="279" r:id="rId13"/>
    <p:sldId id="282" r:id="rId14"/>
    <p:sldId id="286" r:id="rId15"/>
    <p:sldId id="310" r:id="rId16"/>
    <p:sldId id="289" r:id="rId17"/>
    <p:sldId id="298" r:id="rId18"/>
    <p:sldId id="306" r:id="rId19"/>
    <p:sldId id="307" r:id="rId20"/>
    <p:sldId id="313" r:id="rId21"/>
    <p:sldId id="316" r:id="rId22"/>
    <p:sldId id="280" r:id="rId23"/>
    <p:sldId id="314" r:id="rId24"/>
    <p:sldId id="323" r:id="rId25"/>
    <p:sldId id="319" r:id="rId26"/>
    <p:sldId id="302" r:id="rId27"/>
    <p:sldId id="321" r:id="rId28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FF0066"/>
    <a:srgbClr val="CCFF66"/>
    <a:srgbClr val="A50021"/>
    <a:srgbClr val="883230"/>
    <a:srgbClr val="9BBB59"/>
    <a:srgbClr val="BE8351"/>
    <a:srgbClr val="C0504D"/>
    <a:srgbClr val="C87372"/>
    <a:srgbClr val="8064A2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8" autoAdjust="0"/>
    <p:restoredTop sz="98613" autoAdjust="0"/>
  </p:normalViewPr>
  <p:slideViewPr>
    <p:cSldViewPr>
      <p:cViewPr>
        <p:scale>
          <a:sx n="30" d="100"/>
          <a:sy n="30" d="100"/>
        </p:scale>
        <p:origin x="-1500" y="-4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Office_Excel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Office_Excel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Office_Excel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s-CO"/>
  <c:style val="5"/>
  <c:chart>
    <c:autoTitleDeleted val="1"/>
    <c:plotArea>
      <c:layout/>
      <c:barChart>
        <c:barDir val="col"/>
        <c:grouping val="clustered"/>
        <c:ser>
          <c:idx val="0"/>
          <c:order val="0"/>
          <c:tx>
            <c:strRef>
              <c:f>Diagramas!$B$26</c:f>
              <c:strCache>
                <c:ptCount val="1"/>
                <c:pt idx="0">
                  <c:v>%</c:v>
                </c:pt>
              </c:strCache>
            </c:strRef>
          </c:tx>
          <c:cat>
            <c:strRef>
              <c:f>Diagramas!$A$27:$A$31</c:f>
              <c:strCache>
                <c:ptCount val="5"/>
                <c:pt idx="0">
                  <c:v>Reducción en cargas perdidas. </c:v>
                </c:pt>
                <c:pt idx="1">
                  <c:v>Reducción del exceso de inventario. </c:v>
                </c:pt>
                <c:pt idx="2">
                  <c:v>Reducción en la pérdida de clientes. </c:v>
                </c:pt>
                <c:pt idx="3">
                  <c:v>Aumento en nuevos clientes.</c:v>
                </c:pt>
                <c:pt idx="4">
                  <c:v>Mejora en el tiempo de entrega.</c:v>
                </c:pt>
              </c:strCache>
            </c:strRef>
          </c:cat>
          <c:val>
            <c:numRef>
              <c:f>Diagramas!$B$27:$B$31</c:f>
              <c:numCache>
                <c:formatCode>0%</c:formatCode>
                <c:ptCount val="5"/>
                <c:pt idx="0">
                  <c:v>0.38000000000000023</c:v>
                </c:pt>
                <c:pt idx="1">
                  <c:v>0.14000000000000001</c:v>
                </c:pt>
                <c:pt idx="2">
                  <c:v>0.26</c:v>
                </c:pt>
                <c:pt idx="3">
                  <c:v>0.2</c:v>
                </c:pt>
                <c:pt idx="4">
                  <c:v>0.47000000000000008</c:v>
                </c:pt>
              </c:numCache>
            </c:numRef>
          </c:val>
        </c:ser>
        <c:dLbls>
          <c:showVal val="1"/>
        </c:dLbls>
        <c:overlap val="-25"/>
        <c:axId val="122873728"/>
        <c:axId val="122875264"/>
      </c:barChart>
      <c:catAx>
        <c:axId val="122873728"/>
        <c:scaling>
          <c:orientation val="minMax"/>
        </c:scaling>
        <c:axPos val="b"/>
        <c:majorTickMark val="none"/>
        <c:tickLblPos val="nextTo"/>
        <c:crossAx val="122875264"/>
        <c:crosses val="autoZero"/>
        <c:auto val="1"/>
        <c:lblAlgn val="ctr"/>
        <c:lblOffset val="100"/>
      </c:catAx>
      <c:valAx>
        <c:axId val="122875264"/>
        <c:scaling>
          <c:orientation val="minMax"/>
        </c:scaling>
        <c:delete val="1"/>
        <c:axPos val="l"/>
        <c:numFmt formatCode="0%" sourceLinked="1"/>
        <c:tickLblPos val="none"/>
        <c:crossAx val="122873728"/>
        <c:crosses val="autoZero"/>
        <c:crossBetween val="between"/>
      </c:valAx>
    </c:plotArea>
    <c:plotVisOnly val="1"/>
    <c:dispBlanksAs val="gap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s-CO"/>
  <c:style val="5"/>
  <c:chart>
    <c:autoTitleDeleted val="1"/>
    <c:plotArea>
      <c:layout/>
      <c:barChart>
        <c:barDir val="bar"/>
        <c:grouping val="clustered"/>
        <c:ser>
          <c:idx val="0"/>
          <c:order val="0"/>
          <c:tx>
            <c:strRef>
              <c:f>Hoja1!$B$1</c:f>
              <c:strCache>
                <c:ptCount val="1"/>
                <c:pt idx="0">
                  <c:v>%</c:v>
                </c:pt>
              </c:strCache>
            </c:strRef>
          </c:tx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/>
                      <a:t>39%</a:t>
                    </a:r>
                  </a:p>
                </c:rich>
              </c:tx>
              <c:showVal val="1"/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/>
                      <a:t>39%</a:t>
                    </a:r>
                  </a:p>
                </c:rich>
              </c:tx>
              <c:showVal val="1"/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/>
                      <a:t>37%</a:t>
                    </a:r>
                  </a:p>
                </c:rich>
              </c:tx>
              <c:showVal val="1"/>
            </c:dLbl>
            <c:dLbl>
              <c:idx val="3"/>
              <c:layout/>
              <c:tx>
                <c:rich>
                  <a:bodyPr/>
                  <a:lstStyle/>
                  <a:p>
                    <a:r>
                      <a:rPr lang="en-US"/>
                      <a:t>17%</a:t>
                    </a:r>
                  </a:p>
                </c:rich>
              </c:tx>
              <c:showVal val="1"/>
            </c:dLbl>
            <c:numFmt formatCode="0%" sourceLinked="0"/>
            <c:showVal val="1"/>
          </c:dLbls>
          <c:cat>
            <c:strRef>
              <c:f>Hoja1!$A$2:$A$5</c:f>
              <c:strCache>
                <c:ptCount val="4"/>
                <c:pt idx="0">
                  <c:v>Tecnología de la información</c:v>
                </c:pt>
                <c:pt idx="1">
                  <c:v>Factores de coste y precio</c:v>
                </c:pt>
                <c:pt idx="2">
                  <c:v>Economía global</c:v>
                </c:pt>
                <c:pt idx="3">
                  <c:v>Imprevistos o desastres naturales</c:v>
                </c:pt>
              </c:strCache>
            </c:strRef>
          </c:cat>
          <c:val>
            <c:numRef>
              <c:f>Hoja1!$B$2:$B$5</c:f>
              <c:numCache>
                <c:formatCode>0%</c:formatCode>
                <c:ptCount val="4"/>
                <c:pt idx="0">
                  <c:v>39</c:v>
                </c:pt>
                <c:pt idx="1">
                  <c:v>39</c:v>
                </c:pt>
                <c:pt idx="2">
                  <c:v>37</c:v>
                </c:pt>
                <c:pt idx="3">
                  <c:v>17</c:v>
                </c:pt>
              </c:numCache>
            </c:numRef>
          </c:val>
        </c:ser>
        <c:dLbls>
          <c:showVal val="1"/>
        </c:dLbls>
        <c:overlap val="-25"/>
        <c:axId val="110410368"/>
        <c:axId val="123106816"/>
      </c:barChart>
      <c:catAx>
        <c:axId val="110410368"/>
        <c:scaling>
          <c:orientation val="minMax"/>
        </c:scaling>
        <c:axPos val="l"/>
        <c:majorTickMark val="none"/>
        <c:tickLblPos val="nextTo"/>
        <c:crossAx val="123106816"/>
        <c:crosses val="autoZero"/>
        <c:auto val="1"/>
        <c:lblAlgn val="ctr"/>
        <c:lblOffset val="100"/>
      </c:catAx>
      <c:valAx>
        <c:axId val="123106816"/>
        <c:scaling>
          <c:orientation val="minMax"/>
        </c:scaling>
        <c:delete val="1"/>
        <c:axPos val="b"/>
        <c:numFmt formatCode="0.00%" sourceLinked="0"/>
        <c:majorTickMark val="none"/>
        <c:tickLblPos val="none"/>
        <c:crossAx val="110410368"/>
        <c:crosses val="autoZero"/>
        <c:crossBetween val="between"/>
      </c:valAx>
    </c:plotArea>
    <c:plotVisOnly val="1"/>
    <c:dispBlanksAs val="gap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s-CO"/>
  <c:chart>
    <c:autoTitleDeleted val="1"/>
    <c:plotArea>
      <c:layout/>
      <c:barChart>
        <c:barDir val="bar"/>
        <c:grouping val="clustered"/>
        <c:ser>
          <c:idx val="0"/>
          <c:order val="0"/>
          <c:tx>
            <c:strRef>
              <c:f>Hoja1!$B$12</c:f>
              <c:strCache>
                <c:ptCount val="1"/>
                <c:pt idx="0">
                  <c:v>%</c:v>
                </c:pt>
              </c:strCache>
            </c:strRef>
          </c:tx>
          <c:cat>
            <c:strRef>
              <c:f>Hoja1!$A$13:$A$16</c:f>
              <c:strCache>
                <c:ptCount val="4"/>
                <c:pt idx="0">
                  <c:v>Calidad</c:v>
                </c:pt>
                <c:pt idx="1">
                  <c:v>Planificación</c:v>
                </c:pt>
                <c:pt idx="2">
                  <c:v>Conocimientos especializados en cadena de abastecimiento</c:v>
                </c:pt>
                <c:pt idx="3">
                  <c:v>Compras y contrataciones</c:v>
                </c:pt>
              </c:strCache>
            </c:strRef>
          </c:cat>
          <c:val>
            <c:numRef>
              <c:f>Hoja1!$B$13:$B$16</c:f>
              <c:numCache>
                <c:formatCode>0%</c:formatCode>
                <c:ptCount val="4"/>
                <c:pt idx="0">
                  <c:v>0.45</c:v>
                </c:pt>
                <c:pt idx="1">
                  <c:v>0.39000000000000024</c:v>
                </c:pt>
                <c:pt idx="2">
                  <c:v>0.38000000000000023</c:v>
                </c:pt>
                <c:pt idx="3">
                  <c:v>0.37000000000000022</c:v>
                </c:pt>
              </c:numCache>
            </c:numRef>
          </c:val>
        </c:ser>
        <c:dLbls>
          <c:showVal val="1"/>
        </c:dLbls>
        <c:gapWidth val="75"/>
        <c:axId val="127465344"/>
        <c:axId val="127466880"/>
      </c:barChart>
      <c:catAx>
        <c:axId val="127465344"/>
        <c:scaling>
          <c:orientation val="minMax"/>
        </c:scaling>
        <c:axPos val="l"/>
        <c:majorTickMark val="none"/>
        <c:tickLblPos val="nextTo"/>
        <c:crossAx val="127466880"/>
        <c:crosses val="autoZero"/>
        <c:auto val="1"/>
        <c:lblAlgn val="ctr"/>
        <c:lblOffset val="100"/>
      </c:catAx>
      <c:valAx>
        <c:axId val="127466880"/>
        <c:scaling>
          <c:orientation val="minMax"/>
        </c:scaling>
        <c:delete val="1"/>
        <c:axPos val="b"/>
        <c:numFmt formatCode="0%" sourceLinked="1"/>
        <c:majorTickMark val="none"/>
        <c:tickLblPos val="none"/>
        <c:crossAx val="127465344"/>
        <c:crosses val="autoZero"/>
        <c:crossBetween val="between"/>
      </c:valAx>
    </c:plotArea>
    <c:plotVisOnly val="1"/>
    <c:dispBlanksAs val="gap"/>
  </c:chart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ED994D-F1C6-4BCD-A788-28F03123EE06}" type="doc">
      <dgm:prSet loTypeId="urn:microsoft.com/office/officeart/2005/8/layout/hierarchy1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s-CO"/>
        </a:p>
      </dgm:t>
    </dgm:pt>
    <dgm:pt modelId="{8CC780D5-CDFC-48BA-A348-1A790F5B595F}">
      <dgm:prSet phldrT="[Texto]"/>
      <dgm:spPr/>
      <dgm:t>
        <a:bodyPr/>
        <a:lstStyle/>
        <a:p>
          <a:r>
            <a:rPr lang="es-CO" dirty="0" smtClean="0"/>
            <a:t>EMPRESA</a:t>
          </a:r>
          <a:endParaRPr lang="es-CO" dirty="0"/>
        </a:p>
      </dgm:t>
    </dgm:pt>
    <dgm:pt modelId="{1BE121C3-D743-4F99-9120-BB0AD26B441B}" type="parTrans" cxnId="{C07AD4C5-CEA4-4197-9CEC-4C1EC8C0E5BE}">
      <dgm:prSet/>
      <dgm:spPr/>
      <dgm:t>
        <a:bodyPr/>
        <a:lstStyle/>
        <a:p>
          <a:endParaRPr lang="es-CO"/>
        </a:p>
      </dgm:t>
    </dgm:pt>
    <dgm:pt modelId="{EC9EF6D7-1279-49FA-93C9-44DC7E23D9A0}" type="sibTrans" cxnId="{C07AD4C5-CEA4-4197-9CEC-4C1EC8C0E5BE}">
      <dgm:prSet/>
      <dgm:spPr/>
      <dgm:t>
        <a:bodyPr/>
        <a:lstStyle/>
        <a:p>
          <a:endParaRPr lang="es-CO"/>
        </a:p>
      </dgm:t>
    </dgm:pt>
    <dgm:pt modelId="{8131CCF9-D67F-4429-99BA-ABF3FBB81095}">
      <dgm:prSet phldrT="[Texto]"/>
      <dgm:spPr/>
      <dgm:t>
        <a:bodyPr/>
        <a:lstStyle/>
        <a:p>
          <a:r>
            <a:rPr lang="es-CO" dirty="0" smtClean="0"/>
            <a:t>TRANSPORTE</a:t>
          </a:r>
          <a:endParaRPr lang="es-CO" dirty="0"/>
        </a:p>
      </dgm:t>
    </dgm:pt>
    <dgm:pt modelId="{192D96A1-C5F7-49D1-BD1A-FDE9D0E09E55}" type="parTrans" cxnId="{31D5EFCC-FB4E-4F13-883C-F8F482656CFA}">
      <dgm:prSet/>
      <dgm:spPr/>
      <dgm:t>
        <a:bodyPr/>
        <a:lstStyle/>
        <a:p>
          <a:endParaRPr lang="es-CO"/>
        </a:p>
      </dgm:t>
    </dgm:pt>
    <dgm:pt modelId="{8B0C23B9-BF0A-48A4-B805-12CBD96E1A4D}" type="sibTrans" cxnId="{31D5EFCC-FB4E-4F13-883C-F8F482656CFA}">
      <dgm:prSet/>
      <dgm:spPr/>
      <dgm:t>
        <a:bodyPr/>
        <a:lstStyle/>
        <a:p>
          <a:endParaRPr lang="es-CO"/>
        </a:p>
      </dgm:t>
    </dgm:pt>
    <dgm:pt modelId="{A87E175E-FAA5-4429-8184-8281F4EF4B05}">
      <dgm:prSet phldrT="[Texto]"/>
      <dgm:spPr/>
      <dgm:t>
        <a:bodyPr/>
        <a:lstStyle/>
        <a:p>
          <a:r>
            <a:rPr lang="es-CO" dirty="0" smtClean="0"/>
            <a:t>INVENTARIO</a:t>
          </a:r>
          <a:endParaRPr lang="es-CO" dirty="0"/>
        </a:p>
      </dgm:t>
    </dgm:pt>
    <dgm:pt modelId="{54C95A9D-BE2E-45BB-A02B-1CFE414109FB}" type="parTrans" cxnId="{C346E71B-BBA7-4698-9B4C-5FC8EEA009D6}">
      <dgm:prSet/>
      <dgm:spPr/>
      <dgm:t>
        <a:bodyPr/>
        <a:lstStyle/>
        <a:p>
          <a:endParaRPr lang="es-CO"/>
        </a:p>
      </dgm:t>
    </dgm:pt>
    <dgm:pt modelId="{51777403-CAEF-4ACE-9D88-289CC07DA75A}" type="sibTrans" cxnId="{C346E71B-BBA7-4698-9B4C-5FC8EEA009D6}">
      <dgm:prSet/>
      <dgm:spPr/>
      <dgm:t>
        <a:bodyPr/>
        <a:lstStyle/>
        <a:p>
          <a:endParaRPr lang="es-CO"/>
        </a:p>
      </dgm:t>
    </dgm:pt>
    <dgm:pt modelId="{9197BE11-05C1-442D-A00E-1F0B2396224A}">
      <dgm:prSet phldrT="[Texto]"/>
      <dgm:spPr/>
      <dgm:t>
        <a:bodyPr/>
        <a:lstStyle/>
        <a:p>
          <a:r>
            <a:rPr lang="es-CO" dirty="0" smtClean="0"/>
            <a:t>INFORMACIÓN</a:t>
          </a:r>
          <a:endParaRPr lang="es-CO" dirty="0"/>
        </a:p>
      </dgm:t>
    </dgm:pt>
    <dgm:pt modelId="{36019A02-D107-4936-806B-93AC965C9A0D}" type="parTrans" cxnId="{758AAC7E-9F44-47A9-93FB-450C58668D53}">
      <dgm:prSet/>
      <dgm:spPr/>
      <dgm:t>
        <a:bodyPr/>
        <a:lstStyle/>
        <a:p>
          <a:endParaRPr lang="es-CO"/>
        </a:p>
      </dgm:t>
    </dgm:pt>
    <dgm:pt modelId="{00A6387D-2951-4FA8-815D-64D0ABF42314}" type="sibTrans" cxnId="{758AAC7E-9F44-47A9-93FB-450C58668D53}">
      <dgm:prSet/>
      <dgm:spPr/>
      <dgm:t>
        <a:bodyPr/>
        <a:lstStyle/>
        <a:p>
          <a:endParaRPr lang="es-CO"/>
        </a:p>
      </dgm:t>
    </dgm:pt>
    <dgm:pt modelId="{2AF00075-252C-4848-B488-CD8270947CC4}" type="pres">
      <dgm:prSet presAssocID="{B0ED994D-F1C6-4BCD-A788-28F03123EE0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CO"/>
        </a:p>
      </dgm:t>
    </dgm:pt>
    <dgm:pt modelId="{FEA14564-9247-4E6D-AC04-6E5ABB0C4FA7}" type="pres">
      <dgm:prSet presAssocID="{8CC780D5-CDFC-48BA-A348-1A790F5B595F}" presName="hierRoot1" presStyleCnt="0"/>
      <dgm:spPr/>
    </dgm:pt>
    <dgm:pt modelId="{5317F9A6-CC1E-4BE4-A19C-05600254F15A}" type="pres">
      <dgm:prSet presAssocID="{8CC780D5-CDFC-48BA-A348-1A790F5B595F}" presName="composite" presStyleCnt="0"/>
      <dgm:spPr/>
    </dgm:pt>
    <dgm:pt modelId="{98781A2E-3F5B-466A-A4EF-2697E40EAF1D}" type="pres">
      <dgm:prSet presAssocID="{8CC780D5-CDFC-48BA-A348-1A790F5B595F}" presName="background" presStyleLbl="node0" presStyleIdx="0" presStyleCnt="1"/>
      <dgm:spPr/>
    </dgm:pt>
    <dgm:pt modelId="{D21743BD-CCA8-47E2-B3EF-B0B7C2CAFC1B}" type="pres">
      <dgm:prSet presAssocID="{8CC780D5-CDFC-48BA-A348-1A790F5B595F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14F35CFD-1C7A-4621-ACF2-25C119E25F8C}" type="pres">
      <dgm:prSet presAssocID="{8CC780D5-CDFC-48BA-A348-1A790F5B595F}" presName="hierChild2" presStyleCnt="0"/>
      <dgm:spPr/>
    </dgm:pt>
    <dgm:pt modelId="{B0147CD0-851E-4310-9E3F-6B7ED95A8BB5}" type="pres">
      <dgm:prSet presAssocID="{192D96A1-C5F7-49D1-BD1A-FDE9D0E09E55}" presName="Name10" presStyleLbl="parChTrans1D2" presStyleIdx="0" presStyleCnt="3"/>
      <dgm:spPr/>
      <dgm:t>
        <a:bodyPr/>
        <a:lstStyle/>
        <a:p>
          <a:endParaRPr lang="es-CO"/>
        </a:p>
      </dgm:t>
    </dgm:pt>
    <dgm:pt modelId="{376782BD-7015-4153-A726-652D9D4214EA}" type="pres">
      <dgm:prSet presAssocID="{8131CCF9-D67F-4429-99BA-ABF3FBB81095}" presName="hierRoot2" presStyleCnt="0"/>
      <dgm:spPr/>
    </dgm:pt>
    <dgm:pt modelId="{BE73D8B1-D219-4E33-9567-FE8A58534BC7}" type="pres">
      <dgm:prSet presAssocID="{8131CCF9-D67F-4429-99BA-ABF3FBB81095}" presName="composite2" presStyleCnt="0"/>
      <dgm:spPr/>
    </dgm:pt>
    <dgm:pt modelId="{7E45303E-55F8-48C5-B093-532DD81CFDE6}" type="pres">
      <dgm:prSet presAssocID="{8131CCF9-D67F-4429-99BA-ABF3FBB81095}" presName="background2" presStyleLbl="node2" presStyleIdx="0" presStyleCnt="3"/>
      <dgm:spPr/>
    </dgm:pt>
    <dgm:pt modelId="{A665125F-0CF3-4571-87BA-EE2B3580C8C4}" type="pres">
      <dgm:prSet presAssocID="{8131CCF9-D67F-4429-99BA-ABF3FBB81095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B1640EEF-4D2A-48D6-9717-56C0603D69FB}" type="pres">
      <dgm:prSet presAssocID="{8131CCF9-D67F-4429-99BA-ABF3FBB81095}" presName="hierChild3" presStyleCnt="0"/>
      <dgm:spPr/>
    </dgm:pt>
    <dgm:pt modelId="{410F682B-9729-4D4C-BD38-CDF1D0D98780}" type="pres">
      <dgm:prSet presAssocID="{54C95A9D-BE2E-45BB-A02B-1CFE414109FB}" presName="Name10" presStyleLbl="parChTrans1D2" presStyleIdx="1" presStyleCnt="3"/>
      <dgm:spPr/>
      <dgm:t>
        <a:bodyPr/>
        <a:lstStyle/>
        <a:p>
          <a:endParaRPr lang="es-CO"/>
        </a:p>
      </dgm:t>
    </dgm:pt>
    <dgm:pt modelId="{E9D3DC05-470C-48C4-8672-DE344BCDABFF}" type="pres">
      <dgm:prSet presAssocID="{A87E175E-FAA5-4429-8184-8281F4EF4B05}" presName="hierRoot2" presStyleCnt="0"/>
      <dgm:spPr/>
    </dgm:pt>
    <dgm:pt modelId="{301B8EB1-661C-4DF2-AB65-F34D88F6B5AE}" type="pres">
      <dgm:prSet presAssocID="{A87E175E-FAA5-4429-8184-8281F4EF4B05}" presName="composite2" presStyleCnt="0"/>
      <dgm:spPr/>
    </dgm:pt>
    <dgm:pt modelId="{3969BADC-0BFB-4C16-B585-22152181D27E}" type="pres">
      <dgm:prSet presAssocID="{A87E175E-FAA5-4429-8184-8281F4EF4B05}" presName="background2" presStyleLbl="node2" presStyleIdx="1" presStyleCnt="3"/>
      <dgm:spPr/>
    </dgm:pt>
    <dgm:pt modelId="{7A236B87-B988-4FFE-BB70-A02EF368CA08}" type="pres">
      <dgm:prSet presAssocID="{A87E175E-FAA5-4429-8184-8281F4EF4B05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AFB6DE32-A3A3-478B-8FA3-8136CA2B3135}" type="pres">
      <dgm:prSet presAssocID="{A87E175E-FAA5-4429-8184-8281F4EF4B05}" presName="hierChild3" presStyleCnt="0"/>
      <dgm:spPr/>
    </dgm:pt>
    <dgm:pt modelId="{0094F789-C046-4F1A-8F11-8C918E401581}" type="pres">
      <dgm:prSet presAssocID="{36019A02-D107-4936-806B-93AC965C9A0D}" presName="Name10" presStyleLbl="parChTrans1D2" presStyleIdx="2" presStyleCnt="3"/>
      <dgm:spPr/>
      <dgm:t>
        <a:bodyPr/>
        <a:lstStyle/>
        <a:p>
          <a:endParaRPr lang="es-CO"/>
        </a:p>
      </dgm:t>
    </dgm:pt>
    <dgm:pt modelId="{6C13B25E-7FDB-443A-9D7B-68E78A9019DA}" type="pres">
      <dgm:prSet presAssocID="{9197BE11-05C1-442D-A00E-1F0B2396224A}" presName="hierRoot2" presStyleCnt="0"/>
      <dgm:spPr/>
    </dgm:pt>
    <dgm:pt modelId="{75623C78-52F4-4DB5-9033-542E401D26D7}" type="pres">
      <dgm:prSet presAssocID="{9197BE11-05C1-442D-A00E-1F0B2396224A}" presName="composite2" presStyleCnt="0"/>
      <dgm:spPr/>
    </dgm:pt>
    <dgm:pt modelId="{A6F42B7D-C19B-4DDD-A7C4-BB6C022D54AE}" type="pres">
      <dgm:prSet presAssocID="{9197BE11-05C1-442D-A00E-1F0B2396224A}" presName="background2" presStyleLbl="node2" presStyleIdx="2" presStyleCnt="3"/>
      <dgm:spPr/>
    </dgm:pt>
    <dgm:pt modelId="{89FEF314-6DDF-4162-BE83-643CFC5D277D}" type="pres">
      <dgm:prSet presAssocID="{9197BE11-05C1-442D-A00E-1F0B2396224A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DCA2DF3A-74ED-4575-853E-B782FDAA0231}" type="pres">
      <dgm:prSet presAssocID="{9197BE11-05C1-442D-A00E-1F0B2396224A}" presName="hierChild3" presStyleCnt="0"/>
      <dgm:spPr/>
    </dgm:pt>
  </dgm:ptLst>
  <dgm:cxnLst>
    <dgm:cxn modelId="{C07AD4C5-CEA4-4197-9CEC-4C1EC8C0E5BE}" srcId="{B0ED994D-F1C6-4BCD-A788-28F03123EE06}" destId="{8CC780D5-CDFC-48BA-A348-1A790F5B595F}" srcOrd="0" destOrd="0" parTransId="{1BE121C3-D743-4F99-9120-BB0AD26B441B}" sibTransId="{EC9EF6D7-1279-49FA-93C9-44DC7E23D9A0}"/>
    <dgm:cxn modelId="{745B2669-B028-4A0F-A0AD-A6C5A62E4013}" type="presOf" srcId="{9197BE11-05C1-442D-A00E-1F0B2396224A}" destId="{89FEF314-6DDF-4162-BE83-643CFC5D277D}" srcOrd="0" destOrd="0" presId="urn:microsoft.com/office/officeart/2005/8/layout/hierarchy1"/>
    <dgm:cxn modelId="{568EDF4C-9C4D-48BC-8383-72099BBD8AED}" type="presOf" srcId="{36019A02-D107-4936-806B-93AC965C9A0D}" destId="{0094F789-C046-4F1A-8F11-8C918E401581}" srcOrd="0" destOrd="0" presId="urn:microsoft.com/office/officeart/2005/8/layout/hierarchy1"/>
    <dgm:cxn modelId="{758AAC7E-9F44-47A9-93FB-450C58668D53}" srcId="{8CC780D5-CDFC-48BA-A348-1A790F5B595F}" destId="{9197BE11-05C1-442D-A00E-1F0B2396224A}" srcOrd="2" destOrd="0" parTransId="{36019A02-D107-4936-806B-93AC965C9A0D}" sibTransId="{00A6387D-2951-4FA8-815D-64D0ABF42314}"/>
    <dgm:cxn modelId="{B1630E47-896C-4B71-ACED-F7F9219B8435}" type="presOf" srcId="{54C95A9D-BE2E-45BB-A02B-1CFE414109FB}" destId="{410F682B-9729-4D4C-BD38-CDF1D0D98780}" srcOrd="0" destOrd="0" presId="urn:microsoft.com/office/officeart/2005/8/layout/hierarchy1"/>
    <dgm:cxn modelId="{5E6A86C4-1ED4-4E8B-BD15-1C28CB5C4CC7}" type="presOf" srcId="{8CC780D5-CDFC-48BA-A348-1A790F5B595F}" destId="{D21743BD-CCA8-47E2-B3EF-B0B7C2CAFC1B}" srcOrd="0" destOrd="0" presId="urn:microsoft.com/office/officeart/2005/8/layout/hierarchy1"/>
    <dgm:cxn modelId="{C5CB02AC-D5A0-4F3F-BA81-D5E458D16815}" type="presOf" srcId="{A87E175E-FAA5-4429-8184-8281F4EF4B05}" destId="{7A236B87-B988-4FFE-BB70-A02EF368CA08}" srcOrd="0" destOrd="0" presId="urn:microsoft.com/office/officeart/2005/8/layout/hierarchy1"/>
    <dgm:cxn modelId="{68A5FE1E-AC62-4A0A-B46B-C3C5D9C7F415}" type="presOf" srcId="{B0ED994D-F1C6-4BCD-A788-28F03123EE06}" destId="{2AF00075-252C-4848-B488-CD8270947CC4}" srcOrd="0" destOrd="0" presId="urn:microsoft.com/office/officeart/2005/8/layout/hierarchy1"/>
    <dgm:cxn modelId="{4137B391-CCED-420A-AE01-D6F7300D9D92}" type="presOf" srcId="{192D96A1-C5F7-49D1-BD1A-FDE9D0E09E55}" destId="{B0147CD0-851E-4310-9E3F-6B7ED95A8BB5}" srcOrd="0" destOrd="0" presId="urn:microsoft.com/office/officeart/2005/8/layout/hierarchy1"/>
    <dgm:cxn modelId="{C346E71B-BBA7-4698-9B4C-5FC8EEA009D6}" srcId="{8CC780D5-CDFC-48BA-A348-1A790F5B595F}" destId="{A87E175E-FAA5-4429-8184-8281F4EF4B05}" srcOrd="1" destOrd="0" parTransId="{54C95A9D-BE2E-45BB-A02B-1CFE414109FB}" sibTransId="{51777403-CAEF-4ACE-9D88-289CC07DA75A}"/>
    <dgm:cxn modelId="{2C2677F7-F01F-4C68-ABCA-6E4167995707}" type="presOf" srcId="{8131CCF9-D67F-4429-99BA-ABF3FBB81095}" destId="{A665125F-0CF3-4571-87BA-EE2B3580C8C4}" srcOrd="0" destOrd="0" presId="urn:microsoft.com/office/officeart/2005/8/layout/hierarchy1"/>
    <dgm:cxn modelId="{31D5EFCC-FB4E-4F13-883C-F8F482656CFA}" srcId="{8CC780D5-CDFC-48BA-A348-1A790F5B595F}" destId="{8131CCF9-D67F-4429-99BA-ABF3FBB81095}" srcOrd="0" destOrd="0" parTransId="{192D96A1-C5F7-49D1-BD1A-FDE9D0E09E55}" sibTransId="{8B0C23B9-BF0A-48A4-B805-12CBD96E1A4D}"/>
    <dgm:cxn modelId="{01AFEE18-8159-470C-B91D-34CC827B6AC3}" type="presParOf" srcId="{2AF00075-252C-4848-B488-CD8270947CC4}" destId="{FEA14564-9247-4E6D-AC04-6E5ABB0C4FA7}" srcOrd="0" destOrd="0" presId="urn:microsoft.com/office/officeart/2005/8/layout/hierarchy1"/>
    <dgm:cxn modelId="{1F9FBCA4-8B30-4759-9D1F-3C0C3973CB88}" type="presParOf" srcId="{FEA14564-9247-4E6D-AC04-6E5ABB0C4FA7}" destId="{5317F9A6-CC1E-4BE4-A19C-05600254F15A}" srcOrd="0" destOrd="0" presId="urn:microsoft.com/office/officeart/2005/8/layout/hierarchy1"/>
    <dgm:cxn modelId="{970E7479-0124-4C8E-BD0C-709360474FD8}" type="presParOf" srcId="{5317F9A6-CC1E-4BE4-A19C-05600254F15A}" destId="{98781A2E-3F5B-466A-A4EF-2697E40EAF1D}" srcOrd="0" destOrd="0" presId="urn:microsoft.com/office/officeart/2005/8/layout/hierarchy1"/>
    <dgm:cxn modelId="{75F06925-704F-4A57-BBAB-B7ACC5C515E3}" type="presParOf" srcId="{5317F9A6-CC1E-4BE4-A19C-05600254F15A}" destId="{D21743BD-CCA8-47E2-B3EF-B0B7C2CAFC1B}" srcOrd="1" destOrd="0" presId="urn:microsoft.com/office/officeart/2005/8/layout/hierarchy1"/>
    <dgm:cxn modelId="{7412F917-D7EF-4345-9DED-3C84C703A70C}" type="presParOf" srcId="{FEA14564-9247-4E6D-AC04-6E5ABB0C4FA7}" destId="{14F35CFD-1C7A-4621-ACF2-25C119E25F8C}" srcOrd="1" destOrd="0" presId="urn:microsoft.com/office/officeart/2005/8/layout/hierarchy1"/>
    <dgm:cxn modelId="{4FC0DE62-F122-46A4-819B-B0BC915D95F5}" type="presParOf" srcId="{14F35CFD-1C7A-4621-ACF2-25C119E25F8C}" destId="{B0147CD0-851E-4310-9E3F-6B7ED95A8BB5}" srcOrd="0" destOrd="0" presId="urn:microsoft.com/office/officeart/2005/8/layout/hierarchy1"/>
    <dgm:cxn modelId="{EDC72175-7652-4F33-9FB4-773B818E2E97}" type="presParOf" srcId="{14F35CFD-1C7A-4621-ACF2-25C119E25F8C}" destId="{376782BD-7015-4153-A726-652D9D4214EA}" srcOrd="1" destOrd="0" presId="urn:microsoft.com/office/officeart/2005/8/layout/hierarchy1"/>
    <dgm:cxn modelId="{2104EA6B-0527-43FE-9BAE-5ED3C180B47A}" type="presParOf" srcId="{376782BD-7015-4153-A726-652D9D4214EA}" destId="{BE73D8B1-D219-4E33-9567-FE8A58534BC7}" srcOrd="0" destOrd="0" presId="urn:microsoft.com/office/officeart/2005/8/layout/hierarchy1"/>
    <dgm:cxn modelId="{DB376083-9104-478E-8A04-BB28C2267622}" type="presParOf" srcId="{BE73D8B1-D219-4E33-9567-FE8A58534BC7}" destId="{7E45303E-55F8-48C5-B093-532DD81CFDE6}" srcOrd="0" destOrd="0" presId="urn:microsoft.com/office/officeart/2005/8/layout/hierarchy1"/>
    <dgm:cxn modelId="{DB5478A0-09B3-4FCB-9D4A-FCE85BAC0CDB}" type="presParOf" srcId="{BE73D8B1-D219-4E33-9567-FE8A58534BC7}" destId="{A665125F-0CF3-4571-87BA-EE2B3580C8C4}" srcOrd="1" destOrd="0" presId="urn:microsoft.com/office/officeart/2005/8/layout/hierarchy1"/>
    <dgm:cxn modelId="{774512B7-4553-43A4-8791-C12826E91818}" type="presParOf" srcId="{376782BD-7015-4153-A726-652D9D4214EA}" destId="{B1640EEF-4D2A-48D6-9717-56C0603D69FB}" srcOrd="1" destOrd="0" presId="urn:microsoft.com/office/officeart/2005/8/layout/hierarchy1"/>
    <dgm:cxn modelId="{83F39EDD-51D4-4790-81D6-9468F75A9967}" type="presParOf" srcId="{14F35CFD-1C7A-4621-ACF2-25C119E25F8C}" destId="{410F682B-9729-4D4C-BD38-CDF1D0D98780}" srcOrd="2" destOrd="0" presId="urn:microsoft.com/office/officeart/2005/8/layout/hierarchy1"/>
    <dgm:cxn modelId="{A5494079-AF93-48EF-96F9-6E3F3AB82521}" type="presParOf" srcId="{14F35CFD-1C7A-4621-ACF2-25C119E25F8C}" destId="{E9D3DC05-470C-48C4-8672-DE344BCDABFF}" srcOrd="3" destOrd="0" presId="urn:microsoft.com/office/officeart/2005/8/layout/hierarchy1"/>
    <dgm:cxn modelId="{B481750D-9484-4562-8921-ECAFF547FC09}" type="presParOf" srcId="{E9D3DC05-470C-48C4-8672-DE344BCDABFF}" destId="{301B8EB1-661C-4DF2-AB65-F34D88F6B5AE}" srcOrd="0" destOrd="0" presId="urn:microsoft.com/office/officeart/2005/8/layout/hierarchy1"/>
    <dgm:cxn modelId="{435FDB5B-147C-4D97-A70C-D367668F7042}" type="presParOf" srcId="{301B8EB1-661C-4DF2-AB65-F34D88F6B5AE}" destId="{3969BADC-0BFB-4C16-B585-22152181D27E}" srcOrd="0" destOrd="0" presId="urn:microsoft.com/office/officeart/2005/8/layout/hierarchy1"/>
    <dgm:cxn modelId="{AE26945F-FF1F-4673-B7EC-FF1EA1E269C0}" type="presParOf" srcId="{301B8EB1-661C-4DF2-AB65-F34D88F6B5AE}" destId="{7A236B87-B988-4FFE-BB70-A02EF368CA08}" srcOrd="1" destOrd="0" presId="urn:microsoft.com/office/officeart/2005/8/layout/hierarchy1"/>
    <dgm:cxn modelId="{E8A7CBCF-3E27-4C68-AA06-F3B0AA2E2430}" type="presParOf" srcId="{E9D3DC05-470C-48C4-8672-DE344BCDABFF}" destId="{AFB6DE32-A3A3-478B-8FA3-8136CA2B3135}" srcOrd="1" destOrd="0" presId="urn:microsoft.com/office/officeart/2005/8/layout/hierarchy1"/>
    <dgm:cxn modelId="{1906A27D-7392-4F12-83C9-51BD4B615140}" type="presParOf" srcId="{14F35CFD-1C7A-4621-ACF2-25C119E25F8C}" destId="{0094F789-C046-4F1A-8F11-8C918E401581}" srcOrd="4" destOrd="0" presId="urn:microsoft.com/office/officeart/2005/8/layout/hierarchy1"/>
    <dgm:cxn modelId="{07EF1A10-A7B2-41E5-9FCD-97CE49B74A07}" type="presParOf" srcId="{14F35CFD-1C7A-4621-ACF2-25C119E25F8C}" destId="{6C13B25E-7FDB-443A-9D7B-68E78A9019DA}" srcOrd="5" destOrd="0" presId="urn:microsoft.com/office/officeart/2005/8/layout/hierarchy1"/>
    <dgm:cxn modelId="{EA30F071-02C5-4B43-84A9-650F8D0BE5C7}" type="presParOf" srcId="{6C13B25E-7FDB-443A-9D7B-68E78A9019DA}" destId="{75623C78-52F4-4DB5-9033-542E401D26D7}" srcOrd="0" destOrd="0" presId="urn:microsoft.com/office/officeart/2005/8/layout/hierarchy1"/>
    <dgm:cxn modelId="{31700814-AC73-48F7-86B6-84917C46656C}" type="presParOf" srcId="{75623C78-52F4-4DB5-9033-542E401D26D7}" destId="{A6F42B7D-C19B-4DDD-A7C4-BB6C022D54AE}" srcOrd="0" destOrd="0" presId="urn:microsoft.com/office/officeart/2005/8/layout/hierarchy1"/>
    <dgm:cxn modelId="{2BF9D8F6-EA1D-4A59-965A-73D732CA5725}" type="presParOf" srcId="{75623C78-52F4-4DB5-9033-542E401D26D7}" destId="{89FEF314-6DDF-4162-BE83-643CFC5D277D}" srcOrd="1" destOrd="0" presId="urn:microsoft.com/office/officeart/2005/8/layout/hierarchy1"/>
    <dgm:cxn modelId="{5CACDE8F-EDCD-4234-9396-8E4A6F2D0D87}" type="presParOf" srcId="{6C13B25E-7FDB-443A-9D7B-68E78A9019DA}" destId="{DCA2DF3A-74ED-4575-853E-B782FDAA023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0ED994D-F1C6-4BCD-A788-28F03123EE06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CO"/>
        </a:p>
      </dgm:t>
    </dgm:pt>
    <dgm:pt modelId="{8CC780D5-CDFC-48BA-A348-1A790F5B595F}">
      <dgm:prSet phldrT="[Texto]"/>
      <dgm:spPr/>
      <dgm:t>
        <a:bodyPr/>
        <a:lstStyle/>
        <a:p>
          <a:r>
            <a:rPr lang="es-CO" dirty="0" smtClean="0"/>
            <a:t>PROVEEDOR</a:t>
          </a:r>
          <a:endParaRPr lang="es-CO" dirty="0"/>
        </a:p>
      </dgm:t>
    </dgm:pt>
    <dgm:pt modelId="{1BE121C3-D743-4F99-9120-BB0AD26B441B}" type="parTrans" cxnId="{C07AD4C5-CEA4-4197-9CEC-4C1EC8C0E5BE}">
      <dgm:prSet/>
      <dgm:spPr/>
      <dgm:t>
        <a:bodyPr/>
        <a:lstStyle/>
        <a:p>
          <a:endParaRPr lang="es-CO"/>
        </a:p>
      </dgm:t>
    </dgm:pt>
    <dgm:pt modelId="{EC9EF6D7-1279-49FA-93C9-44DC7E23D9A0}" type="sibTrans" cxnId="{C07AD4C5-CEA4-4197-9CEC-4C1EC8C0E5BE}">
      <dgm:prSet/>
      <dgm:spPr/>
      <dgm:t>
        <a:bodyPr/>
        <a:lstStyle/>
        <a:p>
          <a:endParaRPr lang="es-CO"/>
        </a:p>
      </dgm:t>
    </dgm:pt>
    <dgm:pt modelId="{8131CCF9-D67F-4429-99BA-ABF3FBB81095}">
      <dgm:prSet phldrT="[Texto]"/>
      <dgm:spPr/>
      <dgm:t>
        <a:bodyPr/>
        <a:lstStyle/>
        <a:p>
          <a:r>
            <a:rPr lang="es-CO" dirty="0" smtClean="0"/>
            <a:t>TRANSPORTE</a:t>
          </a:r>
          <a:endParaRPr lang="es-CO" dirty="0"/>
        </a:p>
      </dgm:t>
    </dgm:pt>
    <dgm:pt modelId="{192D96A1-C5F7-49D1-BD1A-FDE9D0E09E55}" type="parTrans" cxnId="{31D5EFCC-FB4E-4F13-883C-F8F482656CFA}">
      <dgm:prSet/>
      <dgm:spPr/>
      <dgm:t>
        <a:bodyPr/>
        <a:lstStyle/>
        <a:p>
          <a:endParaRPr lang="es-CO"/>
        </a:p>
      </dgm:t>
    </dgm:pt>
    <dgm:pt modelId="{8B0C23B9-BF0A-48A4-B805-12CBD96E1A4D}" type="sibTrans" cxnId="{31D5EFCC-FB4E-4F13-883C-F8F482656CFA}">
      <dgm:prSet/>
      <dgm:spPr/>
      <dgm:t>
        <a:bodyPr/>
        <a:lstStyle/>
        <a:p>
          <a:endParaRPr lang="es-CO"/>
        </a:p>
      </dgm:t>
    </dgm:pt>
    <dgm:pt modelId="{A87E175E-FAA5-4429-8184-8281F4EF4B05}">
      <dgm:prSet phldrT="[Texto]"/>
      <dgm:spPr/>
      <dgm:t>
        <a:bodyPr/>
        <a:lstStyle/>
        <a:p>
          <a:r>
            <a:rPr lang="es-CO" smtClean="0"/>
            <a:t>INVENTARIO</a:t>
          </a:r>
          <a:endParaRPr lang="es-CO"/>
        </a:p>
      </dgm:t>
    </dgm:pt>
    <dgm:pt modelId="{54C95A9D-BE2E-45BB-A02B-1CFE414109FB}" type="parTrans" cxnId="{C346E71B-BBA7-4698-9B4C-5FC8EEA009D6}">
      <dgm:prSet/>
      <dgm:spPr/>
      <dgm:t>
        <a:bodyPr/>
        <a:lstStyle/>
        <a:p>
          <a:endParaRPr lang="es-CO"/>
        </a:p>
      </dgm:t>
    </dgm:pt>
    <dgm:pt modelId="{51777403-CAEF-4ACE-9D88-289CC07DA75A}" type="sibTrans" cxnId="{C346E71B-BBA7-4698-9B4C-5FC8EEA009D6}">
      <dgm:prSet/>
      <dgm:spPr/>
      <dgm:t>
        <a:bodyPr/>
        <a:lstStyle/>
        <a:p>
          <a:endParaRPr lang="es-CO"/>
        </a:p>
      </dgm:t>
    </dgm:pt>
    <dgm:pt modelId="{9197BE11-05C1-442D-A00E-1F0B2396224A}">
      <dgm:prSet phldrT="[Texto]"/>
      <dgm:spPr/>
      <dgm:t>
        <a:bodyPr/>
        <a:lstStyle/>
        <a:p>
          <a:r>
            <a:rPr lang="es-CO" dirty="0" smtClean="0"/>
            <a:t>INFORMACIÓN</a:t>
          </a:r>
          <a:endParaRPr lang="es-CO" dirty="0"/>
        </a:p>
      </dgm:t>
    </dgm:pt>
    <dgm:pt modelId="{36019A02-D107-4936-806B-93AC965C9A0D}" type="parTrans" cxnId="{758AAC7E-9F44-47A9-93FB-450C58668D53}">
      <dgm:prSet/>
      <dgm:spPr/>
      <dgm:t>
        <a:bodyPr/>
        <a:lstStyle/>
        <a:p>
          <a:endParaRPr lang="es-CO"/>
        </a:p>
      </dgm:t>
    </dgm:pt>
    <dgm:pt modelId="{00A6387D-2951-4FA8-815D-64D0ABF42314}" type="sibTrans" cxnId="{758AAC7E-9F44-47A9-93FB-450C58668D53}">
      <dgm:prSet/>
      <dgm:spPr/>
      <dgm:t>
        <a:bodyPr/>
        <a:lstStyle/>
        <a:p>
          <a:endParaRPr lang="es-CO"/>
        </a:p>
      </dgm:t>
    </dgm:pt>
    <dgm:pt modelId="{2AF00075-252C-4848-B488-CD8270947CC4}" type="pres">
      <dgm:prSet presAssocID="{B0ED994D-F1C6-4BCD-A788-28F03123EE0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CO"/>
        </a:p>
      </dgm:t>
    </dgm:pt>
    <dgm:pt modelId="{FEA14564-9247-4E6D-AC04-6E5ABB0C4FA7}" type="pres">
      <dgm:prSet presAssocID="{8CC780D5-CDFC-48BA-A348-1A790F5B595F}" presName="hierRoot1" presStyleCnt="0"/>
      <dgm:spPr/>
    </dgm:pt>
    <dgm:pt modelId="{5317F9A6-CC1E-4BE4-A19C-05600254F15A}" type="pres">
      <dgm:prSet presAssocID="{8CC780D5-CDFC-48BA-A348-1A790F5B595F}" presName="composite" presStyleCnt="0"/>
      <dgm:spPr/>
    </dgm:pt>
    <dgm:pt modelId="{98781A2E-3F5B-466A-A4EF-2697E40EAF1D}" type="pres">
      <dgm:prSet presAssocID="{8CC780D5-CDFC-48BA-A348-1A790F5B595F}" presName="background" presStyleLbl="node0" presStyleIdx="0" presStyleCnt="1"/>
      <dgm:spPr/>
    </dgm:pt>
    <dgm:pt modelId="{D21743BD-CCA8-47E2-B3EF-B0B7C2CAFC1B}" type="pres">
      <dgm:prSet presAssocID="{8CC780D5-CDFC-48BA-A348-1A790F5B595F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14F35CFD-1C7A-4621-ACF2-25C119E25F8C}" type="pres">
      <dgm:prSet presAssocID="{8CC780D5-CDFC-48BA-A348-1A790F5B595F}" presName="hierChild2" presStyleCnt="0"/>
      <dgm:spPr/>
    </dgm:pt>
    <dgm:pt modelId="{B0147CD0-851E-4310-9E3F-6B7ED95A8BB5}" type="pres">
      <dgm:prSet presAssocID="{192D96A1-C5F7-49D1-BD1A-FDE9D0E09E55}" presName="Name10" presStyleLbl="parChTrans1D2" presStyleIdx="0" presStyleCnt="3"/>
      <dgm:spPr/>
      <dgm:t>
        <a:bodyPr/>
        <a:lstStyle/>
        <a:p>
          <a:endParaRPr lang="es-CO"/>
        </a:p>
      </dgm:t>
    </dgm:pt>
    <dgm:pt modelId="{376782BD-7015-4153-A726-652D9D4214EA}" type="pres">
      <dgm:prSet presAssocID="{8131CCF9-D67F-4429-99BA-ABF3FBB81095}" presName="hierRoot2" presStyleCnt="0"/>
      <dgm:spPr/>
    </dgm:pt>
    <dgm:pt modelId="{BE73D8B1-D219-4E33-9567-FE8A58534BC7}" type="pres">
      <dgm:prSet presAssocID="{8131CCF9-D67F-4429-99BA-ABF3FBB81095}" presName="composite2" presStyleCnt="0"/>
      <dgm:spPr/>
    </dgm:pt>
    <dgm:pt modelId="{7E45303E-55F8-48C5-B093-532DD81CFDE6}" type="pres">
      <dgm:prSet presAssocID="{8131CCF9-D67F-4429-99BA-ABF3FBB81095}" presName="background2" presStyleLbl="node2" presStyleIdx="0" presStyleCnt="3"/>
      <dgm:spPr/>
    </dgm:pt>
    <dgm:pt modelId="{A665125F-0CF3-4571-87BA-EE2B3580C8C4}" type="pres">
      <dgm:prSet presAssocID="{8131CCF9-D67F-4429-99BA-ABF3FBB81095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B1640EEF-4D2A-48D6-9717-56C0603D69FB}" type="pres">
      <dgm:prSet presAssocID="{8131CCF9-D67F-4429-99BA-ABF3FBB81095}" presName="hierChild3" presStyleCnt="0"/>
      <dgm:spPr/>
    </dgm:pt>
    <dgm:pt modelId="{410F682B-9729-4D4C-BD38-CDF1D0D98780}" type="pres">
      <dgm:prSet presAssocID="{54C95A9D-BE2E-45BB-A02B-1CFE414109FB}" presName="Name10" presStyleLbl="parChTrans1D2" presStyleIdx="1" presStyleCnt="3"/>
      <dgm:spPr/>
      <dgm:t>
        <a:bodyPr/>
        <a:lstStyle/>
        <a:p>
          <a:endParaRPr lang="es-CO"/>
        </a:p>
      </dgm:t>
    </dgm:pt>
    <dgm:pt modelId="{E9D3DC05-470C-48C4-8672-DE344BCDABFF}" type="pres">
      <dgm:prSet presAssocID="{A87E175E-FAA5-4429-8184-8281F4EF4B05}" presName="hierRoot2" presStyleCnt="0"/>
      <dgm:spPr/>
    </dgm:pt>
    <dgm:pt modelId="{301B8EB1-661C-4DF2-AB65-F34D88F6B5AE}" type="pres">
      <dgm:prSet presAssocID="{A87E175E-FAA5-4429-8184-8281F4EF4B05}" presName="composite2" presStyleCnt="0"/>
      <dgm:spPr/>
    </dgm:pt>
    <dgm:pt modelId="{3969BADC-0BFB-4C16-B585-22152181D27E}" type="pres">
      <dgm:prSet presAssocID="{A87E175E-FAA5-4429-8184-8281F4EF4B05}" presName="background2" presStyleLbl="node2" presStyleIdx="1" presStyleCnt="3"/>
      <dgm:spPr/>
    </dgm:pt>
    <dgm:pt modelId="{7A236B87-B988-4FFE-BB70-A02EF368CA08}" type="pres">
      <dgm:prSet presAssocID="{A87E175E-FAA5-4429-8184-8281F4EF4B05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AFB6DE32-A3A3-478B-8FA3-8136CA2B3135}" type="pres">
      <dgm:prSet presAssocID="{A87E175E-FAA5-4429-8184-8281F4EF4B05}" presName="hierChild3" presStyleCnt="0"/>
      <dgm:spPr/>
    </dgm:pt>
    <dgm:pt modelId="{0094F789-C046-4F1A-8F11-8C918E401581}" type="pres">
      <dgm:prSet presAssocID="{36019A02-D107-4936-806B-93AC965C9A0D}" presName="Name10" presStyleLbl="parChTrans1D2" presStyleIdx="2" presStyleCnt="3"/>
      <dgm:spPr/>
      <dgm:t>
        <a:bodyPr/>
        <a:lstStyle/>
        <a:p>
          <a:endParaRPr lang="es-CO"/>
        </a:p>
      </dgm:t>
    </dgm:pt>
    <dgm:pt modelId="{6C13B25E-7FDB-443A-9D7B-68E78A9019DA}" type="pres">
      <dgm:prSet presAssocID="{9197BE11-05C1-442D-A00E-1F0B2396224A}" presName="hierRoot2" presStyleCnt="0"/>
      <dgm:spPr/>
    </dgm:pt>
    <dgm:pt modelId="{75623C78-52F4-4DB5-9033-542E401D26D7}" type="pres">
      <dgm:prSet presAssocID="{9197BE11-05C1-442D-A00E-1F0B2396224A}" presName="composite2" presStyleCnt="0"/>
      <dgm:spPr/>
    </dgm:pt>
    <dgm:pt modelId="{A6F42B7D-C19B-4DDD-A7C4-BB6C022D54AE}" type="pres">
      <dgm:prSet presAssocID="{9197BE11-05C1-442D-A00E-1F0B2396224A}" presName="background2" presStyleLbl="node2" presStyleIdx="2" presStyleCnt="3"/>
      <dgm:spPr/>
    </dgm:pt>
    <dgm:pt modelId="{89FEF314-6DDF-4162-BE83-643CFC5D277D}" type="pres">
      <dgm:prSet presAssocID="{9197BE11-05C1-442D-A00E-1F0B2396224A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DCA2DF3A-74ED-4575-853E-B782FDAA0231}" type="pres">
      <dgm:prSet presAssocID="{9197BE11-05C1-442D-A00E-1F0B2396224A}" presName="hierChild3" presStyleCnt="0"/>
      <dgm:spPr/>
    </dgm:pt>
  </dgm:ptLst>
  <dgm:cxnLst>
    <dgm:cxn modelId="{C07AD4C5-CEA4-4197-9CEC-4C1EC8C0E5BE}" srcId="{B0ED994D-F1C6-4BCD-A788-28F03123EE06}" destId="{8CC780D5-CDFC-48BA-A348-1A790F5B595F}" srcOrd="0" destOrd="0" parTransId="{1BE121C3-D743-4F99-9120-BB0AD26B441B}" sibTransId="{EC9EF6D7-1279-49FA-93C9-44DC7E23D9A0}"/>
    <dgm:cxn modelId="{5A5E1C9B-D44C-4B13-AC40-7A23B9C66763}" type="presOf" srcId="{B0ED994D-F1C6-4BCD-A788-28F03123EE06}" destId="{2AF00075-252C-4848-B488-CD8270947CC4}" srcOrd="0" destOrd="0" presId="urn:microsoft.com/office/officeart/2005/8/layout/hierarchy1"/>
    <dgm:cxn modelId="{0F45627A-9134-494C-BBAB-E1831B92E11A}" type="presOf" srcId="{A87E175E-FAA5-4429-8184-8281F4EF4B05}" destId="{7A236B87-B988-4FFE-BB70-A02EF368CA08}" srcOrd="0" destOrd="0" presId="urn:microsoft.com/office/officeart/2005/8/layout/hierarchy1"/>
    <dgm:cxn modelId="{D0D49D93-F721-4BB8-BA2C-8F0305865B02}" type="presOf" srcId="{8131CCF9-D67F-4429-99BA-ABF3FBB81095}" destId="{A665125F-0CF3-4571-87BA-EE2B3580C8C4}" srcOrd="0" destOrd="0" presId="urn:microsoft.com/office/officeart/2005/8/layout/hierarchy1"/>
    <dgm:cxn modelId="{07A1669E-5DB5-4450-B3D8-997A2432166E}" type="presOf" srcId="{192D96A1-C5F7-49D1-BD1A-FDE9D0E09E55}" destId="{B0147CD0-851E-4310-9E3F-6B7ED95A8BB5}" srcOrd="0" destOrd="0" presId="urn:microsoft.com/office/officeart/2005/8/layout/hierarchy1"/>
    <dgm:cxn modelId="{3C641C2B-7FFC-4790-A34D-6AD1A23700E7}" type="presOf" srcId="{54C95A9D-BE2E-45BB-A02B-1CFE414109FB}" destId="{410F682B-9729-4D4C-BD38-CDF1D0D98780}" srcOrd="0" destOrd="0" presId="urn:microsoft.com/office/officeart/2005/8/layout/hierarchy1"/>
    <dgm:cxn modelId="{758AAC7E-9F44-47A9-93FB-450C58668D53}" srcId="{8CC780D5-CDFC-48BA-A348-1A790F5B595F}" destId="{9197BE11-05C1-442D-A00E-1F0B2396224A}" srcOrd="2" destOrd="0" parTransId="{36019A02-D107-4936-806B-93AC965C9A0D}" sibTransId="{00A6387D-2951-4FA8-815D-64D0ABF42314}"/>
    <dgm:cxn modelId="{1F352C36-C3AC-440B-A4C8-02161E78D895}" type="presOf" srcId="{36019A02-D107-4936-806B-93AC965C9A0D}" destId="{0094F789-C046-4F1A-8F11-8C918E401581}" srcOrd="0" destOrd="0" presId="urn:microsoft.com/office/officeart/2005/8/layout/hierarchy1"/>
    <dgm:cxn modelId="{1414947B-CF16-448E-A116-D5BE90035656}" type="presOf" srcId="{8CC780D5-CDFC-48BA-A348-1A790F5B595F}" destId="{D21743BD-CCA8-47E2-B3EF-B0B7C2CAFC1B}" srcOrd="0" destOrd="0" presId="urn:microsoft.com/office/officeart/2005/8/layout/hierarchy1"/>
    <dgm:cxn modelId="{C346E71B-BBA7-4698-9B4C-5FC8EEA009D6}" srcId="{8CC780D5-CDFC-48BA-A348-1A790F5B595F}" destId="{A87E175E-FAA5-4429-8184-8281F4EF4B05}" srcOrd="1" destOrd="0" parTransId="{54C95A9D-BE2E-45BB-A02B-1CFE414109FB}" sibTransId="{51777403-CAEF-4ACE-9D88-289CC07DA75A}"/>
    <dgm:cxn modelId="{31D5EFCC-FB4E-4F13-883C-F8F482656CFA}" srcId="{8CC780D5-CDFC-48BA-A348-1A790F5B595F}" destId="{8131CCF9-D67F-4429-99BA-ABF3FBB81095}" srcOrd="0" destOrd="0" parTransId="{192D96A1-C5F7-49D1-BD1A-FDE9D0E09E55}" sibTransId="{8B0C23B9-BF0A-48A4-B805-12CBD96E1A4D}"/>
    <dgm:cxn modelId="{7917836D-C861-405F-99EF-F6EC09D53D17}" type="presOf" srcId="{9197BE11-05C1-442D-A00E-1F0B2396224A}" destId="{89FEF314-6DDF-4162-BE83-643CFC5D277D}" srcOrd="0" destOrd="0" presId="urn:microsoft.com/office/officeart/2005/8/layout/hierarchy1"/>
    <dgm:cxn modelId="{A5CB7668-E6E0-4230-9A8C-ADA36971A253}" type="presParOf" srcId="{2AF00075-252C-4848-B488-CD8270947CC4}" destId="{FEA14564-9247-4E6D-AC04-6E5ABB0C4FA7}" srcOrd="0" destOrd="0" presId="urn:microsoft.com/office/officeart/2005/8/layout/hierarchy1"/>
    <dgm:cxn modelId="{7FDEAB54-3FB1-4493-B52F-A9001647C7DF}" type="presParOf" srcId="{FEA14564-9247-4E6D-AC04-6E5ABB0C4FA7}" destId="{5317F9A6-CC1E-4BE4-A19C-05600254F15A}" srcOrd="0" destOrd="0" presId="urn:microsoft.com/office/officeart/2005/8/layout/hierarchy1"/>
    <dgm:cxn modelId="{49E690FB-FA5E-4379-B959-393E341C49BD}" type="presParOf" srcId="{5317F9A6-CC1E-4BE4-A19C-05600254F15A}" destId="{98781A2E-3F5B-466A-A4EF-2697E40EAF1D}" srcOrd="0" destOrd="0" presId="urn:microsoft.com/office/officeart/2005/8/layout/hierarchy1"/>
    <dgm:cxn modelId="{F0D4EF9C-A3CA-49E7-99FB-535084CA97FE}" type="presParOf" srcId="{5317F9A6-CC1E-4BE4-A19C-05600254F15A}" destId="{D21743BD-CCA8-47E2-B3EF-B0B7C2CAFC1B}" srcOrd="1" destOrd="0" presId="urn:microsoft.com/office/officeart/2005/8/layout/hierarchy1"/>
    <dgm:cxn modelId="{2F1E0E2A-205D-4C97-A62B-F93C21858929}" type="presParOf" srcId="{FEA14564-9247-4E6D-AC04-6E5ABB0C4FA7}" destId="{14F35CFD-1C7A-4621-ACF2-25C119E25F8C}" srcOrd="1" destOrd="0" presId="urn:microsoft.com/office/officeart/2005/8/layout/hierarchy1"/>
    <dgm:cxn modelId="{F75F0B08-D77A-4B14-B51F-16F7FC144708}" type="presParOf" srcId="{14F35CFD-1C7A-4621-ACF2-25C119E25F8C}" destId="{B0147CD0-851E-4310-9E3F-6B7ED95A8BB5}" srcOrd="0" destOrd="0" presId="urn:microsoft.com/office/officeart/2005/8/layout/hierarchy1"/>
    <dgm:cxn modelId="{EBEBD8EC-E475-4EA8-B086-96AA5E51904C}" type="presParOf" srcId="{14F35CFD-1C7A-4621-ACF2-25C119E25F8C}" destId="{376782BD-7015-4153-A726-652D9D4214EA}" srcOrd="1" destOrd="0" presId="urn:microsoft.com/office/officeart/2005/8/layout/hierarchy1"/>
    <dgm:cxn modelId="{18A7CE9B-44B4-4C51-A306-EC57F789E2EA}" type="presParOf" srcId="{376782BD-7015-4153-A726-652D9D4214EA}" destId="{BE73D8B1-D219-4E33-9567-FE8A58534BC7}" srcOrd="0" destOrd="0" presId="urn:microsoft.com/office/officeart/2005/8/layout/hierarchy1"/>
    <dgm:cxn modelId="{0CDDD330-D8D7-4AE9-AB39-2487A11D2AD2}" type="presParOf" srcId="{BE73D8B1-D219-4E33-9567-FE8A58534BC7}" destId="{7E45303E-55F8-48C5-B093-532DD81CFDE6}" srcOrd="0" destOrd="0" presId="urn:microsoft.com/office/officeart/2005/8/layout/hierarchy1"/>
    <dgm:cxn modelId="{D9F426F7-A347-4394-910B-5E3AF9173A73}" type="presParOf" srcId="{BE73D8B1-D219-4E33-9567-FE8A58534BC7}" destId="{A665125F-0CF3-4571-87BA-EE2B3580C8C4}" srcOrd="1" destOrd="0" presId="urn:microsoft.com/office/officeart/2005/8/layout/hierarchy1"/>
    <dgm:cxn modelId="{C10C82BF-7AC7-4AEB-8F3E-ED5D139F536E}" type="presParOf" srcId="{376782BD-7015-4153-A726-652D9D4214EA}" destId="{B1640EEF-4D2A-48D6-9717-56C0603D69FB}" srcOrd="1" destOrd="0" presId="urn:microsoft.com/office/officeart/2005/8/layout/hierarchy1"/>
    <dgm:cxn modelId="{1B7B2930-88EF-4E4A-AF09-77D30013076C}" type="presParOf" srcId="{14F35CFD-1C7A-4621-ACF2-25C119E25F8C}" destId="{410F682B-9729-4D4C-BD38-CDF1D0D98780}" srcOrd="2" destOrd="0" presId="urn:microsoft.com/office/officeart/2005/8/layout/hierarchy1"/>
    <dgm:cxn modelId="{C1ADE7FC-2842-4479-A8A1-74BCE19658ED}" type="presParOf" srcId="{14F35CFD-1C7A-4621-ACF2-25C119E25F8C}" destId="{E9D3DC05-470C-48C4-8672-DE344BCDABFF}" srcOrd="3" destOrd="0" presId="urn:microsoft.com/office/officeart/2005/8/layout/hierarchy1"/>
    <dgm:cxn modelId="{E549E0D2-8675-43FD-A3CD-16C7EA97305F}" type="presParOf" srcId="{E9D3DC05-470C-48C4-8672-DE344BCDABFF}" destId="{301B8EB1-661C-4DF2-AB65-F34D88F6B5AE}" srcOrd="0" destOrd="0" presId="urn:microsoft.com/office/officeart/2005/8/layout/hierarchy1"/>
    <dgm:cxn modelId="{34CEB325-231C-42C8-9058-0AEF2A09C085}" type="presParOf" srcId="{301B8EB1-661C-4DF2-AB65-F34D88F6B5AE}" destId="{3969BADC-0BFB-4C16-B585-22152181D27E}" srcOrd="0" destOrd="0" presId="urn:microsoft.com/office/officeart/2005/8/layout/hierarchy1"/>
    <dgm:cxn modelId="{5C103075-F6E2-44D7-AB64-6CA21CD9CDC8}" type="presParOf" srcId="{301B8EB1-661C-4DF2-AB65-F34D88F6B5AE}" destId="{7A236B87-B988-4FFE-BB70-A02EF368CA08}" srcOrd="1" destOrd="0" presId="urn:microsoft.com/office/officeart/2005/8/layout/hierarchy1"/>
    <dgm:cxn modelId="{900726D4-C1A2-4F97-BD6A-B9FD50081747}" type="presParOf" srcId="{E9D3DC05-470C-48C4-8672-DE344BCDABFF}" destId="{AFB6DE32-A3A3-478B-8FA3-8136CA2B3135}" srcOrd="1" destOrd="0" presId="urn:microsoft.com/office/officeart/2005/8/layout/hierarchy1"/>
    <dgm:cxn modelId="{EDF10F36-58F3-49E7-83FC-27FB5EECAC22}" type="presParOf" srcId="{14F35CFD-1C7A-4621-ACF2-25C119E25F8C}" destId="{0094F789-C046-4F1A-8F11-8C918E401581}" srcOrd="4" destOrd="0" presId="urn:microsoft.com/office/officeart/2005/8/layout/hierarchy1"/>
    <dgm:cxn modelId="{546C5B8C-2F22-4205-8EBD-6C5F819F4D07}" type="presParOf" srcId="{14F35CFD-1C7A-4621-ACF2-25C119E25F8C}" destId="{6C13B25E-7FDB-443A-9D7B-68E78A9019DA}" srcOrd="5" destOrd="0" presId="urn:microsoft.com/office/officeart/2005/8/layout/hierarchy1"/>
    <dgm:cxn modelId="{B1ABFAF5-6841-47F2-ABBC-0DA77B1180C3}" type="presParOf" srcId="{6C13B25E-7FDB-443A-9D7B-68E78A9019DA}" destId="{75623C78-52F4-4DB5-9033-542E401D26D7}" srcOrd="0" destOrd="0" presId="urn:microsoft.com/office/officeart/2005/8/layout/hierarchy1"/>
    <dgm:cxn modelId="{52355FC3-1D8D-4F16-911B-75501BE4C970}" type="presParOf" srcId="{75623C78-52F4-4DB5-9033-542E401D26D7}" destId="{A6F42B7D-C19B-4DDD-A7C4-BB6C022D54AE}" srcOrd="0" destOrd="0" presId="urn:microsoft.com/office/officeart/2005/8/layout/hierarchy1"/>
    <dgm:cxn modelId="{DF1D5D2C-8672-4F25-8A32-A375D8965478}" type="presParOf" srcId="{75623C78-52F4-4DB5-9033-542E401D26D7}" destId="{89FEF314-6DDF-4162-BE83-643CFC5D277D}" srcOrd="1" destOrd="0" presId="urn:microsoft.com/office/officeart/2005/8/layout/hierarchy1"/>
    <dgm:cxn modelId="{D01C30E7-47E3-4863-997C-2905DD6AE9C1}" type="presParOf" srcId="{6C13B25E-7FDB-443A-9D7B-68E78A9019DA}" destId="{DCA2DF3A-74ED-4575-853E-B782FDAA023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0ED994D-F1C6-4BCD-A788-28F03123EE06}" type="doc">
      <dgm:prSet loTypeId="urn:microsoft.com/office/officeart/2005/8/layout/hierarchy1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CO"/>
        </a:p>
      </dgm:t>
    </dgm:pt>
    <dgm:pt modelId="{8CC780D5-CDFC-48BA-A348-1A790F5B595F}">
      <dgm:prSet phldrT="[Texto]"/>
      <dgm:spPr/>
      <dgm:t>
        <a:bodyPr/>
        <a:lstStyle/>
        <a:p>
          <a:r>
            <a:rPr lang="es-CO" dirty="0" smtClean="0"/>
            <a:t>CLIENTE</a:t>
          </a:r>
          <a:endParaRPr lang="es-CO" dirty="0"/>
        </a:p>
      </dgm:t>
    </dgm:pt>
    <dgm:pt modelId="{1BE121C3-D743-4F99-9120-BB0AD26B441B}" type="parTrans" cxnId="{C07AD4C5-CEA4-4197-9CEC-4C1EC8C0E5BE}">
      <dgm:prSet/>
      <dgm:spPr/>
      <dgm:t>
        <a:bodyPr/>
        <a:lstStyle/>
        <a:p>
          <a:endParaRPr lang="es-CO"/>
        </a:p>
      </dgm:t>
    </dgm:pt>
    <dgm:pt modelId="{EC9EF6D7-1279-49FA-93C9-44DC7E23D9A0}" type="sibTrans" cxnId="{C07AD4C5-CEA4-4197-9CEC-4C1EC8C0E5BE}">
      <dgm:prSet/>
      <dgm:spPr/>
      <dgm:t>
        <a:bodyPr/>
        <a:lstStyle/>
        <a:p>
          <a:endParaRPr lang="es-CO"/>
        </a:p>
      </dgm:t>
    </dgm:pt>
    <dgm:pt modelId="{8131CCF9-D67F-4429-99BA-ABF3FBB81095}">
      <dgm:prSet phldrT="[Texto]"/>
      <dgm:spPr/>
      <dgm:t>
        <a:bodyPr/>
        <a:lstStyle/>
        <a:p>
          <a:r>
            <a:rPr lang="es-CO" dirty="0" smtClean="0"/>
            <a:t>TRANSPORTE</a:t>
          </a:r>
          <a:endParaRPr lang="es-CO" dirty="0"/>
        </a:p>
      </dgm:t>
    </dgm:pt>
    <dgm:pt modelId="{192D96A1-C5F7-49D1-BD1A-FDE9D0E09E55}" type="parTrans" cxnId="{31D5EFCC-FB4E-4F13-883C-F8F482656CFA}">
      <dgm:prSet/>
      <dgm:spPr/>
      <dgm:t>
        <a:bodyPr/>
        <a:lstStyle/>
        <a:p>
          <a:endParaRPr lang="es-CO"/>
        </a:p>
      </dgm:t>
    </dgm:pt>
    <dgm:pt modelId="{8B0C23B9-BF0A-48A4-B805-12CBD96E1A4D}" type="sibTrans" cxnId="{31D5EFCC-FB4E-4F13-883C-F8F482656CFA}">
      <dgm:prSet/>
      <dgm:spPr/>
      <dgm:t>
        <a:bodyPr/>
        <a:lstStyle/>
        <a:p>
          <a:endParaRPr lang="es-CO"/>
        </a:p>
      </dgm:t>
    </dgm:pt>
    <dgm:pt modelId="{A87E175E-FAA5-4429-8184-8281F4EF4B05}">
      <dgm:prSet phldrT="[Texto]"/>
      <dgm:spPr/>
      <dgm:t>
        <a:bodyPr/>
        <a:lstStyle/>
        <a:p>
          <a:r>
            <a:rPr lang="es-CO" smtClean="0"/>
            <a:t>INVENTARIO</a:t>
          </a:r>
          <a:endParaRPr lang="es-CO"/>
        </a:p>
      </dgm:t>
    </dgm:pt>
    <dgm:pt modelId="{54C95A9D-BE2E-45BB-A02B-1CFE414109FB}" type="parTrans" cxnId="{C346E71B-BBA7-4698-9B4C-5FC8EEA009D6}">
      <dgm:prSet/>
      <dgm:spPr/>
      <dgm:t>
        <a:bodyPr/>
        <a:lstStyle/>
        <a:p>
          <a:endParaRPr lang="es-CO"/>
        </a:p>
      </dgm:t>
    </dgm:pt>
    <dgm:pt modelId="{51777403-CAEF-4ACE-9D88-289CC07DA75A}" type="sibTrans" cxnId="{C346E71B-BBA7-4698-9B4C-5FC8EEA009D6}">
      <dgm:prSet/>
      <dgm:spPr/>
      <dgm:t>
        <a:bodyPr/>
        <a:lstStyle/>
        <a:p>
          <a:endParaRPr lang="es-CO"/>
        </a:p>
      </dgm:t>
    </dgm:pt>
    <dgm:pt modelId="{9197BE11-05C1-442D-A00E-1F0B2396224A}">
      <dgm:prSet phldrT="[Texto]"/>
      <dgm:spPr/>
      <dgm:t>
        <a:bodyPr/>
        <a:lstStyle/>
        <a:p>
          <a:r>
            <a:rPr lang="es-CO" dirty="0" smtClean="0"/>
            <a:t>INFORMACIÓN</a:t>
          </a:r>
          <a:endParaRPr lang="es-CO" dirty="0"/>
        </a:p>
      </dgm:t>
    </dgm:pt>
    <dgm:pt modelId="{36019A02-D107-4936-806B-93AC965C9A0D}" type="parTrans" cxnId="{758AAC7E-9F44-47A9-93FB-450C58668D53}">
      <dgm:prSet/>
      <dgm:spPr/>
      <dgm:t>
        <a:bodyPr/>
        <a:lstStyle/>
        <a:p>
          <a:endParaRPr lang="es-CO"/>
        </a:p>
      </dgm:t>
    </dgm:pt>
    <dgm:pt modelId="{00A6387D-2951-4FA8-815D-64D0ABF42314}" type="sibTrans" cxnId="{758AAC7E-9F44-47A9-93FB-450C58668D53}">
      <dgm:prSet/>
      <dgm:spPr/>
      <dgm:t>
        <a:bodyPr/>
        <a:lstStyle/>
        <a:p>
          <a:endParaRPr lang="es-CO"/>
        </a:p>
      </dgm:t>
    </dgm:pt>
    <dgm:pt modelId="{2AF00075-252C-4848-B488-CD8270947CC4}" type="pres">
      <dgm:prSet presAssocID="{B0ED994D-F1C6-4BCD-A788-28F03123EE0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CO"/>
        </a:p>
      </dgm:t>
    </dgm:pt>
    <dgm:pt modelId="{FEA14564-9247-4E6D-AC04-6E5ABB0C4FA7}" type="pres">
      <dgm:prSet presAssocID="{8CC780D5-CDFC-48BA-A348-1A790F5B595F}" presName="hierRoot1" presStyleCnt="0"/>
      <dgm:spPr/>
    </dgm:pt>
    <dgm:pt modelId="{5317F9A6-CC1E-4BE4-A19C-05600254F15A}" type="pres">
      <dgm:prSet presAssocID="{8CC780D5-CDFC-48BA-A348-1A790F5B595F}" presName="composite" presStyleCnt="0"/>
      <dgm:spPr/>
    </dgm:pt>
    <dgm:pt modelId="{98781A2E-3F5B-466A-A4EF-2697E40EAF1D}" type="pres">
      <dgm:prSet presAssocID="{8CC780D5-CDFC-48BA-A348-1A790F5B595F}" presName="background" presStyleLbl="node0" presStyleIdx="0" presStyleCnt="1"/>
      <dgm:spPr/>
    </dgm:pt>
    <dgm:pt modelId="{D21743BD-CCA8-47E2-B3EF-B0B7C2CAFC1B}" type="pres">
      <dgm:prSet presAssocID="{8CC780D5-CDFC-48BA-A348-1A790F5B595F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14F35CFD-1C7A-4621-ACF2-25C119E25F8C}" type="pres">
      <dgm:prSet presAssocID="{8CC780D5-CDFC-48BA-A348-1A790F5B595F}" presName="hierChild2" presStyleCnt="0"/>
      <dgm:spPr/>
    </dgm:pt>
    <dgm:pt modelId="{B0147CD0-851E-4310-9E3F-6B7ED95A8BB5}" type="pres">
      <dgm:prSet presAssocID="{192D96A1-C5F7-49D1-BD1A-FDE9D0E09E55}" presName="Name10" presStyleLbl="parChTrans1D2" presStyleIdx="0" presStyleCnt="3"/>
      <dgm:spPr/>
      <dgm:t>
        <a:bodyPr/>
        <a:lstStyle/>
        <a:p>
          <a:endParaRPr lang="es-CO"/>
        </a:p>
      </dgm:t>
    </dgm:pt>
    <dgm:pt modelId="{376782BD-7015-4153-A726-652D9D4214EA}" type="pres">
      <dgm:prSet presAssocID="{8131CCF9-D67F-4429-99BA-ABF3FBB81095}" presName="hierRoot2" presStyleCnt="0"/>
      <dgm:spPr/>
    </dgm:pt>
    <dgm:pt modelId="{BE73D8B1-D219-4E33-9567-FE8A58534BC7}" type="pres">
      <dgm:prSet presAssocID="{8131CCF9-D67F-4429-99BA-ABF3FBB81095}" presName="composite2" presStyleCnt="0"/>
      <dgm:spPr/>
    </dgm:pt>
    <dgm:pt modelId="{7E45303E-55F8-48C5-B093-532DD81CFDE6}" type="pres">
      <dgm:prSet presAssocID="{8131CCF9-D67F-4429-99BA-ABF3FBB81095}" presName="background2" presStyleLbl="node2" presStyleIdx="0" presStyleCnt="3"/>
      <dgm:spPr/>
    </dgm:pt>
    <dgm:pt modelId="{A665125F-0CF3-4571-87BA-EE2B3580C8C4}" type="pres">
      <dgm:prSet presAssocID="{8131CCF9-D67F-4429-99BA-ABF3FBB81095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B1640EEF-4D2A-48D6-9717-56C0603D69FB}" type="pres">
      <dgm:prSet presAssocID="{8131CCF9-D67F-4429-99BA-ABF3FBB81095}" presName="hierChild3" presStyleCnt="0"/>
      <dgm:spPr/>
    </dgm:pt>
    <dgm:pt modelId="{410F682B-9729-4D4C-BD38-CDF1D0D98780}" type="pres">
      <dgm:prSet presAssocID="{54C95A9D-BE2E-45BB-A02B-1CFE414109FB}" presName="Name10" presStyleLbl="parChTrans1D2" presStyleIdx="1" presStyleCnt="3"/>
      <dgm:spPr/>
      <dgm:t>
        <a:bodyPr/>
        <a:lstStyle/>
        <a:p>
          <a:endParaRPr lang="es-CO"/>
        </a:p>
      </dgm:t>
    </dgm:pt>
    <dgm:pt modelId="{E9D3DC05-470C-48C4-8672-DE344BCDABFF}" type="pres">
      <dgm:prSet presAssocID="{A87E175E-FAA5-4429-8184-8281F4EF4B05}" presName="hierRoot2" presStyleCnt="0"/>
      <dgm:spPr/>
    </dgm:pt>
    <dgm:pt modelId="{301B8EB1-661C-4DF2-AB65-F34D88F6B5AE}" type="pres">
      <dgm:prSet presAssocID="{A87E175E-FAA5-4429-8184-8281F4EF4B05}" presName="composite2" presStyleCnt="0"/>
      <dgm:spPr/>
    </dgm:pt>
    <dgm:pt modelId="{3969BADC-0BFB-4C16-B585-22152181D27E}" type="pres">
      <dgm:prSet presAssocID="{A87E175E-FAA5-4429-8184-8281F4EF4B05}" presName="background2" presStyleLbl="node2" presStyleIdx="1" presStyleCnt="3"/>
      <dgm:spPr/>
    </dgm:pt>
    <dgm:pt modelId="{7A236B87-B988-4FFE-BB70-A02EF368CA08}" type="pres">
      <dgm:prSet presAssocID="{A87E175E-FAA5-4429-8184-8281F4EF4B05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AFB6DE32-A3A3-478B-8FA3-8136CA2B3135}" type="pres">
      <dgm:prSet presAssocID="{A87E175E-FAA5-4429-8184-8281F4EF4B05}" presName="hierChild3" presStyleCnt="0"/>
      <dgm:spPr/>
    </dgm:pt>
    <dgm:pt modelId="{0094F789-C046-4F1A-8F11-8C918E401581}" type="pres">
      <dgm:prSet presAssocID="{36019A02-D107-4936-806B-93AC965C9A0D}" presName="Name10" presStyleLbl="parChTrans1D2" presStyleIdx="2" presStyleCnt="3"/>
      <dgm:spPr/>
      <dgm:t>
        <a:bodyPr/>
        <a:lstStyle/>
        <a:p>
          <a:endParaRPr lang="es-CO"/>
        </a:p>
      </dgm:t>
    </dgm:pt>
    <dgm:pt modelId="{6C13B25E-7FDB-443A-9D7B-68E78A9019DA}" type="pres">
      <dgm:prSet presAssocID="{9197BE11-05C1-442D-A00E-1F0B2396224A}" presName="hierRoot2" presStyleCnt="0"/>
      <dgm:spPr/>
    </dgm:pt>
    <dgm:pt modelId="{75623C78-52F4-4DB5-9033-542E401D26D7}" type="pres">
      <dgm:prSet presAssocID="{9197BE11-05C1-442D-A00E-1F0B2396224A}" presName="composite2" presStyleCnt="0"/>
      <dgm:spPr/>
    </dgm:pt>
    <dgm:pt modelId="{A6F42B7D-C19B-4DDD-A7C4-BB6C022D54AE}" type="pres">
      <dgm:prSet presAssocID="{9197BE11-05C1-442D-A00E-1F0B2396224A}" presName="background2" presStyleLbl="node2" presStyleIdx="2" presStyleCnt="3"/>
      <dgm:spPr/>
    </dgm:pt>
    <dgm:pt modelId="{89FEF314-6DDF-4162-BE83-643CFC5D277D}" type="pres">
      <dgm:prSet presAssocID="{9197BE11-05C1-442D-A00E-1F0B2396224A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DCA2DF3A-74ED-4575-853E-B782FDAA0231}" type="pres">
      <dgm:prSet presAssocID="{9197BE11-05C1-442D-A00E-1F0B2396224A}" presName="hierChild3" presStyleCnt="0"/>
      <dgm:spPr/>
    </dgm:pt>
  </dgm:ptLst>
  <dgm:cxnLst>
    <dgm:cxn modelId="{8E642076-04DA-47EF-8E99-B0ED3509F75C}" type="presOf" srcId="{54C95A9D-BE2E-45BB-A02B-1CFE414109FB}" destId="{410F682B-9729-4D4C-BD38-CDF1D0D98780}" srcOrd="0" destOrd="0" presId="urn:microsoft.com/office/officeart/2005/8/layout/hierarchy1"/>
    <dgm:cxn modelId="{C07AD4C5-CEA4-4197-9CEC-4C1EC8C0E5BE}" srcId="{B0ED994D-F1C6-4BCD-A788-28F03123EE06}" destId="{8CC780D5-CDFC-48BA-A348-1A790F5B595F}" srcOrd="0" destOrd="0" parTransId="{1BE121C3-D743-4F99-9120-BB0AD26B441B}" sibTransId="{EC9EF6D7-1279-49FA-93C9-44DC7E23D9A0}"/>
    <dgm:cxn modelId="{1C7BB45A-4801-4C08-8D42-09E0E63F3D19}" type="presOf" srcId="{192D96A1-C5F7-49D1-BD1A-FDE9D0E09E55}" destId="{B0147CD0-851E-4310-9E3F-6B7ED95A8BB5}" srcOrd="0" destOrd="0" presId="urn:microsoft.com/office/officeart/2005/8/layout/hierarchy1"/>
    <dgm:cxn modelId="{0DADE2CA-C9BF-4F50-A6BC-A9F29E7EC545}" type="presOf" srcId="{B0ED994D-F1C6-4BCD-A788-28F03123EE06}" destId="{2AF00075-252C-4848-B488-CD8270947CC4}" srcOrd="0" destOrd="0" presId="urn:microsoft.com/office/officeart/2005/8/layout/hierarchy1"/>
    <dgm:cxn modelId="{99DDACB8-C72B-4C42-9854-0594CD98C1B1}" type="presOf" srcId="{36019A02-D107-4936-806B-93AC965C9A0D}" destId="{0094F789-C046-4F1A-8F11-8C918E401581}" srcOrd="0" destOrd="0" presId="urn:microsoft.com/office/officeart/2005/8/layout/hierarchy1"/>
    <dgm:cxn modelId="{758AAC7E-9F44-47A9-93FB-450C58668D53}" srcId="{8CC780D5-CDFC-48BA-A348-1A790F5B595F}" destId="{9197BE11-05C1-442D-A00E-1F0B2396224A}" srcOrd="2" destOrd="0" parTransId="{36019A02-D107-4936-806B-93AC965C9A0D}" sibTransId="{00A6387D-2951-4FA8-815D-64D0ABF42314}"/>
    <dgm:cxn modelId="{F9B8644F-FC38-46F2-B20A-0E09947ED426}" type="presOf" srcId="{8CC780D5-CDFC-48BA-A348-1A790F5B595F}" destId="{D21743BD-CCA8-47E2-B3EF-B0B7C2CAFC1B}" srcOrd="0" destOrd="0" presId="urn:microsoft.com/office/officeart/2005/8/layout/hierarchy1"/>
    <dgm:cxn modelId="{BE40B94E-048A-4155-AAC0-BD70A0FD7197}" type="presOf" srcId="{A87E175E-FAA5-4429-8184-8281F4EF4B05}" destId="{7A236B87-B988-4FFE-BB70-A02EF368CA08}" srcOrd="0" destOrd="0" presId="urn:microsoft.com/office/officeart/2005/8/layout/hierarchy1"/>
    <dgm:cxn modelId="{C259BE08-52FD-4470-8D51-96375903B2C1}" type="presOf" srcId="{8131CCF9-D67F-4429-99BA-ABF3FBB81095}" destId="{A665125F-0CF3-4571-87BA-EE2B3580C8C4}" srcOrd="0" destOrd="0" presId="urn:microsoft.com/office/officeart/2005/8/layout/hierarchy1"/>
    <dgm:cxn modelId="{95CFE8FA-78FD-4D4B-967E-70EA8D77DBBC}" type="presOf" srcId="{9197BE11-05C1-442D-A00E-1F0B2396224A}" destId="{89FEF314-6DDF-4162-BE83-643CFC5D277D}" srcOrd="0" destOrd="0" presId="urn:microsoft.com/office/officeart/2005/8/layout/hierarchy1"/>
    <dgm:cxn modelId="{C346E71B-BBA7-4698-9B4C-5FC8EEA009D6}" srcId="{8CC780D5-CDFC-48BA-A348-1A790F5B595F}" destId="{A87E175E-FAA5-4429-8184-8281F4EF4B05}" srcOrd="1" destOrd="0" parTransId="{54C95A9D-BE2E-45BB-A02B-1CFE414109FB}" sibTransId="{51777403-CAEF-4ACE-9D88-289CC07DA75A}"/>
    <dgm:cxn modelId="{31D5EFCC-FB4E-4F13-883C-F8F482656CFA}" srcId="{8CC780D5-CDFC-48BA-A348-1A790F5B595F}" destId="{8131CCF9-D67F-4429-99BA-ABF3FBB81095}" srcOrd="0" destOrd="0" parTransId="{192D96A1-C5F7-49D1-BD1A-FDE9D0E09E55}" sibTransId="{8B0C23B9-BF0A-48A4-B805-12CBD96E1A4D}"/>
    <dgm:cxn modelId="{E5A93582-53A8-45E8-ABF6-019FDCC3350A}" type="presParOf" srcId="{2AF00075-252C-4848-B488-CD8270947CC4}" destId="{FEA14564-9247-4E6D-AC04-6E5ABB0C4FA7}" srcOrd="0" destOrd="0" presId="urn:microsoft.com/office/officeart/2005/8/layout/hierarchy1"/>
    <dgm:cxn modelId="{CD344D0F-7074-4D12-AFC2-4D5CB11D67C4}" type="presParOf" srcId="{FEA14564-9247-4E6D-AC04-6E5ABB0C4FA7}" destId="{5317F9A6-CC1E-4BE4-A19C-05600254F15A}" srcOrd="0" destOrd="0" presId="urn:microsoft.com/office/officeart/2005/8/layout/hierarchy1"/>
    <dgm:cxn modelId="{43E04C93-4234-417B-864A-639B2B8D167D}" type="presParOf" srcId="{5317F9A6-CC1E-4BE4-A19C-05600254F15A}" destId="{98781A2E-3F5B-466A-A4EF-2697E40EAF1D}" srcOrd="0" destOrd="0" presId="urn:microsoft.com/office/officeart/2005/8/layout/hierarchy1"/>
    <dgm:cxn modelId="{77496BF3-57A1-41BF-A901-7902DE5E94EC}" type="presParOf" srcId="{5317F9A6-CC1E-4BE4-A19C-05600254F15A}" destId="{D21743BD-CCA8-47E2-B3EF-B0B7C2CAFC1B}" srcOrd="1" destOrd="0" presId="urn:microsoft.com/office/officeart/2005/8/layout/hierarchy1"/>
    <dgm:cxn modelId="{335D97B2-AAE3-4B08-AB6E-19D9BAA9D1DB}" type="presParOf" srcId="{FEA14564-9247-4E6D-AC04-6E5ABB0C4FA7}" destId="{14F35CFD-1C7A-4621-ACF2-25C119E25F8C}" srcOrd="1" destOrd="0" presId="urn:microsoft.com/office/officeart/2005/8/layout/hierarchy1"/>
    <dgm:cxn modelId="{873F341D-F837-44CB-B259-C23DBBCCAE9E}" type="presParOf" srcId="{14F35CFD-1C7A-4621-ACF2-25C119E25F8C}" destId="{B0147CD0-851E-4310-9E3F-6B7ED95A8BB5}" srcOrd="0" destOrd="0" presId="urn:microsoft.com/office/officeart/2005/8/layout/hierarchy1"/>
    <dgm:cxn modelId="{442A1FD6-5CCD-4729-A011-4B98E4A5F9BD}" type="presParOf" srcId="{14F35CFD-1C7A-4621-ACF2-25C119E25F8C}" destId="{376782BD-7015-4153-A726-652D9D4214EA}" srcOrd="1" destOrd="0" presId="urn:microsoft.com/office/officeart/2005/8/layout/hierarchy1"/>
    <dgm:cxn modelId="{ADB9E67C-EEB5-4C20-915E-5E7714B4FB9A}" type="presParOf" srcId="{376782BD-7015-4153-A726-652D9D4214EA}" destId="{BE73D8B1-D219-4E33-9567-FE8A58534BC7}" srcOrd="0" destOrd="0" presId="urn:microsoft.com/office/officeart/2005/8/layout/hierarchy1"/>
    <dgm:cxn modelId="{C90435FA-7AFD-42A6-BDF8-022C64DF5323}" type="presParOf" srcId="{BE73D8B1-D219-4E33-9567-FE8A58534BC7}" destId="{7E45303E-55F8-48C5-B093-532DD81CFDE6}" srcOrd="0" destOrd="0" presId="urn:microsoft.com/office/officeart/2005/8/layout/hierarchy1"/>
    <dgm:cxn modelId="{D12A4D9C-7DAE-47FC-A28A-18D499724A97}" type="presParOf" srcId="{BE73D8B1-D219-4E33-9567-FE8A58534BC7}" destId="{A665125F-0CF3-4571-87BA-EE2B3580C8C4}" srcOrd="1" destOrd="0" presId="urn:microsoft.com/office/officeart/2005/8/layout/hierarchy1"/>
    <dgm:cxn modelId="{4D979440-522F-44AE-9E31-8D64A91874F1}" type="presParOf" srcId="{376782BD-7015-4153-A726-652D9D4214EA}" destId="{B1640EEF-4D2A-48D6-9717-56C0603D69FB}" srcOrd="1" destOrd="0" presId="urn:microsoft.com/office/officeart/2005/8/layout/hierarchy1"/>
    <dgm:cxn modelId="{4B1DBE02-F40A-492B-97C9-83D7A488B6FB}" type="presParOf" srcId="{14F35CFD-1C7A-4621-ACF2-25C119E25F8C}" destId="{410F682B-9729-4D4C-BD38-CDF1D0D98780}" srcOrd="2" destOrd="0" presId="urn:microsoft.com/office/officeart/2005/8/layout/hierarchy1"/>
    <dgm:cxn modelId="{1994F371-4617-496B-A31F-05B69A2E2E74}" type="presParOf" srcId="{14F35CFD-1C7A-4621-ACF2-25C119E25F8C}" destId="{E9D3DC05-470C-48C4-8672-DE344BCDABFF}" srcOrd="3" destOrd="0" presId="urn:microsoft.com/office/officeart/2005/8/layout/hierarchy1"/>
    <dgm:cxn modelId="{1B47760B-7451-4C43-9973-85E9B8288497}" type="presParOf" srcId="{E9D3DC05-470C-48C4-8672-DE344BCDABFF}" destId="{301B8EB1-661C-4DF2-AB65-F34D88F6B5AE}" srcOrd="0" destOrd="0" presId="urn:microsoft.com/office/officeart/2005/8/layout/hierarchy1"/>
    <dgm:cxn modelId="{5D3B3449-C0D8-4D30-B021-EED91378157A}" type="presParOf" srcId="{301B8EB1-661C-4DF2-AB65-F34D88F6B5AE}" destId="{3969BADC-0BFB-4C16-B585-22152181D27E}" srcOrd="0" destOrd="0" presId="urn:microsoft.com/office/officeart/2005/8/layout/hierarchy1"/>
    <dgm:cxn modelId="{3168B473-55F5-4952-A108-AE5CBB824D43}" type="presParOf" srcId="{301B8EB1-661C-4DF2-AB65-F34D88F6B5AE}" destId="{7A236B87-B988-4FFE-BB70-A02EF368CA08}" srcOrd="1" destOrd="0" presId="urn:microsoft.com/office/officeart/2005/8/layout/hierarchy1"/>
    <dgm:cxn modelId="{ABC3F686-76AD-4A73-8338-97CEC3951242}" type="presParOf" srcId="{E9D3DC05-470C-48C4-8672-DE344BCDABFF}" destId="{AFB6DE32-A3A3-478B-8FA3-8136CA2B3135}" srcOrd="1" destOrd="0" presId="urn:microsoft.com/office/officeart/2005/8/layout/hierarchy1"/>
    <dgm:cxn modelId="{2404319D-5CD3-4746-AF10-0DE79EE684E2}" type="presParOf" srcId="{14F35CFD-1C7A-4621-ACF2-25C119E25F8C}" destId="{0094F789-C046-4F1A-8F11-8C918E401581}" srcOrd="4" destOrd="0" presId="urn:microsoft.com/office/officeart/2005/8/layout/hierarchy1"/>
    <dgm:cxn modelId="{C09351D9-1EA4-4B08-9363-967158E5D382}" type="presParOf" srcId="{14F35CFD-1C7A-4621-ACF2-25C119E25F8C}" destId="{6C13B25E-7FDB-443A-9D7B-68E78A9019DA}" srcOrd="5" destOrd="0" presId="urn:microsoft.com/office/officeart/2005/8/layout/hierarchy1"/>
    <dgm:cxn modelId="{56553195-7939-4DDE-8A8D-96824ABD214A}" type="presParOf" srcId="{6C13B25E-7FDB-443A-9D7B-68E78A9019DA}" destId="{75623C78-52F4-4DB5-9033-542E401D26D7}" srcOrd="0" destOrd="0" presId="urn:microsoft.com/office/officeart/2005/8/layout/hierarchy1"/>
    <dgm:cxn modelId="{AB1224E5-F676-4ABC-B0EC-22133E1ED11B}" type="presParOf" srcId="{75623C78-52F4-4DB5-9033-542E401D26D7}" destId="{A6F42B7D-C19B-4DDD-A7C4-BB6C022D54AE}" srcOrd="0" destOrd="0" presId="urn:microsoft.com/office/officeart/2005/8/layout/hierarchy1"/>
    <dgm:cxn modelId="{C0658AC3-22B0-47AE-920A-A48C7F807B0D}" type="presParOf" srcId="{75623C78-52F4-4DB5-9033-542E401D26D7}" destId="{89FEF314-6DDF-4162-BE83-643CFC5D277D}" srcOrd="1" destOrd="0" presId="urn:microsoft.com/office/officeart/2005/8/layout/hierarchy1"/>
    <dgm:cxn modelId="{0A9BA82C-A77A-4FCF-A16F-E99FD38F3B5B}" type="presParOf" srcId="{6C13B25E-7FDB-443A-9D7B-68E78A9019DA}" destId="{DCA2DF3A-74ED-4575-853E-B782FDAA023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xmlns="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CD32F4F-E56E-438D-9373-33E3B37BAB44}" type="doc">
      <dgm:prSet loTypeId="urn:microsoft.com/office/officeart/2005/8/layout/orgChart1" loCatId="hierarchy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es-CO"/>
        </a:p>
      </dgm:t>
    </dgm:pt>
    <dgm:pt modelId="{1D87472E-E494-46D4-BCB9-473FF9E428B9}">
      <dgm:prSet phldrT="[Texto]" custT="1"/>
      <dgm:spPr>
        <a:solidFill>
          <a:srgbClr val="C0504D">
            <a:alpha val="80000"/>
          </a:srgbClr>
        </a:solidFill>
      </dgm:spPr>
      <dgm:t>
        <a:bodyPr/>
        <a:lstStyle/>
        <a:p>
          <a:r>
            <a:rPr lang="es-CO" sz="2400" b="1" dirty="0" smtClean="0"/>
            <a:t>RIESGO</a:t>
          </a:r>
          <a:endParaRPr lang="es-CO" sz="2400" b="1" dirty="0"/>
        </a:p>
      </dgm:t>
    </dgm:pt>
    <dgm:pt modelId="{7E8024BB-DD22-4467-A70C-773928DC501B}" type="parTrans" cxnId="{E2BAA005-6579-43F3-998B-BAE05378FB47}">
      <dgm:prSet/>
      <dgm:spPr/>
      <dgm:t>
        <a:bodyPr/>
        <a:lstStyle/>
        <a:p>
          <a:endParaRPr lang="es-CO"/>
        </a:p>
      </dgm:t>
    </dgm:pt>
    <dgm:pt modelId="{CBBAE5DF-314D-4B2F-9490-A12EE58CECC0}" type="sibTrans" cxnId="{E2BAA005-6579-43F3-998B-BAE05378FB47}">
      <dgm:prSet/>
      <dgm:spPr/>
      <dgm:t>
        <a:bodyPr/>
        <a:lstStyle/>
        <a:p>
          <a:endParaRPr lang="es-CO"/>
        </a:p>
      </dgm:t>
    </dgm:pt>
    <dgm:pt modelId="{A62E3CB6-6EED-4D63-9D97-281042A366B0}" type="asst">
      <dgm:prSet phldrT="[Texto]" custT="1"/>
      <dgm:spPr>
        <a:solidFill>
          <a:srgbClr val="BE8351">
            <a:alpha val="90000"/>
          </a:srgbClr>
        </a:solidFill>
      </dgm:spPr>
      <dgm:t>
        <a:bodyPr/>
        <a:lstStyle/>
        <a:p>
          <a:r>
            <a:rPr lang="es-CO" sz="2000" b="1" dirty="0" smtClean="0"/>
            <a:t>Perturbación</a:t>
          </a:r>
        </a:p>
        <a:p>
          <a:r>
            <a:rPr lang="es-ES" sz="1200" dirty="0" smtClean="0"/>
            <a:t>Evento que tiene un impacto negativo, con una extensión y duración limitada.</a:t>
          </a:r>
          <a:endParaRPr lang="es-CO" sz="1200" dirty="0"/>
        </a:p>
      </dgm:t>
    </dgm:pt>
    <dgm:pt modelId="{FCC6B42D-CD8C-433E-AAFC-C398F686866D}" type="parTrans" cxnId="{B8B103BA-9A9C-4E5D-BEEE-DB6A3855A6DB}">
      <dgm:prSet/>
      <dgm:spPr/>
      <dgm:t>
        <a:bodyPr/>
        <a:lstStyle/>
        <a:p>
          <a:endParaRPr lang="es-CO"/>
        </a:p>
      </dgm:t>
    </dgm:pt>
    <dgm:pt modelId="{435D8A99-B63F-41D3-85A2-20C5A1650874}" type="sibTrans" cxnId="{B8B103BA-9A9C-4E5D-BEEE-DB6A3855A6DB}">
      <dgm:prSet/>
      <dgm:spPr/>
      <dgm:t>
        <a:bodyPr/>
        <a:lstStyle/>
        <a:p>
          <a:endParaRPr lang="es-CO"/>
        </a:p>
      </dgm:t>
    </dgm:pt>
    <dgm:pt modelId="{CA5C0D06-3FCF-4F65-9C09-A0D3F3A05A13}">
      <dgm:prSet phldrT="[Texto]" custT="1"/>
      <dgm:spPr>
        <a:solidFill>
          <a:srgbClr val="9BBB59">
            <a:alpha val="70000"/>
          </a:srgbClr>
        </a:solidFill>
      </dgm:spPr>
      <dgm:t>
        <a:bodyPr/>
        <a:lstStyle/>
        <a:p>
          <a:r>
            <a:rPr lang="es-CO" sz="2000" b="1" dirty="0" smtClean="0">
              <a:solidFill>
                <a:schemeClr val="accent3">
                  <a:lumMod val="50000"/>
                </a:schemeClr>
              </a:solidFill>
            </a:rPr>
            <a:t>Seguridad</a:t>
          </a:r>
        </a:p>
        <a:p>
          <a:r>
            <a:rPr lang="es-ES" sz="1200" dirty="0" smtClean="0">
              <a:solidFill>
                <a:schemeClr val="accent3">
                  <a:lumMod val="50000"/>
                </a:schemeClr>
              </a:solidFill>
            </a:rPr>
            <a:t>Protección contra ataques y perturbaciones que tienen intención criminal.</a:t>
          </a:r>
          <a:endParaRPr lang="es-CO" sz="1200" dirty="0" smtClean="0">
            <a:solidFill>
              <a:schemeClr val="accent3">
                <a:lumMod val="50000"/>
              </a:schemeClr>
            </a:solidFill>
          </a:endParaRPr>
        </a:p>
      </dgm:t>
    </dgm:pt>
    <dgm:pt modelId="{D89E733D-B0AB-4092-A4B0-AAD148837B36}" type="parTrans" cxnId="{BFB69AE3-3173-4333-9698-A04B8108D17F}">
      <dgm:prSet/>
      <dgm:spPr>
        <a:ln>
          <a:solidFill>
            <a:srgbClr val="C87372"/>
          </a:solidFill>
        </a:ln>
      </dgm:spPr>
      <dgm:t>
        <a:bodyPr/>
        <a:lstStyle/>
        <a:p>
          <a:endParaRPr lang="es-CO"/>
        </a:p>
      </dgm:t>
    </dgm:pt>
    <dgm:pt modelId="{56FFE1E4-D485-4673-81E4-5244FCC825ED}" type="sibTrans" cxnId="{BFB69AE3-3173-4333-9698-A04B8108D17F}">
      <dgm:prSet/>
      <dgm:spPr/>
      <dgm:t>
        <a:bodyPr/>
        <a:lstStyle/>
        <a:p>
          <a:endParaRPr lang="es-CO"/>
        </a:p>
      </dgm:t>
    </dgm:pt>
    <dgm:pt modelId="{16788314-F7DF-456A-BEF2-C3B7CEA31746}">
      <dgm:prSet phldrT="[Texto]" custT="1"/>
      <dgm:spPr>
        <a:solidFill>
          <a:srgbClr val="C0504D">
            <a:alpha val="69804"/>
          </a:srgbClr>
        </a:solidFill>
      </dgm:spPr>
      <dgm:t>
        <a:bodyPr/>
        <a:lstStyle/>
        <a:p>
          <a:r>
            <a:rPr lang="es-CO" sz="2000" b="1" dirty="0" smtClean="0">
              <a:solidFill>
                <a:srgbClr val="883230"/>
              </a:solidFill>
            </a:rPr>
            <a:t>Vulnerabilidad</a:t>
          </a:r>
        </a:p>
        <a:p>
          <a:r>
            <a:rPr lang="es-ES" sz="1200" dirty="0" smtClean="0">
              <a:solidFill>
                <a:srgbClr val="883230"/>
              </a:solidFill>
            </a:rPr>
            <a:t>Grado de susceptibilidad de una cadena de suministro a las perturbaciones y disrupciones.</a:t>
          </a:r>
          <a:endParaRPr lang="es-CO" sz="1200" dirty="0" smtClean="0">
            <a:solidFill>
              <a:srgbClr val="883230"/>
            </a:solidFill>
          </a:endParaRPr>
        </a:p>
      </dgm:t>
    </dgm:pt>
    <dgm:pt modelId="{F0D6D118-CC04-4E7D-AD6D-750D9C9C3FA4}" type="parTrans" cxnId="{B48BD9E9-4AB3-4A5C-946F-DA693CF6826E}">
      <dgm:prSet/>
      <dgm:spPr/>
      <dgm:t>
        <a:bodyPr/>
        <a:lstStyle/>
        <a:p>
          <a:endParaRPr lang="es-CO"/>
        </a:p>
      </dgm:t>
    </dgm:pt>
    <dgm:pt modelId="{E3C04C98-16E8-4490-8A2E-7C5B88E00F87}" type="sibTrans" cxnId="{B48BD9E9-4AB3-4A5C-946F-DA693CF6826E}">
      <dgm:prSet/>
      <dgm:spPr/>
      <dgm:t>
        <a:bodyPr/>
        <a:lstStyle/>
        <a:p>
          <a:endParaRPr lang="es-CO"/>
        </a:p>
      </dgm:t>
    </dgm:pt>
    <dgm:pt modelId="{9D4BCDB7-3D34-4ACE-A154-07715C470EAF}">
      <dgm:prSet phldrT="[Texto]" custT="1"/>
      <dgm:spPr>
        <a:solidFill>
          <a:srgbClr val="9BBB59">
            <a:alpha val="70000"/>
          </a:srgbClr>
        </a:solidFill>
      </dgm:spPr>
      <dgm:t>
        <a:bodyPr/>
        <a:lstStyle/>
        <a:p>
          <a:r>
            <a:rPr lang="es-CO" sz="2000" b="1" dirty="0" smtClean="0">
              <a:solidFill>
                <a:schemeClr val="accent3">
                  <a:lumMod val="50000"/>
                </a:schemeClr>
              </a:solidFill>
            </a:rPr>
            <a:t>Resiliencia</a:t>
          </a:r>
        </a:p>
        <a:p>
          <a:r>
            <a:rPr lang="es-ES" sz="1200" dirty="0" smtClean="0">
              <a:solidFill>
                <a:schemeClr val="accent3">
                  <a:lumMod val="50000"/>
                </a:schemeClr>
              </a:solidFill>
            </a:rPr>
            <a:t>Habilidad para regresar a la condición original después de un evento negativo, ya sea una a disrupción o una perturbación.</a:t>
          </a:r>
          <a:endParaRPr lang="es-CO" sz="1200" dirty="0">
            <a:solidFill>
              <a:schemeClr val="accent3">
                <a:lumMod val="50000"/>
              </a:schemeClr>
            </a:solidFill>
          </a:endParaRPr>
        </a:p>
      </dgm:t>
    </dgm:pt>
    <dgm:pt modelId="{F694241C-1E85-49D5-8FEA-05E29A9B7B47}" type="parTrans" cxnId="{5C1C17CD-F6BE-4756-B291-DA10629616B3}">
      <dgm:prSet/>
      <dgm:spPr/>
      <dgm:t>
        <a:bodyPr/>
        <a:lstStyle/>
        <a:p>
          <a:endParaRPr lang="es-CO"/>
        </a:p>
      </dgm:t>
    </dgm:pt>
    <dgm:pt modelId="{19202D03-03C0-493F-B05C-86EBEBF79711}" type="sibTrans" cxnId="{5C1C17CD-F6BE-4756-B291-DA10629616B3}">
      <dgm:prSet/>
      <dgm:spPr/>
      <dgm:t>
        <a:bodyPr/>
        <a:lstStyle/>
        <a:p>
          <a:endParaRPr lang="es-CO"/>
        </a:p>
      </dgm:t>
    </dgm:pt>
    <dgm:pt modelId="{30EE6259-65F4-45BF-A603-DFFA093838EC}" type="asst">
      <dgm:prSet phldrT="[Texto]" custT="1"/>
      <dgm:spPr>
        <a:solidFill>
          <a:srgbClr val="BE8351">
            <a:alpha val="90000"/>
          </a:srgbClr>
        </a:solidFill>
      </dgm:spPr>
      <dgm:t>
        <a:bodyPr/>
        <a:lstStyle/>
        <a:p>
          <a:r>
            <a:rPr lang="es-CO" sz="2000" b="1" dirty="0" smtClean="0"/>
            <a:t>Disrupción</a:t>
          </a:r>
        </a:p>
        <a:p>
          <a:r>
            <a:rPr lang="es-ES" sz="1200" dirty="0" smtClean="0"/>
            <a:t>Evento que tiene un fuerte impacto negativo, con un amplio alcance y efectos de larga duración.</a:t>
          </a:r>
          <a:endParaRPr lang="es-CO" sz="1200" dirty="0" smtClean="0"/>
        </a:p>
      </dgm:t>
    </dgm:pt>
    <dgm:pt modelId="{901761B4-7B06-4B69-B6DB-4EE7820D0CE6}" type="parTrans" cxnId="{89DE25FF-0DFF-4532-AD3B-EBC04202A08C}">
      <dgm:prSet/>
      <dgm:spPr/>
      <dgm:t>
        <a:bodyPr/>
        <a:lstStyle/>
        <a:p>
          <a:endParaRPr lang="es-CO"/>
        </a:p>
      </dgm:t>
    </dgm:pt>
    <dgm:pt modelId="{2880EA1F-4BB3-4A74-859B-587324BA4BF9}" type="sibTrans" cxnId="{89DE25FF-0DFF-4532-AD3B-EBC04202A08C}">
      <dgm:prSet/>
      <dgm:spPr/>
      <dgm:t>
        <a:bodyPr/>
        <a:lstStyle/>
        <a:p>
          <a:endParaRPr lang="es-CO"/>
        </a:p>
      </dgm:t>
    </dgm:pt>
    <dgm:pt modelId="{E7CEC705-DCB9-4567-9379-65FE61919E80}" type="pres">
      <dgm:prSet presAssocID="{ECD32F4F-E56E-438D-9373-33E3B37BAB4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CO"/>
        </a:p>
      </dgm:t>
    </dgm:pt>
    <dgm:pt modelId="{217EB032-7E29-49DA-AD6C-22A608E72DEB}" type="pres">
      <dgm:prSet presAssocID="{1D87472E-E494-46D4-BCB9-473FF9E428B9}" presName="hierRoot1" presStyleCnt="0">
        <dgm:presLayoutVars>
          <dgm:hierBranch val="init"/>
        </dgm:presLayoutVars>
      </dgm:prSet>
      <dgm:spPr/>
    </dgm:pt>
    <dgm:pt modelId="{A46031CB-74D9-4E9B-BA7F-296D667EBBAE}" type="pres">
      <dgm:prSet presAssocID="{1D87472E-E494-46D4-BCB9-473FF9E428B9}" presName="rootComposite1" presStyleCnt="0"/>
      <dgm:spPr/>
    </dgm:pt>
    <dgm:pt modelId="{8EB49BC7-F409-43F6-B81C-A06EF2A2E228}" type="pres">
      <dgm:prSet presAssocID="{1D87472E-E494-46D4-BCB9-473FF9E428B9}" presName="rootText1" presStyleLbl="node0" presStyleIdx="0" presStyleCnt="1" custLinFactNeighborY="-21838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727DFECD-F7D1-45D9-9C59-F9906FCB284F}" type="pres">
      <dgm:prSet presAssocID="{1D87472E-E494-46D4-BCB9-473FF9E428B9}" presName="rootConnector1" presStyleLbl="node1" presStyleIdx="0" presStyleCnt="0"/>
      <dgm:spPr/>
      <dgm:t>
        <a:bodyPr/>
        <a:lstStyle/>
        <a:p>
          <a:endParaRPr lang="es-CO"/>
        </a:p>
      </dgm:t>
    </dgm:pt>
    <dgm:pt modelId="{497C5EFB-3067-4147-978D-535E4C9D6228}" type="pres">
      <dgm:prSet presAssocID="{1D87472E-E494-46D4-BCB9-473FF9E428B9}" presName="hierChild2" presStyleCnt="0"/>
      <dgm:spPr/>
    </dgm:pt>
    <dgm:pt modelId="{E34BF109-DBB8-4C7E-9DDA-969F5C12A78C}" type="pres">
      <dgm:prSet presAssocID="{D89E733D-B0AB-4092-A4B0-AAD148837B36}" presName="Name37" presStyleLbl="parChTrans1D2" presStyleIdx="0" presStyleCnt="5"/>
      <dgm:spPr/>
      <dgm:t>
        <a:bodyPr/>
        <a:lstStyle/>
        <a:p>
          <a:endParaRPr lang="es-CO"/>
        </a:p>
      </dgm:t>
    </dgm:pt>
    <dgm:pt modelId="{5C7A396B-1CDD-45A7-8B47-637AE5EB401B}" type="pres">
      <dgm:prSet presAssocID="{CA5C0D06-3FCF-4F65-9C09-A0D3F3A05A13}" presName="hierRoot2" presStyleCnt="0">
        <dgm:presLayoutVars>
          <dgm:hierBranch val="init"/>
        </dgm:presLayoutVars>
      </dgm:prSet>
      <dgm:spPr/>
    </dgm:pt>
    <dgm:pt modelId="{51EA0205-F604-41AE-833B-BC7CCE8FD816}" type="pres">
      <dgm:prSet presAssocID="{CA5C0D06-3FCF-4F65-9C09-A0D3F3A05A13}" presName="rootComposite" presStyleCnt="0"/>
      <dgm:spPr/>
    </dgm:pt>
    <dgm:pt modelId="{BDC1A7C4-EF9F-41F6-A1C4-865D9570303F}" type="pres">
      <dgm:prSet presAssocID="{CA5C0D06-3FCF-4F65-9C09-A0D3F3A05A13}" presName="rootText" presStyleLbl="node2" presStyleIdx="0" presStyleCnt="3" custLinFactNeighborY="-38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8C0699DD-6895-48AB-A67F-FA81BCB85DE8}" type="pres">
      <dgm:prSet presAssocID="{CA5C0D06-3FCF-4F65-9C09-A0D3F3A05A13}" presName="rootConnector" presStyleLbl="node2" presStyleIdx="0" presStyleCnt="3"/>
      <dgm:spPr/>
      <dgm:t>
        <a:bodyPr/>
        <a:lstStyle/>
        <a:p>
          <a:endParaRPr lang="es-CO"/>
        </a:p>
      </dgm:t>
    </dgm:pt>
    <dgm:pt modelId="{CDE70D49-F6CC-44B2-9FCC-78364CD40D6E}" type="pres">
      <dgm:prSet presAssocID="{CA5C0D06-3FCF-4F65-9C09-A0D3F3A05A13}" presName="hierChild4" presStyleCnt="0"/>
      <dgm:spPr/>
    </dgm:pt>
    <dgm:pt modelId="{AE6C6FB6-8C57-4ECF-9C73-744A11149167}" type="pres">
      <dgm:prSet presAssocID="{CA5C0D06-3FCF-4F65-9C09-A0D3F3A05A13}" presName="hierChild5" presStyleCnt="0"/>
      <dgm:spPr/>
    </dgm:pt>
    <dgm:pt modelId="{B9402B14-F531-4F72-8620-5C830A27F27C}" type="pres">
      <dgm:prSet presAssocID="{F0D6D118-CC04-4E7D-AD6D-750D9C9C3FA4}" presName="Name37" presStyleLbl="parChTrans1D2" presStyleIdx="1" presStyleCnt="5"/>
      <dgm:spPr/>
      <dgm:t>
        <a:bodyPr/>
        <a:lstStyle/>
        <a:p>
          <a:endParaRPr lang="es-CO"/>
        </a:p>
      </dgm:t>
    </dgm:pt>
    <dgm:pt modelId="{7C6B2AF7-8F13-4FE2-A703-E68853317180}" type="pres">
      <dgm:prSet presAssocID="{16788314-F7DF-456A-BEF2-C3B7CEA31746}" presName="hierRoot2" presStyleCnt="0">
        <dgm:presLayoutVars>
          <dgm:hierBranch val="init"/>
        </dgm:presLayoutVars>
      </dgm:prSet>
      <dgm:spPr/>
    </dgm:pt>
    <dgm:pt modelId="{7534533C-DEE4-410B-AE56-EBAC74DE6468}" type="pres">
      <dgm:prSet presAssocID="{16788314-F7DF-456A-BEF2-C3B7CEA31746}" presName="rootComposite" presStyleCnt="0"/>
      <dgm:spPr/>
    </dgm:pt>
    <dgm:pt modelId="{DEB2C997-734A-4BE9-A7D6-6948A281E74F}" type="pres">
      <dgm:prSet presAssocID="{16788314-F7DF-456A-BEF2-C3B7CEA31746}" presName="rootText" presStyleLbl="node2" presStyleIdx="1" presStyleCnt="3" custLinFactNeighborY="36784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A150198E-169F-4FF2-8299-717B09852467}" type="pres">
      <dgm:prSet presAssocID="{16788314-F7DF-456A-BEF2-C3B7CEA31746}" presName="rootConnector" presStyleLbl="node2" presStyleIdx="1" presStyleCnt="3"/>
      <dgm:spPr/>
      <dgm:t>
        <a:bodyPr/>
        <a:lstStyle/>
        <a:p>
          <a:endParaRPr lang="es-CO"/>
        </a:p>
      </dgm:t>
    </dgm:pt>
    <dgm:pt modelId="{BCF44690-6EC4-4B8B-B621-811F2919F5D7}" type="pres">
      <dgm:prSet presAssocID="{16788314-F7DF-456A-BEF2-C3B7CEA31746}" presName="hierChild4" presStyleCnt="0"/>
      <dgm:spPr/>
    </dgm:pt>
    <dgm:pt modelId="{68A73D86-EB83-44A7-9648-5941DC12DEEE}" type="pres">
      <dgm:prSet presAssocID="{16788314-F7DF-456A-BEF2-C3B7CEA31746}" presName="hierChild5" presStyleCnt="0"/>
      <dgm:spPr/>
    </dgm:pt>
    <dgm:pt modelId="{66875DFE-34BE-4F90-9194-A33427E43E87}" type="pres">
      <dgm:prSet presAssocID="{F694241C-1E85-49D5-8FEA-05E29A9B7B47}" presName="Name37" presStyleLbl="parChTrans1D2" presStyleIdx="2" presStyleCnt="5"/>
      <dgm:spPr/>
      <dgm:t>
        <a:bodyPr/>
        <a:lstStyle/>
        <a:p>
          <a:endParaRPr lang="es-CO"/>
        </a:p>
      </dgm:t>
    </dgm:pt>
    <dgm:pt modelId="{422C3754-9E64-45B8-B102-B8208FF3FE5A}" type="pres">
      <dgm:prSet presAssocID="{9D4BCDB7-3D34-4ACE-A154-07715C470EAF}" presName="hierRoot2" presStyleCnt="0">
        <dgm:presLayoutVars>
          <dgm:hierBranch val="init"/>
        </dgm:presLayoutVars>
      </dgm:prSet>
      <dgm:spPr/>
    </dgm:pt>
    <dgm:pt modelId="{5E30F2E2-7F9D-4F2B-85B3-09E7916494AB}" type="pres">
      <dgm:prSet presAssocID="{9D4BCDB7-3D34-4ACE-A154-07715C470EAF}" presName="rootComposite" presStyleCnt="0"/>
      <dgm:spPr/>
    </dgm:pt>
    <dgm:pt modelId="{A65675FE-3405-4487-977B-03D1D5173721}" type="pres">
      <dgm:prSet presAssocID="{9D4BCDB7-3D34-4ACE-A154-07715C470EAF}" presName="rootText" presStyleLbl="node2" presStyleIdx="2" presStyleCnt="3" custLinFactNeighborY="-306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D50FD6A7-C168-4C9B-8438-A30B777B1728}" type="pres">
      <dgm:prSet presAssocID="{9D4BCDB7-3D34-4ACE-A154-07715C470EAF}" presName="rootConnector" presStyleLbl="node2" presStyleIdx="2" presStyleCnt="3"/>
      <dgm:spPr/>
      <dgm:t>
        <a:bodyPr/>
        <a:lstStyle/>
        <a:p>
          <a:endParaRPr lang="es-CO"/>
        </a:p>
      </dgm:t>
    </dgm:pt>
    <dgm:pt modelId="{22DF1A1F-BD8B-499B-9572-8559BAC69AAE}" type="pres">
      <dgm:prSet presAssocID="{9D4BCDB7-3D34-4ACE-A154-07715C470EAF}" presName="hierChild4" presStyleCnt="0"/>
      <dgm:spPr/>
    </dgm:pt>
    <dgm:pt modelId="{23372A20-B1CF-445F-9A45-A38044E5F76E}" type="pres">
      <dgm:prSet presAssocID="{9D4BCDB7-3D34-4ACE-A154-07715C470EAF}" presName="hierChild5" presStyleCnt="0"/>
      <dgm:spPr/>
    </dgm:pt>
    <dgm:pt modelId="{49394003-188B-4A13-B374-F6176D7D9EFC}" type="pres">
      <dgm:prSet presAssocID="{1D87472E-E494-46D4-BCB9-473FF9E428B9}" presName="hierChild3" presStyleCnt="0"/>
      <dgm:spPr/>
    </dgm:pt>
    <dgm:pt modelId="{7935D81B-67DF-442C-A567-F6791C977C85}" type="pres">
      <dgm:prSet presAssocID="{FCC6B42D-CD8C-433E-AAFC-C398F686866D}" presName="Name111" presStyleLbl="parChTrans1D2" presStyleIdx="3" presStyleCnt="5"/>
      <dgm:spPr/>
      <dgm:t>
        <a:bodyPr/>
        <a:lstStyle/>
        <a:p>
          <a:endParaRPr lang="es-CO"/>
        </a:p>
      </dgm:t>
    </dgm:pt>
    <dgm:pt modelId="{FE911E24-6EF1-42FC-ABFE-16AB0A8FC8C9}" type="pres">
      <dgm:prSet presAssocID="{A62E3CB6-6EED-4D63-9D97-281042A366B0}" presName="hierRoot3" presStyleCnt="0">
        <dgm:presLayoutVars>
          <dgm:hierBranch val="init"/>
        </dgm:presLayoutVars>
      </dgm:prSet>
      <dgm:spPr/>
    </dgm:pt>
    <dgm:pt modelId="{77B029A9-E842-43F8-946E-337E2354DD23}" type="pres">
      <dgm:prSet presAssocID="{A62E3CB6-6EED-4D63-9D97-281042A366B0}" presName="rootComposite3" presStyleCnt="0"/>
      <dgm:spPr/>
    </dgm:pt>
    <dgm:pt modelId="{58E2DF55-D160-4A22-9F46-91E1F1F53077}" type="pres">
      <dgm:prSet presAssocID="{A62E3CB6-6EED-4D63-9D97-281042A366B0}" presName="rootText3" presStyleLbl="asst1" presStyleIdx="0" presStyleCnt="2" custLinFactNeighborX="-42373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67710FA2-3A17-40D9-9B29-902C8DCF4EB5}" type="pres">
      <dgm:prSet presAssocID="{A62E3CB6-6EED-4D63-9D97-281042A366B0}" presName="rootConnector3" presStyleLbl="asst1" presStyleIdx="0" presStyleCnt="2"/>
      <dgm:spPr/>
      <dgm:t>
        <a:bodyPr/>
        <a:lstStyle/>
        <a:p>
          <a:endParaRPr lang="es-CO"/>
        </a:p>
      </dgm:t>
    </dgm:pt>
    <dgm:pt modelId="{934BF81C-3142-4D36-A4C7-36687FDA9758}" type="pres">
      <dgm:prSet presAssocID="{A62E3CB6-6EED-4D63-9D97-281042A366B0}" presName="hierChild6" presStyleCnt="0"/>
      <dgm:spPr/>
    </dgm:pt>
    <dgm:pt modelId="{D550ADB5-25F3-43EC-A6DF-E12AF16AA19A}" type="pres">
      <dgm:prSet presAssocID="{A62E3CB6-6EED-4D63-9D97-281042A366B0}" presName="hierChild7" presStyleCnt="0"/>
      <dgm:spPr/>
    </dgm:pt>
    <dgm:pt modelId="{58BEDCED-FBA4-4EBE-8B86-37A37931F41C}" type="pres">
      <dgm:prSet presAssocID="{901761B4-7B06-4B69-B6DB-4EE7820D0CE6}" presName="Name111" presStyleLbl="parChTrans1D2" presStyleIdx="4" presStyleCnt="5"/>
      <dgm:spPr/>
      <dgm:t>
        <a:bodyPr/>
        <a:lstStyle/>
        <a:p>
          <a:endParaRPr lang="es-CO"/>
        </a:p>
      </dgm:t>
    </dgm:pt>
    <dgm:pt modelId="{D4B2B474-AF8D-4B44-84C6-C4B0DE2C2B5E}" type="pres">
      <dgm:prSet presAssocID="{30EE6259-65F4-45BF-A603-DFFA093838EC}" presName="hierRoot3" presStyleCnt="0">
        <dgm:presLayoutVars>
          <dgm:hierBranch val="init"/>
        </dgm:presLayoutVars>
      </dgm:prSet>
      <dgm:spPr/>
    </dgm:pt>
    <dgm:pt modelId="{01BA4C56-7BB2-4C08-97DF-2E1C9B54EE20}" type="pres">
      <dgm:prSet presAssocID="{30EE6259-65F4-45BF-A603-DFFA093838EC}" presName="rootComposite3" presStyleCnt="0"/>
      <dgm:spPr/>
    </dgm:pt>
    <dgm:pt modelId="{41B9365D-7621-49C7-B080-C3665D4638AF}" type="pres">
      <dgm:prSet presAssocID="{30EE6259-65F4-45BF-A603-DFFA093838EC}" presName="rootText3" presStyleLbl="asst1" presStyleIdx="1" presStyleCnt="2" custLinFactNeighborX="44362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64C024AC-2579-4B03-90CC-13612E7F2996}" type="pres">
      <dgm:prSet presAssocID="{30EE6259-65F4-45BF-A603-DFFA093838EC}" presName="rootConnector3" presStyleLbl="asst1" presStyleIdx="1" presStyleCnt="2"/>
      <dgm:spPr/>
      <dgm:t>
        <a:bodyPr/>
        <a:lstStyle/>
        <a:p>
          <a:endParaRPr lang="es-CO"/>
        </a:p>
      </dgm:t>
    </dgm:pt>
    <dgm:pt modelId="{EE6BDE53-A46D-417C-888A-9E4130C80030}" type="pres">
      <dgm:prSet presAssocID="{30EE6259-65F4-45BF-A603-DFFA093838EC}" presName="hierChild6" presStyleCnt="0"/>
      <dgm:spPr/>
    </dgm:pt>
    <dgm:pt modelId="{61C640C5-62EC-4804-9D7A-1889358882FF}" type="pres">
      <dgm:prSet presAssocID="{30EE6259-65F4-45BF-A603-DFFA093838EC}" presName="hierChild7" presStyleCnt="0"/>
      <dgm:spPr/>
    </dgm:pt>
  </dgm:ptLst>
  <dgm:cxnLst>
    <dgm:cxn modelId="{D124DD74-DD6F-4343-B40B-47DD1DF373FF}" type="presOf" srcId="{D89E733D-B0AB-4092-A4B0-AAD148837B36}" destId="{E34BF109-DBB8-4C7E-9DDA-969F5C12A78C}" srcOrd="0" destOrd="0" presId="urn:microsoft.com/office/officeart/2005/8/layout/orgChart1"/>
    <dgm:cxn modelId="{729A9147-C837-42FE-ACA2-F415DA2FA18A}" type="presOf" srcId="{CA5C0D06-3FCF-4F65-9C09-A0D3F3A05A13}" destId="{BDC1A7C4-EF9F-41F6-A1C4-865D9570303F}" srcOrd="0" destOrd="0" presId="urn:microsoft.com/office/officeart/2005/8/layout/orgChart1"/>
    <dgm:cxn modelId="{05E5F8A5-510E-44CE-8038-F35465FE42F8}" type="presOf" srcId="{1D87472E-E494-46D4-BCB9-473FF9E428B9}" destId="{8EB49BC7-F409-43F6-B81C-A06EF2A2E228}" srcOrd="0" destOrd="0" presId="urn:microsoft.com/office/officeart/2005/8/layout/orgChart1"/>
    <dgm:cxn modelId="{B8B103BA-9A9C-4E5D-BEEE-DB6A3855A6DB}" srcId="{1D87472E-E494-46D4-BCB9-473FF9E428B9}" destId="{A62E3CB6-6EED-4D63-9D97-281042A366B0}" srcOrd="0" destOrd="0" parTransId="{FCC6B42D-CD8C-433E-AAFC-C398F686866D}" sibTransId="{435D8A99-B63F-41D3-85A2-20C5A1650874}"/>
    <dgm:cxn modelId="{89DE25FF-0DFF-4532-AD3B-EBC04202A08C}" srcId="{1D87472E-E494-46D4-BCB9-473FF9E428B9}" destId="{30EE6259-65F4-45BF-A603-DFFA093838EC}" srcOrd="1" destOrd="0" parTransId="{901761B4-7B06-4B69-B6DB-4EE7820D0CE6}" sibTransId="{2880EA1F-4BB3-4A74-859B-587324BA4BF9}"/>
    <dgm:cxn modelId="{738D7D18-8433-4875-A7C5-C4908B383AD4}" type="presOf" srcId="{ECD32F4F-E56E-438D-9373-33E3B37BAB44}" destId="{E7CEC705-DCB9-4567-9379-65FE61919E80}" srcOrd="0" destOrd="0" presId="urn:microsoft.com/office/officeart/2005/8/layout/orgChart1"/>
    <dgm:cxn modelId="{030DB774-2ADB-4020-9C48-57B64F3DD177}" type="presOf" srcId="{30EE6259-65F4-45BF-A603-DFFA093838EC}" destId="{64C024AC-2579-4B03-90CC-13612E7F2996}" srcOrd="1" destOrd="0" presId="urn:microsoft.com/office/officeart/2005/8/layout/orgChart1"/>
    <dgm:cxn modelId="{B48BD9E9-4AB3-4A5C-946F-DA693CF6826E}" srcId="{1D87472E-E494-46D4-BCB9-473FF9E428B9}" destId="{16788314-F7DF-456A-BEF2-C3B7CEA31746}" srcOrd="3" destOrd="0" parTransId="{F0D6D118-CC04-4E7D-AD6D-750D9C9C3FA4}" sibTransId="{E3C04C98-16E8-4490-8A2E-7C5B88E00F87}"/>
    <dgm:cxn modelId="{E2BAA005-6579-43F3-998B-BAE05378FB47}" srcId="{ECD32F4F-E56E-438D-9373-33E3B37BAB44}" destId="{1D87472E-E494-46D4-BCB9-473FF9E428B9}" srcOrd="0" destOrd="0" parTransId="{7E8024BB-DD22-4467-A70C-773928DC501B}" sibTransId="{CBBAE5DF-314D-4B2F-9490-A12EE58CECC0}"/>
    <dgm:cxn modelId="{08981A57-477A-49A0-9815-3C1F165AE78E}" type="presOf" srcId="{1D87472E-E494-46D4-BCB9-473FF9E428B9}" destId="{727DFECD-F7D1-45D9-9C59-F9906FCB284F}" srcOrd="1" destOrd="0" presId="urn:microsoft.com/office/officeart/2005/8/layout/orgChart1"/>
    <dgm:cxn modelId="{13EF77AD-571B-4A0E-8B1A-7166F92ED9ED}" type="presOf" srcId="{CA5C0D06-3FCF-4F65-9C09-A0D3F3A05A13}" destId="{8C0699DD-6895-48AB-A67F-FA81BCB85DE8}" srcOrd="1" destOrd="0" presId="urn:microsoft.com/office/officeart/2005/8/layout/orgChart1"/>
    <dgm:cxn modelId="{FCF7998E-BD61-4134-8B1C-366F45845DA6}" type="presOf" srcId="{A62E3CB6-6EED-4D63-9D97-281042A366B0}" destId="{58E2DF55-D160-4A22-9F46-91E1F1F53077}" srcOrd="0" destOrd="0" presId="urn:microsoft.com/office/officeart/2005/8/layout/orgChart1"/>
    <dgm:cxn modelId="{512BDEFD-BF91-4BE7-A7BC-8C7C47E552A2}" type="presOf" srcId="{30EE6259-65F4-45BF-A603-DFFA093838EC}" destId="{41B9365D-7621-49C7-B080-C3665D4638AF}" srcOrd="0" destOrd="0" presId="urn:microsoft.com/office/officeart/2005/8/layout/orgChart1"/>
    <dgm:cxn modelId="{827187E8-9AD5-40A9-A2E7-D4C49E985A86}" type="presOf" srcId="{9D4BCDB7-3D34-4ACE-A154-07715C470EAF}" destId="{A65675FE-3405-4487-977B-03D1D5173721}" srcOrd="0" destOrd="0" presId="urn:microsoft.com/office/officeart/2005/8/layout/orgChart1"/>
    <dgm:cxn modelId="{BFB69AE3-3173-4333-9698-A04B8108D17F}" srcId="{1D87472E-E494-46D4-BCB9-473FF9E428B9}" destId="{CA5C0D06-3FCF-4F65-9C09-A0D3F3A05A13}" srcOrd="2" destOrd="0" parTransId="{D89E733D-B0AB-4092-A4B0-AAD148837B36}" sibTransId="{56FFE1E4-D485-4673-81E4-5244FCC825ED}"/>
    <dgm:cxn modelId="{5C1C17CD-F6BE-4756-B291-DA10629616B3}" srcId="{1D87472E-E494-46D4-BCB9-473FF9E428B9}" destId="{9D4BCDB7-3D34-4ACE-A154-07715C470EAF}" srcOrd="4" destOrd="0" parTransId="{F694241C-1E85-49D5-8FEA-05E29A9B7B47}" sibTransId="{19202D03-03C0-493F-B05C-86EBEBF79711}"/>
    <dgm:cxn modelId="{8AA3C1EC-D655-43E7-8469-56F43CC779F0}" type="presOf" srcId="{16788314-F7DF-456A-BEF2-C3B7CEA31746}" destId="{A150198E-169F-4FF2-8299-717B09852467}" srcOrd="1" destOrd="0" presId="urn:microsoft.com/office/officeart/2005/8/layout/orgChart1"/>
    <dgm:cxn modelId="{A0D69A17-0BB8-404D-9AF0-62249C63D54A}" type="presOf" srcId="{FCC6B42D-CD8C-433E-AAFC-C398F686866D}" destId="{7935D81B-67DF-442C-A567-F6791C977C85}" srcOrd="0" destOrd="0" presId="urn:microsoft.com/office/officeart/2005/8/layout/orgChart1"/>
    <dgm:cxn modelId="{58CBAA9A-85D5-435A-980B-D03667AB29B4}" type="presOf" srcId="{F694241C-1E85-49D5-8FEA-05E29A9B7B47}" destId="{66875DFE-34BE-4F90-9194-A33427E43E87}" srcOrd="0" destOrd="0" presId="urn:microsoft.com/office/officeart/2005/8/layout/orgChart1"/>
    <dgm:cxn modelId="{FDCCC2E3-CA58-46CF-8E09-B669A2CE70E3}" type="presOf" srcId="{F0D6D118-CC04-4E7D-AD6D-750D9C9C3FA4}" destId="{B9402B14-F531-4F72-8620-5C830A27F27C}" srcOrd="0" destOrd="0" presId="urn:microsoft.com/office/officeart/2005/8/layout/orgChart1"/>
    <dgm:cxn modelId="{7A201AF4-0F6D-4F36-835B-524F579BFAFF}" type="presOf" srcId="{A62E3CB6-6EED-4D63-9D97-281042A366B0}" destId="{67710FA2-3A17-40D9-9B29-902C8DCF4EB5}" srcOrd="1" destOrd="0" presId="urn:microsoft.com/office/officeart/2005/8/layout/orgChart1"/>
    <dgm:cxn modelId="{16FCDE97-3E27-4CED-B6BE-6A9F2B8D5B62}" type="presOf" srcId="{901761B4-7B06-4B69-B6DB-4EE7820D0CE6}" destId="{58BEDCED-FBA4-4EBE-8B86-37A37931F41C}" srcOrd="0" destOrd="0" presId="urn:microsoft.com/office/officeart/2005/8/layout/orgChart1"/>
    <dgm:cxn modelId="{5549C32C-DC3D-4F06-8E59-374A07FC921D}" type="presOf" srcId="{9D4BCDB7-3D34-4ACE-A154-07715C470EAF}" destId="{D50FD6A7-C168-4C9B-8438-A30B777B1728}" srcOrd="1" destOrd="0" presId="urn:microsoft.com/office/officeart/2005/8/layout/orgChart1"/>
    <dgm:cxn modelId="{5C8D1320-F388-4819-BCC1-3C44AE48BE36}" type="presOf" srcId="{16788314-F7DF-456A-BEF2-C3B7CEA31746}" destId="{DEB2C997-734A-4BE9-A7D6-6948A281E74F}" srcOrd="0" destOrd="0" presId="urn:microsoft.com/office/officeart/2005/8/layout/orgChart1"/>
    <dgm:cxn modelId="{76DFD287-072F-4779-88B9-6C0303A15140}" type="presParOf" srcId="{E7CEC705-DCB9-4567-9379-65FE61919E80}" destId="{217EB032-7E29-49DA-AD6C-22A608E72DEB}" srcOrd="0" destOrd="0" presId="urn:microsoft.com/office/officeart/2005/8/layout/orgChart1"/>
    <dgm:cxn modelId="{99A7B76E-0548-4110-86E6-BE17430A73DD}" type="presParOf" srcId="{217EB032-7E29-49DA-AD6C-22A608E72DEB}" destId="{A46031CB-74D9-4E9B-BA7F-296D667EBBAE}" srcOrd="0" destOrd="0" presId="urn:microsoft.com/office/officeart/2005/8/layout/orgChart1"/>
    <dgm:cxn modelId="{24BAE688-A1C6-4A4F-8C1E-1CD14D8AB76B}" type="presParOf" srcId="{A46031CB-74D9-4E9B-BA7F-296D667EBBAE}" destId="{8EB49BC7-F409-43F6-B81C-A06EF2A2E228}" srcOrd="0" destOrd="0" presId="urn:microsoft.com/office/officeart/2005/8/layout/orgChart1"/>
    <dgm:cxn modelId="{F2BFF1F7-20DB-429D-85A3-251E78A8F6D2}" type="presParOf" srcId="{A46031CB-74D9-4E9B-BA7F-296D667EBBAE}" destId="{727DFECD-F7D1-45D9-9C59-F9906FCB284F}" srcOrd="1" destOrd="0" presId="urn:microsoft.com/office/officeart/2005/8/layout/orgChart1"/>
    <dgm:cxn modelId="{88CC97DC-FD77-45B4-84A4-40D98FEC25A5}" type="presParOf" srcId="{217EB032-7E29-49DA-AD6C-22A608E72DEB}" destId="{497C5EFB-3067-4147-978D-535E4C9D6228}" srcOrd="1" destOrd="0" presId="urn:microsoft.com/office/officeart/2005/8/layout/orgChart1"/>
    <dgm:cxn modelId="{7B52AC89-ED33-443B-BE45-377E5A3B2B69}" type="presParOf" srcId="{497C5EFB-3067-4147-978D-535E4C9D6228}" destId="{E34BF109-DBB8-4C7E-9DDA-969F5C12A78C}" srcOrd="0" destOrd="0" presId="urn:microsoft.com/office/officeart/2005/8/layout/orgChart1"/>
    <dgm:cxn modelId="{81A9C1B3-41C3-40D0-94B9-1F5554ADFB2B}" type="presParOf" srcId="{497C5EFB-3067-4147-978D-535E4C9D6228}" destId="{5C7A396B-1CDD-45A7-8B47-637AE5EB401B}" srcOrd="1" destOrd="0" presId="urn:microsoft.com/office/officeart/2005/8/layout/orgChart1"/>
    <dgm:cxn modelId="{1AAB1E24-DEBB-42C1-A1FD-AA36AD9E4124}" type="presParOf" srcId="{5C7A396B-1CDD-45A7-8B47-637AE5EB401B}" destId="{51EA0205-F604-41AE-833B-BC7CCE8FD816}" srcOrd="0" destOrd="0" presId="urn:microsoft.com/office/officeart/2005/8/layout/orgChart1"/>
    <dgm:cxn modelId="{F6ED78EC-2621-490E-91BE-5C164112EFA4}" type="presParOf" srcId="{51EA0205-F604-41AE-833B-BC7CCE8FD816}" destId="{BDC1A7C4-EF9F-41F6-A1C4-865D9570303F}" srcOrd="0" destOrd="0" presId="urn:microsoft.com/office/officeart/2005/8/layout/orgChart1"/>
    <dgm:cxn modelId="{65D03AE7-B73E-42B0-9A0D-D1AA08FA1B37}" type="presParOf" srcId="{51EA0205-F604-41AE-833B-BC7CCE8FD816}" destId="{8C0699DD-6895-48AB-A67F-FA81BCB85DE8}" srcOrd="1" destOrd="0" presId="urn:microsoft.com/office/officeart/2005/8/layout/orgChart1"/>
    <dgm:cxn modelId="{86E180F8-D7BA-4D9E-A64C-CEBABFB7828F}" type="presParOf" srcId="{5C7A396B-1CDD-45A7-8B47-637AE5EB401B}" destId="{CDE70D49-F6CC-44B2-9FCC-78364CD40D6E}" srcOrd="1" destOrd="0" presId="urn:microsoft.com/office/officeart/2005/8/layout/orgChart1"/>
    <dgm:cxn modelId="{26B0C70D-B3BE-4C75-AC7F-27D74CBB57C1}" type="presParOf" srcId="{5C7A396B-1CDD-45A7-8B47-637AE5EB401B}" destId="{AE6C6FB6-8C57-4ECF-9C73-744A11149167}" srcOrd="2" destOrd="0" presId="urn:microsoft.com/office/officeart/2005/8/layout/orgChart1"/>
    <dgm:cxn modelId="{B0B81AA2-378D-4795-A9CB-567C9919E614}" type="presParOf" srcId="{497C5EFB-3067-4147-978D-535E4C9D6228}" destId="{B9402B14-F531-4F72-8620-5C830A27F27C}" srcOrd="2" destOrd="0" presId="urn:microsoft.com/office/officeart/2005/8/layout/orgChart1"/>
    <dgm:cxn modelId="{B7625FC5-595D-4CD8-9EAA-01EF08C6B0B0}" type="presParOf" srcId="{497C5EFB-3067-4147-978D-535E4C9D6228}" destId="{7C6B2AF7-8F13-4FE2-A703-E68853317180}" srcOrd="3" destOrd="0" presId="urn:microsoft.com/office/officeart/2005/8/layout/orgChart1"/>
    <dgm:cxn modelId="{BE3F7EFD-3ACA-4B3E-B724-0D6CEF85BBAB}" type="presParOf" srcId="{7C6B2AF7-8F13-4FE2-A703-E68853317180}" destId="{7534533C-DEE4-410B-AE56-EBAC74DE6468}" srcOrd="0" destOrd="0" presId="urn:microsoft.com/office/officeart/2005/8/layout/orgChart1"/>
    <dgm:cxn modelId="{D2F72DB7-3CBF-45C5-9770-7BDFF9AD3177}" type="presParOf" srcId="{7534533C-DEE4-410B-AE56-EBAC74DE6468}" destId="{DEB2C997-734A-4BE9-A7D6-6948A281E74F}" srcOrd="0" destOrd="0" presId="urn:microsoft.com/office/officeart/2005/8/layout/orgChart1"/>
    <dgm:cxn modelId="{CAE3EDE4-9441-4D0A-AAB3-FDCB473FDE0D}" type="presParOf" srcId="{7534533C-DEE4-410B-AE56-EBAC74DE6468}" destId="{A150198E-169F-4FF2-8299-717B09852467}" srcOrd="1" destOrd="0" presId="urn:microsoft.com/office/officeart/2005/8/layout/orgChart1"/>
    <dgm:cxn modelId="{F7B3FF94-341F-471B-8337-CE159E4D5A93}" type="presParOf" srcId="{7C6B2AF7-8F13-4FE2-A703-E68853317180}" destId="{BCF44690-6EC4-4B8B-B621-811F2919F5D7}" srcOrd="1" destOrd="0" presId="urn:microsoft.com/office/officeart/2005/8/layout/orgChart1"/>
    <dgm:cxn modelId="{33B93D6A-EBE1-4DF4-88C6-35F0095E71B0}" type="presParOf" srcId="{7C6B2AF7-8F13-4FE2-A703-E68853317180}" destId="{68A73D86-EB83-44A7-9648-5941DC12DEEE}" srcOrd="2" destOrd="0" presId="urn:microsoft.com/office/officeart/2005/8/layout/orgChart1"/>
    <dgm:cxn modelId="{7BF1D599-CF6D-4179-9F83-D473619D60C7}" type="presParOf" srcId="{497C5EFB-3067-4147-978D-535E4C9D6228}" destId="{66875DFE-34BE-4F90-9194-A33427E43E87}" srcOrd="4" destOrd="0" presId="urn:microsoft.com/office/officeart/2005/8/layout/orgChart1"/>
    <dgm:cxn modelId="{626DDBA7-A649-4CC7-961C-DD06E62A5C64}" type="presParOf" srcId="{497C5EFB-3067-4147-978D-535E4C9D6228}" destId="{422C3754-9E64-45B8-B102-B8208FF3FE5A}" srcOrd="5" destOrd="0" presId="urn:microsoft.com/office/officeart/2005/8/layout/orgChart1"/>
    <dgm:cxn modelId="{D58007FB-FF66-4D47-AED7-CC4549DED0CA}" type="presParOf" srcId="{422C3754-9E64-45B8-B102-B8208FF3FE5A}" destId="{5E30F2E2-7F9D-4F2B-85B3-09E7916494AB}" srcOrd="0" destOrd="0" presId="urn:microsoft.com/office/officeart/2005/8/layout/orgChart1"/>
    <dgm:cxn modelId="{774E990A-D594-4971-AC87-34F5C6AC1980}" type="presParOf" srcId="{5E30F2E2-7F9D-4F2B-85B3-09E7916494AB}" destId="{A65675FE-3405-4487-977B-03D1D5173721}" srcOrd="0" destOrd="0" presId="urn:microsoft.com/office/officeart/2005/8/layout/orgChart1"/>
    <dgm:cxn modelId="{1EFF59D7-AA34-42B7-97F4-CD5A220EB1B3}" type="presParOf" srcId="{5E30F2E2-7F9D-4F2B-85B3-09E7916494AB}" destId="{D50FD6A7-C168-4C9B-8438-A30B777B1728}" srcOrd="1" destOrd="0" presId="urn:microsoft.com/office/officeart/2005/8/layout/orgChart1"/>
    <dgm:cxn modelId="{3EDE9782-3693-4EFF-B184-DF7227A73AA5}" type="presParOf" srcId="{422C3754-9E64-45B8-B102-B8208FF3FE5A}" destId="{22DF1A1F-BD8B-499B-9572-8559BAC69AAE}" srcOrd="1" destOrd="0" presId="urn:microsoft.com/office/officeart/2005/8/layout/orgChart1"/>
    <dgm:cxn modelId="{171F6DBD-D165-47C6-839E-20ED4C949E6B}" type="presParOf" srcId="{422C3754-9E64-45B8-B102-B8208FF3FE5A}" destId="{23372A20-B1CF-445F-9A45-A38044E5F76E}" srcOrd="2" destOrd="0" presId="urn:microsoft.com/office/officeart/2005/8/layout/orgChart1"/>
    <dgm:cxn modelId="{C08C08D8-4ECD-4DB8-8C47-C1F589B1B1C1}" type="presParOf" srcId="{217EB032-7E29-49DA-AD6C-22A608E72DEB}" destId="{49394003-188B-4A13-B374-F6176D7D9EFC}" srcOrd="2" destOrd="0" presId="urn:microsoft.com/office/officeart/2005/8/layout/orgChart1"/>
    <dgm:cxn modelId="{07A849B9-4D47-49BA-8D9F-CD07962BC8F4}" type="presParOf" srcId="{49394003-188B-4A13-B374-F6176D7D9EFC}" destId="{7935D81B-67DF-442C-A567-F6791C977C85}" srcOrd="0" destOrd="0" presId="urn:microsoft.com/office/officeart/2005/8/layout/orgChart1"/>
    <dgm:cxn modelId="{4BBFA68D-71E7-4193-8546-9612FEBBCE5A}" type="presParOf" srcId="{49394003-188B-4A13-B374-F6176D7D9EFC}" destId="{FE911E24-6EF1-42FC-ABFE-16AB0A8FC8C9}" srcOrd="1" destOrd="0" presId="urn:microsoft.com/office/officeart/2005/8/layout/orgChart1"/>
    <dgm:cxn modelId="{E953009D-5AF3-4C4C-8AAA-3637D0F9EC76}" type="presParOf" srcId="{FE911E24-6EF1-42FC-ABFE-16AB0A8FC8C9}" destId="{77B029A9-E842-43F8-946E-337E2354DD23}" srcOrd="0" destOrd="0" presId="urn:microsoft.com/office/officeart/2005/8/layout/orgChart1"/>
    <dgm:cxn modelId="{2548AD2B-1FBD-4C3E-82CD-74D023E203BD}" type="presParOf" srcId="{77B029A9-E842-43F8-946E-337E2354DD23}" destId="{58E2DF55-D160-4A22-9F46-91E1F1F53077}" srcOrd="0" destOrd="0" presId="urn:microsoft.com/office/officeart/2005/8/layout/orgChart1"/>
    <dgm:cxn modelId="{9ED79C65-9A28-41D5-971E-0AF1B195C33D}" type="presParOf" srcId="{77B029A9-E842-43F8-946E-337E2354DD23}" destId="{67710FA2-3A17-40D9-9B29-902C8DCF4EB5}" srcOrd="1" destOrd="0" presId="urn:microsoft.com/office/officeart/2005/8/layout/orgChart1"/>
    <dgm:cxn modelId="{F6D6BFFD-DBBF-438C-A231-BC062DEA6974}" type="presParOf" srcId="{FE911E24-6EF1-42FC-ABFE-16AB0A8FC8C9}" destId="{934BF81C-3142-4D36-A4C7-36687FDA9758}" srcOrd="1" destOrd="0" presId="urn:microsoft.com/office/officeart/2005/8/layout/orgChart1"/>
    <dgm:cxn modelId="{F693F197-B145-4F1E-BE32-6BEFE25F41DF}" type="presParOf" srcId="{FE911E24-6EF1-42FC-ABFE-16AB0A8FC8C9}" destId="{D550ADB5-25F3-43EC-A6DF-E12AF16AA19A}" srcOrd="2" destOrd="0" presId="urn:microsoft.com/office/officeart/2005/8/layout/orgChart1"/>
    <dgm:cxn modelId="{93C786FE-F15D-4813-8172-C6471ADF14B0}" type="presParOf" srcId="{49394003-188B-4A13-B374-F6176D7D9EFC}" destId="{58BEDCED-FBA4-4EBE-8B86-37A37931F41C}" srcOrd="2" destOrd="0" presId="urn:microsoft.com/office/officeart/2005/8/layout/orgChart1"/>
    <dgm:cxn modelId="{3C817BD6-94AA-4B98-AA4D-8CF7BC07FDF6}" type="presParOf" srcId="{49394003-188B-4A13-B374-F6176D7D9EFC}" destId="{D4B2B474-AF8D-4B44-84C6-C4B0DE2C2B5E}" srcOrd="3" destOrd="0" presId="urn:microsoft.com/office/officeart/2005/8/layout/orgChart1"/>
    <dgm:cxn modelId="{3D6F0FD0-237D-4CB9-95D4-A37FCFA53CB4}" type="presParOf" srcId="{D4B2B474-AF8D-4B44-84C6-C4B0DE2C2B5E}" destId="{01BA4C56-7BB2-4C08-97DF-2E1C9B54EE20}" srcOrd="0" destOrd="0" presId="urn:microsoft.com/office/officeart/2005/8/layout/orgChart1"/>
    <dgm:cxn modelId="{00ACBB41-3EC1-4044-B361-5B20D3E60B50}" type="presParOf" srcId="{01BA4C56-7BB2-4C08-97DF-2E1C9B54EE20}" destId="{41B9365D-7621-49C7-B080-C3665D4638AF}" srcOrd="0" destOrd="0" presId="urn:microsoft.com/office/officeart/2005/8/layout/orgChart1"/>
    <dgm:cxn modelId="{0F390F44-011B-4901-B731-8387FAC7AE47}" type="presParOf" srcId="{01BA4C56-7BB2-4C08-97DF-2E1C9B54EE20}" destId="{64C024AC-2579-4B03-90CC-13612E7F2996}" srcOrd="1" destOrd="0" presId="urn:microsoft.com/office/officeart/2005/8/layout/orgChart1"/>
    <dgm:cxn modelId="{AC3B2655-47E3-4E15-B2A6-97BEBAC553B3}" type="presParOf" srcId="{D4B2B474-AF8D-4B44-84C6-C4B0DE2C2B5E}" destId="{EE6BDE53-A46D-417C-888A-9E4130C80030}" srcOrd="1" destOrd="0" presId="urn:microsoft.com/office/officeart/2005/8/layout/orgChart1"/>
    <dgm:cxn modelId="{5DC7F3B6-42DD-4BA2-B0CF-0E1F035F774F}" type="presParOf" srcId="{D4B2B474-AF8D-4B44-84C6-C4B0DE2C2B5E}" destId="{61C640C5-62EC-4804-9D7A-1889358882F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979D946-BE86-48AA-874E-B1295B3689AA}" type="doc">
      <dgm:prSet loTypeId="urn:microsoft.com/office/officeart/2005/8/layout/chevron1" loCatId="process" qsTypeId="urn:microsoft.com/office/officeart/2005/8/quickstyle/simple1" qsCatId="simple" csTypeId="urn:microsoft.com/office/officeart/2005/8/colors/colorful2" csCatId="colorful" phldr="1"/>
      <dgm:spPr/>
    </dgm:pt>
    <dgm:pt modelId="{F29C1FF8-FA88-4C09-9BDB-10E437C9459C}">
      <dgm:prSet phldrT="[Texto]" custT="1"/>
      <dgm:spPr/>
      <dgm:t>
        <a:bodyPr/>
        <a:lstStyle/>
        <a:p>
          <a:r>
            <a:rPr lang="es-CO" sz="1400" b="1" dirty="0" smtClean="0">
              <a:solidFill>
                <a:schemeClr val="bg1"/>
              </a:solidFill>
            </a:rPr>
            <a:t>Riesgo Latente</a:t>
          </a:r>
          <a:endParaRPr lang="es-CO" sz="1400" b="1" dirty="0">
            <a:solidFill>
              <a:schemeClr val="bg1"/>
            </a:solidFill>
          </a:endParaRPr>
        </a:p>
      </dgm:t>
    </dgm:pt>
    <dgm:pt modelId="{E4F9D91A-11F5-48EB-B885-0FF3C423725D}" type="parTrans" cxnId="{6A144D2A-7010-4814-AF79-BB22DD6E7489}">
      <dgm:prSet/>
      <dgm:spPr/>
      <dgm:t>
        <a:bodyPr/>
        <a:lstStyle/>
        <a:p>
          <a:endParaRPr lang="es-CO"/>
        </a:p>
      </dgm:t>
    </dgm:pt>
    <dgm:pt modelId="{1B9C8457-7192-46B5-94A7-DA5CAA51CAAA}" type="sibTrans" cxnId="{6A144D2A-7010-4814-AF79-BB22DD6E7489}">
      <dgm:prSet/>
      <dgm:spPr/>
      <dgm:t>
        <a:bodyPr/>
        <a:lstStyle/>
        <a:p>
          <a:endParaRPr lang="es-CO"/>
        </a:p>
      </dgm:t>
    </dgm:pt>
    <dgm:pt modelId="{378A6085-AE9A-4320-9112-A1B1D7653C33}">
      <dgm:prSet phldrT="[Texto]" custT="1"/>
      <dgm:spPr/>
      <dgm:t>
        <a:bodyPr/>
        <a:lstStyle/>
        <a:p>
          <a:r>
            <a:rPr lang="es-CO" sz="1400" b="1" dirty="0" smtClean="0">
              <a:solidFill>
                <a:schemeClr val="bg1"/>
              </a:solidFill>
            </a:rPr>
            <a:t>Exposición a amenazas y vulnerabilidades</a:t>
          </a:r>
          <a:endParaRPr lang="es-CO" sz="1400" b="1" dirty="0">
            <a:solidFill>
              <a:schemeClr val="bg1"/>
            </a:solidFill>
          </a:endParaRPr>
        </a:p>
      </dgm:t>
    </dgm:pt>
    <dgm:pt modelId="{0178C57D-0D92-4457-84B4-46B243EE5346}" type="parTrans" cxnId="{1A8A3970-F2AD-4C4A-BDEB-86BB066A6BFF}">
      <dgm:prSet/>
      <dgm:spPr/>
      <dgm:t>
        <a:bodyPr/>
        <a:lstStyle/>
        <a:p>
          <a:endParaRPr lang="es-CO"/>
        </a:p>
      </dgm:t>
    </dgm:pt>
    <dgm:pt modelId="{E42F7D26-DD6A-4876-916B-F964D14C9258}" type="sibTrans" cxnId="{1A8A3970-F2AD-4C4A-BDEB-86BB066A6BFF}">
      <dgm:prSet/>
      <dgm:spPr/>
      <dgm:t>
        <a:bodyPr/>
        <a:lstStyle/>
        <a:p>
          <a:endParaRPr lang="es-CO"/>
        </a:p>
      </dgm:t>
    </dgm:pt>
    <dgm:pt modelId="{4FFB9EC2-BE90-47F9-BAAD-3632E25E9936}">
      <dgm:prSet custT="1"/>
      <dgm:spPr/>
      <dgm:t>
        <a:bodyPr/>
        <a:lstStyle/>
        <a:p>
          <a:r>
            <a:rPr lang="es-CO" sz="1400" b="1" dirty="0" smtClean="0">
              <a:solidFill>
                <a:schemeClr val="bg1"/>
              </a:solidFill>
            </a:rPr>
            <a:t>Respuesta  de la organización</a:t>
          </a:r>
          <a:endParaRPr lang="es-CO" sz="1400" b="1" dirty="0">
            <a:solidFill>
              <a:schemeClr val="bg1"/>
            </a:solidFill>
          </a:endParaRPr>
        </a:p>
      </dgm:t>
    </dgm:pt>
    <dgm:pt modelId="{D3F48305-B793-44B9-92DC-AA1E577ABDC7}" type="parTrans" cxnId="{6843E924-5CDB-4C73-8FB8-37D6CF5025B8}">
      <dgm:prSet/>
      <dgm:spPr/>
      <dgm:t>
        <a:bodyPr/>
        <a:lstStyle/>
        <a:p>
          <a:endParaRPr lang="es-CO"/>
        </a:p>
      </dgm:t>
    </dgm:pt>
    <dgm:pt modelId="{B5B599F9-44CB-47CC-BE9F-953351E067FC}" type="sibTrans" cxnId="{6843E924-5CDB-4C73-8FB8-37D6CF5025B8}">
      <dgm:prSet/>
      <dgm:spPr/>
      <dgm:t>
        <a:bodyPr/>
        <a:lstStyle/>
        <a:p>
          <a:endParaRPr lang="es-CO"/>
        </a:p>
      </dgm:t>
    </dgm:pt>
    <dgm:pt modelId="{9CFE44D4-BB77-4CA4-98FB-A87EB34B7E72}">
      <dgm:prSet custT="1"/>
      <dgm:spPr/>
      <dgm:t>
        <a:bodyPr/>
        <a:lstStyle/>
        <a:p>
          <a:r>
            <a:rPr lang="es-CO" sz="1400" b="1" dirty="0" smtClean="0">
              <a:solidFill>
                <a:schemeClr val="bg1"/>
              </a:solidFill>
            </a:rPr>
            <a:t>Recuperación de la organización</a:t>
          </a:r>
          <a:endParaRPr lang="es-CO" sz="1400" b="1" dirty="0">
            <a:solidFill>
              <a:schemeClr val="bg1"/>
            </a:solidFill>
          </a:endParaRPr>
        </a:p>
      </dgm:t>
    </dgm:pt>
    <dgm:pt modelId="{01181FE5-8BBD-4531-98BF-6D9EDFFB6A1D}" type="parTrans" cxnId="{688962AA-ABAD-4ADE-9E4B-ED8D4FE3B0E5}">
      <dgm:prSet/>
      <dgm:spPr/>
      <dgm:t>
        <a:bodyPr/>
        <a:lstStyle/>
        <a:p>
          <a:endParaRPr lang="es-CO"/>
        </a:p>
      </dgm:t>
    </dgm:pt>
    <dgm:pt modelId="{617A9F08-1616-4DCA-A5FC-FC313C2E5FEB}" type="sibTrans" cxnId="{688962AA-ABAD-4ADE-9E4B-ED8D4FE3B0E5}">
      <dgm:prSet/>
      <dgm:spPr/>
      <dgm:t>
        <a:bodyPr/>
        <a:lstStyle/>
        <a:p>
          <a:endParaRPr lang="es-CO"/>
        </a:p>
      </dgm:t>
    </dgm:pt>
    <dgm:pt modelId="{400A1996-9F55-4670-9640-D2BADFF9F365}">
      <dgm:prSet custT="1"/>
      <dgm:spPr/>
      <dgm:t>
        <a:bodyPr/>
        <a:lstStyle/>
        <a:p>
          <a:r>
            <a:rPr lang="es-CO" sz="1400" b="1" dirty="0" smtClean="0">
              <a:solidFill>
                <a:schemeClr val="bg1"/>
              </a:solidFill>
            </a:rPr>
            <a:t>Adaptación de la organización</a:t>
          </a:r>
          <a:endParaRPr lang="es-CO" sz="1400" b="1" dirty="0">
            <a:solidFill>
              <a:schemeClr val="bg1"/>
            </a:solidFill>
          </a:endParaRPr>
        </a:p>
      </dgm:t>
    </dgm:pt>
    <dgm:pt modelId="{F2A008DB-AEED-4C1E-9DE7-1906D23B5576}" type="parTrans" cxnId="{47E4BBDF-3840-490E-96D9-46580DC40B0C}">
      <dgm:prSet/>
      <dgm:spPr/>
      <dgm:t>
        <a:bodyPr/>
        <a:lstStyle/>
        <a:p>
          <a:endParaRPr lang="es-CO"/>
        </a:p>
      </dgm:t>
    </dgm:pt>
    <dgm:pt modelId="{72BECF29-898B-40D0-A35D-EFE3B3D9A69F}" type="sibTrans" cxnId="{47E4BBDF-3840-490E-96D9-46580DC40B0C}">
      <dgm:prSet/>
      <dgm:spPr/>
      <dgm:t>
        <a:bodyPr/>
        <a:lstStyle/>
        <a:p>
          <a:endParaRPr lang="es-CO"/>
        </a:p>
      </dgm:t>
    </dgm:pt>
    <dgm:pt modelId="{F9FF9561-C895-4EFA-AB5D-188345DA13B5}">
      <dgm:prSet phldrT="[Texto]" custT="1"/>
      <dgm:spPr/>
      <dgm:t>
        <a:bodyPr/>
        <a:lstStyle/>
        <a:p>
          <a:r>
            <a:rPr lang="es-CO" sz="1400" b="1" dirty="0" smtClean="0">
              <a:solidFill>
                <a:schemeClr val="bg1"/>
              </a:solidFill>
            </a:rPr>
            <a:t>Disrupción identificada</a:t>
          </a:r>
          <a:endParaRPr lang="es-CO" sz="1400" b="1" dirty="0">
            <a:solidFill>
              <a:schemeClr val="bg1"/>
            </a:solidFill>
          </a:endParaRPr>
        </a:p>
      </dgm:t>
    </dgm:pt>
    <dgm:pt modelId="{4576248C-DEDE-483F-810E-BEFA5728F48B}" type="parTrans" cxnId="{CE046418-A262-41AF-BADD-69A748EDBC34}">
      <dgm:prSet/>
      <dgm:spPr/>
      <dgm:t>
        <a:bodyPr/>
        <a:lstStyle/>
        <a:p>
          <a:endParaRPr lang="es-CO"/>
        </a:p>
      </dgm:t>
    </dgm:pt>
    <dgm:pt modelId="{051D853B-CC8B-4432-B759-1DBB2EBFB685}" type="sibTrans" cxnId="{CE046418-A262-41AF-BADD-69A748EDBC34}">
      <dgm:prSet/>
      <dgm:spPr/>
      <dgm:t>
        <a:bodyPr/>
        <a:lstStyle/>
        <a:p>
          <a:endParaRPr lang="es-CO"/>
        </a:p>
      </dgm:t>
    </dgm:pt>
    <dgm:pt modelId="{B0C40828-58FD-4F77-A742-38FCEC63C49A}" type="pres">
      <dgm:prSet presAssocID="{8979D946-BE86-48AA-874E-B1295B3689AA}" presName="Name0" presStyleCnt="0">
        <dgm:presLayoutVars>
          <dgm:dir/>
          <dgm:animLvl val="lvl"/>
          <dgm:resizeHandles val="exact"/>
        </dgm:presLayoutVars>
      </dgm:prSet>
      <dgm:spPr/>
    </dgm:pt>
    <dgm:pt modelId="{248433BE-1490-4A74-9F47-EDC00F9DDF91}" type="pres">
      <dgm:prSet presAssocID="{F29C1FF8-FA88-4C09-9BDB-10E437C9459C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1120DC47-C9B0-48D7-B3DF-5C5CA24EE717}" type="pres">
      <dgm:prSet presAssocID="{1B9C8457-7192-46B5-94A7-DA5CAA51CAAA}" presName="parTxOnlySpace" presStyleCnt="0"/>
      <dgm:spPr/>
    </dgm:pt>
    <dgm:pt modelId="{42D7D683-2879-4BC2-8340-30661D7D94CA}" type="pres">
      <dgm:prSet presAssocID="{378A6085-AE9A-4320-9112-A1B1D7653C33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D1D6E2F1-37B2-4AAE-9EB1-CF131AA46F31}" type="pres">
      <dgm:prSet presAssocID="{E42F7D26-DD6A-4876-916B-F964D14C9258}" presName="parTxOnlySpace" presStyleCnt="0"/>
      <dgm:spPr/>
    </dgm:pt>
    <dgm:pt modelId="{09289F77-E874-41D0-8338-F747301C244F}" type="pres">
      <dgm:prSet presAssocID="{F9FF9561-C895-4EFA-AB5D-188345DA13B5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EF5BB76C-0E5A-4919-8F00-0DD7D6C4C042}" type="pres">
      <dgm:prSet presAssocID="{051D853B-CC8B-4432-B759-1DBB2EBFB685}" presName="parTxOnlySpace" presStyleCnt="0"/>
      <dgm:spPr/>
    </dgm:pt>
    <dgm:pt modelId="{46C21FAA-D0D9-4E00-9B99-FD27491D0497}" type="pres">
      <dgm:prSet presAssocID="{4FFB9EC2-BE90-47F9-BAAD-3632E25E9936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271EBA72-A486-46BB-A0B9-69A54F6FE326}" type="pres">
      <dgm:prSet presAssocID="{B5B599F9-44CB-47CC-BE9F-953351E067FC}" presName="parTxOnlySpace" presStyleCnt="0"/>
      <dgm:spPr/>
    </dgm:pt>
    <dgm:pt modelId="{C305A032-E4AF-496A-A94F-D810CDF5A022}" type="pres">
      <dgm:prSet presAssocID="{9CFE44D4-BB77-4CA4-98FB-A87EB34B7E72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52933340-AD31-4D99-9996-84506E564B1A}" type="pres">
      <dgm:prSet presAssocID="{617A9F08-1616-4DCA-A5FC-FC313C2E5FEB}" presName="parTxOnlySpace" presStyleCnt="0"/>
      <dgm:spPr/>
    </dgm:pt>
    <dgm:pt modelId="{A41BF60C-EECA-4A3C-A1D0-6FC2C86D3C88}" type="pres">
      <dgm:prSet presAssocID="{400A1996-9F55-4670-9640-D2BADFF9F365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B92182E8-C70C-4809-B4A5-0EDF9522985B}" type="presOf" srcId="{9CFE44D4-BB77-4CA4-98FB-A87EB34B7E72}" destId="{C305A032-E4AF-496A-A94F-D810CDF5A022}" srcOrd="0" destOrd="0" presId="urn:microsoft.com/office/officeart/2005/8/layout/chevron1"/>
    <dgm:cxn modelId="{8F4DE663-7113-43AB-B744-A55B835BC950}" type="presOf" srcId="{400A1996-9F55-4670-9640-D2BADFF9F365}" destId="{A41BF60C-EECA-4A3C-A1D0-6FC2C86D3C88}" srcOrd="0" destOrd="0" presId="urn:microsoft.com/office/officeart/2005/8/layout/chevron1"/>
    <dgm:cxn modelId="{CE046418-A262-41AF-BADD-69A748EDBC34}" srcId="{8979D946-BE86-48AA-874E-B1295B3689AA}" destId="{F9FF9561-C895-4EFA-AB5D-188345DA13B5}" srcOrd="2" destOrd="0" parTransId="{4576248C-DEDE-483F-810E-BEFA5728F48B}" sibTransId="{051D853B-CC8B-4432-B759-1DBB2EBFB685}"/>
    <dgm:cxn modelId="{38FF115E-25A5-4C37-B8B6-1C7A9B25D5B8}" type="presOf" srcId="{378A6085-AE9A-4320-9112-A1B1D7653C33}" destId="{42D7D683-2879-4BC2-8340-30661D7D94CA}" srcOrd="0" destOrd="0" presId="urn:microsoft.com/office/officeart/2005/8/layout/chevron1"/>
    <dgm:cxn modelId="{10F87F82-0444-4590-B5EC-F20EB5A29686}" type="presOf" srcId="{4FFB9EC2-BE90-47F9-BAAD-3632E25E9936}" destId="{46C21FAA-D0D9-4E00-9B99-FD27491D0497}" srcOrd="0" destOrd="0" presId="urn:microsoft.com/office/officeart/2005/8/layout/chevron1"/>
    <dgm:cxn modelId="{1A8A3970-F2AD-4C4A-BDEB-86BB066A6BFF}" srcId="{8979D946-BE86-48AA-874E-B1295B3689AA}" destId="{378A6085-AE9A-4320-9112-A1B1D7653C33}" srcOrd="1" destOrd="0" parTransId="{0178C57D-0D92-4457-84B4-46B243EE5346}" sibTransId="{E42F7D26-DD6A-4876-916B-F964D14C9258}"/>
    <dgm:cxn modelId="{82DBA4C1-7B07-4999-AFE8-A1B25933C553}" type="presOf" srcId="{F29C1FF8-FA88-4C09-9BDB-10E437C9459C}" destId="{248433BE-1490-4A74-9F47-EDC00F9DDF91}" srcOrd="0" destOrd="0" presId="urn:microsoft.com/office/officeart/2005/8/layout/chevron1"/>
    <dgm:cxn modelId="{6843E924-5CDB-4C73-8FB8-37D6CF5025B8}" srcId="{8979D946-BE86-48AA-874E-B1295B3689AA}" destId="{4FFB9EC2-BE90-47F9-BAAD-3632E25E9936}" srcOrd="3" destOrd="0" parTransId="{D3F48305-B793-44B9-92DC-AA1E577ABDC7}" sibTransId="{B5B599F9-44CB-47CC-BE9F-953351E067FC}"/>
    <dgm:cxn modelId="{688962AA-ABAD-4ADE-9E4B-ED8D4FE3B0E5}" srcId="{8979D946-BE86-48AA-874E-B1295B3689AA}" destId="{9CFE44D4-BB77-4CA4-98FB-A87EB34B7E72}" srcOrd="4" destOrd="0" parTransId="{01181FE5-8BBD-4531-98BF-6D9EDFFB6A1D}" sibTransId="{617A9F08-1616-4DCA-A5FC-FC313C2E5FEB}"/>
    <dgm:cxn modelId="{AD91D75A-E742-460A-8989-3D84C308BBA4}" type="presOf" srcId="{F9FF9561-C895-4EFA-AB5D-188345DA13B5}" destId="{09289F77-E874-41D0-8338-F747301C244F}" srcOrd="0" destOrd="0" presId="urn:microsoft.com/office/officeart/2005/8/layout/chevron1"/>
    <dgm:cxn modelId="{47E4BBDF-3840-490E-96D9-46580DC40B0C}" srcId="{8979D946-BE86-48AA-874E-B1295B3689AA}" destId="{400A1996-9F55-4670-9640-D2BADFF9F365}" srcOrd="5" destOrd="0" parTransId="{F2A008DB-AEED-4C1E-9DE7-1906D23B5576}" sibTransId="{72BECF29-898B-40D0-A35D-EFE3B3D9A69F}"/>
    <dgm:cxn modelId="{6A144D2A-7010-4814-AF79-BB22DD6E7489}" srcId="{8979D946-BE86-48AA-874E-B1295B3689AA}" destId="{F29C1FF8-FA88-4C09-9BDB-10E437C9459C}" srcOrd="0" destOrd="0" parTransId="{E4F9D91A-11F5-48EB-B885-0FF3C423725D}" sibTransId="{1B9C8457-7192-46B5-94A7-DA5CAA51CAAA}"/>
    <dgm:cxn modelId="{94A73DA5-5987-4A2C-AB9A-0FF775155037}" type="presOf" srcId="{8979D946-BE86-48AA-874E-B1295B3689AA}" destId="{B0C40828-58FD-4F77-A742-38FCEC63C49A}" srcOrd="0" destOrd="0" presId="urn:microsoft.com/office/officeart/2005/8/layout/chevron1"/>
    <dgm:cxn modelId="{3C789F83-1FEF-4C0F-BC5B-9E03991C6C96}" type="presParOf" srcId="{B0C40828-58FD-4F77-A742-38FCEC63C49A}" destId="{248433BE-1490-4A74-9F47-EDC00F9DDF91}" srcOrd="0" destOrd="0" presId="urn:microsoft.com/office/officeart/2005/8/layout/chevron1"/>
    <dgm:cxn modelId="{EAA6FD52-8DD2-4F32-8C1B-053259FE2038}" type="presParOf" srcId="{B0C40828-58FD-4F77-A742-38FCEC63C49A}" destId="{1120DC47-C9B0-48D7-B3DF-5C5CA24EE717}" srcOrd="1" destOrd="0" presId="urn:microsoft.com/office/officeart/2005/8/layout/chevron1"/>
    <dgm:cxn modelId="{A552E32E-D3E1-4F92-8D9C-E93858A009F3}" type="presParOf" srcId="{B0C40828-58FD-4F77-A742-38FCEC63C49A}" destId="{42D7D683-2879-4BC2-8340-30661D7D94CA}" srcOrd="2" destOrd="0" presId="urn:microsoft.com/office/officeart/2005/8/layout/chevron1"/>
    <dgm:cxn modelId="{B133F117-A43C-41E4-87E3-BFDC5B88F91E}" type="presParOf" srcId="{B0C40828-58FD-4F77-A742-38FCEC63C49A}" destId="{D1D6E2F1-37B2-4AAE-9EB1-CF131AA46F31}" srcOrd="3" destOrd="0" presId="urn:microsoft.com/office/officeart/2005/8/layout/chevron1"/>
    <dgm:cxn modelId="{ADCD7700-B0E1-4FCF-B4B1-C91B7EEBC00A}" type="presParOf" srcId="{B0C40828-58FD-4F77-A742-38FCEC63C49A}" destId="{09289F77-E874-41D0-8338-F747301C244F}" srcOrd="4" destOrd="0" presId="urn:microsoft.com/office/officeart/2005/8/layout/chevron1"/>
    <dgm:cxn modelId="{17DE3DB9-A776-469D-84FF-FC228276D82C}" type="presParOf" srcId="{B0C40828-58FD-4F77-A742-38FCEC63C49A}" destId="{EF5BB76C-0E5A-4919-8F00-0DD7D6C4C042}" srcOrd="5" destOrd="0" presId="urn:microsoft.com/office/officeart/2005/8/layout/chevron1"/>
    <dgm:cxn modelId="{1C5570F2-0F9D-4540-A8F2-1290532F2290}" type="presParOf" srcId="{B0C40828-58FD-4F77-A742-38FCEC63C49A}" destId="{46C21FAA-D0D9-4E00-9B99-FD27491D0497}" srcOrd="6" destOrd="0" presId="urn:microsoft.com/office/officeart/2005/8/layout/chevron1"/>
    <dgm:cxn modelId="{1C8230AC-762B-4BCD-AC40-6DDD96281F69}" type="presParOf" srcId="{B0C40828-58FD-4F77-A742-38FCEC63C49A}" destId="{271EBA72-A486-46BB-A0B9-69A54F6FE326}" srcOrd="7" destOrd="0" presId="urn:microsoft.com/office/officeart/2005/8/layout/chevron1"/>
    <dgm:cxn modelId="{DF68E9FC-2C40-4E0D-B5F0-C8A339327002}" type="presParOf" srcId="{B0C40828-58FD-4F77-A742-38FCEC63C49A}" destId="{C305A032-E4AF-496A-A94F-D810CDF5A022}" srcOrd="8" destOrd="0" presId="urn:microsoft.com/office/officeart/2005/8/layout/chevron1"/>
    <dgm:cxn modelId="{E510E395-16B4-405B-9D9D-32CC92E29DC6}" type="presParOf" srcId="{B0C40828-58FD-4F77-A742-38FCEC63C49A}" destId="{52933340-AD31-4D99-9996-84506E564B1A}" srcOrd="9" destOrd="0" presId="urn:microsoft.com/office/officeart/2005/8/layout/chevron1"/>
    <dgm:cxn modelId="{29399918-C4B7-45F6-B29E-6113D4010180}" type="presParOf" srcId="{B0C40828-58FD-4F77-A742-38FCEC63C49A}" destId="{A41BF60C-EECA-4A3C-A1D0-6FC2C86D3C88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CC96854-6272-4659-8C41-5FC613777E4C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DDAD78FF-6DA2-4169-B98A-294F7CFD96B9}">
      <dgm:prSet phldrT="[Texto]"/>
      <dgm:spPr/>
      <dgm:t>
        <a:bodyPr/>
        <a:lstStyle/>
        <a:p>
          <a:r>
            <a:rPr lang="es-CO" b="1" dirty="0" smtClean="0"/>
            <a:t>GERENCIA</a:t>
          </a:r>
          <a:endParaRPr lang="es-CO" b="1" dirty="0"/>
        </a:p>
      </dgm:t>
    </dgm:pt>
    <dgm:pt modelId="{3B01F7A7-F88A-48F8-8B89-A173AF1229E5}" type="parTrans" cxnId="{D115F5FB-8791-4401-B20A-736FD1C24E89}">
      <dgm:prSet/>
      <dgm:spPr/>
      <dgm:t>
        <a:bodyPr/>
        <a:lstStyle/>
        <a:p>
          <a:endParaRPr lang="es-CO"/>
        </a:p>
      </dgm:t>
    </dgm:pt>
    <dgm:pt modelId="{82F39ED5-CBA8-4268-A38E-CECE7EE4D065}" type="sibTrans" cxnId="{D115F5FB-8791-4401-B20A-736FD1C24E89}">
      <dgm:prSet/>
      <dgm:spPr/>
      <dgm:t>
        <a:bodyPr/>
        <a:lstStyle/>
        <a:p>
          <a:endParaRPr lang="es-CO"/>
        </a:p>
      </dgm:t>
    </dgm:pt>
    <dgm:pt modelId="{9B2D6D0A-AD2D-4EE5-9AD4-4A2816459518}" type="asst">
      <dgm:prSet phldrT="[Texto]"/>
      <dgm:spPr/>
      <dgm:t>
        <a:bodyPr/>
        <a:lstStyle/>
        <a:p>
          <a:r>
            <a:rPr lang="es-CO" dirty="0" smtClean="0"/>
            <a:t>EQUIPO ASESOR AGRONOMÍA</a:t>
          </a:r>
          <a:endParaRPr lang="es-CO" dirty="0"/>
        </a:p>
      </dgm:t>
    </dgm:pt>
    <dgm:pt modelId="{84FEBFF0-493E-414A-BB6D-BD792AD4B29C}" type="parTrans" cxnId="{48B4FEE8-C1AC-4796-8E0A-F2625E443D97}">
      <dgm:prSet/>
      <dgm:spPr/>
      <dgm:t>
        <a:bodyPr/>
        <a:lstStyle/>
        <a:p>
          <a:endParaRPr lang="es-CO"/>
        </a:p>
      </dgm:t>
    </dgm:pt>
    <dgm:pt modelId="{810ED3EC-FFBC-4E50-B39A-F9D48AF2242E}" type="sibTrans" cxnId="{48B4FEE8-C1AC-4796-8E0A-F2625E443D97}">
      <dgm:prSet/>
      <dgm:spPr/>
      <dgm:t>
        <a:bodyPr/>
        <a:lstStyle/>
        <a:p>
          <a:endParaRPr lang="es-CO"/>
        </a:p>
      </dgm:t>
    </dgm:pt>
    <dgm:pt modelId="{1B5E8B83-4D8C-4520-B80A-AFD562BBC3FC}">
      <dgm:prSet phldrT="[Texto]"/>
      <dgm:spPr/>
      <dgm:t>
        <a:bodyPr/>
        <a:lstStyle/>
        <a:p>
          <a:r>
            <a:rPr lang="es-CO" dirty="0" smtClean="0"/>
            <a:t>ADMINISTRACIÓN</a:t>
          </a:r>
          <a:endParaRPr lang="es-CO" dirty="0"/>
        </a:p>
      </dgm:t>
    </dgm:pt>
    <dgm:pt modelId="{17C3EBC4-EF31-4B0A-846E-E388498B8879}" type="parTrans" cxnId="{910FA136-70AB-4F86-B100-3D1EB25DD38D}">
      <dgm:prSet/>
      <dgm:spPr/>
      <dgm:t>
        <a:bodyPr/>
        <a:lstStyle/>
        <a:p>
          <a:endParaRPr lang="es-CO"/>
        </a:p>
      </dgm:t>
    </dgm:pt>
    <dgm:pt modelId="{E2BBEEEE-E704-42D1-A11E-2ABC3FCD8474}" type="sibTrans" cxnId="{910FA136-70AB-4F86-B100-3D1EB25DD38D}">
      <dgm:prSet/>
      <dgm:spPr/>
      <dgm:t>
        <a:bodyPr/>
        <a:lstStyle/>
        <a:p>
          <a:endParaRPr lang="es-CO"/>
        </a:p>
      </dgm:t>
    </dgm:pt>
    <dgm:pt modelId="{D0CC9830-2A8D-47DC-A71E-0BFD1BE61229}">
      <dgm:prSet phldrT="[Texto]"/>
      <dgm:spPr/>
      <dgm:t>
        <a:bodyPr/>
        <a:lstStyle/>
        <a:p>
          <a:r>
            <a:rPr lang="es-CO" dirty="0" smtClean="0"/>
            <a:t>PRODUCCIÓN</a:t>
          </a:r>
        </a:p>
      </dgm:t>
    </dgm:pt>
    <dgm:pt modelId="{C01E1DC0-BA07-4F90-8EDE-4CF71ECCD21D}" type="parTrans" cxnId="{6D3489BB-4732-429F-831E-78494E0BB06D}">
      <dgm:prSet/>
      <dgm:spPr/>
      <dgm:t>
        <a:bodyPr/>
        <a:lstStyle/>
        <a:p>
          <a:endParaRPr lang="es-CO"/>
        </a:p>
      </dgm:t>
    </dgm:pt>
    <dgm:pt modelId="{6976963C-D1AE-4A52-84F2-F2F1A522083F}" type="sibTrans" cxnId="{6D3489BB-4732-429F-831E-78494E0BB06D}">
      <dgm:prSet/>
      <dgm:spPr/>
      <dgm:t>
        <a:bodyPr/>
        <a:lstStyle/>
        <a:p>
          <a:endParaRPr lang="es-CO"/>
        </a:p>
      </dgm:t>
    </dgm:pt>
    <dgm:pt modelId="{DB3A5EA7-FF44-45D0-BDBF-75662019A4F5}">
      <dgm:prSet phldrT="[Texto]"/>
      <dgm:spPr/>
      <dgm:t>
        <a:bodyPr/>
        <a:lstStyle/>
        <a:p>
          <a:r>
            <a:rPr lang="es-CO" dirty="0" smtClean="0"/>
            <a:t>COMERCIALIZACIÓN/</a:t>
          </a:r>
        </a:p>
        <a:p>
          <a:r>
            <a:rPr lang="es-CO" dirty="0" smtClean="0"/>
            <a:t>EXPORTACIÓN</a:t>
          </a:r>
          <a:endParaRPr lang="es-CO" dirty="0"/>
        </a:p>
      </dgm:t>
    </dgm:pt>
    <dgm:pt modelId="{B6DDE103-33FC-4B2E-B5FF-F2177E6D807E}" type="parTrans" cxnId="{3AA9F3AC-ECAD-41FB-B731-71857AC791EE}">
      <dgm:prSet/>
      <dgm:spPr/>
      <dgm:t>
        <a:bodyPr/>
        <a:lstStyle/>
        <a:p>
          <a:endParaRPr lang="es-CO"/>
        </a:p>
      </dgm:t>
    </dgm:pt>
    <dgm:pt modelId="{20C220E8-B7B1-48B3-BE27-BC5C20ADA7E7}" type="sibTrans" cxnId="{3AA9F3AC-ECAD-41FB-B731-71857AC791EE}">
      <dgm:prSet/>
      <dgm:spPr/>
      <dgm:t>
        <a:bodyPr/>
        <a:lstStyle/>
        <a:p>
          <a:endParaRPr lang="es-CO"/>
        </a:p>
      </dgm:t>
    </dgm:pt>
    <dgm:pt modelId="{96EDB88F-14E8-452D-8F73-2A881B2EA1EE}">
      <dgm:prSet phldrT="[Texto]"/>
      <dgm:spPr/>
      <dgm:t>
        <a:bodyPr/>
        <a:lstStyle/>
        <a:p>
          <a:r>
            <a:rPr lang="es-CO" dirty="0" smtClean="0"/>
            <a:t>Empaque</a:t>
          </a:r>
          <a:endParaRPr lang="es-CO" dirty="0"/>
        </a:p>
      </dgm:t>
    </dgm:pt>
    <dgm:pt modelId="{13AA8505-B396-4A0E-807B-A4D4EC8834D6}" type="parTrans" cxnId="{02469812-EB54-47A5-A817-8CD80AF04309}">
      <dgm:prSet/>
      <dgm:spPr/>
      <dgm:t>
        <a:bodyPr/>
        <a:lstStyle/>
        <a:p>
          <a:endParaRPr lang="es-CO"/>
        </a:p>
      </dgm:t>
    </dgm:pt>
    <dgm:pt modelId="{1DC9833E-25B0-4AAB-9E33-FD32FA2D1FFD}" type="sibTrans" cxnId="{02469812-EB54-47A5-A817-8CD80AF04309}">
      <dgm:prSet/>
      <dgm:spPr/>
      <dgm:t>
        <a:bodyPr/>
        <a:lstStyle/>
        <a:p>
          <a:endParaRPr lang="es-CO"/>
        </a:p>
      </dgm:t>
    </dgm:pt>
    <dgm:pt modelId="{E4DB388F-B42B-47CE-A90F-F5D9FCE60010}">
      <dgm:prSet phldrT="[Texto]"/>
      <dgm:spPr/>
      <dgm:t>
        <a:bodyPr/>
        <a:lstStyle/>
        <a:p>
          <a:r>
            <a:rPr lang="es-CO" dirty="0" smtClean="0"/>
            <a:t>Enfriamiento</a:t>
          </a:r>
          <a:endParaRPr lang="es-CO" dirty="0"/>
        </a:p>
      </dgm:t>
    </dgm:pt>
    <dgm:pt modelId="{76E9A59A-6913-4BDD-8A77-3EF5240A2D1A}" type="parTrans" cxnId="{9B04DB82-B625-4809-BD57-B6641D07EC25}">
      <dgm:prSet/>
      <dgm:spPr/>
      <dgm:t>
        <a:bodyPr/>
        <a:lstStyle/>
        <a:p>
          <a:endParaRPr lang="es-CO"/>
        </a:p>
      </dgm:t>
    </dgm:pt>
    <dgm:pt modelId="{6BC693E2-AE16-4C1F-BF3F-7A8C902052DD}" type="sibTrans" cxnId="{9B04DB82-B625-4809-BD57-B6641D07EC25}">
      <dgm:prSet/>
      <dgm:spPr/>
      <dgm:t>
        <a:bodyPr/>
        <a:lstStyle/>
        <a:p>
          <a:endParaRPr lang="es-CO"/>
        </a:p>
      </dgm:t>
    </dgm:pt>
    <dgm:pt modelId="{9D26C2F0-5536-4063-8C2A-C66963AED9A1}">
      <dgm:prSet phldrT="[Texto]"/>
      <dgm:spPr/>
      <dgm:t>
        <a:bodyPr/>
        <a:lstStyle/>
        <a:p>
          <a:r>
            <a:rPr lang="es-CO" dirty="0" smtClean="0"/>
            <a:t>Plantación y cosecha</a:t>
          </a:r>
          <a:endParaRPr lang="es-CO" dirty="0"/>
        </a:p>
      </dgm:t>
    </dgm:pt>
    <dgm:pt modelId="{635F49E3-AA10-46B3-A3D1-2118816C6309}" type="parTrans" cxnId="{94DB44E2-98C6-4AD9-9CFB-A43D4BC4D712}">
      <dgm:prSet/>
      <dgm:spPr/>
      <dgm:t>
        <a:bodyPr/>
        <a:lstStyle/>
        <a:p>
          <a:endParaRPr lang="es-CO"/>
        </a:p>
      </dgm:t>
    </dgm:pt>
    <dgm:pt modelId="{BBEFDB6C-6A9D-48FA-9301-A56EA398E3D3}" type="sibTrans" cxnId="{94DB44E2-98C6-4AD9-9CFB-A43D4BC4D712}">
      <dgm:prSet/>
      <dgm:spPr/>
      <dgm:t>
        <a:bodyPr/>
        <a:lstStyle/>
        <a:p>
          <a:endParaRPr lang="es-CO"/>
        </a:p>
      </dgm:t>
    </dgm:pt>
    <dgm:pt modelId="{AD54907D-6E12-419A-8981-27CC02DE4CC5}" type="pres">
      <dgm:prSet presAssocID="{BCC96854-6272-4659-8C41-5FC613777E4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CO"/>
        </a:p>
      </dgm:t>
    </dgm:pt>
    <dgm:pt modelId="{67B4A9F7-FA06-4400-8FAB-FB3A1CD3346E}" type="pres">
      <dgm:prSet presAssocID="{DDAD78FF-6DA2-4169-B98A-294F7CFD96B9}" presName="hierRoot1" presStyleCnt="0">
        <dgm:presLayoutVars>
          <dgm:hierBranch val="init"/>
        </dgm:presLayoutVars>
      </dgm:prSet>
      <dgm:spPr/>
    </dgm:pt>
    <dgm:pt modelId="{2B78BD32-CF63-455F-9734-BFF679E688EF}" type="pres">
      <dgm:prSet presAssocID="{DDAD78FF-6DA2-4169-B98A-294F7CFD96B9}" presName="rootComposite1" presStyleCnt="0"/>
      <dgm:spPr/>
    </dgm:pt>
    <dgm:pt modelId="{B4986E72-35A9-4395-BEFC-D3C529EBA565}" type="pres">
      <dgm:prSet presAssocID="{DDAD78FF-6DA2-4169-B98A-294F7CFD96B9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50A0F436-BF1E-4311-B5DA-5DFBF66FC087}" type="pres">
      <dgm:prSet presAssocID="{DDAD78FF-6DA2-4169-B98A-294F7CFD96B9}" presName="rootConnector1" presStyleLbl="node1" presStyleIdx="0" presStyleCnt="0"/>
      <dgm:spPr/>
      <dgm:t>
        <a:bodyPr/>
        <a:lstStyle/>
        <a:p>
          <a:endParaRPr lang="es-CO"/>
        </a:p>
      </dgm:t>
    </dgm:pt>
    <dgm:pt modelId="{F697BF1C-90FC-47D6-848A-F40D8067EE3D}" type="pres">
      <dgm:prSet presAssocID="{DDAD78FF-6DA2-4169-B98A-294F7CFD96B9}" presName="hierChild2" presStyleCnt="0"/>
      <dgm:spPr/>
    </dgm:pt>
    <dgm:pt modelId="{A6CB3D7D-1DA9-4AE4-B077-25154768A8ED}" type="pres">
      <dgm:prSet presAssocID="{17C3EBC4-EF31-4B0A-846E-E388498B8879}" presName="Name37" presStyleLbl="parChTrans1D2" presStyleIdx="0" presStyleCnt="4"/>
      <dgm:spPr/>
      <dgm:t>
        <a:bodyPr/>
        <a:lstStyle/>
        <a:p>
          <a:endParaRPr lang="es-CO"/>
        </a:p>
      </dgm:t>
    </dgm:pt>
    <dgm:pt modelId="{075F422F-A9ED-41F5-8685-B5FBDFCF8F38}" type="pres">
      <dgm:prSet presAssocID="{1B5E8B83-4D8C-4520-B80A-AFD562BBC3FC}" presName="hierRoot2" presStyleCnt="0">
        <dgm:presLayoutVars>
          <dgm:hierBranch val="init"/>
        </dgm:presLayoutVars>
      </dgm:prSet>
      <dgm:spPr/>
    </dgm:pt>
    <dgm:pt modelId="{DBE0F5B2-E446-41FB-BBF1-8AB808750570}" type="pres">
      <dgm:prSet presAssocID="{1B5E8B83-4D8C-4520-B80A-AFD562BBC3FC}" presName="rootComposite" presStyleCnt="0"/>
      <dgm:spPr/>
    </dgm:pt>
    <dgm:pt modelId="{038779E2-AB0C-4CD9-93F5-3873BA1391B2}" type="pres">
      <dgm:prSet presAssocID="{1B5E8B83-4D8C-4520-B80A-AFD562BBC3FC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5A68F7F5-19F9-4612-94DA-6034678132E7}" type="pres">
      <dgm:prSet presAssocID="{1B5E8B83-4D8C-4520-B80A-AFD562BBC3FC}" presName="rootConnector" presStyleLbl="node2" presStyleIdx="0" presStyleCnt="3"/>
      <dgm:spPr/>
      <dgm:t>
        <a:bodyPr/>
        <a:lstStyle/>
        <a:p>
          <a:endParaRPr lang="es-CO"/>
        </a:p>
      </dgm:t>
    </dgm:pt>
    <dgm:pt modelId="{F72DB410-636B-49DE-B926-E1FA8A7F1AED}" type="pres">
      <dgm:prSet presAssocID="{1B5E8B83-4D8C-4520-B80A-AFD562BBC3FC}" presName="hierChild4" presStyleCnt="0"/>
      <dgm:spPr/>
    </dgm:pt>
    <dgm:pt modelId="{EB918954-4819-4EA7-A3F4-E0AC081C381A}" type="pres">
      <dgm:prSet presAssocID="{1B5E8B83-4D8C-4520-B80A-AFD562BBC3FC}" presName="hierChild5" presStyleCnt="0"/>
      <dgm:spPr/>
    </dgm:pt>
    <dgm:pt modelId="{6B18245A-97A3-459F-8C55-B53CE28F1674}" type="pres">
      <dgm:prSet presAssocID="{C01E1DC0-BA07-4F90-8EDE-4CF71ECCD21D}" presName="Name37" presStyleLbl="parChTrans1D2" presStyleIdx="1" presStyleCnt="4"/>
      <dgm:spPr/>
      <dgm:t>
        <a:bodyPr/>
        <a:lstStyle/>
        <a:p>
          <a:endParaRPr lang="es-CO"/>
        </a:p>
      </dgm:t>
    </dgm:pt>
    <dgm:pt modelId="{98DDC34C-71A9-4FBF-B67B-76AAA933516F}" type="pres">
      <dgm:prSet presAssocID="{D0CC9830-2A8D-47DC-A71E-0BFD1BE61229}" presName="hierRoot2" presStyleCnt="0">
        <dgm:presLayoutVars>
          <dgm:hierBranch val="init"/>
        </dgm:presLayoutVars>
      </dgm:prSet>
      <dgm:spPr/>
    </dgm:pt>
    <dgm:pt modelId="{FDC3F40B-0B3E-4579-95D1-318CC0DE69A0}" type="pres">
      <dgm:prSet presAssocID="{D0CC9830-2A8D-47DC-A71E-0BFD1BE61229}" presName="rootComposite" presStyleCnt="0"/>
      <dgm:spPr/>
    </dgm:pt>
    <dgm:pt modelId="{C81DF5AF-8228-4B8A-B541-F36D5DE4D82A}" type="pres">
      <dgm:prSet presAssocID="{D0CC9830-2A8D-47DC-A71E-0BFD1BE61229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F54C5D6B-0F7B-4977-B3DC-619F6F9CA260}" type="pres">
      <dgm:prSet presAssocID="{D0CC9830-2A8D-47DC-A71E-0BFD1BE61229}" presName="rootConnector" presStyleLbl="node2" presStyleIdx="1" presStyleCnt="3"/>
      <dgm:spPr/>
      <dgm:t>
        <a:bodyPr/>
        <a:lstStyle/>
        <a:p>
          <a:endParaRPr lang="es-CO"/>
        </a:p>
      </dgm:t>
    </dgm:pt>
    <dgm:pt modelId="{A39A460C-18EA-4920-B168-B31B890C9BE5}" type="pres">
      <dgm:prSet presAssocID="{D0CC9830-2A8D-47DC-A71E-0BFD1BE61229}" presName="hierChild4" presStyleCnt="0"/>
      <dgm:spPr/>
    </dgm:pt>
    <dgm:pt modelId="{8374EAAB-BA23-422C-8A00-708A18F41A19}" type="pres">
      <dgm:prSet presAssocID="{635F49E3-AA10-46B3-A3D1-2118816C6309}" presName="Name37" presStyleLbl="parChTrans1D3" presStyleIdx="0" presStyleCnt="3"/>
      <dgm:spPr/>
      <dgm:t>
        <a:bodyPr/>
        <a:lstStyle/>
        <a:p>
          <a:endParaRPr lang="es-CO"/>
        </a:p>
      </dgm:t>
    </dgm:pt>
    <dgm:pt modelId="{1FDE7019-E353-44F1-A334-A85F129FFA12}" type="pres">
      <dgm:prSet presAssocID="{9D26C2F0-5536-4063-8C2A-C66963AED9A1}" presName="hierRoot2" presStyleCnt="0">
        <dgm:presLayoutVars>
          <dgm:hierBranch val="init"/>
        </dgm:presLayoutVars>
      </dgm:prSet>
      <dgm:spPr/>
    </dgm:pt>
    <dgm:pt modelId="{C1D81BD4-4BBE-46CB-AF3B-B3E701F8CABA}" type="pres">
      <dgm:prSet presAssocID="{9D26C2F0-5536-4063-8C2A-C66963AED9A1}" presName="rootComposite" presStyleCnt="0"/>
      <dgm:spPr/>
    </dgm:pt>
    <dgm:pt modelId="{AA76C60B-7111-43F4-ADEE-E6204AA91B16}" type="pres">
      <dgm:prSet presAssocID="{9D26C2F0-5536-4063-8C2A-C66963AED9A1}" presName="rootText" presStyleLbl="node3" presStyleIdx="0" presStyleCnt="3" custLinFactX="-49709" custLinFactNeighborX="-100000" custLinFactNeighborY="18305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B170A3A8-FCAE-4F29-8AD8-C915ABCD4F19}" type="pres">
      <dgm:prSet presAssocID="{9D26C2F0-5536-4063-8C2A-C66963AED9A1}" presName="rootConnector" presStyleLbl="node3" presStyleIdx="0" presStyleCnt="3"/>
      <dgm:spPr/>
      <dgm:t>
        <a:bodyPr/>
        <a:lstStyle/>
        <a:p>
          <a:endParaRPr lang="es-CO"/>
        </a:p>
      </dgm:t>
    </dgm:pt>
    <dgm:pt modelId="{D6193FA8-99F9-44C3-9E20-58BF3349B07B}" type="pres">
      <dgm:prSet presAssocID="{9D26C2F0-5536-4063-8C2A-C66963AED9A1}" presName="hierChild4" presStyleCnt="0"/>
      <dgm:spPr/>
    </dgm:pt>
    <dgm:pt modelId="{45E383BA-FE03-4C4C-8916-2729F62CEA47}" type="pres">
      <dgm:prSet presAssocID="{9D26C2F0-5536-4063-8C2A-C66963AED9A1}" presName="hierChild5" presStyleCnt="0"/>
      <dgm:spPr/>
    </dgm:pt>
    <dgm:pt modelId="{5A23D7D3-889A-44E5-9B21-CB48239B52E6}" type="pres">
      <dgm:prSet presAssocID="{13AA8505-B396-4A0E-807B-A4D4EC8834D6}" presName="Name37" presStyleLbl="parChTrans1D3" presStyleIdx="1" presStyleCnt="3"/>
      <dgm:spPr/>
      <dgm:t>
        <a:bodyPr/>
        <a:lstStyle/>
        <a:p>
          <a:endParaRPr lang="es-CO"/>
        </a:p>
      </dgm:t>
    </dgm:pt>
    <dgm:pt modelId="{3977EFFE-C94D-4AEB-9A61-595CEC5710E5}" type="pres">
      <dgm:prSet presAssocID="{96EDB88F-14E8-452D-8F73-2A881B2EA1EE}" presName="hierRoot2" presStyleCnt="0">
        <dgm:presLayoutVars>
          <dgm:hierBranch val="init"/>
        </dgm:presLayoutVars>
      </dgm:prSet>
      <dgm:spPr/>
    </dgm:pt>
    <dgm:pt modelId="{7E0B290E-1B11-4325-93B4-F77938024D1C}" type="pres">
      <dgm:prSet presAssocID="{96EDB88F-14E8-452D-8F73-2A881B2EA1EE}" presName="rootComposite" presStyleCnt="0"/>
      <dgm:spPr/>
    </dgm:pt>
    <dgm:pt modelId="{D04BD57F-9F79-4C4A-B698-50EB16794621}" type="pres">
      <dgm:prSet presAssocID="{96EDB88F-14E8-452D-8F73-2A881B2EA1EE}" presName="rootText" presStyleLbl="node3" presStyleIdx="1" presStyleCnt="3" custLinFactY="-23695" custLinFactNeighborX="-20447" custLinFactNeighborY="-100000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2A55ED96-7BCF-4A19-AB25-11CC9C8E5D28}" type="pres">
      <dgm:prSet presAssocID="{96EDB88F-14E8-452D-8F73-2A881B2EA1EE}" presName="rootConnector" presStyleLbl="node3" presStyleIdx="1" presStyleCnt="3"/>
      <dgm:spPr/>
      <dgm:t>
        <a:bodyPr/>
        <a:lstStyle/>
        <a:p>
          <a:endParaRPr lang="es-CO"/>
        </a:p>
      </dgm:t>
    </dgm:pt>
    <dgm:pt modelId="{7C0394B8-E05B-4569-BBC2-31711587E6AC}" type="pres">
      <dgm:prSet presAssocID="{96EDB88F-14E8-452D-8F73-2A881B2EA1EE}" presName="hierChild4" presStyleCnt="0"/>
      <dgm:spPr/>
    </dgm:pt>
    <dgm:pt modelId="{805233F7-F285-40C7-B046-CBCF1F5F39B5}" type="pres">
      <dgm:prSet presAssocID="{96EDB88F-14E8-452D-8F73-2A881B2EA1EE}" presName="hierChild5" presStyleCnt="0"/>
      <dgm:spPr/>
    </dgm:pt>
    <dgm:pt modelId="{893FC151-2514-4769-B653-71837598853D}" type="pres">
      <dgm:prSet presAssocID="{76E9A59A-6913-4BDD-8A77-3EF5240A2D1A}" presName="Name37" presStyleLbl="parChTrans1D3" presStyleIdx="2" presStyleCnt="3"/>
      <dgm:spPr/>
      <dgm:t>
        <a:bodyPr/>
        <a:lstStyle/>
        <a:p>
          <a:endParaRPr lang="es-CO"/>
        </a:p>
      </dgm:t>
    </dgm:pt>
    <dgm:pt modelId="{D6974056-E91E-439D-AD6F-2122980B6BDB}" type="pres">
      <dgm:prSet presAssocID="{E4DB388F-B42B-47CE-A90F-F5D9FCE60010}" presName="hierRoot2" presStyleCnt="0">
        <dgm:presLayoutVars>
          <dgm:hierBranch val="init"/>
        </dgm:presLayoutVars>
      </dgm:prSet>
      <dgm:spPr/>
    </dgm:pt>
    <dgm:pt modelId="{63017C03-B175-4592-A42F-2AB7D25A304B}" type="pres">
      <dgm:prSet presAssocID="{E4DB388F-B42B-47CE-A90F-F5D9FCE60010}" presName="rootComposite" presStyleCnt="0"/>
      <dgm:spPr/>
    </dgm:pt>
    <dgm:pt modelId="{0258C7EC-14CD-4B60-8CFA-EDAA5F01983D}" type="pres">
      <dgm:prSet presAssocID="{E4DB388F-B42B-47CE-A90F-F5D9FCE60010}" presName="rootText" presStyleLbl="node3" presStyleIdx="2" presStyleCnt="3" custLinFactX="1633" custLinFactY="-100000" custLinFactNeighborX="100000" custLinFactNeighborY="-165695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ED253578-C9DE-4AE2-B7F5-0FC2972F7F37}" type="pres">
      <dgm:prSet presAssocID="{E4DB388F-B42B-47CE-A90F-F5D9FCE60010}" presName="rootConnector" presStyleLbl="node3" presStyleIdx="2" presStyleCnt="3"/>
      <dgm:spPr/>
      <dgm:t>
        <a:bodyPr/>
        <a:lstStyle/>
        <a:p>
          <a:endParaRPr lang="es-CO"/>
        </a:p>
      </dgm:t>
    </dgm:pt>
    <dgm:pt modelId="{01F23A53-B74C-400E-ABB5-CCC0A5F42AEE}" type="pres">
      <dgm:prSet presAssocID="{E4DB388F-B42B-47CE-A90F-F5D9FCE60010}" presName="hierChild4" presStyleCnt="0"/>
      <dgm:spPr/>
    </dgm:pt>
    <dgm:pt modelId="{F8F9843E-4A33-4675-BECC-23373D8443BB}" type="pres">
      <dgm:prSet presAssocID="{E4DB388F-B42B-47CE-A90F-F5D9FCE60010}" presName="hierChild5" presStyleCnt="0"/>
      <dgm:spPr/>
    </dgm:pt>
    <dgm:pt modelId="{2F7B2655-5A72-4012-9F66-5F3BF40C209E}" type="pres">
      <dgm:prSet presAssocID="{D0CC9830-2A8D-47DC-A71E-0BFD1BE61229}" presName="hierChild5" presStyleCnt="0"/>
      <dgm:spPr/>
    </dgm:pt>
    <dgm:pt modelId="{1EA21D1F-76CB-4068-BE05-779F0D5D81B0}" type="pres">
      <dgm:prSet presAssocID="{B6DDE103-33FC-4B2E-B5FF-F2177E6D807E}" presName="Name37" presStyleLbl="parChTrans1D2" presStyleIdx="2" presStyleCnt="4"/>
      <dgm:spPr/>
      <dgm:t>
        <a:bodyPr/>
        <a:lstStyle/>
        <a:p>
          <a:endParaRPr lang="es-CO"/>
        </a:p>
      </dgm:t>
    </dgm:pt>
    <dgm:pt modelId="{B780A620-BC54-4529-AFBA-3F84B9047E6C}" type="pres">
      <dgm:prSet presAssocID="{DB3A5EA7-FF44-45D0-BDBF-75662019A4F5}" presName="hierRoot2" presStyleCnt="0">
        <dgm:presLayoutVars>
          <dgm:hierBranch val="init"/>
        </dgm:presLayoutVars>
      </dgm:prSet>
      <dgm:spPr/>
    </dgm:pt>
    <dgm:pt modelId="{D8B7894B-6E97-4F86-8084-4DD63F144C66}" type="pres">
      <dgm:prSet presAssocID="{DB3A5EA7-FF44-45D0-BDBF-75662019A4F5}" presName="rootComposite" presStyleCnt="0"/>
      <dgm:spPr/>
    </dgm:pt>
    <dgm:pt modelId="{4A20ECCF-B59A-4EA4-BE6F-1BB413FEC99C}" type="pres">
      <dgm:prSet presAssocID="{DB3A5EA7-FF44-45D0-BDBF-75662019A4F5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A20BB99E-CECC-4F26-A6AA-CB2489CD3199}" type="pres">
      <dgm:prSet presAssocID="{DB3A5EA7-FF44-45D0-BDBF-75662019A4F5}" presName="rootConnector" presStyleLbl="node2" presStyleIdx="2" presStyleCnt="3"/>
      <dgm:spPr/>
      <dgm:t>
        <a:bodyPr/>
        <a:lstStyle/>
        <a:p>
          <a:endParaRPr lang="es-CO"/>
        </a:p>
      </dgm:t>
    </dgm:pt>
    <dgm:pt modelId="{C2DB2A7B-B443-42A4-9D7E-D8BD1B984C5B}" type="pres">
      <dgm:prSet presAssocID="{DB3A5EA7-FF44-45D0-BDBF-75662019A4F5}" presName="hierChild4" presStyleCnt="0"/>
      <dgm:spPr/>
    </dgm:pt>
    <dgm:pt modelId="{E1CBEB0A-0420-458D-BB9F-E8D0FD4FBAD8}" type="pres">
      <dgm:prSet presAssocID="{DB3A5EA7-FF44-45D0-BDBF-75662019A4F5}" presName="hierChild5" presStyleCnt="0"/>
      <dgm:spPr/>
    </dgm:pt>
    <dgm:pt modelId="{D11F6750-51DB-46EF-9127-E9E5988D36E5}" type="pres">
      <dgm:prSet presAssocID="{DDAD78FF-6DA2-4169-B98A-294F7CFD96B9}" presName="hierChild3" presStyleCnt="0"/>
      <dgm:spPr/>
    </dgm:pt>
    <dgm:pt modelId="{298BCF75-ECF8-4436-8D6C-CEF465A90CD8}" type="pres">
      <dgm:prSet presAssocID="{84FEBFF0-493E-414A-BB6D-BD792AD4B29C}" presName="Name111" presStyleLbl="parChTrans1D2" presStyleIdx="3" presStyleCnt="4"/>
      <dgm:spPr/>
      <dgm:t>
        <a:bodyPr/>
        <a:lstStyle/>
        <a:p>
          <a:endParaRPr lang="es-CO"/>
        </a:p>
      </dgm:t>
    </dgm:pt>
    <dgm:pt modelId="{74D47CE2-D7EB-40BC-8A5B-5C41391E613E}" type="pres">
      <dgm:prSet presAssocID="{9B2D6D0A-AD2D-4EE5-9AD4-4A2816459518}" presName="hierRoot3" presStyleCnt="0">
        <dgm:presLayoutVars>
          <dgm:hierBranch val="init"/>
        </dgm:presLayoutVars>
      </dgm:prSet>
      <dgm:spPr/>
    </dgm:pt>
    <dgm:pt modelId="{ABD73804-42A6-407B-8D38-B668A3961739}" type="pres">
      <dgm:prSet presAssocID="{9B2D6D0A-AD2D-4EE5-9AD4-4A2816459518}" presName="rootComposite3" presStyleCnt="0"/>
      <dgm:spPr/>
    </dgm:pt>
    <dgm:pt modelId="{57A9CB8C-D5DD-4374-A727-1FB1C7C05BFF}" type="pres">
      <dgm:prSet presAssocID="{9B2D6D0A-AD2D-4EE5-9AD4-4A2816459518}" presName="rootText3" presStyleLbl="asst1" presStyleIdx="0" presStyleCnt="1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F689F279-7B4A-4A7F-A13D-5C54DEEDE998}" type="pres">
      <dgm:prSet presAssocID="{9B2D6D0A-AD2D-4EE5-9AD4-4A2816459518}" presName="rootConnector3" presStyleLbl="asst1" presStyleIdx="0" presStyleCnt="1"/>
      <dgm:spPr/>
      <dgm:t>
        <a:bodyPr/>
        <a:lstStyle/>
        <a:p>
          <a:endParaRPr lang="es-CO"/>
        </a:p>
      </dgm:t>
    </dgm:pt>
    <dgm:pt modelId="{1A6128AA-1B11-4D4A-B8B1-392868F4E2BC}" type="pres">
      <dgm:prSet presAssocID="{9B2D6D0A-AD2D-4EE5-9AD4-4A2816459518}" presName="hierChild6" presStyleCnt="0"/>
      <dgm:spPr/>
    </dgm:pt>
    <dgm:pt modelId="{E16E152B-FBE7-46F4-B0D0-54872967CCFB}" type="pres">
      <dgm:prSet presAssocID="{9B2D6D0A-AD2D-4EE5-9AD4-4A2816459518}" presName="hierChild7" presStyleCnt="0"/>
      <dgm:spPr/>
    </dgm:pt>
  </dgm:ptLst>
  <dgm:cxnLst>
    <dgm:cxn modelId="{D115F5FB-8791-4401-B20A-736FD1C24E89}" srcId="{BCC96854-6272-4659-8C41-5FC613777E4C}" destId="{DDAD78FF-6DA2-4169-B98A-294F7CFD96B9}" srcOrd="0" destOrd="0" parTransId="{3B01F7A7-F88A-48F8-8B89-A173AF1229E5}" sibTransId="{82F39ED5-CBA8-4268-A38E-CECE7EE4D065}"/>
    <dgm:cxn modelId="{50C226CB-7DDD-4F9B-89D1-06485345D1DA}" type="presOf" srcId="{BCC96854-6272-4659-8C41-5FC613777E4C}" destId="{AD54907D-6E12-419A-8981-27CC02DE4CC5}" srcOrd="0" destOrd="0" presId="urn:microsoft.com/office/officeart/2005/8/layout/orgChart1"/>
    <dgm:cxn modelId="{1EF49F0C-D804-4AB3-80B2-8F5E78CDD926}" type="presOf" srcId="{DDAD78FF-6DA2-4169-B98A-294F7CFD96B9}" destId="{B4986E72-35A9-4395-BEFC-D3C529EBA565}" srcOrd="0" destOrd="0" presId="urn:microsoft.com/office/officeart/2005/8/layout/orgChart1"/>
    <dgm:cxn modelId="{551ACB28-C2F0-4AAE-8A96-9C0A04CBED44}" type="presOf" srcId="{1B5E8B83-4D8C-4520-B80A-AFD562BBC3FC}" destId="{5A68F7F5-19F9-4612-94DA-6034678132E7}" srcOrd="1" destOrd="0" presId="urn:microsoft.com/office/officeart/2005/8/layout/orgChart1"/>
    <dgm:cxn modelId="{E7C06B98-F699-4FFC-9B1A-78121F2B0528}" type="presOf" srcId="{635F49E3-AA10-46B3-A3D1-2118816C6309}" destId="{8374EAAB-BA23-422C-8A00-708A18F41A19}" srcOrd="0" destOrd="0" presId="urn:microsoft.com/office/officeart/2005/8/layout/orgChart1"/>
    <dgm:cxn modelId="{9B04DB82-B625-4809-BD57-B6641D07EC25}" srcId="{D0CC9830-2A8D-47DC-A71E-0BFD1BE61229}" destId="{E4DB388F-B42B-47CE-A90F-F5D9FCE60010}" srcOrd="2" destOrd="0" parTransId="{76E9A59A-6913-4BDD-8A77-3EF5240A2D1A}" sibTransId="{6BC693E2-AE16-4C1F-BF3F-7A8C902052DD}"/>
    <dgm:cxn modelId="{121E5543-5642-4F1A-94DE-4A46D277782D}" type="presOf" srcId="{17C3EBC4-EF31-4B0A-846E-E388498B8879}" destId="{A6CB3D7D-1DA9-4AE4-B077-25154768A8ED}" srcOrd="0" destOrd="0" presId="urn:microsoft.com/office/officeart/2005/8/layout/orgChart1"/>
    <dgm:cxn modelId="{910FA136-70AB-4F86-B100-3D1EB25DD38D}" srcId="{DDAD78FF-6DA2-4169-B98A-294F7CFD96B9}" destId="{1B5E8B83-4D8C-4520-B80A-AFD562BBC3FC}" srcOrd="1" destOrd="0" parTransId="{17C3EBC4-EF31-4B0A-846E-E388498B8879}" sibTransId="{E2BBEEEE-E704-42D1-A11E-2ABC3FCD8474}"/>
    <dgm:cxn modelId="{7D5D01AD-1D66-42AD-BB00-1638FE020877}" type="presOf" srcId="{1B5E8B83-4D8C-4520-B80A-AFD562BBC3FC}" destId="{038779E2-AB0C-4CD9-93F5-3873BA1391B2}" srcOrd="0" destOrd="0" presId="urn:microsoft.com/office/officeart/2005/8/layout/orgChart1"/>
    <dgm:cxn modelId="{49B2DEBE-6438-4F42-BAB8-D9C49BBCF4CE}" type="presOf" srcId="{9B2D6D0A-AD2D-4EE5-9AD4-4A2816459518}" destId="{F689F279-7B4A-4A7F-A13D-5C54DEEDE998}" srcOrd="1" destOrd="0" presId="urn:microsoft.com/office/officeart/2005/8/layout/orgChart1"/>
    <dgm:cxn modelId="{99E55086-1813-48DB-836F-3FDB9137A27C}" type="presOf" srcId="{E4DB388F-B42B-47CE-A90F-F5D9FCE60010}" destId="{ED253578-C9DE-4AE2-B7F5-0FC2972F7F37}" srcOrd="1" destOrd="0" presId="urn:microsoft.com/office/officeart/2005/8/layout/orgChart1"/>
    <dgm:cxn modelId="{27162276-F79B-4C44-B45C-A073AE9C2CF7}" type="presOf" srcId="{96EDB88F-14E8-452D-8F73-2A881B2EA1EE}" destId="{D04BD57F-9F79-4C4A-B698-50EB16794621}" srcOrd="0" destOrd="0" presId="urn:microsoft.com/office/officeart/2005/8/layout/orgChart1"/>
    <dgm:cxn modelId="{02469812-EB54-47A5-A817-8CD80AF04309}" srcId="{D0CC9830-2A8D-47DC-A71E-0BFD1BE61229}" destId="{96EDB88F-14E8-452D-8F73-2A881B2EA1EE}" srcOrd="1" destOrd="0" parTransId="{13AA8505-B396-4A0E-807B-A4D4EC8834D6}" sibTransId="{1DC9833E-25B0-4AAB-9E33-FD32FA2D1FFD}"/>
    <dgm:cxn modelId="{B09BAC44-1CC1-4E8D-971D-93CB309EC5B7}" type="presOf" srcId="{13AA8505-B396-4A0E-807B-A4D4EC8834D6}" destId="{5A23D7D3-889A-44E5-9B21-CB48239B52E6}" srcOrd="0" destOrd="0" presId="urn:microsoft.com/office/officeart/2005/8/layout/orgChart1"/>
    <dgm:cxn modelId="{E18D2416-600D-43DD-8932-1BC894AF810D}" type="presOf" srcId="{84FEBFF0-493E-414A-BB6D-BD792AD4B29C}" destId="{298BCF75-ECF8-4436-8D6C-CEF465A90CD8}" srcOrd="0" destOrd="0" presId="urn:microsoft.com/office/officeart/2005/8/layout/orgChart1"/>
    <dgm:cxn modelId="{14D32A34-F3FE-47E4-B63F-4864F5AA4D94}" type="presOf" srcId="{E4DB388F-B42B-47CE-A90F-F5D9FCE60010}" destId="{0258C7EC-14CD-4B60-8CFA-EDAA5F01983D}" srcOrd="0" destOrd="0" presId="urn:microsoft.com/office/officeart/2005/8/layout/orgChart1"/>
    <dgm:cxn modelId="{5AEDB457-5299-4F5C-B0AC-969DD9CD78EA}" type="presOf" srcId="{B6DDE103-33FC-4B2E-B5FF-F2177E6D807E}" destId="{1EA21D1F-76CB-4068-BE05-779F0D5D81B0}" srcOrd="0" destOrd="0" presId="urn:microsoft.com/office/officeart/2005/8/layout/orgChart1"/>
    <dgm:cxn modelId="{3C7183B0-25F2-4F52-BCE5-470E4C5BA39D}" type="presOf" srcId="{D0CC9830-2A8D-47DC-A71E-0BFD1BE61229}" destId="{F54C5D6B-0F7B-4977-B3DC-619F6F9CA260}" srcOrd="1" destOrd="0" presId="urn:microsoft.com/office/officeart/2005/8/layout/orgChart1"/>
    <dgm:cxn modelId="{9CFBE691-0D1B-4660-93DF-811EFF03FA27}" type="presOf" srcId="{9D26C2F0-5536-4063-8C2A-C66963AED9A1}" destId="{AA76C60B-7111-43F4-ADEE-E6204AA91B16}" srcOrd="0" destOrd="0" presId="urn:microsoft.com/office/officeart/2005/8/layout/orgChart1"/>
    <dgm:cxn modelId="{A17A4B28-23C8-40D1-B691-D5BA2561D8FC}" type="presOf" srcId="{C01E1DC0-BA07-4F90-8EDE-4CF71ECCD21D}" destId="{6B18245A-97A3-459F-8C55-B53CE28F1674}" srcOrd="0" destOrd="0" presId="urn:microsoft.com/office/officeart/2005/8/layout/orgChart1"/>
    <dgm:cxn modelId="{77E29818-1770-40DF-B9DC-3FBA5EB7D7A6}" type="presOf" srcId="{96EDB88F-14E8-452D-8F73-2A881B2EA1EE}" destId="{2A55ED96-7BCF-4A19-AB25-11CC9C8E5D28}" srcOrd="1" destOrd="0" presId="urn:microsoft.com/office/officeart/2005/8/layout/orgChart1"/>
    <dgm:cxn modelId="{861BC8E1-B750-4009-BEF4-4CBF36CE9563}" type="presOf" srcId="{DDAD78FF-6DA2-4169-B98A-294F7CFD96B9}" destId="{50A0F436-BF1E-4311-B5DA-5DFBF66FC087}" srcOrd="1" destOrd="0" presId="urn:microsoft.com/office/officeart/2005/8/layout/orgChart1"/>
    <dgm:cxn modelId="{3AA9F3AC-ECAD-41FB-B731-71857AC791EE}" srcId="{DDAD78FF-6DA2-4169-B98A-294F7CFD96B9}" destId="{DB3A5EA7-FF44-45D0-BDBF-75662019A4F5}" srcOrd="3" destOrd="0" parTransId="{B6DDE103-33FC-4B2E-B5FF-F2177E6D807E}" sibTransId="{20C220E8-B7B1-48B3-BE27-BC5C20ADA7E7}"/>
    <dgm:cxn modelId="{6D3489BB-4732-429F-831E-78494E0BB06D}" srcId="{DDAD78FF-6DA2-4169-B98A-294F7CFD96B9}" destId="{D0CC9830-2A8D-47DC-A71E-0BFD1BE61229}" srcOrd="2" destOrd="0" parTransId="{C01E1DC0-BA07-4F90-8EDE-4CF71ECCD21D}" sibTransId="{6976963C-D1AE-4A52-84F2-F2F1A522083F}"/>
    <dgm:cxn modelId="{C87CA53F-8524-4B6D-97C9-7ECAA181FF64}" type="presOf" srcId="{D0CC9830-2A8D-47DC-A71E-0BFD1BE61229}" destId="{C81DF5AF-8228-4B8A-B541-F36D5DE4D82A}" srcOrd="0" destOrd="0" presId="urn:microsoft.com/office/officeart/2005/8/layout/orgChart1"/>
    <dgm:cxn modelId="{B5959506-B3A2-454F-8E71-8F93286B472A}" type="presOf" srcId="{9B2D6D0A-AD2D-4EE5-9AD4-4A2816459518}" destId="{57A9CB8C-D5DD-4374-A727-1FB1C7C05BFF}" srcOrd="0" destOrd="0" presId="urn:microsoft.com/office/officeart/2005/8/layout/orgChart1"/>
    <dgm:cxn modelId="{94DB44E2-98C6-4AD9-9CFB-A43D4BC4D712}" srcId="{D0CC9830-2A8D-47DC-A71E-0BFD1BE61229}" destId="{9D26C2F0-5536-4063-8C2A-C66963AED9A1}" srcOrd="0" destOrd="0" parTransId="{635F49E3-AA10-46B3-A3D1-2118816C6309}" sibTransId="{BBEFDB6C-6A9D-48FA-9301-A56EA398E3D3}"/>
    <dgm:cxn modelId="{48B4FEE8-C1AC-4796-8E0A-F2625E443D97}" srcId="{DDAD78FF-6DA2-4169-B98A-294F7CFD96B9}" destId="{9B2D6D0A-AD2D-4EE5-9AD4-4A2816459518}" srcOrd="0" destOrd="0" parTransId="{84FEBFF0-493E-414A-BB6D-BD792AD4B29C}" sibTransId="{810ED3EC-FFBC-4E50-B39A-F9D48AF2242E}"/>
    <dgm:cxn modelId="{DE6AF6CD-F39B-49B3-B56C-33813BC0A749}" type="presOf" srcId="{76E9A59A-6913-4BDD-8A77-3EF5240A2D1A}" destId="{893FC151-2514-4769-B653-71837598853D}" srcOrd="0" destOrd="0" presId="urn:microsoft.com/office/officeart/2005/8/layout/orgChart1"/>
    <dgm:cxn modelId="{96244926-266B-459A-905F-8985CE1A1A7A}" type="presOf" srcId="{9D26C2F0-5536-4063-8C2A-C66963AED9A1}" destId="{B170A3A8-FCAE-4F29-8AD8-C915ABCD4F19}" srcOrd="1" destOrd="0" presId="urn:microsoft.com/office/officeart/2005/8/layout/orgChart1"/>
    <dgm:cxn modelId="{7C859E5E-8191-4000-8EAA-88277742A1BD}" type="presOf" srcId="{DB3A5EA7-FF44-45D0-BDBF-75662019A4F5}" destId="{A20BB99E-CECC-4F26-A6AA-CB2489CD3199}" srcOrd="1" destOrd="0" presId="urn:microsoft.com/office/officeart/2005/8/layout/orgChart1"/>
    <dgm:cxn modelId="{0D448892-D8E6-4EDE-8039-9C655CB7F1BA}" type="presOf" srcId="{DB3A5EA7-FF44-45D0-BDBF-75662019A4F5}" destId="{4A20ECCF-B59A-4EA4-BE6F-1BB413FEC99C}" srcOrd="0" destOrd="0" presId="urn:microsoft.com/office/officeart/2005/8/layout/orgChart1"/>
    <dgm:cxn modelId="{1A357ED7-DE5A-4E1C-AE00-94BF207A12FA}" type="presParOf" srcId="{AD54907D-6E12-419A-8981-27CC02DE4CC5}" destId="{67B4A9F7-FA06-4400-8FAB-FB3A1CD3346E}" srcOrd="0" destOrd="0" presId="urn:microsoft.com/office/officeart/2005/8/layout/orgChart1"/>
    <dgm:cxn modelId="{0C8899A5-BB45-4822-AAE9-C7E64B955EA0}" type="presParOf" srcId="{67B4A9F7-FA06-4400-8FAB-FB3A1CD3346E}" destId="{2B78BD32-CF63-455F-9734-BFF679E688EF}" srcOrd="0" destOrd="0" presId="urn:microsoft.com/office/officeart/2005/8/layout/orgChart1"/>
    <dgm:cxn modelId="{794F2379-BD93-444C-A462-808C564D7816}" type="presParOf" srcId="{2B78BD32-CF63-455F-9734-BFF679E688EF}" destId="{B4986E72-35A9-4395-BEFC-D3C529EBA565}" srcOrd="0" destOrd="0" presId="urn:microsoft.com/office/officeart/2005/8/layout/orgChart1"/>
    <dgm:cxn modelId="{1F8E5B84-3814-40BE-9D7B-3527B919DD6E}" type="presParOf" srcId="{2B78BD32-CF63-455F-9734-BFF679E688EF}" destId="{50A0F436-BF1E-4311-B5DA-5DFBF66FC087}" srcOrd="1" destOrd="0" presId="urn:microsoft.com/office/officeart/2005/8/layout/orgChart1"/>
    <dgm:cxn modelId="{7D8CB282-E77E-4402-91A9-B92C214591DD}" type="presParOf" srcId="{67B4A9F7-FA06-4400-8FAB-FB3A1CD3346E}" destId="{F697BF1C-90FC-47D6-848A-F40D8067EE3D}" srcOrd="1" destOrd="0" presId="urn:microsoft.com/office/officeart/2005/8/layout/orgChart1"/>
    <dgm:cxn modelId="{DCEF362D-F7B6-4F26-AAF3-D79B7B089F73}" type="presParOf" srcId="{F697BF1C-90FC-47D6-848A-F40D8067EE3D}" destId="{A6CB3D7D-1DA9-4AE4-B077-25154768A8ED}" srcOrd="0" destOrd="0" presId="urn:microsoft.com/office/officeart/2005/8/layout/orgChart1"/>
    <dgm:cxn modelId="{0D1257BC-C49F-4C88-ABE3-1AF8D65F9612}" type="presParOf" srcId="{F697BF1C-90FC-47D6-848A-F40D8067EE3D}" destId="{075F422F-A9ED-41F5-8685-B5FBDFCF8F38}" srcOrd="1" destOrd="0" presId="urn:microsoft.com/office/officeart/2005/8/layout/orgChart1"/>
    <dgm:cxn modelId="{A06857D4-D930-4959-A3D9-CCE30F83E21F}" type="presParOf" srcId="{075F422F-A9ED-41F5-8685-B5FBDFCF8F38}" destId="{DBE0F5B2-E446-41FB-BBF1-8AB808750570}" srcOrd="0" destOrd="0" presId="urn:microsoft.com/office/officeart/2005/8/layout/orgChart1"/>
    <dgm:cxn modelId="{EBC3CE6B-96DA-4502-B7C5-C992C92A06A7}" type="presParOf" srcId="{DBE0F5B2-E446-41FB-BBF1-8AB808750570}" destId="{038779E2-AB0C-4CD9-93F5-3873BA1391B2}" srcOrd="0" destOrd="0" presId="urn:microsoft.com/office/officeart/2005/8/layout/orgChart1"/>
    <dgm:cxn modelId="{26F03543-3630-461C-B1C6-CD6685551B2D}" type="presParOf" srcId="{DBE0F5B2-E446-41FB-BBF1-8AB808750570}" destId="{5A68F7F5-19F9-4612-94DA-6034678132E7}" srcOrd="1" destOrd="0" presId="urn:microsoft.com/office/officeart/2005/8/layout/orgChart1"/>
    <dgm:cxn modelId="{D72C3635-8F0D-4F27-BB6C-6EB26323C6A9}" type="presParOf" srcId="{075F422F-A9ED-41F5-8685-B5FBDFCF8F38}" destId="{F72DB410-636B-49DE-B926-E1FA8A7F1AED}" srcOrd="1" destOrd="0" presId="urn:microsoft.com/office/officeart/2005/8/layout/orgChart1"/>
    <dgm:cxn modelId="{92B03363-4C70-464F-A7AC-837CEB0FB993}" type="presParOf" srcId="{075F422F-A9ED-41F5-8685-B5FBDFCF8F38}" destId="{EB918954-4819-4EA7-A3F4-E0AC081C381A}" srcOrd="2" destOrd="0" presId="urn:microsoft.com/office/officeart/2005/8/layout/orgChart1"/>
    <dgm:cxn modelId="{92610741-29DE-4447-8069-D9162434F9CC}" type="presParOf" srcId="{F697BF1C-90FC-47D6-848A-F40D8067EE3D}" destId="{6B18245A-97A3-459F-8C55-B53CE28F1674}" srcOrd="2" destOrd="0" presId="urn:microsoft.com/office/officeart/2005/8/layout/orgChart1"/>
    <dgm:cxn modelId="{A1E44633-7763-4AEE-BC07-5BA692A90C02}" type="presParOf" srcId="{F697BF1C-90FC-47D6-848A-F40D8067EE3D}" destId="{98DDC34C-71A9-4FBF-B67B-76AAA933516F}" srcOrd="3" destOrd="0" presId="urn:microsoft.com/office/officeart/2005/8/layout/orgChart1"/>
    <dgm:cxn modelId="{D7F3F254-67F4-4428-B532-CB6F22F1A9E5}" type="presParOf" srcId="{98DDC34C-71A9-4FBF-B67B-76AAA933516F}" destId="{FDC3F40B-0B3E-4579-95D1-318CC0DE69A0}" srcOrd="0" destOrd="0" presId="urn:microsoft.com/office/officeart/2005/8/layout/orgChart1"/>
    <dgm:cxn modelId="{75D65CF3-C538-4C50-A8F3-7F1061CB8B41}" type="presParOf" srcId="{FDC3F40B-0B3E-4579-95D1-318CC0DE69A0}" destId="{C81DF5AF-8228-4B8A-B541-F36D5DE4D82A}" srcOrd="0" destOrd="0" presId="urn:microsoft.com/office/officeart/2005/8/layout/orgChart1"/>
    <dgm:cxn modelId="{BDE5E1F3-1324-4F66-81AB-7AF8D58D5393}" type="presParOf" srcId="{FDC3F40B-0B3E-4579-95D1-318CC0DE69A0}" destId="{F54C5D6B-0F7B-4977-B3DC-619F6F9CA260}" srcOrd="1" destOrd="0" presId="urn:microsoft.com/office/officeart/2005/8/layout/orgChart1"/>
    <dgm:cxn modelId="{AB35687C-A902-4748-9044-415D142BB5AA}" type="presParOf" srcId="{98DDC34C-71A9-4FBF-B67B-76AAA933516F}" destId="{A39A460C-18EA-4920-B168-B31B890C9BE5}" srcOrd="1" destOrd="0" presId="urn:microsoft.com/office/officeart/2005/8/layout/orgChart1"/>
    <dgm:cxn modelId="{D599E1C3-D4AB-4747-98EE-C9E476C38EFA}" type="presParOf" srcId="{A39A460C-18EA-4920-B168-B31B890C9BE5}" destId="{8374EAAB-BA23-422C-8A00-708A18F41A19}" srcOrd="0" destOrd="0" presId="urn:microsoft.com/office/officeart/2005/8/layout/orgChart1"/>
    <dgm:cxn modelId="{050E6828-9D99-4790-84B3-FBFE0AA39CE5}" type="presParOf" srcId="{A39A460C-18EA-4920-B168-B31B890C9BE5}" destId="{1FDE7019-E353-44F1-A334-A85F129FFA12}" srcOrd="1" destOrd="0" presId="urn:microsoft.com/office/officeart/2005/8/layout/orgChart1"/>
    <dgm:cxn modelId="{392E49E9-9ADB-4B66-8372-48509B682D05}" type="presParOf" srcId="{1FDE7019-E353-44F1-A334-A85F129FFA12}" destId="{C1D81BD4-4BBE-46CB-AF3B-B3E701F8CABA}" srcOrd="0" destOrd="0" presId="urn:microsoft.com/office/officeart/2005/8/layout/orgChart1"/>
    <dgm:cxn modelId="{ED7D9E4F-5581-4DC7-A3B6-F618F92D0AAC}" type="presParOf" srcId="{C1D81BD4-4BBE-46CB-AF3B-B3E701F8CABA}" destId="{AA76C60B-7111-43F4-ADEE-E6204AA91B16}" srcOrd="0" destOrd="0" presId="urn:microsoft.com/office/officeart/2005/8/layout/orgChart1"/>
    <dgm:cxn modelId="{0A42EEE6-BC19-4CA5-95B7-B9CCB076B530}" type="presParOf" srcId="{C1D81BD4-4BBE-46CB-AF3B-B3E701F8CABA}" destId="{B170A3A8-FCAE-4F29-8AD8-C915ABCD4F19}" srcOrd="1" destOrd="0" presId="urn:microsoft.com/office/officeart/2005/8/layout/orgChart1"/>
    <dgm:cxn modelId="{B2D0EE15-275B-4E31-A1C6-202627DAFAB2}" type="presParOf" srcId="{1FDE7019-E353-44F1-A334-A85F129FFA12}" destId="{D6193FA8-99F9-44C3-9E20-58BF3349B07B}" srcOrd="1" destOrd="0" presId="urn:microsoft.com/office/officeart/2005/8/layout/orgChart1"/>
    <dgm:cxn modelId="{326E7714-072B-49E0-A53D-43800501A119}" type="presParOf" srcId="{1FDE7019-E353-44F1-A334-A85F129FFA12}" destId="{45E383BA-FE03-4C4C-8916-2729F62CEA47}" srcOrd="2" destOrd="0" presId="urn:microsoft.com/office/officeart/2005/8/layout/orgChart1"/>
    <dgm:cxn modelId="{E813CF6A-97BA-4B22-AB72-9E5688D7CCA5}" type="presParOf" srcId="{A39A460C-18EA-4920-B168-B31B890C9BE5}" destId="{5A23D7D3-889A-44E5-9B21-CB48239B52E6}" srcOrd="2" destOrd="0" presId="urn:microsoft.com/office/officeart/2005/8/layout/orgChart1"/>
    <dgm:cxn modelId="{1AABF336-5954-4014-B9E3-086114011166}" type="presParOf" srcId="{A39A460C-18EA-4920-B168-B31B890C9BE5}" destId="{3977EFFE-C94D-4AEB-9A61-595CEC5710E5}" srcOrd="3" destOrd="0" presId="urn:microsoft.com/office/officeart/2005/8/layout/orgChart1"/>
    <dgm:cxn modelId="{33CC5D9F-5474-4AC2-945F-462B538C073F}" type="presParOf" srcId="{3977EFFE-C94D-4AEB-9A61-595CEC5710E5}" destId="{7E0B290E-1B11-4325-93B4-F77938024D1C}" srcOrd="0" destOrd="0" presId="urn:microsoft.com/office/officeart/2005/8/layout/orgChart1"/>
    <dgm:cxn modelId="{D5CD5764-65B7-4CB1-AC04-1FEB8CF6C671}" type="presParOf" srcId="{7E0B290E-1B11-4325-93B4-F77938024D1C}" destId="{D04BD57F-9F79-4C4A-B698-50EB16794621}" srcOrd="0" destOrd="0" presId="urn:microsoft.com/office/officeart/2005/8/layout/orgChart1"/>
    <dgm:cxn modelId="{31B4305A-D68D-4DFE-A68A-9AEC9BB651BC}" type="presParOf" srcId="{7E0B290E-1B11-4325-93B4-F77938024D1C}" destId="{2A55ED96-7BCF-4A19-AB25-11CC9C8E5D28}" srcOrd="1" destOrd="0" presId="urn:microsoft.com/office/officeart/2005/8/layout/orgChart1"/>
    <dgm:cxn modelId="{EE09DEA6-E219-4B50-A9D2-B0F5D3BE6359}" type="presParOf" srcId="{3977EFFE-C94D-4AEB-9A61-595CEC5710E5}" destId="{7C0394B8-E05B-4569-BBC2-31711587E6AC}" srcOrd="1" destOrd="0" presId="urn:microsoft.com/office/officeart/2005/8/layout/orgChart1"/>
    <dgm:cxn modelId="{BC8A9BB0-187E-4D6A-86B8-BB906A725F92}" type="presParOf" srcId="{3977EFFE-C94D-4AEB-9A61-595CEC5710E5}" destId="{805233F7-F285-40C7-B046-CBCF1F5F39B5}" srcOrd="2" destOrd="0" presId="urn:microsoft.com/office/officeart/2005/8/layout/orgChart1"/>
    <dgm:cxn modelId="{9855C2DD-2803-4314-AB2B-ED299FD2DCD6}" type="presParOf" srcId="{A39A460C-18EA-4920-B168-B31B890C9BE5}" destId="{893FC151-2514-4769-B653-71837598853D}" srcOrd="4" destOrd="0" presId="urn:microsoft.com/office/officeart/2005/8/layout/orgChart1"/>
    <dgm:cxn modelId="{7B1E1818-697B-496C-BDA2-C06071E39128}" type="presParOf" srcId="{A39A460C-18EA-4920-B168-B31B890C9BE5}" destId="{D6974056-E91E-439D-AD6F-2122980B6BDB}" srcOrd="5" destOrd="0" presId="urn:microsoft.com/office/officeart/2005/8/layout/orgChart1"/>
    <dgm:cxn modelId="{209F2ADB-E21C-4C9C-B2AC-5C66ECF102B8}" type="presParOf" srcId="{D6974056-E91E-439D-AD6F-2122980B6BDB}" destId="{63017C03-B175-4592-A42F-2AB7D25A304B}" srcOrd="0" destOrd="0" presId="urn:microsoft.com/office/officeart/2005/8/layout/orgChart1"/>
    <dgm:cxn modelId="{B208D3D3-D13E-44BF-A255-2B0657C4E029}" type="presParOf" srcId="{63017C03-B175-4592-A42F-2AB7D25A304B}" destId="{0258C7EC-14CD-4B60-8CFA-EDAA5F01983D}" srcOrd="0" destOrd="0" presId="urn:microsoft.com/office/officeart/2005/8/layout/orgChart1"/>
    <dgm:cxn modelId="{4D957CD4-3F9D-42F6-A85E-2743136078B7}" type="presParOf" srcId="{63017C03-B175-4592-A42F-2AB7D25A304B}" destId="{ED253578-C9DE-4AE2-B7F5-0FC2972F7F37}" srcOrd="1" destOrd="0" presId="urn:microsoft.com/office/officeart/2005/8/layout/orgChart1"/>
    <dgm:cxn modelId="{A2E21517-E9E6-4EE6-80B1-7EFAF4491431}" type="presParOf" srcId="{D6974056-E91E-439D-AD6F-2122980B6BDB}" destId="{01F23A53-B74C-400E-ABB5-CCC0A5F42AEE}" srcOrd="1" destOrd="0" presId="urn:microsoft.com/office/officeart/2005/8/layout/orgChart1"/>
    <dgm:cxn modelId="{4E81CA21-67C1-4B79-997A-3C786C474E51}" type="presParOf" srcId="{D6974056-E91E-439D-AD6F-2122980B6BDB}" destId="{F8F9843E-4A33-4675-BECC-23373D8443BB}" srcOrd="2" destOrd="0" presId="urn:microsoft.com/office/officeart/2005/8/layout/orgChart1"/>
    <dgm:cxn modelId="{1A965EDE-DC3D-415D-B529-2FB18F5A2A49}" type="presParOf" srcId="{98DDC34C-71A9-4FBF-B67B-76AAA933516F}" destId="{2F7B2655-5A72-4012-9F66-5F3BF40C209E}" srcOrd="2" destOrd="0" presId="urn:microsoft.com/office/officeart/2005/8/layout/orgChart1"/>
    <dgm:cxn modelId="{04FB03BF-9300-4571-9461-0BF388864E71}" type="presParOf" srcId="{F697BF1C-90FC-47D6-848A-F40D8067EE3D}" destId="{1EA21D1F-76CB-4068-BE05-779F0D5D81B0}" srcOrd="4" destOrd="0" presId="urn:microsoft.com/office/officeart/2005/8/layout/orgChart1"/>
    <dgm:cxn modelId="{0701315C-32BF-40A2-BDA7-C26100A1AD0F}" type="presParOf" srcId="{F697BF1C-90FC-47D6-848A-F40D8067EE3D}" destId="{B780A620-BC54-4529-AFBA-3F84B9047E6C}" srcOrd="5" destOrd="0" presId="urn:microsoft.com/office/officeart/2005/8/layout/orgChart1"/>
    <dgm:cxn modelId="{B2D10BF0-A32C-4952-B5E9-FEC52E46B3D8}" type="presParOf" srcId="{B780A620-BC54-4529-AFBA-3F84B9047E6C}" destId="{D8B7894B-6E97-4F86-8084-4DD63F144C66}" srcOrd="0" destOrd="0" presId="urn:microsoft.com/office/officeart/2005/8/layout/orgChart1"/>
    <dgm:cxn modelId="{0B9C8385-7A61-437D-B2FE-CFE0DF4614E0}" type="presParOf" srcId="{D8B7894B-6E97-4F86-8084-4DD63F144C66}" destId="{4A20ECCF-B59A-4EA4-BE6F-1BB413FEC99C}" srcOrd="0" destOrd="0" presId="urn:microsoft.com/office/officeart/2005/8/layout/orgChart1"/>
    <dgm:cxn modelId="{D78E5DF2-FD4D-4999-863E-E207D821B820}" type="presParOf" srcId="{D8B7894B-6E97-4F86-8084-4DD63F144C66}" destId="{A20BB99E-CECC-4F26-A6AA-CB2489CD3199}" srcOrd="1" destOrd="0" presId="urn:microsoft.com/office/officeart/2005/8/layout/orgChart1"/>
    <dgm:cxn modelId="{F577C7A3-81F0-410E-AA28-C69D70AE1903}" type="presParOf" srcId="{B780A620-BC54-4529-AFBA-3F84B9047E6C}" destId="{C2DB2A7B-B443-42A4-9D7E-D8BD1B984C5B}" srcOrd="1" destOrd="0" presId="urn:microsoft.com/office/officeart/2005/8/layout/orgChart1"/>
    <dgm:cxn modelId="{862B3F2C-B1AC-4F8E-91A1-9550F4086A92}" type="presParOf" srcId="{B780A620-BC54-4529-AFBA-3F84B9047E6C}" destId="{E1CBEB0A-0420-458D-BB9F-E8D0FD4FBAD8}" srcOrd="2" destOrd="0" presId="urn:microsoft.com/office/officeart/2005/8/layout/orgChart1"/>
    <dgm:cxn modelId="{B9645103-D276-4F16-A10A-DE7CE52AF67A}" type="presParOf" srcId="{67B4A9F7-FA06-4400-8FAB-FB3A1CD3346E}" destId="{D11F6750-51DB-46EF-9127-E9E5988D36E5}" srcOrd="2" destOrd="0" presId="urn:microsoft.com/office/officeart/2005/8/layout/orgChart1"/>
    <dgm:cxn modelId="{D806D6F4-1F59-4F9D-AC84-46F3CB8988BA}" type="presParOf" srcId="{D11F6750-51DB-46EF-9127-E9E5988D36E5}" destId="{298BCF75-ECF8-4436-8D6C-CEF465A90CD8}" srcOrd="0" destOrd="0" presId="urn:microsoft.com/office/officeart/2005/8/layout/orgChart1"/>
    <dgm:cxn modelId="{DDABD64F-84C8-4D12-9C49-D905E1AEA43E}" type="presParOf" srcId="{D11F6750-51DB-46EF-9127-E9E5988D36E5}" destId="{74D47CE2-D7EB-40BC-8A5B-5C41391E613E}" srcOrd="1" destOrd="0" presId="urn:microsoft.com/office/officeart/2005/8/layout/orgChart1"/>
    <dgm:cxn modelId="{87839478-0D15-4A19-BBCB-147CB522CA42}" type="presParOf" srcId="{74D47CE2-D7EB-40BC-8A5B-5C41391E613E}" destId="{ABD73804-42A6-407B-8D38-B668A3961739}" srcOrd="0" destOrd="0" presId="urn:microsoft.com/office/officeart/2005/8/layout/orgChart1"/>
    <dgm:cxn modelId="{FD5922DF-1C5F-47E7-9D75-0594C7F9CE92}" type="presParOf" srcId="{ABD73804-42A6-407B-8D38-B668A3961739}" destId="{57A9CB8C-D5DD-4374-A727-1FB1C7C05BFF}" srcOrd="0" destOrd="0" presId="urn:microsoft.com/office/officeart/2005/8/layout/orgChart1"/>
    <dgm:cxn modelId="{7861ED33-0D83-4BDE-9DED-81B678CF434A}" type="presParOf" srcId="{ABD73804-42A6-407B-8D38-B668A3961739}" destId="{F689F279-7B4A-4A7F-A13D-5C54DEEDE998}" srcOrd="1" destOrd="0" presId="urn:microsoft.com/office/officeart/2005/8/layout/orgChart1"/>
    <dgm:cxn modelId="{76EE1898-7975-4F4A-B7E0-6106EB4FB6B9}" type="presParOf" srcId="{74D47CE2-D7EB-40BC-8A5B-5C41391E613E}" destId="{1A6128AA-1B11-4D4A-B8B1-392868F4E2BC}" srcOrd="1" destOrd="0" presId="urn:microsoft.com/office/officeart/2005/8/layout/orgChart1"/>
    <dgm:cxn modelId="{D89643E5-53D1-4D29-BA44-6FD110A0D2CA}" type="presParOf" srcId="{74D47CE2-D7EB-40BC-8A5B-5C41391E613E}" destId="{E16E152B-FBE7-46F4-B0D0-54872967CCF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7D113D8-8A3C-4E3F-B845-785CF6C429C7}" type="doc">
      <dgm:prSet loTypeId="urn:microsoft.com/office/officeart/2005/8/layout/lProcess3" loCatId="process" qsTypeId="urn:microsoft.com/office/officeart/2005/8/quickstyle/simple1" qsCatId="simple" csTypeId="urn:microsoft.com/office/officeart/2005/8/colors/colorful1#2" csCatId="colorful" phldr="1"/>
      <dgm:spPr/>
      <dgm:t>
        <a:bodyPr/>
        <a:lstStyle/>
        <a:p>
          <a:endParaRPr lang="es-CO"/>
        </a:p>
      </dgm:t>
    </dgm:pt>
    <dgm:pt modelId="{F0BDB536-15C7-4858-9BF2-A9EF52F49245}">
      <dgm:prSet phldrT="[Texto]" custT="1"/>
      <dgm:spPr>
        <a:solidFill>
          <a:srgbClr val="FF0066"/>
        </a:solidFill>
      </dgm:spPr>
      <dgm:t>
        <a:bodyPr/>
        <a:lstStyle/>
        <a:p>
          <a:r>
            <a:rPr lang="es-CO" sz="1400" b="1" dirty="0" smtClean="0"/>
            <a:t>INICIO</a:t>
          </a:r>
          <a:endParaRPr lang="es-CO" sz="1400" b="1" dirty="0"/>
        </a:p>
      </dgm:t>
    </dgm:pt>
    <dgm:pt modelId="{4B3C7B73-A13E-4DC6-BD22-B599AC866AC4}" type="parTrans" cxnId="{E131B8FA-F101-440A-85E4-663207D692D0}">
      <dgm:prSet/>
      <dgm:spPr/>
      <dgm:t>
        <a:bodyPr/>
        <a:lstStyle/>
        <a:p>
          <a:endParaRPr lang="es-CO" sz="1400"/>
        </a:p>
      </dgm:t>
    </dgm:pt>
    <dgm:pt modelId="{96DB684C-FAF1-42E3-AC33-63E261B238C0}" type="sibTrans" cxnId="{E131B8FA-F101-440A-85E4-663207D692D0}">
      <dgm:prSet/>
      <dgm:spPr>
        <a:ln>
          <a:solidFill>
            <a:schemeClr val="bg1"/>
          </a:solidFill>
        </a:ln>
      </dgm:spPr>
      <dgm:t>
        <a:bodyPr/>
        <a:lstStyle/>
        <a:p>
          <a:endParaRPr lang="es-CO" sz="1400"/>
        </a:p>
      </dgm:t>
    </dgm:pt>
    <dgm:pt modelId="{EBF0D09B-7483-42AB-8724-28C2D1E7E0B9}">
      <dgm:prSet phldrT="[Texto]" custT="1"/>
      <dgm:spPr>
        <a:solidFill>
          <a:srgbClr val="006600"/>
        </a:solidFill>
      </dgm:spPr>
      <dgm:t>
        <a:bodyPr/>
        <a:lstStyle/>
        <a:p>
          <a:r>
            <a:rPr lang="es-CO" sz="1400" b="1" dirty="0" smtClean="0"/>
            <a:t>CONTROL</a:t>
          </a:r>
          <a:endParaRPr lang="es-CO" sz="1400" b="1" dirty="0"/>
        </a:p>
      </dgm:t>
    </dgm:pt>
    <dgm:pt modelId="{35174496-9EC1-4D0B-A0B6-116E1A71E0E6}" type="parTrans" cxnId="{02F35198-E20B-4A26-A3FE-3446981E01A3}">
      <dgm:prSet/>
      <dgm:spPr/>
      <dgm:t>
        <a:bodyPr/>
        <a:lstStyle/>
        <a:p>
          <a:endParaRPr lang="es-CO" sz="1400"/>
        </a:p>
      </dgm:t>
    </dgm:pt>
    <dgm:pt modelId="{3F9ED1E9-575F-4717-8AD8-7B2A8399C71C}" type="sibTrans" cxnId="{02F35198-E20B-4A26-A3FE-3446981E01A3}">
      <dgm:prSet/>
      <dgm:spPr/>
      <dgm:t>
        <a:bodyPr/>
        <a:lstStyle/>
        <a:p>
          <a:endParaRPr lang="es-CO" sz="1400"/>
        </a:p>
      </dgm:t>
    </dgm:pt>
    <dgm:pt modelId="{5E46F34D-987A-451C-8B99-9DC9C4A926DD}">
      <dgm:prSet phldrT="[Texto]" custT="1"/>
      <dgm:spPr/>
      <dgm:t>
        <a:bodyPr/>
        <a:lstStyle/>
        <a:p>
          <a:r>
            <a:rPr lang="es-CO" sz="1400" b="1" dirty="0" smtClean="0"/>
            <a:t>RESILIENCIA</a:t>
          </a:r>
          <a:endParaRPr lang="es-CO" sz="1400" b="1" dirty="0"/>
        </a:p>
      </dgm:t>
    </dgm:pt>
    <dgm:pt modelId="{1E3E7304-3498-4FDB-94A9-CA4552E17F8C}" type="parTrans" cxnId="{7F98F621-55F0-4317-8274-7FD3A69ECDD8}">
      <dgm:prSet/>
      <dgm:spPr/>
      <dgm:t>
        <a:bodyPr/>
        <a:lstStyle/>
        <a:p>
          <a:endParaRPr lang="es-CO" sz="1400"/>
        </a:p>
      </dgm:t>
    </dgm:pt>
    <dgm:pt modelId="{51063163-96A6-4B7C-9030-6BAC84DA6E27}" type="sibTrans" cxnId="{7F98F621-55F0-4317-8274-7FD3A69ECDD8}">
      <dgm:prSet/>
      <dgm:spPr/>
      <dgm:t>
        <a:bodyPr/>
        <a:lstStyle/>
        <a:p>
          <a:endParaRPr lang="es-CO" sz="1400"/>
        </a:p>
      </dgm:t>
    </dgm:pt>
    <dgm:pt modelId="{57D11456-7AEA-4835-951F-DFF8849974C1}">
      <dgm:prSet phldrT="[Texto]" custT="1"/>
      <dgm:spPr/>
      <dgm:t>
        <a:bodyPr/>
        <a:lstStyle/>
        <a:p>
          <a:r>
            <a:rPr lang="es-CO" sz="1400" b="1" dirty="0" smtClean="0"/>
            <a:t>EVALUACIÓN</a:t>
          </a:r>
          <a:endParaRPr lang="es-CO" sz="1400" b="1" dirty="0"/>
        </a:p>
      </dgm:t>
    </dgm:pt>
    <dgm:pt modelId="{5B2A6AD5-649C-4380-AF94-B0D8BC307583}" type="parTrans" cxnId="{C6E0F87F-F417-4318-BA99-7EA9341508DF}">
      <dgm:prSet/>
      <dgm:spPr/>
      <dgm:t>
        <a:bodyPr/>
        <a:lstStyle/>
        <a:p>
          <a:endParaRPr lang="es-CO" sz="1400"/>
        </a:p>
      </dgm:t>
    </dgm:pt>
    <dgm:pt modelId="{FAAEA76E-7494-460D-B1C8-17CAFCBE83F2}" type="sibTrans" cxnId="{C6E0F87F-F417-4318-BA99-7EA9341508DF}">
      <dgm:prSet/>
      <dgm:spPr/>
      <dgm:t>
        <a:bodyPr/>
        <a:lstStyle/>
        <a:p>
          <a:endParaRPr lang="es-CO" sz="1400"/>
        </a:p>
      </dgm:t>
    </dgm:pt>
    <dgm:pt modelId="{61A3BCF5-B355-4E2E-92BB-5B0D5190D2E7}">
      <dgm:prSet phldrT="[Texto]" custT="1"/>
      <dgm:spPr/>
      <dgm:t>
        <a:bodyPr/>
        <a:lstStyle/>
        <a:p>
          <a:r>
            <a:rPr lang="es-CO" sz="1400" b="1" dirty="0" smtClean="0"/>
            <a:t>PREPARACIÓN</a:t>
          </a:r>
          <a:endParaRPr lang="es-CO" sz="1400" b="1" dirty="0"/>
        </a:p>
      </dgm:t>
    </dgm:pt>
    <dgm:pt modelId="{CCEDFB82-EEA1-4024-A830-E6B88042DF88}" type="parTrans" cxnId="{9196D3C9-3939-414F-B267-880720F55BC1}">
      <dgm:prSet/>
      <dgm:spPr/>
      <dgm:t>
        <a:bodyPr/>
        <a:lstStyle/>
        <a:p>
          <a:endParaRPr lang="es-CO"/>
        </a:p>
      </dgm:t>
    </dgm:pt>
    <dgm:pt modelId="{66A6E416-8E5E-4EEB-8CB0-310798AA3DCB}" type="sibTrans" cxnId="{9196D3C9-3939-414F-B267-880720F55BC1}">
      <dgm:prSet/>
      <dgm:spPr/>
      <dgm:t>
        <a:bodyPr/>
        <a:lstStyle/>
        <a:p>
          <a:endParaRPr lang="es-CO"/>
        </a:p>
      </dgm:t>
    </dgm:pt>
    <dgm:pt modelId="{1EEC8DE2-6F32-4E42-9473-53013542426F}" type="pres">
      <dgm:prSet presAssocID="{77D113D8-8A3C-4E3F-B845-785CF6C429C7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s-CO"/>
        </a:p>
      </dgm:t>
    </dgm:pt>
    <dgm:pt modelId="{63405601-16F2-4A3D-82FF-7DDCA555E145}" type="pres">
      <dgm:prSet presAssocID="{61A3BCF5-B355-4E2E-92BB-5B0D5190D2E7}" presName="horFlow" presStyleCnt="0"/>
      <dgm:spPr/>
    </dgm:pt>
    <dgm:pt modelId="{12845F41-26B0-4657-B413-05050B6CB23B}" type="pres">
      <dgm:prSet presAssocID="{61A3BCF5-B355-4E2E-92BB-5B0D5190D2E7}" presName="bigChev" presStyleLbl="node1" presStyleIdx="0" presStyleCnt="5" custScaleX="140624"/>
      <dgm:spPr/>
      <dgm:t>
        <a:bodyPr/>
        <a:lstStyle/>
        <a:p>
          <a:endParaRPr lang="es-CO"/>
        </a:p>
      </dgm:t>
    </dgm:pt>
    <dgm:pt modelId="{5040B812-F991-464A-963E-1797B3B4D261}" type="pres">
      <dgm:prSet presAssocID="{61A3BCF5-B355-4E2E-92BB-5B0D5190D2E7}" presName="vSp" presStyleCnt="0"/>
      <dgm:spPr/>
    </dgm:pt>
    <dgm:pt modelId="{E88AC0AB-6180-4D8A-A149-5DB21B714327}" type="pres">
      <dgm:prSet presAssocID="{F0BDB536-15C7-4858-9BF2-A9EF52F49245}" presName="horFlow" presStyleCnt="0"/>
      <dgm:spPr/>
    </dgm:pt>
    <dgm:pt modelId="{667937C8-4321-4319-81C7-CDEF7B3B3A4B}" type="pres">
      <dgm:prSet presAssocID="{F0BDB536-15C7-4858-9BF2-A9EF52F49245}" presName="bigChev" presStyleLbl="node1" presStyleIdx="1" presStyleCnt="5" custScaleX="140624"/>
      <dgm:spPr/>
      <dgm:t>
        <a:bodyPr/>
        <a:lstStyle/>
        <a:p>
          <a:endParaRPr lang="es-CO"/>
        </a:p>
      </dgm:t>
    </dgm:pt>
    <dgm:pt modelId="{B320CD02-FD2E-413A-A4F8-777194564FB8}" type="pres">
      <dgm:prSet presAssocID="{F0BDB536-15C7-4858-9BF2-A9EF52F49245}" presName="vSp" presStyleCnt="0"/>
      <dgm:spPr/>
    </dgm:pt>
    <dgm:pt modelId="{C4BC18EE-B9EB-457A-8656-EEADF63BA8A8}" type="pres">
      <dgm:prSet presAssocID="{EBF0D09B-7483-42AB-8724-28C2D1E7E0B9}" presName="horFlow" presStyleCnt="0"/>
      <dgm:spPr/>
    </dgm:pt>
    <dgm:pt modelId="{9DAC1552-E33C-47E3-99BC-AB43B21FAE0A}" type="pres">
      <dgm:prSet presAssocID="{EBF0D09B-7483-42AB-8724-28C2D1E7E0B9}" presName="bigChev" presStyleLbl="node1" presStyleIdx="2" presStyleCnt="5" custScaleX="140624"/>
      <dgm:spPr/>
      <dgm:t>
        <a:bodyPr/>
        <a:lstStyle/>
        <a:p>
          <a:endParaRPr lang="es-CO"/>
        </a:p>
      </dgm:t>
    </dgm:pt>
    <dgm:pt modelId="{A5105247-AE5E-40D0-AD2E-4F387DA0617C}" type="pres">
      <dgm:prSet presAssocID="{EBF0D09B-7483-42AB-8724-28C2D1E7E0B9}" presName="vSp" presStyleCnt="0"/>
      <dgm:spPr/>
    </dgm:pt>
    <dgm:pt modelId="{00EF71DA-B231-42C6-9BF2-72371D0E3E8A}" type="pres">
      <dgm:prSet presAssocID="{5E46F34D-987A-451C-8B99-9DC9C4A926DD}" presName="horFlow" presStyleCnt="0"/>
      <dgm:spPr/>
    </dgm:pt>
    <dgm:pt modelId="{84AD4BBA-AEBA-4F10-8E04-82A2C0559DF3}" type="pres">
      <dgm:prSet presAssocID="{5E46F34D-987A-451C-8B99-9DC9C4A926DD}" presName="bigChev" presStyleLbl="node1" presStyleIdx="3" presStyleCnt="5" custScaleX="140624"/>
      <dgm:spPr/>
      <dgm:t>
        <a:bodyPr/>
        <a:lstStyle/>
        <a:p>
          <a:endParaRPr lang="es-CO"/>
        </a:p>
      </dgm:t>
    </dgm:pt>
    <dgm:pt modelId="{7B93FFC5-41E0-40FB-BCD5-2AC9973F984D}" type="pres">
      <dgm:prSet presAssocID="{5E46F34D-987A-451C-8B99-9DC9C4A926DD}" presName="vSp" presStyleCnt="0"/>
      <dgm:spPr/>
    </dgm:pt>
    <dgm:pt modelId="{14A16CAA-4F40-4707-BD82-5DA135891788}" type="pres">
      <dgm:prSet presAssocID="{57D11456-7AEA-4835-951F-DFF8849974C1}" presName="horFlow" presStyleCnt="0"/>
      <dgm:spPr/>
    </dgm:pt>
    <dgm:pt modelId="{ACD34A20-4107-4AD3-B1DF-A459C24A46CF}" type="pres">
      <dgm:prSet presAssocID="{57D11456-7AEA-4835-951F-DFF8849974C1}" presName="bigChev" presStyleLbl="node1" presStyleIdx="4" presStyleCnt="5" custScaleX="140624"/>
      <dgm:spPr/>
      <dgm:t>
        <a:bodyPr/>
        <a:lstStyle/>
        <a:p>
          <a:endParaRPr lang="es-CO"/>
        </a:p>
      </dgm:t>
    </dgm:pt>
  </dgm:ptLst>
  <dgm:cxnLst>
    <dgm:cxn modelId="{0EB9B861-9F7D-4157-89A6-118A67E626AF}" type="presOf" srcId="{5E46F34D-987A-451C-8B99-9DC9C4A926DD}" destId="{84AD4BBA-AEBA-4F10-8E04-82A2C0559DF3}" srcOrd="0" destOrd="0" presId="urn:microsoft.com/office/officeart/2005/8/layout/lProcess3"/>
    <dgm:cxn modelId="{79E19AFB-156E-45D8-913B-FA7BEE089502}" type="presOf" srcId="{61A3BCF5-B355-4E2E-92BB-5B0D5190D2E7}" destId="{12845F41-26B0-4657-B413-05050B6CB23B}" srcOrd="0" destOrd="0" presId="urn:microsoft.com/office/officeart/2005/8/layout/lProcess3"/>
    <dgm:cxn modelId="{7F98F621-55F0-4317-8274-7FD3A69ECDD8}" srcId="{77D113D8-8A3C-4E3F-B845-785CF6C429C7}" destId="{5E46F34D-987A-451C-8B99-9DC9C4A926DD}" srcOrd="3" destOrd="0" parTransId="{1E3E7304-3498-4FDB-94A9-CA4552E17F8C}" sibTransId="{51063163-96A6-4B7C-9030-6BAC84DA6E27}"/>
    <dgm:cxn modelId="{48B26A31-8BA5-44F1-90A5-F8C0205ABBF3}" type="presOf" srcId="{57D11456-7AEA-4835-951F-DFF8849974C1}" destId="{ACD34A20-4107-4AD3-B1DF-A459C24A46CF}" srcOrd="0" destOrd="0" presId="urn:microsoft.com/office/officeart/2005/8/layout/lProcess3"/>
    <dgm:cxn modelId="{9196D3C9-3939-414F-B267-880720F55BC1}" srcId="{77D113D8-8A3C-4E3F-B845-785CF6C429C7}" destId="{61A3BCF5-B355-4E2E-92BB-5B0D5190D2E7}" srcOrd="0" destOrd="0" parTransId="{CCEDFB82-EEA1-4024-A830-E6B88042DF88}" sibTransId="{66A6E416-8E5E-4EEB-8CB0-310798AA3DCB}"/>
    <dgm:cxn modelId="{E131B8FA-F101-440A-85E4-663207D692D0}" srcId="{77D113D8-8A3C-4E3F-B845-785CF6C429C7}" destId="{F0BDB536-15C7-4858-9BF2-A9EF52F49245}" srcOrd="1" destOrd="0" parTransId="{4B3C7B73-A13E-4DC6-BD22-B599AC866AC4}" sibTransId="{96DB684C-FAF1-42E3-AC33-63E261B238C0}"/>
    <dgm:cxn modelId="{DAA37C7B-FC2F-4CEF-8B12-E44307F77913}" type="presOf" srcId="{77D113D8-8A3C-4E3F-B845-785CF6C429C7}" destId="{1EEC8DE2-6F32-4E42-9473-53013542426F}" srcOrd="0" destOrd="0" presId="urn:microsoft.com/office/officeart/2005/8/layout/lProcess3"/>
    <dgm:cxn modelId="{02F35198-E20B-4A26-A3FE-3446981E01A3}" srcId="{77D113D8-8A3C-4E3F-B845-785CF6C429C7}" destId="{EBF0D09B-7483-42AB-8724-28C2D1E7E0B9}" srcOrd="2" destOrd="0" parTransId="{35174496-9EC1-4D0B-A0B6-116E1A71E0E6}" sibTransId="{3F9ED1E9-575F-4717-8AD8-7B2A8399C71C}"/>
    <dgm:cxn modelId="{B0A0A670-3ABA-43C4-BAA2-2A6139CF66B5}" type="presOf" srcId="{F0BDB536-15C7-4858-9BF2-A9EF52F49245}" destId="{667937C8-4321-4319-81C7-CDEF7B3B3A4B}" srcOrd="0" destOrd="0" presId="urn:microsoft.com/office/officeart/2005/8/layout/lProcess3"/>
    <dgm:cxn modelId="{EF7F356B-2EC6-4179-8533-41F997017A88}" type="presOf" srcId="{EBF0D09B-7483-42AB-8724-28C2D1E7E0B9}" destId="{9DAC1552-E33C-47E3-99BC-AB43B21FAE0A}" srcOrd="0" destOrd="0" presId="urn:microsoft.com/office/officeart/2005/8/layout/lProcess3"/>
    <dgm:cxn modelId="{C6E0F87F-F417-4318-BA99-7EA9341508DF}" srcId="{77D113D8-8A3C-4E3F-B845-785CF6C429C7}" destId="{57D11456-7AEA-4835-951F-DFF8849974C1}" srcOrd="4" destOrd="0" parTransId="{5B2A6AD5-649C-4380-AF94-B0D8BC307583}" sibTransId="{FAAEA76E-7494-460D-B1C8-17CAFCBE83F2}"/>
    <dgm:cxn modelId="{0E1A3057-D65D-4BB6-BF11-07136EEA9346}" type="presParOf" srcId="{1EEC8DE2-6F32-4E42-9473-53013542426F}" destId="{63405601-16F2-4A3D-82FF-7DDCA555E145}" srcOrd="0" destOrd="0" presId="urn:microsoft.com/office/officeart/2005/8/layout/lProcess3"/>
    <dgm:cxn modelId="{664D2533-52AC-4FA4-81F7-0DC6ADA454DF}" type="presParOf" srcId="{63405601-16F2-4A3D-82FF-7DDCA555E145}" destId="{12845F41-26B0-4657-B413-05050B6CB23B}" srcOrd="0" destOrd="0" presId="urn:microsoft.com/office/officeart/2005/8/layout/lProcess3"/>
    <dgm:cxn modelId="{F6218169-614D-44FD-BD23-CC5B0B9A1623}" type="presParOf" srcId="{1EEC8DE2-6F32-4E42-9473-53013542426F}" destId="{5040B812-F991-464A-963E-1797B3B4D261}" srcOrd="1" destOrd="0" presId="urn:microsoft.com/office/officeart/2005/8/layout/lProcess3"/>
    <dgm:cxn modelId="{E9DDD6D8-EDE3-4DBE-BDE8-361895AC66EF}" type="presParOf" srcId="{1EEC8DE2-6F32-4E42-9473-53013542426F}" destId="{E88AC0AB-6180-4D8A-A149-5DB21B714327}" srcOrd="2" destOrd="0" presId="urn:microsoft.com/office/officeart/2005/8/layout/lProcess3"/>
    <dgm:cxn modelId="{EACF302E-875F-487C-B1EF-8CC5633DDAC0}" type="presParOf" srcId="{E88AC0AB-6180-4D8A-A149-5DB21B714327}" destId="{667937C8-4321-4319-81C7-CDEF7B3B3A4B}" srcOrd="0" destOrd="0" presId="urn:microsoft.com/office/officeart/2005/8/layout/lProcess3"/>
    <dgm:cxn modelId="{7F264393-899E-4279-9CA4-4EA85D247F2D}" type="presParOf" srcId="{1EEC8DE2-6F32-4E42-9473-53013542426F}" destId="{B320CD02-FD2E-413A-A4F8-777194564FB8}" srcOrd="3" destOrd="0" presId="urn:microsoft.com/office/officeart/2005/8/layout/lProcess3"/>
    <dgm:cxn modelId="{54E65C62-4E2A-446D-B8CB-D1B1CD17C95C}" type="presParOf" srcId="{1EEC8DE2-6F32-4E42-9473-53013542426F}" destId="{C4BC18EE-B9EB-457A-8656-EEADF63BA8A8}" srcOrd="4" destOrd="0" presId="urn:microsoft.com/office/officeart/2005/8/layout/lProcess3"/>
    <dgm:cxn modelId="{015C6322-8539-4939-B127-8B109BA87D21}" type="presParOf" srcId="{C4BC18EE-B9EB-457A-8656-EEADF63BA8A8}" destId="{9DAC1552-E33C-47E3-99BC-AB43B21FAE0A}" srcOrd="0" destOrd="0" presId="urn:microsoft.com/office/officeart/2005/8/layout/lProcess3"/>
    <dgm:cxn modelId="{2AC7A860-B70E-402B-B725-66E210E24024}" type="presParOf" srcId="{1EEC8DE2-6F32-4E42-9473-53013542426F}" destId="{A5105247-AE5E-40D0-AD2E-4F387DA0617C}" srcOrd="5" destOrd="0" presId="urn:microsoft.com/office/officeart/2005/8/layout/lProcess3"/>
    <dgm:cxn modelId="{F02D5CF6-340F-44DA-8957-47D98C5F23DA}" type="presParOf" srcId="{1EEC8DE2-6F32-4E42-9473-53013542426F}" destId="{00EF71DA-B231-42C6-9BF2-72371D0E3E8A}" srcOrd="6" destOrd="0" presId="urn:microsoft.com/office/officeart/2005/8/layout/lProcess3"/>
    <dgm:cxn modelId="{97BB5E44-871F-4FA8-864D-EDBCAC1A00FC}" type="presParOf" srcId="{00EF71DA-B231-42C6-9BF2-72371D0E3E8A}" destId="{84AD4BBA-AEBA-4F10-8E04-82A2C0559DF3}" srcOrd="0" destOrd="0" presId="urn:microsoft.com/office/officeart/2005/8/layout/lProcess3"/>
    <dgm:cxn modelId="{2A7B718B-74D2-4730-BB02-EC055D29A102}" type="presParOf" srcId="{1EEC8DE2-6F32-4E42-9473-53013542426F}" destId="{7B93FFC5-41E0-40FB-BCD5-2AC9973F984D}" srcOrd="7" destOrd="0" presId="urn:microsoft.com/office/officeart/2005/8/layout/lProcess3"/>
    <dgm:cxn modelId="{8325FB07-DC37-4B87-B853-AEAB31144984}" type="presParOf" srcId="{1EEC8DE2-6F32-4E42-9473-53013542426F}" destId="{14A16CAA-4F40-4707-BD82-5DA135891788}" srcOrd="8" destOrd="0" presId="urn:microsoft.com/office/officeart/2005/8/layout/lProcess3"/>
    <dgm:cxn modelId="{01A93DDF-0CB2-4FDF-B9FE-B21E19048FD9}" type="presParOf" srcId="{14A16CAA-4F40-4707-BD82-5DA135891788}" destId="{ACD34A20-4107-4AD3-B1DF-A459C24A46CF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094F789-C046-4F1A-8F11-8C918E401581}">
      <dsp:nvSpPr>
        <dsp:cNvPr id="0" name=""/>
        <dsp:cNvSpPr/>
      </dsp:nvSpPr>
      <dsp:spPr>
        <a:xfrm>
          <a:off x="1743943" y="1139341"/>
          <a:ext cx="1237637" cy="2945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0694"/>
              </a:lnTo>
              <a:lnTo>
                <a:pt x="1237637" y="200694"/>
              </a:lnTo>
              <a:lnTo>
                <a:pt x="1237637" y="294501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0F682B-9729-4D4C-BD38-CDF1D0D98780}">
      <dsp:nvSpPr>
        <dsp:cNvPr id="0" name=""/>
        <dsp:cNvSpPr/>
      </dsp:nvSpPr>
      <dsp:spPr>
        <a:xfrm>
          <a:off x="1698223" y="1139341"/>
          <a:ext cx="91440" cy="29450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4501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147CD0-851E-4310-9E3F-6B7ED95A8BB5}">
      <dsp:nvSpPr>
        <dsp:cNvPr id="0" name=""/>
        <dsp:cNvSpPr/>
      </dsp:nvSpPr>
      <dsp:spPr>
        <a:xfrm>
          <a:off x="506306" y="1139341"/>
          <a:ext cx="1237637" cy="294501"/>
        </a:xfrm>
        <a:custGeom>
          <a:avLst/>
          <a:gdLst/>
          <a:ahLst/>
          <a:cxnLst/>
          <a:rect l="0" t="0" r="0" b="0"/>
          <a:pathLst>
            <a:path>
              <a:moveTo>
                <a:pt x="1237637" y="0"/>
              </a:moveTo>
              <a:lnTo>
                <a:pt x="1237637" y="200694"/>
              </a:lnTo>
              <a:lnTo>
                <a:pt x="0" y="200694"/>
              </a:lnTo>
              <a:lnTo>
                <a:pt x="0" y="294501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781A2E-3F5B-466A-A4EF-2697E40EAF1D}">
      <dsp:nvSpPr>
        <dsp:cNvPr id="0" name=""/>
        <dsp:cNvSpPr/>
      </dsp:nvSpPr>
      <dsp:spPr>
        <a:xfrm>
          <a:off x="1237637" y="496332"/>
          <a:ext cx="1012612" cy="64300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1743BD-CCA8-47E2-B3EF-B0B7C2CAFC1B}">
      <dsp:nvSpPr>
        <dsp:cNvPr id="0" name=""/>
        <dsp:cNvSpPr/>
      </dsp:nvSpPr>
      <dsp:spPr>
        <a:xfrm>
          <a:off x="1350150" y="603219"/>
          <a:ext cx="1012612" cy="6430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100" kern="1200" dirty="0" smtClean="0"/>
            <a:t>EMPRESA</a:t>
          </a:r>
          <a:endParaRPr lang="es-CO" sz="1100" kern="1200" dirty="0"/>
        </a:p>
      </dsp:txBody>
      <dsp:txXfrm>
        <a:off x="1350150" y="603219"/>
        <a:ext cx="1012612" cy="643008"/>
      </dsp:txXfrm>
    </dsp:sp>
    <dsp:sp modelId="{7E45303E-55F8-48C5-B093-532DD81CFDE6}">
      <dsp:nvSpPr>
        <dsp:cNvPr id="0" name=""/>
        <dsp:cNvSpPr/>
      </dsp:nvSpPr>
      <dsp:spPr>
        <a:xfrm>
          <a:off x="0" y="1433843"/>
          <a:ext cx="1012612" cy="64300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65125F-0CF3-4571-87BA-EE2B3580C8C4}">
      <dsp:nvSpPr>
        <dsp:cNvPr id="0" name=""/>
        <dsp:cNvSpPr/>
      </dsp:nvSpPr>
      <dsp:spPr>
        <a:xfrm>
          <a:off x="112512" y="1540730"/>
          <a:ext cx="1012612" cy="6430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100" kern="1200" dirty="0" smtClean="0"/>
            <a:t>TRANSPORTE</a:t>
          </a:r>
          <a:endParaRPr lang="es-CO" sz="1100" kern="1200" dirty="0"/>
        </a:p>
      </dsp:txBody>
      <dsp:txXfrm>
        <a:off x="112512" y="1540730"/>
        <a:ext cx="1012612" cy="643008"/>
      </dsp:txXfrm>
    </dsp:sp>
    <dsp:sp modelId="{3969BADC-0BFB-4C16-B585-22152181D27E}">
      <dsp:nvSpPr>
        <dsp:cNvPr id="0" name=""/>
        <dsp:cNvSpPr/>
      </dsp:nvSpPr>
      <dsp:spPr>
        <a:xfrm>
          <a:off x="1237637" y="1433843"/>
          <a:ext cx="1012612" cy="64300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236B87-B988-4FFE-BB70-A02EF368CA08}">
      <dsp:nvSpPr>
        <dsp:cNvPr id="0" name=""/>
        <dsp:cNvSpPr/>
      </dsp:nvSpPr>
      <dsp:spPr>
        <a:xfrm>
          <a:off x="1350150" y="1540730"/>
          <a:ext cx="1012612" cy="6430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100" kern="1200" dirty="0" smtClean="0"/>
            <a:t>INVENTARIO</a:t>
          </a:r>
          <a:endParaRPr lang="es-CO" sz="1100" kern="1200" dirty="0"/>
        </a:p>
      </dsp:txBody>
      <dsp:txXfrm>
        <a:off x="1350150" y="1540730"/>
        <a:ext cx="1012612" cy="643008"/>
      </dsp:txXfrm>
    </dsp:sp>
    <dsp:sp modelId="{A6F42B7D-C19B-4DDD-A7C4-BB6C022D54AE}">
      <dsp:nvSpPr>
        <dsp:cNvPr id="0" name=""/>
        <dsp:cNvSpPr/>
      </dsp:nvSpPr>
      <dsp:spPr>
        <a:xfrm>
          <a:off x="2475274" y="1433843"/>
          <a:ext cx="1012612" cy="64300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FEF314-6DDF-4162-BE83-643CFC5D277D}">
      <dsp:nvSpPr>
        <dsp:cNvPr id="0" name=""/>
        <dsp:cNvSpPr/>
      </dsp:nvSpPr>
      <dsp:spPr>
        <a:xfrm>
          <a:off x="2587787" y="1540730"/>
          <a:ext cx="1012612" cy="6430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100" kern="1200" dirty="0" smtClean="0"/>
            <a:t>INFORMACIÓN</a:t>
          </a:r>
          <a:endParaRPr lang="es-CO" sz="1100" kern="1200" dirty="0"/>
        </a:p>
      </dsp:txBody>
      <dsp:txXfrm>
        <a:off x="2587787" y="1540730"/>
        <a:ext cx="1012612" cy="643008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094F789-C046-4F1A-8F11-8C918E401581}">
      <dsp:nvSpPr>
        <dsp:cNvPr id="0" name=""/>
        <dsp:cNvSpPr/>
      </dsp:nvSpPr>
      <dsp:spPr>
        <a:xfrm>
          <a:off x="1743943" y="1139341"/>
          <a:ext cx="1237637" cy="2945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0694"/>
              </a:lnTo>
              <a:lnTo>
                <a:pt x="1237637" y="200694"/>
              </a:lnTo>
              <a:lnTo>
                <a:pt x="1237637" y="294501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0F682B-9729-4D4C-BD38-CDF1D0D98780}">
      <dsp:nvSpPr>
        <dsp:cNvPr id="0" name=""/>
        <dsp:cNvSpPr/>
      </dsp:nvSpPr>
      <dsp:spPr>
        <a:xfrm>
          <a:off x="1698223" y="1139341"/>
          <a:ext cx="91440" cy="29450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4501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147CD0-851E-4310-9E3F-6B7ED95A8BB5}">
      <dsp:nvSpPr>
        <dsp:cNvPr id="0" name=""/>
        <dsp:cNvSpPr/>
      </dsp:nvSpPr>
      <dsp:spPr>
        <a:xfrm>
          <a:off x="506306" y="1139341"/>
          <a:ext cx="1237637" cy="294501"/>
        </a:xfrm>
        <a:custGeom>
          <a:avLst/>
          <a:gdLst/>
          <a:ahLst/>
          <a:cxnLst/>
          <a:rect l="0" t="0" r="0" b="0"/>
          <a:pathLst>
            <a:path>
              <a:moveTo>
                <a:pt x="1237637" y="0"/>
              </a:moveTo>
              <a:lnTo>
                <a:pt x="1237637" y="200694"/>
              </a:lnTo>
              <a:lnTo>
                <a:pt x="0" y="200694"/>
              </a:lnTo>
              <a:lnTo>
                <a:pt x="0" y="294501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781A2E-3F5B-466A-A4EF-2697E40EAF1D}">
      <dsp:nvSpPr>
        <dsp:cNvPr id="0" name=""/>
        <dsp:cNvSpPr/>
      </dsp:nvSpPr>
      <dsp:spPr>
        <a:xfrm>
          <a:off x="1237637" y="496332"/>
          <a:ext cx="1012612" cy="6430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1743BD-CCA8-47E2-B3EF-B0B7C2CAFC1B}">
      <dsp:nvSpPr>
        <dsp:cNvPr id="0" name=""/>
        <dsp:cNvSpPr/>
      </dsp:nvSpPr>
      <dsp:spPr>
        <a:xfrm>
          <a:off x="1350150" y="603219"/>
          <a:ext cx="1012612" cy="6430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100" kern="1200" dirty="0" smtClean="0"/>
            <a:t>PROVEEDOR</a:t>
          </a:r>
          <a:endParaRPr lang="es-CO" sz="1100" kern="1200" dirty="0"/>
        </a:p>
      </dsp:txBody>
      <dsp:txXfrm>
        <a:off x="1350150" y="603219"/>
        <a:ext cx="1012612" cy="643008"/>
      </dsp:txXfrm>
    </dsp:sp>
    <dsp:sp modelId="{7E45303E-55F8-48C5-B093-532DD81CFDE6}">
      <dsp:nvSpPr>
        <dsp:cNvPr id="0" name=""/>
        <dsp:cNvSpPr/>
      </dsp:nvSpPr>
      <dsp:spPr>
        <a:xfrm>
          <a:off x="0" y="1433843"/>
          <a:ext cx="1012612" cy="64300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65125F-0CF3-4571-87BA-EE2B3580C8C4}">
      <dsp:nvSpPr>
        <dsp:cNvPr id="0" name=""/>
        <dsp:cNvSpPr/>
      </dsp:nvSpPr>
      <dsp:spPr>
        <a:xfrm>
          <a:off x="112512" y="1540730"/>
          <a:ext cx="1012612" cy="6430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100" kern="1200" dirty="0" smtClean="0"/>
            <a:t>TRANSPORTE</a:t>
          </a:r>
          <a:endParaRPr lang="es-CO" sz="1100" kern="1200" dirty="0"/>
        </a:p>
      </dsp:txBody>
      <dsp:txXfrm>
        <a:off x="112512" y="1540730"/>
        <a:ext cx="1012612" cy="643008"/>
      </dsp:txXfrm>
    </dsp:sp>
    <dsp:sp modelId="{3969BADC-0BFB-4C16-B585-22152181D27E}">
      <dsp:nvSpPr>
        <dsp:cNvPr id="0" name=""/>
        <dsp:cNvSpPr/>
      </dsp:nvSpPr>
      <dsp:spPr>
        <a:xfrm>
          <a:off x="1237637" y="1433843"/>
          <a:ext cx="1012612" cy="64300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236B87-B988-4FFE-BB70-A02EF368CA08}">
      <dsp:nvSpPr>
        <dsp:cNvPr id="0" name=""/>
        <dsp:cNvSpPr/>
      </dsp:nvSpPr>
      <dsp:spPr>
        <a:xfrm>
          <a:off x="1350150" y="1540730"/>
          <a:ext cx="1012612" cy="6430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100" kern="1200" smtClean="0"/>
            <a:t>INVENTARIO</a:t>
          </a:r>
          <a:endParaRPr lang="es-CO" sz="1100" kern="1200"/>
        </a:p>
      </dsp:txBody>
      <dsp:txXfrm>
        <a:off x="1350150" y="1540730"/>
        <a:ext cx="1012612" cy="643008"/>
      </dsp:txXfrm>
    </dsp:sp>
    <dsp:sp modelId="{A6F42B7D-C19B-4DDD-A7C4-BB6C022D54AE}">
      <dsp:nvSpPr>
        <dsp:cNvPr id="0" name=""/>
        <dsp:cNvSpPr/>
      </dsp:nvSpPr>
      <dsp:spPr>
        <a:xfrm>
          <a:off x="2475274" y="1433843"/>
          <a:ext cx="1012612" cy="64300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FEF314-6DDF-4162-BE83-643CFC5D277D}">
      <dsp:nvSpPr>
        <dsp:cNvPr id="0" name=""/>
        <dsp:cNvSpPr/>
      </dsp:nvSpPr>
      <dsp:spPr>
        <a:xfrm>
          <a:off x="2587787" y="1540730"/>
          <a:ext cx="1012612" cy="6430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100" kern="1200" dirty="0" smtClean="0"/>
            <a:t>INFORMACIÓN</a:t>
          </a:r>
          <a:endParaRPr lang="es-CO" sz="1100" kern="1200" dirty="0"/>
        </a:p>
      </dsp:txBody>
      <dsp:txXfrm>
        <a:off x="2587787" y="1540730"/>
        <a:ext cx="1012612" cy="643008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094F789-C046-4F1A-8F11-8C918E401581}">
      <dsp:nvSpPr>
        <dsp:cNvPr id="0" name=""/>
        <dsp:cNvSpPr/>
      </dsp:nvSpPr>
      <dsp:spPr>
        <a:xfrm>
          <a:off x="1743943" y="1139341"/>
          <a:ext cx="1237637" cy="2945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0694"/>
              </a:lnTo>
              <a:lnTo>
                <a:pt x="1237637" y="200694"/>
              </a:lnTo>
              <a:lnTo>
                <a:pt x="1237637" y="294501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0F682B-9729-4D4C-BD38-CDF1D0D98780}">
      <dsp:nvSpPr>
        <dsp:cNvPr id="0" name=""/>
        <dsp:cNvSpPr/>
      </dsp:nvSpPr>
      <dsp:spPr>
        <a:xfrm>
          <a:off x="1698223" y="1139341"/>
          <a:ext cx="91440" cy="29450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4501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147CD0-851E-4310-9E3F-6B7ED95A8BB5}">
      <dsp:nvSpPr>
        <dsp:cNvPr id="0" name=""/>
        <dsp:cNvSpPr/>
      </dsp:nvSpPr>
      <dsp:spPr>
        <a:xfrm>
          <a:off x="506306" y="1139341"/>
          <a:ext cx="1237637" cy="294501"/>
        </a:xfrm>
        <a:custGeom>
          <a:avLst/>
          <a:gdLst/>
          <a:ahLst/>
          <a:cxnLst/>
          <a:rect l="0" t="0" r="0" b="0"/>
          <a:pathLst>
            <a:path>
              <a:moveTo>
                <a:pt x="1237637" y="0"/>
              </a:moveTo>
              <a:lnTo>
                <a:pt x="1237637" y="200694"/>
              </a:lnTo>
              <a:lnTo>
                <a:pt x="0" y="200694"/>
              </a:lnTo>
              <a:lnTo>
                <a:pt x="0" y="294501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781A2E-3F5B-466A-A4EF-2697E40EAF1D}">
      <dsp:nvSpPr>
        <dsp:cNvPr id="0" name=""/>
        <dsp:cNvSpPr/>
      </dsp:nvSpPr>
      <dsp:spPr>
        <a:xfrm>
          <a:off x="1237637" y="496332"/>
          <a:ext cx="1012612" cy="64300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1743BD-CCA8-47E2-B3EF-B0B7C2CAFC1B}">
      <dsp:nvSpPr>
        <dsp:cNvPr id="0" name=""/>
        <dsp:cNvSpPr/>
      </dsp:nvSpPr>
      <dsp:spPr>
        <a:xfrm>
          <a:off x="1350150" y="603219"/>
          <a:ext cx="1012612" cy="6430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100" kern="1200" dirty="0" smtClean="0"/>
            <a:t>CLIENTE</a:t>
          </a:r>
          <a:endParaRPr lang="es-CO" sz="1100" kern="1200" dirty="0"/>
        </a:p>
      </dsp:txBody>
      <dsp:txXfrm>
        <a:off x="1350150" y="603219"/>
        <a:ext cx="1012612" cy="643008"/>
      </dsp:txXfrm>
    </dsp:sp>
    <dsp:sp modelId="{7E45303E-55F8-48C5-B093-532DD81CFDE6}">
      <dsp:nvSpPr>
        <dsp:cNvPr id="0" name=""/>
        <dsp:cNvSpPr/>
      </dsp:nvSpPr>
      <dsp:spPr>
        <a:xfrm>
          <a:off x="0" y="1433843"/>
          <a:ext cx="1012612" cy="64300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65125F-0CF3-4571-87BA-EE2B3580C8C4}">
      <dsp:nvSpPr>
        <dsp:cNvPr id="0" name=""/>
        <dsp:cNvSpPr/>
      </dsp:nvSpPr>
      <dsp:spPr>
        <a:xfrm>
          <a:off x="112512" y="1540730"/>
          <a:ext cx="1012612" cy="6430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100" kern="1200" dirty="0" smtClean="0"/>
            <a:t>TRANSPORTE</a:t>
          </a:r>
          <a:endParaRPr lang="es-CO" sz="1100" kern="1200" dirty="0"/>
        </a:p>
      </dsp:txBody>
      <dsp:txXfrm>
        <a:off x="112512" y="1540730"/>
        <a:ext cx="1012612" cy="643008"/>
      </dsp:txXfrm>
    </dsp:sp>
    <dsp:sp modelId="{3969BADC-0BFB-4C16-B585-22152181D27E}">
      <dsp:nvSpPr>
        <dsp:cNvPr id="0" name=""/>
        <dsp:cNvSpPr/>
      </dsp:nvSpPr>
      <dsp:spPr>
        <a:xfrm>
          <a:off x="1237637" y="1433843"/>
          <a:ext cx="1012612" cy="64300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236B87-B988-4FFE-BB70-A02EF368CA08}">
      <dsp:nvSpPr>
        <dsp:cNvPr id="0" name=""/>
        <dsp:cNvSpPr/>
      </dsp:nvSpPr>
      <dsp:spPr>
        <a:xfrm>
          <a:off x="1350150" y="1540730"/>
          <a:ext cx="1012612" cy="6430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100" kern="1200" smtClean="0"/>
            <a:t>INVENTARIO</a:t>
          </a:r>
          <a:endParaRPr lang="es-CO" sz="1100" kern="1200"/>
        </a:p>
      </dsp:txBody>
      <dsp:txXfrm>
        <a:off x="1350150" y="1540730"/>
        <a:ext cx="1012612" cy="643008"/>
      </dsp:txXfrm>
    </dsp:sp>
    <dsp:sp modelId="{A6F42B7D-C19B-4DDD-A7C4-BB6C022D54AE}">
      <dsp:nvSpPr>
        <dsp:cNvPr id="0" name=""/>
        <dsp:cNvSpPr/>
      </dsp:nvSpPr>
      <dsp:spPr>
        <a:xfrm>
          <a:off x="2475274" y="1433843"/>
          <a:ext cx="1012612" cy="64300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FEF314-6DDF-4162-BE83-643CFC5D277D}">
      <dsp:nvSpPr>
        <dsp:cNvPr id="0" name=""/>
        <dsp:cNvSpPr/>
      </dsp:nvSpPr>
      <dsp:spPr>
        <a:xfrm>
          <a:off x="2587787" y="1540730"/>
          <a:ext cx="1012612" cy="6430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100" kern="1200" dirty="0" smtClean="0"/>
            <a:t>INFORMACIÓN</a:t>
          </a:r>
          <a:endParaRPr lang="es-CO" sz="1100" kern="1200" dirty="0"/>
        </a:p>
      </dsp:txBody>
      <dsp:txXfrm>
        <a:off x="2587787" y="1540730"/>
        <a:ext cx="1012612" cy="643008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8BEDCED-FBA4-4EBE-8B86-37A37931F41C}">
      <dsp:nvSpPr>
        <dsp:cNvPr id="0" name=""/>
        <dsp:cNvSpPr/>
      </dsp:nvSpPr>
      <dsp:spPr>
        <a:xfrm>
          <a:off x="3810000" y="1224139"/>
          <a:ext cx="1222199" cy="12680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68024"/>
              </a:lnTo>
              <a:lnTo>
                <a:pt x="1222199" y="1268024"/>
              </a:lnTo>
            </a:path>
          </a:pathLst>
        </a:custGeom>
        <a:noFill/>
        <a:ln w="254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35D81B-67DF-442C-A567-F6791C977C85}">
      <dsp:nvSpPr>
        <dsp:cNvPr id="0" name=""/>
        <dsp:cNvSpPr/>
      </dsp:nvSpPr>
      <dsp:spPr>
        <a:xfrm>
          <a:off x="2632110" y="1224139"/>
          <a:ext cx="1177889" cy="1268024"/>
        </a:xfrm>
        <a:custGeom>
          <a:avLst/>
          <a:gdLst/>
          <a:ahLst/>
          <a:cxnLst/>
          <a:rect l="0" t="0" r="0" b="0"/>
          <a:pathLst>
            <a:path>
              <a:moveTo>
                <a:pt x="1177889" y="0"/>
              </a:moveTo>
              <a:lnTo>
                <a:pt x="1177889" y="1268024"/>
              </a:lnTo>
              <a:lnTo>
                <a:pt x="0" y="1268024"/>
              </a:lnTo>
            </a:path>
          </a:pathLst>
        </a:custGeom>
        <a:noFill/>
        <a:ln w="254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875DFE-34BE-4F90-9194-A33427E43E87}">
      <dsp:nvSpPr>
        <dsp:cNvPr id="0" name=""/>
        <dsp:cNvSpPr/>
      </dsp:nvSpPr>
      <dsp:spPr>
        <a:xfrm>
          <a:off x="3810000" y="1224139"/>
          <a:ext cx="2695602" cy="22893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55475"/>
              </a:lnTo>
              <a:lnTo>
                <a:pt x="2695602" y="2055475"/>
              </a:lnTo>
              <a:lnTo>
                <a:pt x="2695602" y="2289391"/>
              </a:lnTo>
            </a:path>
          </a:pathLst>
        </a:custGeom>
        <a:noFill/>
        <a:ln w="254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402B14-F531-4F72-8620-5C830A27F27C}">
      <dsp:nvSpPr>
        <dsp:cNvPr id="0" name=""/>
        <dsp:cNvSpPr/>
      </dsp:nvSpPr>
      <dsp:spPr>
        <a:xfrm>
          <a:off x="3764279" y="1224139"/>
          <a:ext cx="91440" cy="264630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46303"/>
              </a:lnTo>
            </a:path>
          </a:pathLst>
        </a:custGeom>
        <a:noFill/>
        <a:ln w="254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4BF109-DBB8-4C7E-9DDA-969F5C12A78C}">
      <dsp:nvSpPr>
        <dsp:cNvPr id="0" name=""/>
        <dsp:cNvSpPr/>
      </dsp:nvSpPr>
      <dsp:spPr>
        <a:xfrm>
          <a:off x="1114397" y="1224139"/>
          <a:ext cx="2695602" cy="2292376"/>
        </a:xfrm>
        <a:custGeom>
          <a:avLst/>
          <a:gdLst/>
          <a:ahLst/>
          <a:cxnLst/>
          <a:rect l="0" t="0" r="0" b="0"/>
          <a:pathLst>
            <a:path>
              <a:moveTo>
                <a:pt x="2695602" y="0"/>
              </a:moveTo>
              <a:lnTo>
                <a:pt x="2695602" y="2058460"/>
              </a:lnTo>
              <a:lnTo>
                <a:pt x="0" y="2058460"/>
              </a:lnTo>
              <a:lnTo>
                <a:pt x="0" y="2292376"/>
              </a:lnTo>
            </a:path>
          </a:pathLst>
        </a:custGeom>
        <a:noFill/>
        <a:ln w="25400" cap="flat" cmpd="sng" algn="ctr">
          <a:solidFill>
            <a:srgbClr val="C8737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B49BC7-F409-43F6-B81C-A06EF2A2E228}">
      <dsp:nvSpPr>
        <dsp:cNvPr id="0" name=""/>
        <dsp:cNvSpPr/>
      </dsp:nvSpPr>
      <dsp:spPr>
        <a:xfrm>
          <a:off x="2696114" y="110253"/>
          <a:ext cx="2227770" cy="1113885"/>
        </a:xfrm>
        <a:prstGeom prst="rect">
          <a:avLst/>
        </a:prstGeom>
        <a:solidFill>
          <a:srgbClr val="C0504D">
            <a:alpha val="80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400" b="1" kern="1200" dirty="0" smtClean="0"/>
            <a:t>RIESGO</a:t>
          </a:r>
          <a:endParaRPr lang="es-CO" sz="2400" b="1" kern="1200" dirty="0"/>
        </a:p>
      </dsp:txBody>
      <dsp:txXfrm>
        <a:off x="2696114" y="110253"/>
        <a:ext cx="2227770" cy="1113885"/>
      </dsp:txXfrm>
    </dsp:sp>
    <dsp:sp modelId="{BDC1A7C4-EF9F-41F6-A1C4-865D9570303F}">
      <dsp:nvSpPr>
        <dsp:cNvPr id="0" name=""/>
        <dsp:cNvSpPr/>
      </dsp:nvSpPr>
      <dsp:spPr>
        <a:xfrm>
          <a:off x="511" y="3516515"/>
          <a:ext cx="2227770" cy="1113885"/>
        </a:xfrm>
        <a:prstGeom prst="rect">
          <a:avLst/>
        </a:prstGeom>
        <a:solidFill>
          <a:srgbClr val="9BBB59">
            <a:alpha val="70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000" b="1" kern="1200" dirty="0" smtClean="0">
              <a:solidFill>
                <a:schemeClr val="accent3">
                  <a:lumMod val="50000"/>
                </a:schemeClr>
              </a:solidFill>
            </a:rPr>
            <a:t>Seguridad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>
              <a:solidFill>
                <a:schemeClr val="accent3">
                  <a:lumMod val="50000"/>
                </a:schemeClr>
              </a:solidFill>
            </a:rPr>
            <a:t>Protección contra ataques y perturbaciones que tienen intención criminal.</a:t>
          </a:r>
          <a:endParaRPr lang="es-CO" sz="1200" kern="1200" dirty="0" smtClean="0">
            <a:solidFill>
              <a:schemeClr val="accent3">
                <a:lumMod val="50000"/>
              </a:schemeClr>
            </a:solidFill>
          </a:endParaRPr>
        </a:p>
      </dsp:txBody>
      <dsp:txXfrm>
        <a:off x="511" y="3516515"/>
        <a:ext cx="2227770" cy="1113885"/>
      </dsp:txXfrm>
    </dsp:sp>
    <dsp:sp modelId="{DEB2C997-734A-4BE9-A7D6-6948A281E74F}">
      <dsp:nvSpPr>
        <dsp:cNvPr id="0" name=""/>
        <dsp:cNvSpPr/>
      </dsp:nvSpPr>
      <dsp:spPr>
        <a:xfrm>
          <a:off x="2696114" y="3870442"/>
          <a:ext cx="2227770" cy="1113885"/>
        </a:xfrm>
        <a:prstGeom prst="rect">
          <a:avLst/>
        </a:prstGeom>
        <a:solidFill>
          <a:srgbClr val="C0504D">
            <a:alpha val="69804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000" b="1" kern="1200" dirty="0" smtClean="0">
              <a:solidFill>
                <a:srgbClr val="883230"/>
              </a:solidFill>
            </a:rPr>
            <a:t>Vulnerabilidad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>
              <a:solidFill>
                <a:srgbClr val="883230"/>
              </a:solidFill>
            </a:rPr>
            <a:t>Grado de susceptibilidad de una cadena de suministro a las perturbaciones y disrupciones.</a:t>
          </a:r>
          <a:endParaRPr lang="es-CO" sz="1200" kern="1200" dirty="0" smtClean="0">
            <a:solidFill>
              <a:srgbClr val="883230"/>
            </a:solidFill>
          </a:endParaRPr>
        </a:p>
      </dsp:txBody>
      <dsp:txXfrm>
        <a:off x="2696114" y="3870442"/>
        <a:ext cx="2227770" cy="1113885"/>
      </dsp:txXfrm>
    </dsp:sp>
    <dsp:sp modelId="{A65675FE-3405-4487-977B-03D1D5173721}">
      <dsp:nvSpPr>
        <dsp:cNvPr id="0" name=""/>
        <dsp:cNvSpPr/>
      </dsp:nvSpPr>
      <dsp:spPr>
        <a:xfrm>
          <a:off x="5391717" y="3513530"/>
          <a:ext cx="2227770" cy="1113885"/>
        </a:xfrm>
        <a:prstGeom prst="rect">
          <a:avLst/>
        </a:prstGeom>
        <a:solidFill>
          <a:srgbClr val="9BBB59">
            <a:alpha val="70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000" b="1" kern="1200" dirty="0" smtClean="0">
              <a:solidFill>
                <a:schemeClr val="accent3">
                  <a:lumMod val="50000"/>
                </a:schemeClr>
              </a:solidFill>
            </a:rPr>
            <a:t>Resiliencia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>
              <a:solidFill>
                <a:schemeClr val="accent3">
                  <a:lumMod val="50000"/>
                </a:schemeClr>
              </a:solidFill>
            </a:rPr>
            <a:t>Habilidad para regresar a la condición original después de un evento negativo, ya sea una a disrupción o una perturbación.</a:t>
          </a:r>
          <a:endParaRPr lang="es-CO" sz="1200" kern="1200" dirty="0">
            <a:solidFill>
              <a:schemeClr val="accent3">
                <a:lumMod val="50000"/>
              </a:schemeClr>
            </a:solidFill>
          </a:endParaRPr>
        </a:p>
      </dsp:txBody>
      <dsp:txXfrm>
        <a:off x="5391717" y="3513530"/>
        <a:ext cx="2227770" cy="1113885"/>
      </dsp:txXfrm>
    </dsp:sp>
    <dsp:sp modelId="{58E2DF55-D160-4A22-9F46-91E1F1F53077}">
      <dsp:nvSpPr>
        <dsp:cNvPr id="0" name=""/>
        <dsp:cNvSpPr/>
      </dsp:nvSpPr>
      <dsp:spPr>
        <a:xfrm>
          <a:off x="404339" y="1935221"/>
          <a:ext cx="2227770" cy="1113885"/>
        </a:xfrm>
        <a:prstGeom prst="rect">
          <a:avLst/>
        </a:prstGeom>
        <a:solidFill>
          <a:srgbClr val="BE8351">
            <a:alpha val="90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000" b="1" kern="1200" dirty="0" smtClean="0"/>
            <a:t>Perturbación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Evento que tiene un impacto negativo, con una extensión y duración limitada.</a:t>
          </a:r>
          <a:endParaRPr lang="es-CO" sz="1200" kern="1200" dirty="0"/>
        </a:p>
      </dsp:txBody>
      <dsp:txXfrm>
        <a:off x="404339" y="1935221"/>
        <a:ext cx="2227770" cy="1113885"/>
      </dsp:txXfrm>
    </dsp:sp>
    <dsp:sp modelId="{41B9365D-7621-49C7-B080-C3665D4638AF}">
      <dsp:nvSpPr>
        <dsp:cNvPr id="0" name=""/>
        <dsp:cNvSpPr/>
      </dsp:nvSpPr>
      <dsp:spPr>
        <a:xfrm>
          <a:off x="5032199" y="1935221"/>
          <a:ext cx="2227770" cy="1113885"/>
        </a:xfrm>
        <a:prstGeom prst="rect">
          <a:avLst/>
        </a:prstGeom>
        <a:solidFill>
          <a:srgbClr val="BE8351">
            <a:alpha val="90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000" b="1" kern="1200" dirty="0" smtClean="0"/>
            <a:t>Disrupción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Evento que tiene un fuerte impacto negativo, con un amplio alcance y efectos de larga duración.</a:t>
          </a:r>
          <a:endParaRPr lang="es-CO" sz="1200" kern="1200" dirty="0" smtClean="0"/>
        </a:p>
      </dsp:txBody>
      <dsp:txXfrm>
        <a:off x="5032199" y="1935221"/>
        <a:ext cx="2227770" cy="1113885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48433BE-1490-4A74-9F47-EDC00F9DDF91}">
      <dsp:nvSpPr>
        <dsp:cNvPr id="0" name=""/>
        <dsp:cNvSpPr/>
      </dsp:nvSpPr>
      <dsp:spPr>
        <a:xfrm>
          <a:off x="6188" y="2108086"/>
          <a:ext cx="2302005" cy="920802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400" b="1" kern="1200" dirty="0" smtClean="0">
              <a:solidFill>
                <a:schemeClr val="bg1"/>
              </a:solidFill>
            </a:rPr>
            <a:t>Riesgo Latente</a:t>
          </a:r>
          <a:endParaRPr lang="es-CO" sz="1400" b="1" kern="1200" dirty="0">
            <a:solidFill>
              <a:schemeClr val="bg1"/>
            </a:solidFill>
          </a:endParaRPr>
        </a:p>
      </dsp:txBody>
      <dsp:txXfrm>
        <a:off x="6188" y="2108086"/>
        <a:ext cx="2302005" cy="920802"/>
      </dsp:txXfrm>
    </dsp:sp>
    <dsp:sp modelId="{42D7D683-2879-4BC2-8340-30661D7D94CA}">
      <dsp:nvSpPr>
        <dsp:cNvPr id="0" name=""/>
        <dsp:cNvSpPr/>
      </dsp:nvSpPr>
      <dsp:spPr>
        <a:xfrm>
          <a:off x="2077993" y="2108086"/>
          <a:ext cx="2302005" cy="920802"/>
        </a:xfrm>
        <a:prstGeom prst="chevron">
          <a:avLst/>
        </a:prstGeom>
        <a:solidFill>
          <a:schemeClr val="accent2">
            <a:hueOff val="936304"/>
            <a:satOff val="-1168"/>
            <a:lumOff val="27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400" b="1" kern="1200" dirty="0" smtClean="0">
              <a:solidFill>
                <a:schemeClr val="bg1"/>
              </a:solidFill>
            </a:rPr>
            <a:t>Exposición a amenazas y vulnerabilidades</a:t>
          </a:r>
          <a:endParaRPr lang="es-CO" sz="1400" b="1" kern="1200" dirty="0">
            <a:solidFill>
              <a:schemeClr val="bg1"/>
            </a:solidFill>
          </a:endParaRPr>
        </a:p>
      </dsp:txBody>
      <dsp:txXfrm>
        <a:off x="2077993" y="2108086"/>
        <a:ext cx="2302005" cy="920802"/>
      </dsp:txXfrm>
    </dsp:sp>
    <dsp:sp modelId="{09289F77-E874-41D0-8338-F747301C244F}">
      <dsp:nvSpPr>
        <dsp:cNvPr id="0" name=""/>
        <dsp:cNvSpPr/>
      </dsp:nvSpPr>
      <dsp:spPr>
        <a:xfrm>
          <a:off x="4149798" y="2108086"/>
          <a:ext cx="2302005" cy="920802"/>
        </a:xfrm>
        <a:prstGeom prst="chevron">
          <a:avLst/>
        </a:prstGeom>
        <a:solidFill>
          <a:schemeClr val="accent2">
            <a:hueOff val="1872608"/>
            <a:satOff val="-2336"/>
            <a:lumOff val="54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400" b="1" kern="1200" dirty="0" smtClean="0">
              <a:solidFill>
                <a:schemeClr val="bg1"/>
              </a:solidFill>
            </a:rPr>
            <a:t>Disrupción identificada</a:t>
          </a:r>
          <a:endParaRPr lang="es-CO" sz="1400" b="1" kern="1200" dirty="0">
            <a:solidFill>
              <a:schemeClr val="bg1"/>
            </a:solidFill>
          </a:endParaRPr>
        </a:p>
      </dsp:txBody>
      <dsp:txXfrm>
        <a:off x="4149798" y="2108086"/>
        <a:ext cx="2302005" cy="920802"/>
      </dsp:txXfrm>
    </dsp:sp>
    <dsp:sp modelId="{46C21FAA-D0D9-4E00-9B99-FD27491D0497}">
      <dsp:nvSpPr>
        <dsp:cNvPr id="0" name=""/>
        <dsp:cNvSpPr/>
      </dsp:nvSpPr>
      <dsp:spPr>
        <a:xfrm>
          <a:off x="6221603" y="2108086"/>
          <a:ext cx="2302005" cy="920802"/>
        </a:xfrm>
        <a:prstGeom prst="chevron">
          <a:avLst/>
        </a:prstGeom>
        <a:solidFill>
          <a:schemeClr val="accent2">
            <a:hueOff val="2808911"/>
            <a:satOff val="-3503"/>
            <a:lumOff val="82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400" b="1" kern="1200" dirty="0" smtClean="0">
              <a:solidFill>
                <a:schemeClr val="bg1"/>
              </a:solidFill>
            </a:rPr>
            <a:t>Respuesta  de la organización</a:t>
          </a:r>
          <a:endParaRPr lang="es-CO" sz="1400" b="1" kern="1200" dirty="0">
            <a:solidFill>
              <a:schemeClr val="bg1"/>
            </a:solidFill>
          </a:endParaRPr>
        </a:p>
      </dsp:txBody>
      <dsp:txXfrm>
        <a:off x="6221603" y="2108086"/>
        <a:ext cx="2302005" cy="920802"/>
      </dsp:txXfrm>
    </dsp:sp>
    <dsp:sp modelId="{C305A032-E4AF-496A-A94F-D810CDF5A022}">
      <dsp:nvSpPr>
        <dsp:cNvPr id="0" name=""/>
        <dsp:cNvSpPr/>
      </dsp:nvSpPr>
      <dsp:spPr>
        <a:xfrm>
          <a:off x="8293408" y="2108086"/>
          <a:ext cx="2302005" cy="920802"/>
        </a:xfrm>
        <a:prstGeom prst="chevron">
          <a:avLst/>
        </a:prstGeom>
        <a:solidFill>
          <a:schemeClr val="accent2">
            <a:hueOff val="3745215"/>
            <a:satOff val="-4671"/>
            <a:lumOff val="109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400" b="1" kern="1200" dirty="0" smtClean="0">
              <a:solidFill>
                <a:schemeClr val="bg1"/>
              </a:solidFill>
            </a:rPr>
            <a:t>Recuperación de la organización</a:t>
          </a:r>
          <a:endParaRPr lang="es-CO" sz="1400" b="1" kern="1200" dirty="0">
            <a:solidFill>
              <a:schemeClr val="bg1"/>
            </a:solidFill>
          </a:endParaRPr>
        </a:p>
      </dsp:txBody>
      <dsp:txXfrm>
        <a:off x="8293408" y="2108086"/>
        <a:ext cx="2302005" cy="920802"/>
      </dsp:txXfrm>
    </dsp:sp>
    <dsp:sp modelId="{A41BF60C-EECA-4A3C-A1D0-6FC2C86D3C88}">
      <dsp:nvSpPr>
        <dsp:cNvPr id="0" name=""/>
        <dsp:cNvSpPr/>
      </dsp:nvSpPr>
      <dsp:spPr>
        <a:xfrm>
          <a:off x="10365214" y="2108086"/>
          <a:ext cx="2302005" cy="920802"/>
        </a:xfrm>
        <a:prstGeom prst="chevron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400" b="1" kern="1200" dirty="0" smtClean="0">
              <a:solidFill>
                <a:schemeClr val="bg1"/>
              </a:solidFill>
            </a:rPr>
            <a:t>Adaptación de la organización</a:t>
          </a:r>
          <a:endParaRPr lang="es-CO" sz="1400" b="1" kern="1200" dirty="0">
            <a:solidFill>
              <a:schemeClr val="bg1"/>
            </a:solidFill>
          </a:endParaRPr>
        </a:p>
      </dsp:txBody>
      <dsp:txXfrm>
        <a:off x="10365214" y="2108086"/>
        <a:ext cx="2302005" cy="920802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98BCF75-ECF8-4436-8D6C-CEF465A90CD8}">
      <dsp:nvSpPr>
        <dsp:cNvPr id="0" name=""/>
        <dsp:cNvSpPr/>
      </dsp:nvSpPr>
      <dsp:spPr>
        <a:xfrm>
          <a:off x="3989476" y="721871"/>
          <a:ext cx="150983" cy="661452"/>
        </a:xfrm>
        <a:custGeom>
          <a:avLst/>
          <a:gdLst/>
          <a:ahLst/>
          <a:cxnLst/>
          <a:rect l="0" t="0" r="0" b="0"/>
          <a:pathLst>
            <a:path>
              <a:moveTo>
                <a:pt x="150983" y="0"/>
              </a:moveTo>
              <a:lnTo>
                <a:pt x="150983" y="661452"/>
              </a:lnTo>
              <a:lnTo>
                <a:pt x="0" y="66145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A21D1F-76CB-4068-BE05-779F0D5D81B0}">
      <dsp:nvSpPr>
        <dsp:cNvPr id="0" name=""/>
        <dsp:cNvSpPr/>
      </dsp:nvSpPr>
      <dsp:spPr>
        <a:xfrm>
          <a:off x="4140459" y="721871"/>
          <a:ext cx="1739908" cy="13229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1921"/>
              </a:lnTo>
              <a:lnTo>
                <a:pt x="1739908" y="1171921"/>
              </a:lnTo>
              <a:lnTo>
                <a:pt x="1739908" y="132290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3FC151-2514-4769-B653-71837598853D}">
      <dsp:nvSpPr>
        <dsp:cNvPr id="0" name=""/>
        <dsp:cNvSpPr/>
      </dsp:nvSpPr>
      <dsp:spPr>
        <a:xfrm>
          <a:off x="3565283" y="2763747"/>
          <a:ext cx="1677113" cy="7930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93060"/>
              </a:lnTo>
              <a:lnTo>
                <a:pt x="1677113" y="79306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23D7D3-889A-44E5-9B21-CB48239B52E6}">
      <dsp:nvSpPr>
        <dsp:cNvPr id="0" name=""/>
        <dsp:cNvSpPr/>
      </dsp:nvSpPr>
      <dsp:spPr>
        <a:xfrm>
          <a:off x="3441239" y="2763747"/>
          <a:ext cx="91440" cy="793060"/>
        </a:xfrm>
        <a:custGeom>
          <a:avLst/>
          <a:gdLst/>
          <a:ahLst/>
          <a:cxnLst/>
          <a:rect l="0" t="0" r="0" b="0"/>
          <a:pathLst>
            <a:path>
              <a:moveTo>
                <a:pt x="124044" y="0"/>
              </a:moveTo>
              <a:lnTo>
                <a:pt x="45720" y="79306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74EAAB-BA23-422C-8A00-708A18F41A19}">
      <dsp:nvSpPr>
        <dsp:cNvPr id="0" name=""/>
        <dsp:cNvSpPr/>
      </dsp:nvSpPr>
      <dsp:spPr>
        <a:xfrm>
          <a:off x="3066189" y="2763747"/>
          <a:ext cx="499094" cy="793060"/>
        </a:xfrm>
        <a:custGeom>
          <a:avLst/>
          <a:gdLst/>
          <a:ahLst/>
          <a:cxnLst/>
          <a:rect l="0" t="0" r="0" b="0"/>
          <a:pathLst>
            <a:path>
              <a:moveTo>
                <a:pt x="499094" y="0"/>
              </a:moveTo>
              <a:lnTo>
                <a:pt x="499094" y="793060"/>
              </a:lnTo>
              <a:lnTo>
                <a:pt x="0" y="79306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18245A-97A3-459F-8C55-B53CE28F1674}">
      <dsp:nvSpPr>
        <dsp:cNvPr id="0" name=""/>
        <dsp:cNvSpPr/>
      </dsp:nvSpPr>
      <dsp:spPr>
        <a:xfrm>
          <a:off x="4094739" y="721871"/>
          <a:ext cx="91440" cy="132290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2290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CB3D7D-1DA9-4AE4-B077-25154768A8ED}">
      <dsp:nvSpPr>
        <dsp:cNvPr id="0" name=""/>
        <dsp:cNvSpPr/>
      </dsp:nvSpPr>
      <dsp:spPr>
        <a:xfrm>
          <a:off x="2400551" y="721871"/>
          <a:ext cx="1739908" cy="1322905"/>
        </a:xfrm>
        <a:custGeom>
          <a:avLst/>
          <a:gdLst/>
          <a:ahLst/>
          <a:cxnLst/>
          <a:rect l="0" t="0" r="0" b="0"/>
          <a:pathLst>
            <a:path>
              <a:moveTo>
                <a:pt x="1739908" y="0"/>
              </a:moveTo>
              <a:lnTo>
                <a:pt x="1739908" y="1171921"/>
              </a:lnTo>
              <a:lnTo>
                <a:pt x="0" y="1171921"/>
              </a:lnTo>
              <a:lnTo>
                <a:pt x="0" y="132290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986E72-35A9-4395-BEFC-D3C529EBA565}">
      <dsp:nvSpPr>
        <dsp:cNvPr id="0" name=""/>
        <dsp:cNvSpPr/>
      </dsp:nvSpPr>
      <dsp:spPr>
        <a:xfrm>
          <a:off x="3421489" y="2901"/>
          <a:ext cx="1437940" cy="7189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200" b="1" kern="1200" dirty="0" smtClean="0"/>
            <a:t>GERENCIA</a:t>
          </a:r>
          <a:endParaRPr lang="es-CO" sz="1200" b="1" kern="1200" dirty="0"/>
        </a:p>
      </dsp:txBody>
      <dsp:txXfrm>
        <a:off x="3421489" y="2901"/>
        <a:ext cx="1437940" cy="718970"/>
      </dsp:txXfrm>
    </dsp:sp>
    <dsp:sp modelId="{038779E2-AB0C-4CD9-93F5-3873BA1391B2}">
      <dsp:nvSpPr>
        <dsp:cNvPr id="0" name=""/>
        <dsp:cNvSpPr/>
      </dsp:nvSpPr>
      <dsp:spPr>
        <a:xfrm>
          <a:off x="1681581" y="2044776"/>
          <a:ext cx="1437940" cy="7189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200" kern="1200" dirty="0" smtClean="0"/>
            <a:t>ADMINISTRACIÓN</a:t>
          </a:r>
          <a:endParaRPr lang="es-CO" sz="1200" kern="1200" dirty="0"/>
        </a:p>
      </dsp:txBody>
      <dsp:txXfrm>
        <a:off x="1681581" y="2044776"/>
        <a:ext cx="1437940" cy="718970"/>
      </dsp:txXfrm>
    </dsp:sp>
    <dsp:sp modelId="{C81DF5AF-8228-4B8A-B541-F36D5DE4D82A}">
      <dsp:nvSpPr>
        <dsp:cNvPr id="0" name=""/>
        <dsp:cNvSpPr/>
      </dsp:nvSpPr>
      <dsp:spPr>
        <a:xfrm>
          <a:off x="3421489" y="2044776"/>
          <a:ext cx="1437940" cy="7189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200" kern="1200" dirty="0" smtClean="0"/>
            <a:t>PRODUCCIÓN</a:t>
          </a:r>
        </a:p>
      </dsp:txBody>
      <dsp:txXfrm>
        <a:off x="3421489" y="2044776"/>
        <a:ext cx="1437940" cy="718970"/>
      </dsp:txXfrm>
    </dsp:sp>
    <dsp:sp modelId="{AA76C60B-7111-43F4-ADEE-E6204AA91B16}">
      <dsp:nvSpPr>
        <dsp:cNvPr id="0" name=""/>
        <dsp:cNvSpPr/>
      </dsp:nvSpPr>
      <dsp:spPr>
        <a:xfrm>
          <a:off x="1628248" y="3197322"/>
          <a:ext cx="1437940" cy="7189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200" kern="1200" dirty="0" smtClean="0"/>
            <a:t>Plantación y cosecha</a:t>
          </a:r>
          <a:endParaRPr lang="es-CO" sz="1200" kern="1200" dirty="0"/>
        </a:p>
      </dsp:txBody>
      <dsp:txXfrm>
        <a:off x="1628248" y="3197322"/>
        <a:ext cx="1437940" cy="718970"/>
      </dsp:txXfrm>
    </dsp:sp>
    <dsp:sp modelId="{D04BD57F-9F79-4C4A-B698-50EB16794621}">
      <dsp:nvSpPr>
        <dsp:cNvPr id="0" name=""/>
        <dsp:cNvSpPr/>
      </dsp:nvSpPr>
      <dsp:spPr>
        <a:xfrm>
          <a:off x="3486959" y="3197322"/>
          <a:ext cx="1437940" cy="7189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200" kern="1200" dirty="0" smtClean="0"/>
            <a:t>Empaque</a:t>
          </a:r>
          <a:endParaRPr lang="es-CO" sz="1200" kern="1200" dirty="0"/>
        </a:p>
      </dsp:txBody>
      <dsp:txXfrm>
        <a:off x="3486959" y="3197322"/>
        <a:ext cx="1437940" cy="718970"/>
      </dsp:txXfrm>
    </dsp:sp>
    <dsp:sp modelId="{0258C7EC-14CD-4B60-8CFA-EDAA5F01983D}">
      <dsp:nvSpPr>
        <dsp:cNvPr id="0" name=""/>
        <dsp:cNvSpPr/>
      </dsp:nvSpPr>
      <dsp:spPr>
        <a:xfrm>
          <a:off x="5242396" y="3197322"/>
          <a:ext cx="1437940" cy="7189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200" kern="1200" dirty="0" smtClean="0"/>
            <a:t>Enfriamiento</a:t>
          </a:r>
          <a:endParaRPr lang="es-CO" sz="1200" kern="1200" dirty="0"/>
        </a:p>
      </dsp:txBody>
      <dsp:txXfrm>
        <a:off x="5242396" y="3197322"/>
        <a:ext cx="1437940" cy="718970"/>
      </dsp:txXfrm>
    </dsp:sp>
    <dsp:sp modelId="{4A20ECCF-B59A-4EA4-BE6F-1BB413FEC99C}">
      <dsp:nvSpPr>
        <dsp:cNvPr id="0" name=""/>
        <dsp:cNvSpPr/>
      </dsp:nvSpPr>
      <dsp:spPr>
        <a:xfrm>
          <a:off x="5161397" y="2044776"/>
          <a:ext cx="1437940" cy="7189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200" kern="1200" dirty="0" smtClean="0"/>
            <a:t>COMERCIALIZACIÓN/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200" kern="1200" dirty="0" smtClean="0"/>
            <a:t>EXPORTACIÓN</a:t>
          </a:r>
          <a:endParaRPr lang="es-CO" sz="1200" kern="1200" dirty="0"/>
        </a:p>
      </dsp:txBody>
      <dsp:txXfrm>
        <a:off x="5161397" y="2044776"/>
        <a:ext cx="1437940" cy="718970"/>
      </dsp:txXfrm>
    </dsp:sp>
    <dsp:sp modelId="{57A9CB8C-D5DD-4374-A727-1FB1C7C05BFF}">
      <dsp:nvSpPr>
        <dsp:cNvPr id="0" name=""/>
        <dsp:cNvSpPr/>
      </dsp:nvSpPr>
      <dsp:spPr>
        <a:xfrm>
          <a:off x="2551535" y="1023839"/>
          <a:ext cx="1437940" cy="7189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200" kern="1200" dirty="0" smtClean="0"/>
            <a:t>EQUIPO ASESOR AGRONOMÍA</a:t>
          </a:r>
          <a:endParaRPr lang="es-CO" sz="1200" kern="1200" dirty="0"/>
        </a:p>
      </dsp:txBody>
      <dsp:txXfrm>
        <a:off x="2551535" y="1023839"/>
        <a:ext cx="1437940" cy="718970"/>
      </dsp:txXfrm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2845F41-26B0-4657-B413-05050B6CB23B}">
      <dsp:nvSpPr>
        <dsp:cNvPr id="0" name=""/>
        <dsp:cNvSpPr/>
      </dsp:nvSpPr>
      <dsp:spPr>
        <a:xfrm>
          <a:off x="1251603" y="1335"/>
          <a:ext cx="2529588" cy="719532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400" b="1" kern="1200" dirty="0" smtClean="0"/>
            <a:t>PREPARACIÓN</a:t>
          </a:r>
          <a:endParaRPr lang="es-CO" sz="1400" b="1" kern="1200" dirty="0"/>
        </a:p>
      </dsp:txBody>
      <dsp:txXfrm>
        <a:off x="1251603" y="1335"/>
        <a:ext cx="2529588" cy="719532"/>
      </dsp:txXfrm>
    </dsp:sp>
    <dsp:sp modelId="{667937C8-4321-4319-81C7-CDEF7B3B3A4B}">
      <dsp:nvSpPr>
        <dsp:cNvPr id="0" name=""/>
        <dsp:cNvSpPr/>
      </dsp:nvSpPr>
      <dsp:spPr>
        <a:xfrm>
          <a:off x="1251603" y="821602"/>
          <a:ext cx="2529588" cy="719532"/>
        </a:xfrm>
        <a:prstGeom prst="chevron">
          <a:avLst/>
        </a:prstGeom>
        <a:solidFill>
          <a:srgbClr val="FF006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400" b="1" kern="1200" dirty="0" smtClean="0"/>
            <a:t>INICIO</a:t>
          </a:r>
          <a:endParaRPr lang="es-CO" sz="1400" b="1" kern="1200" dirty="0"/>
        </a:p>
      </dsp:txBody>
      <dsp:txXfrm>
        <a:off x="1251603" y="821602"/>
        <a:ext cx="2529588" cy="719532"/>
      </dsp:txXfrm>
    </dsp:sp>
    <dsp:sp modelId="{9DAC1552-E33C-47E3-99BC-AB43B21FAE0A}">
      <dsp:nvSpPr>
        <dsp:cNvPr id="0" name=""/>
        <dsp:cNvSpPr/>
      </dsp:nvSpPr>
      <dsp:spPr>
        <a:xfrm>
          <a:off x="1251603" y="1641869"/>
          <a:ext cx="2529588" cy="719532"/>
        </a:xfrm>
        <a:prstGeom prst="chevron">
          <a:avLst/>
        </a:prstGeom>
        <a:solidFill>
          <a:srgbClr val="0066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400" b="1" kern="1200" dirty="0" smtClean="0"/>
            <a:t>CONTROL</a:t>
          </a:r>
          <a:endParaRPr lang="es-CO" sz="1400" b="1" kern="1200" dirty="0"/>
        </a:p>
      </dsp:txBody>
      <dsp:txXfrm>
        <a:off x="1251603" y="1641869"/>
        <a:ext cx="2529588" cy="719532"/>
      </dsp:txXfrm>
    </dsp:sp>
    <dsp:sp modelId="{84AD4BBA-AEBA-4F10-8E04-82A2C0559DF3}">
      <dsp:nvSpPr>
        <dsp:cNvPr id="0" name=""/>
        <dsp:cNvSpPr/>
      </dsp:nvSpPr>
      <dsp:spPr>
        <a:xfrm>
          <a:off x="1251603" y="2462136"/>
          <a:ext cx="2529588" cy="719532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400" b="1" kern="1200" dirty="0" smtClean="0"/>
            <a:t>RESILIENCIA</a:t>
          </a:r>
          <a:endParaRPr lang="es-CO" sz="1400" b="1" kern="1200" dirty="0"/>
        </a:p>
      </dsp:txBody>
      <dsp:txXfrm>
        <a:off x="1251603" y="2462136"/>
        <a:ext cx="2529588" cy="719532"/>
      </dsp:txXfrm>
    </dsp:sp>
    <dsp:sp modelId="{ACD34A20-4107-4AD3-B1DF-A459C24A46CF}">
      <dsp:nvSpPr>
        <dsp:cNvPr id="0" name=""/>
        <dsp:cNvSpPr/>
      </dsp:nvSpPr>
      <dsp:spPr>
        <a:xfrm>
          <a:off x="1251603" y="3282403"/>
          <a:ext cx="2529588" cy="719532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400" b="1" kern="1200" dirty="0" smtClean="0"/>
            <a:t>EVALUACIÓN</a:t>
          </a:r>
          <a:endParaRPr lang="es-CO" sz="1400" b="1" kern="1200" dirty="0"/>
        </a:p>
      </dsp:txBody>
      <dsp:txXfrm>
        <a:off x="1251603" y="3282403"/>
        <a:ext cx="2529588" cy="7195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1D7EA7-ACEF-460B-A89F-658EC00ACF5A}" type="datetimeFigureOut">
              <a:rPr lang="es-CO" smtClean="0"/>
              <a:pPr/>
              <a:t>02/05/2016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59458B-713D-4C99-BC91-8AEB47EF0FB0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xmlns="" val="3587537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defRPr/>
            </a:pPr>
            <a:fld id="{D7610FB5-5763-4083-8565-0D5A42A46064}" type="slidenum">
              <a:rPr lang="es-ES" altLang="es-CO" smtClean="0"/>
              <a:pPr algn="r" eaLnBrk="1" hangingPunct="1">
                <a:spcBef>
                  <a:spcPct val="0"/>
                </a:spcBef>
                <a:defRPr/>
              </a:pPr>
              <a:t>11</a:t>
            </a:fld>
            <a:endParaRPr lang="es-ES" altLang="es-CO" smtClean="0"/>
          </a:p>
        </p:txBody>
      </p:sp>
      <p:sp>
        <p:nvSpPr>
          <p:cNvPr id="236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8238" y="681038"/>
            <a:ext cx="4538662" cy="3403600"/>
          </a:xfrm>
          <a:ln/>
        </p:spPr>
      </p:sp>
      <p:sp>
        <p:nvSpPr>
          <p:cNvPr id="2365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525" y="4311650"/>
            <a:ext cx="5016500" cy="4160838"/>
          </a:xfrm>
          <a:noFill/>
          <a:ln/>
        </p:spPr>
        <p:txBody>
          <a:bodyPr/>
          <a:lstStyle/>
          <a:p>
            <a:pPr algn="just" eaLnBrk="1" hangingPunct="1">
              <a:spcBef>
                <a:spcPct val="0"/>
              </a:spcBef>
            </a:pPr>
            <a:r>
              <a:rPr lang="es-ES_tradnl" altLang="es-CO" sz="1000" smtClean="0"/>
              <a:t>¿COMO ES HOY LA ADMINISTRACIÓN DE RIESGOS EN LAS EE.PP.M.?</a:t>
            </a:r>
          </a:p>
          <a:p>
            <a:pPr algn="just" eaLnBrk="1" hangingPunct="1">
              <a:spcBef>
                <a:spcPct val="0"/>
              </a:spcBef>
            </a:pPr>
            <a:endParaRPr lang="es-ES_tradnl" altLang="es-CO" sz="1000" smtClean="0"/>
          </a:p>
          <a:p>
            <a:pPr algn="just" eaLnBrk="1" hangingPunct="1">
              <a:spcBef>
                <a:spcPct val="0"/>
              </a:spcBef>
            </a:pPr>
            <a:r>
              <a:rPr lang="es-ES_tradnl" altLang="es-CO" sz="1000" smtClean="0"/>
              <a:t>Podríamos decir que este es el enfoque tradicional. Los riesgos se han manejado de forma independiente a través de varias dependencias de la Organización.</a:t>
            </a:r>
          </a:p>
          <a:p>
            <a:pPr algn="just" eaLnBrk="1" hangingPunct="1">
              <a:spcBef>
                <a:spcPct val="0"/>
              </a:spcBef>
            </a:pPr>
            <a:endParaRPr lang="es-ES_tradnl" altLang="es-CO" sz="1000" smtClean="0"/>
          </a:p>
          <a:p>
            <a:pPr algn="just" eaLnBrk="1" hangingPunct="1">
              <a:spcBef>
                <a:spcPct val="0"/>
              </a:spcBef>
            </a:pPr>
            <a:r>
              <a:rPr lang="es-ES_tradnl" altLang="es-CO" sz="1000" smtClean="0"/>
              <a:t>Riesgos puros: Programa tradicional del seguros que se ha manejado de manera centralizada a través de la Unidad Riesgos y Seguros. También forma parte de este segmento de riesgos los trabajos realizados por el Departamento de Salud Ocupacional.</a:t>
            </a:r>
          </a:p>
          <a:p>
            <a:pPr algn="just" eaLnBrk="1" hangingPunct="1">
              <a:spcBef>
                <a:spcPct val="0"/>
              </a:spcBef>
            </a:pPr>
            <a:endParaRPr lang="es-ES_tradnl" altLang="es-CO" sz="1000" smtClean="0"/>
          </a:p>
          <a:p>
            <a:pPr algn="just" eaLnBrk="1" hangingPunct="1">
              <a:spcBef>
                <a:spcPct val="0"/>
              </a:spcBef>
            </a:pPr>
            <a:r>
              <a:rPr lang="es-ES_tradnl" altLang="es-CO" sz="1000" smtClean="0"/>
              <a:t>Riesgos operacionales: Manejo disperso en la organización (Compras, Almacenes, Ambiental, Informática Corporativa)</a:t>
            </a:r>
          </a:p>
          <a:p>
            <a:pPr algn="just" eaLnBrk="1" hangingPunct="1">
              <a:spcBef>
                <a:spcPct val="0"/>
              </a:spcBef>
            </a:pPr>
            <a:endParaRPr lang="es-ES_tradnl" altLang="es-CO" sz="1000" smtClean="0"/>
          </a:p>
          <a:p>
            <a:pPr algn="just" eaLnBrk="1" hangingPunct="1">
              <a:spcBef>
                <a:spcPct val="0"/>
              </a:spcBef>
            </a:pPr>
            <a:r>
              <a:rPr lang="es-ES_tradnl" altLang="es-CO" sz="1000" smtClean="0"/>
              <a:t>Riesgos Financieros:  A cargo de la Gerencia de Planeación y Finanzas (Gestión de capitales, Banca de inversión, Tesorería, etc)</a:t>
            </a:r>
          </a:p>
          <a:p>
            <a:pPr algn="just" eaLnBrk="1" hangingPunct="1">
              <a:spcBef>
                <a:spcPct val="0"/>
              </a:spcBef>
            </a:pPr>
            <a:endParaRPr lang="es-ES_tradnl" altLang="es-CO" sz="1000" smtClean="0"/>
          </a:p>
          <a:p>
            <a:pPr algn="just" eaLnBrk="1" hangingPunct="1">
              <a:spcBef>
                <a:spcPct val="0"/>
              </a:spcBef>
            </a:pPr>
            <a:r>
              <a:rPr lang="es-ES_tradnl" altLang="es-CO" sz="1000" smtClean="0"/>
              <a:t>Riesgos estratégicos: Hoy a cargo de la Gerencia Comercial. El nuevo ámbito de los servicios públicos ha agregado este portafolio de amenazas al mapa de riesgos de la organización.</a:t>
            </a:r>
          </a:p>
          <a:p>
            <a:pPr algn="just" eaLnBrk="1" hangingPunct="1">
              <a:spcBef>
                <a:spcPct val="0"/>
              </a:spcBef>
            </a:pPr>
            <a:endParaRPr lang="es-ES_tradnl" altLang="es-CO" sz="1000" smtClean="0"/>
          </a:p>
          <a:p>
            <a:pPr algn="just" eaLnBrk="1" hangingPunct="1">
              <a:spcBef>
                <a:spcPct val="0"/>
              </a:spcBef>
            </a:pPr>
            <a:endParaRPr lang="es-ES_tradnl" altLang="es-CO" sz="1000" smtClean="0"/>
          </a:p>
          <a:p>
            <a:pPr algn="just" eaLnBrk="1" hangingPunct="1">
              <a:spcBef>
                <a:spcPct val="0"/>
              </a:spcBef>
            </a:pPr>
            <a:endParaRPr lang="es-ES_tradnl" altLang="es-CO" sz="100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0E7E-7884-4B4C-966A-7D949BBBE5DC}" type="datetimeFigureOut">
              <a:rPr lang="es-CO" smtClean="0"/>
              <a:pPr/>
              <a:t>02/05/2016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60BEF-6A02-4A69-91F3-07F878875B5C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xmlns="" val="3024268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0E7E-7884-4B4C-966A-7D949BBBE5DC}" type="datetimeFigureOut">
              <a:rPr lang="es-CO" smtClean="0"/>
              <a:pPr/>
              <a:t>02/05/2016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60BEF-6A02-4A69-91F3-07F878875B5C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xmlns="" val="1571142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0E7E-7884-4B4C-966A-7D949BBBE5DC}" type="datetimeFigureOut">
              <a:rPr lang="es-CO" smtClean="0"/>
              <a:pPr/>
              <a:t>02/05/2016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60BEF-6A02-4A69-91F3-07F878875B5C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xmlns="" val="1337166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0E7E-7884-4B4C-966A-7D949BBBE5DC}" type="datetimeFigureOut">
              <a:rPr lang="es-CO" smtClean="0"/>
              <a:pPr/>
              <a:t>02/05/2016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60BEF-6A02-4A69-91F3-07F878875B5C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xmlns="" val="2666435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0E7E-7884-4B4C-966A-7D949BBBE5DC}" type="datetimeFigureOut">
              <a:rPr lang="es-CO" smtClean="0"/>
              <a:pPr/>
              <a:t>02/05/2016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60BEF-6A02-4A69-91F3-07F878875B5C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xmlns="" val="1563504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0E7E-7884-4B4C-966A-7D949BBBE5DC}" type="datetimeFigureOut">
              <a:rPr lang="es-CO" smtClean="0"/>
              <a:pPr/>
              <a:t>02/05/2016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60BEF-6A02-4A69-91F3-07F878875B5C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xmlns="" val="1019870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0E7E-7884-4B4C-966A-7D949BBBE5DC}" type="datetimeFigureOut">
              <a:rPr lang="es-CO" smtClean="0"/>
              <a:pPr/>
              <a:t>02/05/2016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60BEF-6A02-4A69-91F3-07F878875B5C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xmlns="" val="3836316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0E7E-7884-4B4C-966A-7D949BBBE5DC}" type="datetimeFigureOut">
              <a:rPr lang="es-CO" smtClean="0"/>
              <a:pPr/>
              <a:t>02/05/2016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60BEF-6A02-4A69-91F3-07F878875B5C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xmlns="" val="47207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0E7E-7884-4B4C-966A-7D949BBBE5DC}" type="datetimeFigureOut">
              <a:rPr lang="es-CO" smtClean="0"/>
              <a:pPr/>
              <a:t>02/05/2016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60BEF-6A02-4A69-91F3-07F878875B5C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xmlns="" val="3984315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0E7E-7884-4B4C-966A-7D949BBBE5DC}" type="datetimeFigureOut">
              <a:rPr lang="es-CO" smtClean="0"/>
              <a:pPr/>
              <a:t>02/05/2016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60BEF-6A02-4A69-91F3-07F878875B5C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xmlns="" val="738965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0E7E-7884-4B4C-966A-7D949BBBE5DC}" type="datetimeFigureOut">
              <a:rPr lang="es-CO" smtClean="0"/>
              <a:pPr/>
              <a:t>02/05/2016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60BEF-6A02-4A69-91F3-07F878875B5C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xmlns="" val="343126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60E7E-7884-4B4C-966A-7D949BBBE5DC}" type="datetimeFigureOut">
              <a:rPr lang="es-CO" smtClean="0"/>
              <a:pPr/>
              <a:t>02/05/2016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60BEF-6A02-4A69-91F3-07F878875B5C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xmlns="" val="861862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image" Target="../media/image14.png"/><Relationship Id="rId3" Type="http://schemas.openxmlformats.org/officeDocument/2006/relationships/slide" Target="slide2.xml"/><Relationship Id="rId7" Type="http://schemas.openxmlformats.org/officeDocument/2006/relationships/image" Target="../media/image8.wmf"/><Relationship Id="rId12" Type="http://schemas.openxmlformats.org/officeDocument/2006/relationships/image" Target="../media/image13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12.wmf"/><Relationship Id="rId5" Type="http://schemas.openxmlformats.org/officeDocument/2006/relationships/image" Target="../media/image7.wmf"/><Relationship Id="rId15" Type="http://schemas.openxmlformats.org/officeDocument/2006/relationships/image" Target="../media/image16.png"/><Relationship Id="rId10" Type="http://schemas.openxmlformats.org/officeDocument/2006/relationships/image" Target="../media/image11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10.wmf"/><Relationship Id="rId1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18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 bwMode="auto">
          <a:xfrm>
            <a:off x="1475656" y="1052736"/>
            <a:ext cx="645795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58383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2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132724257"/>
              </p:ext>
            </p:extLst>
          </p:nvPr>
        </p:nvGraphicFramePr>
        <p:xfrm>
          <a:off x="107504" y="1700808"/>
          <a:ext cx="7632848" cy="36003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2 CuadroTexto"/>
          <p:cNvSpPr txBox="1"/>
          <p:nvPr/>
        </p:nvSpPr>
        <p:spPr>
          <a:xfrm>
            <a:off x="1043608" y="1124744"/>
            <a:ext cx="727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 dirty="0"/>
              <a:t>Áreas </a:t>
            </a:r>
            <a:r>
              <a:rPr lang="es-CO" b="1" dirty="0" smtClean="0"/>
              <a:t>expuestas a </a:t>
            </a:r>
            <a:r>
              <a:rPr lang="es-CO" b="1" dirty="0"/>
              <a:t>los riesgos de la Cadena de </a:t>
            </a:r>
            <a:r>
              <a:rPr lang="es-CO" b="1" dirty="0" smtClean="0"/>
              <a:t>Abastecimiento</a:t>
            </a:r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xmlns="" val="667716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41 Grupo"/>
          <p:cNvGrpSpPr/>
          <p:nvPr/>
        </p:nvGrpSpPr>
        <p:grpSpPr>
          <a:xfrm>
            <a:off x="754063" y="427212"/>
            <a:ext cx="7886700" cy="6342062"/>
            <a:chOff x="754063" y="427212"/>
            <a:chExt cx="7886700" cy="6342062"/>
          </a:xfrm>
        </p:grpSpPr>
        <p:grpSp>
          <p:nvGrpSpPr>
            <p:cNvPr id="2" name="Group 40"/>
            <p:cNvGrpSpPr>
              <a:grpSpLocks/>
            </p:cNvGrpSpPr>
            <p:nvPr/>
          </p:nvGrpSpPr>
          <p:grpSpPr bwMode="auto">
            <a:xfrm>
              <a:off x="2468563" y="1673399"/>
              <a:ext cx="4305300" cy="4035425"/>
              <a:chOff x="1824" y="912"/>
              <a:chExt cx="2712" cy="2542"/>
            </a:xfrm>
          </p:grpSpPr>
          <p:sp>
            <p:nvSpPr>
              <p:cNvPr id="124968" name="Freeform 41"/>
              <p:cNvSpPr>
                <a:spLocks/>
              </p:cNvSpPr>
              <p:nvPr/>
            </p:nvSpPr>
            <p:spPr bwMode="auto">
              <a:xfrm>
                <a:off x="1824" y="912"/>
                <a:ext cx="2712" cy="2542"/>
              </a:xfrm>
              <a:custGeom>
                <a:avLst/>
                <a:gdLst>
                  <a:gd name="T0" fmla="*/ 1006 w 2716"/>
                  <a:gd name="T1" fmla="*/ 56 h 2652"/>
                  <a:gd name="T2" fmla="*/ 987 w 2716"/>
                  <a:gd name="T3" fmla="*/ 28 h 2652"/>
                  <a:gd name="T4" fmla="*/ 1091 w 2716"/>
                  <a:gd name="T5" fmla="*/ 12 h 2652"/>
                  <a:gd name="T6" fmla="*/ 1395 w 2716"/>
                  <a:gd name="T7" fmla="*/ 6 h 2652"/>
                  <a:gd name="T8" fmla="*/ 1545 w 2716"/>
                  <a:gd name="T9" fmla="*/ 14 h 2652"/>
                  <a:gd name="T10" fmla="*/ 1579 w 2716"/>
                  <a:gd name="T11" fmla="*/ 38 h 2652"/>
                  <a:gd name="T12" fmla="*/ 1550 w 2716"/>
                  <a:gd name="T13" fmla="*/ 63 h 2652"/>
                  <a:gd name="T14" fmla="*/ 1665 w 2716"/>
                  <a:gd name="T15" fmla="*/ 78 h 2652"/>
                  <a:gd name="T16" fmla="*/ 1874 w 2716"/>
                  <a:gd name="T17" fmla="*/ 84 h 2652"/>
                  <a:gd name="T18" fmla="*/ 1967 w 2716"/>
                  <a:gd name="T19" fmla="*/ 96 h 2652"/>
                  <a:gd name="T20" fmla="*/ 1971 w 2716"/>
                  <a:gd name="T21" fmla="*/ 113 h 2652"/>
                  <a:gd name="T22" fmla="*/ 2058 w 2716"/>
                  <a:gd name="T23" fmla="*/ 128 h 2652"/>
                  <a:gd name="T24" fmla="*/ 2235 w 2716"/>
                  <a:gd name="T25" fmla="*/ 132 h 2652"/>
                  <a:gd name="T26" fmla="*/ 2380 w 2716"/>
                  <a:gd name="T27" fmla="*/ 129 h 2652"/>
                  <a:gd name="T28" fmla="*/ 2495 w 2716"/>
                  <a:gd name="T29" fmla="*/ 138 h 2652"/>
                  <a:gd name="T30" fmla="*/ 2522 w 2716"/>
                  <a:gd name="T31" fmla="*/ 165 h 2652"/>
                  <a:gd name="T32" fmla="*/ 2495 w 2716"/>
                  <a:gd name="T33" fmla="*/ 199 h 2652"/>
                  <a:gd name="T34" fmla="*/ 2378 w 2716"/>
                  <a:gd name="T35" fmla="*/ 208 h 2652"/>
                  <a:gd name="T36" fmla="*/ 2217 w 2716"/>
                  <a:gd name="T37" fmla="*/ 206 h 2652"/>
                  <a:gd name="T38" fmla="*/ 2062 w 2716"/>
                  <a:gd name="T39" fmla="*/ 211 h 2652"/>
                  <a:gd name="T40" fmla="*/ 1976 w 2716"/>
                  <a:gd name="T41" fmla="*/ 220 h 2652"/>
                  <a:gd name="T42" fmla="*/ 1967 w 2716"/>
                  <a:gd name="T43" fmla="*/ 240 h 2652"/>
                  <a:gd name="T44" fmla="*/ 1868 w 2716"/>
                  <a:gd name="T45" fmla="*/ 253 h 2652"/>
                  <a:gd name="T46" fmla="*/ 1691 w 2716"/>
                  <a:gd name="T47" fmla="*/ 259 h 2652"/>
                  <a:gd name="T48" fmla="*/ 1579 w 2716"/>
                  <a:gd name="T49" fmla="*/ 267 h 2652"/>
                  <a:gd name="T50" fmla="*/ 1545 w 2716"/>
                  <a:gd name="T51" fmla="*/ 287 h 2652"/>
                  <a:gd name="T52" fmla="*/ 1579 w 2716"/>
                  <a:gd name="T53" fmla="*/ 312 h 2652"/>
                  <a:gd name="T54" fmla="*/ 1505 w 2716"/>
                  <a:gd name="T55" fmla="*/ 335 h 2652"/>
                  <a:gd name="T56" fmla="*/ 1374 w 2716"/>
                  <a:gd name="T57" fmla="*/ 346 h 2652"/>
                  <a:gd name="T58" fmla="*/ 1171 w 2716"/>
                  <a:gd name="T59" fmla="*/ 346 h 2652"/>
                  <a:gd name="T60" fmla="*/ 1019 w 2716"/>
                  <a:gd name="T61" fmla="*/ 339 h 2652"/>
                  <a:gd name="T62" fmla="*/ 982 w 2716"/>
                  <a:gd name="T63" fmla="*/ 321 h 2652"/>
                  <a:gd name="T64" fmla="*/ 992 w 2716"/>
                  <a:gd name="T65" fmla="*/ 299 h 2652"/>
                  <a:gd name="T66" fmla="*/ 997 w 2716"/>
                  <a:gd name="T67" fmla="*/ 283 h 2652"/>
                  <a:gd name="T68" fmla="*/ 923 w 2716"/>
                  <a:gd name="T69" fmla="*/ 271 h 2652"/>
                  <a:gd name="T70" fmla="*/ 756 w 2716"/>
                  <a:gd name="T71" fmla="*/ 264 h 2652"/>
                  <a:gd name="T72" fmla="*/ 595 w 2716"/>
                  <a:gd name="T73" fmla="*/ 257 h 2652"/>
                  <a:gd name="T74" fmla="*/ 553 w 2716"/>
                  <a:gd name="T75" fmla="*/ 239 h 2652"/>
                  <a:gd name="T76" fmla="*/ 504 w 2716"/>
                  <a:gd name="T77" fmla="*/ 223 h 2652"/>
                  <a:gd name="T78" fmla="*/ 343 w 2716"/>
                  <a:gd name="T79" fmla="*/ 214 h 2652"/>
                  <a:gd name="T80" fmla="*/ 228 w 2716"/>
                  <a:gd name="T81" fmla="*/ 217 h 2652"/>
                  <a:gd name="T82" fmla="*/ 53 w 2716"/>
                  <a:gd name="T83" fmla="*/ 212 h 2652"/>
                  <a:gd name="T84" fmla="*/ 2 w 2716"/>
                  <a:gd name="T85" fmla="*/ 188 h 2652"/>
                  <a:gd name="T86" fmla="*/ 13 w 2716"/>
                  <a:gd name="T87" fmla="*/ 155 h 2652"/>
                  <a:gd name="T88" fmla="*/ 65 w 2716"/>
                  <a:gd name="T89" fmla="*/ 134 h 2652"/>
                  <a:gd name="T90" fmla="*/ 201 w 2716"/>
                  <a:gd name="T91" fmla="*/ 128 h 2652"/>
                  <a:gd name="T92" fmla="*/ 354 w 2716"/>
                  <a:gd name="T93" fmla="*/ 132 h 2652"/>
                  <a:gd name="T94" fmla="*/ 532 w 2716"/>
                  <a:gd name="T95" fmla="*/ 123 h 2652"/>
                  <a:gd name="T96" fmla="*/ 563 w 2716"/>
                  <a:gd name="T97" fmla="*/ 104 h 2652"/>
                  <a:gd name="T98" fmla="*/ 629 w 2716"/>
                  <a:gd name="T99" fmla="*/ 88 h 2652"/>
                  <a:gd name="T100" fmla="*/ 817 w 2716"/>
                  <a:gd name="T101" fmla="*/ 81 h 2652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2716"/>
                  <a:gd name="T154" fmla="*/ 0 h 2652"/>
                  <a:gd name="T155" fmla="*/ 2716 w 2716"/>
                  <a:gd name="T156" fmla="*/ 2652 h 2652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2716" h="2652">
                    <a:moveTo>
                      <a:pt x="1034" y="554"/>
                    </a:moveTo>
                    <a:lnTo>
                      <a:pt x="1062" y="524"/>
                    </a:lnTo>
                    <a:lnTo>
                      <a:pt x="1081" y="496"/>
                    </a:lnTo>
                    <a:lnTo>
                      <a:pt x="1091" y="464"/>
                    </a:lnTo>
                    <a:lnTo>
                      <a:pt x="1091" y="422"/>
                    </a:lnTo>
                    <a:lnTo>
                      <a:pt x="1079" y="375"/>
                    </a:lnTo>
                    <a:lnTo>
                      <a:pt x="1068" y="336"/>
                    </a:lnTo>
                    <a:lnTo>
                      <a:pt x="1053" y="287"/>
                    </a:lnTo>
                    <a:lnTo>
                      <a:pt x="1047" y="234"/>
                    </a:lnTo>
                    <a:lnTo>
                      <a:pt x="1053" y="202"/>
                    </a:lnTo>
                    <a:lnTo>
                      <a:pt x="1064" y="162"/>
                    </a:lnTo>
                    <a:lnTo>
                      <a:pt x="1085" y="121"/>
                    </a:lnTo>
                    <a:lnTo>
                      <a:pt x="1115" y="81"/>
                    </a:lnTo>
                    <a:lnTo>
                      <a:pt x="1153" y="49"/>
                    </a:lnTo>
                    <a:lnTo>
                      <a:pt x="1187" y="25"/>
                    </a:lnTo>
                    <a:lnTo>
                      <a:pt x="1233" y="9"/>
                    </a:lnTo>
                    <a:lnTo>
                      <a:pt x="1288" y="2"/>
                    </a:lnTo>
                    <a:lnTo>
                      <a:pt x="1347" y="0"/>
                    </a:lnTo>
                    <a:lnTo>
                      <a:pt x="1428" y="0"/>
                    </a:lnTo>
                    <a:lnTo>
                      <a:pt x="1491" y="6"/>
                    </a:lnTo>
                    <a:lnTo>
                      <a:pt x="1527" y="17"/>
                    </a:lnTo>
                    <a:lnTo>
                      <a:pt x="1555" y="32"/>
                    </a:lnTo>
                    <a:lnTo>
                      <a:pt x="1584" y="49"/>
                    </a:lnTo>
                    <a:lnTo>
                      <a:pt x="1614" y="75"/>
                    </a:lnTo>
                    <a:lnTo>
                      <a:pt x="1641" y="109"/>
                    </a:lnTo>
                    <a:lnTo>
                      <a:pt x="1663" y="139"/>
                    </a:lnTo>
                    <a:lnTo>
                      <a:pt x="1673" y="166"/>
                    </a:lnTo>
                    <a:lnTo>
                      <a:pt x="1682" y="211"/>
                    </a:lnTo>
                    <a:lnTo>
                      <a:pt x="1682" y="251"/>
                    </a:lnTo>
                    <a:lnTo>
                      <a:pt x="1675" y="290"/>
                    </a:lnTo>
                    <a:lnTo>
                      <a:pt x="1667" y="320"/>
                    </a:lnTo>
                    <a:lnTo>
                      <a:pt x="1656" y="369"/>
                    </a:lnTo>
                    <a:lnTo>
                      <a:pt x="1641" y="420"/>
                    </a:lnTo>
                    <a:lnTo>
                      <a:pt x="1635" y="452"/>
                    </a:lnTo>
                    <a:lnTo>
                      <a:pt x="1646" y="484"/>
                    </a:lnTo>
                    <a:lnTo>
                      <a:pt x="1658" y="507"/>
                    </a:lnTo>
                    <a:lnTo>
                      <a:pt x="1682" y="537"/>
                    </a:lnTo>
                    <a:lnTo>
                      <a:pt x="1716" y="562"/>
                    </a:lnTo>
                    <a:lnTo>
                      <a:pt x="1747" y="582"/>
                    </a:lnTo>
                    <a:lnTo>
                      <a:pt x="1794" y="599"/>
                    </a:lnTo>
                    <a:lnTo>
                      <a:pt x="1840" y="611"/>
                    </a:lnTo>
                    <a:lnTo>
                      <a:pt x="1885" y="620"/>
                    </a:lnTo>
                    <a:lnTo>
                      <a:pt x="1931" y="626"/>
                    </a:lnTo>
                    <a:lnTo>
                      <a:pt x="1980" y="637"/>
                    </a:lnTo>
                    <a:lnTo>
                      <a:pt x="2018" y="648"/>
                    </a:lnTo>
                    <a:lnTo>
                      <a:pt x="2048" y="662"/>
                    </a:lnTo>
                    <a:lnTo>
                      <a:pt x="2071" y="677"/>
                    </a:lnTo>
                    <a:lnTo>
                      <a:pt x="2088" y="694"/>
                    </a:lnTo>
                    <a:lnTo>
                      <a:pt x="2101" y="714"/>
                    </a:lnTo>
                    <a:lnTo>
                      <a:pt x="2111" y="739"/>
                    </a:lnTo>
                    <a:lnTo>
                      <a:pt x="2115" y="761"/>
                    </a:lnTo>
                    <a:lnTo>
                      <a:pt x="2120" y="782"/>
                    </a:lnTo>
                    <a:lnTo>
                      <a:pt x="2120" y="810"/>
                    </a:lnTo>
                    <a:lnTo>
                      <a:pt x="2115" y="843"/>
                    </a:lnTo>
                    <a:lnTo>
                      <a:pt x="2115" y="867"/>
                    </a:lnTo>
                    <a:lnTo>
                      <a:pt x="2122" y="897"/>
                    </a:lnTo>
                    <a:lnTo>
                      <a:pt x="2137" y="924"/>
                    </a:lnTo>
                    <a:lnTo>
                      <a:pt x="2153" y="946"/>
                    </a:lnTo>
                    <a:lnTo>
                      <a:pt x="2175" y="963"/>
                    </a:lnTo>
                    <a:lnTo>
                      <a:pt x="2202" y="982"/>
                    </a:lnTo>
                    <a:lnTo>
                      <a:pt x="2230" y="993"/>
                    </a:lnTo>
                    <a:lnTo>
                      <a:pt x="2272" y="1001"/>
                    </a:lnTo>
                    <a:lnTo>
                      <a:pt x="2308" y="1005"/>
                    </a:lnTo>
                    <a:lnTo>
                      <a:pt x="2342" y="1007"/>
                    </a:lnTo>
                    <a:lnTo>
                      <a:pt x="2380" y="1005"/>
                    </a:lnTo>
                    <a:lnTo>
                      <a:pt x="2426" y="1001"/>
                    </a:lnTo>
                    <a:lnTo>
                      <a:pt x="2462" y="999"/>
                    </a:lnTo>
                    <a:lnTo>
                      <a:pt x="2498" y="995"/>
                    </a:lnTo>
                    <a:lnTo>
                      <a:pt x="2532" y="993"/>
                    </a:lnTo>
                    <a:lnTo>
                      <a:pt x="2572" y="995"/>
                    </a:lnTo>
                    <a:lnTo>
                      <a:pt x="2593" y="999"/>
                    </a:lnTo>
                    <a:lnTo>
                      <a:pt x="2619" y="1005"/>
                    </a:lnTo>
                    <a:lnTo>
                      <a:pt x="2642" y="1016"/>
                    </a:lnTo>
                    <a:lnTo>
                      <a:pt x="2668" y="1033"/>
                    </a:lnTo>
                    <a:lnTo>
                      <a:pt x="2687" y="1052"/>
                    </a:lnTo>
                    <a:lnTo>
                      <a:pt x="2701" y="1080"/>
                    </a:lnTo>
                    <a:lnTo>
                      <a:pt x="2708" y="1105"/>
                    </a:lnTo>
                    <a:lnTo>
                      <a:pt x="2712" y="1135"/>
                    </a:lnTo>
                    <a:lnTo>
                      <a:pt x="2716" y="1189"/>
                    </a:lnTo>
                    <a:lnTo>
                      <a:pt x="2714" y="1253"/>
                    </a:lnTo>
                    <a:lnTo>
                      <a:pt x="2716" y="1321"/>
                    </a:lnTo>
                    <a:lnTo>
                      <a:pt x="2710" y="1400"/>
                    </a:lnTo>
                    <a:lnTo>
                      <a:pt x="2703" y="1455"/>
                    </a:lnTo>
                    <a:lnTo>
                      <a:pt x="2697" y="1498"/>
                    </a:lnTo>
                    <a:lnTo>
                      <a:pt x="2687" y="1523"/>
                    </a:lnTo>
                    <a:lnTo>
                      <a:pt x="2670" y="1546"/>
                    </a:lnTo>
                    <a:lnTo>
                      <a:pt x="2651" y="1561"/>
                    </a:lnTo>
                    <a:lnTo>
                      <a:pt x="2625" y="1574"/>
                    </a:lnTo>
                    <a:lnTo>
                      <a:pt x="2596" y="1581"/>
                    </a:lnTo>
                    <a:lnTo>
                      <a:pt x="2570" y="1587"/>
                    </a:lnTo>
                    <a:lnTo>
                      <a:pt x="2517" y="1589"/>
                    </a:lnTo>
                    <a:lnTo>
                      <a:pt x="2471" y="1587"/>
                    </a:lnTo>
                    <a:lnTo>
                      <a:pt x="2433" y="1581"/>
                    </a:lnTo>
                    <a:lnTo>
                      <a:pt x="2399" y="1580"/>
                    </a:lnTo>
                    <a:lnTo>
                      <a:pt x="2361" y="1578"/>
                    </a:lnTo>
                    <a:lnTo>
                      <a:pt x="2327" y="1578"/>
                    </a:lnTo>
                    <a:lnTo>
                      <a:pt x="2297" y="1580"/>
                    </a:lnTo>
                    <a:lnTo>
                      <a:pt x="2266" y="1581"/>
                    </a:lnTo>
                    <a:lnTo>
                      <a:pt x="2228" y="1591"/>
                    </a:lnTo>
                    <a:lnTo>
                      <a:pt x="2206" y="1598"/>
                    </a:lnTo>
                    <a:lnTo>
                      <a:pt x="2187" y="1606"/>
                    </a:lnTo>
                    <a:lnTo>
                      <a:pt x="2162" y="1621"/>
                    </a:lnTo>
                    <a:lnTo>
                      <a:pt x="2145" y="1640"/>
                    </a:lnTo>
                    <a:lnTo>
                      <a:pt x="2132" y="1657"/>
                    </a:lnTo>
                    <a:lnTo>
                      <a:pt x="2120" y="1678"/>
                    </a:lnTo>
                    <a:lnTo>
                      <a:pt x="2113" y="1698"/>
                    </a:lnTo>
                    <a:lnTo>
                      <a:pt x="2111" y="1721"/>
                    </a:lnTo>
                    <a:lnTo>
                      <a:pt x="2113" y="1745"/>
                    </a:lnTo>
                    <a:lnTo>
                      <a:pt x="2113" y="1787"/>
                    </a:lnTo>
                    <a:lnTo>
                      <a:pt x="2111" y="1830"/>
                    </a:lnTo>
                    <a:lnTo>
                      <a:pt x="2098" y="1862"/>
                    </a:lnTo>
                    <a:lnTo>
                      <a:pt x="2086" y="1889"/>
                    </a:lnTo>
                    <a:lnTo>
                      <a:pt x="2067" y="1907"/>
                    </a:lnTo>
                    <a:lnTo>
                      <a:pt x="2039" y="1923"/>
                    </a:lnTo>
                    <a:lnTo>
                      <a:pt x="2012" y="1936"/>
                    </a:lnTo>
                    <a:lnTo>
                      <a:pt x="1980" y="1943"/>
                    </a:lnTo>
                    <a:lnTo>
                      <a:pt x="1940" y="1951"/>
                    </a:lnTo>
                    <a:lnTo>
                      <a:pt x="1906" y="1960"/>
                    </a:lnTo>
                    <a:lnTo>
                      <a:pt x="1866" y="1966"/>
                    </a:lnTo>
                    <a:lnTo>
                      <a:pt x="1832" y="1972"/>
                    </a:lnTo>
                    <a:lnTo>
                      <a:pt x="1794" y="1979"/>
                    </a:lnTo>
                    <a:lnTo>
                      <a:pt x="1764" y="1992"/>
                    </a:lnTo>
                    <a:lnTo>
                      <a:pt x="1730" y="2005"/>
                    </a:lnTo>
                    <a:lnTo>
                      <a:pt x="1699" y="2022"/>
                    </a:lnTo>
                    <a:lnTo>
                      <a:pt x="1675" y="2045"/>
                    </a:lnTo>
                    <a:lnTo>
                      <a:pt x="1654" y="2071"/>
                    </a:lnTo>
                    <a:lnTo>
                      <a:pt x="1637" y="2104"/>
                    </a:lnTo>
                    <a:lnTo>
                      <a:pt x="1633" y="2132"/>
                    </a:lnTo>
                    <a:lnTo>
                      <a:pt x="1635" y="2164"/>
                    </a:lnTo>
                    <a:lnTo>
                      <a:pt x="1641" y="2194"/>
                    </a:lnTo>
                    <a:lnTo>
                      <a:pt x="1652" y="2226"/>
                    </a:lnTo>
                    <a:lnTo>
                      <a:pt x="1661" y="2262"/>
                    </a:lnTo>
                    <a:lnTo>
                      <a:pt x="1667" y="2294"/>
                    </a:lnTo>
                    <a:lnTo>
                      <a:pt x="1675" y="2335"/>
                    </a:lnTo>
                    <a:lnTo>
                      <a:pt x="1675" y="2377"/>
                    </a:lnTo>
                    <a:lnTo>
                      <a:pt x="1665" y="2418"/>
                    </a:lnTo>
                    <a:lnTo>
                      <a:pt x="1654" y="2450"/>
                    </a:lnTo>
                    <a:lnTo>
                      <a:pt x="1641" y="2482"/>
                    </a:lnTo>
                    <a:lnTo>
                      <a:pt x="1625" y="2513"/>
                    </a:lnTo>
                    <a:lnTo>
                      <a:pt x="1601" y="2550"/>
                    </a:lnTo>
                    <a:lnTo>
                      <a:pt x="1576" y="2575"/>
                    </a:lnTo>
                    <a:lnTo>
                      <a:pt x="1555" y="2592"/>
                    </a:lnTo>
                    <a:lnTo>
                      <a:pt x="1527" y="2612"/>
                    </a:lnTo>
                    <a:lnTo>
                      <a:pt x="1498" y="2631"/>
                    </a:lnTo>
                    <a:lnTo>
                      <a:pt x="1470" y="2641"/>
                    </a:lnTo>
                    <a:lnTo>
                      <a:pt x="1445" y="2646"/>
                    </a:lnTo>
                    <a:lnTo>
                      <a:pt x="1402" y="2650"/>
                    </a:lnTo>
                    <a:lnTo>
                      <a:pt x="1354" y="2652"/>
                    </a:lnTo>
                    <a:lnTo>
                      <a:pt x="1295" y="2650"/>
                    </a:lnTo>
                    <a:lnTo>
                      <a:pt x="1267" y="2650"/>
                    </a:lnTo>
                    <a:lnTo>
                      <a:pt x="1231" y="2644"/>
                    </a:lnTo>
                    <a:lnTo>
                      <a:pt x="1193" y="2635"/>
                    </a:lnTo>
                    <a:lnTo>
                      <a:pt x="1159" y="2618"/>
                    </a:lnTo>
                    <a:lnTo>
                      <a:pt x="1138" y="2603"/>
                    </a:lnTo>
                    <a:lnTo>
                      <a:pt x="1115" y="2582"/>
                    </a:lnTo>
                    <a:lnTo>
                      <a:pt x="1096" y="2563"/>
                    </a:lnTo>
                    <a:lnTo>
                      <a:pt x="1077" y="2539"/>
                    </a:lnTo>
                    <a:lnTo>
                      <a:pt x="1062" y="2514"/>
                    </a:lnTo>
                    <a:lnTo>
                      <a:pt x="1049" y="2484"/>
                    </a:lnTo>
                    <a:lnTo>
                      <a:pt x="1043" y="2452"/>
                    </a:lnTo>
                    <a:lnTo>
                      <a:pt x="1041" y="2428"/>
                    </a:lnTo>
                    <a:lnTo>
                      <a:pt x="1041" y="2394"/>
                    </a:lnTo>
                    <a:lnTo>
                      <a:pt x="1043" y="2365"/>
                    </a:lnTo>
                    <a:lnTo>
                      <a:pt x="1053" y="2335"/>
                    </a:lnTo>
                    <a:lnTo>
                      <a:pt x="1062" y="2300"/>
                    </a:lnTo>
                    <a:lnTo>
                      <a:pt x="1072" y="2266"/>
                    </a:lnTo>
                    <a:lnTo>
                      <a:pt x="1079" y="2235"/>
                    </a:lnTo>
                    <a:lnTo>
                      <a:pt x="1081" y="2207"/>
                    </a:lnTo>
                    <a:lnTo>
                      <a:pt x="1079" y="2185"/>
                    </a:lnTo>
                    <a:lnTo>
                      <a:pt x="1072" y="2162"/>
                    </a:lnTo>
                    <a:lnTo>
                      <a:pt x="1055" y="2134"/>
                    </a:lnTo>
                    <a:lnTo>
                      <a:pt x="1039" y="2115"/>
                    </a:lnTo>
                    <a:lnTo>
                      <a:pt x="1017" y="2094"/>
                    </a:lnTo>
                    <a:lnTo>
                      <a:pt x="994" y="2079"/>
                    </a:lnTo>
                    <a:lnTo>
                      <a:pt x="971" y="2064"/>
                    </a:lnTo>
                    <a:lnTo>
                      <a:pt x="937" y="2053"/>
                    </a:lnTo>
                    <a:lnTo>
                      <a:pt x="907" y="2045"/>
                    </a:lnTo>
                    <a:lnTo>
                      <a:pt x="869" y="2038"/>
                    </a:lnTo>
                    <a:lnTo>
                      <a:pt x="835" y="2034"/>
                    </a:lnTo>
                    <a:lnTo>
                      <a:pt x="804" y="2026"/>
                    </a:lnTo>
                    <a:lnTo>
                      <a:pt x="766" y="2019"/>
                    </a:lnTo>
                    <a:lnTo>
                      <a:pt x="734" y="2007"/>
                    </a:lnTo>
                    <a:lnTo>
                      <a:pt x="696" y="1998"/>
                    </a:lnTo>
                    <a:lnTo>
                      <a:pt x="666" y="1987"/>
                    </a:lnTo>
                    <a:lnTo>
                      <a:pt x="643" y="1970"/>
                    </a:lnTo>
                    <a:lnTo>
                      <a:pt x="624" y="1947"/>
                    </a:lnTo>
                    <a:lnTo>
                      <a:pt x="611" y="1919"/>
                    </a:lnTo>
                    <a:lnTo>
                      <a:pt x="601" y="1881"/>
                    </a:lnTo>
                    <a:lnTo>
                      <a:pt x="599" y="1851"/>
                    </a:lnTo>
                    <a:lnTo>
                      <a:pt x="601" y="1817"/>
                    </a:lnTo>
                    <a:lnTo>
                      <a:pt x="605" y="1791"/>
                    </a:lnTo>
                    <a:lnTo>
                      <a:pt x="601" y="1759"/>
                    </a:lnTo>
                    <a:lnTo>
                      <a:pt x="590" y="1734"/>
                    </a:lnTo>
                    <a:lnTo>
                      <a:pt x="571" y="1708"/>
                    </a:lnTo>
                    <a:lnTo>
                      <a:pt x="552" y="1691"/>
                    </a:lnTo>
                    <a:lnTo>
                      <a:pt x="529" y="1674"/>
                    </a:lnTo>
                    <a:lnTo>
                      <a:pt x="497" y="1662"/>
                    </a:lnTo>
                    <a:lnTo>
                      <a:pt x="461" y="1651"/>
                    </a:lnTo>
                    <a:lnTo>
                      <a:pt x="423" y="1647"/>
                    </a:lnTo>
                    <a:lnTo>
                      <a:pt x="391" y="1644"/>
                    </a:lnTo>
                    <a:lnTo>
                      <a:pt x="355" y="1644"/>
                    </a:lnTo>
                    <a:lnTo>
                      <a:pt x="324" y="1647"/>
                    </a:lnTo>
                    <a:lnTo>
                      <a:pt x="292" y="1649"/>
                    </a:lnTo>
                    <a:lnTo>
                      <a:pt x="260" y="1653"/>
                    </a:lnTo>
                    <a:lnTo>
                      <a:pt x="228" y="1657"/>
                    </a:lnTo>
                    <a:lnTo>
                      <a:pt x="175" y="1657"/>
                    </a:lnTo>
                    <a:lnTo>
                      <a:pt x="142" y="1655"/>
                    </a:lnTo>
                    <a:lnTo>
                      <a:pt x="106" y="1647"/>
                    </a:lnTo>
                    <a:lnTo>
                      <a:pt x="80" y="1636"/>
                    </a:lnTo>
                    <a:lnTo>
                      <a:pt x="53" y="1617"/>
                    </a:lnTo>
                    <a:lnTo>
                      <a:pt x="34" y="1596"/>
                    </a:lnTo>
                    <a:lnTo>
                      <a:pt x="21" y="1574"/>
                    </a:lnTo>
                    <a:lnTo>
                      <a:pt x="6" y="1531"/>
                    </a:lnTo>
                    <a:lnTo>
                      <a:pt x="4" y="1485"/>
                    </a:lnTo>
                    <a:lnTo>
                      <a:pt x="2" y="1440"/>
                    </a:lnTo>
                    <a:lnTo>
                      <a:pt x="0" y="1383"/>
                    </a:lnTo>
                    <a:lnTo>
                      <a:pt x="4" y="1334"/>
                    </a:lnTo>
                    <a:lnTo>
                      <a:pt x="6" y="1282"/>
                    </a:lnTo>
                    <a:lnTo>
                      <a:pt x="8" y="1235"/>
                    </a:lnTo>
                    <a:lnTo>
                      <a:pt x="13" y="1186"/>
                    </a:lnTo>
                    <a:lnTo>
                      <a:pt x="19" y="1148"/>
                    </a:lnTo>
                    <a:lnTo>
                      <a:pt x="25" y="1106"/>
                    </a:lnTo>
                    <a:lnTo>
                      <a:pt x="34" y="1074"/>
                    </a:lnTo>
                    <a:lnTo>
                      <a:pt x="46" y="1054"/>
                    </a:lnTo>
                    <a:lnTo>
                      <a:pt x="65" y="1033"/>
                    </a:lnTo>
                    <a:lnTo>
                      <a:pt x="84" y="1020"/>
                    </a:lnTo>
                    <a:lnTo>
                      <a:pt x="110" y="1005"/>
                    </a:lnTo>
                    <a:lnTo>
                      <a:pt x="133" y="1001"/>
                    </a:lnTo>
                    <a:lnTo>
                      <a:pt x="163" y="995"/>
                    </a:lnTo>
                    <a:lnTo>
                      <a:pt x="201" y="993"/>
                    </a:lnTo>
                    <a:lnTo>
                      <a:pt x="235" y="995"/>
                    </a:lnTo>
                    <a:lnTo>
                      <a:pt x="281" y="1001"/>
                    </a:lnTo>
                    <a:lnTo>
                      <a:pt x="321" y="1003"/>
                    </a:lnTo>
                    <a:lnTo>
                      <a:pt x="355" y="1005"/>
                    </a:lnTo>
                    <a:lnTo>
                      <a:pt x="402" y="1007"/>
                    </a:lnTo>
                    <a:lnTo>
                      <a:pt x="450" y="1001"/>
                    </a:lnTo>
                    <a:lnTo>
                      <a:pt x="491" y="993"/>
                    </a:lnTo>
                    <a:lnTo>
                      <a:pt x="529" y="980"/>
                    </a:lnTo>
                    <a:lnTo>
                      <a:pt x="554" y="967"/>
                    </a:lnTo>
                    <a:lnTo>
                      <a:pt x="580" y="946"/>
                    </a:lnTo>
                    <a:lnTo>
                      <a:pt x="599" y="920"/>
                    </a:lnTo>
                    <a:lnTo>
                      <a:pt x="611" y="893"/>
                    </a:lnTo>
                    <a:lnTo>
                      <a:pt x="615" y="865"/>
                    </a:lnTo>
                    <a:lnTo>
                      <a:pt x="613" y="844"/>
                    </a:lnTo>
                    <a:lnTo>
                      <a:pt x="611" y="805"/>
                    </a:lnTo>
                    <a:lnTo>
                      <a:pt x="613" y="765"/>
                    </a:lnTo>
                    <a:lnTo>
                      <a:pt x="622" y="735"/>
                    </a:lnTo>
                    <a:lnTo>
                      <a:pt x="632" y="707"/>
                    </a:lnTo>
                    <a:lnTo>
                      <a:pt x="647" y="686"/>
                    </a:lnTo>
                    <a:lnTo>
                      <a:pt x="677" y="665"/>
                    </a:lnTo>
                    <a:lnTo>
                      <a:pt x="709" y="650"/>
                    </a:lnTo>
                    <a:lnTo>
                      <a:pt x="749" y="639"/>
                    </a:lnTo>
                    <a:lnTo>
                      <a:pt x="789" y="630"/>
                    </a:lnTo>
                    <a:lnTo>
                      <a:pt x="823" y="622"/>
                    </a:lnTo>
                    <a:lnTo>
                      <a:pt x="865" y="616"/>
                    </a:lnTo>
                    <a:lnTo>
                      <a:pt x="905" y="609"/>
                    </a:lnTo>
                    <a:lnTo>
                      <a:pt x="952" y="598"/>
                    </a:lnTo>
                    <a:lnTo>
                      <a:pt x="996" y="581"/>
                    </a:lnTo>
                    <a:lnTo>
                      <a:pt x="1034" y="554"/>
                    </a:lnTo>
                    <a:close/>
                  </a:path>
                </a:pathLst>
              </a:custGeom>
              <a:solidFill>
                <a:srgbClr val="FFFF00"/>
              </a:solidFill>
              <a:ln w="269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124969" name="Text Box 42"/>
              <p:cNvSpPr txBox="1">
                <a:spLocks noChangeArrowheads="1"/>
              </p:cNvSpPr>
              <p:nvPr/>
            </p:nvSpPr>
            <p:spPr bwMode="auto">
              <a:xfrm>
                <a:off x="2561" y="1975"/>
                <a:ext cx="1183" cy="44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s-ES_tradnl" altLang="es-CO" sz="2000" b="1" dirty="0">
                    <a:solidFill>
                      <a:srgbClr val="FF0066"/>
                    </a:solidFill>
                  </a:rPr>
                  <a:t>Gestión Integral</a:t>
                </a:r>
              </a:p>
              <a:p>
                <a:pPr algn="ctr" eaLnBrk="0" hangingPunct="0"/>
                <a:r>
                  <a:rPr lang="es-ES_tradnl" altLang="es-CO" sz="2000" b="1" dirty="0">
                    <a:solidFill>
                      <a:srgbClr val="FF0066"/>
                    </a:solidFill>
                  </a:rPr>
                  <a:t>de Riesgos</a:t>
                </a:r>
              </a:p>
            </p:txBody>
          </p:sp>
        </p:grpSp>
        <p:grpSp>
          <p:nvGrpSpPr>
            <p:cNvPr id="3" name="Group 43"/>
            <p:cNvGrpSpPr>
              <a:grpSpLocks/>
            </p:cNvGrpSpPr>
            <p:nvPr/>
          </p:nvGrpSpPr>
          <p:grpSpPr bwMode="auto">
            <a:xfrm>
              <a:off x="754063" y="427212"/>
              <a:ext cx="3903662" cy="3303587"/>
              <a:chOff x="757" y="116"/>
              <a:chExt cx="2446" cy="2059"/>
            </a:xfrm>
          </p:grpSpPr>
          <p:sp>
            <p:nvSpPr>
              <p:cNvPr id="124962" name="Freeform 44"/>
              <p:cNvSpPr>
                <a:spLocks/>
              </p:cNvSpPr>
              <p:nvPr/>
            </p:nvSpPr>
            <p:spPr bwMode="auto">
              <a:xfrm>
                <a:off x="757" y="477"/>
                <a:ext cx="2446" cy="1698"/>
              </a:xfrm>
              <a:custGeom>
                <a:avLst/>
                <a:gdLst>
                  <a:gd name="T0" fmla="*/ 2258 w 2450"/>
                  <a:gd name="T1" fmla="*/ 0 h 1771"/>
                  <a:gd name="T2" fmla="*/ 2 w 2450"/>
                  <a:gd name="T3" fmla="*/ 235 h 1771"/>
                  <a:gd name="T4" fmla="*/ 230 w 2450"/>
                  <a:gd name="T5" fmla="*/ 231 h 1771"/>
                  <a:gd name="T6" fmla="*/ 224 w 2450"/>
                  <a:gd name="T7" fmla="*/ 224 h 1771"/>
                  <a:gd name="T8" fmla="*/ 199 w 2450"/>
                  <a:gd name="T9" fmla="*/ 213 h 1771"/>
                  <a:gd name="T10" fmla="*/ 190 w 2450"/>
                  <a:gd name="T11" fmla="*/ 204 h 1771"/>
                  <a:gd name="T12" fmla="*/ 207 w 2450"/>
                  <a:gd name="T13" fmla="*/ 195 h 1771"/>
                  <a:gd name="T14" fmla="*/ 258 w 2450"/>
                  <a:gd name="T15" fmla="*/ 188 h 1771"/>
                  <a:gd name="T16" fmla="*/ 306 w 2450"/>
                  <a:gd name="T17" fmla="*/ 182 h 1771"/>
                  <a:gd name="T18" fmla="*/ 350 w 2450"/>
                  <a:gd name="T19" fmla="*/ 179 h 1771"/>
                  <a:gd name="T20" fmla="*/ 460 w 2450"/>
                  <a:gd name="T21" fmla="*/ 180 h 1771"/>
                  <a:gd name="T22" fmla="*/ 531 w 2450"/>
                  <a:gd name="T23" fmla="*/ 182 h 1771"/>
                  <a:gd name="T24" fmla="*/ 603 w 2450"/>
                  <a:gd name="T25" fmla="*/ 188 h 1771"/>
                  <a:gd name="T26" fmla="*/ 652 w 2450"/>
                  <a:gd name="T27" fmla="*/ 195 h 1771"/>
                  <a:gd name="T28" fmla="*/ 673 w 2450"/>
                  <a:gd name="T29" fmla="*/ 203 h 1771"/>
                  <a:gd name="T30" fmla="*/ 669 w 2450"/>
                  <a:gd name="T31" fmla="*/ 211 h 1771"/>
                  <a:gd name="T32" fmla="*/ 652 w 2450"/>
                  <a:gd name="T33" fmla="*/ 217 h 1771"/>
                  <a:gd name="T34" fmla="*/ 635 w 2450"/>
                  <a:gd name="T35" fmla="*/ 225 h 1771"/>
                  <a:gd name="T36" fmla="*/ 644 w 2450"/>
                  <a:gd name="T37" fmla="*/ 234 h 1771"/>
                  <a:gd name="T38" fmla="*/ 1002 w 2450"/>
                  <a:gd name="T39" fmla="*/ 225 h 1771"/>
                  <a:gd name="T40" fmla="*/ 1006 w 2450"/>
                  <a:gd name="T41" fmla="*/ 215 h 1771"/>
                  <a:gd name="T42" fmla="*/ 1012 w 2450"/>
                  <a:gd name="T43" fmla="*/ 206 h 1771"/>
                  <a:gd name="T44" fmla="*/ 1031 w 2450"/>
                  <a:gd name="T45" fmla="*/ 198 h 1771"/>
                  <a:gd name="T46" fmla="*/ 1067 w 2450"/>
                  <a:gd name="T47" fmla="*/ 195 h 1771"/>
                  <a:gd name="T48" fmla="*/ 1118 w 2450"/>
                  <a:gd name="T49" fmla="*/ 190 h 1771"/>
                  <a:gd name="T50" fmla="*/ 1175 w 2450"/>
                  <a:gd name="T51" fmla="*/ 190 h 1771"/>
                  <a:gd name="T52" fmla="*/ 1245 w 2450"/>
                  <a:gd name="T53" fmla="*/ 190 h 1771"/>
                  <a:gd name="T54" fmla="*/ 1309 w 2450"/>
                  <a:gd name="T55" fmla="*/ 190 h 1771"/>
                  <a:gd name="T56" fmla="*/ 1389 w 2450"/>
                  <a:gd name="T57" fmla="*/ 190 h 1771"/>
                  <a:gd name="T58" fmla="*/ 1452 w 2450"/>
                  <a:gd name="T59" fmla="*/ 190 h 1771"/>
                  <a:gd name="T60" fmla="*/ 1495 w 2450"/>
                  <a:gd name="T61" fmla="*/ 190 h 1771"/>
                  <a:gd name="T62" fmla="*/ 1528 w 2450"/>
                  <a:gd name="T63" fmla="*/ 182 h 1771"/>
                  <a:gd name="T64" fmla="*/ 1555 w 2450"/>
                  <a:gd name="T65" fmla="*/ 174 h 1771"/>
                  <a:gd name="T66" fmla="*/ 1555 w 2450"/>
                  <a:gd name="T67" fmla="*/ 167 h 1771"/>
                  <a:gd name="T68" fmla="*/ 1555 w 2450"/>
                  <a:gd name="T69" fmla="*/ 160 h 1771"/>
                  <a:gd name="T70" fmla="*/ 1569 w 2450"/>
                  <a:gd name="T71" fmla="*/ 153 h 1771"/>
                  <a:gd name="T72" fmla="*/ 1599 w 2450"/>
                  <a:gd name="T73" fmla="*/ 147 h 1771"/>
                  <a:gd name="T74" fmla="*/ 1660 w 2450"/>
                  <a:gd name="T75" fmla="*/ 145 h 1771"/>
                  <a:gd name="T76" fmla="*/ 1726 w 2450"/>
                  <a:gd name="T77" fmla="*/ 141 h 1771"/>
                  <a:gd name="T78" fmla="*/ 1804 w 2450"/>
                  <a:gd name="T79" fmla="*/ 141 h 1771"/>
                  <a:gd name="T80" fmla="*/ 1874 w 2450"/>
                  <a:gd name="T81" fmla="*/ 139 h 1771"/>
                  <a:gd name="T82" fmla="*/ 1933 w 2450"/>
                  <a:gd name="T83" fmla="*/ 135 h 1771"/>
                  <a:gd name="T84" fmla="*/ 1978 w 2450"/>
                  <a:gd name="T85" fmla="*/ 129 h 1771"/>
                  <a:gd name="T86" fmla="*/ 2011 w 2450"/>
                  <a:gd name="T87" fmla="*/ 124 h 1771"/>
                  <a:gd name="T88" fmla="*/ 2026 w 2450"/>
                  <a:gd name="T89" fmla="*/ 118 h 1771"/>
                  <a:gd name="T90" fmla="*/ 2019 w 2450"/>
                  <a:gd name="T91" fmla="*/ 109 h 1771"/>
                  <a:gd name="T92" fmla="*/ 2003 w 2450"/>
                  <a:gd name="T93" fmla="*/ 100 h 1771"/>
                  <a:gd name="T94" fmla="*/ 1992 w 2450"/>
                  <a:gd name="T95" fmla="*/ 92 h 1771"/>
                  <a:gd name="T96" fmla="*/ 1997 w 2450"/>
                  <a:gd name="T97" fmla="*/ 81 h 1771"/>
                  <a:gd name="T98" fmla="*/ 2013 w 2450"/>
                  <a:gd name="T99" fmla="*/ 75 h 1771"/>
                  <a:gd name="T100" fmla="*/ 2040 w 2450"/>
                  <a:gd name="T101" fmla="*/ 69 h 1771"/>
                  <a:gd name="T102" fmla="*/ 2080 w 2450"/>
                  <a:gd name="T103" fmla="*/ 63 h 1771"/>
                  <a:gd name="T104" fmla="*/ 2125 w 2450"/>
                  <a:gd name="T105" fmla="*/ 60 h 1771"/>
                  <a:gd name="T106" fmla="*/ 2181 w 2450"/>
                  <a:gd name="T107" fmla="*/ 58 h 1771"/>
                  <a:gd name="T108" fmla="*/ 2258 w 2450"/>
                  <a:gd name="T109" fmla="*/ 58 h 1771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2450"/>
                  <a:gd name="T166" fmla="*/ 0 h 1771"/>
                  <a:gd name="T167" fmla="*/ 2450 w 2450"/>
                  <a:gd name="T168" fmla="*/ 1771 h 1771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2450" h="1771">
                    <a:moveTo>
                      <a:pt x="2450" y="441"/>
                    </a:moveTo>
                    <a:lnTo>
                      <a:pt x="2450" y="0"/>
                    </a:lnTo>
                    <a:lnTo>
                      <a:pt x="0" y="0"/>
                    </a:lnTo>
                    <a:lnTo>
                      <a:pt x="2" y="1771"/>
                    </a:lnTo>
                    <a:lnTo>
                      <a:pt x="220" y="1771"/>
                    </a:lnTo>
                    <a:lnTo>
                      <a:pt x="230" y="1738"/>
                    </a:lnTo>
                    <a:lnTo>
                      <a:pt x="230" y="1713"/>
                    </a:lnTo>
                    <a:lnTo>
                      <a:pt x="224" y="1679"/>
                    </a:lnTo>
                    <a:lnTo>
                      <a:pt x="211" y="1643"/>
                    </a:lnTo>
                    <a:lnTo>
                      <a:pt x="199" y="1600"/>
                    </a:lnTo>
                    <a:lnTo>
                      <a:pt x="192" y="1566"/>
                    </a:lnTo>
                    <a:lnTo>
                      <a:pt x="190" y="1536"/>
                    </a:lnTo>
                    <a:lnTo>
                      <a:pt x="197" y="1502"/>
                    </a:lnTo>
                    <a:lnTo>
                      <a:pt x="207" y="1470"/>
                    </a:lnTo>
                    <a:lnTo>
                      <a:pt x="230" y="1438"/>
                    </a:lnTo>
                    <a:lnTo>
                      <a:pt x="258" y="1413"/>
                    </a:lnTo>
                    <a:lnTo>
                      <a:pt x="288" y="1389"/>
                    </a:lnTo>
                    <a:lnTo>
                      <a:pt x="321" y="1372"/>
                    </a:lnTo>
                    <a:lnTo>
                      <a:pt x="362" y="1357"/>
                    </a:lnTo>
                    <a:lnTo>
                      <a:pt x="398" y="1351"/>
                    </a:lnTo>
                    <a:lnTo>
                      <a:pt x="448" y="1349"/>
                    </a:lnTo>
                    <a:lnTo>
                      <a:pt x="508" y="1353"/>
                    </a:lnTo>
                    <a:lnTo>
                      <a:pt x="546" y="1357"/>
                    </a:lnTo>
                    <a:lnTo>
                      <a:pt x="579" y="1366"/>
                    </a:lnTo>
                    <a:lnTo>
                      <a:pt x="611" y="1383"/>
                    </a:lnTo>
                    <a:lnTo>
                      <a:pt x="651" y="1411"/>
                    </a:lnTo>
                    <a:lnTo>
                      <a:pt x="677" y="1438"/>
                    </a:lnTo>
                    <a:lnTo>
                      <a:pt x="700" y="1466"/>
                    </a:lnTo>
                    <a:lnTo>
                      <a:pt x="713" y="1496"/>
                    </a:lnTo>
                    <a:lnTo>
                      <a:pt x="721" y="1525"/>
                    </a:lnTo>
                    <a:lnTo>
                      <a:pt x="721" y="1557"/>
                    </a:lnTo>
                    <a:lnTo>
                      <a:pt x="717" y="1589"/>
                    </a:lnTo>
                    <a:lnTo>
                      <a:pt x="709" y="1619"/>
                    </a:lnTo>
                    <a:lnTo>
                      <a:pt x="700" y="1647"/>
                    </a:lnTo>
                    <a:lnTo>
                      <a:pt x="689" y="1677"/>
                    </a:lnTo>
                    <a:lnTo>
                      <a:pt x="683" y="1707"/>
                    </a:lnTo>
                    <a:lnTo>
                      <a:pt x="683" y="1734"/>
                    </a:lnTo>
                    <a:lnTo>
                      <a:pt x="692" y="1764"/>
                    </a:lnTo>
                    <a:lnTo>
                      <a:pt x="1102" y="1764"/>
                    </a:lnTo>
                    <a:lnTo>
                      <a:pt x="1098" y="1702"/>
                    </a:lnTo>
                    <a:lnTo>
                      <a:pt x="1102" y="1657"/>
                    </a:lnTo>
                    <a:lnTo>
                      <a:pt x="1102" y="1623"/>
                    </a:lnTo>
                    <a:lnTo>
                      <a:pt x="1104" y="1591"/>
                    </a:lnTo>
                    <a:lnTo>
                      <a:pt x="1108" y="1557"/>
                    </a:lnTo>
                    <a:lnTo>
                      <a:pt x="1117" y="1523"/>
                    </a:lnTo>
                    <a:lnTo>
                      <a:pt x="1127" y="1500"/>
                    </a:lnTo>
                    <a:lnTo>
                      <a:pt x="1142" y="1479"/>
                    </a:lnTo>
                    <a:lnTo>
                      <a:pt x="1163" y="1462"/>
                    </a:lnTo>
                    <a:lnTo>
                      <a:pt x="1187" y="1449"/>
                    </a:lnTo>
                    <a:lnTo>
                      <a:pt x="1214" y="1442"/>
                    </a:lnTo>
                    <a:lnTo>
                      <a:pt x="1244" y="1438"/>
                    </a:lnTo>
                    <a:lnTo>
                      <a:pt x="1271" y="1436"/>
                    </a:lnTo>
                    <a:lnTo>
                      <a:pt x="1307" y="1436"/>
                    </a:lnTo>
                    <a:lnTo>
                      <a:pt x="1341" y="1438"/>
                    </a:lnTo>
                    <a:lnTo>
                      <a:pt x="1369" y="1442"/>
                    </a:lnTo>
                    <a:lnTo>
                      <a:pt x="1405" y="1444"/>
                    </a:lnTo>
                    <a:lnTo>
                      <a:pt x="1443" y="1447"/>
                    </a:lnTo>
                    <a:lnTo>
                      <a:pt x="1485" y="1447"/>
                    </a:lnTo>
                    <a:lnTo>
                      <a:pt x="1521" y="1444"/>
                    </a:lnTo>
                    <a:lnTo>
                      <a:pt x="1557" y="1438"/>
                    </a:lnTo>
                    <a:lnTo>
                      <a:pt x="1595" y="1430"/>
                    </a:lnTo>
                    <a:lnTo>
                      <a:pt x="1622" y="1417"/>
                    </a:lnTo>
                    <a:lnTo>
                      <a:pt x="1652" y="1400"/>
                    </a:lnTo>
                    <a:lnTo>
                      <a:pt x="1671" y="1378"/>
                    </a:lnTo>
                    <a:lnTo>
                      <a:pt x="1690" y="1353"/>
                    </a:lnTo>
                    <a:lnTo>
                      <a:pt x="1699" y="1329"/>
                    </a:lnTo>
                    <a:lnTo>
                      <a:pt x="1703" y="1300"/>
                    </a:lnTo>
                    <a:lnTo>
                      <a:pt x="1699" y="1272"/>
                    </a:lnTo>
                    <a:lnTo>
                      <a:pt x="1696" y="1242"/>
                    </a:lnTo>
                    <a:lnTo>
                      <a:pt x="1699" y="1210"/>
                    </a:lnTo>
                    <a:lnTo>
                      <a:pt x="1705" y="1185"/>
                    </a:lnTo>
                    <a:lnTo>
                      <a:pt x="1713" y="1159"/>
                    </a:lnTo>
                    <a:lnTo>
                      <a:pt x="1726" y="1134"/>
                    </a:lnTo>
                    <a:lnTo>
                      <a:pt x="1743" y="1117"/>
                    </a:lnTo>
                    <a:lnTo>
                      <a:pt x="1771" y="1100"/>
                    </a:lnTo>
                    <a:lnTo>
                      <a:pt x="1804" y="1089"/>
                    </a:lnTo>
                    <a:lnTo>
                      <a:pt x="1838" y="1080"/>
                    </a:lnTo>
                    <a:lnTo>
                      <a:pt x="1870" y="1072"/>
                    </a:lnTo>
                    <a:lnTo>
                      <a:pt x="1904" y="1065"/>
                    </a:lnTo>
                    <a:lnTo>
                      <a:pt x="1948" y="1057"/>
                    </a:lnTo>
                    <a:lnTo>
                      <a:pt x="1982" y="1051"/>
                    </a:lnTo>
                    <a:lnTo>
                      <a:pt x="2018" y="1042"/>
                    </a:lnTo>
                    <a:lnTo>
                      <a:pt x="2048" y="1033"/>
                    </a:lnTo>
                    <a:lnTo>
                      <a:pt x="2077" y="1021"/>
                    </a:lnTo>
                    <a:lnTo>
                      <a:pt x="2101" y="1006"/>
                    </a:lnTo>
                    <a:lnTo>
                      <a:pt x="2122" y="991"/>
                    </a:lnTo>
                    <a:lnTo>
                      <a:pt x="2145" y="967"/>
                    </a:lnTo>
                    <a:lnTo>
                      <a:pt x="2160" y="944"/>
                    </a:lnTo>
                    <a:lnTo>
                      <a:pt x="2172" y="918"/>
                    </a:lnTo>
                    <a:lnTo>
                      <a:pt x="2179" y="884"/>
                    </a:lnTo>
                    <a:lnTo>
                      <a:pt x="2175" y="855"/>
                    </a:lnTo>
                    <a:lnTo>
                      <a:pt x="2170" y="825"/>
                    </a:lnTo>
                    <a:lnTo>
                      <a:pt x="2160" y="789"/>
                    </a:lnTo>
                    <a:lnTo>
                      <a:pt x="2149" y="750"/>
                    </a:lnTo>
                    <a:lnTo>
                      <a:pt x="2139" y="714"/>
                    </a:lnTo>
                    <a:lnTo>
                      <a:pt x="2136" y="686"/>
                    </a:lnTo>
                    <a:lnTo>
                      <a:pt x="2136" y="659"/>
                    </a:lnTo>
                    <a:lnTo>
                      <a:pt x="2141" y="624"/>
                    </a:lnTo>
                    <a:lnTo>
                      <a:pt x="2151" y="593"/>
                    </a:lnTo>
                    <a:lnTo>
                      <a:pt x="2162" y="571"/>
                    </a:lnTo>
                    <a:lnTo>
                      <a:pt x="2177" y="548"/>
                    </a:lnTo>
                    <a:lnTo>
                      <a:pt x="2198" y="524"/>
                    </a:lnTo>
                    <a:lnTo>
                      <a:pt x="2221" y="499"/>
                    </a:lnTo>
                    <a:lnTo>
                      <a:pt x="2251" y="478"/>
                    </a:lnTo>
                    <a:lnTo>
                      <a:pt x="2282" y="462"/>
                    </a:lnTo>
                    <a:lnTo>
                      <a:pt x="2312" y="452"/>
                    </a:lnTo>
                    <a:lnTo>
                      <a:pt x="2342" y="445"/>
                    </a:lnTo>
                    <a:lnTo>
                      <a:pt x="2373" y="441"/>
                    </a:lnTo>
                    <a:lnTo>
                      <a:pt x="2412" y="441"/>
                    </a:lnTo>
                    <a:lnTo>
                      <a:pt x="2450" y="441"/>
                    </a:lnTo>
                    <a:close/>
                  </a:path>
                </a:pathLst>
              </a:custGeom>
              <a:solidFill>
                <a:srgbClr val="CCFFFF"/>
              </a:solidFill>
              <a:ln w="27051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124963" name="Text Box 45"/>
              <p:cNvSpPr txBox="1">
                <a:spLocks noChangeArrowheads="1"/>
              </p:cNvSpPr>
              <p:nvPr/>
            </p:nvSpPr>
            <p:spPr bwMode="auto">
              <a:xfrm>
                <a:off x="866" y="116"/>
                <a:ext cx="1928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s-ES_tradnl" altLang="es-CO" sz="2800" b="1" dirty="0">
                    <a:solidFill>
                      <a:schemeClr val="tx1"/>
                    </a:solidFill>
                  </a:rPr>
                  <a:t>Riesgos Financieros</a:t>
                </a:r>
                <a:endParaRPr lang="es-ES_tradnl" altLang="es-CO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4964" name="Text Box 46"/>
              <p:cNvSpPr txBox="1">
                <a:spLocks noChangeArrowheads="1"/>
              </p:cNvSpPr>
              <p:nvPr/>
            </p:nvSpPr>
            <p:spPr bwMode="auto">
              <a:xfrm>
                <a:off x="1536" y="672"/>
                <a:ext cx="1632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s-ES_tradnl" altLang="es-CO" sz="1200">
                    <a:solidFill>
                      <a:schemeClr val="tx1"/>
                    </a:solidFill>
                  </a:rPr>
                  <a:t>Riesgos del mercado financiero</a:t>
                </a:r>
              </a:p>
            </p:txBody>
          </p:sp>
          <p:sp>
            <p:nvSpPr>
              <p:cNvPr id="124965" name="Text Box 47"/>
              <p:cNvSpPr txBox="1">
                <a:spLocks noChangeArrowheads="1"/>
              </p:cNvSpPr>
              <p:nvPr/>
            </p:nvSpPr>
            <p:spPr bwMode="auto">
              <a:xfrm>
                <a:off x="1454" y="912"/>
                <a:ext cx="946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s-ES_tradnl" altLang="es-CO" sz="1200">
                    <a:solidFill>
                      <a:schemeClr val="tx1"/>
                    </a:solidFill>
                  </a:rPr>
                  <a:t>Valor de los activos</a:t>
                </a:r>
                <a:endParaRPr lang="es-ES_tradnl" altLang="es-CO" sz="1300">
                  <a:solidFill>
                    <a:schemeClr val="tx1"/>
                  </a:solidFill>
                </a:endParaRPr>
              </a:p>
            </p:txBody>
          </p:sp>
          <p:sp>
            <p:nvSpPr>
              <p:cNvPr id="124966" name="Text Box 48"/>
              <p:cNvSpPr txBox="1">
                <a:spLocks noChangeArrowheads="1"/>
              </p:cNvSpPr>
              <p:nvPr/>
            </p:nvSpPr>
            <p:spPr bwMode="auto">
              <a:xfrm>
                <a:off x="864" y="1105"/>
                <a:ext cx="2016" cy="2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s-ES_tradnl" altLang="es-CO" sz="1200">
                    <a:solidFill>
                      <a:schemeClr val="tx1"/>
                    </a:solidFill>
                  </a:rPr>
                  <a:t>Volatilidad en los riesgos de tasas de cambio y  tasas de interés</a:t>
                </a:r>
              </a:p>
            </p:txBody>
          </p:sp>
          <p:sp>
            <p:nvSpPr>
              <p:cNvPr id="124967" name="Text Box 49"/>
              <p:cNvSpPr txBox="1">
                <a:spLocks noChangeArrowheads="1"/>
              </p:cNvSpPr>
              <p:nvPr/>
            </p:nvSpPr>
            <p:spPr bwMode="auto">
              <a:xfrm>
                <a:off x="851" y="1488"/>
                <a:ext cx="1837" cy="2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s-ES_tradnl" altLang="es-CO" sz="1200">
                    <a:solidFill>
                      <a:schemeClr val="tx1"/>
                    </a:solidFill>
                  </a:rPr>
                  <a:t>Riesgo de crédito de las contrapartes</a:t>
                </a:r>
              </a:p>
              <a:p>
                <a:pPr eaLnBrk="0" hangingPunct="0"/>
                <a:r>
                  <a:rPr lang="es-ES_tradnl" altLang="es-CO" sz="1200">
                    <a:solidFill>
                      <a:schemeClr val="tx1"/>
                    </a:solidFill>
                  </a:rPr>
                  <a:t>Liquidez, flujo de caja.</a:t>
                </a:r>
              </a:p>
            </p:txBody>
          </p:sp>
        </p:grpSp>
        <p:grpSp>
          <p:nvGrpSpPr>
            <p:cNvPr id="4" name="Group 50"/>
            <p:cNvGrpSpPr>
              <a:grpSpLocks/>
            </p:cNvGrpSpPr>
            <p:nvPr/>
          </p:nvGrpSpPr>
          <p:grpSpPr bwMode="auto">
            <a:xfrm>
              <a:off x="4672014" y="427212"/>
              <a:ext cx="3852863" cy="3836987"/>
              <a:chOff x="3212" y="88"/>
              <a:chExt cx="2427" cy="2417"/>
            </a:xfrm>
          </p:grpSpPr>
          <p:sp>
            <p:nvSpPr>
              <p:cNvPr id="124953" name="Freeform 51"/>
              <p:cNvSpPr>
                <a:spLocks/>
              </p:cNvSpPr>
              <p:nvPr/>
            </p:nvSpPr>
            <p:spPr bwMode="auto">
              <a:xfrm>
                <a:off x="3212" y="477"/>
                <a:ext cx="2427" cy="2028"/>
              </a:xfrm>
              <a:custGeom>
                <a:avLst/>
                <a:gdLst>
                  <a:gd name="T0" fmla="*/ 0 w 2439"/>
                  <a:gd name="T1" fmla="*/ 0 h 2115"/>
                  <a:gd name="T2" fmla="*/ 1923 w 2439"/>
                  <a:gd name="T3" fmla="*/ 225 h 2115"/>
                  <a:gd name="T4" fmla="*/ 1750 w 2439"/>
                  <a:gd name="T5" fmla="*/ 226 h 2115"/>
                  <a:gd name="T6" fmla="*/ 1744 w 2439"/>
                  <a:gd name="T7" fmla="*/ 233 h 2115"/>
                  <a:gd name="T8" fmla="*/ 1753 w 2439"/>
                  <a:gd name="T9" fmla="*/ 236 h 2115"/>
                  <a:gd name="T10" fmla="*/ 1768 w 2439"/>
                  <a:gd name="T11" fmla="*/ 246 h 2115"/>
                  <a:gd name="T12" fmla="*/ 1777 w 2439"/>
                  <a:gd name="T13" fmla="*/ 254 h 2115"/>
                  <a:gd name="T14" fmla="*/ 1772 w 2439"/>
                  <a:gd name="T15" fmla="*/ 258 h 2115"/>
                  <a:gd name="T16" fmla="*/ 1759 w 2439"/>
                  <a:gd name="T17" fmla="*/ 267 h 2115"/>
                  <a:gd name="T18" fmla="*/ 1726 w 2439"/>
                  <a:gd name="T19" fmla="*/ 271 h 2115"/>
                  <a:gd name="T20" fmla="*/ 1694 w 2439"/>
                  <a:gd name="T21" fmla="*/ 278 h 2115"/>
                  <a:gd name="T22" fmla="*/ 1651 w 2439"/>
                  <a:gd name="T23" fmla="*/ 279 h 2115"/>
                  <a:gd name="T24" fmla="*/ 1595 w 2439"/>
                  <a:gd name="T25" fmla="*/ 280 h 2115"/>
                  <a:gd name="T26" fmla="*/ 1546 w 2439"/>
                  <a:gd name="T27" fmla="*/ 280 h 2115"/>
                  <a:gd name="T28" fmla="*/ 1504 w 2439"/>
                  <a:gd name="T29" fmla="*/ 280 h 2115"/>
                  <a:gd name="T30" fmla="*/ 1461 w 2439"/>
                  <a:gd name="T31" fmla="*/ 279 h 2115"/>
                  <a:gd name="T32" fmla="*/ 1426 w 2439"/>
                  <a:gd name="T33" fmla="*/ 276 h 2115"/>
                  <a:gd name="T34" fmla="*/ 1393 w 2439"/>
                  <a:gd name="T35" fmla="*/ 268 h 2115"/>
                  <a:gd name="T36" fmla="*/ 1367 w 2439"/>
                  <a:gd name="T37" fmla="*/ 266 h 2115"/>
                  <a:gd name="T38" fmla="*/ 1351 w 2439"/>
                  <a:gd name="T39" fmla="*/ 257 h 2115"/>
                  <a:gd name="T40" fmla="*/ 1359 w 2439"/>
                  <a:gd name="T41" fmla="*/ 246 h 2115"/>
                  <a:gd name="T42" fmla="*/ 1372 w 2439"/>
                  <a:gd name="T43" fmla="*/ 241 h 2115"/>
                  <a:gd name="T44" fmla="*/ 1384 w 2439"/>
                  <a:gd name="T45" fmla="*/ 233 h 2115"/>
                  <a:gd name="T46" fmla="*/ 1382 w 2439"/>
                  <a:gd name="T47" fmla="*/ 226 h 2115"/>
                  <a:gd name="T48" fmla="*/ 1057 w 2439"/>
                  <a:gd name="T49" fmla="*/ 226 h 2115"/>
                  <a:gd name="T50" fmla="*/ 1061 w 2439"/>
                  <a:gd name="T51" fmla="*/ 214 h 2115"/>
                  <a:gd name="T52" fmla="*/ 1054 w 2439"/>
                  <a:gd name="T53" fmla="*/ 205 h 2115"/>
                  <a:gd name="T54" fmla="*/ 1042 w 2439"/>
                  <a:gd name="T55" fmla="*/ 199 h 2115"/>
                  <a:gd name="T56" fmla="*/ 1014 w 2439"/>
                  <a:gd name="T57" fmla="*/ 195 h 2115"/>
                  <a:gd name="T58" fmla="*/ 975 w 2439"/>
                  <a:gd name="T59" fmla="*/ 191 h 2115"/>
                  <a:gd name="T60" fmla="*/ 927 w 2439"/>
                  <a:gd name="T61" fmla="*/ 191 h 2115"/>
                  <a:gd name="T62" fmla="*/ 866 w 2439"/>
                  <a:gd name="T63" fmla="*/ 191 h 2115"/>
                  <a:gd name="T64" fmla="*/ 804 w 2439"/>
                  <a:gd name="T65" fmla="*/ 191 h 2115"/>
                  <a:gd name="T66" fmla="*/ 740 w 2439"/>
                  <a:gd name="T67" fmla="*/ 191 h 2115"/>
                  <a:gd name="T68" fmla="*/ 675 w 2439"/>
                  <a:gd name="T69" fmla="*/ 191 h 2115"/>
                  <a:gd name="T70" fmla="*/ 630 w 2439"/>
                  <a:gd name="T71" fmla="*/ 186 h 2115"/>
                  <a:gd name="T72" fmla="*/ 603 w 2439"/>
                  <a:gd name="T73" fmla="*/ 181 h 2115"/>
                  <a:gd name="T74" fmla="*/ 591 w 2439"/>
                  <a:gd name="T75" fmla="*/ 174 h 2115"/>
                  <a:gd name="T76" fmla="*/ 593 w 2439"/>
                  <a:gd name="T77" fmla="*/ 163 h 2115"/>
                  <a:gd name="T78" fmla="*/ 585 w 2439"/>
                  <a:gd name="T79" fmla="*/ 154 h 2115"/>
                  <a:gd name="T80" fmla="*/ 573 w 2439"/>
                  <a:gd name="T81" fmla="*/ 151 h 2115"/>
                  <a:gd name="T82" fmla="*/ 549 w 2439"/>
                  <a:gd name="T83" fmla="*/ 148 h 2115"/>
                  <a:gd name="T84" fmla="*/ 496 w 2439"/>
                  <a:gd name="T85" fmla="*/ 144 h 2115"/>
                  <a:gd name="T86" fmla="*/ 444 w 2439"/>
                  <a:gd name="T87" fmla="*/ 142 h 2115"/>
                  <a:gd name="T88" fmla="*/ 373 w 2439"/>
                  <a:gd name="T89" fmla="*/ 141 h 2115"/>
                  <a:gd name="T90" fmla="*/ 308 w 2439"/>
                  <a:gd name="T91" fmla="*/ 136 h 2115"/>
                  <a:gd name="T92" fmla="*/ 277 w 2439"/>
                  <a:gd name="T93" fmla="*/ 134 h 2115"/>
                  <a:gd name="T94" fmla="*/ 252 w 2439"/>
                  <a:gd name="T95" fmla="*/ 129 h 2115"/>
                  <a:gd name="T96" fmla="*/ 222 w 2439"/>
                  <a:gd name="T97" fmla="*/ 123 h 2115"/>
                  <a:gd name="T98" fmla="*/ 218 w 2439"/>
                  <a:gd name="T99" fmla="*/ 115 h 2115"/>
                  <a:gd name="T100" fmla="*/ 235 w 2439"/>
                  <a:gd name="T101" fmla="*/ 105 h 2115"/>
                  <a:gd name="T102" fmla="*/ 250 w 2439"/>
                  <a:gd name="T103" fmla="*/ 97 h 2115"/>
                  <a:gd name="T104" fmla="*/ 259 w 2439"/>
                  <a:gd name="T105" fmla="*/ 89 h 2115"/>
                  <a:gd name="T106" fmla="*/ 250 w 2439"/>
                  <a:gd name="T107" fmla="*/ 81 h 2115"/>
                  <a:gd name="T108" fmla="*/ 220 w 2439"/>
                  <a:gd name="T109" fmla="*/ 73 h 2115"/>
                  <a:gd name="T110" fmla="*/ 191 w 2439"/>
                  <a:gd name="T111" fmla="*/ 69 h 2115"/>
                  <a:gd name="T112" fmla="*/ 153 w 2439"/>
                  <a:gd name="T113" fmla="*/ 64 h 2115"/>
                  <a:gd name="T114" fmla="*/ 108 w 2439"/>
                  <a:gd name="T115" fmla="*/ 61 h 2115"/>
                  <a:gd name="T116" fmla="*/ 99 w 2439"/>
                  <a:gd name="T117" fmla="*/ 58 h 2115"/>
                  <a:gd name="T118" fmla="*/ 31 w 2439"/>
                  <a:gd name="T119" fmla="*/ 58 h 2115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w 2439"/>
                  <a:gd name="T181" fmla="*/ 0 h 2115"/>
                  <a:gd name="T182" fmla="*/ 2439 w 2439"/>
                  <a:gd name="T183" fmla="*/ 2115 h 2115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T180" t="T181" r="T182" b="T183"/>
                <a:pathLst>
                  <a:path w="2439" h="2115">
                    <a:moveTo>
                      <a:pt x="0" y="441"/>
                    </a:moveTo>
                    <a:lnTo>
                      <a:pt x="0" y="0"/>
                    </a:lnTo>
                    <a:lnTo>
                      <a:pt x="2437" y="0"/>
                    </a:lnTo>
                    <a:lnTo>
                      <a:pt x="2439" y="1689"/>
                    </a:lnTo>
                    <a:lnTo>
                      <a:pt x="2227" y="1689"/>
                    </a:lnTo>
                    <a:lnTo>
                      <a:pt x="2219" y="1704"/>
                    </a:lnTo>
                    <a:lnTo>
                      <a:pt x="2212" y="1724"/>
                    </a:lnTo>
                    <a:lnTo>
                      <a:pt x="2212" y="1741"/>
                    </a:lnTo>
                    <a:lnTo>
                      <a:pt x="2215" y="1762"/>
                    </a:lnTo>
                    <a:lnTo>
                      <a:pt x="2223" y="1788"/>
                    </a:lnTo>
                    <a:lnTo>
                      <a:pt x="2231" y="1822"/>
                    </a:lnTo>
                    <a:lnTo>
                      <a:pt x="2240" y="1845"/>
                    </a:lnTo>
                    <a:lnTo>
                      <a:pt x="2246" y="1873"/>
                    </a:lnTo>
                    <a:lnTo>
                      <a:pt x="2251" y="1900"/>
                    </a:lnTo>
                    <a:lnTo>
                      <a:pt x="2251" y="1926"/>
                    </a:lnTo>
                    <a:lnTo>
                      <a:pt x="2246" y="1951"/>
                    </a:lnTo>
                    <a:lnTo>
                      <a:pt x="2240" y="1977"/>
                    </a:lnTo>
                    <a:lnTo>
                      <a:pt x="2229" y="2001"/>
                    </a:lnTo>
                    <a:lnTo>
                      <a:pt x="2212" y="2020"/>
                    </a:lnTo>
                    <a:lnTo>
                      <a:pt x="2189" y="2043"/>
                    </a:lnTo>
                    <a:lnTo>
                      <a:pt x="2166" y="2060"/>
                    </a:lnTo>
                    <a:lnTo>
                      <a:pt x="2145" y="2077"/>
                    </a:lnTo>
                    <a:lnTo>
                      <a:pt x="2119" y="2090"/>
                    </a:lnTo>
                    <a:lnTo>
                      <a:pt x="2090" y="2099"/>
                    </a:lnTo>
                    <a:lnTo>
                      <a:pt x="2054" y="2109"/>
                    </a:lnTo>
                    <a:lnTo>
                      <a:pt x="2020" y="2113"/>
                    </a:lnTo>
                    <a:lnTo>
                      <a:pt x="1990" y="2115"/>
                    </a:lnTo>
                    <a:lnTo>
                      <a:pt x="1959" y="2115"/>
                    </a:lnTo>
                    <a:lnTo>
                      <a:pt x="1929" y="2113"/>
                    </a:lnTo>
                    <a:lnTo>
                      <a:pt x="1906" y="2109"/>
                    </a:lnTo>
                    <a:lnTo>
                      <a:pt x="1878" y="2101"/>
                    </a:lnTo>
                    <a:lnTo>
                      <a:pt x="1851" y="2094"/>
                    </a:lnTo>
                    <a:lnTo>
                      <a:pt x="1830" y="2082"/>
                    </a:lnTo>
                    <a:lnTo>
                      <a:pt x="1806" y="2067"/>
                    </a:lnTo>
                    <a:lnTo>
                      <a:pt x="1785" y="2049"/>
                    </a:lnTo>
                    <a:lnTo>
                      <a:pt x="1764" y="2028"/>
                    </a:lnTo>
                    <a:lnTo>
                      <a:pt x="1745" y="2007"/>
                    </a:lnTo>
                    <a:lnTo>
                      <a:pt x="1730" y="1984"/>
                    </a:lnTo>
                    <a:lnTo>
                      <a:pt x="1720" y="1956"/>
                    </a:lnTo>
                    <a:lnTo>
                      <a:pt x="1711" y="1924"/>
                    </a:lnTo>
                    <a:lnTo>
                      <a:pt x="1711" y="1894"/>
                    </a:lnTo>
                    <a:lnTo>
                      <a:pt x="1720" y="1864"/>
                    </a:lnTo>
                    <a:lnTo>
                      <a:pt x="1728" y="1834"/>
                    </a:lnTo>
                    <a:lnTo>
                      <a:pt x="1736" y="1804"/>
                    </a:lnTo>
                    <a:lnTo>
                      <a:pt x="1747" y="1770"/>
                    </a:lnTo>
                    <a:lnTo>
                      <a:pt x="1751" y="1743"/>
                    </a:lnTo>
                    <a:lnTo>
                      <a:pt x="1751" y="1728"/>
                    </a:lnTo>
                    <a:lnTo>
                      <a:pt x="1749" y="1715"/>
                    </a:lnTo>
                    <a:lnTo>
                      <a:pt x="1743" y="1700"/>
                    </a:lnTo>
                    <a:lnTo>
                      <a:pt x="1337" y="1700"/>
                    </a:lnTo>
                    <a:lnTo>
                      <a:pt x="1343" y="1636"/>
                    </a:lnTo>
                    <a:lnTo>
                      <a:pt x="1341" y="1600"/>
                    </a:lnTo>
                    <a:lnTo>
                      <a:pt x="1337" y="1566"/>
                    </a:lnTo>
                    <a:lnTo>
                      <a:pt x="1332" y="1534"/>
                    </a:lnTo>
                    <a:lnTo>
                      <a:pt x="1326" y="1513"/>
                    </a:lnTo>
                    <a:lnTo>
                      <a:pt x="1315" y="1494"/>
                    </a:lnTo>
                    <a:lnTo>
                      <a:pt x="1303" y="1477"/>
                    </a:lnTo>
                    <a:lnTo>
                      <a:pt x="1282" y="1462"/>
                    </a:lnTo>
                    <a:lnTo>
                      <a:pt x="1258" y="1449"/>
                    </a:lnTo>
                    <a:lnTo>
                      <a:pt x="1235" y="1442"/>
                    </a:lnTo>
                    <a:lnTo>
                      <a:pt x="1214" y="1438"/>
                    </a:lnTo>
                    <a:lnTo>
                      <a:pt x="1178" y="1436"/>
                    </a:lnTo>
                    <a:lnTo>
                      <a:pt x="1136" y="1436"/>
                    </a:lnTo>
                    <a:lnTo>
                      <a:pt x="1095" y="1440"/>
                    </a:lnTo>
                    <a:lnTo>
                      <a:pt x="1051" y="1442"/>
                    </a:lnTo>
                    <a:lnTo>
                      <a:pt x="1017" y="1445"/>
                    </a:lnTo>
                    <a:lnTo>
                      <a:pt x="973" y="1447"/>
                    </a:lnTo>
                    <a:lnTo>
                      <a:pt x="937" y="1445"/>
                    </a:lnTo>
                    <a:lnTo>
                      <a:pt x="905" y="1442"/>
                    </a:lnTo>
                    <a:lnTo>
                      <a:pt x="856" y="1432"/>
                    </a:lnTo>
                    <a:lnTo>
                      <a:pt x="825" y="1419"/>
                    </a:lnTo>
                    <a:lnTo>
                      <a:pt x="795" y="1400"/>
                    </a:lnTo>
                    <a:lnTo>
                      <a:pt x="776" y="1379"/>
                    </a:lnTo>
                    <a:lnTo>
                      <a:pt x="759" y="1357"/>
                    </a:lnTo>
                    <a:lnTo>
                      <a:pt x="746" y="1329"/>
                    </a:lnTo>
                    <a:lnTo>
                      <a:pt x="744" y="1298"/>
                    </a:lnTo>
                    <a:lnTo>
                      <a:pt x="744" y="1261"/>
                    </a:lnTo>
                    <a:lnTo>
                      <a:pt x="746" y="1232"/>
                    </a:lnTo>
                    <a:lnTo>
                      <a:pt x="744" y="1204"/>
                    </a:lnTo>
                    <a:lnTo>
                      <a:pt x="736" y="1172"/>
                    </a:lnTo>
                    <a:lnTo>
                      <a:pt x="729" y="1153"/>
                    </a:lnTo>
                    <a:lnTo>
                      <a:pt x="719" y="1134"/>
                    </a:lnTo>
                    <a:lnTo>
                      <a:pt x="706" y="1121"/>
                    </a:lnTo>
                    <a:lnTo>
                      <a:pt x="693" y="1110"/>
                    </a:lnTo>
                    <a:lnTo>
                      <a:pt x="666" y="1099"/>
                    </a:lnTo>
                    <a:lnTo>
                      <a:pt x="634" y="1085"/>
                    </a:lnTo>
                    <a:lnTo>
                      <a:pt x="598" y="1076"/>
                    </a:lnTo>
                    <a:lnTo>
                      <a:pt x="556" y="1067"/>
                    </a:lnTo>
                    <a:lnTo>
                      <a:pt x="514" y="1059"/>
                    </a:lnTo>
                    <a:lnTo>
                      <a:pt x="469" y="1053"/>
                    </a:lnTo>
                    <a:lnTo>
                      <a:pt x="438" y="1044"/>
                    </a:lnTo>
                    <a:lnTo>
                      <a:pt x="404" y="1035"/>
                    </a:lnTo>
                    <a:lnTo>
                      <a:pt x="370" y="1023"/>
                    </a:lnTo>
                    <a:lnTo>
                      <a:pt x="347" y="1006"/>
                    </a:lnTo>
                    <a:lnTo>
                      <a:pt x="319" y="986"/>
                    </a:lnTo>
                    <a:lnTo>
                      <a:pt x="300" y="967"/>
                    </a:lnTo>
                    <a:lnTo>
                      <a:pt x="283" y="944"/>
                    </a:lnTo>
                    <a:lnTo>
                      <a:pt x="270" y="918"/>
                    </a:lnTo>
                    <a:lnTo>
                      <a:pt x="266" y="889"/>
                    </a:lnTo>
                    <a:lnTo>
                      <a:pt x="266" y="863"/>
                    </a:lnTo>
                    <a:lnTo>
                      <a:pt x="272" y="838"/>
                    </a:lnTo>
                    <a:lnTo>
                      <a:pt x="283" y="803"/>
                    </a:lnTo>
                    <a:lnTo>
                      <a:pt x="294" y="767"/>
                    </a:lnTo>
                    <a:lnTo>
                      <a:pt x="298" y="735"/>
                    </a:lnTo>
                    <a:lnTo>
                      <a:pt x="306" y="703"/>
                    </a:lnTo>
                    <a:lnTo>
                      <a:pt x="311" y="671"/>
                    </a:lnTo>
                    <a:lnTo>
                      <a:pt x="306" y="637"/>
                    </a:lnTo>
                    <a:lnTo>
                      <a:pt x="298" y="607"/>
                    </a:lnTo>
                    <a:lnTo>
                      <a:pt x="285" y="576"/>
                    </a:lnTo>
                    <a:lnTo>
                      <a:pt x="268" y="548"/>
                    </a:lnTo>
                    <a:lnTo>
                      <a:pt x="249" y="526"/>
                    </a:lnTo>
                    <a:lnTo>
                      <a:pt x="239" y="512"/>
                    </a:lnTo>
                    <a:lnTo>
                      <a:pt x="220" y="495"/>
                    </a:lnTo>
                    <a:lnTo>
                      <a:pt x="201" y="480"/>
                    </a:lnTo>
                    <a:lnTo>
                      <a:pt x="182" y="469"/>
                    </a:lnTo>
                    <a:lnTo>
                      <a:pt x="156" y="458"/>
                    </a:lnTo>
                    <a:lnTo>
                      <a:pt x="131" y="450"/>
                    </a:lnTo>
                    <a:lnTo>
                      <a:pt x="99" y="443"/>
                    </a:lnTo>
                    <a:lnTo>
                      <a:pt x="63" y="441"/>
                    </a:lnTo>
                    <a:lnTo>
                      <a:pt x="31" y="441"/>
                    </a:lnTo>
                    <a:lnTo>
                      <a:pt x="0" y="441"/>
                    </a:lnTo>
                    <a:close/>
                  </a:path>
                </a:pathLst>
              </a:custGeom>
              <a:solidFill>
                <a:srgbClr val="FFCCFF"/>
              </a:solidFill>
              <a:ln w="27051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124954" name="Text Box 52"/>
              <p:cNvSpPr txBox="1">
                <a:spLocks noChangeArrowheads="1"/>
              </p:cNvSpPr>
              <p:nvPr/>
            </p:nvSpPr>
            <p:spPr bwMode="auto">
              <a:xfrm>
                <a:off x="3239" y="88"/>
                <a:ext cx="1990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s-ES_tradnl" altLang="es-CO" sz="2800" b="1">
                    <a:solidFill>
                      <a:schemeClr val="tx1"/>
                    </a:solidFill>
                  </a:rPr>
                  <a:t>Riesgos Estratégicos</a:t>
                </a:r>
                <a:endParaRPr lang="es-ES_tradnl" altLang="es-CO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24955" name="Text Box 53"/>
              <p:cNvSpPr txBox="1">
                <a:spLocks noChangeArrowheads="1"/>
              </p:cNvSpPr>
              <p:nvPr/>
            </p:nvSpPr>
            <p:spPr bwMode="auto">
              <a:xfrm>
                <a:off x="4002" y="618"/>
                <a:ext cx="1009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s-ES_tradnl" altLang="es-CO" sz="1200">
                    <a:solidFill>
                      <a:schemeClr val="tx1"/>
                    </a:solidFill>
                  </a:rPr>
                  <a:t>Demanda del mercado</a:t>
                </a:r>
                <a:endParaRPr lang="es-ES_tradnl" altLang="es-CO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24956" name="Text Box 54"/>
              <p:cNvSpPr txBox="1">
                <a:spLocks noChangeArrowheads="1"/>
              </p:cNvSpPr>
              <p:nvPr/>
            </p:nvSpPr>
            <p:spPr bwMode="auto">
              <a:xfrm>
                <a:off x="3744" y="835"/>
                <a:ext cx="1680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s-ES_tradnl" altLang="es-CO" sz="1200">
                    <a:solidFill>
                      <a:schemeClr val="tx1"/>
                    </a:solidFill>
                  </a:rPr>
                  <a:t>Cambios en la industria/clientes</a:t>
                </a:r>
              </a:p>
            </p:txBody>
          </p:sp>
          <p:sp>
            <p:nvSpPr>
              <p:cNvPr id="124957" name="Text Box 55"/>
              <p:cNvSpPr txBox="1">
                <a:spLocks noChangeArrowheads="1"/>
              </p:cNvSpPr>
              <p:nvPr/>
            </p:nvSpPr>
            <p:spPr bwMode="auto">
              <a:xfrm>
                <a:off x="4320" y="1555"/>
                <a:ext cx="1112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s-ES_tradnl" altLang="es-CO" sz="1200">
                    <a:solidFill>
                      <a:schemeClr val="tx1"/>
                    </a:solidFill>
                  </a:rPr>
                  <a:t>Investigación y desarrollo</a:t>
                </a:r>
                <a:endParaRPr lang="es-ES_tradnl" altLang="es-CO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24958" name="Text Box 56"/>
              <p:cNvSpPr txBox="1">
                <a:spLocks noChangeArrowheads="1"/>
              </p:cNvSpPr>
              <p:nvPr/>
            </p:nvSpPr>
            <p:spPr bwMode="auto">
              <a:xfrm>
                <a:off x="5040" y="1027"/>
                <a:ext cx="436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s-ES_tradnl" altLang="es-CO" sz="1200">
                    <a:solidFill>
                      <a:schemeClr val="tx1"/>
                    </a:solidFill>
                  </a:rPr>
                  <a:t>Alianzas</a:t>
                </a:r>
                <a:endParaRPr lang="es-ES_tradnl" altLang="es-CO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24959" name="Text Box 57"/>
              <p:cNvSpPr txBox="1">
                <a:spLocks noChangeArrowheads="1"/>
              </p:cNvSpPr>
              <p:nvPr/>
            </p:nvSpPr>
            <p:spPr bwMode="auto">
              <a:xfrm>
                <a:off x="3738" y="1267"/>
                <a:ext cx="824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s-ES_tradnl" altLang="es-CO" sz="1200">
                    <a:solidFill>
                      <a:schemeClr val="tx1"/>
                    </a:solidFill>
                  </a:rPr>
                  <a:t>Capital intelectual</a:t>
                </a:r>
                <a:endParaRPr lang="es-ES_tradnl" altLang="es-CO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24960" name="Text Box 58"/>
              <p:cNvSpPr txBox="1">
                <a:spLocks noChangeArrowheads="1"/>
              </p:cNvSpPr>
              <p:nvPr/>
            </p:nvSpPr>
            <p:spPr bwMode="auto">
              <a:xfrm>
                <a:off x="4070" y="1411"/>
                <a:ext cx="1334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s-ES_tradnl" altLang="es-CO" sz="1200">
                    <a:solidFill>
                      <a:schemeClr val="tx1"/>
                    </a:solidFill>
                  </a:rPr>
                  <a:t>Canales y redes de distribución</a:t>
                </a:r>
                <a:endParaRPr lang="es-ES_tradnl" altLang="es-CO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24961" name="Text Box 59"/>
              <p:cNvSpPr txBox="1">
                <a:spLocks noChangeArrowheads="1"/>
              </p:cNvSpPr>
              <p:nvPr/>
            </p:nvSpPr>
            <p:spPr bwMode="auto">
              <a:xfrm>
                <a:off x="3888" y="1027"/>
                <a:ext cx="781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s-ES_tradnl" altLang="es-CO" sz="1200">
                    <a:solidFill>
                      <a:schemeClr val="tx1"/>
                    </a:solidFill>
                  </a:rPr>
                  <a:t>Nuevos negocios</a:t>
                </a:r>
                <a:endParaRPr lang="es-ES_tradnl" altLang="es-CO" sz="14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" name="Group 60"/>
            <p:cNvGrpSpPr>
              <a:grpSpLocks/>
            </p:cNvGrpSpPr>
            <p:nvPr/>
          </p:nvGrpSpPr>
          <p:grpSpPr bwMode="auto">
            <a:xfrm>
              <a:off x="774700" y="3027537"/>
              <a:ext cx="3865563" cy="3725862"/>
              <a:chOff x="757" y="1765"/>
              <a:chExt cx="2435" cy="2347"/>
            </a:xfrm>
          </p:grpSpPr>
          <p:sp>
            <p:nvSpPr>
              <p:cNvPr id="124944" name="Text Box 61"/>
              <p:cNvSpPr txBox="1">
                <a:spLocks noChangeArrowheads="1"/>
              </p:cNvSpPr>
              <p:nvPr/>
            </p:nvSpPr>
            <p:spPr bwMode="auto">
              <a:xfrm>
                <a:off x="838" y="3782"/>
                <a:ext cx="1401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s-ES_tradnl" altLang="es-CO" sz="2800" b="1" dirty="0">
                    <a:solidFill>
                      <a:schemeClr val="tx1"/>
                    </a:solidFill>
                  </a:rPr>
                  <a:t>Riesgos Puros</a:t>
                </a:r>
                <a:endParaRPr lang="es-ES_tradnl" altLang="es-CO" sz="28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6" name="Group 62"/>
              <p:cNvGrpSpPr>
                <a:grpSpLocks/>
              </p:cNvGrpSpPr>
              <p:nvPr/>
            </p:nvGrpSpPr>
            <p:grpSpPr bwMode="auto">
              <a:xfrm>
                <a:off x="757" y="1765"/>
                <a:ext cx="2435" cy="2027"/>
                <a:chOff x="757" y="1765"/>
                <a:chExt cx="2435" cy="2027"/>
              </a:xfrm>
            </p:grpSpPr>
            <p:sp>
              <p:nvSpPr>
                <p:cNvPr id="124946" name="Freeform 63"/>
                <p:cNvSpPr>
                  <a:spLocks/>
                </p:cNvSpPr>
                <p:nvPr/>
              </p:nvSpPr>
              <p:spPr bwMode="auto">
                <a:xfrm>
                  <a:off x="757" y="1765"/>
                  <a:ext cx="2435" cy="2027"/>
                </a:xfrm>
                <a:custGeom>
                  <a:avLst/>
                  <a:gdLst>
                    <a:gd name="T0" fmla="*/ 2247 w 2439"/>
                    <a:gd name="T1" fmla="*/ 280 h 2114"/>
                    <a:gd name="T2" fmla="*/ 0 w 2439"/>
                    <a:gd name="T3" fmla="*/ 56 h 2114"/>
                    <a:gd name="T4" fmla="*/ 220 w 2439"/>
                    <a:gd name="T5" fmla="*/ 54 h 2114"/>
                    <a:gd name="T6" fmla="*/ 226 w 2439"/>
                    <a:gd name="T7" fmla="*/ 50 h 2114"/>
                    <a:gd name="T8" fmla="*/ 216 w 2439"/>
                    <a:gd name="T9" fmla="*/ 44 h 2114"/>
                    <a:gd name="T10" fmla="*/ 199 w 2439"/>
                    <a:gd name="T11" fmla="*/ 35 h 2114"/>
                    <a:gd name="T12" fmla="*/ 188 w 2439"/>
                    <a:gd name="T13" fmla="*/ 30 h 2114"/>
                    <a:gd name="T14" fmla="*/ 190 w 2439"/>
                    <a:gd name="T15" fmla="*/ 24 h 2114"/>
                    <a:gd name="T16" fmla="*/ 209 w 2439"/>
                    <a:gd name="T17" fmla="*/ 15 h 2114"/>
                    <a:gd name="T18" fmla="*/ 249 w 2439"/>
                    <a:gd name="T19" fmla="*/ 12 h 2114"/>
                    <a:gd name="T20" fmla="*/ 294 w 2439"/>
                    <a:gd name="T21" fmla="*/ 12 h 2114"/>
                    <a:gd name="T22" fmla="*/ 304 w 2439"/>
                    <a:gd name="T23" fmla="*/ 12 h 2114"/>
                    <a:gd name="T24" fmla="*/ 371 w 2439"/>
                    <a:gd name="T25" fmla="*/ 2 h 2114"/>
                    <a:gd name="T26" fmla="*/ 432 w 2439"/>
                    <a:gd name="T27" fmla="*/ 0 h 2114"/>
                    <a:gd name="T28" fmla="*/ 485 w 2439"/>
                    <a:gd name="T29" fmla="*/ 5 h 2114"/>
                    <a:gd name="T30" fmla="*/ 540 w 2439"/>
                    <a:gd name="T31" fmla="*/ 12 h 2114"/>
                    <a:gd name="T32" fmla="*/ 584 w 2439"/>
                    <a:gd name="T33" fmla="*/ 12 h 2114"/>
                    <a:gd name="T34" fmla="*/ 627 w 2439"/>
                    <a:gd name="T35" fmla="*/ 12 h 2114"/>
                    <a:gd name="T36" fmla="*/ 661 w 2439"/>
                    <a:gd name="T37" fmla="*/ 18 h 2114"/>
                    <a:gd name="T38" fmla="*/ 680 w 2439"/>
                    <a:gd name="T39" fmla="*/ 27 h 2114"/>
                    <a:gd name="T40" fmla="*/ 671 w 2439"/>
                    <a:gd name="T41" fmla="*/ 34 h 2114"/>
                    <a:gd name="T42" fmla="*/ 654 w 2439"/>
                    <a:gd name="T43" fmla="*/ 42 h 2114"/>
                    <a:gd name="T44" fmla="*/ 637 w 2439"/>
                    <a:gd name="T45" fmla="*/ 50 h 2114"/>
                    <a:gd name="T46" fmla="*/ 641 w 2439"/>
                    <a:gd name="T47" fmla="*/ 54 h 2114"/>
                    <a:gd name="T48" fmla="*/ 1004 w 2439"/>
                    <a:gd name="T49" fmla="*/ 56 h 2114"/>
                    <a:gd name="T50" fmla="*/ 993 w 2439"/>
                    <a:gd name="T51" fmla="*/ 70 h 2114"/>
                    <a:gd name="T52" fmla="*/ 998 w 2439"/>
                    <a:gd name="T53" fmla="*/ 79 h 2114"/>
                    <a:gd name="T54" fmla="*/ 1008 w 2439"/>
                    <a:gd name="T55" fmla="*/ 88 h 2114"/>
                    <a:gd name="T56" fmla="*/ 1036 w 2439"/>
                    <a:gd name="T57" fmla="*/ 93 h 2114"/>
                    <a:gd name="T58" fmla="*/ 1080 w 2439"/>
                    <a:gd name="T59" fmla="*/ 97 h 2114"/>
                    <a:gd name="T60" fmla="*/ 1135 w 2439"/>
                    <a:gd name="T61" fmla="*/ 100 h 2114"/>
                    <a:gd name="T62" fmla="*/ 1199 w 2439"/>
                    <a:gd name="T63" fmla="*/ 100 h 2114"/>
                    <a:gd name="T64" fmla="*/ 1260 w 2439"/>
                    <a:gd name="T65" fmla="*/ 97 h 2114"/>
                    <a:gd name="T66" fmla="*/ 1336 w 2439"/>
                    <a:gd name="T67" fmla="*/ 97 h 2114"/>
                    <a:gd name="T68" fmla="*/ 1414 w 2439"/>
                    <a:gd name="T69" fmla="*/ 97 h 2114"/>
                    <a:gd name="T70" fmla="*/ 1466 w 2439"/>
                    <a:gd name="T71" fmla="*/ 101 h 2114"/>
                    <a:gd name="T72" fmla="*/ 1506 w 2439"/>
                    <a:gd name="T73" fmla="*/ 104 h 2114"/>
                    <a:gd name="T74" fmla="*/ 1533 w 2439"/>
                    <a:gd name="T75" fmla="*/ 110 h 2114"/>
                    <a:gd name="T76" fmla="*/ 1548 w 2439"/>
                    <a:gd name="T77" fmla="*/ 118 h 2114"/>
                    <a:gd name="T78" fmla="*/ 1542 w 2439"/>
                    <a:gd name="T79" fmla="*/ 125 h 2114"/>
                    <a:gd name="T80" fmla="*/ 1548 w 2439"/>
                    <a:gd name="T81" fmla="*/ 133 h 2114"/>
                    <a:gd name="T82" fmla="*/ 1572 w 2439"/>
                    <a:gd name="T83" fmla="*/ 140 h 2114"/>
                    <a:gd name="T84" fmla="*/ 1614 w 2439"/>
                    <a:gd name="T85" fmla="*/ 142 h 2114"/>
                    <a:gd name="T86" fmla="*/ 1684 w 2439"/>
                    <a:gd name="T87" fmla="*/ 148 h 2114"/>
                    <a:gd name="T88" fmla="*/ 1749 w 2439"/>
                    <a:gd name="T89" fmla="*/ 148 h 2114"/>
                    <a:gd name="T90" fmla="*/ 1827 w 2439"/>
                    <a:gd name="T91" fmla="*/ 149 h 2114"/>
                    <a:gd name="T92" fmla="*/ 1893 w 2439"/>
                    <a:gd name="T93" fmla="*/ 154 h 2114"/>
                    <a:gd name="T94" fmla="*/ 1946 w 2439"/>
                    <a:gd name="T95" fmla="*/ 154 h 2114"/>
                    <a:gd name="T96" fmla="*/ 1990 w 2439"/>
                    <a:gd name="T97" fmla="*/ 161 h 2114"/>
                    <a:gd name="T98" fmla="*/ 2011 w 2439"/>
                    <a:gd name="T99" fmla="*/ 168 h 2114"/>
                    <a:gd name="T100" fmla="*/ 2012 w 2439"/>
                    <a:gd name="T101" fmla="*/ 175 h 2114"/>
                    <a:gd name="T102" fmla="*/ 2001 w 2439"/>
                    <a:gd name="T103" fmla="*/ 184 h 2114"/>
                    <a:gd name="T104" fmla="*/ 1984 w 2439"/>
                    <a:gd name="T105" fmla="*/ 196 h 2114"/>
                    <a:gd name="T106" fmla="*/ 1980 w 2439"/>
                    <a:gd name="T107" fmla="*/ 202 h 2114"/>
                    <a:gd name="T108" fmla="*/ 1993 w 2439"/>
                    <a:gd name="T109" fmla="*/ 212 h 2114"/>
                    <a:gd name="T110" fmla="*/ 2014 w 2439"/>
                    <a:gd name="T111" fmla="*/ 217 h 2114"/>
                    <a:gd name="T112" fmla="*/ 2047 w 2439"/>
                    <a:gd name="T113" fmla="*/ 225 h 2114"/>
                    <a:gd name="T114" fmla="*/ 2092 w 2439"/>
                    <a:gd name="T115" fmla="*/ 227 h 2114"/>
                    <a:gd name="T116" fmla="*/ 2139 w 2439"/>
                    <a:gd name="T117" fmla="*/ 232 h 2114"/>
                    <a:gd name="T118" fmla="*/ 2209 w 2439"/>
                    <a:gd name="T119" fmla="*/ 232 h 2114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w 2439"/>
                    <a:gd name="T181" fmla="*/ 0 h 2114"/>
                    <a:gd name="T182" fmla="*/ 2439 w 2439"/>
                    <a:gd name="T183" fmla="*/ 2114 h 2114"/>
                  </a:gdLst>
                  <a:ahLst/>
                  <a:cxnLst>
                    <a:cxn ang="T120">
                      <a:pos x="T0" y="T1"/>
                    </a:cxn>
                    <a:cxn ang="T121">
                      <a:pos x="T2" y="T3"/>
                    </a:cxn>
                    <a:cxn ang="T122">
                      <a:pos x="T4" y="T5"/>
                    </a:cxn>
                    <a:cxn ang="T123">
                      <a:pos x="T6" y="T7"/>
                    </a:cxn>
                    <a:cxn ang="T124">
                      <a:pos x="T8" y="T9"/>
                    </a:cxn>
                    <a:cxn ang="T125">
                      <a:pos x="T10" y="T11"/>
                    </a:cxn>
                    <a:cxn ang="T126">
                      <a:pos x="T12" y="T13"/>
                    </a:cxn>
                    <a:cxn ang="T127">
                      <a:pos x="T14" y="T15"/>
                    </a:cxn>
                    <a:cxn ang="T128">
                      <a:pos x="T16" y="T17"/>
                    </a:cxn>
                    <a:cxn ang="T129">
                      <a:pos x="T18" y="T19"/>
                    </a:cxn>
                    <a:cxn ang="T130">
                      <a:pos x="T20" y="T21"/>
                    </a:cxn>
                    <a:cxn ang="T131">
                      <a:pos x="T22" y="T23"/>
                    </a:cxn>
                    <a:cxn ang="T132">
                      <a:pos x="T24" y="T25"/>
                    </a:cxn>
                    <a:cxn ang="T133">
                      <a:pos x="T26" y="T27"/>
                    </a:cxn>
                    <a:cxn ang="T134">
                      <a:pos x="T28" y="T29"/>
                    </a:cxn>
                    <a:cxn ang="T135">
                      <a:pos x="T30" y="T31"/>
                    </a:cxn>
                    <a:cxn ang="T136">
                      <a:pos x="T32" y="T33"/>
                    </a:cxn>
                    <a:cxn ang="T137">
                      <a:pos x="T34" y="T35"/>
                    </a:cxn>
                    <a:cxn ang="T138">
                      <a:pos x="T36" y="T37"/>
                    </a:cxn>
                    <a:cxn ang="T139">
                      <a:pos x="T38" y="T39"/>
                    </a:cxn>
                    <a:cxn ang="T140">
                      <a:pos x="T40" y="T41"/>
                    </a:cxn>
                    <a:cxn ang="T141">
                      <a:pos x="T42" y="T43"/>
                    </a:cxn>
                    <a:cxn ang="T142">
                      <a:pos x="T44" y="T45"/>
                    </a:cxn>
                    <a:cxn ang="T143">
                      <a:pos x="T46" y="T47"/>
                    </a:cxn>
                    <a:cxn ang="T144">
                      <a:pos x="T48" y="T49"/>
                    </a:cxn>
                    <a:cxn ang="T145">
                      <a:pos x="T50" y="T51"/>
                    </a:cxn>
                    <a:cxn ang="T146">
                      <a:pos x="T52" y="T53"/>
                    </a:cxn>
                    <a:cxn ang="T147">
                      <a:pos x="T54" y="T55"/>
                    </a:cxn>
                    <a:cxn ang="T148">
                      <a:pos x="T56" y="T57"/>
                    </a:cxn>
                    <a:cxn ang="T149">
                      <a:pos x="T58" y="T59"/>
                    </a:cxn>
                    <a:cxn ang="T150">
                      <a:pos x="T60" y="T61"/>
                    </a:cxn>
                    <a:cxn ang="T151">
                      <a:pos x="T62" y="T63"/>
                    </a:cxn>
                    <a:cxn ang="T152">
                      <a:pos x="T64" y="T65"/>
                    </a:cxn>
                    <a:cxn ang="T153">
                      <a:pos x="T66" y="T67"/>
                    </a:cxn>
                    <a:cxn ang="T154">
                      <a:pos x="T68" y="T69"/>
                    </a:cxn>
                    <a:cxn ang="T155">
                      <a:pos x="T70" y="T71"/>
                    </a:cxn>
                    <a:cxn ang="T156">
                      <a:pos x="T72" y="T73"/>
                    </a:cxn>
                    <a:cxn ang="T157">
                      <a:pos x="T74" y="T75"/>
                    </a:cxn>
                    <a:cxn ang="T158">
                      <a:pos x="T76" y="T77"/>
                    </a:cxn>
                    <a:cxn ang="T159">
                      <a:pos x="T78" y="T79"/>
                    </a:cxn>
                    <a:cxn ang="T160">
                      <a:pos x="T80" y="T81"/>
                    </a:cxn>
                    <a:cxn ang="T161">
                      <a:pos x="T82" y="T83"/>
                    </a:cxn>
                    <a:cxn ang="T162">
                      <a:pos x="T84" y="T85"/>
                    </a:cxn>
                    <a:cxn ang="T163">
                      <a:pos x="T86" y="T87"/>
                    </a:cxn>
                    <a:cxn ang="T164">
                      <a:pos x="T88" y="T89"/>
                    </a:cxn>
                    <a:cxn ang="T165">
                      <a:pos x="T90" y="T91"/>
                    </a:cxn>
                    <a:cxn ang="T166">
                      <a:pos x="T92" y="T93"/>
                    </a:cxn>
                    <a:cxn ang="T167">
                      <a:pos x="T94" y="T95"/>
                    </a:cxn>
                    <a:cxn ang="T168">
                      <a:pos x="T96" y="T97"/>
                    </a:cxn>
                    <a:cxn ang="T169">
                      <a:pos x="T98" y="T99"/>
                    </a:cxn>
                    <a:cxn ang="T170">
                      <a:pos x="T100" y="T101"/>
                    </a:cxn>
                    <a:cxn ang="T171">
                      <a:pos x="T102" y="T103"/>
                    </a:cxn>
                    <a:cxn ang="T172">
                      <a:pos x="T104" y="T105"/>
                    </a:cxn>
                    <a:cxn ang="T173">
                      <a:pos x="T106" y="T107"/>
                    </a:cxn>
                    <a:cxn ang="T174">
                      <a:pos x="T108" y="T109"/>
                    </a:cxn>
                    <a:cxn ang="T175">
                      <a:pos x="T110" y="T111"/>
                    </a:cxn>
                    <a:cxn ang="T176">
                      <a:pos x="T112" y="T113"/>
                    </a:cxn>
                    <a:cxn ang="T177">
                      <a:pos x="T114" y="T115"/>
                    </a:cxn>
                    <a:cxn ang="T178">
                      <a:pos x="T116" y="T117"/>
                    </a:cxn>
                    <a:cxn ang="T179">
                      <a:pos x="T118" y="T119"/>
                    </a:cxn>
                  </a:cxnLst>
                  <a:rect l="T180" t="T181" r="T182" b="T183"/>
                  <a:pathLst>
                    <a:path w="2439" h="2114">
                      <a:moveTo>
                        <a:pt x="2439" y="1741"/>
                      </a:moveTo>
                      <a:lnTo>
                        <a:pt x="2439" y="2114"/>
                      </a:lnTo>
                      <a:lnTo>
                        <a:pt x="2" y="2114"/>
                      </a:lnTo>
                      <a:lnTo>
                        <a:pt x="0" y="426"/>
                      </a:lnTo>
                      <a:lnTo>
                        <a:pt x="211" y="426"/>
                      </a:lnTo>
                      <a:lnTo>
                        <a:pt x="220" y="411"/>
                      </a:lnTo>
                      <a:lnTo>
                        <a:pt x="226" y="390"/>
                      </a:lnTo>
                      <a:lnTo>
                        <a:pt x="226" y="373"/>
                      </a:lnTo>
                      <a:lnTo>
                        <a:pt x="224" y="352"/>
                      </a:lnTo>
                      <a:lnTo>
                        <a:pt x="216" y="326"/>
                      </a:lnTo>
                      <a:lnTo>
                        <a:pt x="207" y="292"/>
                      </a:lnTo>
                      <a:lnTo>
                        <a:pt x="199" y="269"/>
                      </a:lnTo>
                      <a:lnTo>
                        <a:pt x="190" y="241"/>
                      </a:lnTo>
                      <a:lnTo>
                        <a:pt x="188" y="214"/>
                      </a:lnTo>
                      <a:lnTo>
                        <a:pt x="188" y="188"/>
                      </a:lnTo>
                      <a:lnTo>
                        <a:pt x="190" y="164"/>
                      </a:lnTo>
                      <a:lnTo>
                        <a:pt x="199" y="137"/>
                      </a:lnTo>
                      <a:lnTo>
                        <a:pt x="209" y="113"/>
                      </a:lnTo>
                      <a:lnTo>
                        <a:pt x="226" y="94"/>
                      </a:lnTo>
                      <a:lnTo>
                        <a:pt x="249" y="71"/>
                      </a:lnTo>
                      <a:lnTo>
                        <a:pt x="271" y="54"/>
                      </a:lnTo>
                      <a:lnTo>
                        <a:pt x="294" y="37"/>
                      </a:lnTo>
                      <a:lnTo>
                        <a:pt x="319" y="24"/>
                      </a:lnTo>
                      <a:lnTo>
                        <a:pt x="349" y="13"/>
                      </a:lnTo>
                      <a:lnTo>
                        <a:pt x="383" y="5"/>
                      </a:lnTo>
                      <a:lnTo>
                        <a:pt x="419" y="2"/>
                      </a:lnTo>
                      <a:lnTo>
                        <a:pt x="448" y="0"/>
                      </a:lnTo>
                      <a:lnTo>
                        <a:pt x="480" y="0"/>
                      </a:lnTo>
                      <a:lnTo>
                        <a:pt x="510" y="2"/>
                      </a:lnTo>
                      <a:lnTo>
                        <a:pt x="533" y="5"/>
                      </a:lnTo>
                      <a:lnTo>
                        <a:pt x="560" y="13"/>
                      </a:lnTo>
                      <a:lnTo>
                        <a:pt x="588" y="20"/>
                      </a:lnTo>
                      <a:lnTo>
                        <a:pt x="609" y="32"/>
                      </a:lnTo>
                      <a:lnTo>
                        <a:pt x="632" y="47"/>
                      </a:lnTo>
                      <a:lnTo>
                        <a:pt x="654" y="66"/>
                      </a:lnTo>
                      <a:lnTo>
                        <a:pt x="675" y="86"/>
                      </a:lnTo>
                      <a:lnTo>
                        <a:pt x="694" y="107"/>
                      </a:lnTo>
                      <a:lnTo>
                        <a:pt x="709" y="130"/>
                      </a:lnTo>
                      <a:lnTo>
                        <a:pt x="719" y="158"/>
                      </a:lnTo>
                      <a:lnTo>
                        <a:pt x="728" y="190"/>
                      </a:lnTo>
                      <a:lnTo>
                        <a:pt x="728" y="220"/>
                      </a:lnTo>
                      <a:lnTo>
                        <a:pt x="719" y="250"/>
                      </a:lnTo>
                      <a:lnTo>
                        <a:pt x="711" y="280"/>
                      </a:lnTo>
                      <a:lnTo>
                        <a:pt x="702" y="311"/>
                      </a:lnTo>
                      <a:lnTo>
                        <a:pt x="692" y="345"/>
                      </a:lnTo>
                      <a:lnTo>
                        <a:pt x="685" y="371"/>
                      </a:lnTo>
                      <a:lnTo>
                        <a:pt x="685" y="386"/>
                      </a:lnTo>
                      <a:lnTo>
                        <a:pt x="689" y="399"/>
                      </a:lnTo>
                      <a:lnTo>
                        <a:pt x="696" y="414"/>
                      </a:lnTo>
                      <a:lnTo>
                        <a:pt x="1100" y="414"/>
                      </a:lnTo>
                      <a:lnTo>
                        <a:pt x="1091" y="484"/>
                      </a:lnTo>
                      <a:lnTo>
                        <a:pt x="1089" y="525"/>
                      </a:lnTo>
                      <a:lnTo>
                        <a:pt x="1091" y="559"/>
                      </a:lnTo>
                      <a:lnTo>
                        <a:pt x="1094" y="591"/>
                      </a:lnTo>
                      <a:lnTo>
                        <a:pt x="1098" y="625"/>
                      </a:lnTo>
                      <a:lnTo>
                        <a:pt x="1104" y="659"/>
                      </a:lnTo>
                      <a:lnTo>
                        <a:pt x="1117" y="682"/>
                      </a:lnTo>
                      <a:lnTo>
                        <a:pt x="1132" y="701"/>
                      </a:lnTo>
                      <a:lnTo>
                        <a:pt x="1151" y="718"/>
                      </a:lnTo>
                      <a:lnTo>
                        <a:pt x="1176" y="731"/>
                      </a:lnTo>
                      <a:lnTo>
                        <a:pt x="1204" y="740"/>
                      </a:lnTo>
                      <a:lnTo>
                        <a:pt x="1231" y="744"/>
                      </a:lnTo>
                      <a:lnTo>
                        <a:pt x="1261" y="746"/>
                      </a:lnTo>
                      <a:lnTo>
                        <a:pt x="1295" y="746"/>
                      </a:lnTo>
                      <a:lnTo>
                        <a:pt x="1330" y="742"/>
                      </a:lnTo>
                      <a:lnTo>
                        <a:pt x="1356" y="740"/>
                      </a:lnTo>
                      <a:lnTo>
                        <a:pt x="1394" y="737"/>
                      </a:lnTo>
                      <a:lnTo>
                        <a:pt x="1432" y="733"/>
                      </a:lnTo>
                      <a:lnTo>
                        <a:pt x="1474" y="733"/>
                      </a:lnTo>
                      <a:lnTo>
                        <a:pt x="1510" y="737"/>
                      </a:lnTo>
                      <a:lnTo>
                        <a:pt x="1546" y="742"/>
                      </a:lnTo>
                      <a:lnTo>
                        <a:pt x="1582" y="754"/>
                      </a:lnTo>
                      <a:lnTo>
                        <a:pt x="1612" y="765"/>
                      </a:lnTo>
                      <a:lnTo>
                        <a:pt x="1641" y="784"/>
                      </a:lnTo>
                      <a:lnTo>
                        <a:pt x="1661" y="804"/>
                      </a:lnTo>
                      <a:lnTo>
                        <a:pt x="1677" y="829"/>
                      </a:lnTo>
                      <a:lnTo>
                        <a:pt x="1688" y="855"/>
                      </a:lnTo>
                      <a:lnTo>
                        <a:pt x="1692" y="882"/>
                      </a:lnTo>
                      <a:lnTo>
                        <a:pt x="1688" y="912"/>
                      </a:lnTo>
                      <a:lnTo>
                        <a:pt x="1686" y="942"/>
                      </a:lnTo>
                      <a:lnTo>
                        <a:pt x="1688" y="972"/>
                      </a:lnTo>
                      <a:lnTo>
                        <a:pt x="1692" y="999"/>
                      </a:lnTo>
                      <a:lnTo>
                        <a:pt x="1703" y="1023"/>
                      </a:lnTo>
                      <a:lnTo>
                        <a:pt x="1716" y="1048"/>
                      </a:lnTo>
                      <a:lnTo>
                        <a:pt x="1732" y="1065"/>
                      </a:lnTo>
                      <a:lnTo>
                        <a:pt x="1758" y="1082"/>
                      </a:lnTo>
                      <a:lnTo>
                        <a:pt x="1792" y="1093"/>
                      </a:lnTo>
                      <a:lnTo>
                        <a:pt x="1828" y="1102"/>
                      </a:lnTo>
                      <a:lnTo>
                        <a:pt x="1857" y="1110"/>
                      </a:lnTo>
                      <a:lnTo>
                        <a:pt x="1893" y="1117"/>
                      </a:lnTo>
                      <a:lnTo>
                        <a:pt x="1936" y="1125"/>
                      </a:lnTo>
                      <a:lnTo>
                        <a:pt x="1971" y="1131"/>
                      </a:lnTo>
                      <a:lnTo>
                        <a:pt x="2007" y="1140"/>
                      </a:lnTo>
                      <a:lnTo>
                        <a:pt x="2037" y="1149"/>
                      </a:lnTo>
                      <a:lnTo>
                        <a:pt x="2067" y="1161"/>
                      </a:lnTo>
                      <a:lnTo>
                        <a:pt x="2090" y="1176"/>
                      </a:lnTo>
                      <a:lnTo>
                        <a:pt x="2109" y="1191"/>
                      </a:lnTo>
                      <a:lnTo>
                        <a:pt x="2134" y="1215"/>
                      </a:lnTo>
                      <a:lnTo>
                        <a:pt x="2149" y="1238"/>
                      </a:lnTo>
                      <a:lnTo>
                        <a:pt x="2162" y="1262"/>
                      </a:lnTo>
                      <a:lnTo>
                        <a:pt x="2168" y="1296"/>
                      </a:lnTo>
                      <a:lnTo>
                        <a:pt x="2164" y="1328"/>
                      </a:lnTo>
                      <a:lnTo>
                        <a:pt x="2158" y="1357"/>
                      </a:lnTo>
                      <a:lnTo>
                        <a:pt x="2149" y="1393"/>
                      </a:lnTo>
                      <a:lnTo>
                        <a:pt x="2139" y="1432"/>
                      </a:lnTo>
                      <a:lnTo>
                        <a:pt x="2128" y="1468"/>
                      </a:lnTo>
                      <a:lnTo>
                        <a:pt x="2124" y="1498"/>
                      </a:lnTo>
                      <a:lnTo>
                        <a:pt x="2124" y="1523"/>
                      </a:lnTo>
                      <a:lnTo>
                        <a:pt x="2130" y="1558"/>
                      </a:lnTo>
                      <a:lnTo>
                        <a:pt x="2139" y="1589"/>
                      </a:lnTo>
                      <a:lnTo>
                        <a:pt x="2151" y="1611"/>
                      </a:lnTo>
                      <a:lnTo>
                        <a:pt x="2166" y="1634"/>
                      </a:lnTo>
                      <a:lnTo>
                        <a:pt x="2187" y="1658"/>
                      </a:lnTo>
                      <a:lnTo>
                        <a:pt x="2211" y="1683"/>
                      </a:lnTo>
                      <a:lnTo>
                        <a:pt x="2238" y="1704"/>
                      </a:lnTo>
                      <a:lnTo>
                        <a:pt x="2270" y="1720"/>
                      </a:lnTo>
                      <a:lnTo>
                        <a:pt x="2299" y="1730"/>
                      </a:lnTo>
                      <a:lnTo>
                        <a:pt x="2331" y="1737"/>
                      </a:lnTo>
                      <a:lnTo>
                        <a:pt x="2363" y="1741"/>
                      </a:lnTo>
                      <a:lnTo>
                        <a:pt x="2401" y="1743"/>
                      </a:lnTo>
                      <a:lnTo>
                        <a:pt x="2439" y="1741"/>
                      </a:lnTo>
                      <a:close/>
                    </a:path>
                  </a:pathLst>
                </a:custGeom>
                <a:solidFill>
                  <a:srgbClr val="CCFFCC"/>
                </a:solidFill>
                <a:ln w="27051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CO"/>
                </a:p>
              </p:txBody>
            </p:sp>
            <p:sp>
              <p:nvSpPr>
                <p:cNvPr id="124947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1008" y="2640"/>
                  <a:ext cx="1202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/>
                  <a:r>
                    <a:rPr lang="es-ES_tradnl" altLang="es-CO" sz="1200">
                      <a:solidFill>
                        <a:schemeClr val="tx1"/>
                      </a:solidFill>
                    </a:rPr>
                    <a:t>Responsabilidad civil</a:t>
                  </a:r>
                </a:p>
              </p:txBody>
            </p:sp>
            <p:sp>
              <p:nvSpPr>
                <p:cNvPr id="124948" name="Text Box 65"/>
                <p:cNvSpPr txBox="1">
                  <a:spLocks noChangeArrowheads="1"/>
                </p:cNvSpPr>
                <p:nvPr/>
              </p:nvSpPr>
              <p:spPr bwMode="auto">
                <a:xfrm>
                  <a:off x="1248" y="2899"/>
                  <a:ext cx="1200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/>
                  <a:r>
                    <a:rPr lang="es-ES_tradnl" altLang="es-CO" sz="1200">
                      <a:solidFill>
                        <a:schemeClr val="tx1"/>
                      </a:solidFill>
                    </a:rPr>
                    <a:t>Accidentes de trabajo</a:t>
                  </a:r>
                </a:p>
              </p:txBody>
            </p:sp>
            <p:sp>
              <p:nvSpPr>
                <p:cNvPr id="124949" name="Text Box 66"/>
                <p:cNvSpPr txBox="1">
                  <a:spLocks noChangeArrowheads="1"/>
                </p:cNvSpPr>
                <p:nvPr/>
              </p:nvSpPr>
              <p:spPr bwMode="auto">
                <a:xfrm>
                  <a:off x="768" y="2400"/>
                  <a:ext cx="1201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/>
                  <a:r>
                    <a:rPr lang="es-ES_tradnl" altLang="es-CO" sz="1200">
                      <a:solidFill>
                        <a:schemeClr val="tx1"/>
                      </a:solidFill>
                    </a:rPr>
                    <a:t>Daños a bienes</a:t>
                  </a:r>
                </a:p>
              </p:txBody>
            </p:sp>
            <p:sp>
              <p:nvSpPr>
                <p:cNvPr id="124950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959" y="3091"/>
                  <a:ext cx="1201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/>
                  <a:r>
                    <a:rPr lang="es-ES_tradnl" altLang="es-CO" sz="1200">
                      <a:solidFill>
                        <a:schemeClr val="tx1"/>
                      </a:solidFill>
                    </a:rPr>
                    <a:t>Desastres naturales</a:t>
                  </a:r>
                </a:p>
              </p:txBody>
            </p:sp>
            <p:sp>
              <p:nvSpPr>
                <p:cNvPr id="124951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1583" y="3504"/>
                  <a:ext cx="1201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/>
                  <a:r>
                    <a:rPr lang="es-ES_tradnl" altLang="es-CO" sz="1200">
                      <a:solidFill>
                        <a:schemeClr val="tx1"/>
                      </a:solidFill>
                    </a:rPr>
                    <a:t>Continuidad del negocio</a:t>
                  </a:r>
                </a:p>
              </p:txBody>
            </p:sp>
            <p:sp>
              <p:nvSpPr>
                <p:cNvPr id="124952" name="Text Box 69"/>
                <p:cNvSpPr txBox="1">
                  <a:spLocks noChangeArrowheads="1"/>
                </p:cNvSpPr>
                <p:nvPr/>
              </p:nvSpPr>
              <p:spPr bwMode="auto">
                <a:xfrm>
                  <a:off x="864" y="3283"/>
                  <a:ext cx="1201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/>
                  <a:r>
                    <a:rPr lang="es-ES_tradnl" altLang="es-CO" sz="1200">
                      <a:solidFill>
                        <a:schemeClr val="tx1"/>
                      </a:solidFill>
                    </a:rPr>
                    <a:t>Lucro cesante</a:t>
                  </a:r>
                </a:p>
              </p:txBody>
            </p:sp>
          </p:grpSp>
        </p:grpSp>
        <p:grpSp>
          <p:nvGrpSpPr>
            <p:cNvPr id="7" name="Group 70"/>
            <p:cNvGrpSpPr>
              <a:grpSpLocks/>
            </p:cNvGrpSpPr>
            <p:nvPr/>
          </p:nvGrpSpPr>
          <p:grpSpPr bwMode="auto">
            <a:xfrm>
              <a:off x="4643438" y="3570462"/>
              <a:ext cx="3997325" cy="3198812"/>
              <a:chOff x="3194" y="2107"/>
              <a:chExt cx="2518" cy="2015"/>
            </a:xfrm>
          </p:grpSpPr>
          <p:grpSp>
            <p:nvGrpSpPr>
              <p:cNvPr id="8" name="Group 71"/>
              <p:cNvGrpSpPr>
                <a:grpSpLocks/>
              </p:cNvGrpSpPr>
              <p:nvPr/>
            </p:nvGrpSpPr>
            <p:grpSpPr bwMode="auto">
              <a:xfrm>
                <a:off x="3194" y="2107"/>
                <a:ext cx="2483" cy="2015"/>
                <a:chOff x="3194" y="2107"/>
                <a:chExt cx="2483" cy="2015"/>
              </a:xfrm>
            </p:grpSpPr>
            <p:sp>
              <p:nvSpPr>
                <p:cNvPr id="124939" name="Freeform 72"/>
                <p:cNvSpPr>
                  <a:spLocks/>
                </p:cNvSpPr>
                <p:nvPr/>
              </p:nvSpPr>
              <p:spPr bwMode="auto">
                <a:xfrm>
                  <a:off x="3194" y="2107"/>
                  <a:ext cx="2446" cy="1698"/>
                </a:xfrm>
                <a:custGeom>
                  <a:avLst/>
                  <a:gdLst>
                    <a:gd name="T0" fmla="*/ 0 w 2450"/>
                    <a:gd name="T1" fmla="*/ 235 h 1771"/>
                    <a:gd name="T2" fmla="*/ 2256 w 2450"/>
                    <a:gd name="T3" fmla="*/ 0 h 1771"/>
                    <a:gd name="T4" fmla="*/ 2056 w 2450"/>
                    <a:gd name="T5" fmla="*/ 12 h 1771"/>
                    <a:gd name="T6" fmla="*/ 2061 w 2450"/>
                    <a:gd name="T7" fmla="*/ 12 h 1771"/>
                    <a:gd name="T8" fmla="*/ 2080 w 2450"/>
                    <a:gd name="T9" fmla="*/ 25 h 1771"/>
                    <a:gd name="T10" fmla="*/ 2084 w 2450"/>
                    <a:gd name="T11" fmla="*/ 32 h 1771"/>
                    <a:gd name="T12" fmla="*/ 2073 w 2450"/>
                    <a:gd name="T13" fmla="*/ 40 h 1771"/>
                    <a:gd name="T14" fmla="*/ 2035 w 2450"/>
                    <a:gd name="T15" fmla="*/ 48 h 1771"/>
                    <a:gd name="T16" fmla="*/ 1984 w 2450"/>
                    <a:gd name="T17" fmla="*/ 54 h 1771"/>
                    <a:gd name="T18" fmla="*/ 1908 w 2450"/>
                    <a:gd name="T19" fmla="*/ 56 h 1771"/>
                    <a:gd name="T20" fmla="*/ 1798 w 2450"/>
                    <a:gd name="T21" fmla="*/ 56 h 1771"/>
                    <a:gd name="T22" fmla="*/ 1726 w 2450"/>
                    <a:gd name="T23" fmla="*/ 54 h 1771"/>
                    <a:gd name="T24" fmla="*/ 1654 w 2450"/>
                    <a:gd name="T25" fmla="*/ 48 h 1771"/>
                    <a:gd name="T26" fmla="*/ 1606 w 2450"/>
                    <a:gd name="T27" fmla="*/ 40 h 1771"/>
                    <a:gd name="T28" fmla="*/ 1584 w 2450"/>
                    <a:gd name="T29" fmla="*/ 33 h 1771"/>
                    <a:gd name="T30" fmla="*/ 1589 w 2450"/>
                    <a:gd name="T31" fmla="*/ 26 h 1771"/>
                    <a:gd name="T32" fmla="*/ 1606 w 2450"/>
                    <a:gd name="T33" fmla="*/ 17 h 1771"/>
                    <a:gd name="T34" fmla="*/ 1622 w 2450"/>
                    <a:gd name="T35" fmla="*/ 12 h 1771"/>
                    <a:gd name="T36" fmla="*/ 1614 w 2450"/>
                    <a:gd name="T37" fmla="*/ 7 h 1771"/>
                    <a:gd name="T38" fmla="*/ 1256 w 2450"/>
                    <a:gd name="T39" fmla="*/ 12 h 1771"/>
                    <a:gd name="T40" fmla="*/ 1249 w 2450"/>
                    <a:gd name="T41" fmla="*/ 21 h 1771"/>
                    <a:gd name="T42" fmla="*/ 1245 w 2450"/>
                    <a:gd name="T43" fmla="*/ 30 h 1771"/>
                    <a:gd name="T44" fmla="*/ 1226 w 2450"/>
                    <a:gd name="T45" fmla="*/ 36 h 1771"/>
                    <a:gd name="T46" fmla="*/ 1190 w 2450"/>
                    <a:gd name="T47" fmla="*/ 42 h 1771"/>
                    <a:gd name="T48" fmla="*/ 1139 w 2450"/>
                    <a:gd name="T49" fmla="*/ 44 h 1771"/>
                    <a:gd name="T50" fmla="*/ 1082 w 2450"/>
                    <a:gd name="T51" fmla="*/ 46 h 1771"/>
                    <a:gd name="T52" fmla="*/ 1013 w 2450"/>
                    <a:gd name="T53" fmla="*/ 44 h 1771"/>
                    <a:gd name="T54" fmla="*/ 949 w 2450"/>
                    <a:gd name="T55" fmla="*/ 44 h 1771"/>
                    <a:gd name="T56" fmla="*/ 893 w 2450"/>
                    <a:gd name="T57" fmla="*/ 44 h 1771"/>
                    <a:gd name="T58" fmla="*/ 845 w 2450"/>
                    <a:gd name="T59" fmla="*/ 44 h 1771"/>
                    <a:gd name="T60" fmla="*/ 779 w 2450"/>
                    <a:gd name="T61" fmla="*/ 48 h 1771"/>
                    <a:gd name="T62" fmla="*/ 731 w 2450"/>
                    <a:gd name="T63" fmla="*/ 52 h 1771"/>
                    <a:gd name="T64" fmla="*/ 703 w 2450"/>
                    <a:gd name="T65" fmla="*/ 58 h 1771"/>
                    <a:gd name="T66" fmla="*/ 703 w 2450"/>
                    <a:gd name="T67" fmla="*/ 66 h 1771"/>
                    <a:gd name="T68" fmla="*/ 703 w 2450"/>
                    <a:gd name="T69" fmla="*/ 75 h 1771"/>
                    <a:gd name="T70" fmla="*/ 688 w 2450"/>
                    <a:gd name="T71" fmla="*/ 81 h 1771"/>
                    <a:gd name="T72" fmla="*/ 659 w 2450"/>
                    <a:gd name="T73" fmla="*/ 86 h 1771"/>
                    <a:gd name="T74" fmla="*/ 597 w 2450"/>
                    <a:gd name="T75" fmla="*/ 90 h 1771"/>
                    <a:gd name="T76" fmla="*/ 532 w 2450"/>
                    <a:gd name="T77" fmla="*/ 93 h 1771"/>
                    <a:gd name="T78" fmla="*/ 453 w 2450"/>
                    <a:gd name="T79" fmla="*/ 96 h 1771"/>
                    <a:gd name="T80" fmla="*/ 384 w 2450"/>
                    <a:gd name="T81" fmla="*/ 97 h 1771"/>
                    <a:gd name="T82" fmla="*/ 324 w 2450"/>
                    <a:gd name="T83" fmla="*/ 100 h 1771"/>
                    <a:gd name="T84" fmla="*/ 306 w 2450"/>
                    <a:gd name="T85" fmla="*/ 104 h 1771"/>
                    <a:gd name="T86" fmla="*/ 290 w 2450"/>
                    <a:gd name="T87" fmla="*/ 109 h 1771"/>
                    <a:gd name="T88" fmla="*/ 271 w 2450"/>
                    <a:gd name="T89" fmla="*/ 118 h 1771"/>
                    <a:gd name="T90" fmla="*/ 279 w 2450"/>
                    <a:gd name="T91" fmla="*/ 124 h 1771"/>
                    <a:gd name="T92" fmla="*/ 300 w 2450"/>
                    <a:gd name="T93" fmla="*/ 135 h 1771"/>
                    <a:gd name="T94" fmla="*/ 306 w 2450"/>
                    <a:gd name="T95" fmla="*/ 144 h 1771"/>
                    <a:gd name="T96" fmla="*/ 306 w 2450"/>
                    <a:gd name="T97" fmla="*/ 153 h 1771"/>
                    <a:gd name="T98" fmla="*/ 290 w 2450"/>
                    <a:gd name="T99" fmla="*/ 160 h 1771"/>
                    <a:gd name="T100" fmla="*/ 260 w 2450"/>
                    <a:gd name="T101" fmla="*/ 167 h 1771"/>
                    <a:gd name="T102" fmla="*/ 212 w 2450"/>
                    <a:gd name="T103" fmla="*/ 174 h 1771"/>
                    <a:gd name="T104" fmla="*/ 163 w 2450"/>
                    <a:gd name="T105" fmla="*/ 182 h 1771"/>
                    <a:gd name="T106" fmla="*/ 112 w 2450"/>
                    <a:gd name="T107" fmla="*/ 182 h 1771"/>
                    <a:gd name="T108" fmla="*/ 36 w 2450"/>
                    <a:gd name="T109" fmla="*/ 186 h 1771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w 2450"/>
                    <a:gd name="T166" fmla="*/ 0 h 1771"/>
                    <a:gd name="T167" fmla="*/ 2450 w 2450"/>
                    <a:gd name="T168" fmla="*/ 1771 h 1771"/>
                  </a:gdLst>
                  <a:ahLst/>
                  <a:cxnLst>
                    <a:cxn ang="T110">
                      <a:pos x="T0" y="T1"/>
                    </a:cxn>
                    <a:cxn ang="T111">
                      <a:pos x="T2" y="T3"/>
                    </a:cxn>
                    <a:cxn ang="T112">
                      <a:pos x="T4" y="T5"/>
                    </a:cxn>
                    <a:cxn ang="T113">
                      <a:pos x="T6" y="T7"/>
                    </a:cxn>
                    <a:cxn ang="T114">
                      <a:pos x="T8" y="T9"/>
                    </a:cxn>
                    <a:cxn ang="T115">
                      <a:pos x="T10" y="T11"/>
                    </a:cxn>
                    <a:cxn ang="T116">
                      <a:pos x="T12" y="T13"/>
                    </a:cxn>
                    <a:cxn ang="T117">
                      <a:pos x="T14" y="T15"/>
                    </a:cxn>
                    <a:cxn ang="T118">
                      <a:pos x="T16" y="T17"/>
                    </a:cxn>
                    <a:cxn ang="T119">
                      <a:pos x="T18" y="T19"/>
                    </a:cxn>
                    <a:cxn ang="T120">
                      <a:pos x="T20" y="T21"/>
                    </a:cxn>
                    <a:cxn ang="T121">
                      <a:pos x="T22" y="T23"/>
                    </a:cxn>
                    <a:cxn ang="T122">
                      <a:pos x="T24" y="T25"/>
                    </a:cxn>
                    <a:cxn ang="T123">
                      <a:pos x="T26" y="T27"/>
                    </a:cxn>
                    <a:cxn ang="T124">
                      <a:pos x="T28" y="T29"/>
                    </a:cxn>
                    <a:cxn ang="T125">
                      <a:pos x="T30" y="T31"/>
                    </a:cxn>
                    <a:cxn ang="T126">
                      <a:pos x="T32" y="T33"/>
                    </a:cxn>
                    <a:cxn ang="T127">
                      <a:pos x="T34" y="T35"/>
                    </a:cxn>
                    <a:cxn ang="T128">
                      <a:pos x="T36" y="T37"/>
                    </a:cxn>
                    <a:cxn ang="T129">
                      <a:pos x="T38" y="T39"/>
                    </a:cxn>
                    <a:cxn ang="T130">
                      <a:pos x="T40" y="T41"/>
                    </a:cxn>
                    <a:cxn ang="T131">
                      <a:pos x="T42" y="T43"/>
                    </a:cxn>
                    <a:cxn ang="T132">
                      <a:pos x="T44" y="T45"/>
                    </a:cxn>
                    <a:cxn ang="T133">
                      <a:pos x="T46" y="T47"/>
                    </a:cxn>
                    <a:cxn ang="T134">
                      <a:pos x="T48" y="T49"/>
                    </a:cxn>
                    <a:cxn ang="T135">
                      <a:pos x="T50" y="T51"/>
                    </a:cxn>
                    <a:cxn ang="T136">
                      <a:pos x="T52" y="T53"/>
                    </a:cxn>
                    <a:cxn ang="T137">
                      <a:pos x="T54" y="T55"/>
                    </a:cxn>
                    <a:cxn ang="T138">
                      <a:pos x="T56" y="T57"/>
                    </a:cxn>
                    <a:cxn ang="T139">
                      <a:pos x="T58" y="T59"/>
                    </a:cxn>
                    <a:cxn ang="T140">
                      <a:pos x="T60" y="T61"/>
                    </a:cxn>
                    <a:cxn ang="T141">
                      <a:pos x="T62" y="T63"/>
                    </a:cxn>
                    <a:cxn ang="T142">
                      <a:pos x="T64" y="T65"/>
                    </a:cxn>
                    <a:cxn ang="T143">
                      <a:pos x="T66" y="T67"/>
                    </a:cxn>
                    <a:cxn ang="T144">
                      <a:pos x="T68" y="T69"/>
                    </a:cxn>
                    <a:cxn ang="T145">
                      <a:pos x="T70" y="T71"/>
                    </a:cxn>
                    <a:cxn ang="T146">
                      <a:pos x="T72" y="T73"/>
                    </a:cxn>
                    <a:cxn ang="T147">
                      <a:pos x="T74" y="T75"/>
                    </a:cxn>
                    <a:cxn ang="T148">
                      <a:pos x="T76" y="T77"/>
                    </a:cxn>
                    <a:cxn ang="T149">
                      <a:pos x="T78" y="T79"/>
                    </a:cxn>
                    <a:cxn ang="T150">
                      <a:pos x="T80" y="T81"/>
                    </a:cxn>
                    <a:cxn ang="T151">
                      <a:pos x="T82" y="T83"/>
                    </a:cxn>
                    <a:cxn ang="T152">
                      <a:pos x="T84" y="T85"/>
                    </a:cxn>
                    <a:cxn ang="T153">
                      <a:pos x="T86" y="T87"/>
                    </a:cxn>
                    <a:cxn ang="T154">
                      <a:pos x="T88" y="T89"/>
                    </a:cxn>
                    <a:cxn ang="T155">
                      <a:pos x="T90" y="T91"/>
                    </a:cxn>
                    <a:cxn ang="T156">
                      <a:pos x="T92" y="T93"/>
                    </a:cxn>
                    <a:cxn ang="T157">
                      <a:pos x="T94" y="T95"/>
                    </a:cxn>
                    <a:cxn ang="T158">
                      <a:pos x="T96" y="T97"/>
                    </a:cxn>
                    <a:cxn ang="T159">
                      <a:pos x="T98" y="T99"/>
                    </a:cxn>
                    <a:cxn ang="T160">
                      <a:pos x="T100" y="T101"/>
                    </a:cxn>
                    <a:cxn ang="T161">
                      <a:pos x="T102" y="T103"/>
                    </a:cxn>
                    <a:cxn ang="T162">
                      <a:pos x="T104" y="T105"/>
                    </a:cxn>
                    <a:cxn ang="T163">
                      <a:pos x="T106" y="T107"/>
                    </a:cxn>
                    <a:cxn ang="T164">
                      <a:pos x="T108" y="T109"/>
                    </a:cxn>
                  </a:cxnLst>
                  <a:rect l="T165" t="T166" r="T167" b="T168"/>
                  <a:pathLst>
                    <a:path w="2450" h="1771">
                      <a:moveTo>
                        <a:pt x="0" y="1400"/>
                      </a:moveTo>
                      <a:lnTo>
                        <a:pt x="0" y="1771"/>
                      </a:lnTo>
                      <a:lnTo>
                        <a:pt x="2450" y="1771"/>
                      </a:lnTo>
                      <a:lnTo>
                        <a:pt x="2448" y="0"/>
                      </a:lnTo>
                      <a:lnTo>
                        <a:pt x="2230" y="0"/>
                      </a:lnTo>
                      <a:lnTo>
                        <a:pt x="2219" y="34"/>
                      </a:lnTo>
                      <a:lnTo>
                        <a:pt x="2219" y="58"/>
                      </a:lnTo>
                      <a:lnTo>
                        <a:pt x="2226" y="92"/>
                      </a:lnTo>
                      <a:lnTo>
                        <a:pt x="2238" y="128"/>
                      </a:lnTo>
                      <a:lnTo>
                        <a:pt x="2251" y="171"/>
                      </a:lnTo>
                      <a:lnTo>
                        <a:pt x="2257" y="205"/>
                      </a:lnTo>
                      <a:lnTo>
                        <a:pt x="2257" y="235"/>
                      </a:lnTo>
                      <a:lnTo>
                        <a:pt x="2253" y="269"/>
                      </a:lnTo>
                      <a:lnTo>
                        <a:pt x="2242" y="301"/>
                      </a:lnTo>
                      <a:lnTo>
                        <a:pt x="2219" y="331"/>
                      </a:lnTo>
                      <a:lnTo>
                        <a:pt x="2192" y="358"/>
                      </a:lnTo>
                      <a:lnTo>
                        <a:pt x="2162" y="382"/>
                      </a:lnTo>
                      <a:lnTo>
                        <a:pt x="2128" y="399"/>
                      </a:lnTo>
                      <a:lnTo>
                        <a:pt x="2088" y="412"/>
                      </a:lnTo>
                      <a:lnTo>
                        <a:pt x="2052" y="420"/>
                      </a:lnTo>
                      <a:lnTo>
                        <a:pt x="2001" y="422"/>
                      </a:lnTo>
                      <a:lnTo>
                        <a:pt x="1942" y="418"/>
                      </a:lnTo>
                      <a:lnTo>
                        <a:pt x="1904" y="412"/>
                      </a:lnTo>
                      <a:lnTo>
                        <a:pt x="1870" y="405"/>
                      </a:lnTo>
                      <a:lnTo>
                        <a:pt x="1838" y="388"/>
                      </a:lnTo>
                      <a:lnTo>
                        <a:pt x="1798" y="360"/>
                      </a:lnTo>
                      <a:lnTo>
                        <a:pt x="1773" y="333"/>
                      </a:lnTo>
                      <a:lnTo>
                        <a:pt x="1750" y="305"/>
                      </a:lnTo>
                      <a:lnTo>
                        <a:pt x="1737" y="275"/>
                      </a:lnTo>
                      <a:lnTo>
                        <a:pt x="1728" y="247"/>
                      </a:lnTo>
                      <a:lnTo>
                        <a:pt x="1728" y="215"/>
                      </a:lnTo>
                      <a:lnTo>
                        <a:pt x="1733" y="182"/>
                      </a:lnTo>
                      <a:lnTo>
                        <a:pt x="1741" y="152"/>
                      </a:lnTo>
                      <a:lnTo>
                        <a:pt x="1750" y="124"/>
                      </a:lnTo>
                      <a:lnTo>
                        <a:pt x="1760" y="94"/>
                      </a:lnTo>
                      <a:lnTo>
                        <a:pt x="1766" y="64"/>
                      </a:lnTo>
                      <a:lnTo>
                        <a:pt x="1766" y="37"/>
                      </a:lnTo>
                      <a:lnTo>
                        <a:pt x="1758" y="7"/>
                      </a:lnTo>
                      <a:lnTo>
                        <a:pt x="1348" y="7"/>
                      </a:lnTo>
                      <a:lnTo>
                        <a:pt x="1352" y="69"/>
                      </a:lnTo>
                      <a:lnTo>
                        <a:pt x="1348" y="113"/>
                      </a:lnTo>
                      <a:lnTo>
                        <a:pt x="1345" y="149"/>
                      </a:lnTo>
                      <a:lnTo>
                        <a:pt x="1345" y="181"/>
                      </a:lnTo>
                      <a:lnTo>
                        <a:pt x="1341" y="215"/>
                      </a:lnTo>
                      <a:lnTo>
                        <a:pt x="1333" y="248"/>
                      </a:lnTo>
                      <a:lnTo>
                        <a:pt x="1322" y="271"/>
                      </a:lnTo>
                      <a:lnTo>
                        <a:pt x="1307" y="292"/>
                      </a:lnTo>
                      <a:lnTo>
                        <a:pt x="1286" y="309"/>
                      </a:lnTo>
                      <a:lnTo>
                        <a:pt x="1263" y="322"/>
                      </a:lnTo>
                      <a:lnTo>
                        <a:pt x="1235" y="330"/>
                      </a:lnTo>
                      <a:lnTo>
                        <a:pt x="1206" y="333"/>
                      </a:lnTo>
                      <a:lnTo>
                        <a:pt x="1178" y="335"/>
                      </a:lnTo>
                      <a:lnTo>
                        <a:pt x="1142" y="335"/>
                      </a:lnTo>
                      <a:lnTo>
                        <a:pt x="1109" y="331"/>
                      </a:lnTo>
                      <a:lnTo>
                        <a:pt x="1081" y="330"/>
                      </a:lnTo>
                      <a:lnTo>
                        <a:pt x="1045" y="328"/>
                      </a:lnTo>
                      <a:lnTo>
                        <a:pt x="1007" y="324"/>
                      </a:lnTo>
                      <a:lnTo>
                        <a:pt x="965" y="324"/>
                      </a:lnTo>
                      <a:lnTo>
                        <a:pt x="929" y="328"/>
                      </a:lnTo>
                      <a:lnTo>
                        <a:pt x="893" y="331"/>
                      </a:lnTo>
                      <a:lnTo>
                        <a:pt x="855" y="341"/>
                      </a:lnTo>
                      <a:lnTo>
                        <a:pt x="827" y="354"/>
                      </a:lnTo>
                      <a:lnTo>
                        <a:pt x="798" y="371"/>
                      </a:lnTo>
                      <a:lnTo>
                        <a:pt x="779" y="394"/>
                      </a:lnTo>
                      <a:lnTo>
                        <a:pt x="759" y="418"/>
                      </a:lnTo>
                      <a:lnTo>
                        <a:pt x="751" y="443"/>
                      </a:lnTo>
                      <a:lnTo>
                        <a:pt x="747" y="471"/>
                      </a:lnTo>
                      <a:lnTo>
                        <a:pt x="751" y="499"/>
                      </a:lnTo>
                      <a:lnTo>
                        <a:pt x="753" y="529"/>
                      </a:lnTo>
                      <a:lnTo>
                        <a:pt x="751" y="561"/>
                      </a:lnTo>
                      <a:lnTo>
                        <a:pt x="745" y="586"/>
                      </a:lnTo>
                      <a:lnTo>
                        <a:pt x="736" y="612"/>
                      </a:lnTo>
                      <a:lnTo>
                        <a:pt x="724" y="637"/>
                      </a:lnTo>
                      <a:lnTo>
                        <a:pt x="707" y="654"/>
                      </a:lnTo>
                      <a:lnTo>
                        <a:pt x="679" y="671"/>
                      </a:lnTo>
                      <a:lnTo>
                        <a:pt x="645" y="682"/>
                      </a:lnTo>
                      <a:lnTo>
                        <a:pt x="611" y="691"/>
                      </a:lnTo>
                      <a:lnTo>
                        <a:pt x="580" y="699"/>
                      </a:lnTo>
                      <a:lnTo>
                        <a:pt x="546" y="706"/>
                      </a:lnTo>
                      <a:lnTo>
                        <a:pt x="501" y="714"/>
                      </a:lnTo>
                      <a:lnTo>
                        <a:pt x="468" y="720"/>
                      </a:lnTo>
                      <a:lnTo>
                        <a:pt x="432" y="729"/>
                      </a:lnTo>
                      <a:lnTo>
                        <a:pt x="402" y="739"/>
                      </a:lnTo>
                      <a:lnTo>
                        <a:pt x="372" y="750"/>
                      </a:lnTo>
                      <a:lnTo>
                        <a:pt x="349" y="765"/>
                      </a:lnTo>
                      <a:lnTo>
                        <a:pt x="328" y="780"/>
                      </a:lnTo>
                      <a:lnTo>
                        <a:pt x="305" y="804"/>
                      </a:lnTo>
                      <a:lnTo>
                        <a:pt x="290" y="827"/>
                      </a:lnTo>
                      <a:lnTo>
                        <a:pt x="277" y="854"/>
                      </a:lnTo>
                      <a:lnTo>
                        <a:pt x="271" y="886"/>
                      </a:lnTo>
                      <a:lnTo>
                        <a:pt x="275" y="916"/>
                      </a:lnTo>
                      <a:lnTo>
                        <a:pt x="279" y="946"/>
                      </a:lnTo>
                      <a:lnTo>
                        <a:pt x="290" y="982"/>
                      </a:lnTo>
                      <a:lnTo>
                        <a:pt x="300" y="1021"/>
                      </a:lnTo>
                      <a:lnTo>
                        <a:pt x="309" y="1057"/>
                      </a:lnTo>
                      <a:lnTo>
                        <a:pt x="313" y="1085"/>
                      </a:lnTo>
                      <a:lnTo>
                        <a:pt x="313" y="1112"/>
                      </a:lnTo>
                      <a:lnTo>
                        <a:pt x="309" y="1148"/>
                      </a:lnTo>
                      <a:lnTo>
                        <a:pt x="298" y="1178"/>
                      </a:lnTo>
                      <a:lnTo>
                        <a:pt x="290" y="1204"/>
                      </a:lnTo>
                      <a:lnTo>
                        <a:pt x="277" y="1229"/>
                      </a:lnTo>
                      <a:lnTo>
                        <a:pt x="260" y="1261"/>
                      </a:lnTo>
                      <a:lnTo>
                        <a:pt x="237" y="1296"/>
                      </a:lnTo>
                      <a:lnTo>
                        <a:pt x="212" y="1323"/>
                      </a:lnTo>
                      <a:lnTo>
                        <a:pt x="186" y="1344"/>
                      </a:lnTo>
                      <a:lnTo>
                        <a:pt x="163" y="1362"/>
                      </a:lnTo>
                      <a:lnTo>
                        <a:pt x="138" y="1377"/>
                      </a:lnTo>
                      <a:lnTo>
                        <a:pt x="112" y="1387"/>
                      </a:lnTo>
                      <a:lnTo>
                        <a:pt x="76" y="1394"/>
                      </a:lnTo>
                      <a:lnTo>
                        <a:pt x="36" y="1400"/>
                      </a:lnTo>
                      <a:lnTo>
                        <a:pt x="0" y="1400"/>
                      </a:lnTo>
                      <a:close/>
                    </a:path>
                  </a:pathLst>
                </a:custGeom>
                <a:solidFill>
                  <a:srgbClr val="99CCFF"/>
                </a:solidFill>
                <a:ln w="27051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CO"/>
                </a:p>
              </p:txBody>
            </p:sp>
            <p:sp>
              <p:nvSpPr>
                <p:cNvPr id="124940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3467" y="3792"/>
                  <a:ext cx="2210" cy="3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s-ES_tradnl" altLang="es-CO" sz="2800" b="1" dirty="0">
                      <a:solidFill>
                        <a:schemeClr val="tx1"/>
                      </a:solidFill>
                    </a:rPr>
                    <a:t>Riesgos Operacionales</a:t>
                  </a:r>
                  <a:endParaRPr lang="es-ES_tradnl" altLang="es-CO" sz="2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4941" name="Text Box 74"/>
                <p:cNvSpPr txBox="1">
                  <a:spLocks noChangeArrowheads="1"/>
                </p:cNvSpPr>
                <p:nvPr/>
              </p:nvSpPr>
              <p:spPr bwMode="auto">
                <a:xfrm>
                  <a:off x="4032" y="2592"/>
                  <a:ext cx="1224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/>
                  <a:r>
                    <a:rPr lang="es-ES_tradnl" altLang="es-CO" sz="1200">
                      <a:solidFill>
                        <a:schemeClr val="tx1"/>
                      </a:solidFill>
                    </a:rPr>
                    <a:t>Riesgos informáticos</a:t>
                  </a:r>
                </a:p>
              </p:txBody>
            </p:sp>
            <p:sp>
              <p:nvSpPr>
                <p:cNvPr id="124942" name="Text Box 75"/>
                <p:cNvSpPr txBox="1">
                  <a:spLocks noChangeArrowheads="1"/>
                </p:cNvSpPr>
                <p:nvPr/>
              </p:nvSpPr>
              <p:spPr bwMode="auto">
                <a:xfrm>
                  <a:off x="3824" y="2962"/>
                  <a:ext cx="1305" cy="1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/>
                  <a:r>
                    <a:rPr lang="es-ES_tradnl" altLang="es-CO" sz="1200">
                      <a:solidFill>
                        <a:schemeClr val="tx1"/>
                      </a:solidFill>
                    </a:rPr>
                    <a:t>Riesgos regulatorios</a:t>
                  </a:r>
                </a:p>
              </p:txBody>
            </p:sp>
            <p:sp>
              <p:nvSpPr>
                <p:cNvPr id="124943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3312" y="3524"/>
                  <a:ext cx="1632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/>
                  <a:r>
                    <a:rPr lang="es-ES_tradnl" altLang="es-CO" sz="1200" dirty="0">
                      <a:solidFill>
                        <a:schemeClr val="tx1"/>
                      </a:solidFill>
                    </a:rPr>
                    <a:t>Cadena de </a:t>
                  </a:r>
                  <a:r>
                    <a:rPr lang="es-ES_tradnl" altLang="es-CO" sz="1200" dirty="0" smtClean="0">
                      <a:solidFill>
                        <a:schemeClr val="tx1"/>
                      </a:solidFill>
                    </a:rPr>
                    <a:t>suministro</a:t>
                  </a:r>
                  <a:endParaRPr lang="es-ES_tradnl" altLang="es-CO" sz="12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24938" name="Text Box 77"/>
              <p:cNvSpPr txBox="1">
                <a:spLocks noChangeArrowheads="1"/>
              </p:cNvSpPr>
              <p:nvPr/>
            </p:nvSpPr>
            <p:spPr bwMode="auto">
              <a:xfrm>
                <a:off x="4488" y="3284"/>
                <a:ext cx="1224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s-ES_tradnl" altLang="es-CO" sz="1200">
                    <a:solidFill>
                      <a:schemeClr val="tx1"/>
                    </a:solidFill>
                  </a:rPr>
                  <a:t>Riesgos ambientales</a:t>
                </a:r>
              </a:p>
            </p:txBody>
          </p:sp>
        </p:grpSp>
        <p:sp>
          <p:nvSpPr>
            <p:cNvPr id="76879" name="Rectangle 79"/>
            <p:cNvSpPr>
              <a:spLocks noChangeArrowheads="1"/>
            </p:cNvSpPr>
            <p:nvPr/>
          </p:nvSpPr>
          <p:spPr bwMode="auto">
            <a:xfrm>
              <a:off x="792163" y="1063799"/>
              <a:ext cx="7772400" cy="5181600"/>
            </a:xfrm>
            <a:prstGeom prst="rect">
              <a:avLst/>
            </a:prstGeom>
            <a:noFill/>
            <a:ln w="152400">
              <a:solidFill>
                <a:srgbClr val="333399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s-CO" altLang="es-CO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28 Grupo"/>
          <p:cNvGrpSpPr/>
          <p:nvPr/>
        </p:nvGrpSpPr>
        <p:grpSpPr>
          <a:xfrm>
            <a:off x="539552" y="404664"/>
            <a:ext cx="8280920" cy="6048672"/>
            <a:chOff x="539552" y="404664"/>
            <a:chExt cx="8280920" cy="6048672"/>
          </a:xfrm>
        </p:grpSpPr>
        <p:sp>
          <p:nvSpPr>
            <p:cNvPr id="2" name="1 Rectángulo redondeado"/>
            <p:cNvSpPr/>
            <p:nvPr/>
          </p:nvSpPr>
          <p:spPr>
            <a:xfrm>
              <a:off x="539552" y="404664"/>
              <a:ext cx="8280920" cy="6048672"/>
            </a:xfrm>
            <a:prstGeom prst="roundRect">
              <a:avLst/>
            </a:prstGeom>
            <a:solidFill>
              <a:srgbClr val="8064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s-CO" sz="1600" b="1" dirty="0" smtClean="0"/>
                <a:t>PROCESO DE GESTIÓN DEL RIESGO</a:t>
              </a:r>
              <a:endParaRPr lang="es-CO" sz="1600" b="1" dirty="0"/>
            </a:p>
          </p:txBody>
        </p:sp>
        <p:grpSp>
          <p:nvGrpSpPr>
            <p:cNvPr id="3" name="2 Grupo"/>
            <p:cNvGrpSpPr/>
            <p:nvPr/>
          </p:nvGrpSpPr>
          <p:grpSpPr>
            <a:xfrm>
              <a:off x="1043608" y="1164813"/>
              <a:ext cx="7128792" cy="4640451"/>
              <a:chOff x="427172" y="690101"/>
              <a:chExt cx="7128792" cy="4640451"/>
            </a:xfrm>
          </p:grpSpPr>
          <p:sp>
            <p:nvSpPr>
              <p:cNvPr id="4" name="3 Rectángulo redondeado"/>
              <p:cNvSpPr/>
              <p:nvPr/>
            </p:nvSpPr>
            <p:spPr>
              <a:xfrm>
                <a:off x="6100564" y="985649"/>
                <a:ext cx="1455400" cy="4099535"/>
              </a:xfrm>
              <a:prstGeom prst="roundRect">
                <a:avLst/>
              </a:prstGeom>
              <a:solidFill>
                <a:srgbClr val="9BBB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altLang="es-CO" sz="1400" b="1" dirty="0" smtClean="0">
                    <a:solidFill>
                      <a:schemeClr val="bg1"/>
                    </a:solidFill>
                  </a:rPr>
                  <a:t>MONITOREO </a:t>
                </a:r>
              </a:p>
              <a:p>
                <a:pPr algn="ctr"/>
                <a:r>
                  <a:rPr lang="es-MX" altLang="es-CO" sz="1400" b="1" dirty="0" smtClean="0">
                    <a:solidFill>
                      <a:schemeClr val="bg1"/>
                    </a:solidFill>
                  </a:rPr>
                  <a:t>Y REVISIÓN</a:t>
                </a:r>
                <a:endParaRPr lang="es-ES" altLang="es-CO" sz="1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" name="4 Rectángulo redondeado"/>
              <p:cNvSpPr/>
              <p:nvPr/>
            </p:nvSpPr>
            <p:spPr>
              <a:xfrm>
                <a:off x="3001169" y="1828801"/>
                <a:ext cx="2218903" cy="3256384"/>
              </a:xfrm>
              <a:prstGeom prst="roundRect">
                <a:avLst/>
              </a:prstGeom>
              <a:solidFill>
                <a:srgbClr val="9BBB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0" lvl="1" algn="ctr"/>
                <a:r>
                  <a:rPr lang="es-MX" altLang="es-CO" sz="1400" b="1" dirty="0" smtClean="0">
                    <a:solidFill>
                      <a:schemeClr val="bg1"/>
                    </a:solidFill>
                  </a:rPr>
                  <a:t>EVALUACIÓN DE RIESGOS</a:t>
                </a:r>
                <a:endParaRPr lang="es-ES" altLang="es-CO" sz="1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" name="Text Box 9"/>
              <p:cNvSpPr txBox="1">
                <a:spLocks noChangeArrowheads="1"/>
              </p:cNvSpPr>
              <p:nvPr/>
            </p:nvSpPr>
            <p:spPr bwMode="auto">
              <a:xfrm>
                <a:off x="3119636" y="985649"/>
                <a:ext cx="1853754" cy="307777"/>
              </a:xfrm>
              <a:prstGeom prst="rect">
                <a:avLst/>
              </a:prstGeom>
              <a:solidFill>
                <a:srgbClr val="C0504D"/>
              </a:solidFill>
              <a:ln>
                <a:noFill/>
              </a:ln>
              <a:extLst/>
            </p:spPr>
            <p:txBody>
              <a:bodyPr wrap="square">
                <a:spAutoFit/>
              </a:bodyPr>
              <a:lstStyle>
                <a:lvl1pPr eaLnBrk="0" hangingPunct="0">
                  <a:defRPr sz="440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sz="440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sz="440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sz="440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sz="440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r>
                  <a:rPr lang="es-MX" altLang="es-CO" sz="1400" b="1" dirty="0">
                    <a:latin typeface="+mn-lt"/>
                  </a:rPr>
                  <a:t>Establecer el contexto</a:t>
                </a:r>
                <a:endParaRPr lang="es-ES" altLang="es-CO" sz="1400" b="1" dirty="0">
                  <a:latin typeface="+mn-lt"/>
                </a:endParaRPr>
              </a:p>
            </p:txBody>
          </p:sp>
          <p:sp>
            <p:nvSpPr>
              <p:cNvPr id="7" name="Text Box 14"/>
              <p:cNvSpPr txBox="1">
                <a:spLocks noChangeArrowheads="1"/>
              </p:cNvSpPr>
              <p:nvPr/>
            </p:nvSpPr>
            <p:spPr bwMode="auto">
              <a:xfrm>
                <a:off x="3149600" y="3276600"/>
                <a:ext cx="1951856" cy="307777"/>
              </a:xfrm>
              <a:prstGeom prst="rect">
                <a:avLst/>
              </a:prstGeom>
              <a:solidFill>
                <a:srgbClr val="C0504D"/>
              </a:solidFill>
              <a:ln>
                <a:noFill/>
              </a:ln>
              <a:extLst/>
            </p:spPr>
            <p:txBody>
              <a:bodyPr wrap="square">
                <a:spAutoFit/>
              </a:bodyPr>
              <a:lstStyle>
                <a:lvl1pPr eaLnBrk="0" hangingPunct="0">
                  <a:defRPr sz="440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sz="440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sz="440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sz="440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sz="440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r>
                  <a:rPr lang="es-MX" altLang="es-CO" sz="1400" b="1" dirty="0">
                    <a:latin typeface="+mn-lt"/>
                  </a:rPr>
                  <a:t>Analizar riesgos</a:t>
                </a:r>
                <a:endParaRPr lang="es-ES" altLang="es-CO" sz="1400" b="1" dirty="0">
                  <a:latin typeface="+mn-lt"/>
                </a:endParaRPr>
              </a:p>
            </p:txBody>
          </p:sp>
          <p:sp>
            <p:nvSpPr>
              <p:cNvPr id="8" name="Text Box 15"/>
              <p:cNvSpPr txBox="1">
                <a:spLocks noChangeArrowheads="1"/>
              </p:cNvSpPr>
              <p:nvPr/>
            </p:nvSpPr>
            <p:spPr bwMode="auto">
              <a:xfrm>
                <a:off x="3149600" y="3861048"/>
                <a:ext cx="1951856" cy="307777"/>
              </a:xfrm>
              <a:prstGeom prst="rect">
                <a:avLst/>
              </a:prstGeom>
              <a:solidFill>
                <a:srgbClr val="C0504D"/>
              </a:solidFill>
              <a:ln>
                <a:noFill/>
              </a:ln>
              <a:extLst/>
            </p:spPr>
            <p:txBody>
              <a:bodyPr wrap="square">
                <a:spAutoFit/>
              </a:bodyPr>
              <a:lstStyle>
                <a:lvl1pPr eaLnBrk="0" hangingPunct="0">
                  <a:defRPr sz="440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sz="440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sz="440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sz="440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sz="440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r>
                  <a:rPr lang="es-MX" altLang="es-CO" sz="1400" b="1" dirty="0">
                    <a:latin typeface="+mn-lt"/>
                  </a:rPr>
                  <a:t>Evaluar riesgos</a:t>
                </a:r>
                <a:endParaRPr lang="es-ES" altLang="es-CO" sz="1400" b="1" dirty="0">
                  <a:latin typeface="+mn-lt"/>
                </a:endParaRPr>
              </a:p>
            </p:txBody>
          </p:sp>
          <p:sp>
            <p:nvSpPr>
              <p:cNvPr id="9" name="Text Box 16"/>
              <p:cNvSpPr txBox="1">
                <a:spLocks noChangeArrowheads="1"/>
              </p:cNvSpPr>
              <p:nvPr/>
            </p:nvSpPr>
            <p:spPr bwMode="auto">
              <a:xfrm>
                <a:off x="3149600" y="4437112"/>
                <a:ext cx="1951856" cy="307777"/>
              </a:xfrm>
              <a:prstGeom prst="rect">
                <a:avLst/>
              </a:prstGeom>
              <a:solidFill>
                <a:srgbClr val="C0504D"/>
              </a:solidFill>
              <a:ln>
                <a:noFill/>
              </a:ln>
              <a:extLst/>
            </p:spPr>
            <p:txBody>
              <a:bodyPr wrap="square">
                <a:spAutoFit/>
              </a:bodyPr>
              <a:lstStyle>
                <a:lvl1pPr eaLnBrk="0" hangingPunct="0">
                  <a:defRPr sz="440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sz="440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sz="440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sz="440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sz="440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r>
                  <a:rPr lang="es-MX" altLang="es-CO" sz="1400" b="1" dirty="0">
                    <a:latin typeface="+mn-lt"/>
                  </a:rPr>
                  <a:t>Tratar </a:t>
                </a:r>
                <a:r>
                  <a:rPr lang="es-MX" altLang="es-CO" sz="1400" b="1" dirty="0" smtClean="0">
                    <a:latin typeface="+mn-lt"/>
                  </a:rPr>
                  <a:t>riesgos</a:t>
                </a:r>
                <a:endParaRPr lang="es-ES" altLang="es-CO" sz="1400" b="1" dirty="0">
                  <a:latin typeface="+mn-lt"/>
                </a:endParaRPr>
              </a:p>
            </p:txBody>
          </p:sp>
          <p:sp>
            <p:nvSpPr>
              <p:cNvPr id="10" name="Text Box 17"/>
              <p:cNvSpPr txBox="1">
                <a:spLocks noChangeArrowheads="1"/>
              </p:cNvSpPr>
              <p:nvPr/>
            </p:nvSpPr>
            <p:spPr bwMode="auto">
              <a:xfrm>
                <a:off x="3168650" y="2699628"/>
                <a:ext cx="1951856" cy="307777"/>
              </a:xfrm>
              <a:prstGeom prst="rect">
                <a:avLst/>
              </a:prstGeom>
              <a:solidFill>
                <a:srgbClr val="C0504D"/>
              </a:solidFill>
              <a:ln>
                <a:noFill/>
              </a:ln>
              <a:extLst/>
            </p:spPr>
            <p:txBody>
              <a:bodyPr wrap="square">
                <a:spAutoFit/>
              </a:bodyPr>
              <a:lstStyle>
                <a:lvl1pPr eaLnBrk="0" hangingPunct="0">
                  <a:defRPr sz="440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sz="440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sz="440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sz="440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sz="440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r>
                  <a:rPr lang="es-MX" altLang="es-CO" sz="1400" b="1" dirty="0">
                    <a:latin typeface="+mn-lt"/>
                  </a:rPr>
                  <a:t>Identificar riesgos</a:t>
                </a:r>
                <a:endParaRPr lang="es-ES" altLang="es-CO" sz="1400" b="1" dirty="0">
                  <a:latin typeface="+mn-lt"/>
                </a:endParaRPr>
              </a:p>
            </p:txBody>
          </p:sp>
          <p:sp>
            <p:nvSpPr>
              <p:cNvPr id="11" name="Line 18"/>
              <p:cNvSpPr>
                <a:spLocks noChangeShapeType="1"/>
              </p:cNvSpPr>
              <p:nvPr/>
            </p:nvSpPr>
            <p:spPr bwMode="auto">
              <a:xfrm>
                <a:off x="5186164" y="1828800"/>
                <a:ext cx="914400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s-CO" sz="1400"/>
              </a:p>
            </p:txBody>
          </p:sp>
          <p:sp>
            <p:nvSpPr>
              <p:cNvPr id="12" name="Line 19"/>
              <p:cNvSpPr>
                <a:spLocks noChangeShapeType="1"/>
              </p:cNvSpPr>
              <p:nvPr/>
            </p:nvSpPr>
            <p:spPr bwMode="auto">
              <a:xfrm>
                <a:off x="2057400" y="2942515"/>
                <a:ext cx="914400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s-CO" sz="1400"/>
              </a:p>
            </p:txBody>
          </p:sp>
          <p:sp>
            <p:nvSpPr>
              <p:cNvPr id="13" name="Line 20"/>
              <p:cNvSpPr>
                <a:spLocks noChangeShapeType="1"/>
              </p:cNvSpPr>
              <p:nvPr/>
            </p:nvSpPr>
            <p:spPr bwMode="auto">
              <a:xfrm>
                <a:off x="2057400" y="3505200"/>
                <a:ext cx="914400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s-CO" sz="1400"/>
              </a:p>
            </p:txBody>
          </p:sp>
          <p:sp>
            <p:nvSpPr>
              <p:cNvPr id="14" name="Line 21"/>
              <p:cNvSpPr>
                <a:spLocks noChangeShapeType="1"/>
              </p:cNvSpPr>
              <p:nvPr/>
            </p:nvSpPr>
            <p:spPr bwMode="auto">
              <a:xfrm>
                <a:off x="2057400" y="4038848"/>
                <a:ext cx="914400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s-CO" sz="1400"/>
              </a:p>
            </p:txBody>
          </p:sp>
          <p:sp>
            <p:nvSpPr>
              <p:cNvPr id="15" name="Line 22"/>
              <p:cNvSpPr>
                <a:spLocks noChangeShapeType="1"/>
              </p:cNvSpPr>
              <p:nvPr/>
            </p:nvSpPr>
            <p:spPr bwMode="auto">
              <a:xfrm>
                <a:off x="2057400" y="4665712"/>
                <a:ext cx="914400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s-CO" sz="1400"/>
              </a:p>
            </p:txBody>
          </p:sp>
          <p:sp>
            <p:nvSpPr>
              <p:cNvPr id="16" name="Line 23"/>
              <p:cNvSpPr>
                <a:spLocks noChangeShapeType="1"/>
              </p:cNvSpPr>
              <p:nvPr/>
            </p:nvSpPr>
            <p:spPr bwMode="auto">
              <a:xfrm>
                <a:off x="2086769" y="1308815"/>
                <a:ext cx="914400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s-CO" sz="1400"/>
              </a:p>
            </p:txBody>
          </p:sp>
          <p:sp>
            <p:nvSpPr>
              <p:cNvPr id="17" name="Line 24"/>
              <p:cNvSpPr>
                <a:spLocks noChangeShapeType="1"/>
              </p:cNvSpPr>
              <p:nvPr/>
            </p:nvSpPr>
            <p:spPr bwMode="auto">
              <a:xfrm>
                <a:off x="5186164" y="4038848"/>
                <a:ext cx="914400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s-CO" sz="1400"/>
              </a:p>
            </p:txBody>
          </p:sp>
          <p:sp>
            <p:nvSpPr>
              <p:cNvPr id="18" name="Line 25"/>
              <p:cNvSpPr>
                <a:spLocks noChangeShapeType="1"/>
              </p:cNvSpPr>
              <p:nvPr/>
            </p:nvSpPr>
            <p:spPr bwMode="auto">
              <a:xfrm>
                <a:off x="5186164" y="3505200"/>
                <a:ext cx="914400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s-CO" sz="1400"/>
              </a:p>
            </p:txBody>
          </p:sp>
          <p:sp>
            <p:nvSpPr>
              <p:cNvPr id="19" name="Line 26"/>
              <p:cNvSpPr>
                <a:spLocks noChangeShapeType="1"/>
              </p:cNvSpPr>
              <p:nvPr/>
            </p:nvSpPr>
            <p:spPr bwMode="auto">
              <a:xfrm>
                <a:off x="5186164" y="2942515"/>
                <a:ext cx="914400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s-CO" sz="1400"/>
              </a:p>
            </p:txBody>
          </p:sp>
          <p:sp>
            <p:nvSpPr>
              <p:cNvPr id="20" name="Line 27"/>
              <p:cNvSpPr>
                <a:spLocks noChangeShapeType="1"/>
              </p:cNvSpPr>
              <p:nvPr/>
            </p:nvSpPr>
            <p:spPr bwMode="auto">
              <a:xfrm>
                <a:off x="5186164" y="4665712"/>
                <a:ext cx="914400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s-CO" sz="1400"/>
              </a:p>
            </p:txBody>
          </p:sp>
          <p:sp>
            <p:nvSpPr>
              <p:cNvPr id="21" name="Line 28"/>
              <p:cNvSpPr>
                <a:spLocks noChangeShapeType="1"/>
              </p:cNvSpPr>
              <p:nvPr/>
            </p:nvSpPr>
            <p:spPr bwMode="auto">
              <a:xfrm>
                <a:off x="4040088" y="4873352"/>
                <a:ext cx="0" cy="45720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s-CO" sz="1400"/>
              </a:p>
            </p:txBody>
          </p:sp>
          <p:sp>
            <p:nvSpPr>
              <p:cNvPr id="22" name="Line 29"/>
              <p:cNvSpPr>
                <a:spLocks noChangeShapeType="1"/>
              </p:cNvSpPr>
              <p:nvPr/>
            </p:nvSpPr>
            <p:spPr bwMode="auto">
              <a:xfrm>
                <a:off x="4027388" y="5305152"/>
                <a:ext cx="2808000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s-CO" sz="1400"/>
              </a:p>
            </p:txBody>
          </p:sp>
          <p:sp>
            <p:nvSpPr>
              <p:cNvPr id="23" name="22 Rectángulo redondeado"/>
              <p:cNvSpPr/>
              <p:nvPr/>
            </p:nvSpPr>
            <p:spPr>
              <a:xfrm>
                <a:off x="427172" y="985649"/>
                <a:ext cx="1630228" cy="4099536"/>
              </a:xfrm>
              <a:prstGeom prst="roundRect">
                <a:avLst/>
              </a:prstGeom>
              <a:solidFill>
                <a:srgbClr val="9BBB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altLang="es-CO" sz="1400" b="1" dirty="0">
                    <a:solidFill>
                      <a:schemeClr val="bg1"/>
                    </a:solidFill>
                  </a:rPr>
                  <a:t>COMUNICACIÓN </a:t>
                </a:r>
                <a:endParaRPr lang="es-MX" altLang="es-CO" sz="1400" b="1" dirty="0" smtClean="0">
                  <a:solidFill>
                    <a:schemeClr val="bg1"/>
                  </a:solidFill>
                </a:endParaRPr>
              </a:p>
              <a:p>
                <a:pPr algn="ctr"/>
                <a:r>
                  <a:rPr lang="es-MX" altLang="es-CO" sz="1400" b="1" dirty="0" smtClean="0">
                    <a:solidFill>
                      <a:schemeClr val="bg1"/>
                    </a:solidFill>
                  </a:rPr>
                  <a:t>Y </a:t>
                </a:r>
                <a:r>
                  <a:rPr lang="es-MX" altLang="es-CO" sz="1400" b="1" dirty="0">
                    <a:solidFill>
                      <a:schemeClr val="bg1"/>
                    </a:solidFill>
                  </a:rPr>
                  <a:t>CONSULTA</a:t>
                </a:r>
                <a:endParaRPr lang="es-ES" altLang="es-CO" sz="1400" b="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5" name="24 Conector recto de flecha"/>
              <p:cNvCxnSpPr/>
              <p:nvPr/>
            </p:nvCxnSpPr>
            <p:spPr>
              <a:xfrm>
                <a:off x="4788024" y="692696"/>
                <a:ext cx="0" cy="395984"/>
              </a:xfrm>
              <a:prstGeom prst="straightConnector1">
                <a:avLst/>
              </a:prstGeom>
              <a:ln w="603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25 Conector recto de flecha"/>
              <p:cNvCxnSpPr/>
              <p:nvPr/>
            </p:nvCxnSpPr>
            <p:spPr>
              <a:xfrm flipV="1">
                <a:off x="6835884" y="4830440"/>
                <a:ext cx="0" cy="500112"/>
              </a:xfrm>
              <a:prstGeom prst="straightConnector1">
                <a:avLst/>
              </a:prstGeom>
              <a:ln w="603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Line 29"/>
              <p:cNvSpPr>
                <a:spLocks noChangeShapeType="1"/>
              </p:cNvSpPr>
              <p:nvPr/>
            </p:nvSpPr>
            <p:spPr bwMode="auto">
              <a:xfrm>
                <a:off x="4766857" y="705396"/>
                <a:ext cx="2088000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s-CO" sz="1400"/>
              </a:p>
            </p:txBody>
          </p:sp>
          <p:sp>
            <p:nvSpPr>
              <p:cNvPr id="28" name="Line 28"/>
              <p:cNvSpPr>
                <a:spLocks noChangeShapeType="1"/>
              </p:cNvSpPr>
              <p:nvPr/>
            </p:nvSpPr>
            <p:spPr bwMode="auto">
              <a:xfrm>
                <a:off x="6831612" y="690101"/>
                <a:ext cx="0" cy="45720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s-CO" sz="1400"/>
              </a:p>
            </p:txBody>
          </p:sp>
          <p:sp>
            <p:nvSpPr>
              <p:cNvPr id="24" name="Line 31"/>
              <p:cNvSpPr>
                <a:spLocks noChangeShapeType="1"/>
              </p:cNvSpPr>
              <p:nvPr/>
            </p:nvSpPr>
            <p:spPr bwMode="auto">
              <a:xfrm>
                <a:off x="3072532" y="1412776"/>
                <a:ext cx="0" cy="365107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s-CO" sz="1400"/>
              </a:p>
            </p:txBody>
          </p:sp>
        </p:grpSp>
        <p:sp>
          <p:nvSpPr>
            <p:cNvPr id="30" name="29 Conector"/>
            <p:cNvSpPr/>
            <p:nvPr/>
          </p:nvSpPr>
          <p:spPr>
            <a:xfrm>
              <a:off x="3419872" y="1180108"/>
              <a:ext cx="432000" cy="432000"/>
            </a:xfrm>
            <a:prstGeom prst="flowChartConnector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dirty="0" smtClean="0">
                  <a:solidFill>
                    <a:srgbClr val="A50021"/>
                  </a:solidFill>
                </a:rPr>
                <a:t>1</a:t>
              </a:r>
              <a:endParaRPr lang="es-CO" dirty="0">
                <a:solidFill>
                  <a:srgbClr val="A50021"/>
                </a:solidFill>
              </a:endParaRPr>
            </a:p>
          </p:txBody>
        </p:sp>
        <p:sp>
          <p:nvSpPr>
            <p:cNvPr id="31" name="30 Conector"/>
            <p:cNvSpPr/>
            <p:nvPr/>
          </p:nvSpPr>
          <p:spPr>
            <a:xfrm>
              <a:off x="3676344" y="2132856"/>
              <a:ext cx="432000" cy="432000"/>
            </a:xfrm>
            <a:prstGeom prst="flowChartConnector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dirty="0" smtClean="0">
                  <a:solidFill>
                    <a:srgbClr val="A50021"/>
                  </a:solidFill>
                </a:rPr>
                <a:t>2</a:t>
              </a:r>
              <a:endParaRPr lang="es-CO" dirty="0">
                <a:solidFill>
                  <a:srgbClr val="A50021"/>
                </a:solidFill>
              </a:endParaRPr>
            </a:p>
          </p:txBody>
        </p:sp>
        <p:sp>
          <p:nvSpPr>
            <p:cNvPr id="32" name="31 Conector"/>
            <p:cNvSpPr/>
            <p:nvPr/>
          </p:nvSpPr>
          <p:spPr>
            <a:xfrm>
              <a:off x="827608" y="2924944"/>
              <a:ext cx="432000" cy="432000"/>
            </a:xfrm>
            <a:prstGeom prst="flowChartConnector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dirty="0">
                  <a:solidFill>
                    <a:srgbClr val="A50021"/>
                  </a:solidFill>
                </a:rPr>
                <a:t>3</a:t>
              </a:r>
            </a:p>
          </p:txBody>
        </p:sp>
        <p:sp>
          <p:nvSpPr>
            <p:cNvPr id="33" name="32 Conector"/>
            <p:cNvSpPr/>
            <p:nvPr/>
          </p:nvSpPr>
          <p:spPr>
            <a:xfrm>
              <a:off x="6501000" y="3068960"/>
              <a:ext cx="432000" cy="432000"/>
            </a:xfrm>
            <a:prstGeom prst="flowChartConnector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dirty="0">
                  <a:solidFill>
                    <a:srgbClr val="A50021"/>
                  </a:solidFill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4067653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7627938" y="2103909"/>
            <a:ext cx="1058862" cy="1168400"/>
          </a:xfrm>
          <a:prstGeom prst="rect">
            <a:avLst/>
          </a:prstGeom>
          <a:solidFill>
            <a:srgbClr val="3366FF">
              <a:alpha val="79999"/>
            </a:srgbClr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</a:pPr>
            <a:endParaRPr lang="es-CO" sz="1400" b="1" u="none" baseline="0">
              <a:latin typeface="+mj-lt"/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6699250" y="3794596"/>
            <a:ext cx="1058863" cy="1168400"/>
          </a:xfrm>
          <a:prstGeom prst="rect">
            <a:avLst/>
          </a:prstGeom>
          <a:solidFill>
            <a:srgbClr val="3366FF">
              <a:alpha val="79999"/>
            </a:srgbClr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</a:pPr>
            <a:endParaRPr lang="es-CO" sz="1400" b="1" u="none" baseline="0">
              <a:latin typeface="+mj-lt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4859338" y="3794596"/>
            <a:ext cx="1058862" cy="1168400"/>
          </a:xfrm>
          <a:prstGeom prst="rect">
            <a:avLst/>
          </a:prstGeom>
          <a:solidFill>
            <a:srgbClr val="3366FF">
              <a:alpha val="79999"/>
            </a:srgbClr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</a:pPr>
            <a:endParaRPr lang="es-CO" sz="1400" b="1" u="none" baseline="0">
              <a:latin typeface="+mj-lt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3082925" y="3794596"/>
            <a:ext cx="1058863" cy="1168400"/>
          </a:xfrm>
          <a:prstGeom prst="rect">
            <a:avLst/>
          </a:prstGeom>
          <a:solidFill>
            <a:srgbClr val="3366FF">
              <a:alpha val="79999"/>
            </a:srgbClr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</a:pPr>
            <a:endParaRPr lang="es-CO" sz="1400" b="1" u="none" baseline="0">
              <a:latin typeface="+mj-lt"/>
            </a:endParaRPr>
          </a:p>
        </p:txBody>
      </p:sp>
      <p:sp>
        <p:nvSpPr>
          <p:cNvPr id="6" name="Rectangle 7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1273175" y="3794596"/>
            <a:ext cx="1058863" cy="1168400"/>
          </a:xfrm>
          <a:prstGeom prst="rect">
            <a:avLst/>
          </a:prstGeom>
          <a:solidFill>
            <a:srgbClr val="3366FF">
              <a:alpha val="79999"/>
            </a:srgbClr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</a:pPr>
            <a:r>
              <a:rPr lang="es-MX" sz="1400" b="1" u="none" baseline="0">
                <a:latin typeface="+mj-lt"/>
              </a:rPr>
              <a:t>Cade</a:t>
            </a:r>
            <a:endParaRPr lang="es-CO" sz="1400" b="1" u="none" baseline="0">
              <a:latin typeface="+mj-lt"/>
            </a:endParaRPr>
          </a:p>
        </p:txBody>
      </p:sp>
      <p:sp>
        <p:nvSpPr>
          <p:cNvPr id="7" name="Rectangle 8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5862638" y="2103909"/>
            <a:ext cx="1058862" cy="1168400"/>
          </a:xfrm>
          <a:prstGeom prst="rect">
            <a:avLst/>
          </a:prstGeom>
          <a:solidFill>
            <a:srgbClr val="3366FF">
              <a:alpha val="79999"/>
            </a:srgbClr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</a:pPr>
            <a:endParaRPr lang="es-CO" sz="1400" b="1" u="none" baseline="0">
              <a:latin typeface="+mj-lt"/>
            </a:endParaRPr>
          </a:p>
        </p:txBody>
      </p:sp>
      <p:sp>
        <p:nvSpPr>
          <p:cNvPr id="8" name="Rectangle 9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4033838" y="2103909"/>
            <a:ext cx="1058862" cy="1168400"/>
          </a:xfrm>
          <a:prstGeom prst="rect">
            <a:avLst/>
          </a:prstGeom>
          <a:solidFill>
            <a:srgbClr val="3366FF">
              <a:alpha val="79999"/>
            </a:srgbClr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</a:pPr>
            <a:endParaRPr lang="es-CO" sz="1400" b="1" u="none" baseline="0">
              <a:latin typeface="+mj-lt"/>
            </a:endParaRPr>
          </a:p>
        </p:txBody>
      </p:sp>
      <p:sp>
        <p:nvSpPr>
          <p:cNvPr id="9" name="Rectangle 10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2246313" y="2103909"/>
            <a:ext cx="1058862" cy="1168400"/>
          </a:xfrm>
          <a:prstGeom prst="rect">
            <a:avLst/>
          </a:prstGeom>
          <a:solidFill>
            <a:srgbClr val="3366FF">
              <a:alpha val="79999"/>
            </a:srgbClr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</a:pPr>
            <a:endParaRPr lang="es-CO" sz="1400" b="1" u="none" baseline="0">
              <a:latin typeface="+mj-lt"/>
            </a:endParaRPr>
          </a:p>
        </p:txBody>
      </p:sp>
      <p:sp>
        <p:nvSpPr>
          <p:cNvPr id="10" name="Rectangle 1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447675" y="2103909"/>
            <a:ext cx="1058863" cy="1168400"/>
          </a:xfrm>
          <a:prstGeom prst="rect">
            <a:avLst/>
          </a:prstGeom>
          <a:solidFill>
            <a:srgbClr val="3366FF">
              <a:alpha val="79999"/>
            </a:srgbClr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</a:pPr>
            <a:endParaRPr lang="es-CO" sz="1400" b="1" u="none" baseline="0">
              <a:latin typeface="+mj-lt"/>
            </a:endParaRPr>
          </a:p>
        </p:txBody>
      </p:sp>
      <p:graphicFrame>
        <p:nvGraphicFramePr>
          <p:cNvPr id="11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635883875"/>
              </p:ext>
            </p:extLst>
          </p:nvPr>
        </p:nvGraphicFramePr>
        <p:xfrm>
          <a:off x="4162425" y="2286471"/>
          <a:ext cx="798513" cy="855663"/>
        </p:xfrm>
        <a:graphic>
          <a:graphicData uri="http://schemas.openxmlformats.org/presentationml/2006/ole">
            <p:oleObj spid="_x0000_s1366" name="Clip" r:id="rId4" imgW="2285086" imgH="1780337" progId="">
              <p:embed/>
            </p:oleObj>
          </a:graphicData>
        </a:graphic>
      </p:graphicFrame>
      <p:pic>
        <p:nvPicPr>
          <p:cNvPr id="12" name="Picture 1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flipH="1">
            <a:off x="6737350" y="3694584"/>
            <a:ext cx="904875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13" name="Text Box 15"/>
          <p:cNvSpPr txBox="1">
            <a:spLocks noChangeArrowheads="1"/>
          </p:cNvSpPr>
          <p:nvPr/>
        </p:nvSpPr>
        <p:spPr bwMode="auto">
          <a:xfrm>
            <a:off x="454025" y="1729259"/>
            <a:ext cx="91813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>
              <a:defRPr/>
            </a:pPr>
            <a:r>
              <a:rPr lang="es-CO" sz="1600" b="1" u="none" baseline="0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Empresa</a:t>
            </a:r>
          </a:p>
        </p:txBody>
      </p:sp>
      <p:sp>
        <p:nvSpPr>
          <p:cNvPr id="14" name="Text Box 16"/>
          <p:cNvSpPr txBox="1">
            <a:spLocks noChangeArrowheads="1"/>
          </p:cNvSpPr>
          <p:nvPr/>
        </p:nvSpPr>
        <p:spPr bwMode="auto">
          <a:xfrm>
            <a:off x="1931988" y="1497484"/>
            <a:ext cx="16129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s-CO" sz="1600" b="1" u="none" baseline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Operador Logístico</a:t>
            </a:r>
            <a:endParaRPr lang="es-CO" sz="1600" u="none" baseline="0">
              <a:effectLst>
                <a:outerShdw blurRad="38100" dist="38100" dir="2700000" algn="tl">
                  <a:srgbClr val="C0C0C0"/>
                </a:outerShdw>
              </a:effectLst>
              <a:latin typeface="+mj-lt"/>
            </a:endParaRPr>
          </a:p>
        </p:txBody>
      </p:sp>
      <p:sp>
        <p:nvSpPr>
          <p:cNvPr id="15" name="Text Box 18"/>
          <p:cNvSpPr txBox="1">
            <a:spLocks noChangeArrowheads="1"/>
          </p:cNvSpPr>
          <p:nvPr/>
        </p:nvSpPr>
        <p:spPr bwMode="auto">
          <a:xfrm>
            <a:off x="5532438" y="1484784"/>
            <a:ext cx="1778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s-CO" sz="1600" b="1" u="none" baseline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Puerto de Origen</a:t>
            </a:r>
            <a:endParaRPr lang="es-CO" sz="1200" u="none" baseline="0">
              <a:latin typeface="+mj-lt"/>
            </a:endParaRPr>
          </a:p>
        </p:txBody>
      </p:sp>
      <p:sp>
        <p:nvSpPr>
          <p:cNvPr id="16" name="Text Box 20"/>
          <p:cNvSpPr txBox="1">
            <a:spLocks noChangeArrowheads="1"/>
          </p:cNvSpPr>
          <p:nvPr/>
        </p:nvSpPr>
        <p:spPr bwMode="auto">
          <a:xfrm>
            <a:off x="2843213" y="5018559"/>
            <a:ext cx="1452562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s-CO" sz="1600" b="1" u="none" baseline="0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Transporte Interno en Destino</a:t>
            </a:r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1016000" y="4997921"/>
            <a:ext cx="129644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s-CO" sz="1600" b="1" u="none" baseline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  Distribuidor</a:t>
            </a:r>
          </a:p>
          <a:p>
            <a:pPr eaLnBrk="0" hangingPunct="0">
              <a:defRPr/>
            </a:pPr>
            <a:r>
              <a:rPr lang="es-CO" sz="1600" b="1" u="none" baseline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Cliente</a:t>
            </a:r>
            <a:endParaRPr lang="es-CO" sz="1200" u="none" baseline="0">
              <a:latin typeface="+mj-lt"/>
            </a:endParaRPr>
          </a:p>
        </p:txBody>
      </p:sp>
      <p:sp>
        <p:nvSpPr>
          <p:cNvPr id="18" name="Text Box 22"/>
          <p:cNvSpPr txBox="1">
            <a:spLocks noChangeArrowheads="1"/>
          </p:cNvSpPr>
          <p:nvPr/>
        </p:nvSpPr>
        <p:spPr bwMode="auto">
          <a:xfrm>
            <a:off x="3803650" y="1735609"/>
            <a:ext cx="15224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s-CO" sz="1600" b="1" u="none" baseline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Transportista</a:t>
            </a:r>
            <a:endParaRPr lang="es-CO" sz="1200" b="1" u="none" baseline="0">
              <a:effectLst>
                <a:outerShdw blurRad="38100" dist="38100" dir="2700000" algn="tl">
                  <a:srgbClr val="C0C0C0"/>
                </a:outerShdw>
              </a:effectLst>
              <a:latin typeface="+mj-lt"/>
            </a:endParaRPr>
          </a:p>
        </p:txBody>
      </p:sp>
      <p:sp>
        <p:nvSpPr>
          <p:cNvPr id="19" name="Text Box 24"/>
          <p:cNvSpPr txBox="1">
            <a:spLocks noChangeArrowheads="1"/>
          </p:cNvSpPr>
          <p:nvPr/>
        </p:nvSpPr>
        <p:spPr bwMode="auto">
          <a:xfrm>
            <a:off x="6543675" y="4997921"/>
            <a:ext cx="131196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s-CO" sz="1600" b="1" u="none" baseline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Transporte</a:t>
            </a:r>
          </a:p>
          <a:p>
            <a:pPr eaLnBrk="0" hangingPunct="0">
              <a:defRPr/>
            </a:pPr>
            <a:r>
              <a:rPr lang="es-CO" sz="1600" b="1" u="none" baseline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Internacional</a:t>
            </a:r>
            <a:endParaRPr lang="es-CO" sz="1200" u="none" baseline="0">
              <a:latin typeface="+mj-lt"/>
            </a:endParaRPr>
          </a:p>
        </p:txBody>
      </p:sp>
      <p:sp>
        <p:nvSpPr>
          <p:cNvPr id="20" name="Text Box 25"/>
          <p:cNvSpPr txBox="1">
            <a:spLocks noChangeArrowheads="1"/>
          </p:cNvSpPr>
          <p:nvPr/>
        </p:nvSpPr>
        <p:spPr bwMode="auto">
          <a:xfrm>
            <a:off x="4910138" y="4997921"/>
            <a:ext cx="1001712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defRPr/>
            </a:pPr>
            <a:r>
              <a:rPr lang="es-CO" sz="1600" b="1" u="none" baseline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 Puerto Destino</a:t>
            </a:r>
          </a:p>
        </p:txBody>
      </p:sp>
      <p:graphicFrame>
        <p:nvGraphicFramePr>
          <p:cNvPr id="21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859070556"/>
              </p:ext>
            </p:extLst>
          </p:nvPr>
        </p:nvGraphicFramePr>
        <p:xfrm>
          <a:off x="3186113" y="3923184"/>
          <a:ext cx="798512" cy="882650"/>
        </p:xfrm>
        <a:graphic>
          <a:graphicData uri="http://schemas.openxmlformats.org/presentationml/2006/ole">
            <p:oleObj spid="_x0000_s1367" name="Clip" r:id="rId6" imgW="2285086" imgH="1780337" progId="">
              <p:embed/>
            </p:oleObj>
          </a:graphicData>
        </a:graphic>
      </p:graphicFrame>
      <p:pic>
        <p:nvPicPr>
          <p:cNvPr id="22" name="Picture 37" descr="MCj03112900000[1]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9913" y="2288059"/>
            <a:ext cx="846137" cy="87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39" descr="MCj03112060000[1]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77038" y="4310534"/>
            <a:ext cx="909637" cy="62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40" descr="MCj02953560000[1]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15250" y="2064221"/>
            <a:ext cx="898525" cy="114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41" descr="MCj02345550000[1]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04925" y="3867621"/>
            <a:ext cx="1055688" cy="1055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42" descr="MCj02803180000[1]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84863" y="2138834"/>
            <a:ext cx="933450" cy="109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43" descr="MCj02803180000[1]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38713" y="3808884"/>
            <a:ext cx="933450" cy="109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45" descr="MCj03188380000[1]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27263" y="2199159"/>
            <a:ext cx="9525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52" descr="chian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71625" y="2432521"/>
            <a:ext cx="64770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53" descr="chian"/>
          <p:cNvPicPr>
            <a:picLocks noChangeAspect="1" noChangeArrowheads="1"/>
          </p:cNvPicPr>
          <p:nvPr/>
        </p:nvPicPr>
        <p:blipFill>
          <a:blip r:embed="rId14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84425" y="4234334"/>
            <a:ext cx="64770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54" descr="chian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71850" y="2432521"/>
            <a:ext cx="64770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55" descr="chian"/>
          <p:cNvPicPr>
            <a:picLocks noChangeAspect="1" noChangeArrowheads="1"/>
          </p:cNvPicPr>
          <p:nvPr/>
        </p:nvPicPr>
        <p:blipFill>
          <a:blip r:embed="rId14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84650" y="4305771"/>
            <a:ext cx="64770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56" descr="chian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72075" y="2505546"/>
            <a:ext cx="64770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57" descr="chian"/>
          <p:cNvPicPr>
            <a:picLocks noChangeAspect="1" noChangeArrowheads="1"/>
          </p:cNvPicPr>
          <p:nvPr/>
        </p:nvPicPr>
        <p:blipFill>
          <a:blip r:embed="rId14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84875" y="4305771"/>
            <a:ext cx="64770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58" descr="chian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72300" y="2505546"/>
            <a:ext cx="64770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59" descr="chian"/>
          <p:cNvPicPr>
            <a:picLocks noChangeAspect="1" noChangeArrowheads="1"/>
          </p:cNvPicPr>
          <p:nvPr/>
        </p:nvPicPr>
        <p:blipFill>
          <a:blip r:embed="rId15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288013">
            <a:off x="8101013" y="3507259"/>
            <a:ext cx="2540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44 CuadroTexto"/>
          <p:cNvSpPr txBox="1">
            <a:spLocks noChangeArrowheads="1"/>
          </p:cNvSpPr>
          <p:nvPr/>
        </p:nvSpPr>
        <p:spPr bwMode="auto">
          <a:xfrm>
            <a:off x="685801" y="515292"/>
            <a:ext cx="800099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u="sng" baseline="-25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 u="sng" baseline="-25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 u="sng" baseline="-25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 u="sng" baseline="-25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 u="sng" baseline="-25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u="sng" baseline="-25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u="sng" baseline="-25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u="sng" baseline="-25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u="sng" baseline="-25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MX" sz="2400" b="1" u="none" dirty="0">
                <a:latin typeface="+mj-lt"/>
              </a:rPr>
              <a:t>CADENA  LOGÍSTICA RESPONSABLE DE LA  ACTIVIDAD</a:t>
            </a:r>
            <a:r>
              <a:rPr lang="es-MX" sz="2400" b="1" u="none" baseline="0" dirty="0">
                <a:latin typeface="+mj-lt"/>
              </a:rPr>
              <a:t> </a:t>
            </a:r>
            <a:r>
              <a:rPr lang="es-MX" sz="2400" b="1" u="none" dirty="0">
                <a:latin typeface="+mj-lt"/>
              </a:rPr>
              <a:t>DE COMERCIO INTERNACIONAL</a:t>
            </a:r>
            <a:endParaRPr lang="es-CO" sz="2400" b="1" u="none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76224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22 CuadroTexto"/>
          <p:cNvSpPr txBox="1">
            <a:spLocks noChangeArrowheads="1"/>
          </p:cNvSpPr>
          <p:nvPr/>
        </p:nvSpPr>
        <p:spPr bwMode="auto">
          <a:xfrm>
            <a:off x="635470" y="714375"/>
            <a:ext cx="8429625" cy="502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u="sng" baseline="-25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 u="sng" baseline="-25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 u="sng" baseline="-25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 u="sng" baseline="-25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 u="sng" baseline="-25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u="sng" baseline="-25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u="sng" baseline="-25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u="sng" baseline="-25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u="sng" baseline="-25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MX" dirty="0">
                <a:latin typeface="+mn-lt"/>
              </a:rPr>
              <a:t>Todos los actores de la cadena logística de comercio internacional, directos e indirectos algunos, tienen cabida dentro de la Asociación siendo personas jurídicas legalmente constituidas.</a:t>
            </a:r>
            <a:endParaRPr lang="es-CO" dirty="0">
              <a:latin typeface="+mn-lt"/>
            </a:endParaRPr>
          </a:p>
        </p:txBody>
      </p:sp>
      <p:sp>
        <p:nvSpPr>
          <p:cNvPr id="26" name="WordArt 25"/>
          <p:cNvSpPr>
            <a:spLocks noChangeArrowheads="1" noChangeShapeType="1" noTextEdit="1"/>
          </p:cNvSpPr>
          <p:nvPr/>
        </p:nvSpPr>
        <p:spPr bwMode="auto">
          <a:xfrm>
            <a:off x="2531177" y="266677"/>
            <a:ext cx="4662504" cy="4286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CO" sz="3800" b="1" dirty="0">
                <a:solidFill>
                  <a:schemeClr val="folHlink"/>
                </a:solidFill>
                <a:ea typeface="+mj-ea"/>
                <a:cs typeface="+mj-cs"/>
              </a:rPr>
              <a:t>SECTORES A </a:t>
            </a:r>
            <a:r>
              <a:rPr lang="es-CO" sz="3800" b="1" dirty="0" smtClean="0">
                <a:solidFill>
                  <a:schemeClr val="folHlink"/>
                </a:solidFill>
                <a:ea typeface="+mj-ea"/>
                <a:cs typeface="+mj-cs"/>
              </a:rPr>
              <a:t>CERTIFICAR (18)</a:t>
            </a:r>
            <a:endParaRPr lang="es-CO" sz="3800" b="1" dirty="0">
              <a:solidFill>
                <a:schemeClr val="folHlink"/>
              </a:solidFill>
              <a:ea typeface="+mj-ea"/>
              <a:cs typeface="+mj-cs"/>
            </a:endParaRPr>
          </a:p>
        </p:txBody>
      </p:sp>
      <p:pic>
        <p:nvPicPr>
          <p:cNvPr id="15362" name="Picture 6" descr="Sectores cop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20043" y="1412776"/>
            <a:ext cx="5256213" cy="525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Text Box 17"/>
          <p:cNvSpPr txBox="1">
            <a:spLocks noChangeArrowheads="1"/>
          </p:cNvSpPr>
          <p:nvPr/>
        </p:nvSpPr>
        <p:spPr bwMode="auto">
          <a:xfrm>
            <a:off x="3674194" y="1500188"/>
            <a:ext cx="2349500" cy="297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u="sng" baseline="-25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 u="sng" baseline="-25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 u="sng" baseline="-25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 u="sng" baseline="-25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 u="sng" baseline="-25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u="sng" baseline="-25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u="sng" baseline="-25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u="sng" baseline="-25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u="sng" baseline="-25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b="1" u="none" dirty="0">
                <a:latin typeface="+mn-lt"/>
                <a:cs typeface="Arial" charset="0"/>
              </a:rPr>
              <a:t>Agente Aduanal</a:t>
            </a:r>
          </a:p>
        </p:txBody>
      </p:sp>
      <p:sp>
        <p:nvSpPr>
          <p:cNvPr id="15366" name="Text Box 17"/>
          <p:cNvSpPr txBox="1">
            <a:spLocks noChangeArrowheads="1"/>
          </p:cNvSpPr>
          <p:nvPr/>
        </p:nvSpPr>
        <p:spPr bwMode="auto">
          <a:xfrm>
            <a:off x="5320679" y="1772816"/>
            <a:ext cx="2643187" cy="297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u="sng" baseline="-25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 u="sng" baseline="-25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 u="sng" baseline="-25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 u="sng" baseline="-25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 u="sng" baseline="-25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u="sng" baseline="-25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u="sng" baseline="-25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u="sng" baseline="-25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u="sng" baseline="-25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b="1" u="none" dirty="0">
                <a:latin typeface="+mn-lt"/>
                <a:cs typeface="Arial" charset="0"/>
              </a:rPr>
              <a:t>Agente de Carga</a:t>
            </a:r>
          </a:p>
        </p:txBody>
      </p:sp>
      <p:sp>
        <p:nvSpPr>
          <p:cNvPr id="15367" name="Text Box 17"/>
          <p:cNvSpPr txBox="1">
            <a:spLocks noChangeArrowheads="1"/>
          </p:cNvSpPr>
          <p:nvPr/>
        </p:nvSpPr>
        <p:spPr bwMode="auto">
          <a:xfrm>
            <a:off x="6544815" y="3782368"/>
            <a:ext cx="2643188" cy="297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u="sng" baseline="-25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 u="sng" baseline="-25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 u="sng" baseline="-25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 u="sng" baseline="-25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 u="sng" baseline="-25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u="sng" baseline="-25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u="sng" baseline="-25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u="sng" baseline="-25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u="sng" baseline="-25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b="1" u="none" dirty="0">
                <a:latin typeface="+mn-lt"/>
                <a:cs typeface="Arial" charset="0"/>
              </a:rPr>
              <a:t>Operador Logístico</a:t>
            </a:r>
          </a:p>
        </p:txBody>
      </p:sp>
      <p:sp>
        <p:nvSpPr>
          <p:cNvPr id="15368" name="Text Box 17"/>
          <p:cNvSpPr txBox="1">
            <a:spLocks noChangeArrowheads="1"/>
          </p:cNvSpPr>
          <p:nvPr/>
        </p:nvSpPr>
        <p:spPr bwMode="auto">
          <a:xfrm>
            <a:off x="6408290" y="4503996"/>
            <a:ext cx="2916238" cy="297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u="sng" baseline="-25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 u="sng" baseline="-25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 u="sng" baseline="-25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 u="sng" baseline="-25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 u="sng" baseline="-25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u="sng" baseline="-25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u="sng" baseline="-25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u="sng" baseline="-25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u="sng" baseline="-25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b="1" u="none" dirty="0">
                <a:latin typeface="+mn-lt"/>
                <a:cs typeface="Arial" charset="0"/>
              </a:rPr>
              <a:t>Operador Portuario</a:t>
            </a:r>
          </a:p>
        </p:txBody>
      </p:sp>
      <p:sp>
        <p:nvSpPr>
          <p:cNvPr id="15369" name="Text Box 17"/>
          <p:cNvSpPr txBox="1">
            <a:spLocks noChangeArrowheads="1"/>
          </p:cNvSpPr>
          <p:nvPr/>
        </p:nvSpPr>
        <p:spPr bwMode="auto">
          <a:xfrm>
            <a:off x="6112767" y="2328977"/>
            <a:ext cx="2058988" cy="297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u="sng" baseline="-25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 u="sng" baseline="-25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 u="sng" baseline="-25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 u="sng" baseline="-25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 u="sng" baseline="-25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u="sng" baseline="-25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u="sng" baseline="-25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u="sng" baseline="-25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u="sng" baseline="-25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b="1" u="none" dirty="0">
                <a:latin typeface="+mn-lt"/>
                <a:cs typeface="Arial" charset="0"/>
              </a:rPr>
              <a:t>Exportador</a:t>
            </a:r>
          </a:p>
        </p:txBody>
      </p:sp>
      <p:sp>
        <p:nvSpPr>
          <p:cNvPr id="15370" name="Text Box 17"/>
          <p:cNvSpPr txBox="1">
            <a:spLocks noChangeArrowheads="1"/>
          </p:cNvSpPr>
          <p:nvPr/>
        </p:nvSpPr>
        <p:spPr bwMode="auto">
          <a:xfrm>
            <a:off x="6489922" y="2922985"/>
            <a:ext cx="2143125" cy="297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u="sng" baseline="-25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 u="sng" baseline="-25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 u="sng" baseline="-25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 u="sng" baseline="-25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 u="sng" baseline="-25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u="sng" baseline="-25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u="sng" baseline="-25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u="sng" baseline="-25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u="sng" baseline="-25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b="1" u="none" dirty="0">
                <a:latin typeface="+mn-lt"/>
                <a:cs typeface="Arial" charset="0"/>
              </a:rPr>
              <a:t>Importador</a:t>
            </a:r>
          </a:p>
        </p:txBody>
      </p:sp>
      <p:sp>
        <p:nvSpPr>
          <p:cNvPr id="15371" name="Text Box 17"/>
          <p:cNvSpPr txBox="1">
            <a:spLocks noChangeArrowheads="1"/>
          </p:cNvSpPr>
          <p:nvPr/>
        </p:nvSpPr>
        <p:spPr bwMode="auto">
          <a:xfrm>
            <a:off x="2188418" y="1694135"/>
            <a:ext cx="1908125" cy="297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u="sng" baseline="-25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 u="sng" baseline="-25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 u="sng" baseline="-25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 u="sng" baseline="-25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 u="sng" baseline="-25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u="sng" baseline="-25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u="sng" baseline="-25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u="sng" baseline="-25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u="sng" baseline="-25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b="1" u="none" dirty="0">
                <a:latin typeface="+mn-lt"/>
                <a:cs typeface="Arial" charset="0"/>
              </a:rPr>
              <a:t>Zonas Francas</a:t>
            </a:r>
          </a:p>
        </p:txBody>
      </p:sp>
      <p:sp>
        <p:nvSpPr>
          <p:cNvPr id="15372" name="Text Box 17"/>
          <p:cNvSpPr txBox="1">
            <a:spLocks noChangeArrowheads="1"/>
          </p:cNvSpPr>
          <p:nvPr/>
        </p:nvSpPr>
        <p:spPr bwMode="auto">
          <a:xfrm>
            <a:off x="5652120" y="5867787"/>
            <a:ext cx="2093343" cy="297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u="sng" baseline="-25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 u="sng" baseline="-25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 u="sng" baseline="-25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 u="sng" baseline="-25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 u="sng" baseline="-25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u="sng" baseline="-25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u="sng" baseline="-25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u="sng" baseline="-25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u="sng" baseline="-25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b="1" u="none" dirty="0">
                <a:latin typeface="+mn-lt"/>
                <a:cs typeface="Arial" charset="0"/>
              </a:rPr>
              <a:t>Transportador  Aéreo</a:t>
            </a:r>
          </a:p>
        </p:txBody>
      </p:sp>
      <p:sp>
        <p:nvSpPr>
          <p:cNvPr id="15373" name="Text Box 17"/>
          <p:cNvSpPr txBox="1">
            <a:spLocks noChangeArrowheads="1"/>
          </p:cNvSpPr>
          <p:nvPr/>
        </p:nvSpPr>
        <p:spPr bwMode="auto">
          <a:xfrm>
            <a:off x="100185" y="3646983"/>
            <a:ext cx="2916238" cy="502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u="sng" baseline="-25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 u="sng" baseline="-25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 u="sng" baseline="-25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 u="sng" baseline="-25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 u="sng" baseline="-25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u="sng" baseline="-25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u="sng" baseline="-25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u="sng" baseline="-25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u="sng" baseline="-25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b="1" u="none" dirty="0">
                <a:latin typeface="+mn-lt"/>
                <a:cs typeface="Arial" charset="0"/>
              </a:rPr>
              <a:t>Vigilancia y Seguridad </a:t>
            </a:r>
          </a:p>
          <a:p>
            <a:pPr eaLnBrk="1" hangingPunct="1"/>
            <a:r>
              <a:rPr lang="es-ES" b="1" u="none" dirty="0">
                <a:latin typeface="+mn-lt"/>
                <a:cs typeface="Arial" charset="0"/>
              </a:rPr>
              <a:t>Privada</a:t>
            </a:r>
          </a:p>
        </p:txBody>
      </p:sp>
      <p:sp>
        <p:nvSpPr>
          <p:cNvPr id="15374" name="Text Box 17"/>
          <p:cNvSpPr txBox="1">
            <a:spLocks noChangeArrowheads="1"/>
          </p:cNvSpPr>
          <p:nvPr/>
        </p:nvSpPr>
        <p:spPr bwMode="auto">
          <a:xfrm>
            <a:off x="928191" y="5805264"/>
            <a:ext cx="2916238" cy="297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u="sng" baseline="-25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 u="sng" baseline="-25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 u="sng" baseline="-25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 u="sng" baseline="-25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 u="sng" baseline="-25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u="sng" baseline="-25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u="sng" baseline="-25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u="sng" baseline="-25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u="sng" baseline="-25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b="1" u="none" dirty="0">
                <a:latin typeface="+mn-lt"/>
                <a:cs typeface="Arial" charset="0"/>
              </a:rPr>
              <a:t>Transportador Marítimo</a:t>
            </a:r>
          </a:p>
        </p:txBody>
      </p:sp>
      <p:sp>
        <p:nvSpPr>
          <p:cNvPr id="15375" name="Text Box 17"/>
          <p:cNvSpPr txBox="1">
            <a:spLocks noChangeArrowheads="1"/>
          </p:cNvSpPr>
          <p:nvPr/>
        </p:nvSpPr>
        <p:spPr bwMode="auto">
          <a:xfrm>
            <a:off x="4104034" y="6237312"/>
            <a:ext cx="2916238" cy="297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u="sng" baseline="-25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 u="sng" baseline="-25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 u="sng" baseline="-25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 u="sng" baseline="-25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 u="sng" baseline="-25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u="sng" baseline="-25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u="sng" baseline="-25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u="sng" baseline="-25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u="sng" baseline="-25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b="1" u="none" dirty="0">
                <a:latin typeface="+mn-lt"/>
                <a:cs typeface="Arial" charset="0"/>
              </a:rPr>
              <a:t>Transportador Terrestre</a:t>
            </a:r>
          </a:p>
        </p:txBody>
      </p:sp>
      <p:sp>
        <p:nvSpPr>
          <p:cNvPr id="15376" name="Text Box 17"/>
          <p:cNvSpPr txBox="1">
            <a:spLocks noChangeArrowheads="1"/>
          </p:cNvSpPr>
          <p:nvPr/>
        </p:nvSpPr>
        <p:spPr bwMode="auto">
          <a:xfrm>
            <a:off x="6040759" y="5157192"/>
            <a:ext cx="2916237" cy="297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u="sng" baseline="-25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 u="sng" baseline="-25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 u="sng" baseline="-25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 u="sng" baseline="-25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 u="sng" baseline="-25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u="sng" baseline="-25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u="sng" baseline="-25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u="sng" baseline="-25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u="sng" baseline="-25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b="1" u="none">
                <a:latin typeface="+mn-lt"/>
                <a:cs typeface="Arial" charset="0"/>
              </a:rPr>
              <a:t>Agente de Estiba</a:t>
            </a:r>
          </a:p>
        </p:txBody>
      </p: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244202" y="4365104"/>
            <a:ext cx="2916237" cy="297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u="sng" baseline="-25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 u="sng" baseline="-25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 u="sng" baseline="-25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 u="sng" baseline="-25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 u="sng" baseline="-25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u="sng" baseline="-25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u="sng" baseline="-25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u="sng" baseline="-25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u="sng" baseline="-25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b="1" u="none" dirty="0" smtClean="0">
                <a:latin typeface="+mn-lt"/>
                <a:cs typeface="Arial" charset="0"/>
              </a:rPr>
              <a:t>Puertos y Aeropuertos</a:t>
            </a:r>
            <a:endParaRPr lang="es-ES" b="1" u="none" dirty="0">
              <a:latin typeface="+mn-lt"/>
              <a:cs typeface="Arial" charset="0"/>
            </a:endParaRP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755576" y="5157192"/>
            <a:ext cx="1908125" cy="297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u="sng" baseline="-25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 u="sng" baseline="-25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 u="sng" baseline="-25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 u="sng" baseline="-25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 u="sng" baseline="-25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u="sng" baseline="-25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u="sng" baseline="-25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u="sng" baseline="-25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u="sng" baseline="-25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b="1" u="none" dirty="0" smtClean="0">
                <a:latin typeface="+mn-lt"/>
                <a:cs typeface="Arial" charset="0"/>
              </a:rPr>
              <a:t>Transportador Férreo</a:t>
            </a:r>
            <a:endParaRPr lang="es-ES" b="1" u="none" dirty="0">
              <a:latin typeface="+mn-lt"/>
              <a:cs typeface="Arial" charset="0"/>
            </a:endParaRPr>
          </a:p>
        </p:txBody>
      </p:sp>
      <p:sp>
        <p:nvSpPr>
          <p:cNvPr id="21" name="Text Box 17"/>
          <p:cNvSpPr txBox="1">
            <a:spLocks noChangeArrowheads="1"/>
          </p:cNvSpPr>
          <p:nvPr/>
        </p:nvSpPr>
        <p:spPr bwMode="auto">
          <a:xfrm>
            <a:off x="685402" y="3140939"/>
            <a:ext cx="1908125" cy="297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u="sng" baseline="-25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 u="sng" baseline="-25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 u="sng" baseline="-25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 u="sng" baseline="-25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 u="sng" baseline="-25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u="sng" baseline="-25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u="sng" baseline="-25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u="sng" baseline="-25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u="sng" baseline="-25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b="1" u="none" dirty="0" smtClean="0">
                <a:latin typeface="+mn-lt"/>
                <a:cs typeface="Arial" charset="0"/>
              </a:rPr>
              <a:t>Almacén Fiscal</a:t>
            </a:r>
            <a:endParaRPr lang="es-ES" b="1" u="none" dirty="0">
              <a:latin typeface="+mn-lt"/>
              <a:cs typeface="Arial" charset="0"/>
            </a:endParaRPr>
          </a:p>
        </p:txBody>
      </p:sp>
      <p:sp>
        <p:nvSpPr>
          <p:cNvPr id="22" name="Text Box 17"/>
          <p:cNvSpPr txBox="1">
            <a:spLocks noChangeArrowheads="1"/>
          </p:cNvSpPr>
          <p:nvPr/>
        </p:nvSpPr>
        <p:spPr bwMode="auto">
          <a:xfrm>
            <a:off x="460225" y="2625468"/>
            <a:ext cx="2484189" cy="297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u="sng" baseline="-25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 u="sng" baseline="-25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 u="sng" baseline="-25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 u="sng" baseline="-25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 u="sng" baseline="-25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u="sng" baseline="-25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u="sng" baseline="-25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u="sng" baseline="-25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u="sng" baseline="-25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b="1" u="none" dirty="0" smtClean="0">
                <a:latin typeface="+mn-lt"/>
                <a:cs typeface="Arial" charset="0"/>
              </a:rPr>
              <a:t>Empresas Temporales</a:t>
            </a:r>
            <a:endParaRPr lang="es-ES" b="1" u="none" dirty="0">
              <a:latin typeface="+mn-lt"/>
              <a:cs typeface="Arial" charset="0"/>
            </a:endParaRPr>
          </a:p>
        </p:txBody>
      </p:sp>
      <p:sp>
        <p:nvSpPr>
          <p:cNvPr id="23" name="Text Box 17"/>
          <p:cNvSpPr txBox="1">
            <a:spLocks noChangeArrowheads="1"/>
          </p:cNvSpPr>
          <p:nvPr/>
        </p:nvSpPr>
        <p:spPr bwMode="auto">
          <a:xfrm>
            <a:off x="1468338" y="2132856"/>
            <a:ext cx="1908125" cy="297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u="sng" baseline="-25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 u="sng" baseline="-25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 u="sng" baseline="-25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 u="sng" baseline="-25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 u="sng" baseline="-25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u="sng" baseline="-25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u="sng" baseline="-25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u="sng" baseline="-25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u="sng" baseline="-25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b="1" u="none" dirty="0" smtClean="0">
                <a:latin typeface="+mn-lt"/>
                <a:cs typeface="Arial" charset="0"/>
              </a:rPr>
              <a:t>Hoteles</a:t>
            </a:r>
            <a:endParaRPr lang="es-ES" b="1" u="none" dirty="0">
              <a:latin typeface="+mn-lt"/>
              <a:cs typeface="Arial" charset="0"/>
            </a:endParaRPr>
          </a:p>
        </p:txBody>
      </p:sp>
      <p:sp>
        <p:nvSpPr>
          <p:cNvPr id="24" name="Text Box 17"/>
          <p:cNvSpPr txBox="1">
            <a:spLocks noChangeArrowheads="1"/>
          </p:cNvSpPr>
          <p:nvPr/>
        </p:nvSpPr>
        <p:spPr bwMode="auto">
          <a:xfrm>
            <a:off x="1655763" y="6299835"/>
            <a:ext cx="2484189" cy="297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u="sng" baseline="-25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 u="sng" baseline="-25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 u="sng" baseline="-25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 u="sng" baseline="-25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 u="sng" baseline="-25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u="sng" baseline="-25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u="sng" baseline="-25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u="sng" baseline="-25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u="sng" baseline="-25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b="1" u="none" dirty="0" smtClean="0">
                <a:latin typeface="+mn-lt"/>
                <a:cs typeface="Arial" charset="0"/>
              </a:rPr>
              <a:t>Aeropuerto Terminal Aéreo</a:t>
            </a:r>
            <a:endParaRPr lang="es-ES" b="1" u="none" dirty="0">
              <a:latin typeface="+mn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782397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2 Diagrama"/>
          <p:cNvGraphicFramePr/>
          <p:nvPr>
            <p:extLst>
              <p:ext uri="{D42A27DB-BD31-4B8C-83A1-F6EECF244321}">
                <p14:modId xmlns:p14="http://schemas.microsoft.com/office/powerpoint/2010/main" xmlns="" val="1784310477"/>
              </p:ext>
            </p:extLst>
          </p:nvPr>
        </p:nvGraphicFramePr>
        <p:xfrm>
          <a:off x="467544" y="980721"/>
          <a:ext cx="8280920" cy="58294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 bwMode="auto">
          <a:xfrm>
            <a:off x="9396536" y="1412776"/>
            <a:ext cx="4178300" cy="223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7 Rectángulo"/>
          <p:cNvSpPr/>
          <p:nvPr/>
        </p:nvSpPr>
        <p:spPr>
          <a:xfrm>
            <a:off x="0" y="188639"/>
            <a:ext cx="92525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5130">
              <a:spcAft>
                <a:spcPts val="0"/>
              </a:spcAft>
            </a:pPr>
            <a:r>
              <a:rPr lang="es-ES" dirty="0"/>
              <a:t>Título de la imagen: </a:t>
            </a:r>
            <a:r>
              <a:rPr lang="es-MX" dirty="0" smtClean="0"/>
              <a:t>Estructura organizacional del </a:t>
            </a:r>
            <a:r>
              <a:rPr lang="es-MX" dirty="0"/>
              <a:t>exportador Blueberry Fruit S.A.</a:t>
            </a:r>
            <a:endParaRPr lang="es-CO" sz="3200" dirty="0"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5091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 bwMode="auto">
          <a:xfrm>
            <a:off x="683568" y="1124744"/>
            <a:ext cx="7865289" cy="3843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683568" y="404664"/>
            <a:ext cx="8352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Título de la imagen: </a:t>
            </a:r>
            <a:r>
              <a:rPr lang="es-MX" dirty="0"/>
              <a:t>Principales riesgos en la cadena de suministro.</a:t>
            </a:r>
            <a:endParaRPr lang="es-CO" sz="3200" dirty="0">
              <a:latin typeface="Times New Roman"/>
              <a:ea typeface="Times New Roman"/>
            </a:endParaRP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xmlns="" val="37503058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99749" y="197410"/>
            <a:ext cx="84969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085" algn="just">
              <a:spcAft>
                <a:spcPts val="0"/>
              </a:spcAft>
            </a:pPr>
            <a:r>
              <a:rPr lang="es-ES" dirty="0"/>
              <a:t>1. Definir el proceso general de la cadena de suministro. </a:t>
            </a:r>
            <a:endParaRPr lang="es-CO" dirty="0"/>
          </a:p>
        </p:txBody>
      </p:sp>
      <p:grpSp>
        <p:nvGrpSpPr>
          <p:cNvPr id="118" name="117 Grupo"/>
          <p:cNvGrpSpPr/>
          <p:nvPr/>
        </p:nvGrpSpPr>
        <p:grpSpPr>
          <a:xfrm>
            <a:off x="-108520" y="846004"/>
            <a:ext cx="9413069" cy="5607332"/>
            <a:chOff x="-108520" y="846004"/>
            <a:chExt cx="9413069" cy="5607332"/>
          </a:xfrm>
        </p:grpSpPr>
        <p:sp>
          <p:nvSpPr>
            <p:cNvPr id="63" name="62 Rectángulo"/>
            <p:cNvSpPr/>
            <p:nvPr/>
          </p:nvSpPr>
          <p:spPr>
            <a:xfrm>
              <a:off x="-108520" y="846004"/>
              <a:ext cx="9413069" cy="56073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grpSp>
          <p:nvGrpSpPr>
            <p:cNvPr id="66" name="65 Grupo"/>
            <p:cNvGrpSpPr/>
            <p:nvPr/>
          </p:nvGrpSpPr>
          <p:grpSpPr>
            <a:xfrm>
              <a:off x="378271" y="1052736"/>
              <a:ext cx="1572209" cy="1192198"/>
              <a:chOff x="2271665" y="3089865"/>
              <a:chExt cx="1572209" cy="1192198"/>
            </a:xfrm>
          </p:grpSpPr>
          <p:pic>
            <p:nvPicPr>
              <p:cNvPr id="111" name="Picture 2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/>
            </p:blipFill>
            <p:spPr bwMode="auto">
              <a:xfrm>
                <a:off x="2627784" y="3315937"/>
                <a:ext cx="859972" cy="5710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2" name="111 CuadroTexto"/>
              <p:cNvSpPr txBox="1"/>
              <p:nvPr/>
            </p:nvSpPr>
            <p:spPr>
              <a:xfrm>
                <a:off x="2271665" y="3881953"/>
                <a:ext cx="157220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000" b="1" dirty="0" smtClean="0"/>
                  <a:t>Patio de </a:t>
                </a:r>
              </a:p>
              <a:p>
                <a:pPr algn="ctr"/>
                <a:r>
                  <a:rPr lang="es-ES" sz="1000" b="1" dirty="0" smtClean="0"/>
                  <a:t>contenedores</a:t>
                </a:r>
                <a:endParaRPr lang="es-CO" sz="1000" b="1" dirty="0"/>
              </a:p>
            </p:txBody>
          </p:sp>
          <p:sp>
            <p:nvSpPr>
              <p:cNvPr id="113" name="112 CuadroTexto"/>
              <p:cNvSpPr txBox="1"/>
              <p:nvPr/>
            </p:nvSpPr>
            <p:spPr>
              <a:xfrm>
                <a:off x="2472946" y="3089865"/>
                <a:ext cx="116687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000" b="1" dirty="0" smtClean="0"/>
                  <a:t>Línea Naviera</a:t>
                </a:r>
                <a:endParaRPr lang="es-CO" sz="1000" b="1" dirty="0"/>
              </a:p>
            </p:txBody>
          </p:sp>
        </p:grpSp>
        <p:grpSp>
          <p:nvGrpSpPr>
            <p:cNvPr id="67" name="66 Grupo"/>
            <p:cNvGrpSpPr/>
            <p:nvPr/>
          </p:nvGrpSpPr>
          <p:grpSpPr>
            <a:xfrm>
              <a:off x="357380" y="2852103"/>
              <a:ext cx="1572209" cy="792921"/>
              <a:chOff x="1132583" y="3161873"/>
              <a:chExt cx="1572209" cy="792921"/>
            </a:xfrm>
          </p:grpSpPr>
          <p:pic>
            <p:nvPicPr>
              <p:cNvPr id="109" name="Picture 2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/>
            </p:blipFill>
            <p:spPr bwMode="auto">
              <a:xfrm>
                <a:off x="1673760" y="3410507"/>
                <a:ext cx="489857" cy="5442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0" name="109 CuadroTexto"/>
              <p:cNvSpPr txBox="1"/>
              <p:nvPr/>
            </p:nvSpPr>
            <p:spPr>
              <a:xfrm>
                <a:off x="1132583" y="3161873"/>
                <a:ext cx="15722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000" b="1" dirty="0" smtClean="0"/>
                  <a:t>Transportador</a:t>
                </a:r>
                <a:endParaRPr lang="es-CO" sz="1000" b="1" dirty="0"/>
              </a:p>
            </p:txBody>
          </p:sp>
        </p:grpSp>
        <p:sp>
          <p:nvSpPr>
            <p:cNvPr id="68" name="67 Flecha abajo"/>
            <p:cNvSpPr/>
            <p:nvPr/>
          </p:nvSpPr>
          <p:spPr>
            <a:xfrm>
              <a:off x="1599364" y="3686670"/>
              <a:ext cx="102220" cy="504000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69" name="68 Flecha abajo"/>
            <p:cNvSpPr/>
            <p:nvPr/>
          </p:nvSpPr>
          <p:spPr>
            <a:xfrm flipV="1">
              <a:off x="923216" y="2221937"/>
              <a:ext cx="102220" cy="627050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70" name="69 Flecha abajo"/>
            <p:cNvSpPr/>
            <p:nvPr/>
          </p:nvSpPr>
          <p:spPr>
            <a:xfrm>
              <a:off x="1191264" y="2221937"/>
              <a:ext cx="102220" cy="627050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grpSp>
          <p:nvGrpSpPr>
            <p:cNvPr id="71" name="70 Grupo"/>
            <p:cNvGrpSpPr/>
            <p:nvPr/>
          </p:nvGrpSpPr>
          <p:grpSpPr>
            <a:xfrm>
              <a:off x="380858" y="4135465"/>
              <a:ext cx="1572209" cy="810067"/>
              <a:chOff x="1132583" y="3019204"/>
              <a:chExt cx="1572209" cy="810067"/>
            </a:xfrm>
          </p:grpSpPr>
          <p:pic>
            <p:nvPicPr>
              <p:cNvPr id="107" name="Picture 2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/>
            </p:blipFill>
            <p:spPr bwMode="auto">
              <a:xfrm>
                <a:off x="1673760" y="3284984"/>
                <a:ext cx="489857" cy="5442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8" name="107 CuadroTexto"/>
              <p:cNvSpPr txBox="1"/>
              <p:nvPr/>
            </p:nvSpPr>
            <p:spPr>
              <a:xfrm>
                <a:off x="1132583" y="3019204"/>
                <a:ext cx="15722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000" b="1" dirty="0" smtClean="0"/>
                  <a:t>Transportador</a:t>
                </a:r>
                <a:endParaRPr lang="es-CO" sz="1000" b="1" dirty="0"/>
              </a:p>
            </p:txBody>
          </p:sp>
        </p:grpSp>
        <p:grpSp>
          <p:nvGrpSpPr>
            <p:cNvPr id="73" name="72 Grupo"/>
            <p:cNvGrpSpPr/>
            <p:nvPr/>
          </p:nvGrpSpPr>
          <p:grpSpPr>
            <a:xfrm>
              <a:off x="2207611" y="2561950"/>
              <a:ext cx="1615077" cy="1042922"/>
              <a:chOff x="101551" y="4005064"/>
              <a:chExt cx="1615077" cy="1042922"/>
            </a:xfrm>
          </p:grpSpPr>
          <p:pic>
            <p:nvPicPr>
              <p:cNvPr id="102" name="Picture 2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 l="6831"/>
              <a:stretch/>
            </p:blipFill>
            <p:spPr bwMode="auto">
              <a:xfrm>
                <a:off x="504969" y="4251285"/>
                <a:ext cx="825926" cy="5987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3" name="102 CuadroTexto"/>
              <p:cNvSpPr txBox="1"/>
              <p:nvPr/>
            </p:nvSpPr>
            <p:spPr>
              <a:xfrm>
                <a:off x="101551" y="4801765"/>
                <a:ext cx="15722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000" b="1" i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Blueberry </a:t>
                </a:r>
                <a:r>
                  <a:rPr lang="es-ES" sz="1000" b="1" i="1" dirty="0">
                    <a:solidFill>
                      <a:schemeClr val="accent1">
                        <a:lumMod val="75000"/>
                      </a:schemeClr>
                    </a:solidFill>
                  </a:rPr>
                  <a:t>Fruit S.A.</a:t>
                </a:r>
                <a:r>
                  <a:rPr lang="es-ES" sz="1000" b="1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endParaRPr lang="es-CO" sz="10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04" name="103 CuadroTexto"/>
              <p:cNvSpPr txBox="1"/>
              <p:nvPr/>
            </p:nvSpPr>
            <p:spPr>
              <a:xfrm>
                <a:off x="144419" y="4005064"/>
                <a:ext cx="15722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000" b="1" dirty="0" smtClean="0"/>
                  <a:t>EXPORTADOR</a:t>
                </a:r>
                <a:endParaRPr lang="es-CO" sz="1000" b="1" dirty="0"/>
              </a:p>
            </p:txBody>
          </p:sp>
        </p:grpSp>
        <p:sp>
          <p:nvSpPr>
            <p:cNvPr id="74" name="73 Flecha abajo"/>
            <p:cNvSpPr/>
            <p:nvPr/>
          </p:nvSpPr>
          <p:spPr>
            <a:xfrm rot="5400000">
              <a:off x="1955426" y="3318601"/>
              <a:ext cx="102220" cy="792000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75" name="74 Flecha abajo"/>
            <p:cNvSpPr/>
            <p:nvPr/>
          </p:nvSpPr>
          <p:spPr>
            <a:xfrm rot="5400000" flipV="1">
              <a:off x="1971434" y="2639475"/>
              <a:ext cx="102220" cy="1008000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76" name="75 Flecha abajo"/>
            <p:cNvSpPr/>
            <p:nvPr/>
          </p:nvSpPr>
          <p:spPr>
            <a:xfrm rot="5400000">
              <a:off x="1971434" y="2813076"/>
              <a:ext cx="102220" cy="1008000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grpSp>
          <p:nvGrpSpPr>
            <p:cNvPr id="78" name="77 Grupo"/>
            <p:cNvGrpSpPr/>
            <p:nvPr/>
          </p:nvGrpSpPr>
          <p:grpSpPr>
            <a:xfrm>
              <a:off x="2382528" y="4550931"/>
              <a:ext cx="1572209" cy="894293"/>
              <a:chOff x="2727964" y="3314851"/>
              <a:chExt cx="1572209" cy="894293"/>
            </a:xfrm>
          </p:grpSpPr>
          <p:pic>
            <p:nvPicPr>
              <p:cNvPr id="98" name="Picture 2"/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 l="46911" t="47837" r="47276" b="41707"/>
              <a:stretch/>
            </p:blipFill>
            <p:spPr bwMode="auto">
              <a:xfrm>
                <a:off x="3101248" y="3557431"/>
                <a:ext cx="741477" cy="651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9" name="98 CuadroTexto"/>
              <p:cNvSpPr txBox="1"/>
              <p:nvPr/>
            </p:nvSpPr>
            <p:spPr>
              <a:xfrm>
                <a:off x="2727964" y="3314851"/>
                <a:ext cx="15722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000" b="1" dirty="0" smtClean="0"/>
                  <a:t>Puerto Origen</a:t>
                </a:r>
                <a:endParaRPr lang="es-CO" sz="1000" b="1" dirty="0"/>
              </a:p>
            </p:txBody>
          </p:sp>
        </p:grpSp>
        <p:sp>
          <p:nvSpPr>
            <p:cNvPr id="79" name="78 Flecha abajo"/>
            <p:cNvSpPr/>
            <p:nvPr/>
          </p:nvSpPr>
          <p:spPr>
            <a:xfrm rot="16200000">
              <a:off x="1798308" y="4362447"/>
              <a:ext cx="100800" cy="1524645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81" name="Picture 2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61581" t="49825" r="30392" b="42585"/>
            <a:stretch/>
          </p:blipFill>
          <p:spPr bwMode="auto">
            <a:xfrm>
              <a:off x="4436852" y="4726733"/>
              <a:ext cx="853587" cy="3944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83" name="82 Grupo"/>
            <p:cNvGrpSpPr/>
            <p:nvPr/>
          </p:nvGrpSpPr>
          <p:grpSpPr>
            <a:xfrm>
              <a:off x="5622888" y="4573467"/>
              <a:ext cx="1870236" cy="871757"/>
              <a:chOff x="2404366" y="3337387"/>
              <a:chExt cx="1870236" cy="871757"/>
            </a:xfrm>
          </p:grpSpPr>
          <p:pic>
            <p:nvPicPr>
              <p:cNvPr id="94" name="Picture 2"/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 l="46911" t="47837" r="47276" b="41707"/>
              <a:stretch/>
            </p:blipFill>
            <p:spPr bwMode="auto">
              <a:xfrm>
                <a:off x="3008414" y="3557431"/>
                <a:ext cx="741477" cy="651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5" name="94 CuadroTexto"/>
              <p:cNvSpPr txBox="1"/>
              <p:nvPr/>
            </p:nvSpPr>
            <p:spPr>
              <a:xfrm>
                <a:off x="2404366" y="3337387"/>
                <a:ext cx="187023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000" b="1" dirty="0" smtClean="0"/>
                  <a:t>Puerto Destino</a:t>
                </a:r>
                <a:endParaRPr lang="es-CO" sz="1000" b="1" dirty="0"/>
              </a:p>
            </p:txBody>
          </p:sp>
        </p:grpSp>
        <p:sp>
          <p:nvSpPr>
            <p:cNvPr id="84" name="83 Flecha abajo"/>
            <p:cNvSpPr/>
            <p:nvPr/>
          </p:nvSpPr>
          <p:spPr>
            <a:xfrm rot="16200000">
              <a:off x="7274476" y="4830100"/>
              <a:ext cx="102220" cy="627050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85" name="84 Flecha abajo"/>
            <p:cNvSpPr/>
            <p:nvPr/>
          </p:nvSpPr>
          <p:spPr>
            <a:xfrm rot="16200000">
              <a:off x="4912724" y="3973647"/>
              <a:ext cx="102221" cy="2382186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grpSp>
          <p:nvGrpSpPr>
            <p:cNvPr id="86" name="85 Grupo"/>
            <p:cNvGrpSpPr/>
            <p:nvPr/>
          </p:nvGrpSpPr>
          <p:grpSpPr>
            <a:xfrm>
              <a:off x="7235681" y="4581128"/>
              <a:ext cx="1572209" cy="760933"/>
              <a:chOff x="1132583" y="3068338"/>
              <a:chExt cx="1572209" cy="760933"/>
            </a:xfrm>
          </p:grpSpPr>
          <p:pic>
            <p:nvPicPr>
              <p:cNvPr id="92" name="Picture 2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/>
            </p:blipFill>
            <p:spPr bwMode="auto">
              <a:xfrm>
                <a:off x="1673760" y="3284984"/>
                <a:ext cx="489857" cy="5442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3" name="92 CuadroTexto"/>
              <p:cNvSpPr txBox="1"/>
              <p:nvPr/>
            </p:nvSpPr>
            <p:spPr>
              <a:xfrm>
                <a:off x="1132583" y="3068338"/>
                <a:ext cx="15722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000" b="1" dirty="0" smtClean="0"/>
                  <a:t>Transportador</a:t>
                </a:r>
              </a:p>
            </p:txBody>
          </p:sp>
        </p:grpSp>
        <p:sp>
          <p:nvSpPr>
            <p:cNvPr id="87" name="86 Flecha abajo"/>
            <p:cNvSpPr/>
            <p:nvPr/>
          </p:nvSpPr>
          <p:spPr>
            <a:xfrm flipV="1">
              <a:off x="8026034" y="3573016"/>
              <a:ext cx="102220" cy="1008000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grpSp>
          <p:nvGrpSpPr>
            <p:cNvPr id="89" name="88 Grupo"/>
            <p:cNvGrpSpPr/>
            <p:nvPr/>
          </p:nvGrpSpPr>
          <p:grpSpPr>
            <a:xfrm>
              <a:off x="7291039" y="2708920"/>
              <a:ext cx="1572209" cy="681323"/>
              <a:chOff x="7363662" y="2899267"/>
              <a:chExt cx="1572209" cy="681323"/>
            </a:xfrm>
          </p:grpSpPr>
          <p:pic>
            <p:nvPicPr>
              <p:cNvPr id="90" name="Picture 2"/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 l="89910" t="39950" r="429" b="47547"/>
              <a:stretch/>
            </p:blipFill>
            <p:spPr bwMode="auto">
              <a:xfrm>
                <a:off x="7769907" y="3100065"/>
                <a:ext cx="759823" cy="4805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1" name="90 CuadroTexto"/>
              <p:cNvSpPr txBox="1"/>
              <p:nvPr/>
            </p:nvSpPr>
            <p:spPr>
              <a:xfrm>
                <a:off x="7363662" y="2899267"/>
                <a:ext cx="15722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000" b="1" dirty="0" smtClean="0"/>
                  <a:t>IMPORTADOR</a:t>
                </a:r>
                <a:endParaRPr lang="es-CO" sz="10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527110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04179" y="217276"/>
            <a:ext cx="84969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085" algn="just">
              <a:spcAft>
                <a:spcPts val="0"/>
              </a:spcAft>
            </a:pPr>
            <a:r>
              <a:rPr lang="es-ES" dirty="0"/>
              <a:t>2. Dividir el proceso en grupos de operaciones relacionadas.</a:t>
            </a:r>
            <a:endParaRPr lang="es-CO" dirty="0"/>
          </a:p>
        </p:txBody>
      </p:sp>
      <p:grpSp>
        <p:nvGrpSpPr>
          <p:cNvPr id="138" name="137 Grupo"/>
          <p:cNvGrpSpPr/>
          <p:nvPr/>
        </p:nvGrpSpPr>
        <p:grpSpPr>
          <a:xfrm>
            <a:off x="35496" y="773996"/>
            <a:ext cx="9413069" cy="5607332"/>
            <a:chOff x="35496" y="773996"/>
            <a:chExt cx="9413069" cy="5607332"/>
          </a:xfrm>
        </p:grpSpPr>
        <p:sp>
          <p:nvSpPr>
            <p:cNvPr id="49" name="48 Rectángulo"/>
            <p:cNvSpPr/>
            <p:nvPr/>
          </p:nvSpPr>
          <p:spPr>
            <a:xfrm>
              <a:off x="35496" y="773996"/>
              <a:ext cx="9413069" cy="56073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grpSp>
          <p:nvGrpSpPr>
            <p:cNvPr id="89" name="88 Grupo"/>
            <p:cNvGrpSpPr/>
            <p:nvPr/>
          </p:nvGrpSpPr>
          <p:grpSpPr>
            <a:xfrm>
              <a:off x="264372" y="896562"/>
              <a:ext cx="2046148" cy="5124726"/>
              <a:chOff x="543209" y="752546"/>
              <a:chExt cx="2046148" cy="5124726"/>
            </a:xfrm>
          </p:grpSpPr>
          <p:sp>
            <p:nvSpPr>
              <p:cNvPr id="8" name="7 Rectángulo redondeado"/>
              <p:cNvSpPr/>
              <p:nvPr/>
            </p:nvSpPr>
            <p:spPr>
              <a:xfrm>
                <a:off x="543209" y="752546"/>
                <a:ext cx="2046148" cy="5124726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sp>
            <p:nvSpPr>
              <p:cNvPr id="9" name="8 CuadroTexto"/>
              <p:cNvSpPr txBox="1"/>
              <p:nvPr/>
            </p:nvSpPr>
            <p:spPr>
              <a:xfrm>
                <a:off x="853197" y="5281463"/>
                <a:ext cx="139812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CO" sz="1400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TRANSPORTE NACIONAL</a:t>
                </a:r>
                <a:endParaRPr lang="es-CO" sz="14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90" name="89 Grupo"/>
            <p:cNvGrpSpPr/>
            <p:nvPr/>
          </p:nvGrpSpPr>
          <p:grpSpPr>
            <a:xfrm>
              <a:off x="2310520" y="1628800"/>
              <a:ext cx="6696744" cy="2608870"/>
              <a:chOff x="2555776" y="1585971"/>
              <a:chExt cx="6128859" cy="2608870"/>
            </a:xfrm>
          </p:grpSpPr>
          <p:sp>
            <p:nvSpPr>
              <p:cNvPr id="22" name="21 Rectángulo redondeado"/>
              <p:cNvSpPr/>
              <p:nvPr/>
            </p:nvSpPr>
            <p:spPr>
              <a:xfrm>
                <a:off x="2555776" y="1585971"/>
                <a:ext cx="6128859" cy="2608870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88" name="87 CuadroTexto"/>
              <p:cNvSpPr txBox="1"/>
              <p:nvPr/>
            </p:nvSpPr>
            <p:spPr>
              <a:xfrm>
                <a:off x="4699811" y="2203960"/>
                <a:ext cx="189089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CO" sz="1400" b="1" dirty="0" smtClean="0">
                    <a:solidFill>
                      <a:schemeClr val="accent3">
                        <a:lumMod val="50000"/>
                      </a:schemeClr>
                    </a:solidFill>
                  </a:rPr>
                  <a:t>COMERCIALIZACIÓN</a:t>
                </a:r>
                <a:endParaRPr lang="es-CO" sz="1400" b="1" dirty="0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51" name="50 Grupo"/>
            <p:cNvGrpSpPr/>
            <p:nvPr/>
          </p:nvGrpSpPr>
          <p:grpSpPr>
            <a:xfrm>
              <a:off x="522287" y="980728"/>
              <a:ext cx="1572209" cy="1192198"/>
              <a:chOff x="2271665" y="3089865"/>
              <a:chExt cx="1572209" cy="1192198"/>
            </a:xfrm>
          </p:grpSpPr>
          <p:pic>
            <p:nvPicPr>
              <p:cNvPr id="79" name="Picture 2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/>
            </p:blipFill>
            <p:spPr bwMode="auto">
              <a:xfrm>
                <a:off x="2627784" y="3315937"/>
                <a:ext cx="859972" cy="5710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0" name="79 CuadroTexto"/>
              <p:cNvSpPr txBox="1"/>
              <p:nvPr/>
            </p:nvSpPr>
            <p:spPr>
              <a:xfrm>
                <a:off x="2271665" y="3881953"/>
                <a:ext cx="157220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000" b="1" dirty="0" smtClean="0"/>
                  <a:t>Patio de </a:t>
                </a:r>
              </a:p>
              <a:p>
                <a:pPr algn="ctr"/>
                <a:r>
                  <a:rPr lang="es-ES" sz="1000" b="1" dirty="0" smtClean="0"/>
                  <a:t>contenedores</a:t>
                </a:r>
                <a:endParaRPr lang="es-CO" sz="1000" b="1" dirty="0"/>
              </a:p>
            </p:txBody>
          </p:sp>
          <p:sp>
            <p:nvSpPr>
              <p:cNvPr id="81" name="80 CuadroTexto"/>
              <p:cNvSpPr txBox="1"/>
              <p:nvPr/>
            </p:nvSpPr>
            <p:spPr>
              <a:xfrm>
                <a:off x="2472946" y="3089865"/>
                <a:ext cx="116687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000" b="1" dirty="0" smtClean="0"/>
                  <a:t>Línea Naviera</a:t>
                </a:r>
                <a:endParaRPr lang="es-CO" sz="1000" b="1" dirty="0"/>
              </a:p>
            </p:txBody>
          </p:sp>
        </p:grpSp>
        <p:grpSp>
          <p:nvGrpSpPr>
            <p:cNvPr id="52" name="51 Grupo"/>
            <p:cNvGrpSpPr/>
            <p:nvPr/>
          </p:nvGrpSpPr>
          <p:grpSpPr>
            <a:xfrm>
              <a:off x="501396" y="2780095"/>
              <a:ext cx="1572209" cy="792921"/>
              <a:chOff x="1132583" y="3161873"/>
              <a:chExt cx="1572209" cy="792921"/>
            </a:xfrm>
          </p:grpSpPr>
          <p:pic>
            <p:nvPicPr>
              <p:cNvPr id="77" name="Picture 2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/>
            </p:blipFill>
            <p:spPr bwMode="auto">
              <a:xfrm>
                <a:off x="1673760" y="3410507"/>
                <a:ext cx="489857" cy="5442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8" name="77 CuadroTexto"/>
              <p:cNvSpPr txBox="1"/>
              <p:nvPr/>
            </p:nvSpPr>
            <p:spPr>
              <a:xfrm>
                <a:off x="1132583" y="3161873"/>
                <a:ext cx="15722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000" b="1" dirty="0" smtClean="0"/>
                  <a:t>Transportador</a:t>
                </a:r>
                <a:endParaRPr lang="es-CO" sz="1000" b="1" dirty="0"/>
              </a:p>
            </p:txBody>
          </p:sp>
        </p:grpSp>
        <p:sp>
          <p:nvSpPr>
            <p:cNvPr id="53" name="52 Flecha abajo"/>
            <p:cNvSpPr/>
            <p:nvPr/>
          </p:nvSpPr>
          <p:spPr>
            <a:xfrm>
              <a:off x="1743380" y="3614662"/>
              <a:ext cx="102220" cy="504000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64" name="63 Flecha abajo"/>
            <p:cNvSpPr/>
            <p:nvPr/>
          </p:nvSpPr>
          <p:spPr>
            <a:xfrm flipV="1">
              <a:off x="1067232" y="2149929"/>
              <a:ext cx="102220" cy="627050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65" name="64 Flecha abajo"/>
            <p:cNvSpPr/>
            <p:nvPr/>
          </p:nvSpPr>
          <p:spPr>
            <a:xfrm>
              <a:off x="1335280" y="2149929"/>
              <a:ext cx="102220" cy="627050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grpSp>
          <p:nvGrpSpPr>
            <p:cNvPr id="68" name="67 Grupo"/>
            <p:cNvGrpSpPr/>
            <p:nvPr/>
          </p:nvGrpSpPr>
          <p:grpSpPr>
            <a:xfrm>
              <a:off x="524874" y="4063457"/>
              <a:ext cx="1572209" cy="810067"/>
              <a:chOff x="1132583" y="3019204"/>
              <a:chExt cx="1572209" cy="810067"/>
            </a:xfrm>
          </p:grpSpPr>
          <p:pic>
            <p:nvPicPr>
              <p:cNvPr id="69" name="Picture 2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/>
            </p:blipFill>
            <p:spPr bwMode="auto">
              <a:xfrm>
                <a:off x="1673760" y="3284984"/>
                <a:ext cx="489857" cy="5442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0" name="69 CuadroTexto"/>
              <p:cNvSpPr txBox="1"/>
              <p:nvPr/>
            </p:nvSpPr>
            <p:spPr>
              <a:xfrm>
                <a:off x="1132583" y="3019204"/>
                <a:ext cx="15722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000" b="1" dirty="0" smtClean="0"/>
                  <a:t>Transportador</a:t>
                </a:r>
                <a:endParaRPr lang="es-CO" sz="1000" b="1" dirty="0"/>
              </a:p>
            </p:txBody>
          </p:sp>
        </p:grpSp>
        <p:grpSp>
          <p:nvGrpSpPr>
            <p:cNvPr id="91" name="90 Grupo"/>
            <p:cNvGrpSpPr/>
            <p:nvPr/>
          </p:nvGrpSpPr>
          <p:grpSpPr>
            <a:xfrm>
              <a:off x="2310520" y="2400677"/>
              <a:ext cx="1724133" cy="1754289"/>
              <a:chOff x="2589357" y="2256661"/>
              <a:chExt cx="1724133" cy="1754289"/>
            </a:xfrm>
          </p:grpSpPr>
          <p:sp>
            <p:nvSpPr>
              <p:cNvPr id="13" name="12 Rectángulo redondeado"/>
              <p:cNvSpPr/>
              <p:nvPr/>
            </p:nvSpPr>
            <p:spPr>
              <a:xfrm>
                <a:off x="2589357" y="2256661"/>
                <a:ext cx="1694611" cy="1754289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85" name="84 CuadroTexto"/>
              <p:cNvSpPr txBox="1"/>
              <p:nvPr/>
            </p:nvSpPr>
            <p:spPr>
              <a:xfrm>
                <a:off x="2605943" y="3441560"/>
                <a:ext cx="170754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CO" sz="1400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PRODUCCIÓN y ALMACENAMIENTO</a:t>
                </a:r>
                <a:endParaRPr lang="es-CO" sz="1400" b="1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50" name="49 Grupo"/>
            <p:cNvGrpSpPr/>
            <p:nvPr/>
          </p:nvGrpSpPr>
          <p:grpSpPr>
            <a:xfrm>
              <a:off x="2351627" y="2489942"/>
              <a:ext cx="1615077" cy="1042922"/>
              <a:chOff x="101551" y="4005064"/>
              <a:chExt cx="1615077" cy="1042922"/>
            </a:xfrm>
          </p:grpSpPr>
          <p:pic>
            <p:nvPicPr>
              <p:cNvPr id="82" name="Picture 2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 l="6831"/>
              <a:stretch/>
            </p:blipFill>
            <p:spPr bwMode="auto">
              <a:xfrm>
                <a:off x="504969" y="4251285"/>
                <a:ext cx="825926" cy="5987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3" name="82 CuadroTexto"/>
              <p:cNvSpPr txBox="1"/>
              <p:nvPr/>
            </p:nvSpPr>
            <p:spPr>
              <a:xfrm>
                <a:off x="101551" y="4801765"/>
                <a:ext cx="15722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000" b="1" i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Blueberry </a:t>
                </a:r>
                <a:r>
                  <a:rPr lang="es-ES" sz="1000" b="1" i="1" dirty="0">
                    <a:solidFill>
                      <a:schemeClr val="accent1">
                        <a:lumMod val="75000"/>
                      </a:schemeClr>
                    </a:solidFill>
                  </a:rPr>
                  <a:t>Fruit S.A.</a:t>
                </a:r>
                <a:r>
                  <a:rPr lang="es-ES" sz="1000" b="1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endParaRPr lang="es-CO" sz="10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4" name="83 CuadroTexto"/>
              <p:cNvSpPr txBox="1"/>
              <p:nvPr/>
            </p:nvSpPr>
            <p:spPr>
              <a:xfrm>
                <a:off x="144419" y="4005064"/>
                <a:ext cx="15722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000" b="1" dirty="0" smtClean="0"/>
                  <a:t>EXPORTADOR</a:t>
                </a:r>
                <a:endParaRPr lang="es-CO" sz="1000" b="1" dirty="0"/>
              </a:p>
            </p:txBody>
          </p:sp>
        </p:grpSp>
        <p:sp>
          <p:nvSpPr>
            <p:cNvPr id="86" name="85 Flecha abajo"/>
            <p:cNvSpPr/>
            <p:nvPr/>
          </p:nvSpPr>
          <p:spPr>
            <a:xfrm rot="5400000">
              <a:off x="2099442" y="3246593"/>
              <a:ext cx="102220" cy="792000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66" name="65 Flecha abajo"/>
            <p:cNvSpPr/>
            <p:nvPr/>
          </p:nvSpPr>
          <p:spPr>
            <a:xfrm rot="5400000" flipV="1">
              <a:off x="2115450" y="2567467"/>
              <a:ext cx="102220" cy="1008000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67" name="66 Flecha abajo"/>
            <p:cNvSpPr/>
            <p:nvPr/>
          </p:nvSpPr>
          <p:spPr>
            <a:xfrm rot="5400000">
              <a:off x="2115450" y="2741068"/>
              <a:ext cx="102220" cy="1008000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grpSp>
          <p:nvGrpSpPr>
            <p:cNvPr id="92" name="91 Grupo"/>
            <p:cNvGrpSpPr/>
            <p:nvPr/>
          </p:nvGrpSpPr>
          <p:grpSpPr>
            <a:xfrm>
              <a:off x="2376610" y="4285480"/>
              <a:ext cx="1734110" cy="1735807"/>
              <a:chOff x="2595490" y="4364991"/>
              <a:chExt cx="3029145" cy="1735807"/>
            </a:xfrm>
          </p:grpSpPr>
          <p:sp>
            <p:nvSpPr>
              <p:cNvPr id="19" name="18 Rectángulo redondeado"/>
              <p:cNvSpPr/>
              <p:nvPr/>
            </p:nvSpPr>
            <p:spPr>
              <a:xfrm>
                <a:off x="2595490" y="4364991"/>
                <a:ext cx="3029145" cy="1735807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87" name="86 CuadroTexto"/>
              <p:cNvSpPr txBox="1"/>
              <p:nvPr/>
            </p:nvSpPr>
            <p:spPr>
              <a:xfrm>
                <a:off x="3033202" y="5576998"/>
                <a:ext cx="223909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CO" sz="1400" b="1" dirty="0" smtClean="0">
                    <a:solidFill>
                      <a:schemeClr val="accent4">
                        <a:lumMod val="50000"/>
                      </a:schemeClr>
                    </a:solidFill>
                  </a:rPr>
                  <a:t>DESPACHO</a:t>
                </a:r>
                <a:endParaRPr lang="es-CO" sz="1400" b="1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54" name="53 Grupo"/>
            <p:cNvGrpSpPr/>
            <p:nvPr/>
          </p:nvGrpSpPr>
          <p:grpSpPr>
            <a:xfrm>
              <a:off x="2526544" y="4478923"/>
              <a:ext cx="1572209" cy="894293"/>
              <a:chOff x="2727964" y="3314851"/>
              <a:chExt cx="1572209" cy="894293"/>
            </a:xfrm>
          </p:grpSpPr>
          <p:pic>
            <p:nvPicPr>
              <p:cNvPr id="75" name="Picture 2"/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 l="46911" t="47837" r="47276" b="41707"/>
              <a:stretch/>
            </p:blipFill>
            <p:spPr bwMode="auto">
              <a:xfrm>
                <a:off x="3101248" y="3557431"/>
                <a:ext cx="741477" cy="651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6" name="75 CuadroTexto"/>
              <p:cNvSpPr txBox="1"/>
              <p:nvPr/>
            </p:nvSpPr>
            <p:spPr>
              <a:xfrm>
                <a:off x="2727964" y="3314851"/>
                <a:ext cx="15722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000" b="1" dirty="0" smtClean="0"/>
                  <a:t>Puerto Origen</a:t>
                </a:r>
                <a:endParaRPr lang="es-CO" sz="1000" b="1" dirty="0"/>
              </a:p>
            </p:txBody>
          </p:sp>
        </p:grpSp>
        <p:sp>
          <p:nvSpPr>
            <p:cNvPr id="55" name="54 Flecha abajo"/>
            <p:cNvSpPr/>
            <p:nvPr/>
          </p:nvSpPr>
          <p:spPr>
            <a:xfrm rot="16200000">
              <a:off x="1942324" y="4290439"/>
              <a:ext cx="100800" cy="1524645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grpSp>
          <p:nvGrpSpPr>
            <p:cNvPr id="94" name="93 Grupo"/>
            <p:cNvGrpSpPr/>
            <p:nvPr/>
          </p:nvGrpSpPr>
          <p:grpSpPr>
            <a:xfrm>
              <a:off x="4202964" y="4254823"/>
              <a:ext cx="3232091" cy="1735807"/>
              <a:chOff x="2595489" y="4364991"/>
              <a:chExt cx="5963017" cy="1735807"/>
            </a:xfrm>
          </p:grpSpPr>
          <p:sp>
            <p:nvSpPr>
              <p:cNvPr id="95" name="94 Rectángulo redondeado"/>
              <p:cNvSpPr/>
              <p:nvPr/>
            </p:nvSpPr>
            <p:spPr>
              <a:xfrm>
                <a:off x="2595489" y="4364991"/>
                <a:ext cx="5963017" cy="1735807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96" name="95 CuadroTexto"/>
              <p:cNvSpPr txBox="1"/>
              <p:nvPr/>
            </p:nvSpPr>
            <p:spPr>
              <a:xfrm>
                <a:off x="3883166" y="5483384"/>
                <a:ext cx="289784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CO" sz="1400" b="1" dirty="0" smtClean="0">
                    <a:solidFill>
                      <a:srgbClr val="A50021"/>
                    </a:solidFill>
                  </a:rPr>
                  <a:t>TRANSPORTE INTERNACIONAL</a:t>
                </a:r>
                <a:endParaRPr lang="es-CO" sz="1400" b="1" dirty="0">
                  <a:solidFill>
                    <a:srgbClr val="A50021"/>
                  </a:solidFill>
                </a:endParaRPr>
              </a:p>
            </p:txBody>
          </p:sp>
        </p:grpSp>
        <p:pic>
          <p:nvPicPr>
            <p:cNvPr id="57" name="Picture 2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61581" t="49825" r="30392" b="42585"/>
            <a:stretch/>
          </p:blipFill>
          <p:spPr bwMode="auto">
            <a:xfrm>
              <a:off x="4580868" y="4654725"/>
              <a:ext cx="853587" cy="3944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5" name="134 Rectángulo redondeado"/>
            <p:cNvSpPr/>
            <p:nvPr/>
          </p:nvSpPr>
          <p:spPr>
            <a:xfrm>
              <a:off x="7490413" y="2246789"/>
              <a:ext cx="1516851" cy="378609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grpSp>
          <p:nvGrpSpPr>
            <p:cNvPr id="58" name="57 Grupo"/>
            <p:cNvGrpSpPr/>
            <p:nvPr/>
          </p:nvGrpSpPr>
          <p:grpSpPr>
            <a:xfrm>
              <a:off x="5766904" y="4501459"/>
              <a:ext cx="1870236" cy="871757"/>
              <a:chOff x="2404366" y="3337387"/>
              <a:chExt cx="1870236" cy="871757"/>
            </a:xfrm>
          </p:grpSpPr>
          <p:pic>
            <p:nvPicPr>
              <p:cNvPr id="73" name="Picture 2"/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 l="46911" t="47837" r="47276" b="41707"/>
              <a:stretch/>
            </p:blipFill>
            <p:spPr bwMode="auto">
              <a:xfrm>
                <a:off x="3008414" y="3557431"/>
                <a:ext cx="741477" cy="651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4" name="73 CuadroTexto"/>
              <p:cNvSpPr txBox="1"/>
              <p:nvPr/>
            </p:nvSpPr>
            <p:spPr>
              <a:xfrm>
                <a:off x="2404366" y="3337387"/>
                <a:ext cx="187023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000" b="1" dirty="0" smtClean="0"/>
                  <a:t>Puerto Destino</a:t>
                </a:r>
                <a:endParaRPr lang="es-CO" sz="1000" b="1" dirty="0"/>
              </a:p>
            </p:txBody>
          </p:sp>
        </p:grpSp>
        <p:sp>
          <p:nvSpPr>
            <p:cNvPr id="60" name="59 Flecha abajo"/>
            <p:cNvSpPr/>
            <p:nvPr/>
          </p:nvSpPr>
          <p:spPr>
            <a:xfrm rot="16200000">
              <a:off x="7418492" y="4758092"/>
              <a:ext cx="102220" cy="627050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56" name="55 Flecha abajo"/>
            <p:cNvSpPr/>
            <p:nvPr/>
          </p:nvSpPr>
          <p:spPr>
            <a:xfrm rot="16200000">
              <a:off x="5056740" y="3901639"/>
              <a:ext cx="102221" cy="2382186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grpSp>
          <p:nvGrpSpPr>
            <p:cNvPr id="59" name="58 Grupo"/>
            <p:cNvGrpSpPr/>
            <p:nvPr/>
          </p:nvGrpSpPr>
          <p:grpSpPr>
            <a:xfrm>
              <a:off x="7379697" y="4509120"/>
              <a:ext cx="1572209" cy="760933"/>
              <a:chOff x="1132583" y="3068338"/>
              <a:chExt cx="1572209" cy="760933"/>
            </a:xfrm>
          </p:grpSpPr>
          <p:pic>
            <p:nvPicPr>
              <p:cNvPr id="71" name="Picture 2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/>
            </p:blipFill>
            <p:spPr bwMode="auto">
              <a:xfrm>
                <a:off x="1673760" y="3284984"/>
                <a:ext cx="489857" cy="5442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2" name="71 CuadroTexto"/>
              <p:cNvSpPr txBox="1"/>
              <p:nvPr/>
            </p:nvSpPr>
            <p:spPr>
              <a:xfrm>
                <a:off x="1132583" y="3068338"/>
                <a:ext cx="15722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000" b="1" dirty="0" smtClean="0"/>
                  <a:t>Transportador</a:t>
                </a:r>
              </a:p>
            </p:txBody>
          </p:sp>
        </p:grpSp>
        <p:sp>
          <p:nvSpPr>
            <p:cNvPr id="61" name="60 Flecha abajo"/>
            <p:cNvSpPr/>
            <p:nvPr/>
          </p:nvSpPr>
          <p:spPr>
            <a:xfrm flipV="1">
              <a:off x="8170050" y="3501008"/>
              <a:ext cx="102220" cy="1008000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37" name="136 CuadroTexto"/>
            <p:cNvSpPr txBox="1"/>
            <p:nvPr/>
          </p:nvSpPr>
          <p:spPr>
            <a:xfrm>
              <a:off x="7537132" y="5299947"/>
              <a:ext cx="139812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400" b="1" dirty="0" smtClean="0">
                  <a:solidFill>
                    <a:schemeClr val="accent1">
                      <a:lumMod val="75000"/>
                    </a:schemeClr>
                  </a:solidFill>
                </a:rPr>
                <a:t>TRANSPORTE INTERNO EN EL DESTINO</a:t>
              </a:r>
              <a:endParaRPr lang="es-CO" sz="14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grpSp>
          <p:nvGrpSpPr>
            <p:cNvPr id="20" name="19 Grupo"/>
            <p:cNvGrpSpPr/>
            <p:nvPr/>
          </p:nvGrpSpPr>
          <p:grpSpPr>
            <a:xfrm>
              <a:off x="7435055" y="2636912"/>
              <a:ext cx="1572209" cy="681323"/>
              <a:chOff x="7363662" y="2899267"/>
              <a:chExt cx="1572209" cy="681323"/>
            </a:xfrm>
          </p:grpSpPr>
          <p:pic>
            <p:nvPicPr>
              <p:cNvPr id="62" name="Picture 2"/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 l="89910" t="39950" r="429" b="47547"/>
              <a:stretch/>
            </p:blipFill>
            <p:spPr bwMode="auto">
              <a:xfrm>
                <a:off x="7769907" y="3100065"/>
                <a:ext cx="759823" cy="4805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3" name="62 CuadroTexto"/>
              <p:cNvSpPr txBox="1"/>
              <p:nvPr/>
            </p:nvSpPr>
            <p:spPr>
              <a:xfrm>
                <a:off x="7363662" y="2899267"/>
                <a:ext cx="15722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000" b="1" dirty="0" smtClean="0"/>
                  <a:t>IMPORTADOR</a:t>
                </a:r>
                <a:endParaRPr lang="es-CO" sz="10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23114703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-713817" y="-564539"/>
            <a:ext cx="84969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085">
              <a:spcAft>
                <a:spcPts val="0"/>
              </a:spcAft>
            </a:pPr>
            <a:r>
              <a:rPr lang="es-ES" dirty="0"/>
              <a:t>3. Considerar sistemáticamente los detalles de cada operación. </a:t>
            </a:r>
            <a:endParaRPr lang="es-CO" dirty="0"/>
          </a:p>
        </p:txBody>
      </p:sp>
      <p:sp>
        <p:nvSpPr>
          <p:cNvPr id="6" name="5 Rectángulo"/>
          <p:cNvSpPr/>
          <p:nvPr/>
        </p:nvSpPr>
        <p:spPr>
          <a:xfrm>
            <a:off x="-553908" y="-1395536"/>
            <a:ext cx="42627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/>
              <a:t>Detalles de la cadena de suministro, operaciones, productos, etc.</a:t>
            </a:r>
          </a:p>
        </p:txBody>
      </p:sp>
      <p:grpSp>
        <p:nvGrpSpPr>
          <p:cNvPr id="14" name="13 Grupo"/>
          <p:cNvGrpSpPr/>
          <p:nvPr/>
        </p:nvGrpSpPr>
        <p:grpSpPr>
          <a:xfrm>
            <a:off x="-828600" y="-99392"/>
            <a:ext cx="10153128" cy="8064896"/>
            <a:chOff x="-828600" y="-99392"/>
            <a:chExt cx="10153128" cy="8064896"/>
          </a:xfrm>
        </p:grpSpPr>
        <p:sp>
          <p:nvSpPr>
            <p:cNvPr id="139" name="138 Rectángulo"/>
            <p:cNvSpPr/>
            <p:nvPr/>
          </p:nvSpPr>
          <p:spPr>
            <a:xfrm>
              <a:off x="-828600" y="-99392"/>
              <a:ext cx="10153128" cy="806489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grpSp>
          <p:nvGrpSpPr>
            <p:cNvPr id="140" name="139 Grupo"/>
            <p:cNvGrpSpPr/>
            <p:nvPr/>
          </p:nvGrpSpPr>
          <p:grpSpPr>
            <a:xfrm>
              <a:off x="-396552" y="896562"/>
              <a:ext cx="2707072" cy="5124726"/>
              <a:chOff x="-117715" y="752546"/>
              <a:chExt cx="2707072" cy="5124726"/>
            </a:xfrm>
          </p:grpSpPr>
          <p:sp>
            <p:nvSpPr>
              <p:cNvPr id="192" name="191 Rectángulo redondeado"/>
              <p:cNvSpPr/>
              <p:nvPr/>
            </p:nvSpPr>
            <p:spPr>
              <a:xfrm>
                <a:off x="-117715" y="752546"/>
                <a:ext cx="2707072" cy="5124726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sp>
            <p:nvSpPr>
              <p:cNvPr id="193" name="192 CuadroTexto"/>
              <p:cNvSpPr txBox="1"/>
              <p:nvPr/>
            </p:nvSpPr>
            <p:spPr>
              <a:xfrm>
                <a:off x="-945" y="5123164"/>
                <a:ext cx="139812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CO" sz="1400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TRANSPORTE NACIONAL</a:t>
                </a:r>
                <a:endParaRPr lang="es-CO" sz="14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41" name="140 Grupo"/>
            <p:cNvGrpSpPr/>
            <p:nvPr/>
          </p:nvGrpSpPr>
          <p:grpSpPr>
            <a:xfrm>
              <a:off x="2310520" y="1628800"/>
              <a:ext cx="6696744" cy="2608870"/>
              <a:chOff x="2555776" y="1585971"/>
              <a:chExt cx="6128859" cy="2608870"/>
            </a:xfrm>
          </p:grpSpPr>
          <p:sp>
            <p:nvSpPr>
              <p:cNvPr id="190" name="189 Rectángulo redondeado"/>
              <p:cNvSpPr/>
              <p:nvPr/>
            </p:nvSpPr>
            <p:spPr>
              <a:xfrm>
                <a:off x="2555776" y="1585971"/>
                <a:ext cx="6128859" cy="2608870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91" name="190 CuadroTexto"/>
              <p:cNvSpPr txBox="1"/>
              <p:nvPr/>
            </p:nvSpPr>
            <p:spPr>
              <a:xfrm>
                <a:off x="4773613" y="1627504"/>
                <a:ext cx="189089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CO" sz="1400" b="1" dirty="0" smtClean="0">
                    <a:solidFill>
                      <a:schemeClr val="accent3">
                        <a:lumMod val="50000"/>
                      </a:schemeClr>
                    </a:solidFill>
                  </a:rPr>
                  <a:t>COMERCIALIZACIÓN</a:t>
                </a:r>
                <a:endParaRPr lang="es-CO" sz="1400" b="1" dirty="0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142" name="141 Grupo"/>
            <p:cNvGrpSpPr/>
            <p:nvPr/>
          </p:nvGrpSpPr>
          <p:grpSpPr>
            <a:xfrm>
              <a:off x="522287" y="980728"/>
              <a:ext cx="1572209" cy="1192198"/>
              <a:chOff x="2271665" y="3089865"/>
              <a:chExt cx="1572209" cy="1192198"/>
            </a:xfrm>
          </p:grpSpPr>
          <p:pic>
            <p:nvPicPr>
              <p:cNvPr id="187" name="Picture 2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 r="8816"/>
              <a:stretch/>
            </p:blipFill>
            <p:spPr bwMode="auto">
              <a:xfrm>
                <a:off x="2627784" y="3315937"/>
                <a:ext cx="784154" cy="5710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8" name="187 CuadroTexto"/>
              <p:cNvSpPr txBox="1"/>
              <p:nvPr/>
            </p:nvSpPr>
            <p:spPr>
              <a:xfrm>
                <a:off x="2271665" y="3881953"/>
                <a:ext cx="157220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000" b="1" dirty="0" smtClean="0"/>
                  <a:t>Patio de </a:t>
                </a:r>
              </a:p>
              <a:p>
                <a:pPr algn="ctr"/>
                <a:r>
                  <a:rPr lang="es-ES" sz="1000" b="1" dirty="0" smtClean="0"/>
                  <a:t>contenedores</a:t>
                </a:r>
                <a:endParaRPr lang="es-CO" sz="1000" b="1" dirty="0"/>
              </a:p>
            </p:txBody>
          </p:sp>
          <p:sp>
            <p:nvSpPr>
              <p:cNvPr id="189" name="188 CuadroTexto"/>
              <p:cNvSpPr txBox="1"/>
              <p:nvPr/>
            </p:nvSpPr>
            <p:spPr>
              <a:xfrm>
                <a:off x="2472946" y="3089865"/>
                <a:ext cx="116687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000" b="1" dirty="0" smtClean="0"/>
                  <a:t>Línea Naviera</a:t>
                </a:r>
                <a:endParaRPr lang="es-CO" sz="1000" b="1" dirty="0"/>
              </a:p>
            </p:txBody>
          </p:sp>
        </p:grpSp>
        <p:grpSp>
          <p:nvGrpSpPr>
            <p:cNvPr id="143" name="142 Grupo"/>
            <p:cNvGrpSpPr/>
            <p:nvPr/>
          </p:nvGrpSpPr>
          <p:grpSpPr>
            <a:xfrm>
              <a:off x="501396" y="2780095"/>
              <a:ext cx="1572209" cy="792921"/>
              <a:chOff x="1132583" y="3161873"/>
              <a:chExt cx="1572209" cy="792921"/>
            </a:xfrm>
          </p:grpSpPr>
          <p:pic>
            <p:nvPicPr>
              <p:cNvPr id="185" name="Picture 2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/>
            </p:blipFill>
            <p:spPr bwMode="auto">
              <a:xfrm>
                <a:off x="1673760" y="3410507"/>
                <a:ext cx="489857" cy="5442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6" name="185 CuadroTexto"/>
              <p:cNvSpPr txBox="1"/>
              <p:nvPr/>
            </p:nvSpPr>
            <p:spPr>
              <a:xfrm>
                <a:off x="1132583" y="3161873"/>
                <a:ext cx="15722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000" b="1" dirty="0" smtClean="0"/>
                  <a:t>Transportador</a:t>
                </a:r>
                <a:endParaRPr lang="es-CO" sz="1000" b="1" dirty="0"/>
              </a:p>
            </p:txBody>
          </p:sp>
        </p:grpSp>
        <p:sp>
          <p:nvSpPr>
            <p:cNvPr id="144" name="143 Flecha abajo"/>
            <p:cNvSpPr/>
            <p:nvPr/>
          </p:nvSpPr>
          <p:spPr>
            <a:xfrm>
              <a:off x="1743380" y="3614662"/>
              <a:ext cx="102220" cy="504000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45" name="144 Flecha abajo"/>
            <p:cNvSpPr/>
            <p:nvPr/>
          </p:nvSpPr>
          <p:spPr>
            <a:xfrm flipV="1">
              <a:off x="1067232" y="2149929"/>
              <a:ext cx="102220" cy="627050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46" name="145 Flecha abajo"/>
            <p:cNvSpPr/>
            <p:nvPr/>
          </p:nvSpPr>
          <p:spPr>
            <a:xfrm>
              <a:off x="1335280" y="2149929"/>
              <a:ext cx="102220" cy="627050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grpSp>
          <p:nvGrpSpPr>
            <p:cNvPr id="147" name="146 Grupo"/>
            <p:cNvGrpSpPr/>
            <p:nvPr/>
          </p:nvGrpSpPr>
          <p:grpSpPr>
            <a:xfrm>
              <a:off x="524874" y="4063457"/>
              <a:ext cx="1572209" cy="810067"/>
              <a:chOff x="1132583" y="3019204"/>
              <a:chExt cx="1572209" cy="810067"/>
            </a:xfrm>
          </p:grpSpPr>
          <p:pic>
            <p:nvPicPr>
              <p:cNvPr id="183" name="Picture 2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/>
            </p:blipFill>
            <p:spPr bwMode="auto">
              <a:xfrm>
                <a:off x="1673760" y="3284984"/>
                <a:ext cx="489857" cy="5442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4" name="183 CuadroTexto"/>
              <p:cNvSpPr txBox="1"/>
              <p:nvPr/>
            </p:nvSpPr>
            <p:spPr>
              <a:xfrm>
                <a:off x="1132583" y="3019204"/>
                <a:ext cx="15722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000" b="1" dirty="0" smtClean="0"/>
                  <a:t>Transportador</a:t>
                </a:r>
                <a:endParaRPr lang="es-CO" sz="1000" b="1" dirty="0"/>
              </a:p>
            </p:txBody>
          </p:sp>
        </p:grpSp>
        <p:grpSp>
          <p:nvGrpSpPr>
            <p:cNvPr id="148" name="147 Grupo"/>
            <p:cNvGrpSpPr/>
            <p:nvPr/>
          </p:nvGrpSpPr>
          <p:grpSpPr>
            <a:xfrm>
              <a:off x="2310520" y="2400677"/>
              <a:ext cx="1724133" cy="1754289"/>
              <a:chOff x="2589357" y="2256661"/>
              <a:chExt cx="1724133" cy="1754289"/>
            </a:xfrm>
          </p:grpSpPr>
          <p:sp>
            <p:nvSpPr>
              <p:cNvPr id="181" name="180 Rectángulo redondeado"/>
              <p:cNvSpPr/>
              <p:nvPr/>
            </p:nvSpPr>
            <p:spPr>
              <a:xfrm>
                <a:off x="2589357" y="2256661"/>
                <a:ext cx="1694611" cy="1754289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82" name="181 CuadroTexto"/>
              <p:cNvSpPr txBox="1"/>
              <p:nvPr/>
            </p:nvSpPr>
            <p:spPr>
              <a:xfrm>
                <a:off x="2605943" y="3441560"/>
                <a:ext cx="170754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CO" sz="1400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PRODUCCIÓN y ALMACENAMIENTO</a:t>
                </a:r>
                <a:endParaRPr lang="es-CO" sz="1400" b="1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149" name="148 Grupo"/>
            <p:cNvGrpSpPr/>
            <p:nvPr/>
          </p:nvGrpSpPr>
          <p:grpSpPr>
            <a:xfrm>
              <a:off x="2351627" y="2489942"/>
              <a:ext cx="1615077" cy="1042922"/>
              <a:chOff x="101551" y="4005064"/>
              <a:chExt cx="1615077" cy="1042922"/>
            </a:xfrm>
          </p:grpSpPr>
          <p:pic>
            <p:nvPicPr>
              <p:cNvPr id="178" name="Picture 2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 l="6831"/>
              <a:stretch/>
            </p:blipFill>
            <p:spPr bwMode="auto">
              <a:xfrm>
                <a:off x="504969" y="4251285"/>
                <a:ext cx="825926" cy="5987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9" name="178 CuadroTexto"/>
              <p:cNvSpPr txBox="1"/>
              <p:nvPr/>
            </p:nvSpPr>
            <p:spPr>
              <a:xfrm>
                <a:off x="101551" y="4801765"/>
                <a:ext cx="15722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000" b="1" i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Blueberry </a:t>
                </a:r>
                <a:r>
                  <a:rPr lang="es-ES" sz="1000" b="1" i="1" dirty="0">
                    <a:solidFill>
                      <a:schemeClr val="accent1">
                        <a:lumMod val="75000"/>
                      </a:schemeClr>
                    </a:solidFill>
                  </a:rPr>
                  <a:t>Fruit S.A.</a:t>
                </a:r>
                <a:r>
                  <a:rPr lang="es-ES" sz="1000" b="1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endParaRPr lang="es-CO" sz="10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80" name="179 CuadroTexto"/>
              <p:cNvSpPr txBox="1"/>
              <p:nvPr/>
            </p:nvSpPr>
            <p:spPr>
              <a:xfrm>
                <a:off x="144419" y="4005064"/>
                <a:ext cx="15722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000" b="1" dirty="0" smtClean="0"/>
                  <a:t>EXPORTADOR</a:t>
                </a:r>
                <a:endParaRPr lang="es-CO" sz="1000" b="1" dirty="0"/>
              </a:p>
            </p:txBody>
          </p:sp>
        </p:grpSp>
        <p:sp>
          <p:nvSpPr>
            <p:cNvPr id="150" name="149 Flecha abajo"/>
            <p:cNvSpPr/>
            <p:nvPr/>
          </p:nvSpPr>
          <p:spPr>
            <a:xfrm rot="5400000">
              <a:off x="2099442" y="3246593"/>
              <a:ext cx="102220" cy="792000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51" name="150 Flecha abajo"/>
            <p:cNvSpPr/>
            <p:nvPr/>
          </p:nvSpPr>
          <p:spPr>
            <a:xfrm rot="5400000" flipV="1">
              <a:off x="2115450" y="2567467"/>
              <a:ext cx="102220" cy="1008000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52" name="151 Flecha abajo"/>
            <p:cNvSpPr/>
            <p:nvPr/>
          </p:nvSpPr>
          <p:spPr>
            <a:xfrm rot="5400000">
              <a:off x="2115450" y="2741068"/>
              <a:ext cx="102220" cy="1008000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grpSp>
          <p:nvGrpSpPr>
            <p:cNvPr id="153" name="152 Grupo"/>
            <p:cNvGrpSpPr/>
            <p:nvPr/>
          </p:nvGrpSpPr>
          <p:grpSpPr>
            <a:xfrm>
              <a:off x="2376610" y="4285480"/>
              <a:ext cx="1734110" cy="1735807"/>
              <a:chOff x="2595489" y="4364991"/>
              <a:chExt cx="3029144" cy="1735807"/>
            </a:xfrm>
          </p:grpSpPr>
          <p:sp>
            <p:nvSpPr>
              <p:cNvPr id="176" name="175 Rectángulo redondeado"/>
              <p:cNvSpPr/>
              <p:nvPr/>
            </p:nvSpPr>
            <p:spPr>
              <a:xfrm>
                <a:off x="2595489" y="4364991"/>
                <a:ext cx="3029144" cy="1735807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77" name="176 CuadroTexto"/>
              <p:cNvSpPr txBox="1"/>
              <p:nvPr/>
            </p:nvSpPr>
            <p:spPr>
              <a:xfrm>
                <a:off x="3033202" y="5576998"/>
                <a:ext cx="223909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CO" sz="1400" b="1" dirty="0" smtClean="0">
                    <a:solidFill>
                      <a:schemeClr val="accent4">
                        <a:lumMod val="50000"/>
                      </a:schemeClr>
                    </a:solidFill>
                  </a:rPr>
                  <a:t>DESPACHO</a:t>
                </a:r>
                <a:endParaRPr lang="es-CO" sz="1400" b="1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154" name="153 Grupo"/>
            <p:cNvGrpSpPr/>
            <p:nvPr/>
          </p:nvGrpSpPr>
          <p:grpSpPr>
            <a:xfrm>
              <a:off x="2526544" y="4478923"/>
              <a:ext cx="1572209" cy="894293"/>
              <a:chOff x="2727964" y="3314851"/>
              <a:chExt cx="1572209" cy="894293"/>
            </a:xfrm>
          </p:grpSpPr>
          <p:pic>
            <p:nvPicPr>
              <p:cNvPr id="174" name="Picture 2"/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 l="46911" t="47837" r="47276" b="41707"/>
              <a:stretch/>
            </p:blipFill>
            <p:spPr bwMode="auto">
              <a:xfrm>
                <a:off x="3101248" y="3557431"/>
                <a:ext cx="741477" cy="651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5" name="174 CuadroTexto"/>
              <p:cNvSpPr txBox="1"/>
              <p:nvPr/>
            </p:nvSpPr>
            <p:spPr>
              <a:xfrm>
                <a:off x="2727964" y="3314851"/>
                <a:ext cx="15722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000" b="1" dirty="0" smtClean="0"/>
                  <a:t>Puerto Origen</a:t>
                </a:r>
                <a:endParaRPr lang="es-CO" sz="1000" b="1" dirty="0"/>
              </a:p>
            </p:txBody>
          </p:sp>
        </p:grpSp>
        <p:sp>
          <p:nvSpPr>
            <p:cNvPr id="155" name="154 Flecha abajo"/>
            <p:cNvSpPr/>
            <p:nvPr/>
          </p:nvSpPr>
          <p:spPr>
            <a:xfrm rot="16200000">
              <a:off x="1942324" y="4290439"/>
              <a:ext cx="100800" cy="1524645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grpSp>
          <p:nvGrpSpPr>
            <p:cNvPr id="156" name="155 Grupo"/>
            <p:cNvGrpSpPr/>
            <p:nvPr/>
          </p:nvGrpSpPr>
          <p:grpSpPr>
            <a:xfrm>
              <a:off x="4202964" y="4254823"/>
              <a:ext cx="3232091" cy="1735807"/>
              <a:chOff x="2595489" y="4364991"/>
              <a:chExt cx="5963017" cy="1735807"/>
            </a:xfrm>
          </p:grpSpPr>
          <p:sp>
            <p:nvSpPr>
              <p:cNvPr id="172" name="171 Rectángulo redondeado"/>
              <p:cNvSpPr/>
              <p:nvPr/>
            </p:nvSpPr>
            <p:spPr>
              <a:xfrm>
                <a:off x="2595489" y="4364991"/>
                <a:ext cx="5963017" cy="1735807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73" name="172 CuadroTexto"/>
              <p:cNvSpPr txBox="1"/>
              <p:nvPr/>
            </p:nvSpPr>
            <p:spPr>
              <a:xfrm>
                <a:off x="3883166" y="5483384"/>
                <a:ext cx="289784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CO" sz="1400" b="1" dirty="0" smtClean="0">
                    <a:solidFill>
                      <a:srgbClr val="A50021"/>
                    </a:solidFill>
                  </a:rPr>
                  <a:t>TRANSPORTE INTERNACIONAL</a:t>
                </a:r>
                <a:endParaRPr lang="es-CO" sz="1400" b="1" dirty="0">
                  <a:solidFill>
                    <a:srgbClr val="A50021"/>
                  </a:solidFill>
                </a:endParaRPr>
              </a:p>
            </p:txBody>
          </p:sp>
        </p:grpSp>
        <p:pic>
          <p:nvPicPr>
            <p:cNvPr id="157" name="Picture 2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61581" t="49825" r="30392" b="42585"/>
            <a:stretch/>
          </p:blipFill>
          <p:spPr bwMode="auto">
            <a:xfrm>
              <a:off x="4994369" y="4626090"/>
              <a:ext cx="853587" cy="3944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8" name="157 Rectángulo redondeado"/>
            <p:cNvSpPr/>
            <p:nvPr/>
          </p:nvSpPr>
          <p:spPr>
            <a:xfrm>
              <a:off x="7490413" y="2246789"/>
              <a:ext cx="1516851" cy="378609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grpSp>
          <p:nvGrpSpPr>
            <p:cNvPr id="159" name="158 Grupo"/>
            <p:cNvGrpSpPr/>
            <p:nvPr/>
          </p:nvGrpSpPr>
          <p:grpSpPr>
            <a:xfrm>
              <a:off x="5766904" y="4501459"/>
              <a:ext cx="1870236" cy="871757"/>
              <a:chOff x="2404366" y="3337387"/>
              <a:chExt cx="1870236" cy="871757"/>
            </a:xfrm>
          </p:grpSpPr>
          <p:pic>
            <p:nvPicPr>
              <p:cNvPr id="170" name="Picture 2"/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 l="46911" t="47837" r="47276" b="41707"/>
              <a:stretch/>
            </p:blipFill>
            <p:spPr bwMode="auto">
              <a:xfrm>
                <a:off x="3008414" y="3557431"/>
                <a:ext cx="741477" cy="651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1" name="170 CuadroTexto"/>
              <p:cNvSpPr txBox="1"/>
              <p:nvPr/>
            </p:nvSpPr>
            <p:spPr>
              <a:xfrm>
                <a:off x="2404366" y="3337387"/>
                <a:ext cx="187023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000" b="1" dirty="0" smtClean="0"/>
                  <a:t>Puerto Destino</a:t>
                </a:r>
                <a:endParaRPr lang="es-CO" sz="1000" b="1" dirty="0"/>
              </a:p>
            </p:txBody>
          </p:sp>
        </p:grpSp>
        <p:sp>
          <p:nvSpPr>
            <p:cNvPr id="160" name="159 Flecha abajo"/>
            <p:cNvSpPr/>
            <p:nvPr/>
          </p:nvSpPr>
          <p:spPr>
            <a:xfrm rot="16200000">
              <a:off x="7418492" y="4758092"/>
              <a:ext cx="102220" cy="627050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61" name="160 Flecha abajo"/>
            <p:cNvSpPr/>
            <p:nvPr/>
          </p:nvSpPr>
          <p:spPr>
            <a:xfrm rot="16200000">
              <a:off x="5056740" y="3901639"/>
              <a:ext cx="102221" cy="2382186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grpSp>
          <p:nvGrpSpPr>
            <p:cNvPr id="162" name="161 Grupo"/>
            <p:cNvGrpSpPr/>
            <p:nvPr/>
          </p:nvGrpSpPr>
          <p:grpSpPr>
            <a:xfrm>
              <a:off x="7379697" y="4509120"/>
              <a:ext cx="1572209" cy="760933"/>
              <a:chOff x="1132583" y="3068338"/>
              <a:chExt cx="1572209" cy="760933"/>
            </a:xfrm>
          </p:grpSpPr>
          <p:pic>
            <p:nvPicPr>
              <p:cNvPr id="168" name="Picture 2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/>
            </p:blipFill>
            <p:spPr bwMode="auto">
              <a:xfrm>
                <a:off x="1673760" y="3284984"/>
                <a:ext cx="489857" cy="5442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9" name="168 CuadroTexto"/>
              <p:cNvSpPr txBox="1"/>
              <p:nvPr/>
            </p:nvSpPr>
            <p:spPr>
              <a:xfrm>
                <a:off x="1132583" y="3068338"/>
                <a:ext cx="15722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000" b="1" dirty="0" smtClean="0"/>
                  <a:t>Transportador</a:t>
                </a:r>
              </a:p>
            </p:txBody>
          </p:sp>
        </p:grpSp>
        <p:sp>
          <p:nvSpPr>
            <p:cNvPr id="163" name="162 Flecha abajo"/>
            <p:cNvSpPr/>
            <p:nvPr/>
          </p:nvSpPr>
          <p:spPr>
            <a:xfrm flipV="1">
              <a:off x="8170050" y="3501008"/>
              <a:ext cx="102220" cy="1008000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64" name="163 CuadroTexto"/>
            <p:cNvSpPr txBox="1"/>
            <p:nvPr/>
          </p:nvSpPr>
          <p:spPr>
            <a:xfrm>
              <a:off x="7537132" y="5299947"/>
              <a:ext cx="139812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400" b="1" dirty="0" smtClean="0">
                  <a:solidFill>
                    <a:schemeClr val="accent1">
                      <a:lumMod val="75000"/>
                    </a:schemeClr>
                  </a:solidFill>
                </a:rPr>
                <a:t>TRANSPORTE INTERNO EN EL DESTINO</a:t>
              </a:r>
              <a:endParaRPr lang="es-CO" sz="14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grpSp>
          <p:nvGrpSpPr>
            <p:cNvPr id="165" name="164 Grupo"/>
            <p:cNvGrpSpPr/>
            <p:nvPr/>
          </p:nvGrpSpPr>
          <p:grpSpPr>
            <a:xfrm>
              <a:off x="7452320" y="2420888"/>
              <a:ext cx="1572209" cy="897347"/>
              <a:chOff x="7380927" y="2683243"/>
              <a:chExt cx="1572209" cy="897347"/>
            </a:xfrm>
          </p:grpSpPr>
          <p:pic>
            <p:nvPicPr>
              <p:cNvPr id="166" name="Picture 2"/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 l="89910" t="39950" r="429" b="47547"/>
              <a:stretch/>
            </p:blipFill>
            <p:spPr bwMode="auto">
              <a:xfrm>
                <a:off x="7769907" y="3100065"/>
                <a:ext cx="759823" cy="4805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7" name="166 CuadroTexto"/>
              <p:cNvSpPr txBox="1"/>
              <p:nvPr/>
            </p:nvSpPr>
            <p:spPr>
              <a:xfrm>
                <a:off x="7380927" y="2683243"/>
                <a:ext cx="157220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000" b="1" smtClean="0"/>
                  <a:t>CLIENTE </a:t>
                </a:r>
                <a:r>
                  <a:rPr lang="es-ES" sz="1000" b="1" dirty="0" smtClean="0"/>
                  <a:t>FINAL</a:t>
                </a:r>
              </a:p>
              <a:p>
                <a:pPr algn="ctr"/>
                <a:r>
                  <a:rPr lang="es-ES" sz="1000" b="1" dirty="0" smtClean="0"/>
                  <a:t>IMPORTADOR</a:t>
                </a:r>
                <a:endParaRPr lang="es-CO" sz="1000" b="1" dirty="0"/>
              </a:p>
            </p:txBody>
          </p:sp>
        </p:grpSp>
        <p:sp>
          <p:nvSpPr>
            <p:cNvPr id="5" name="4 Tarjeta"/>
            <p:cNvSpPr/>
            <p:nvPr/>
          </p:nvSpPr>
          <p:spPr>
            <a:xfrm>
              <a:off x="2310520" y="1035631"/>
              <a:ext cx="950548" cy="1474369"/>
            </a:xfrm>
            <a:prstGeom prst="flowChartPunchedCar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CO" sz="800" b="1" dirty="0" smtClean="0">
                  <a:solidFill>
                    <a:srgbClr val="002060"/>
                  </a:solidFill>
                </a:rPr>
                <a:t>1. </a:t>
              </a:r>
              <a:r>
                <a:rPr lang="es-CO" sz="800" dirty="0" smtClean="0">
                  <a:solidFill>
                    <a:srgbClr val="002060"/>
                  </a:solidFill>
                </a:rPr>
                <a:t>El </a:t>
              </a:r>
              <a:r>
                <a:rPr lang="es-CO" sz="800" dirty="0">
                  <a:solidFill>
                    <a:srgbClr val="002060"/>
                  </a:solidFill>
                </a:rPr>
                <a:t>exportador solicita el contenedor a la naviera, esta autoriza para que el conductor se desplace al patio de contenedores a </a:t>
              </a:r>
              <a:r>
                <a:rPr lang="es-CO" sz="800" dirty="0" smtClean="0">
                  <a:solidFill>
                    <a:srgbClr val="002060"/>
                  </a:solidFill>
                </a:rPr>
                <a:t>retirarlo.</a:t>
              </a:r>
              <a:endParaRPr lang="es-CO" sz="800" dirty="0">
                <a:solidFill>
                  <a:srgbClr val="002060"/>
                </a:solidFill>
              </a:endParaRPr>
            </a:p>
          </p:txBody>
        </p:sp>
        <p:sp>
          <p:nvSpPr>
            <p:cNvPr id="196" name="195 Tarjeta"/>
            <p:cNvSpPr/>
            <p:nvPr/>
          </p:nvSpPr>
          <p:spPr>
            <a:xfrm>
              <a:off x="3312648" y="1508224"/>
              <a:ext cx="1136358" cy="775305"/>
            </a:xfrm>
            <a:prstGeom prst="flowChartPunchedCar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sz="800" b="1" dirty="0" smtClean="0">
                  <a:solidFill>
                    <a:srgbClr val="002060"/>
                  </a:solidFill>
                </a:rPr>
                <a:t>3. </a:t>
              </a:r>
              <a:r>
                <a:rPr lang="es-ES" sz="800" dirty="0" smtClean="0">
                  <a:solidFill>
                    <a:srgbClr val="002060"/>
                  </a:solidFill>
                </a:rPr>
                <a:t>El </a:t>
              </a:r>
              <a:r>
                <a:rPr lang="es-ES" sz="800" dirty="0">
                  <a:solidFill>
                    <a:srgbClr val="002060"/>
                  </a:solidFill>
                </a:rPr>
                <a:t>auxiliar de </a:t>
              </a:r>
              <a:r>
                <a:rPr lang="es-ES" sz="800" dirty="0" smtClean="0">
                  <a:solidFill>
                    <a:srgbClr val="002060"/>
                  </a:solidFill>
                </a:rPr>
                <a:t>exportaciones recibe el contenedor.</a:t>
              </a:r>
              <a:endParaRPr lang="es-CO" sz="800" dirty="0">
                <a:solidFill>
                  <a:srgbClr val="002060"/>
                </a:solidFill>
              </a:endParaRPr>
            </a:p>
          </p:txBody>
        </p:sp>
        <p:sp>
          <p:nvSpPr>
            <p:cNvPr id="195" name="194 Tarjeta"/>
            <p:cNvSpPr/>
            <p:nvPr/>
          </p:nvSpPr>
          <p:spPr>
            <a:xfrm>
              <a:off x="-200601" y="1592902"/>
              <a:ext cx="1058934" cy="807776"/>
            </a:xfrm>
            <a:prstGeom prst="flowChartPunchedCar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CO" sz="800" b="1" dirty="0" smtClean="0">
                  <a:solidFill>
                    <a:srgbClr val="002060"/>
                  </a:solidFill>
                </a:rPr>
                <a:t>2. </a:t>
              </a:r>
              <a:r>
                <a:rPr lang="es-CO" sz="800" dirty="0" smtClean="0">
                  <a:solidFill>
                    <a:srgbClr val="002060"/>
                  </a:solidFill>
                </a:rPr>
                <a:t>El </a:t>
              </a:r>
              <a:r>
                <a:rPr lang="es-CO" sz="800" dirty="0">
                  <a:solidFill>
                    <a:srgbClr val="002060"/>
                  </a:solidFill>
                </a:rPr>
                <a:t>conductor recibe el </a:t>
              </a:r>
              <a:r>
                <a:rPr lang="es-CO" sz="800" dirty="0" smtClean="0">
                  <a:solidFill>
                    <a:srgbClr val="002060"/>
                  </a:solidFill>
                </a:rPr>
                <a:t>comodato </a:t>
              </a:r>
              <a:r>
                <a:rPr lang="es-CO" sz="800" dirty="0">
                  <a:solidFill>
                    <a:srgbClr val="002060"/>
                  </a:solidFill>
                </a:rPr>
                <a:t>y el formato de inspección de </a:t>
              </a:r>
              <a:r>
                <a:rPr lang="es-CO" sz="800" dirty="0" smtClean="0">
                  <a:solidFill>
                    <a:srgbClr val="002060"/>
                  </a:solidFill>
                </a:rPr>
                <a:t>contenedores.</a:t>
              </a:r>
            </a:p>
          </p:txBody>
        </p:sp>
        <p:sp>
          <p:nvSpPr>
            <p:cNvPr id="7" name="6 Rectángulo redondeado"/>
            <p:cNvSpPr/>
            <p:nvPr/>
          </p:nvSpPr>
          <p:spPr>
            <a:xfrm>
              <a:off x="279389" y="44624"/>
              <a:ext cx="2072238" cy="99100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CO" sz="800" b="1" dirty="0" smtClean="0">
                  <a:solidFill>
                    <a:srgbClr val="006600"/>
                  </a:solidFill>
                </a:rPr>
                <a:t>Acciones en el patio:</a:t>
              </a:r>
              <a:r>
                <a:rPr lang="es-CO" sz="800" dirty="0">
                  <a:solidFill>
                    <a:srgbClr val="006600"/>
                  </a:solidFill>
                </a:rPr>
                <a:t/>
              </a:r>
              <a:br>
                <a:rPr lang="es-CO" sz="800" dirty="0">
                  <a:solidFill>
                    <a:srgbClr val="006600"/>
                  </a:solidFill>
                </a:rPr>
              </a:br>
              <a:r>
                <a:rPr lang="es-ES" sz="800" dirty="0">
                  <a:solidFill>
                    <a:srgbClr val="006600"/>
                  </a:solidFill>
                </a:rPr>
                <a:t>-Técnicos del patio, revisan  el contenedor de acuerdo al procedimiento de siete puntos de C-TPAT, antes de hacer la entrega al transportador.</a:t>
              </a:r>
              <a:br>
                <a:rPr lang="es-ES" sz="800" dirty="0">
                  <a:solidFill>
                    <a:srgbClr val="006600"/>
                  </a:solidFill>
                </a:rPr>
              </a:br>
              <a:r>
                <a:rPr lang="es-ES" sz="800" dirty="0">
                  <a:solidFill>
                    <a:srgbClr val="006600"/>
                  </a:solidFill>
                </a:rPr>
                <a:t>-Se instalan uno o dos sellos de seguridad.</a:t>
              </a:r>
              <a:endParaRPr lang="es-CO" sz="800" dirty="0">
                <a:solidFill>
                  <a:srgbClr val="006600"/>
                </a:solidFill>
              </a:endParaRPr>
            </a:p>
          </p:txBody>
        </p:sp>
        <p:sp>
          <p:nvSpPr>
            <p:cNvPr id="197" name="196 Rectángulo redondeado"/>
            <p:cNvSpPr/>
            <p:nvPr/>
          </p:nvSpPr>
          <p:spPr>
            <a:xfrm>
              <a:off x="4062980" y="2246790"/>
              <a:ext cx="2741268" cy="192383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CO" sz="800" b="1" dirty="0" smtClean="0">
                  <a:solidFill>
                    <a:srgbClr val="006600"/>
                  </a:solidFill>
                </a:rPr>
                <a:t>Acciones en el recibo del contenedor</a:t>
              </a:r>
              <a:r>
                <a:rPr lang="es-CO" sz="800" dirty="0">
                  <a:solidFill>
                    <a:srgbClr val="006600"/>
                  </a:solidFill>
                </a:rPr>
                <a:t/>
              </a:r>
              <a:br>
                <a:rPr lang="es-CO" sz="800" dirty="0">
                  <a:solidFill>
                    <a:srgbClr val="006600"/>
                  </a:solidFill>
                </a:rPr>
              </a:br>
              <a:r>
                <a:rPr lang="es-ES" sz="800" dirty="0" smtClean="0">
                  <a:solidFill>
                    <a:srgbClr val="006600"/>
                  </a:solidFill>
                </a:rPr>
                <a:t>-El auxiliar de exportaciones verifica </a:t>
              </a:r>
              <a:r>
                <a:rPr lang="es-ES" sz="800" dirty="0">
                  <a:solidFill>
                    <a:srgbClr val="006600"/>
                  </a:solidFill>
                </a:rPr>
                <a:t>el comodato y hace la verificación del último dígito (dos fórmulas).</a:t>
              </a:r>
              <a:endParaRPr lang="es-CO" sz="800" dirty="0">
                <a:solidFill>
                  <a:srgbClr val="006600"/>
                </a:solidFill>
              </a:endParaRPr>
            </a:p>
            <a:p>
              <a:r>
                <a:rPr lang="es-ES" sz="800" dirty="0">
                  <a:solidFill>
                    <a:srgbClr val="006600"/>
                  </a:solidFill>
                </a:rPr>
                <a:t>- </a:t>
              </a:r>
              <a:r>
                <a:rPr lang="es-ES" sz="800" dirty="0" smtClean="0">
                  <a:solidFill>
                    <a:srgbClr val="006600"/>
                  </a:solidFill>
                </a:rPr>
                <a:t>Se </a:t>
              </a:r>
              <a:r>
                <a:rPr lang="es-ES" sz="800" dirty="0">
                  <a:solidFill>
                    <a:srgbClr val="006600"/>
                  </a:solidFill>
                </a:rPr>
                <a:t>hace la inspección física de los siete puntos con elementos de verificación (martillo de bola, cinta láser).</a:t>
              </a:r>
              <a:endParaRPr lang="es-CO" sz="800" dirty="0">
                <a:solidFill>
                  <a:srgbClr val="006600"/>
                </a:solidFill>
              </a:endParaRPr>
            </a:p>
            <a:p>
              <a:r>
                <a:rPr lang="es-ES" sz="800" dirty="0">
                  <a:solidFill>
                    <a:srgbClr val="006600"/>
                  </a:solidFill>
                </a:rPr>
                <a:t>-Se efectúa la inspección con canino antinarcóticos y antiexplosivos </a:t>
              </a:r>
              <a:br>
                <a:rPr lang="es-ES" sz="800" dirty="0">
                  <a:solidFill>
                    <a:srgbClr val="006600"/>
                  </a:solidFill>
                </a:rPr>
              </a:br>
              <a:r>
                <a:rPr lang="es-ES" sz="800" dirty="0">
                  <a:solidFill>
                    <a:srgbClr val="006600"/>
                  </a:solidFill>
                </a:rPr>
                <a:t>-Se dejan los registros fotográficos del vehículo vacío, del contenedor y del conductor.</a:t>
              </a:r>
              <a:br>
                <a:rPr lang="es-ES" sz="800" dirty="0">
                  <a:solidFill>
                    <a:srgbClr val="006600"/>
                  </a:solidFill>
                </a:rPr>
              </a:br>
              <a:r>
                <a:rPr lang="es-ES" sz="800" dirty="0">
                  <a:solidFill>
                    <a:srgbClr val="006600"/>
                  </a:solidFill>
                </a:rPr>
                <a:t>-Se hace el cargue de la mercancía y se dejan los registros fílmicos  y fotográficos.</a:t>
              </a:r>
              <a:br>
                <a:rPr lang="es-ES" sz="800" dirty="0">
                  <a:solidFill>
                    <a:srgbClr val="006600"/>
                  </a:solidFill>
                </a:rPr>
              </a:br>
              <a:r>
                <a:rPr lang="es-ES" sz="800" dirty="0">
                  <a:solidFill>
                    <a:srgbClr val="006600"/>
                  </a:solidFill>
                </a:rPr>
                <a:t>-Se hace el sellado del contenedor con sellos certificados  y se dejan los registros fotográficos y fílmicos. </a:t>
              </a:r>
              <a:endParaRPr lang="es-ES" sz="800" dirty="0" smtClean="0">
                <a:solidFill>
                  <a:srgbClr val="006600"/>
                </a:solidFill>
              </a:endParaRPr>
            </a:p>
            <a:p>
              <a:r>
                <a:rPr lang="es-ES" sz="800" dirty="0" smtClean="0">
                  <a:solidFill>
                    <a:srgbClr val="006600"/>
                  </a:solidFill>
                </a:rPr>
                <a:t>-</a:t>
              </a:r>
              <a:r>
                <a:rPr lang="es-ES" sz="800" dirty="0">
                  <a:solidFill>
                    <a:srgbClr val="006600"/>
                  </a:solidFill>
                </a:rPr>
                <a:t>Se coloca cinta de seguridad en las puertas.</a:t>
              </a:r>
              <a:endParaRPr lang="es-CO" sz="800" dirty="0">
                <a:solidFill>
                  <a:srgbClr val="006600"/>
                </a:solidFill>
              </a:endParaRPr>
            </a:p>
          </p:txBody>
        </p:sp>
        <p:sp>
          <p:nvSpPr>
            <p:cNvPr id="198" name="197 Rectángulo redondeado"/>
            <p:cNvSpPr/>
            <p:nvPr/>
          </p:nvSpPr>
          <p:spPr>
            <a:xfrm>
              <a:off x="-221828" y="2437352"/>
              <a:ext cx="1100233" cy="1207672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CO" sz="800" b="1" dirty="0">
                  <a:solidFill>
                    <a:srgbClr val="006600"/>
                  </a:solidFill>
                </a:rPr>
                <a:t>Acciones </a:t>
              </a:r>
              <a:r>
                <a:rPr lang="es-CO" sz="800" b="1" dirty="0" smtClean="0">
                  <a:solidFill>
                    <a:srgbClr val="006600"/>
                  </a:solidFill>
                </a:rPr>
                <a:t>del conductor:</a:t>
              </a:r>
              <a:r>
                <a:rPr lang="es-CO" sz="800" dirty="0">
                  <a:solidFill>
                    <a:srgbClr val="006600"/>
                  </a:solidFill>
                </a:rPr>
                <a:t/>
              </a:r>
              <a:br>
                <a:rPr lang="es-CO" sz="800" dirty="0">
                  <a:solidFill>
                    <a:srgbClr val="006600"/>
                  </a:solidFill>
                </a:rPr>
              </a:br>
              <a:r>
                <a:rPr lang="es-ES" sz="800" dirty="0" smtClean="0">
                  <a:solidFill>
                    <a:srgbClr val="006600"/>
                  </a:solidFill>
                </a:rPr>
                <a:t>-</a:t>
              </a:r>
              <a:r>
                <a:rPr lang="es-CO" sz="800" dirty="0">
                  <a:solidFill>
                    <a:srgbClr val="006600"/>
                  </a:solidFill>
                </a:rPr>
                <a:t>Verifica que esté sellado.</a:t>
              </a:r>
              <a:br>
                <a:rPr lang="es-CO" sz="800" dirty="0">
                  <a:solidFill>
                    <a:srgbClr val="006600"/>
                  </a:solidFill>
                </a:rPr>
              </a:br>
              <a:r>
                <a:rPr lang="es-CO" sz="800" dirty="0">
                  <a:solidFill>
                    <a:srgbClr val="006600"/>
                  </a:solidFill>
                </a:rPr>
                <a:t>-Reporta en carretera los cruces de los puntos de control. </a:t>
              </a:r>
            </a:p>
          </p:txBody>
        </p:sp>
        <p:sp>
          <p:nvSpPr>
            <p:cNvPr id="199" name="198 Tarjeta"/>
            <p:cNvSpPr/>
            <p:nvPr/>
          </p:nvSpPr>
          <p:spPr>
            <a:xfrm>
              <a:off x="45018" y="3821476"/>
              <a:ext cx="833388" cy="513568"/>
            </a:xfrm>
            <a:prstGeom prst="flowChartPunchedCar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sz="800" b="1" dirty="0">
                  <a:solidFill>
                    <a:srgbClr val="002060"/>
                  </a:solidFill>
                </a:rPr>
                <a:t>4</a:t>
              </a:r>
              <a:r>
                <a:rPr lang="es-ES" sz="800" b="1" dirty="0" smtClean="0">
                  <a:solidFill>
                    <a:srgbClr val="002060"/>
                  </a:solidFill>
                </a:rPr>
                <a:t>. </a:t>
              </a:r>
              <a:r>
                <a:rPr lang="es-ES" sz="800" dirty="0" smtClean="0">
                  <a:solidFill>
                    <a:srgbClr val="002060"/>
                  </a:solidFill>
                </a:rPr>
                <a:t>Transporte del contenedor</a:t>
              </a:r>
              <a:endParaRPr lang="es-CO" sz="800" dirty="0">
                <a:solidFill>
                  <a:srgbClr val="002060"/>
                </a:solidFill>
              </a:endParaRPr>
            </a:p>
          </p:txBody>
        </p:sp>
        <p:sp>
          <p:nvSpPr>
            <p:cNvPr id="200" name="199 Rectángulo redondeado"/>
            <p:cNvSpPr/>
            <p:nvPr/>
          </p:nvSpPr>
          <p:spPr>
            <a:xfrm>
              <a:off x="1169452" y="5117121"/>
              <a:ext cx="1390032" cy="1474625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CO" sz="800" b="1" dirty="0">
                  <a:solidFill>
                    <a:srgbClr val="006600"/>
                  </a:solidFill>
                </a:rPr>
                <a:t>Acciones </a:t>
              </a:r>
              <a:r>
                <a:rPr lang="es-CO" sz="800" b="1" dirty="0" smtClean="0">
                  <a:solidFill>
                    <a:srgbClr val="006600"/>
                  </a:solidFill>
                </a:rPr>
                <a:t>en el transporte:</a:t>
              </a:r>
              <a:r>
                <a:rPr lang="es-CO" sz="800" dirty="0">
                  <a:solidFill>
                    <a:srgbClr val="006600"/>
                  </a:solidFill>
                </a:rPr>
                <a:t/>
              </a:r>
              <a:br>
                <a:rPr lang="es-CO" sz="800" dirty="0">
                  <a:solidFill>
                    <a:srgbClr val="006600"/>
                  </a:solidFill>
                </a:rPr>
              </a:br>
              <a:r>
                <a:rPr lang="es-ES" sz="800" dirty="0" smtClean="0">
                  <a:solidFill>
                    <a:srgbClr val="006600"/>
                  </a:solidFill>
                </a:rPr>
                <a:t>- Se </a:t>
              </a:r>
              <a:r>
                <a:rPr lang="es-ES" sz="800" dirty="0">
                  <a:solidFill>
                    <a:srgbClr val="006600"/>
                  </a:solidFill>
                </a:rPr>
                <a:t>hace seguimiento satelital al vehículo y al </a:t>
              </a:r>
              <a:r>
                <a:rPr lang="es-ES" sz="800" dirty="0" smtClean="0">
                  <a:solidFill>
                    <a:srgbClr val="006600"/>
                  </a:solidFill>
                </a:rPr>
                <a:t>contenedor.</a:t>
              </a:r>
              <a:r>
                <a:rPr lang="es-ES" sz="800" dirty="0">
                  <a:solidFill>
                    <a:srgbClr val="006600"/>
                  </a:solidFill>
                </a:rPr>
                <a:t> </a:t>
              </a:r>
              <a:br>
                <a:rPr lang="es-ES" sz="800" dirty="0">
                  <a:solidFill>
                    <a:srgbClr val="006600"/>
                  </a:solidFill>
                </a:rPr>
              </a:br>
              <a:r>
                <a:rPr lang="es-ES" sz="800" dirty="0">
                  <a:solidFill>
                    <a:srgbClr val="006600"/>
                  </a:solidFill>
                </a:rPr>
                <a:t>- </a:t>
              </a:r>
              <a:r>
                <a:rPr lang="es-ES" sz="800" dirty="0" smtClean="0">
                  <a:solidFill>
                    <a:srgbClr val="006600"/>
                  </a:solidFill>
                </a:rPr>
                <a:t>Se </a:t>
              </a:r>
              <a:r>
                <a:rPr lang="es-ES" sz="800" dirty="0">
                  <a:solidFill>
                    <a:srgbClr val="006600"/>
                  </a:solidFill>
                </a:rPr>
                <a:t>hace reporte de la ruta del </a:t>
              </a:r>
              <a:r>
                <a:rPr lang="es-ES" sz="800" dirty="0" smtClean="0">
                  <a:solidFill>
                    <a:srgbClr val="006600"/>
                  </a:solidFill>
                </a:rPr>
                <a:t>vehículo.</a:t>
              </a:r>
              <a:r>
                <a:rPr lang="es-ES" sz="800" dirty="0">
                  <a:solidFill>
                    <a:srgbClr val="006600"/>
                  </a:solidFill>
                </a:rPr>
                <a:t> </a:t>
              </a:r>
              <a:br>
                <a:rPr lang="es-ES" sz="800" dirty="0">
                  <a:solidFill>
                    <a:srgbClr val="006600"/>
                  </a:solidFill>
                </a:rPr>
              </a:br>
              <a:r>
                <a:rPr lang="es-ES" sz="800" dirty="0">
                  <a:solidFill>
                    <a:srgbClr val="006600"/>
                  </a:solidFill>
                </a:rPr>
                <a:t>- </a:t>
              </a:r>
              <a:r>
                <a:rPr lang="es-ES" sz="800" dirty="0" smtClean="0">
                  <a:solidFill>
                    <a:srgbClr val="006600"/>
                  </a:solidFill>
                </a:rPr>
                <a:t>Reporte </a:t>
              </a:r>
              <a:r>
                <a:rPr lang="es-ES" sz="800" dirty="0">
                  <a:solidFill>
                    <a:srgbClr val="006600"/>
                  </a:solidFill>
                </a:rPr>
                <a:t>de pernoctar el vehículo en los parqueaderos </a:t>
              </a:r>
              <a:r>
                <a:rPr lang="es-ES" sz="800" dirty="0" smtClean="0">
                  <a:solidFill>
                    <a:srgbClr val="006600"/>
                  </a:solidFill>
                </a:rPr>
                <a:t>autorizados.</a:t>
              </a:r>
              <a:r>
                <a:rPr lang="es-ES" sz="800" dirty="0">
                  <a:solidFill>
                    <a:srgbClr val="006600"/>
                  </a:solidFill>
                </a:rPr>
                <a:t> </a:t>
              </a:r>
              <a:endParaRPr lang="es-CO" sz="800" dirty="0">
                <a:solidFill>
                  <a:srgbClr val="006600"/>
                </a:solidFill>
              </a:endParaRPr>
            </a:p>
          </p:txBody>
        </p:sp>
        <p:sp>
          <p:nvSpPr>
            <p:cNvPr id="201" name="200 Rectángulo redondeado"/>
            <p:cNvSpPr/>
            <p:nvPr/>
          </p:nvSpPr>
          <p:spPr>
            <a:xfrm>
              <a:off x="-108520" y="4390269"/>
              <a:ext cx="1073519" cy="832581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CO" sz="800" b="1" dirty="0" smtClean="0">
                  <a:solidFill>
                    <a:srgbClr val="006600"/>
                  </a:solidFill>
                </a:rPr>
                <a:t>Acciones:</a:t>
              </a:r>
              <a:r>
                <a:rPr lang="es-CO" sz="800" dirty="0">
                  <a:solidFill>
                    <a:srgbClr val="006600"/>
                  </a:solidFill>
                </a:rPr>
                <a:t/>
              </a:r>
              <a:br>
                <a:rPr lang="es-CO" sz="800" dirty="0">
                  <a:solidFill>
                    <a:srgbClr val="006600"/>
                  </a:solidFill>
                </a:rPr>
              </a:br>
              <a:r>
                <a:rPr lang="es-ES" sz="800" dirty="0" smtClean="0">
                  <a:solidFill>
                    <a:srgbClr val="006600"/>
                  </a:solidFill>
                </a:rPr>
                <a:t>-Se </a:t>
              </a:r>
              <a:r>
                <a:rPr lang="es-ES" sz="800" dirty="0">
                  <a:solidFill>
                    <a:srgbClr val="006600"/>
                  </a:solidFill>
                </a:rPr>
                <a:t>deja el registro de salida del contenedor y el </a:t>
              </a:r>
              <a:r>
                <a:rPr lang="es-ES" sz="800" dirty="0" smtClean="0">
                  <a:solidFill>
                    <a:srgbClr val="006600"/>
                  </a:solidFill>
                </a:rPr>
                <a:t>vehículo.</a:t>
              </a:r>
              <a:r>
                <a:rPr lang="es-ES" sz="800" dirty="0">
                  <a:solidFill>
                    <a:srgbClr val="006600"/>
                  </a:solidFill>
                </a:rPr>
                <a:t> </a:t>
              </a:r>
              <a:endParaRPr lang="es-CO" sz="800" dirty="0">
                <a:solidFill>
                  <a:srgbClr val="006600"/>
                </a:solidFill>
              </a:endParaRPr>
            </a:p>
          </p:txBody>
        </p:sp>
        <p:sp>
          <p:nvSpPr>
            <p:cNvPr id="202" name="201 Tarjeta"/>
            <p:cNvSpPr/>
            <p:nvPr/>
          </p:nvSpPr>
          <p:spPr>
            <a:xfrm>
              <a:off x="2900291" y="5781827"/>
              <a:ext cx="833388" cy="513568"/>
            </a:xfrm>
            <a:prstGeom prst="flowChartPunchedCar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sz="800" b="1" dirty="0">
                  <a:solidFill>
                    <a:srgbClr val="002060"/>
                  </a:solidFill>
                </a:rPr>
                <a:t>5</a:t>
              </a:r>
              <a:r>
                <a:rPr lang="es-ES" sz="800" b="1" dirty="0" smtClean="0">
                  <a:solidFill>
                    <a:srgbClr val="002060"/>
                  </a:solidFill>
                </a:rPr>
                <a:t>. </a:t>
              </a:r>
              <a:r>
                <a:rPr lang="es-ES" sz="800" dirty="0" smtClean="0">
                  <a:solidFill>
                    <a:srgbClr val="002060"/>
                  </a:solidFill>
                </a:rPr>
                <a:t>Recibo del contenedor</a:t>
              </a:r>
              <a:endParaRPr lang="es-CO" sz="800" dirty="0">
                <a:solidFill>
                  <a:srgbClr val="002060"/>
                </a:solidFill>
              </a:endParaRPr>
            </a:p>
          </p:txBody>
        </p:sp>
        <p:sp>
          <p:nvSpPr>
            <p:cNvPr id="203" name="202 Rectángulo redondeado"/>
            <p:cNvSpPr/>
            <p:nvPr/>
          </p:nvSpPr>
          <p:spPr>
            <a:xfrm>
              <a:off x="2629708" y="6332180"/>
              <a:ext cx="1390032" cy="1474625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CO" sz="800" b="1" dirty="0" smtClean="0">
                  <a:solidFill>
                    <a:srgbClr val="006600"/>
                  </a:solidFill>
                </a:rPr>
                <a:t>Acciones en puerto:</a:t>
              </a:r>
              <a:r>
                <a:rPr lang="es-CO" sz="800" dirty="0">
                  <a:solidFill>
                    <a:srgbClr val="006600"/>
                  </a:solidFill>
                </a:rPr>
                <a:t/>
              </a:r>
              <a:br>
                <a:rPr lang="es-CO" sz="800" dirty="0">
                  <a:solidFill>
                    <a:srgbClr val="006600"/>
                  </a:solidFill>
                </a:rPr>
              </a:br>
              <a:r>
                <a:rPr lang="es-ES" sz="800" dirty="0">
                  <a:solidFill>
                    <a:srgbClr val="006600"/>
                  </a:solidFill>
                </a:rPr>
                <a:t>-Verificación del </a:t>
              </a:r>
              <a:r>
                <a:rPr lang="es-ES" sz="800" dirty="0" smtClean="0">
                  <a:solidFill>
                    <a:srgbClr val="006600"/>
                  </a:solidFill>
                </a:rPr>
                <a:t>comodato.</a:t>
              </a:r>
              <a:r>
                <a:rPr lang="es-ES" sz="800" dirty="0">
                  <a:solidFill>
                    <a:srgbClr val="006600"/>
                  </a:solidFill>
                </a:rPr>
                <a:t/>
              </a:r>
              <a:br>
                <a:rPr lang="es-ES" sz="800" dirty="0">
                  <a:solidFill>
                    <a:srgbClr val="006600"/>
                  </a:solidFill>
                </a:rPr>
              </a:br>
              <a:r>
                <a:rPr lang="es-ES" sz="800" dirty="0">
                  <a:solidFill>
                    <a:srgbClr val="006600"/>
                  </a:solidFill>
                </a:rPr>
                <a:t>- </a:t>
              </a:r>
              <a:r>
                <a:rPr lang="es-ES" sz="800" dirty="0" smtClean="0">
                  <a:solidFill>
                    <a:srgbClr val="006600"/>
                  </a:solidFill>
                </a:rPr>
                <a:t>Inspección </a:t>
              </a:r>
              <a:r>
                <a:rPr lang="es-ES" sz="800" dirty="0">
                  <a:solidFill>
                    <a:srgbClr val="006600"/>
                  </a:solidFill>
                </a:rPr>
                <a:t>del sello o sellos de </a:t>
              </a:r>
              <a:r>
                <a:rPr lang="es-ES" sz="800" dirty="0" smtClean="0">
                  <a:solidFill>
                    <a:srgbClr val="006600"/>
                  </a:solidFill>
                </a:rPr>
                <a:t>seguridad.</a:t>
              </a:r>
              <a:r>
                <a:rPr lang="es-ES" sz="800" dirty="0">
                  <a:solidFill>
                    <a:srgbClr val="006600"/>
                  </a:solidFill>
                </a:rPr>
                <a:t/>
              </a:r>
              <a:br>
                <a:rPr lang="es-ES" sz="800" dirty="0">
                  <a:solidFill>
                    <a:srgbClr val="006600"/>
                  </a:solidFill>
                </a:rPr>
              </a:br>
              <a:r>
                <a:rPr lang="es-ES" sz="800" dirty="0">
                  <a:solidFill>
                    <a:srgbClr val="006600"/>
                  </a:solidFill>
                </a:rPr>
                <a:t>- </a:t>
              </a:r>
              <a:r>
                <a:rPr lang="es-ES" sz="800" dirty="0" smtClean="0">
                  <a:solidFill>
                    <a:srgbClr val="006600"/>
                  </a:solidFill>
                </a:rPr>
                <a:t>Matriz </a:t>
              </a:r>
              <a:r>
                <a:rPr lang="es-ES" sz="800" dirty="0">
                  <a:solidFill>
                    <a:srgbClr val="006600"/>
                  </a:solidFill>
                </a:rPr>
                <a:t>de riesgos de la </a:t>
              </a:r>
              <a:r>
                <a:rPr lang="es-ES" sz="800" dirty="0" smtClean="0">
                  <a:solidFill>
                    <a:srgbClr val="006600"/>
                  </a:solidFill>
                </a:rPr>
                <a:t>autoridad </a:t>
              </a:r>
              <a:r>
                <a:rPr lang="es-ES" sz="800" dirty="0">
                  <a:solidFill>
                    <a:srgbClr val="006600"/>
                  </a:solidFill>
                </a:rPr>
                <a:t>a</a:t>
              </a:r>
              <a:r>
                <a:rPr lang="es-ES" sz="800" dirty="0" smtClean="0">
                  <a:solidFill>
                    <a:srgbClr val="006600"/>
                  </a:solidFill>
                </a:rPr>
                <a:t>ntinarcóticos </a:t>
              </a:r>
              <a:r>
                <a:rPr lang="es-ES" sz="800" dirty="0">
                  <a:solidFill>
                    <a:srgbClr val="006600"/>
                  </a:solidFill>
                </a:rPr>
                <a:t>(perfilamiento) para inspección física, documental o sin inspección.</a:t>
              </a:r>
              <a:endParaRPr lang="es-CO" sz="800" dirty="0">
                <a:solidFill>
                  <a:srgbClr val="006600"/>
                </a:solidFill>
              </a:endParaRPr>
            </a:p>
          </p:txBody>
        </p:sp>
        <p:sp>
          <p:nvSpPr>
            <p:cNvPr id="204" name="203 Tarjeta"/>
            <p:cNvSpPr/>
            <p:nvPr/>
          </p:nvSpPr>
          <p:spPr>
            <a:xfrm>
              <a:off x="3797582" y="5302552"/>
              <a:ext cx="1210079" cy="513568"/>
            </a:xfrm>
            <a:prstGeom prst="flowChartPunchedCar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sz="800" b="1" dirty="0" smtClean="0">
                  <a:solidFill>
                    <a:srgbClr val="002060"/>
                  </a:solidFill>
                </a:rPr>
                <a:t>6. </a:t>
              </a:r>
              <a:r>
                <a:rPr lang="es-CO" sz="800" dirty="0" smtClean="0">
                  <a:solidFill>
                    <a:srgbClr val="002060"/>
                  </a:solidFill>
                </a:rPr>
                <a:t>Almacenamiento en patio del puerto</a:t>
              </a:r>
              <a:endParaRPr lang="es-CO" sz="800" dirty="0">
                <a:solidFill>
                  <a:srgbClr val="002060"/>
                </a:solidFill>
              </a:endParaRPr>
            </a:p>
          </p:txBody>
        </p:sp>
        <p:sp>
          <p:nvSpPr>
            <p:cNvPr id="205" name="204 Rectángulo redondeado"/>
            <p:cNvSpPr/>
            <p:nvPr/>
          </p:nvSpPr>
          <p:spPr>
            <a:xfrm>
              <a:off x="4076200" y="5869891"/>
              <a:ext cx="1315311" cy="1175565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CO" sz="800" b="1" dirty="0" smtClean="0">
                  <a:solidFill>
                    <a:srgbClr val="006600"/>
                  </a:solidFill>
                </a:rPr>
                <a:t>Acciones en patio:</a:t>
              </a:r>
              <a:r>
                <a:rPr lang="es-CO" sz="800" dirty="0">
                  <a:solidFill>
                    <a:srgbClr val="006600"/>
                  </a:solidFill>
                </a:rPr>
                <a:t/>
              </a:r>
              <a:br>
                <a:rPr lang="es-CO" sz="800" dirty="0">
                  <a:solidFill>
                    <a:srgbClr val="006600"/>
                  </a:solidFill>
                </a:rPr>
              </a:br>
              <a:r>
                <a:rPr lang="es-ES" sz="800" dirty="0" smtClean="0">
                  <a:solidFill>
                    <a:srgbClr val="006600"/>
                  </a:solidFill>
                </a:rPr>
                <a:t>-</a:t>
              </a:r>
              <a:r>
                <a:rPr lang="es-ES" sz="800" dirty="0">
                  <a:solidFill>
                    <a:srgbClr val="006600"/>
                  </a:solidFill>
                </a:rPr>
                <a:t>Monitoreo</a:t>
              </a:r>
              <a:r>
                <a:rPr lang="es-ES" sz="800" dirty="0"/>
                <a:t> </a:t>
              </a:r>
              <a:r>
                <a:rPr lang="es-ES" sz="800" dirty="0">
                  <a:solidFill>
                    <a:srgbClr val="006600"/>
                  </a:solidFill>
                </a:rPr>
                <a:t>de los patios </a:t>
              </a:r>
              <a:r>
                <a:rPr lang="es-ES" sz="800" dirty="0" smtClean="0">
                  <a:solidFill>
                    <a:srgbClr val="006600"/>
                  </a:solidFill>
                </a:rPr>
                <a:t>de contenedores.</a:t>
              </a:r>
              <a:r>
                <a:rPr lang="es-ES" sz="800" dirty="0">
                  <a:solidFill>
                    <a:srgbClr val="006600"/>
                  </a:solidFill>
                </a:rPr>
                <a:t> </a:t>
              </a:r>
              <a:br>
                <a:rPr lang="es-ES" sz="800" dirty="0">
                  <a:solidFill>
                    <a:srgbClr val="006600"/>
                  </a:solidFill>
                </a:rPr>
              </a:br>
              <a:r>
                <a:rPr lang="es-ES" sz="800" dirty="0">
                  <a:solidFill>
                    <a:srgbClr val="006600"/>
                  </a:solidFill>
                </a:rPr>
                <a:t>-Inspecciones </a:t>
              </a:r>
              <a:r>
                <a:rPr lang="es-ES" sz="800" dirty="0" smtClean="0">
                  <a:solidFill>
                    <a:srgbClr val="006600"/>
                  </a:solidFill>
                </a:rPr>
                <a:t>físicas</a:t>
              </a:r>
              <a:r>
                <a:rPr lang="es-ES" sz="800" dirty="0">
                  <a:solidFill>
                    <a:srgbClr val="006600"/>
                  </a:solidFill>
                </a:rPr>
                <a:t> </a:t>
              </a:r>
              <a:r>
                <a:rPr lang="es-ES" sz="800" dirty="0" smtClean="0">
                  <a:solidFill>
                    <a:srgbClr val="006600"/>
                  </a:solidFill>
                </a:rPr>
                <a:t>.</a:t>
              </a:r>
              <a:r>
                <a:rPr lang="es-ES" sz="800" dirty="0">
                  <a:solidFill>
                    <a:srgbClr val="006600"/>
                  </a:solidFill>
                </a:rPr>
                <a:t/>
              </a:r>
              <a:br>
                <a:rPr lang="es-ES" sz="800" dirty="0">
                  <a:solidFill>
                    <a:srgbClr val="006600"/>
                  </a:solidFill>
                </a:rPr>
              </a:br>
              <a:r>
                <a:rPr lang="es-ES" sz="800" dirty="0">
                  <a:solidFill>
                    <a:srgbClr val="006600"/>
                  </a:solidFill>
                </a:rPr>
                <a:t>-</a:t>
              </a:r>
              <a:r>
                <a:rPr lang="es-ES" sz="800" dirty="0" smtClean="0">
                  <a:solidFill>
                    <a:srgbClr val="006600"/>
                  </a:solidFill>
                </a:rPr>
                <a:t>Inspecciones documentales.</a:t>
              </a:r>
              <a:r>
                <a:rPr lang="es-ES" sz="800" dirty="0">
                  <a:solidFill>
                    <a:srgbClr val="006600"/>
                  </a:solidFill>
                </a:rPr>
                <a:t> </a:t>
              </a:r>
              <a:br>
                <a:rPr lang="es-ES" sz="800" dirty="0">
                  <a:solidFill>
                    <a:srgbClr val="006600"/>
                  </a:solidFill>
                </a:rPr>
              </a:br>
              <a:r>
                <a:rPr lang="es-ES" sz="800" dirty="0">
                  <a:solidFill>
                    <a:srgbClr val="006600"/>
                  </a:solidFill>
                </a:rPr>
                <a:t>-Revisión de los </a:t>
              </a:r>
              <a:r>
                <a:rPr lang="es-ES" sz="800" dirty="0" smtClean="0">
                  <a:solidFill>
                    <a:srgbClr val="006600"/>
                  </a:solidFill>
                </a:rPr>
                <a:t>sellos.</a:t>
              </a:r>
              <a:r>
                <a:rPr lang="es-ES" sz="800" dirty="0">
                  <a:solidFill>
                    <a:srgbClr val="006600"/>
                  </a:solidFill>
                </a:rPr>
                <a:t> </a:t>
              </a:r>
              <a:endParaRPr lang="es-CO" sz="800" dirty="0">
                <a:solidFill>
                  <a:srgbClr val="006600"/>
                </a:solidFill>
              </a:endParaRPr>
            </a:p>
          </p:txBody>
        </p:sp>
        <p:sp>
          <p:nvSpPr>
            <p:cNvPr id="206" name="205 Tarjeta"/>
            <p:cNvSpPr/>
            <p:nvPr/>
          </p:nvSpPr>
          <p:spPr>
            <a:xfrm>
              <a:off x="3733679" y="4464719"/>
              <a:ext cx="1210079" cy="513568"/>
            </a:xfrm>
            <a:prstGeom prst="flowChartPunchedCar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sz="800" b="1" dirty="0" smtClean="0">
                  <a:solidFill>
                    <a:srgbClr val="002060"/>
                  </a:solidFill>
                </a:rPr>
                <a:t>8. </a:t>
              </a:r>
              <a:r>
                <a:rPr lang="es-ES" sz="800" dirty="0" smtClean="0">
                  <a:solidFill>
                    <a:srgbClr val="002060"/>
                  </a:solidFill>
                </a:rPr>
                <a:t>Embarque en la motonave</a:t>
              </a:r>
              <a:endParaRPr lang="es-CO" sz="800" dirty="0">
                <a:solidFill>
                  <a:srgbClr val="002060"/>
                </a:solidFill>
              </a:endParaRPr>
            </a:p>
          </p:txBody>
        </p:sp>
        <p:sp>
          <p:nvSpPr>
            <p:cNvPr id="207" name="206 Tarjeta"/>
            <p:cNvSpPr/>
            <p:nvPr/>
          </p:nvSpPr>
          <p:spPr>
            <a:xfrm>
              <a:off x="2144587" y="4311549"/>
              <a:ext cx="706079" cy="591078"/>
            </a:xfrm>
            <a:prstGeom prst="flowChartPunchedCar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sz="800" b="1" dirty="0">
                  <a:solidFill>
                    <a:srgbClr val="002060"/>
                  </a:solidFill>
                </a:rPr>
                <a:t>7</a:t>
              </a:r>
              <a:r>
                <a:rPr lang="es-ES" sz="800" b="1" dirty="0" smtClean="0">
                  <a:solidFill>
                    <a:srgbClr val="002060"/>
                  </a:solidFill>
                </a:rPr>
                <a:t>. </a:t>
              </a:r>
              <a:r>
                <a:rPr lang="es-ES" sz="800" dirty="0" smtClean="0">
                  <a:solidFill>
                    <a:srgbClr val="002060"/>
                  </a:solidFill>
                </a:rPr>
                <a:t>Área de preestaque</a:t>
              </a:r>
              <a:endParaRPr lang="es-CO" sz="800" dirty="0">
                <a:solidFill>
                  <a:srgbClr val="00206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80555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-1548680" y="0"/>
            <a:ext cx="12601400" cy="71014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7" name="6 Grupo"/>
          <p:cNvGrpSpPr/>
          <p:nvPr/>
        </p:nvGrpSpPr>
        <p:grpSpPr>
          <a:xfrm>
            <a:off x="-972616" y="2348880"/>
            <a:ext cx="11449272" cy="2680072"/>
            <a:chOff x="-972616" y="2348880"/>
            <a:chExt cx="11449272" cy="2680072"/>
          </a:xfrm>
        </p:grpSpPr>
        <p:graphicFrame>
          <p:nvGraphicFramePr>
            <p:cNvPr id="3" name="2 Diagrama"/>
            <p:cNvGraphicFramePr/>
            <p:nvPr>
              <p:extLst>
                <p:ext uri="{D42A27DB-BD31-4B8C-83A1-F6EECF244321}">
                  <p14:modId xmlns:p14="http://schemas.microsoft.com/office/powerpoint/2010/main" xmlns="" val="3131234454"/>
                </p:ext>
              </p:extLst>
            </p:nvPr>
          </p:nvGraphicFramePr>
          <p:xfrm>
            <a:off x="2915816" y="2348880"/>
            <a:ext cx="3600400" cy="268007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aphicFrame>
          <p:nvGraphicFramePr>
            <p:cNvPr id="4" name="3 Diagrama"/>
            <p:cNvGraphicFramePr/>
            <p:nvPr>
              <p:extLst>
                <p:ext uri="{D42A27DB-BD31-4B8C-83A1-F6EECF244321}">
                  <p14:modId xmlns:p14="http://schemas.microsoft.com/office/powerpoint/2010/main" xmlns="" val="3349134898"/>
                </p:ext>
              </p:extLst>
            </p:nvPr>
          </p:nvGraphicFramePr>
          <p:xfrm>
            <a:off x="-972616" y="2348880"/>
            <a:ext cx="3600400" cy="268007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graphicFrame>
          <p:nvGraphicFramePr>
            <p:cNvPr id="5" name="4 Diagrama"/>
            <p:cNvGraphicFramePr/>
            <p:nvPr>
              <p:extLst>
                <p:ext uri="{D42A27DB-BD31-4B8C-83A1-F6EECF244321}">
                  <p14:modId xmlns:p14="http://schemas.microsoft.com/office/powerpoint/2010/main" xmlns="" val="1397515569"/>
                </p:ext>
              </p:extLst>
            </p:nvPr>
          </p:nvGraphicFramePr>
          <p:xfrm>
            <a:off x="6876256" y="2348880"/>
            <a:ext cx="3600400" cy="268007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2" r:lo="rId13" r:qs="rId14" r:cs="rId15"/>
            </a:graphicData>
          </a:graphic>
        </p:graphicFrame>
        <p:sp>
          <p:nvSpPr>
            <p:cNvPr id="9" name="8 Flecha derecha"/>
            <p:cNvSpPr/>
            <p:nvPr/>
          </p:nvSpPr>
          <p:spPr>
            <a:xfrm>
              <a:off x="1475656" y="3140968"/>
              <a:ext cx="2592288" cy="117727"/>
            </a:xfrm>
            <a:prstGeom prst="rightArrow">
              <a:avLst/>
            </a:prstGeom>
            <a:solidFill>
              <a:srgbClr val="9BBB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0" name="9 Flecha derecha"/>
            <p:cNvSpPr/>
            <p:nvPr/>
          </p:nvSpPr>
          <p:spPr>
            <a:xfrm>
              <a:off x="5364088" y="3140968"/>
              <a:ext cx="2592288" cy="117727"/>
            </a:xfrm>
            <a:prstGeom prst="rightArrow">
              <a:avLst/>
            </a:prstGeom>
            <a:solidFill>
              <a:srgbClr val="9BBB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" name="1 Rayo"/>
            <p:cNvSpPr/>
            <p:nvPr/>
          </p:nvSpPr>
          <p:spPr>
            <a:xfrm>
              <a:off x="2195736" y="2852936"/>
              <a:ext cx="864096" cy="697768"/>
            </a:xfrm>
            <a:prstGeom prst="lightningBol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1" name="10 Rayo"/>
            <p:cNvSpPr/>
            <p:nvPr/>
          </p:nvSpPr>
          <p:spPr>
            <a:xfrm>
              <a:off x="6228184" y="2792084"/>
              <a:ext cx="864096" cy="697768"/>
            </a:xfrm>
            <a:prstGeom prst="lightningBol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6" name="5 CuadroTexto"/>
            <p:cNvSpPr txBox="1"/>
            <p:nvPr/>
          </p:nvSpPr>
          <p:spPr>
            <a:xfrm>
              <a:off x="1619672" y="2492896"/>
              <a:ext cx="1656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dirty="0" smtClean="0"/>
                <a:t>RIESGO</a:t>
              </a:r>
              <a:endParaRPr lang="es-CO" dirty="0"/>
            </a:p>
          </p:txBody>
        </p:sp>
        <p:sp>
          <p:nvSpPr>
            <p:cNvPr id="12" name="11 CuadroTexto"/>
            <p:cNvSpPr txBox="1"/>
            <p:nvPr/>
          </p:nvSpPr>
          <p:spPr>
            <a:xfrm>
              <a:off x="5580112" y="2420888"/>
              <a:ext cx="1656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dirty="0" smtClean="0"/>
                <a:t>RIESGO</a:t>
              </a:r>
              <a:endParaRPr lang="es-CO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39670993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4 Grupo"/>
          <p:cNvGrpSpPr/>
          <p:nvPr/>
        </p:nvGrpSpPr>
        <p:grpSpPr>
          <a:xfrm>
            <a:off x="827584" y="2273424"/>
            <a:ext cx="7889924" cy="1011560"/>
            <a:chOff x="467544" y="4145632"/>
            <a:chExt cx="7889924" cy="1011560"/>
          </a:xfrm>
        </p:grpSpPr>
        <p:sp>
          <p:nvSpPr>
            <p:cNvPr id="6" name="5 Rectángulo redondeado"/>
            <p:cNvSpPr/>
            <p:nvPr/>
          </p:nvSpPr>
          <p:spPr>
            <a:xfrm>
              <a:off x="467544" y="4149080"/>
              <a:ext cx="2345308" cy="100811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400" b="1" dirty="0">
                  <a:solidFill>
                    <a:srgbClr val="002060"/>
                  </a:solidFill>
                </a:rPr>
                <a:t>ENTRADAS</a:t>
              </a:r>
            </a:p>
            <a:p>
              <a:pPr algn="ctr"/>
              <a:r>
                <a:rPr lang="es-CO" sz="1400" dirty="0" smtClean="0">
                  <a:solidFill>
                    <a:schemeClr val="tx1"/>
                  </a:solidFill>
                </a:rPr>
                <a:t>Lista </a:t>
              </a:r>
              <a:r>
                <a:rPr lang="es-CO" sz="1400" dirty="0">
                  <a:solidFill>
                    <a:schemeClr val="tx1"/>
                  </a:solidFill>
                </a:rPr>
                <a:t>de </a:t>
              </a:r>
              <a:r>
                <a:rPr lang="es-CO" sz="1400" dirty="0" smtClean="0">
                  <a:solidFill>
                    <a:schemeClr val="tx1"/>
                  </a:solidFill>
                </a:rPr>
                <a:t>riesgos.</a:t>
              </a:r>
              <a:endParaRPr lang="es-CO" sz="1400" b="1" dirty="0" smtClean="0">
                <a:solidFill>
                  <a:srgbClr val="002060"/>
                </a:solidFill>
              </a:endParaRPr>
            </a:p>
          </p:txBody>
        </p:sp>
        <p:sp>
          <p:nvSpPr>
            <p:cNvPr id="7" name="6 Rectángulo redondeado"/>
            <p:cNvSpPr/>
            <p:nvPr/>
          </p:nvSpPr>
          <p:spPr>
            <a:xfrm>
              <a:off x="3275856" y="4145632"/>
              <a:ext cx="2345308" cy="100811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400" b="1" dirty="0" smtClean="0">
                  <a:solidFill>
                    <a:srgbClr val="002060"/>
                  </a:solidFill>
                </a:rPr>
                <a:t>ANÁLISIS</a:t>
              </a:r>
            </a:p>
            <a:p>
              <a:pPr algn="ctr"/>
              <a:r>
                <a:rPr lang="es-ES" sz="1400" dirty="0" smtClean="0">
                  <a:solidFill>
                    <a:schemeClr val="tx1"/>
                  </a:solidFill>
                </a:rPr>
                <a:t>Analizar </a:t>
              </a:r>
              <a:r>
                <a:rPr lang="es-ES" sz="1400" dirty="0">
                  <a:solidFill>
                    <a:schemeClr val="tx1"/>
                  </a:solidFill>
                </a:rPr>
                <a:t>riesgos en términos de consecuencias y </a:t>
              </a:r>
              <a:r>
                <a:rPr lang="es-ES" sz="1400" dirty="0" smtClean="0">
                  <a:solidFill>
                    <a:schemeClr val="tx1"/>
                  </a:solidFill>
                </a:rPr>
                <a:t>probabilidades.</a:t>
              </a:r>
              <a:endParaRPr lang="es-CO" sz="1400" dirty="0">
                <a:solidFill>
                  <a:schemeClr val="tx1"/>
                </a:solidFill>
              </a:endParaRPr>
            </a:p>
          </p:txBody>
        </p:sp>
        <p:sp>
          <p:nvSpPr>
            <p:cNvPr id="9" name="8 Rectángulo redondeado"/>
            <p:cNvSpPr/>
            <p:nvPr/>
          </p:nvSpPr>
          <p:spPr>
            <a:xfrm>
              <a:off x="6012160" y="4149080"/>
              <a:ext cx="2345308" cy="100811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400" b="1" dirty="0" smtClean="0">
                  <a:solidFill>
                    <a:srgbClr val="002060"/>
                  </a:solidFill>
                </a:rPr>
                <a:t>SALIDAS</a:t>
              </a:r>
            </a:p>
            <a:p>
              <a:pPr algn="ctr"/>
              <a:r>
                <a:rPr lang="es-CO" sz="1400" dirty="0" smtClean="0">
                  <a:solidFill>
                    <a:schemeClr val="tx1"/>
                  </a:solidFill>
                </a:rPr>
                <a:t>Criterios </a:t>
              </a:r>
              <a:r>
                <a:rPr lang="es-CO" sz="1400" dirty="0">
                  <a:solidFill>
                    <a:schemeClr val="tx1"/>
                  </a:solidFill>
                </a:rPr>
                <a:t>de probabilidad y consecuencia</a:t>
              </a:r>
            </a:p>
            <a:p>
              <a:pPr algn="ctr"/>
              <a:r>
                <a:rPr lang="es-CO" sz="1400" dirty="0" smtClean="0">
                  <a:solidFill>
                    <a:schemeClr val="tx1"/>
                  </a:solidFill>
                </a:rPr>
                <a:t> </a:t>
              </a:r>
              <a:r>
                <a:rPr lang="es-CO" sz="1400" dirty="0">
                  <a:solidFill>
                    <a:schemeClr val="tx1"/>
                  </a:solidFill>
                </a:rPr>
                <a:t>de </a:t>
              </a:r>
              <a:r>
                <a:rPr lang="es-CO" sz="1400" dirty="0" smtClean="0">
                  <a:solidFill>
                    <a:schemeClr val="tx1"/>
                  </a:solidFill>
                </a:rPr>
                <a:t>los riesgos.</a:t>
              </a:r>
              <a:endParaRPr lang="es-CO" sz="1400" b="1" dirty="0" smtClean="0">
                <a:solidFill>
                  <a:srgbClr val="002060"/>
                </a:solidFill>
              </a:endParaRPr>
            </a:p>
          </p:txBody>
        </p:sp>
        <p:sp>
          <p:nvSpPr>
            <p:cNvPr id="10" name="9 Flecha derecha"/>
            <p:cNvSpPr/>
            <p:nvPr/>
          </p:nvSpPr>
          <p:spPr>
            <a:xfrm>
              <a:off x="2876566" y="4509120"/>
              <a:ext cx="360040" cy="288032"/>
            </a:xfrm>
            <a:prstGeom prst="right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1" name="10 Flecha derecha"/>
            <p:cNvSpPr/>
            <p:nvPr/>
          </p:nvSpPr>
          <p:spPr>
            <a:xfrm>
              <a:off x="5652120" y="4505672"/>
              <a:ext cx="360040" cy="288032"/>
            </a:xfrm>
            <a:prstGeom prst="right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grpSp>
        <p:nvGrpSpPr>
          <p:cNvPr id="12" name="11 Grupo"/>
          <p:cNvGrpSpPr/>
          <p:nvPr/>
        </p:nvGrpSpPr>
        <p:grpSpPr>
          <a:xfrm>
            <a:off x="786532" y="3785592"/>
            <a:ext cx="7889924" cy="1011560"/>
            <a:chOff x="467544" y="4145632"/>
            <a:chExt cx="7889924" cy="1011560"/>
          </a:xfrm>
        </p:grpSpPr>
        <p:sp>
          <p:nvSpPr>
            <p:cNvPr id="13" name="12 Rectángulo redondeado"/>
            <p:cNvSpPr/>
            <p:nvPr/>
          </p:nvSpPr>
          <p:spPr>
            <a:xfrm>
              <a:off x="467544" y="4149080"/>
              <a:ext cx="2345308" cy="100811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400" b="1" dirty="0" smtClean="0">
                  <a:solidFill>
                    <a:srgbClr val="002060"/>
                  </a:solidFill>
                </a:rPr>
                <a:t>ENTRADAS</a:t>
              </a:r>
            </a:p>
            <a:p>
              <a:pPr algn="ctr"/>
              <a:r>
                <a:rPr lang="es-CO" sz="1400" dirty="0" smtClean="0">
                  <a:solidFill>
                    <a:schemeClr val="tx1"/>
                  </a:solidFill>
                </a:rPr>
                <a:t>Registro de riesgos, sus probabilidades y efectos.</a:t>
              </a:r>
              <a:endParaRPr lang="es-CO" sz="1400" dirty="0">
                <a:solidFill>
                  <a:schemeClr val="tx1"/>
                </a:solidFill>
              </a:endParaRPr>
            </a:p>
          </p:txBody>
        </p:sp>
        <p:sp>
          <p:nvSpPr>
            <p:cNvPr id="14" name="13 Rectángulo redondeado"/>
            <p:cNvSpPr/>
            <p:nvPr/>
          </p:nvSpPr>
          <p:spPr>
            <a:xfrm>
              <a:off x="3275856" y="4145632"/>
              <a:ext cx="2345308" cy="100811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400" b="1" dirty="0" smtClean="0">
                  <a:solidFill>
                    <a:srgbClr val="002060"/>
                  </a:solidFill>
                </a:rPr>
                <a:t>EVALUACIÓN</a:t>
              </a:r>
            </a:p>
            <a:p>
              <a:pPr algn="ctr"/>
              <a:r>
                <a:rPr lang="es-CO" sz="1400" dirty="0">
                  <a:solidFill>
                    <a:schemeClr val="tx1"/>
                  </a:solidFill>
                </a:rPr>
                <a:t>Evaluar</a:t>
              </a:r>
              <a:r>
                <a:rPr lang="es-CO" sz="1400" b="1" dirty="0" smtClean="0">
                  <a:solidFill>
                    <a:srgbClr val="002060"/>
                  </a:solidFill>
                </a:rPr>
                <a:t> </a:t>
              </a:r>
              <a:r>
                <a:rPr lang="es-CO" sz="1400" dirty="0" smtClean="0">
                  <a:solidFill>
                    <a:schemeClr val="tx1"/>
                  </a:solidFill>
                </a:rPr>
                <a:t>la importancia de los riesgos y clasificarlos en categorías.</a:t>
              </a:r>
              <a:endParaRPr lang="es-CO" sz="1400" dirty="0">
                <a:solidFill>
                  <a:schemeClr val="tx1"/>
                </a:solidFill>
              </a:endParaRPr>
            </a:p>
          </p:txBody>
        </p:sp>
        <p:sp>
          <p:nvSpPr>
            <p:cNvPr id="15" name="14 Rectángulo redondeado"/>
            <p:cNvSpPr/>
            <p:nvPr/>
          </p:nvSpPr>
          <p:spPr>
            <a:xfrm>
              <a:off x="6012160" y="4149080"/>
              <a:ext cx="2345308" cy="100811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400" b="1" dirty="0" smtClean="0">
                  <a:solidFill>
                    <a:srgbClr val="002060"/>
                  </a:solidFill>
                </a:rPr>
                <a:t>SALIDAS</a:t>
              </a:r>
            </a:p>
            <a:p>
              <a:pPr algn="ctr"/>
              <a:r>
                <a:rPr lang="es-CO" sz="1400" dirty="0" smtClean="0">
                  <a:solidFill>
                    <a:schemeClr val="tx1"/>
                  </a:solidFill>
                </a:rPr>
                <a:t>Lista ordenada de riesgos de acuerdo a su importancia y necesidad de control.</a:t>
              </a:r>
              <a:endParaRPr lang="es-CO" sz="1400" dirty="0">
                <a:solidFill>
                  <a:schemeClr val="tx1"/>
                </a:solidFill>
              </a:endParaRPr>
            </a:p>
          </p:txBody>
        </p:sp>
        <p:sp>
          <p:nvSpPr>
            <p:cNvPr id="16" name="15 Flecha derecha"/>
            <p:cNvSpPr/>
            <p:nvPr/>
          </p:nvSpPr>
          <p:spPr>
            <a:xfrm>
              <a:off x="2876566" y="4509120"/>
              <a:ext cx="360040" cy="288032"/>
            </a:xfrm>
            <a:prstGeom prst="right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7" name="16 Flecha derecha"/>
            <p:cNvSpPr/>
            <p:nvPr/>
          </p:nvSpPr>
          <p:spPr>
            <a:xfrm>
              <a:off x="5652120" y="4505672"/>
              <a:ext cx="360040" cy="288032"/>
            </a:xfrm>
            <a:prstGeom prst="right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grpSp>
        <p:nvGrpSpPr>
          <p:cNvPr id="18" name="17 Grupo"/>
          <p:cNvGrpSpPr/>
          <p:nvPr/>
        </p:nvGrpSpPr>
        <p:grpSpPr>
          <a:xfrm>
            <a:off x="827584" y="692696"/>
            <a:ext cx="7889924" cy="1011560"/>
            <a:chOff x="467544" y="4145632"/>
            <a:chExt cx="7889924" cy="1011560"/>
          </a:xfrm>
        </p:grpSpPr>
        <p:sp>
          <p:nvSpPr>
            <p:cNvPr id="19" name="18 Rectángulo redondeado"/>
            <p:cNvSpPr/>
            <p:nvPr/>
          </p:nvSpPr>
          <p:spPr>
            <a:xfrm>
              <a:off x="467544" y="4149080"/>
              <a:ext cx="2345308" cy="100811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400" b="1" dirty="0" smtClean="0">
                  <a:solidFill>
                    <a:srgbClr val="002060"/>
                  </a:solidFill>
                </a:rPr>
                <a:t>ENTRADAS</a:t>
              </a:r>
            </a:p>
            <a:p>
              <a:pPr algn="ctr"/>
              <a:r>
                <a:rPr lang="es-CO" sz="1400" dirty="0" smtClean="0">
                  <a:solidFill>
                    <a:schemeClr val="tx1"/>
                  </a:solidFill>
                </a:rPr>
                <a:t>Detalles de la cadena de suministro, operaciones, productos, etc.</a:t>
              </a:r>
              <a:endParaRPr lang="es-CO" sz="1400" dirty="0">
                <a:solidFill>
                  <a:schemeClr val="tx1"/>
                </a:solidFill>
              </a:endParaRPr>
            </a:p>
          </p:txBody>
        </p:sp>
        <p:sp>
          <p:nvSpPr>
            <p:cNvPr id="20" name="19 Rectángulo redondeado"/>
            <p:cNvSpPr/>
            <p:nvPr/>
          </p:nvSpPr>
          <p:spPr>
            <a:xfrm>
              <a:off x="3275856" y="4145632"/>
              <a:ext cx="2345308" cy="100811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400" b="1" dirty="0" smtClean="0">
                  <a:solidFill>
                    <a:srgbClr val="002060"/>
                  </a:solidFill>
                </a:rPr>
                <a:t>IDENTIFICACIÓN</a:t>
              </a:r>
            </a:p>
            <a:p>
              <a:pPr algn="ctr"/>
              <a:r>
                <a:rPr lang="es-CO" sz="1400" dirty="0">
                  <a:solidFill>
                    <a:schemeClr val="tx1"/>
                  </a:solidFill>
                </a:rPr>
                <a:t>G</a:t>
              </a:r>
              <a:r>
                <a:rPr lang="es-CO" sz="1400" dirty="0" smtClean="0">
                  <a:solidFill>
                    <a:schemeClr val="tx1"/>
                  </a:solidFill>
                </a:rPr>
                <a:t>enerar lista de los riesgos significativos.</a:t>
              </a:r>
              <a:endParaRPr lang="es-CO" sz="1400" dirty="0">
                <a:solidFill>
                  <a:schemeClr val="tx1"/>
                </a:solidFill>
              </a:endParaRPr>
            </a:p>
          </p:txBody>
        </p:sp>
        <p:sp>
          <p:nvSpPr>
            <p:cNvPr id="21" name="20 Rectángulo redondeado"/>
            <p:cNvSpPr/>
            <p:nvPr/>
          </p:nvSpPr>
          <p:spPr>
            <a:xfrm>
              <a:off x="6012160" y="4149080"/>
              <a:ext cx="2345308" cy="100811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400" b="1" dirty="0" smtClean="0">
                  <a:solidFill>
                    <a:srgbClr val="002060"/>
                  </a:solidFill>
                </a:rPr>
                <a:t>SALIDAS</a:t>
              </a:r>
            </a:p>
            <a:p>
              <a:pPr algn="ctr"/>
              <a:r>
                <a:rPr lang="es-CO" sz="1400" dirty="0">
                  <a:solidFill>
                    <a:schemeClr val="tx1"/>
                  </a:solidFill>
                </a:rPr>
                <a:t>L</a:t>
              </a:r>
              <a:r>
                <a:rPr lang="es-CO" sz="1400" dirty="0" smtClean="0">
                  <a:solidFill>
                    <a:schemeClr val="tx1"/>
                  </a:solidFill>
                </a:rPr>
                <a:t>ista de riesgos.</a:t>
              </a:r>
              <a:endParaRPr lang="es-CO" sz="1400" dirty="0">
                <a:solidFill>
                  <a:schemeClr val="tx1"/>
                </a:solidFill>
              </a:endParaRPr>
            </a:p>
          </p:txBody>
        </p:sp>
        <p:sp>
          <p:nvSpPr>
            <p:cNvPr id="22" name="21 Flecha derecha"/>
            <p:cNvSpPr/>
            <p:nvPr/>
          </p:nvSpPr>
          <p:spPr>
            <a:xfrm>
              <a:off x="2876566" y="4509120"/>
              <a:ext cx="360040" cy="288032"/>
            </a:xfrm>
            <a:prstGeom prst="right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3" name="22 Flecha derecha"/>
            <p:cNvSpPr/>
            <p:nvPr/>
          </p:nvSpPr>
          <p:spPr>
            <a:xfrm>
              <a:off x="5652120" y="4505672"/>
              <a:ext cx="360040" cy="288032"/>
            </a:xfrm>
            <a:prstGeom prst="right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sp>
        <p:nvSpPr>
          <p:cNvPr id="3" name="2 CuadroTexto"/>
          <p:cNvSpPr txBox="1"/>
          <p:nvPr/>
        </p:nvSpPr>
        <p:spPr>
          <a:xfrm>
            <a:off x="777206" y="187757"/>
            <a:ext cx="5203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ES" u="sng" dirty="0"/>
              <a:t>Identificar los riesgos- Análisis de vulnerabilidad.</a:t>
            </a:r>
            <a:endParaRPr lang="es-CO" dirty="0">
              <a:latin typeface="Franklin Gothic Book"/>
              <a:ea typeface="Franklin Gothic Book"/>
              <a:cs typeface="Franklin Gothic Book"/>
            </a:endParaRPr>
          </a:p>
          <a:p>
            <a:endParaRPr lang="es-CO" dirty="0"/>
          </a:p>
        </p:txBody>
      </p:sp>
      <p:sp>
        <p:nvSpPr>
          <p:cNvPr id="24" name="23 CuadroTexto"/>
          <p:cNvSpPr txBox="1"/>
          <p:nvPr/>
        </p:nvSpPr>
        <p:spPr>
          <a:xfrm>
            <a:off x="823000" y="1864941"/>
            <a:ext cx="5203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u="sng" dirty="0"/>
              <a:t>Analizar los </a:t>
            </a:r>
            <a:r>
              <a:rPr lang="es-ES" u="sng" dirty="0" smtClean="0"/>
              <a:t>riesgos.</a:t>
            </a:r>
            <a:endParaRPr lang="es-CO" dirty="0">
              <a:latin typeface="Franklin Gothic Book"/>
              <a:ea typeface="Franklin Gothic Book"/>
              <a:cs typeface="Franklin Gothic Book"/>
            </a:endParaRPr>
          </a:p>
          <a:p>
            <a:endParaRPr lang="es-CO" dirty="0"/>
          </a:p>
        </p:txBody>
      </p:sp>
      <p:sp>
        <p:nvSpPr>
          <p:cNvPr id="25" name="24 CuadroTexto"/>
          <p:cNvSpPr txBox="1"/>
          <p:nvPr/>
        </p:nvSpPr>
        <p:spPr>
          <a:xfrm>
            <a:off x="808162" y="3358733"/>
            <a:ext cx="5203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u="sng" dirty="0" smtClean="0"/>
              <a:t>Evaluar los riesgos.</a:t>
            </a:r>
            <a:endParaRPr lang="es-CO" dirty="0">
              <a:latin typeface="Franklin Gothic Book"/>
              <a:ea typeface="Franklin Gothic Book"/>
              <a:cs typeface="Franklin Gothic Book"/>
            </a:endParaRPr>
          </a:p>
          <a:p>
            <a:endParaRPr lang="es-CO" dirty="0"/>
          </a:p>
        </p:txBody>
      </p:sp>
      <p:grpSp>
        <p:nvGrpSpPr>
          <p:cNvPr id="27" name="26 Grupo"/>
          <p:cNvGrpSpPr/>
          <p:nvPr/>
        </p:nvGrpSpPr>
        <p:grpSpPr>
          <a:xfrm>
            <a:off x="752451" y="5301208"/>
            <a:ext cx="7889924" cy="1011560"/>
            <a:chOff x="467544" y="4145632"/>
            <a:chExt cx="7889924" cy="1011560"/>
          </a:xfrm>
        </p:grpSpPr>
        <p:sp>
          <p:nvSpPr>
            <p:cNvPr id="28" name="27 Rectángulo redondeado"/>
            <p:cNvSpPr/>
            <p:nvPr/>
          </p:nvSpPr>
          <p:spPr>
            <a:xfrm>
              <a:off x="467544" y="4149080"/>
              <a:ext cx="2345308" cy="100811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400" b="1" dirty="0" smtClean="0">
                  <a:solidFill>
                    <a:srgbClr val="002060"/>
                  </a:solidFill>
                </a:rPr>
                <a:t>ENTRADAS</a:t>
              </a:r>
            </a:p>
            <a:p>
              <a:pPr algn="ctr"/>
              <a:r>
                <a:rPr lang="es-CO" sz="1400" dirty="0">
                  <a:solidFill>
                    <a:schemeClr val="tx1"/>
                  </a:solidFill>
                </a:rPr>
                <a:t>Lista </a:t>
              </a:r>
              <a:r>
                <a:rPr lang="es-CO" sz="1400" dirty="0" smtClean="0">
                  <a:solidFill>
                    <a:schemeClr val="tx1"/>
                  </a:solidFill>
                </a:rPr>
                <a:t>priorizada de riesgos.</a:t>
              </a:r>
              <a:endParaRPr lang="es-CO" sz="1400" dirty="0">
                <a:solidFill>
                  <a:schemeClr val="tx1"/>
                </a:solidFill>
              </a:endParaRPr>
            </a:p>
          </p:txBody>
        </p:sp>
        <p:sp>
          <p:nvSpPr>
            <p:cNvPr id="29" name="28 Rectángulo redondeado"/>
            <p:cNvSpPr/>
            <p:nvPr/>
          </p:nvSpPr>
          <p:spPr>
            <a:xfrm>
              <a:off x="3275856" y="4145632"/>
              <a:ext cx="2345308" cy="100811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400" b="1" dirty="0" smtClean="0">
                  <a:solidFill>
                    <a:srgbClr val="002060"/>
                  </a:solidFill>
                </a:rPr>
                <a:t>TRATAMIENTO</a:t>
              </a:r>
            </a:p>
            <a:p>
              <a:pPr algn="ctr"/>
              <a:r>
                <a:rPr lang="es-CO" sz="1400" dirty="0" smtClean="0">
                  <a:solidFill>
                    <a:schemeClr val="tx1"/>
                  </a:solidFill>
                </a:rPr>
                <a:t>Definir las acciones de respuesta frente a cada uno de los riesgos.</a:t>
              </a:r>
              <a:endParaRPr lang="es-CO" sz="1400" dirty="0">
                <a:solidFill>
                  <a:schemeClr val="tx1"/>
                </a:solidFill>
              </a:endParaRPr>
            </a:p>
          </p:txBody>
        </p:sp>
        <p:sp>
          <p:nvSpPr>
            <p:cNvPr id="30" name="29 Rectángulo redondeado"/>
            <p:cNvSpPr/>
            <p:nvPr/>
          </p:nvSpPr>
          <p:spPr>
            <a:xfrm>
              <a:off x="6012160" y="4149080"/>
              <a:ext cx="2345308" cy="100811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400" b="1" dirty="0" smtClean="0">
                  <a:solidFill>
                    <a:srgbClr val="002060"/>
                  </a:solidFill>
                </a:rPr>
                <a:t>SALIDAS</a:t>
              </a:r>
            </a:p>
            <a:p>
              <a:pPr algn="ctr"/>
              <a:r>
                <a:rPr lang="es-CO" sz="1400" dirty="0" smtClean="0">
                  <a:solidFill>
                    <a:schemeClr val="tx1"/>
                  </a:solidFill>
                </a:rPr>
                <a:t>Acciones de respuesta a </a:t>
              </a:r>
              <a:r>
                <a:rPr lang="es-CO" sz="1400" dirty="0">
                  <a:solidFill>
                    <a:schemeClr val="tx1"/>
                  </a:solidFill>
                </a:rPr>
                <a:t>cada </a:t>
              </a:r>
              <a:r>
                <a:rPr lang="es-CO" sz="1400" dirty="0" smtClean="0">
                  <a:solidFill>
                    <a:schemeClr val="tx1"/>
                  </a:solidFill>
                </a:rPr>
                <a:t>riesgo.</a:t>
              </a:r>
              <a:endParaRPr lang="es-CO" sz="1400" dirty="0">
                <a:solidFill>
                  <a:schemeClr val="tx1"/>
                </a:solidFill>
              </a:endParaRPr>
            </a:p>
          </p:txBody>
        </p:sp>
        <p:sp>
          <p:nvSpPr>
            <p:cNvPr id="31" name="30 Flecha derecha"/>
            <p:cNvSpPr/>
            <p:nvPr/>
          </p:nvSpPr>
          <p:spPr>
            <a:xfrm>
              <a:off x="2876566" y="4509120"/>
              <a:ext cx="360040" cy="288032"/>
            </a:xfrm>
            <a:prstGeom prst="right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32" name="31 Flecha derecha"/>
            <p:cNvSpPr/>
            <p:nvPr/>
          </p:nvSpPr>
          <p:spPr>
            <a:xfrm>
              <a:off x="5652120" y="4505672"/>
              <a:ext cx="360040" cy="288032"/>
            </a:xfrm>
            <a:prstGeom prst="right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sp>
        <p:nvSpPr>
          <p:cNvPr id="33" name="32 CuadroTexto"/>
          <p:cNvSpPr txBox="1"/>
          <p:nvPr/>
        </p:nvSpPr>
        <p:spPr>
          <a:xfrm>
            <a:off x="752451" y="4869160"/>
            <a:ext cx="5203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u="sng" dirty="0" smtClean="0"/>
              <a:t>Tratar los riesgos.</a:t>
            </a:r>
            <a:endParaRPr lang="es-CO" dirty="0">
              <a:latin typeface="Franklin Gothic Book"/>
              <a:ea typeface="Franklin Gothic Book"/>
              <a:cs typeface="Franklin Gothic Book"/>
            </a:endParaRP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xmlns="" val="273014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922848833"/>
              </p:ext>
            </p:extLst>
          </p:nvPr>
        </p:nvGraphicFramePr>
        <p:xfrm>
          <a:off x="0" y="885776"/>
          <a:ext cx="9577059" cy="4752528"/>
        </p:xfrm>
        <a:graphic>
          <a:graphicData uri="http://schemas.openxmlformats.org/drawingml/2006/table">
            <a:tbl>
              <a:tblPr firstRow="1" firstCol="1" bandRow="1"/>
              <a:tblGrid>
                <a:gridCol w="1738191"/>
                <a:gridCol w="1306478"/>
                <a:gridCol w="1306478"/>
                <a:gridCol w="1306478"/>
                <a:gridCol w="1306478"/>
                <a:gridCol w="1306478"/>
                <a:gridCol w="1306478"/>
              </a:tblGrid>
              <a:tr h="3715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000" b="1" dirty="0">
                          <a:effectLst/>
                          <a:latin typeface="Calibri"/>
                          <a:ea typeface="Times New Roman"/>
                          <a:cs typeface="Franklin Gothic Book"/>
                        </a:rPr>
                        <a:t> </a:t>
                      </a:r>
                      <a:endParaRPr lang="es-CO" sz="1200" dirty="0">
                        <a:effectLst/>
                        <a:latin typeface="Times New Roman"/>
                        <a:ea typeface="Times New Roman"/>
                        <a:cs typeface="Franklin Gothic Book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000" b="1">
                          <a:effectLst/>
                          <a:latin typeface="Calibri"/>
                          <a:ea typeface="Times New Roman"/>
                          <a:cs typeface="Franklin Gothic Book"/>
                        </a:rPr>
                        <a:t> </a:t>
                      </a:r>
                      <a:endParaRPr lang="es-CO" sz="1200">
                        <a:effectLst/>
                        <a:latin typeface="Times New Roman"/>
                        <a:ea typeface="Times New Roman"/>
                        <a:cs typeface="Franklin Gothic Book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 b="1" kern="12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Times New Roman"/>
                          <a:cs typeface="Franklin Gothic Book"/>
                        </a:rPr>
                        <a:t>CONSECUENCIAS o</a:t>
                      </a:r>
                      <a:r>
                        <a:rPr lang="es-CO" sz="1000" b="1" kern="1200" baseline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Times New Roman"/>
                          <a:cs typeface="Franklin Gothic Book"/>
                        </a:rPr>
                        <a:t> IMPACTO</a:t>
                      </a:r>
                      <a:endParaRPr lang="es-CO" sz="1000" b="1" kern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Franklin Gothic Book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CO" sz="1000" b="1" kern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Franklin Gothic Book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CO" sz="1000" b="1" kern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Franklin Gothic Book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810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000" b="1" dirty="0">
                          <a:effectLst/>
                          <a:latin typeface="Calibri"/>
                          <a:ea typeface="Times New Roman"/>
                          <a:cs typeface="Franklin Gothic Book"/>
                        </a:rPr>
                        <a:t> </a:t>
                      </a:r>
                      <a:endParaRPr lang="es-CO" sz="1200" dirty="0">
                        <a:effectLst/>
                        <a:latin typeface="Times New Roman"/>
                        <a:ea typeface="Times New Roman"/>
                        <a:cs typeface="Franklin Gothic Book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000" b="1" dirty="0">
                          <a:effectLst/>
                          <a:latin typeface="Calibri"/>
                          <a:ea typeface="Times New Roman"/>
                          <a:cs typeface="Franklin Gothic Book"/>
                        </a:rPr>
                        <a:t> </a:t>
                      </a:r>
                      <a:endParaRPr lang="es-CO" sz="1200" dirty="0">
                        <a:effectLst/>
                        <a:latin typeface="Times New Roman"/>
                        <a:ea typeface="Times New Roman"/>
                        <a:cs typeface="Franklin Gothic Book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s-ES" sz="1000" b="1" kern="12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Times New Roman"/>
                          <a:cs typeface="Franklin Gothic Book"/>
                        </a:rPr>
                        <a:t>5-Catastrófica</a:t>
                      </a:r>
                      <a:endParaRPr lang="es-CO" sz="1000" b="1" kern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Franklin Gothic Book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s-ES" sz="1000" b="1" kern="12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Times New Roman"/>
                          <a:cs typeface="Franklin Gothic Book"/>
                        </a:rPr>
                        <a:t>4- Crítica o mayor</a:t>
                      </a:r>
                      <a:endParaRPr lang="es-CO" sz="1000" b="1" kern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Franklin Gothic Book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s-ES" sz="1000" b="1" kern="12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Times New Roman"/>
                          <a:cs typeface="Franklin Gothic Book"/>
                        </a:rPr>
                        <a:t>3- Moderada</a:t>
                      </a:r>
                      <a:endParaRPr lang="es-CO" sz="1000" b="1" kern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Franklin Gothic Book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s-ES" sz="1000" b="1" kern="12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Times New Roman"/>
                          <a:cs typeface="Franklin Gothic Book"/>
                        </a:rPr>
                        <a:t>2- Menor</a:t>
                      </a:r>
                      <a:endParaRPr lang="es-CO" sz="1000" b="1" kern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Franklin Gothic Book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s-ES" sz="1000" b="1" kern="12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Times New Roman"/>
                          <a:cs typeface="Franklin Gothic Book"/>
                        </a:rPr>
                        <a:t>1-Despreciable o insignificante</a:t>
                      </a:r>
                      <a:endParaRPr lang="es-CO" sz="1000" b="1" kern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Franklin Gothic Book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91411">
                <a:tc row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000" b="1" dirty="0">
                          <a:effectLst/>
                          <a:latin typeface="Calibri"/>
                          <a:ea typeface="Times New Roman"/>
                          <a:cs typeface="Franklin Gothic Book"/>
                        </a:rPr>
                        <a:t>PROBABILIDAD</a:t>
                      </a:r>
                      <a:endParaRPr lang="es-CO" sz="1200" dirty="0">
                        <a:effectLst/>
                        <a:latin typeface="Times New Roman"/>
                        <a:ea typeface="Times New Roman"/>
                        <a:cs typeface="Franklin Gothic Book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000" b="1" dirty="0">
                          <a:effectLst/>
                          <a:latin typeface="Calibri"/>
                          <a:ea typeface="Times New Roman"/>
                          <a:cs typeface="Franklin Gothic Book"/>
                        </a:rPr>
                        <a:t>A- Muy alta o casi cierto</a:t>
                      </a:r>
                      <a:endParaRPr lang="es-CO" sz="1200" dirty="0">
                        <a:effectLst/>
                        <a:latin typeface="Times New Roman"/>
                        <a:ea typeface="Times New Roman"/>
                        <a:cs typeface="Franklin Gothic Book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1" kern="12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Times New Roman"/>
                          <a:cs typeface="Franklin Gothic Book"/>
                        </a:rPr>
                        <a:t>Riesgo extremo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1" kern="12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Times New Roman"/>
                          <a:cs typeface="Franklin Gothic Book"/>
                        </a:rPr>
                        <a:t>Riesgo extremo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s-CO" sz="1000" b="1" kern="12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Times New Roman"/>
                          <a:cs typeface="Franklin Gothic Book"/>
                        </a:rPr>
                        <a:t>Riesgo extremo</a:t>
                      </a:r>
                      <a:endParaRPr lang="es-CO" sz="1000" b="1" kern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Franklin Gothic Book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1" kern="12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Times New Roman"/>
                          <a:cs typeface="Franklin Gothic Book"/>
                        </a:rPr>
                        <a:t>Alto riesgo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s-CO" sz="1000" b="1" kern="12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Times New Roman"/>
                          <a:cs typeface="Franklin Gothic Book"/>
                        </a:rPr>
                        <a:t>Alto riesgo</a:t>
                      </a:r>
                      <a:endParaRPr lang="es-CO" sz="1000" b="1" kern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Franklin Gothic Book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590529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000" b="1">
                          <a:effectLst/>
                          <a:latin typeface="Calibri"/>
                          <a:ea typeface="Times New Roman"/>
                          <a:cs typeface="Franklin Gothic Book"/>
                        </a:rPr>
                        <a:t>B-Alta o probable</a:t>
                      </a:r>
                      <a:endParaRPr lang="es-CO" sz="1200">
                        <a:effectLst/>
                        <a:latin typeface="Times New Roman"/>
                        <a:ea typeface="Times New Roman"/>
                        <a:cs typeface="Franklin Gothic Book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1" kern="12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Times New Roman"/>
                          <a:cs typeface="Franklin Gothic Book"/>
                        </a:rPr>
                        <a:t>Riesgo extremo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1" kern="12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Times New Roman"/>
                          <a:cs typeface="Franklin Gothic Book"/>
                        </a:rPr>
                        <a:t>Riesgo extremo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Franklin Gothic Book"/>
                        </a:rPr>
                        <a:t>Alto riesgo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Franklin Gothic Book"/>
                        </a:rPr>
                        <a:t>Alto riesgo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s-CO" sz="1000" b="1" kern="12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Times New Roman"/>
                          <a:cs typeface="Franklin Gothic Book"/>
                        </a:rPr>
                        <a:t>Riesgo medio o</a:t>
                      </a:r>
                      <a:r>
                        <a:rPr lang="es-CO" sz="1000" b="1" kern="1200" baseline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Times New Roman"/>
                          <a:cs typeface="Franklin Gothic Book"/>
                        </a:rPr>
                        <a:t> moderado</a:t>
                      </a:r>
                      <a:endParaRPr lang="es-CO" sz="1000" b="1" kern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Franklin Gothic Book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628668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000" b="1">
                          <a:effectLst/>
                          <a:latin typeface="Calibri"/>
                          <a:ea typeface="Times New Roman"/>
                          <a:cs typeface="Franklin Gothic Book"/>
                        </a:rPr>
                        <a:t>C-Media o posible</a:t>
                      </a:r>
                      <a:endParaRPr lang="es-CO" sz="1200">
                        <a:effectLst/>
                        <a:latin typeface="Times New Roman"/>
                        <a:ea typeface="Times New Roman"/>
                        <a:cs typeface="Franklin Gothic Book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1" kern="12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Times New Roman"/>
                          <a:cs typeface="Franklin Gothic Book"/>
                        </a:rPr>
                        <a:t>Riesgo extremo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1" kern="12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Times New Roman"/>
                          <a:cs typeface="Franklin Gothic Book"/>
                        </a:rPr>
                        <a:t>Riesgo extremo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Franklin Gothic Book"/>
                        </a:rPr>
                        <a:t>Alto riesgo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Franklin Gothic Book"/>
                        </a:rPr>
                        <a:t>Riesgo medio o</a:t>
                      </a:r>
                      <a:r>
                        <a:rPr lang="es-CO" sz="1000" b="1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Franklin Gothic Book"/>
                        </a:rPr>
                        <a:t> moderado</a:t>
                      </a:r>
                      <a:endParaRPr lang="es-CO" sz="10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Franklin Gothic Book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s-CO" sz="1000" b="1" kern="12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Times New Roman"/>
                          <a:cs typeface="Franklin Gothic Book"/>
                        </a:rPr>
                        <a:t>Riesgo bajo o inferior</a:t>
                      </a:r>
                      <a:endParaRPr lang="es-CO" sz="1000" b="1" kern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Franklin Gothic Book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652042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000" b="1">
                          <a:effectLst/>
                          <a:latin typeface="Calibri"/>
                          <a:ea typeface="Times New Roman"/>
                          <a:cs typeface="Franklin Gothic Book"/>
                        </a:rPr>
                        <a:t>D-Baja o improbable</a:t>
                      </a:r>
                      <a:endParaRPr lang="es-CO" sz="1200">
                        <a:effectLst/>
                        <a:latin typeface="Times New Roman"/>
                        <a:ea typeface="Times New Roman"/>
                        <a:cs typeface="Franklin Gothic Book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Franklin Gothic Book"/>
                        </a:rPr>
                        <a:t>Riesgo extremo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Franklin Gothic Book"/>
                        </a:rPr>
                        <a:t>Riesgo medio o</a:t>
                      </a:r>
                      <a:r>
                        <a:rPr lang="es-CO" sz="1000" b="1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Franklin Gothic Book"/>
                        </a:rPr>
                        <a:t> moderado</a:t>
                      </a:r>
                      <a:endParaRPr lang="es-CO" sz="10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Franklin Gothic Book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Franklin Gothic Book"/>
                        </a:rPr>
                        <a:t>Riesgo medio o</a:t>
                      </a:r>
                      <a:r>
                        <a:rPr lang="es-CO" sz="1000" b="1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Franklin Gothic Book"/>
                        </a:rPr>
                        <a:t> moderado</a:t>
                      </a:r>
                      <a:endParaRPr lang="es-CO" sz="10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Franklin Gothic Book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Franklin Gothic Book"/>
                        </a:rPr>
                        <a:t>Riesgo bajo o inferior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s-CO" sz="10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Franklin Gothic Book"/>
                        </a:rPr>
                        <a:t>Riesgo bajo o inferior</a:t>
                      </a:r>
                      <a:endParaRPr lang="es-CO" sz="10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Franklin Gothic Book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637279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000" b="1">
                          <a:effectLst/>
                          <a:latin typeface="Calibri"/>
                          <a:ea typeface="Times New Roman"/>
                          <a:cs typeface="Franklin Gothic Book"/>
                        </a:rPr>
                        <a:t>E-Muy baja o raro</a:t>
                      </a:r>
                      <a:endParaRPr lang="es-CO" sz="1200">
                        <a:effectLst/>
                        <a:latin typeface="Times New Roman"/>
                        <a:ea typeface="Times New Roman"/>
                        <a:cs typeface="Franklin Gothic Book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Franklin Gothic Book"/>
                        </a:rPr>
                        <a:t>Alto riesgo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Franklin Gothic Book"/>
                        </a:rPr>
                        <a:t>Alto riesgo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Franklin Gothic Book"/>
                        </a:rPr>
                        <a:t>Riesgo medio o</a:t>
                      </a:r>
                      <a:r>
                        <a:rPr lang="es-CO" sz="1000" b="1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Franklin Gothic Book"/>
                        </a:rPr>
                        <a:t> moderado</a:t>
                      </a:r>
                      <a:endParaRPr lang="es-CO" sz="10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Franklin Gothic Book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Franklin Gothic Book"/>
                        </a:rPr>
                        <a:t>Riesgo bajo o inferior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s-CO" sz="10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Franklin Gothic Book"/>
                        </a:rPr>
                        <a:t>Riesgo bajo o inferior</a:t>
                      </a:r>
                      <a:endParaRPr lang="es-CO" sz="10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Franklin Gothic Book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622400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 Grupo"/>
          <p:cNvGrpSpPr/>
          <p:nvPr/>
        </p:nvGrpSpPr>
        <p:grpSpPr>
          <a:xfrm>
            <a:off x="-2340768" y="-1107504"/>
            <a:ext cx="13926245" cy="9073008"/>
            <a:chOff x="-2340768" y="-1107504"/>
            <a:chExt cx="13926245" cy="9073008"/>
          </a:xfrm>
        </p:grpSpPr>
        <p:sp>
          <p:nvSpPr>
            <p:cNvPr id="25" name="24 Rectángulo"/>
            <p:cNvSpPr/>
            <p:nvPr/>
          </p:nvSpPr>
          <p:spPr>
            <a:xfrm>
              <a:off x="-2052736" y="-1107504"/>
              <a:ext cx="13609512" cy="90730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3" name="2 Rectángulo"/>
            <p:cNvSpPr/>
            <p:nvPr/>
          </p:nvSpPr>
          <p:spPr>
            <a:xfrm>
              <a:off x="1472208" y="1628800"/>
              <a:ext cx="6984776" cy="43204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4" name="3 CuadroTexto"/>
            <p:cNvSpPr txBox="1"/>
            <p:nvPr/>
          </p:nvSpPr>
          <p:spPr>
            <a:xfrm>
              <a:off x="-2340768" y="3441194"/>
              <a:ext cx="2880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s-CO"/>
              </a:defPPr>
              <a:lvl1pPr algn="ctr">
                <a:defRPr b="1">
                  <a:solidFill>
                    <a:schemeClr val="tx2">
                      <a:lumMod val="50000"/>
                    </a:schemeClr>
                  </a:solidFill>
                </a:defRPr>
              </a:lvl1pPr>
            </a:lstStyle>
            <a:p>
              <a:r>
                <a:rPr lang="es-CO" dirty="0"/>
                <a:t>PROBABILIDAD</a:t>
              </a:r>
            </a:p>
          </p:txBody>
        </p:sp>
        <p:sp>
          <p:nvSpPr>
            <p:cNvPr id="6" name="5 CuadroTexto"/>
            <p:cNvSpPr txBox="1"/>
            <p:nvPr/>
          </p:nvSpPr>
          <p:spPr>
            <a:xfrm>
              <a:off x="92304" y="2051556"/>
              <a:ext cx="1527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dirty="0" smtClean="0"/>
                <a:t>A- Muy alta</a:t>
              </a:r>
              <a:endParaRPr lang="es-CO" dirty="0"/>
            </a:p>
          </p:txBody>
        </p:sp>
        <p:sp>
          <p:nvSpPr>
            <p:cNvPr id="7" name="6 CuadroTexto"/>
            <p:cNvSpPr txBox="1"/>
            <p:nvPr/>
          </p:nvSpPr>
          <p:spPr>
            <a:xfrm>
              <a:off x="92304" y="2915652"/>
              <a:ext cx="1527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dirty="0"/>
                <a:t>B</a:t>
              </a:r>
              <a:r>
                <a:rPr lang="es-CO" dirty="0" smtClean="0"/>
                <a:t>- Alta</a:t>
              </a:r>
              <a:endParaRPr lang="es-CO" dirty="0"/>
            </a:p>
          </p:txBody>
        </p:sp>
        <p:sp>
          <p:nvSpPr>
            <p:cNvPr id="8" name="7 CuadroTexto"/>
            <p:cNvSpPr txBox="1"/>
            <p:nvPr/>
          </p:nvSpPr>
          <p:spPr>
            <a:xfrm>
              <a:off x="107504" y="3707740"/>
              <a:ext cx="1527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dirty="0"/>
                <a:t>C</a:t>
              </a:r>
              <a:r>
                <a:rPr lang="es-CO" dirty="0" smtClean="0"/>
                <a:t>- Media</a:t>
              </a:r>
              <a:endParaRPr lang="es-CO" dirty="0"/>
            </a:p>
          </p:txBody>
        </p:sp>
        <p:sp>
          <p:nvSpPr>
            <p:cNvPr id="9" name="8 CuadroTexto"/>
            <p:cNvSpPr txBox="1"/>
            <p:nvPr/>
          </p:nvSpPr>
          <p:spPr>
            <a:xfrm>
              <a:off x="92304" y="4437112"/>
              <a:ext cx="1527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dirty="0"/>
                <a:t>D</a:t>
              </a:r>
              <a:r>
                <a:rPr lang="es-CO" dirty="0" smtClean="0"/>
                <a:t>- Baja</a:t>
              </a:r>
              <a:endParaRPr lang="es-CO" dirty="0"/>
            </a:p>
          </p:txBody>
        </p:sp>
        <p:sp>
          <p:nvSpPr>
            <p:cNvPr id="10" name="9 CuadroTexto"/>
            <p:cNvSpPr txBox="1"/>
            <p:nvPr/>
          </p:nvSpPr>
          <p:spPr>
            <a:xfrm>
              <a:off x="92304" y="5219908"/>
              <a:ext cx="1527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dirty="0" smtClean="0"/>
                <a:t>E- Muy baja</a:t>
              </a:r>
              <a:endParaRPr lang="es-CO" dirty="0"/>
            </a:p>
          </p:txBody>
        </p:sp>
        <p:sp>
          <p:nvSpPr>
            <p:cNvPr id="26" name="25 Rectángulo"/>
            <p:cNvSpPr/>
            <p:nvPr/>
          </p:nvSpPr>
          <p:spPr>
            <a:xfrm>
              <a:off x="1475656" y="1628800"/>
              <a:ext cx="6984776" cy="432048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4" name="23 Elipse"/>
            <p:cNvSpPr/>
            <p:nvPr/>
          </p:nvSpPr>
          <p:spPr>
            <a:xfrm rot="6908862">
              <a:off x="3021431" y="-1007644"/>
              <a:ext cx="5122946" cy="8578814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3" name="22 Elipse"/>
            <p:cNvSpPr/>
            <p:nvPr/>
          </p:nvSpPr>
          <p:spPr>
            <a:xfrm rot="7070268">
              <a:off x="4522536" y="-1363445"/>
              <a:ext cx="4069272" cy="820413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9" name="28 Rectángulo"/>
            <p:cNvSpPr/>
            <p:nvPr/>
          </p:nvSpPr>
          <p:spPr>
            <a:xfrm>
              <a:off x="-1033515" y="5958358"/>
              <a:ext cx="11531092" cy="18722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5" name="4 CuadroTexto"/>
            <p:cNvSpPr txBox="1"/>
            <p:nvPr/>
          </p:nvSpPr>
          <p:spPr>
            <a:xfrm>
              <a:off x="3319460" y="6525130"/>
              <a:ext cx="2880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b="1" dirty="0" smtClean="0">
                  <a:solidFill>
                    <a:schemeClr val="tx2">
                      <a:lumMod val="50000"/>
                    </a:schemeClr>
                  </a:solidFill>
                </a:rPr>
                <a:t>EFECTOS O CONSECUENCIAS</a:t>
              </a:r>
              <a:endParaRPr lang="es-CO" b="1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1" name="10 CuadroTexto"/>
            <p:cNvSpPr txBox="1"/>
            <p:nvPr/>
          </p:nvSpPr>
          <p:spPr>
            <a:xfrm>
              <a:off x="1331640" y="5968742"/>
              <a:ext cx="15273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200" dirty="0" smtClean="0"/>
                <a:t>1.Despreciable</a:t>
              </a:r>
              <a:endParaRPr lang="es-CO" sz="1200" dirty="0"/>
            </a:p>
          </p:txBody>
        </p:sp>
        <p:sp>
          <p:nvSpPr>
            <p:cNvPr id="12" name="11 CuadroTexto"/>
            <p:cNvSpPr txBox="1"/>
            <p:nvPr/>
          </p:nvSpPr>
          <p:spPr>
            <a:xfrm>
              <a:off x="2468568" y="5971361"/>
              <a:ext cx="15273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200" dirty="0" smtClean="0"/>
                <a:t>2.Menor</a:t>
              </a:r>
              <a:endParaRPr lang="es-CO" sz="1200" dirty="0"/>
            </a:p>
          </p:txBody>
        </p:sp>
        <p:sp>
          <p:nvSpPr>
            <p:cNvPr id="13" name="12 CuadroTexto"/>
            <p:cNvSpPr txBox="1"/>
            <p:nvPr/>
          </p:nvSpPr>
          <p:spPr>
            <a:xfrm>
              <a:off x="3692704" y="5975272"/>
              <a:ext cx="15273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200" dirty="0" smtClean="0"/>
                <a:t>3.Moderada</a:t>
              </a:r>
              <a:endParaRPr lang="es-CO" sz="1200" dirty="0"/>
            </a:p>
          </p:txBody>
        </p:sp>
        <p:sp>
          <p:nvSpPr>
            <p:cNvPr id="14" name="13 CuadroTexto"/>
            <p:cNvSpPr txBox="1"/>
            <p:nvPr/>
          </p:nvSpPr>
          <p:spPr>
            <a:xfrm>
              <a:off x="5060856" y="5977891"/>
              <a:ext cx="15273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200" dirty="0" smtClean="0"/>
                <a:t>4.Crítica</a:t>
              </a:r>
              <a:endParaRPr lang="es-CO" sz="1200" dirty="0"/>
            </a:p>
          </p:txBody>
        </p:sp>
        <p:sp>
          <p:nvSpPr>
            <p:cNvPr id="15" name="14 CuadroTexto"/>
            <p:cNvSpPr txBox="1"/>
            <p:nvPr/>
          </p:nvSpPr>
          <p:spPr>
            <a:xfrm>
              <a:off x="6429008" y="5975272"/>
              <a:ext cx="15273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200" dirty="0" smtClean="0"/>
                <a:t>5.Catastrófica</a:t>
              </a:r>
              <a:endParaRPr lang="es-CO" sz="1200" dirty="0"/>
            </a:p>
          </p:txBody>
        </p:sp>
        <p:sp>
          <p:nvSpPr>
            <p:cNvPr id="30" name="29 Rectángulo"/>
            <p:cNvSpPr/>
            <p:nvPr/>
          </p:nvSpPr>
          <p:spPr>
            <a:xfrm>
              <a:off x="1410574" y="1502562"/>
              <a:ext cx="209098" cy="44753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32" name="31 CuadroTexto"/>
            <p:cNvSpPr txBox="1"/>
            <p:nvPr/>
          </p:nvSpPr>
          <p:spPr>
            <a:xfrm>
              <a:off x="1825793" y="5450264"/>
              <a:ext cx="20664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b="1" dirty="0" smtClean="0">
                  <a:solidFill>
                    <a:schemeClr val="bg1"/>
                  </a:solidFill>
                </a:rPr>
                <a:t>RIESGO INFERIOR</a:t>
              </a:r>
              <a:endParaRPr lang="es-CO" b="1" dirty="0">
                <a:solidFill>
                  <a:schemeClr val="bg1"/>
                </a:solidFill>
              </a:endParaRPr>
            </a:p>
          </p:txBody>
        </p:sp>
        <p:sp>
          <p:nvSpPr>
            <p:cNvPr id="31" name="30 Elipse"/>
            <p:cNvSpPr/>
            <p:nvPr/>
          </p:nvSpPr>
          <p:spPr>
            <a:xfrm rot="6982822">
              <a:off x="5448776" y="-2373747"/>
              <a:ext cx="4069272" cy="820413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34" name="33 CuadroTexto"/>
            <p:cNvSpPr txBox="1"/>
            <p:nvPr/>
          </p:nvSpPr>
          <p:spPr>
            <a:xfrm>
              <a:off x="4310569" y="5087004"/>
              <a:ext cx="2544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b="1" dirty="0" smtClean="0">
                  <a:solidFill>
                    <a:schemeClr val="accent6">
                      <a:lumMod val="50000"/>
                    </a:schemeClr>
                  </a:solidFill>
                </a:rPr>
                <a:t>RIESGO MODERADO</a:t>
              </a:r>
              <a:endParaRPr lang="es-CO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33" name="32 CuadroTexto"/>
            <p:cNvSpPr txBox="1"/>
            <p:nvPr/>
          </p:nvSpPr>
          <p:spPr>
            <a:xfrm>
              <a:off x="6154632" y="2597070"/>
              <a:ext cx="20664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b="1" dirty="0" smtClean="0">
                  <a:solidFill>
                    <a:schemeClr val="bg1"/>
                  </a:solidFill>
                </a:rPr>
                <a:t>RIESGO EXTREMO</a:t>
              </a:r>
              <a:endParaRPr lang="es-CO" b="1" dirty="0">
                <a:solidFill>
                  <a:schemeClr val="bg1"/>
                </a:solidFill>
              </a:endParaRPr>
            </a:p>
          </p:txBody>
        </p:sp>
        <p:sp>
          <p:nvSpPr>
            <p:cNvPr id="27" name="26 Rectángulo"/>
            <p:cNvSpPr/>
            <p:nvPr/>
          </p:nvSpPr>
          <p:spPr>
            <a:xfrm>
              <a:off x="-838412" y="-976096"/>
              <a:ext cx="11531092" cy="27489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8" name="27 Rectángulo"/>
            <p:cNvSpPr/>
            <p:nvPr/>
          </p:nvSpPr>
          <p:spPr>
            <a:xfrm>
              <a:off x="8460432" y="1628800"/>
              <a:ext cx="2952328" cy="57779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36" name="35 CuadroTexto"/>
            <p:cNvSpPr txBox="1"/>
            <p:nvPr/>
          </p:nvSpPr>
          <p:spPr>
            <a:xfrm>
              <a:off x="4927445" y="3748054"/>
              <a:ext cx="2544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b="1" dirty="0" smtClean="0">
                  <a:solidFill>
                    <a:schemeClr val="bg1"/>
                  </a:solidFill>
                </a:rPr>
                <a:t>ALTO RIESGO</a:t>
              </a:r>
              <a:endParaRPr lang="es-CO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2546920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16 Grupo"/>
          <p:cNvGrpSpPr/>
          <p:nvPr/>
        </p:nvGrpSpPr>
        <p:grpSpPr>
          <a:xfrm>
            <a:off x="-2340768" y="-1179512"/>
            <a:ext cx="13926245" cy="9145016"/>
            <a:chOff x="-2340768" y="-1179512"/>
            <a:chExt cx="13926245" cy="9145016"/>
          </a:xfrm>
        </p:grpSpPr>
        <p:sp>
          <p:nvSpPr>
            <p:cNvPr id="25" name="24 Rectángulo"/>
            <p:cNvSpPr/>
            <p:nvPr/>
          </p:nvSpPr>
          <p:spPr>
            <a:xfrm>
              <a:off x="-2052736" y="-1179512"/>
              <a:ext cx="13609512" cy="91450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3" name="2 Rectángulo"/>
            <p:cNvSpPr/>
            <p:nvPr/>
          </p:nvSpPr>
          <p:spPr>
            <a:xfrm>
              <a:off x="1472208" y="1628800"/>
              <a:ext cx="6984776" cy="43204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4" name="3 CuadroTexto"/>
            <p:cNvSpPr txBox="1"/>
            <p:nvPr/>
          </p:nvSpPr>
          <p:spPr>
            <a:xfrm>
              <a:off x="-2340768" y="3441194"/>
              <a:ext cx="2880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s-CO"/>
              </a:defPPr>
              <a:lvl1pPr algn="ctr">
                <a:defRPr b="1">
                  <a:solidFill>
                    <a:schemeClr val="tx2">
                      <a:lumMod val="50000"/>
                    </a:schemeClr>
                  </a:solidFill>
                </a:defRPr>
              </a:lvl1pPr>
            </a:lstStyle>
            <a:p>
              <a:r>
                <a:rPr lang="es-CO" dirty="0"/>
                <a:t>PROBABILIDAD</a:t>
              </a:r>
            </a:p>
          </p:txBody>
        </p:sp>
        <p:sp>
          <p:nvSpPr>
            <p:cNvPr id="6" name="5 CuadroTexto"/>
            <p:cNvSpPr txBox="1"/>
            <p:nvPr/>
          </p:nvSpPr>
          <p:spPr>
            <a:xfrm>
              <a:off x="92304" y="2051556"/>
              <a:ext cx="1527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dirty="0" smtClean="0"/>
                <a:t>A- Muy alta</a:t>
              </a:r>
              <a:endParaRPr lang="es-CO" dirty="0"/>
            </a:p>
          </p:txBody>
        </p:sp>
        <p:sp>
          <p:nvSpPr>
            <p:cNvPr id="7" name="6 CuadroTexto"/>
            <p:cNvSpPr txBox="1"/>
            <p:nvPr/>
          </p:nvSpPr>
          <p:spPr>
            <a:xfrm>
              <a:off x="92304" y="2915652"/>
              <a:ext cx="1527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dirty="0"/>
                <a:t>B</a:t>
              </a:r>
              <a:r>
                <a:rPr lang="es-CO" dirty="0" smtClean="0"/>
                <a:t>- Alta</a:t>
              </a:r>
              <a:endParaRPr lang="es-CO" dirty="0"/>
            </a:p>
          </p:txBody>
        </p:sp>
        <p:sp>
          <p:nvSpPr>
            <p:cNvPr id="8" name="7 CuadroTexto"/>
            <p:cNvSpPr txBox="1"/>
            <p:nvPr/>
          </p:nvSpPr>
          <p:spPr>
            <a:xfrm>
              <a:off x="107504" y="3707740"/>
              <a:ext cx="1527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dirty="0"/>
                <a:t>C</a:t>
              </a:r>
              <a:r>
                <a:rPr lang="es-CO" dirty="0" smtClean="0"/>
                <a:t>- Media</a:t>
              </a:r>
              <a:endParaRPr lang="es-CO" dirty="0"/>
            </a:p>
          </p:txBody>
        </p:sp>
        <p:sp>
          <p:nvSpPr>
            <p:cNvPr id="9" name="8 CuadroTexto"/>
            <p:cNvSpPr txBox="1"/>
            <p:nvPr/>
          </p:nvSpPr>
          <p:spPr>
            <a:xfrm>
              <a:off x="92304" y="4437112"/>
              <a:ext cx="1527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dirty="0"/>
                <a:t>D</a:t>
              </a:r>
              <a:r>
                <a:rPr lang="es-CO" dirty="0" smtClean="0"/>
                <a:t>- Baja</a:t>
              </a:r>
              <a:endParaRPr lang="es-CO" dirty="0"/>
            </a:p>
          </p:txBody>
        </p:sp>
        <p:sp>
          <p:nvSpPr>
            <p:cNvPr id="10" name="9 CuadroTexto"/>
            <p:cNvSpPr txBox="1"/>
            <p:nvPr/>
          </p:nvSpPr>
          <p:spPr>
            <a:xfrm>
              <a:off x="92304" y="5219908"/>
              <a:ext cx="1527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dirty="0" smtClean="0"/>
                <a:t>E- Muy baja</a:t>
              </a:r>
              <a:endParaRPr lang="es-CO" dirty="0"/>
            </a:p>
          </p:txBody>
        </p:sp>
        <p:sp>
          <p:nvSpPr>
            <p:cNvPr id="26" name="25 Rectángulo"/>
            <p:cNvSpPr/>
            <p:nvPr/>
          </p:nvSpPr>
          <p:spPr>
            <a:xfrm>
              <a:off x="1475656" y="1628800"/>
              <a:ext cx="6984776" cy="432048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4" name="23 Elipse"/>
            <p:cNvSpPr/>
            <p:nvPr/>
          </p:nvSpPr>
          <p:spPr>
            <a:xfrm rot="6908862">
              <a:off x="3021431" y="-1007644"/>
              <a:ext cx="5122946" cy="8578814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2" name="21 CuadroTexto"/>
            <p:cNvSpPr txBox="1"/>
            <p:nvPr/>
          </p:nvSpPr>
          <p:spPr>
            <a:xfrm>
              <a:off x="3995936" y="4129916"/>
              <a:ext cx="7636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2800" b="1" dirty="0" smtClean="0">
                  <a:solidFill>
                    <a:schemeClr val="accent1">
                      <a:lumMod val="75000"/>
                    </a:schemeClr>
                  </a:solidFill>
                </a:rPr>
                <a:t>D3</a:t>
              </a:r>
              <a:endParaRPr lang="es-CO" sz="28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9" name="28 Rectángulo"/>
            <p:cNvSpPr/>
            <p:nvPr/>
          </p:nvSpPr>
          <p:spPr>
            <a:xfrm>
              <a:off x="-1033515" y="5958358"/>
              <a:ext cx="11531092" cy="18722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5" name="4 CuadroTexto"/>
            <p:cNvSpPr txBox="1"/>
            <p:nvPr/>
          </p:nvSpPr>
          <p:spPr>
            <a:xfrm>
              <a:off x="3319460" y="6525130"/>
              <a:ext cx="2880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b="1" dirty="0" smtClean="0">
                  <a:solidFill>
                    <a:schemeClr val="tx2">
                      <a:lumMod val="50000"/>
                    </a:schemeClr>
                  </a:solidFill>
                </a:rPr>
                <a:t>EFECTOS O CONSECUENCIAS</a:t>
              </a:r>
              <a:endParaRPr lang="es-CO" b="1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1" name="10 CuadroTexto"/>
            <p:cNvSpPr txBox="1"/>
            <p:nvPr/>
          </p:nvSpPr>
          <p:spPr>
            <a:xfrm>
              <a:off x="1331640" y="5968742"/>
              <a:ext cx="15273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200" dirty="0" smtClean="0"/>
                <a:t>1.Despreciable</a:t>
              </a:r>
              <a:endParaRPr lang="es-CO" sz="1200" dirty="0"/>
            </a:p>
          </p:txBody>
        </p:sp>
        <p:sp>
          <p:nvSpPr>
            <p:cNvPr id="12" name="11 CuadroTexto"/>
            <p:cNvSpPr txBox="1"/>
            <p:nvPr/>
          </p:nvSpPr>
          <p:spPr>
            <a:xfrm>
              <a:off x="2468568" y="5971361"/>
              <a:ext cx="15273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200" dirty="0" smtClean="0"/>
                <a:t>2.Menor</a:t>
              </a:r>
              <a:endParaRPr lang="es-CO" sz="1200" dirty="0"/>
            </a:p>
          </p:txBody>
        </p:sp>
        <p:sp>
          <p:nvSpPr>
            <p:cNvPr id="13" name="12 CuadroTexto"/>
            <p:cNvSpPr txBox="1"/>
            <p:nvPr/>
          </p:nvSpPr>
          <p:spPr>
            <a:xfrm>
              <a:off x="3692704" y="5975272"/>
              <a:ext cx="15273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200" dirty="0" smtClean="0"/>
                <a:t>3.Moderada</a:t>
              </a:r>
              <a:endParaRPr lang="es-CO" sz="1200" dirty="0"/>
            </a:p>
          </p:txBody>
        </p:sp>
        <p:sp>
          <p:nvSpPr>
            <p:cNvPr id="14" name="13 CuadroTexto"/>
            <p:cNvSpPr txBox="1"/>
            <p:nvPr/>
          </p:nvSpPr>
          <p:spPr>
            <a:xfrm>
              <a:off x="5060856" y="5977891"/>
              <a:ext cx="15273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200" dirty="0" smtClean="0"/>
                <a:t>4.Crítica</a:t>
              </a:r>
              <a:endParaRPr lang="es-CO" sz="1200" dirty="0"/>
            </a:p>
          </p:txBody>
        </p:sp>
        <p:sp>
          <p:nvSpPr>
            <p:cNvPr id="15" name="14 CuadroTexto"/>
            <p:cNvSpPr txBox="1"/>
            <p:nvPr/>
          </p:nvSpPr>
          <p:spPr>
            <a:xfrm>
              <a:off x="6429008" y="5975272"/>
              <a:ext cx="15273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200" dirty="0" smtClean="0"/>
                <a:t>5.Catastrófica</a:t>
              </a:r>
              <a:endParaRPr lang="es-CO" sz="1200" dirty="0"/>
            </a:p>
          </p:txBody>
        </p:sp>
        <p:sp>
          <p:nvSpPr>
            <p:cNvPr id="18" name="17 CuadroTexto"/>
            <p:cNvSpPr txBox="1"/>
            <p:nvPr/>
          </p:nvSpPr>
          <p:spPr>
            <a:xfrm>
              <a:off x="1547664" y="3625860"/>
              <a:ext cx="7636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2800" b="1" dirty="0" smtClean="0">
                  <a:solidFill>
                    <a:schemeClr val="accent1">
                      <a:lumMod val="75000"/>
                    </a:schemeClr>
                  </a:solidFill>
                </a:rPr>
                <a:t>C1</a:t>
              </a:r>
              <a:endParaRPr lang="es-CO" sz="28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0" name="29 Rectángulo"/>
            <p:cNvSpPr/>
            <p:nvPr/>
          </p:nvSpPr>
          <p:spPr>
            <a:xfrm>
              <a:off x="1410574" y="1502562"/>
              <a:ext cx="209098" cy="44753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32" name="31 CuadroTexto"/>
            <p:cNvSpPr txBox="1"/>
            <p:nvPr/>
          </p:nvSpPr>
          <p:spPr>
            <a:xfrm>
              <a:off x="1825793" y="5450264"/>
              <a:ext cx="20664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b="1" dirty="0" smtClean="0">
                  <a:solidFill>
                    <a:schemeClr val="bg1"/>
                  </a:solidFill>
                </a:rPr>
                <a:t>RIESGO INFERIOR</a:t>
              </a:r>
              <a:endParaRPr lang="es-CO" b="1" dirty="0">
                <a:solidFill>
                  <a:schemeClr val="bg1"/>
                </a:solidFill>
              </a:endParaRPr>
            </a:p>
          </p:txBody>
        </p:sp>
        <p:sp>
          <p:nvSpPr>
            <p:cNvPr id="34" name="33 CuadroTexto"/>
            <p:cNvSpPr txBox="1"/>
            <p:nvPr/>
          </p:nvSpPr>
          <p:spPr>
            <a:xfrm>
              <a:off x="4648022" y="5035242"/>
              <a:ext cx="2544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b="1" dirty="0" smtClean="0">
                  <a:solidFill>
                    <a:schemeClr val="accent6">
                      <a:lumMod val="50000"/>
                    </a:schemeClr>
                  </a:solidFill>
                </a:rPr>
                <a:t>RIESGO MODERADO</a:t>
              </a:r>
              <a:endParaRPr lang="es-CO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1" name="40 Elipse"/>
            <p:cNvSpPr/>
            <p:nvPr/>
          </p:nvSpPr>
          <p:spPr>
            <a:xfrm rot="7070268">
              <a:off x="4522536" y="-1363445"/>
              <a:ext cx="4069272" cy="820413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42" name="41 Elipse"/>
            <p:cNvSpPr/>
            <p:nvPr/>
          </p:nvSpPr>
          <p:spPr>
            <a:xfrm rot="6982822">
              <a:off x="5448776" y="-2373747"/>
              <a:ext cx="4069272" cy="820413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43" name="42 CuadroTexto"/>
            <p:cNvSpPr txBox="1"/>
            <p:nvPr/>
          </p:nvSpPr>
          <p:spPr>
            <a:xfrm>
              <a:off x="6154632" y="2597070"/>
              <a:ext cx="20664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b="1" dirty="0" smtClean="0">
                  <a:solidFill>
                    <a:schemeClr val="bg1"/>
                  </a:solidFill>
                </a:rPr>
                <a:t>RIESGO EXTREMO</a:t>
              </a:r>
              <a:endParaRPr lang="es-CO" b="1" dirty="0">
                <a:solidFill>
                  <a:schemeClr val="bg1"/>
                </a:solidFill>
              </a:endParaRPr>
            </a:p>
          </p:txBody>
        </p:sp>
        <p:sp>
          <p:nvSpPr>
            <p:cNvPr id="44" name="43 CuadroTexto"/>
            <p:cNvSpPr txBox="1"/>
            <p:nvPr/>
          </p:nvSpPr>
          <p:spPr>
            <a:xfrm>
              <a:off x="4927445" y="3748054"/>
              <a:ext cx="2544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b="1" dirty="0" smtClean="0">
                  <a:solidFill>
                    <a:schemeClr val="bg1"/>
                  </a:solidFill>
                </a:rPr>
                <a:t>ALTO RIESGO</a:t>
              </a:r>
              <a:endParaRPr lang="es-CO" b="1" dirty="0">
                <a:solidFill>
                  <a:schemeClr val="bg1"/>
                </a:solidFill>
              </a:endParaRPr>
            </a:p>
          </p:txBody>
        </p:sp>
        <p:sp>
          <p:nvSpPr>
            <p:cNvPr id="27" name="26 Rectángulo"/>
            <p:cNvSpPr/>
            <p:nvPr/>
          </p:nvSpPr>
          <p:spPr>
            <a:xfrm>
              <a:off x="-838412" y="-976096"/>
              <a:ext cx="11531092" cy="27489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8" name="27 Rectángulo"/>
            <p:cNvSpPr/>
            <p:nvPr/>
          </p:nvSpPr>
          <p:spPr>
            <a:xfrm>
              <a:off x="8460432" y="1628800"/>
              <a:ext cx="2880320" cy="57779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1" name="20 CuadroTexto"/>
            <p:cNvSpPr txBox="1"/>
            <p:nvPr/>
          </p:nvSpPr>
          <p:spPr>
            <a:xfrm>
              <a:off x="6810850" y="2028160"/>
              <a:ext cx="7636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2800" b="1" dirty="0" smtClean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A5</a:t>
              </a:r>
              <a:endParaRPr lang="es-CO" sz="2800" b="1" dirty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4461839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2 Imagen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10621688" y="808020"/>
            <a:ext cx="7479020" cy="473095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="" xmlns:a14="http://schemas.microsoft.com/office/drawing/2010/main"/>
            </a:ext>
          </a:extLst>
        </p:spPr>
      </p:pic>
      <p:graphicFrame>
        <p:nvGraphicFramePr>
          <p:cNvPr id="54" name="53 Tabla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602040747"/>
              </p:ext>
            </p:extLst>
          </p:nvPr>
        </p:nvGraphicFramePr>
        <p:xfrm>
          <a:off x="11968136" y="2989751"/>
          <a:ext cx="8229600" cy="62941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29600"/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2000" dirty="0">
                          <a:effectLst/>
                        </a:rPr>
                        <a:t>Principales respuestas a los riesgos:</a:t>
                      </a:r>
                      <a:endParaRPr lang="es-CO" sz="2000" dirty="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Symbol"/>
                        <a:buChar char=""/>
                      </a:pPr>
                      <a:r>
                        <a:rPr lang="es-ES" sz="2000" b="1" dirty="0">
                          <a:effectLst/>
                        </a:rPr>
                        <a:t>Evitar el riesgo: </a:t>
                      </a:r>
                      <a:r>
                        <a:rPr lang="es-ES" sz="2000" dirty="0">
                          <a:effectLst/>
                        </a:rPr>
                        <a:t>consiste en tomar las medidas necesarias para prevenir su materialización. Es siempre la primera alternativa a considerar y se logra cuando al interior de los procesos de generan cambios sustanciales por mejoramiento, rediseño o eliminación, resultado de adecuados controles y acciones emprendidas.</a:t>
                      </a:r>
                      <a:endParaRPr lang="es-CO" sz="2000" dirty="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Symbol"/>
                        <a:buChar char=""/>
                      </a:pPr>
                      <a:r>
                        <a:rPr lang="es-ES" sz="2000" b="1" dirty="0">
                          <a:effectLst/>
                        </a:rPr>
                        <a:t>Reducir el riesgo: </a:t>
                      </a:r>
                      <a:r>
                        <a:rPr lang="es-ES" sz="2000" dirty="0">
                          <a:effectLst/>
                        </a:rPr>
                        <a:t>implica tomar medidas para disminuir la probabilidad (medidas de prevención) y el impacto (medidas de protección). Es el método más sencillo y económico para superar las debilidades antes de aplicar medidas más costosas y difíciles; y se logra a través de la optimización de procesos y la implementación de controles.</a:t>
                      </a:r>
                      <a:endParaRPr lang="es-CO" sz="2000" dirty="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Symbol"/>
                        <a:buChar char=""/>
                      </a:pPr>
                      <a:r>
                        <a:rPr lang="es-ES" sz="2000" b="1" dirty="0">
                          <a:effectLst/>
                        </a:rPr>
                        <a:t>Compartir o transferir el riesgo: </a:t>
                      </a:r>
                      <a:r>
                        <a:rPr lang="es-ES" sz="2000" dirty="0">
                          <a:effectLst/>
                        </a:rPr>
                        <a:t>consiste en reducir el efecto del riesgo al traspasar las pérdidas a otras organizaciones, como en el caso de contratos de seguros o contratos a riesgo compartido.</a:t>
                      </a:r>
                      <a:endParaRPr lang="es-CO" sz="2000" dirty="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Symbol"/>
                        <a:buChar char=""/>
                      </a:pPr>
                      <a:r>
                        <a:rPr lang="es-ES" sz="2000" b="1" dirty="0">
                          <a:effectLst/>
                        </a:rPr>
                        <a:t>Asumir el riesgo: </a:t>
                      </a:r>
                      <a:r>
                        <a:rPr lang="es-ES" sz="2000" dirty="0">
                          <a:effectLst/>
                        </a:rPr>
                        <a:t>si el riesgo ya ha sido reducido o transferido, puede quedar un residual que se mantiene. En este caso se acepta la pérdida residual probable y se elaboran planes de contingencia para su manejo</a:t>
                      </a:r>
                      <a:r>
                        <a:rPr lang="es-ES" sz="1100" dirty="0">
                          <a:effectLst/>
                        </a:rPr>
                        <a:t>.</a:t>
                      </a:r>
                      <a:endParaRPr lang="es-CO" sz="1100" dirty="0">
                        <a:effectLst/>
                        <a:latin typeface="Franklin Gothic Book"/>
                        <a:ea typeface="Franklin Gothic Book"/>
                        <a:cs typeface="Franklin Gothic Book"/>
                      </a:endParaRPr>
                    </a:p>
                  </a:txBody>
                  <a:tcPr marL="89535" marR="89535" marT="0" marB="0"/>
                </a:tc>
              </a:tr>
            </a:tbl>
          </a:graphicData>
        </a:graphic>
      </p:graphicFrame>
      <p:graphicFrame>
        <p:nvGraphicFramePr>
          <p:cNvPr id="55" name="54 Tabla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768108539"/>
              </p:ext>
            </p:extLst>
          </p:nvPr>
        </p:nvGraphicFramePr>
        <p:xfrm>
          <a:off x="12112152" y="-2691680"/>
          <a:ext cx="8229600" cy="5486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29600"/>
              </a:tblGrid>
              <a:tr h="0">
                <a:tc>
                  <a:txBody>
                    <a:bodyPr/>
                    <a:lstStyle/>
                    <a:p>
                      <a:pPr marL="6858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826000" algn="l"/>
                        </a:tabLst>
                      </a:pPr>
                      <a:r>
                        <a:rPr lang="es-ES" sz="2400" b="1" dirty="0">
                          <a:effectLst/>
                        </a:rPr>
                        <a:t>Responsividad:</a:t>
                      </a:r>
                      <a:r>
                        <a:rPr lang="es-ES" sz="2400" dirty="0">
                          <a:effectLst/>
                        </a:rPr>
                        <a:t> Velocidad para responder. </a:t>
                      </a:r>
                      <a:r>
                        <a:rPr lang="es-ES" sz="2400" dirty="0" err="1">
                          <a:effectLst/>
                        </a:rPr>
                        <a:t>Ej</a:t>
                      </a:r>
                      <a:r>
                        <a:rPr lang="es-ES" sz="2400" dirty="0">
                          <a:effectLst/>
                        </a:rPr>
                        <a:t>: </a:t>
                      </a:r>
                      <a:r>
                        <a:rPr lang="es-ES" sz="2400" dirty="0" err="1">
                          <a:effectLst/>
                        </a:rPr>
                        <a:t>Postponement</a:t>
                      </a:r>
                      <a:r>
                        <a:rPr lang="es-ES" sz="2400" dirty="0">
                          <a:effectLst/>
                        </a:rPr>
                        <a:t>.	</a:t>
                      </a:r>
                      <a:endParaRPr lang="es-CO" sz="2400" dirty="0">
                        <a:effectLst/>
                      </a:endParaRPr>
                    </a:p>
                    <a:p>
                      <a:pPr marL="6858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2400" b="1" dirty="0">
                          <a:effectLst/>
                        </a:rPr>
                        <a:t>Diversificar:</a:t>
                      </a:r>
                      <a:r>
                        <a:rPr lang="es-ES" sz="2400" dirty="0">
                          <a:effectLst/>
                        </a:rPr>
                        <a:t> Tener varias opciones </a:t>
                      </a:r>
                      <a:r>
                        <a:rPr lang="es-ES" sz="2400" dirty="0" err="1">
                          <a:effectLst/>
                        </a:rPr>
                        <a:t>Ej</a:t>
                      </a:r>
                      <a:r>
                        <a:rPr lang="es-ES" sz="2400" dirty="0">
                          <a:effectLst/>
                        </a:rPr>
                        <a:t>: </a:t>
                      </a:r>
                      <a:r>
                        <a:rPr lang="es-ES" sz="2400" dirty="0" err="1">
                          <a:effectLst/>
                        </a:rPr>
                        <a:t>multiple</a:t>
                      </a:r>
                      <a:r>
                        <a:rPr lang="es-ES" sz="2400" dirty="0">
                          <a:effectLst/>
                        </a:rPr>
                        <a:t> </a:t>
                      </a:r>
                      <a:r>
                        <a:rPr lang="es-ES" sz="2400" dirty="0" err="1">
                          <a:effectLst/>
                        </a:rPr>
                        <a:t>sourcing</a:t>
                      </a:r>
                      <a:r>
                        <a:rPr lang="es-ES" sz="2400" dirty="0">
                          <a:effectLst/>
                        </a:rPr>
                        <a:t> </a:t>
                      </a:r>
                      <a:endParaRPr lang="es-CO" sz="2400" dirty="0">
                        <a:effectLst/>
                      </a:endParaRPr>
                    </a:p>
                    <a:p>
                      <a:pPr marL="6858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2400" b="1" dirty="0">
                          <a:effectLst/>
                        </a:rPr>
                        <a:t>Control:</a:t>
                      </a:r>
                      <a:r>
                        <a:rPr lang="es-ES" sz="2400" dirty="0">
                          <a:effectLst/>
                        </a:rPr>
                        <a:t> Mantener control. </a:t>
                      </a:r>
                      <a:r>
                        <a:rPr lang="es-ES" sz="2400" dirty="0" err="1">
                          <a:effectLst/>
                        </a:rPr>
                        <a:t>Ej</a:t>
                      </a:r>
                      <a:r>
                        <a:rPr lang="es-ES" sz="2400" dirty="0">
                          <a:effectLst/>
                        </a:rPr>
                        <a:t>: Integración vertical </a:t>
                      </a:r>
                      <a:endParaRPr lang="es-CO" sz="2400" dirty="0">
                        <a:effectLst/>
                      </a:endParaRPr>
                    </a:p>
                    <a:p>
                      <a:pPr marL="6858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2400" b="1" dirty="0">
                          <a:solidFill>
                            <a:schemeClr val="tx1"/>
                          </a:solidFill>
                          <a:effectLst/>
                        </a:rPr>
                        <a:t>Transferir:</a:t>
                      </a:r>
                      <a:r>
                        <a:rPr lang="es-ES" sz="2400" dirty="0">
                          <a:effectLst/>
                        </a:rPr>
                        <a:t> Transferir el riesgo a un tercero. </a:t>
                      </a:r>
                      <a:r>
                        <a:rPr lang="es-ES" sz="2400" dirty="0" err="1">
                          <a:effectLst/>
                        </a:rPr>
                        <a:t>Ej</a:t>
                      </a:r>
                      <a:r>
                        <a:rPr lang="es-ES" sz="2400" dirty="0">
                          <a:effectLst/>
                        </a:rPr>
                        <a:t>: </a:t>
                      </a:r>
                      <a:r>
                        <a:rPr lang="es-ES" sz="2400" dirty="0" err="1">
                          <a:effectLst/>
                        </a:rPr>
                        <a:t>Outsourcing</a:t>
                      </a:r>
                      <a:r>
                        <a:rPr lang="es-ES" sz="2400" dirty="0">
                          <a:effectLst/>
                        </a:rPr>
                        <a:t>, Seguros. </a:t>
                      </a:r>
                      <a:endParaRPr lang="es-CO" sz="2400" dirty="0">
                        <a:effectLst/>
                      </a:endParaRPr>
                    </a:p>
                    <a:p>
                      <a:pPr marL="6858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2400" b="1" dirty="0">
                          <a:effectLst/>
                        </a:rPr>
                        <a:t>Compartir:</a:t>
                      </a:r>
                      <a:r>
                        <a:rPr lang="es-ES" sz="2400" dirty="0">
                          <a:effectLst/>
                        </a:rPr>
                        <a:t> Compartir el riesgo con un tercero. </a:t>
                      </a:r>
                      <a:r>
                        <a:rPr lang="es-ES" sz="2400" dirty="0" err="1">
                          <a:effectLst/>
                        </a:rPr>
                        <a:t>Ej</a:t>
                      </a:r>
                      <a:r>
                        <a:rPr lang="es-ES" sz="2400" dirty="0">
                          <a:effectLst/>
                        </a:rPr>
                        <a:t>: Colaboración, contratos, visibilidad, planes de continuidad. </a:t>
                      </a:r>
                      <a:endParaRPr lang="es-CO" sz="2400" dirty="0">
                        <a:effectLst/>
                      </a:endParaRPr>
                    </a:p>
                    <a:p>
                      <a:pPr marL="6858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2400" b="1" dirty="0">
                          <a:effectLst/>
                        </a:rPr>
                        <a:t>Evitar:</a:t>
                      </a:r>
                      <a:r>
                        <a:rPr lang="es-ES" sz="2400" dirty="0">
                          <a:effectLst/>
                        </a:rPr>
                        <a:t> Evitar el riesgo. </a:t>
                      </a:r>
                      <a:r>
                        <a:rPr lang="es-ES" sz="2400" dirty="0" err="1">
                          <a:effectLst/>
                        </a:rPr>
                        <a:t>Ej</a:t>
                      </a:r>
                      <a:r>
                        <a:rPr lang="es-ES" sz="2400" dirty="0">
                          <a:effectLst/>
                        </a:rPr>
                        <a:t>: Evitar entrar a un mercado, país, nicho.</a:t>
                      </a:r>
                      <a:endParaRPr lang="es-CO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9535" marR="89535" marT="0" marB="0"/>
                </a:tc>
              </a:tr>
            </a:tbl>
          </a:graphicData>
        </a:graphic>
      </p:graphicFrame>
      <p:grpSp>
        <p:nvGrpSpPr>
          <p:cNvPr id="2" name="30 Grupo"/>
          <p:cNvGrpSpPr/>
          <p:nvPr/>
        </p:nvGrpSpPr>
        <p:grpSpPr>
          <a:xfrm>
            <a:off x="-2340768" y="-976096"/>
            <a:ext cx="13926245" cy="8941600"/>
            <a:chOff x="-2340768" y="-976096"/>
            <a:chExt cx="13926245" cy="8941600"/>
          </a:xfrm>
        </p:grpSpPr>
        <p:sp>
          <p:nvSpPr>
            <p:cNvPr id="5" name="4 Rectángulo"/>
            <p:cNvSpPr/>
            <p:nvPr/>
          </p:nvSpPr>
          <p:spPr>
            <a:xfrm>
              <a:off x="-2052736" y="-976096"/>
              <a:ext cx="13393488" cy="89416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1472208" y="1628800"/>
              <a:ext cx="6984776" cy="43204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7" name="6 CuadroTexto"/>
            <p:cNvSpPr txBox="1"/>
            <p:nvPr/>
          </p:nvSpPr>
          <p:spPr>
            <a:xfrm>
              <a:off x="-2340768" y="3441194"/>
              <a:ext cx="2880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s-CO"/>
              </a:defPPr>
              <a:lvl1pPr algn="ctr">
                <a:defRPr b="1">
                  <a:solidFill>
                    <a:schemeClr val="tx2">
                      <a:lumMod val="50000"/>
                    </a:schemeClr>
                  </a:solidFill>
                </a:defRPr>
              </a:lvl1pPr>
            </a:lstStyle>
            <a:p>
              <a:r>
                <a:rPr lang="es-CO" dirty="0"/>
                <a:t>PROBABILIDAD</a:t>
              </a:r>
            </a:p>
          </p:txBody>
        </p:sp>
        <p:sp>
          <p:nvSpPr>
            <p:cNvPr id="8" name="7 CuadroTexto"/>
            <p:cNvSpPr txBox="1"/>
            <p:nvPr/>
          </p:nvSpPr>
          <p:spPr>
            <a:xfrm>
              <a:off x="92304" y="2051556"/>
              <a:ext cx="1527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dirty="0" smtClean="0"/>
                <a:t>A- Muy alta</a:t>
              </a:r>
              <a:endParaRPr lang="es-CO" dirty="0"/>
            </a:p>
          </p:txBody>
        </p:sp>
        <p:sp>
          <p:nvSpPr>
            <p:cNvPr id="9" name="8 CuadroTexto"/>
            <p:cNvSpPr txBox="1"/>
            <p:nvPr/>
          </p:nvSpPr>
          <p:spPr>
            <a:xfrm>
              <a:off x="92304" y="2915652"/>
              <a:ext cx="1527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dirty="0"/>
                <a:t>B</a:t>
              </a:r>
              <a:r>
                <a:rPr lang="es-CO" dirty="0" smtClean="0"/>
                <a:t>- Alta</a:t>
              </a:r>
              <a:endParaRPr lang="es-CO" dirty="0"/>
            </a:p>
          </p:txBody>
        </p:sp>
        <p:sp>
          <p:nvSpPr>
            <p:cNvPr id="10" name="9 CuadroTexto"/>
            <p:cNvSpPr txBox="1"/>
            <p:nvPr/>
          </p:nvSpPr>
          <p:spPr>
            <a:xfrm>
              <a:off x="107504" y="3707740"/>
              <a:ext cx="1527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dirty="0"/>
                <a:t>C</a:t>
              </a:r>
              <a:r>
                <a:rPr lang="es-CO" dirty="0" smtClean="0"/>
                <a:t>- Media</a:t>
              </a:r>
              <a:endParaRPr lang="es-CO" dirty="0"/>
            </a:p>
          </p:txBody>
        </p:sp>
        <p:sp>
          <p:nvSpPr>
            <p:cNvPr id="11" name="10 CuadroTexto"/>
            <p:cNvSpPr txBox="1"/>
            <p:nvPr/>
          </p:nvSpPr>
          <p:spPr>
            <a:xfrm>
              <a:off x="92304" y="4437112"/>
              <a:ext cx="1527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dirty="0"/>
                <a:t>D</a:t>
              </a:r>
              <a:r>
                <a:rPr lang="es-CO" dirty="0" smtClean="0"/>
                <a:t>- Baja</a:t>
              </a:r>
              <a:endParaRPr lang="es-CO" dirty="0"/>
            </a:p>
          </p:txBody>
        </p:sp>
        <p:sp>
          <p:nvSpPr>
            <p:cNvPr id="12" name="11 CuadroTexto"/>
            <p:cNvSpPr txBox="1"/>
            <p:nvPr/>
          </p:nvSpPr>
          <p:spPr>
            <a:xfrm>
              <a:off x="92304" y="5219908"/>
              <a:ext cx="1527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dirty="0" smtClean="0"/>
                <a:t>E- Muy baja</a:t>
              </a:r>
              <a:endParaRPr lang="es-CO" dirty="0"/>
            </a:p>
          </p:txBody>
        </p:sp>
        <p:sp>
          <p:nvSpPr>
            <p:cNvPr id="13" name="12 Rectángulo"/>
            <p:cNvSpPr/>
            <p:nvPr/>
          </p:nvSpPr>
          <p:spPr>
            <a:xfrm>
              <a:off x="1475656" y="1628800"/>
              <a:ext cx="6984776" cy="432048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4" name="13 Elipse"/>
            <p:cNvSpPr/>
            <p:nvPr/>
          </p:nvSpPr>
          <p:spPr>
            <a:xfrm rot="6908862">
              <a:off x="3021431" y="-1007644"/>
              <a:ext cx="5122946" cy="8578814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8" name="17 Rectángulo"/>
            <p:cNvSpPr/>
            <p:nvPr/>
          </p:nvSpPr>
          <p:spPr>
            <a:xfrm>
              <a:off x="-1033515" y="5958358"/>
              <a:ext cx="11531092" cy="18722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9" name="18 CuadroTexto"/>
            <p:cNvSpPr txBox="1"/>
            <p:nvPr/>
          </p:nvSpPr>
          <p:spPr>
            <a:xfrm>
              <a:off x="3319460" y="6525130"/>
              <a:ext cx="2880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b="1" dirty="0" smtClean="0">
                  <a:solidFill>
                    <a:schemeClr val="tx2">
                      <a:lumMod val="50000"/>
                    </a:schemeClr>
                  </a:solidFill>
                </a:rPr>
                <a:t>EFECTOS O CONSECUENCIAS</a:t>
              </a:r>
              <a:endParaRPr lang="es-CO" b="1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20" name="19 CuadroTexto"/>
            <p:cNvSpPr txBox="1"/>
            <p:nvPr/>
          </p:nvSpPr>
          <p:spPr>
            <a:xfrm>
              <a:off x="1331640" y="5968742"/>
              <a:ext cx="15273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200" dirty="0" smtClean="0"/>
                <a:t>1.Despreciable</a:t>
              </a:r>
              <a:endParaRPr lang="es-CO" sz="1200" dirty="0"/>
            </a:p>
          </p:txBody>
        </p:sp>
        <p:sp>
          <p:nvSpPr>
            <p:cNvPr id="21" name="20 CuadroTexto"/>
            <p:cNvSpPr txBox="1"/>
            <p:nvPr/>
          </p:nvSpPr>
          <p:spPr>
            <a:xfrm>
              <a:off x="2468568" y="5971361"/>
              <a:ext cx="15273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200" dirty="0" smtClean="0"/>
                <a:t>2.Menor</a:t>
              </a:r>
              <a:endParaRPr lang="es-CO" sz="1200" dirty="0"/>
            </a:p>
          </p:txBody>
        </p:sp>
        <p:sp>
          <p:nvSpPr>
            <p:cNvPr id="22" name="21 CuadroTexto"/>
            <p:cNvSpPr txBox="1"/>
            <p:nvPr/>
          </p:nvSpPr>
          <p:spPr>
            <a:xfrm>
              <a:off x="3692704" y="5975272"/>
              <a:ext cx="15273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200" dirty="0" smtClean="0"/>
                <a:t>3.Moderada</a:t>
              </a:r>
              <a:endParaRPr lang="es-CO" sz="1200" dirty="0"/>
            </a:p>
          </p:txBody>
        </p:sp>
        <p:sp>
          <p:nvSpPr>
            <p:cNvPr id="23" name="22 CuadroTexto"/>
            <p:cNvSpPr txBox="1"/>
            <p:nvPr/>
          </p:nvSpPr>
          <p:spPr>
            <a:xfrm>
              <a:off x="5060856" y="5977891"/>
              <a:ext cx="15273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200" dirty="0" smtClean="0"/>
                <a:t>4.Crítica</a:t>
              </a:r>
              <a:endParaRPr lang="es-CO" sz="1200" dirty="0"/>
            </a:p>
          </p:txBody>
        </p:sp>
        <p:sp>
          <p:nvSpPr>
            <p:cNvPr id="24" name="23 CuadroTexto"/>
            <p:cNvSpPr txBox="1"/>
            <p:nvPr/>
          </p:nvSpPr>
          <p:spPr>
            <a:xfrm>
              <a:off x="6429008" y="5975272"/>
              <a:ext cx="15273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200" dirty="0" smtClean="0"/>
                <a:t>5.Catastrófica</a:t>
              </a:r>
              <a:endParaRPr lang="es-CO" sz="1200" dirty="0"/>
            </a:p>
          </p:txBody>
        </p:sp>
        <p:sp>
          <p:nvSpPr>
            <p:cNvPr id="25" name="24 Rectángulo"/>
            <p:cNvSpPr/>
            <p:nvPr/>
          </p:nvSpPr>
          <p:spPr>
            <a:xfrm>
              <a:off x="1410574" y="1502562"/>
              <a:ext cx="209098" cy="44753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44" name="43 CuadroTexto"/>
            <p:cNvSpPr txBox="1"/>
            <p:nvPr/>
          </p:nvSpPr>
          <p:spPr>
            <a:xfrm>
              <a:off x="1359978" y="2730986"/>
              <a:ext cx="20664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b="1" dirty="0" smtClean="0"/>
                <a:t>REDUCIR</a:t>
              </a:r>
              <a:endParaRPr lang="es-CO" b="1" dirty="0"/>
            </a:p>
          </p:txBody>
        </p:sp>
        <p:sp>
          <p:nvSpPr>
            <p:cNvPr id="46" name="45 CuadroTexto"/>
            <p:cNvSpPr txBox="1"/>
            <p:nvPr/>
          </p:nvSpPr>
          <p:spPr>
            <a:xfrm>
              <a:off x="2939900" y="2238824"/>
              <a:ext cx="20664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b="1" dirty="0" smtClean="0"/>
                <a:t>Diversificar</a:t>
              </a:r>
              <a:endParaRPr lang="es-CO" b="1" dirty="0"/>
            </a:p>
          </p:txBody>
        </p:sp>
        <p:sp>
          <p:nvSpPr>
            <p:cNvPr id="52" name="51 CuadroTexto"/>
            <p:cNvSpPr txBox="1"/>
            <p:nvPr/>
          </p:nvSpPr>
          <p:spPr>
            <a:xfrm>
              <a:off x="1496214" y="5251836"/>
              <a:ext cx="20664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b="1" dirty="0" smtClean="0"/>
                <a:t>ASUMIR</a:t>
              </a:r>
              <a:endParaRPr lang="es-CO" b="1" dirty="0"/>
            </a:p>
          </p:txBody>
        </p:sp>
        <p:sp>
          <p:nvSpPr>
            <p:cNvPr id="53" name="52 CuadroTexto"/>
            <p:cNvSpPr txBox="1"/>
            <p:nvPr/>
          </p:nvSpPr>
          <p:spPr>
            <a:xfrm>
              <a:off x="2898166" y="4499828"/>
              <a:ext cx="20664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b="1" dirty="0" smtClean="0"/>
                <a:t>REDUCIR</a:t>
              </a:r>
              <a:endParaRPr lang="es-CO" b="1" dirty="0"/>
            </a:p>
          </p:txBody>
        </p:sp>
        <p:sp>
          <p:nvSpPr>
            <p:cNvPr id="56" name="55 Elipse"/>
            <p:cNvSpPr/>
            <p:nvPr/>
          </p:nvSpPr>
          <p:spPr>
            <a:xfrm rot="7070268">
              <a:off x="4522536" y="-1363445"/>
              <a:ext cx="4069272" cy="820413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58" name="57 Elipse"/>
            <p:cNvSpPr/>
            <p:nvPr/>
          </p:nvSpPr>
          <p:spPr>
            <a:xfrm rot="6982822">
              <a:off x="5448776" y="-2373747"/>
              <a:ext cx="4069272" cy="820413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30" name="29 Conector recto"/>
            <p:cNvCxnSpPr/>
            <p:nvPr/>
          </p:nvCxnSpPr>
          <p:spPr>
            <a:xfrm flipV="1">
              <a:off x="1619672" y="3789040"/>
              <a:ext cx="683731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28 Conector recto"/>
            <p:cNvCxnSpPr>
              <a:stCxn id="16" idx="2"/>
              <a:endCxn id="6" idx="2"/>
            </p:cNvCxnSpPr>
            <p:nvPr/>
          </p:nvCxnSpPr>
          <p:spPr>
            <a:xfrm>
              <a:off x="4927134" y="1772816"/>
              <a:ext cx="37462" cy="417646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44 CuadroTexto"/>
            <p:cNvSpPr txBox="1"/>
            <p:nvPr/>
          </p:nvSpPr>
          <p:spPr>
            <a:xfrm>
              <a:off x="2865610" y="3140968"/>
              <a:ext cx="20664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b="1" dirty="0" smtClean="0"/>
                <a:t>Capacidad de respuesta</a:t>
              </a:r>
              <a:endParaRPr lang="es-CO" b="1" dirty="0"/>
            </a:p>
          </p:txBody>
        </p:sp>
        <p:sp>
          <p:nvSpPr>
            <p:cNvPr id="16" name="15 Rectángulo"/>
            <p:cNvSpPr/>
            <p:nvPr/>
          </p:nvSpPr>
          <p:spPr>
            <a:xfrm>
              <a:off x="-838412" y="-859719"/>
              <a:ext cx="11531092" cy="26325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7" name="16 Rectángulo"/>
            <p:cNvSpPr/>
            <p:nvPr/>
          </p:nvSpPr>
          <p:spPr>
            <a:xfrm>
              <a:off x="8460432" y="1628800"/>
              <a:ext cx="2880320" cy="57779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47" name="46 CuadroTexto"/>
            <p:cNvSpPr txBox="1"/>
            <p:nvPr/>
          </p:nvSpPr>
          <p:spPr>
            <a:xfrm>
              <a:off x="6510606" y="2409428"/>
              <a:ext cx="20664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b="1" dirty="0" smtClean="0"/>
                <a:t>EVITAR</a:t>
              </a:r>
              <a:endParaRPr lang="es-CO" b="1" dirty="0"/>
            </a:p>
          </p:txBody>
        </p:sp>
        <p:sp>
          <p:nvSpPr>
            <p:cNvPr id="48" name="47 CuadroTexto"/>
            <p:cNvSpPr txBox="1"/>
            <p:nvPr/>
          </p:nvSpPr>
          <p:spPr>
            <a:xfrm>
              <a:off x="5004048" y="3048166"/>
              <a:ext cx="20664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b="1" dirty="0" smtClean="0"/>
                <a:t>TRANSFERIR</a:t>
              </a:r>
              <a:endParaRPr lang="es-CO" b="1" dirty="0"/>
            </a:p>
          </p:txBody>
        </p:sp>
        <p:sp>
          <p:nvSpPr>
            <p:cNvPr id="49" name="48 CuadroTexto"/>
            <p:cNvSpPr txBox="1"/>
            <p:nvPr/>
          </p:nvSpPr>
          <p:spPr>
            <a:xfrm>
              <a:off x="6005451" y="3992644"/>
              <a:ext cx="20664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b="1" dirty="0" smtClean="0"/>
                <a:t>Diversificar</a:t>
              </a:r>
              <a:endParaRPr lang="es-CO" b="1" dirty="0"/>
            </a:p>
          </p:txBody>
        </p:sp>
        <p:sp>
          <p:nvSpPr>
            <p:cNvPr id="50" name="49 CuadroTexto"/>
            <p:cNvSpPr txBox="1"/>
            <p:nvPr/>
          </p:nvSpPr>
          <p:spPr>
            <a:xfrm>
              <a:off x="6033962" y="4510861"/>
              <a:ext cx="20664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b="1" dirty="0" smtClean="0"/>
                <a:t>Capacidad de respuesta</a:t>
              </a:r>
              <a:endParaRPr lang="es-CO" b="1" dirty="0"/>
            </a:p>
          </p:txBody>
        </p:sp>
        <p:sp>
          <p:nvSpPr>
            <p:cNvPr id="51" name="50 CuadroTexto"/>
            <p:cNvSpPr txBox="1"/>
            <p:nvPr/>
          </p:nvSpPr>
          <p:spPr>
            <a:xfrm>
              <a:off x="4964596" y="5200230"/>
              <a:ext cx="20664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b="1" dirty="0" smtClean="0"/>
                <a:t>TRANSFERIR</a:t>
              </a:r>
              <a:endParaRPr lang="es-CO" b="1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1666502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30 Grupo"/>
          <p:cNvGrpSpPr/>
          <p:nvPr/>
        </p:nvGrpSpPr>
        <p:grpSpPr>
          <a:xfrm>
            <a:off x="-2340768" y="-976096"/>
            <a:ext cx="13926245" cy="8941600"/>
            <a:chOff x="-2340768" y="-976096"/>
            <a:chExt cx="13926245" cy="8941600"/>
          </a:xfrm>
        </p:grpSpPr>
        <p:sp>
          <p:nvSpPr>
            <p:cNvPr id="5" name="4 Rectángulo"/>
            <p:cNvSpPr/>
            <p:nvPr/>
          </p:nvSpPr>
          <p:spPr>
            <a:xfrm>
              <a:off x="-2052736" y="-976096"/>
              <a:ext cx="13609512" cy="89416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1472208" y="1628800"/>
              <a:ext cx="6984776" cy="43204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7" name="6 CuadroTexto"/>
            <p:cNvSpPr txBox="1"/>
            <p:nvPr/>
          </p:nvSpPr>
          <p:spPr>
            <a:xfrm>
              <a:off x="-2340768" y="3441194"/>
              <a:ext cx="2880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s-CO"/>
              </a:defPPr>
              <a:lvl1pPr algn="ctr">
                <a:defRPr b="1">
                  <a:solidFill>
                    <a:schemeClr val="tx2">
                      <a:lumMod val="50000"/>
                    </a:schemeClr>
                  </a:solidFill>
                </a:defRPr>
              </a:lvl1pPr>
            </a:lstStyle>
            <a:p>
              <a:r>
                <a:rPr lang="es-CO" dirty="0"/>
                <a:t>PROBABILIDAD</a:t>
              </a:r>
            </a:p>
          </p:txBody>
        </p:sp>
        <p:sp>
          <p:nvSpPr>
            <p:cNvPr id="8" name="7 CuadroTexto"/>
            <p:cNvSpPr txBox="1"/>
            <p:nvPr/>
          </p:nvSpPr>
          <p:spPr>
            <a:xfrm>
              <a:off x="92304" y="2051556"/>
              <a:ext cx="1527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dirty="0" smtClean="0"/>
                <a:t>A- Muy alta</a:t>
              </a:r>
              <a:endParaRPr lang="es-CO" dirty="0"/>
            </a:p>
          </p:txBody>
        </p:sp>
        <p:sp>
          <p:nvSpPr>
            <p:cNvPr id="9" name="8 CuadroTexto"/>
            <p:cNvSpPr txBox="1"/>
            <p:nvPr/>
          </p:nvSpPr>
          <p:spPr>
            <a:xfrm>
              <a:off x="92304" y="2915652"/>
              <a:ext cx="1527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dirty="0"/>
                <a:t>B</a:t>
              </a:r>
              <a:r>
                <a:rPr lang="es-CO" dirty="0" smtClean="0"/>
                <a:t>- Alta</a:t>
              </a:r>
              <a:endParaRPr lang="es-CO" dirty="0"/>
            </a:p>
          </p:txBody>
        </p:sp>
        <p:sp>
          <p:nvSpPr>
            <p:cNvPr id="10" name="9 CuadroTexto"/>
            <p:cNvSpPr txBox="1"/>
            <p:nvPr/>
          </p:nvSpPr>
          <p:spPr>
            <a:xfrm>
              <a:off x="107504" y="3707740"/>
              <a:ext cx="1527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dirty="0"/>
                <a:t>C</a:t>
              </a:r>
              <a:r>
                <a:rPr lang="es-CO" dirty="0" smtClean="0"/>
                <a:t>- Media</a:t>
              </a:r>
              <a:endParaRPr lang="es-CO" dirty="0"/>
            </a:p>
          </p:txBody>
        </p:sp>
        <p:sp>
          <p:nvSpPr>
            <p:cNvPr id="11" name="10 CuadroTexto"/>
            <p:cNvSpPr txBox="1"/>
            <p:nvPr/>
          </p:nvSpPr>
          <p:spPr>
            <a:xfrm>
              <a:off x="92304" y="4437112"/>
              <a:ext cx="1527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dirty="0"/>
                <a:t>D</a:t>
              </a:r>
              <a:r>
                <a:rPr lang="es-CO" dirty="0" smtClean="0"/>
                <a:t>- Baja</a:t>
              </a:r>
              <a:endParaRPr lang="es-CO" dirty="0"/>
            </a:p>
          </p:txBody>
        </p:sp>
        <p:sp>
          <p:nvSpPr>
            <p:cNvPr id="12" name="11 CuadroTexto"/>
            <p:cNvSpPr txBox="1"/>
            <p:nvPr/>
          </p:nvSpPr>
          <p:spPr>
            <a:xfrm>
              <a:off x="92304" y="5219908"/>
              <a:ext cx="1527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dirty="0" smtClean="0"/>
                <a:t>E- Muy baja</a:t>
              </a:r>
              <a:endParaRPr lang="es-CO" dirty="0"/>
            </a:p>
          </p:txBody>
        </p:sp>
        <p:sp>
          <p:nvSpPr>
            <p:cNvPr id="13" name="12 Rectángulo"/>
            <p:cNvSpPr/>
            <p:nvPr/>
          </p:nvSpPr>
          <p:spPr>
            <a:xfrm>
              <a:off x="1475656" y="1628800"/>
              <a:ext cx="6984776" cy="432048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4" name="13 Elipse"/>
            <p:cNvSpPr/>
            <p:nvPr/>
          </p:nvSpPr>
          <p:spPr>
            <a:xfrm rot="6908862">
              <a:off x="3021431" y="-1007644"/>
              <a:ext cx="5122946" cy="8578814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8" name="17 Rectángulo"/>
            <p:cNvSpPr/>
            <p:nvPr/>
          </p:nvSpPr>
          <p:spPr>
            <a:xfrm>
              <a:off x="-1033515" y="5958358"/>
              <a:ext cx="11531092" cy="18722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9" name="18 CuadroTexto"/>
            <p:cNvSpPr txBox="1"/>
            <p:nvPr/>
          </p:nvSpPr>
          <p:spPr>
            <a:xfrm>
              <a:off x="3319460" y="6525130"/>
              <a:ext cx="2880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b="1" dirty="0" smtClean="0">
                  <a:solidFill>
                    <a:schemeClr val="tx2">
                      <a:lumMod val="50000"/>
                    </a:schemeClr>
                  </a:solidFill>
                </a:rPr>
                <a:t>EFECTOS O CONSECUENCIAS</a:t>
              </a:r>
              <a:endParaRPr lang="es-CO" b="1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20" name="19 CuadroTexto"/>
            <p:cNvSpPr txBox="1"/>
            <p:nvPr/>
          </p:nvSpPr>
          <p:spPr>
            <a:xfrm>
              <a:off x="1331640" y="5968742"/>
              <a:ext cx="15273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200" dirty="0" smtClean="0"/>
                <a:t>1.Despreciable</a:t>
              </a:r>
              <a:endParaRPr lang="es-CO" sz="1200" dirty="0"/>
            </a:p>
          </p:txBody>
        </p:sp>
        <p:sp>
          <p:nvSpPr>
            <p:cNvPr id="21" name="20 CuadroTexto"/>
            <p:cNvSpPr txBox="1"/>
            <p:nvPr/>
          </p:nvSpPr>
          <p:spPr>
            <a:xfrm>
              <a:off x="2468568" y="5971361"/>
              <a:ext cx="15273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200" dirty="0" smtClean="0"/>
                <a:t>2.Menor</a:t>
              </a:r>
              <a:endParaRPr lang="es-CO" sz="1200" dirty="0"/>
            </a:p>
          </p:txBody>
        </p:sp>
        <p:sp>
          <p:nvSpPr>
            <p:cNvPr id="22" name="21 CuadroTexto"/>
            <p:cNvSpPr txBox="1"/>
            <p:nvPr/>
          </p:nvSpPr>
          <p:spPr>
            <a:xfrm>
              <a:off x="3692704" y="5975272"/>
              <a:ext cx="15273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200" dirty="0" smtClean="0"/>
                <a:t>3.Moderada</a:t>
              </a:r>
              <a:endParaRPr lang="es-CO" sz="1200" dirty="0"/>
            </a:p>
          </p:txBody>
        </p:sp>
        <p:sp>
          <p:nvSpPr>
            <p:cNvPr id="23" name="22 CuadroTexto"/>
            <p:cNvSpPr txBox="1"/>
            <p:nvPr/>
          </p:nvSpPr>
          <p:spPr>
            <a:xfrm>
              <a:off x="5060856" y="5977891"/>
              <a:ext cx="15273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200" dirty="0" smtClean="0"/>
                <a:t>4.Crítica</a:t>
              </a:r>
              <a:endParaRPr lang="es-CO" sz="1200" dirty="0"/>
            </a:p>
          </p:txBody>
        </p:sp>
        <p:sp>
          <p:nvSpPr>
            <p:cNvPr id="24" name="23 CuadroTexto"/>
            <p:cNvSpPr txBox="1"/>
            <p:nvPr/>
          </p:nvSpPr>
          <p:spPr>
            <a:xfrm>
              <a:off x="6429008" y="5975272"/>
              <a:ext cx="15273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200" dirty="0" smtClean="0"/>
                <a:t>5.Catastrófica</a:t>
              </a:r>
              <a:endParaRPr lang="es-CO" sz="1200" dirty="0"/>
            </a:p>
          </p:txBody>
        </p:sp>
        <p:sp>
          <p:nvSpPr>
            <p:cNvPr id="25" name="24 Rectángulo"/>
            <p:cNvSpPr/>
            <p:nvPr/>
          </p:nvSpPr>
          <p:spPr>
            <a:xfrm>
              <a:off x="1410574" y="1502562"/>
              <a:ext cx="209098" cy="44753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52" name="51 CuadroTexto"/>
            <p:cNvSpPr txBox="1"/>
            <p:nvPr/>
          </p:nvSpPr>
          <p:spPr>
            <a:xfrm>
              <a:off x="1062109" y="4206860"/>
              <a:ext cx="20664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b="1" dirty="0" smtClean="0"/>
                <a:t>ASUMIR</a:t>
              </a:r>
              <a:endParaRPr lang="es-CO" b="1" dirty="0"/>
            </a:p>
          </p:txBody>
        </p:sp>
        <p:sp>
          <p:nvSpPr>
            <p:cNvPr id="53" name="52 CuadroTexto"/>
            <p:cNvSpPr txBox="1"/>
            <p:nvPr/>
          </p:nvSpPr>
          <p:spPr>
            <a:xfrm>
              <a:off x="3319460" y="4517763"/>
              <a:ext cx="20664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b="1" dirty="0" smtClean="0"/>
                <a:t>REDUCIR</a:t>
              </a:r>
              <a:endParaRPr lang="es-CO" b="1" dirty="0"/>
            </a:p>
          </p:txBody>
        </p:sp>
        <p:sp>
          <p:nvSpPr>
            <p:cNvPr id="58" name="57 CuadroTexto"/>
            <p:cNvSpPr txBox="1"/>
            <p:nvPr/>
          </p:nvSpPr>
          <p:spPr>
            <a:xfrm>
              <a:off x="3995936" y="4129916"/>
              <a:ext cx="7636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2800" b="1" dirty="0" smtClean="0">
                  <a:solidFill>
                    <a:schemeClr val="accent1">
                      <a:lumMod val="75000"/>
                    </a:schemeClr>
                  </a:solidFill>
                </a:rPr>
                <a:t>D3</a:t>
              </a:r>
              <a:endParaRPr lang="es-CO" sz="28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0" name="59 CuadroTexto"/>
            <p:cNvSpPr txBox="1"/>
            <p:nvPr/>
          </p:nvSpPr>
          <p:spPr>
            <a:xfrm>
              <a:off x="1547664" y="3769876"/>
              <a:ext cx="7636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2800" b="1" dirty="0" smtClean="0">
                  <a:solidFill>
                    <a:schemeClr val="accent1">
                      <a:lumMod val="75000"/>
                    </a:schemeClr>
                  </a:solidFill>
                </a:rPr>
                <a:t>C1</a:t>
              </a:r>
              <a:endParaRPr lang="es-CO" sz="28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3" name="42 CuadroTexto"/>
            <p:cNvSpPr txBox="1"/>
            <p:nvPr/>
          </p:nvSpPr>
          <p:spPr>
            <a:xfrm>
              <a:off x="1825793" y="5450264"/>
              <a:ext cx="20664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b="1" dirty="0" smtClean="0">
                  <a:solidFill>
                    <a:schemeClr val="bg1"/>
                  </a:solidFill>
                </a:rPr>
                <a:t>RIESGO INFERIOR</a:t>
              </a:r>
              <a:endParaRPr lang="es-CO" b="1" dirty="0">
                <a:solidFill>
                  <a:schemeClr val="bg1"/>
                </a:solidFill>
              </a:endParaRPr>
            </a:p>
          </p:txBody>
        </p:sp>
        <p:sp>
          <p:nvSpPr>
            <p:cNvPr id="61" name="60 CuadroTexto"/>
            <p:cNvSpPr txBox="1"/>
            <p:nvPr/>
          </p:nvSpPr>
          <p:spPr>
            <a:xfrm>
              <a:off x="4979658" y="5035242"/>
              <a:ext cx="2544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b="1" dirty="0" smtClean="0">
                  <a:solidFill>
                    <a:schemeClr val="accent6">
                      <a:lumMod val="50000"/>
                    </a:schemeClr>
                  </a:solidFill>
                </a:rPr>
                <a:t>RIESGO MODERADO</a:t>
              </a:r>
              <a:endParaRPr lang="es-CO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39" name="38 Elipse"/>
            <p:cNvSpPr/>
            <p:nvPr/>
          </p:nvSpPr>
          <p:spPr>
            <a:xfrm rot="7070268">
              <a:off x="4522536" y="-1363445"/>
              <a:ext cx="4069272" cy="820413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40" name="39 Elipse"/>
            <p:cNvSpPr/>
            <p:nvPr/>
          </p:nvSpPr>
          <p:spPr>
            <a:xfrm rot="6982822">
              <a:off x="5448776" y="-2373747"/>
              <a:ext cx="4069272" cy="820413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41" name="40 CuadroTexto"/>
            <p:cNvSpPr txBox="1"/>
            <p:nvPr/>
          </p:nvSpPr>
          <p:spPr>
            <a:xfrm>
              <a:off x="6177978" y="2843644"/>
              <a:ext cx="20664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b="1" dirty="0" smtClean="0">
                  <a:solidFill>
                    <a:schemeClr val="bg1"/>
                  </a:solidFill>
                </a:rPr>
                <a:t>RIESGO EXTREMO</a:t>
              </a:r>
              <a:endParaRPr lang="es-CO" b="1" dirty="0">
                <a:solidFill>
                  <a:schemeClr val="bg1"/>
                </a:solidFill>
              </a:endParaRPr>
            </a:p>
          </p:txBody>
        </p:sp>
        <p:sp>
          <p:nvSpPr>
            <p:cNvPr id="42" name="41 CuadroTexto"/>
            <p:cNvSpPr txBox="1"/>
            <p:nvPr/>
          </p:nvSpPr>
          <p:spPr>
            <a:xfrm>
              <a:off x="5267690" y="3851756"/>
              <a:ext cx="2544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b="1" dirty="0" smtClean="0">
                  <a:solidFill>
                    <a:schemeClr val="bg1"/>
                  </a:solidFill>
                </a:rPr>
                <a:t>ALTO RIESGO</a:t>
              </a:r>
              <a:endParaRPr lang="es-CO" b="1" dirty="0">
                <a:solidFill>
                  <a:schemeClr val="bg1"/>
                </a:solidFill>
              </a:endParaRPr>
            </a:p>
          </p:txBody>
        </p:sp>
        <p:sp>
          <p:nvSpPr>
            <p:cNvPr id="44" name="43 CuadroTexto"/>
            <p:cNvSpPr txBox="1"/>
            <p:nvPr/>
          </p:nvSpPr>
          <p:spPr>
            <a:xfrm>
              <a:off x="6810850" y="2009146"/>
              <a:ext cx="7636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2800" b="1" dirty="0" smtClean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A5</a:t>
              </a:r>
              <a:endParaRPr lang="es-CO" sz="2800" b="1" dirty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  <p:cxnSp>
          <p:nvCxnSpPr>
            <p:cNvPr id="29" name="28 Conector recto"/>
            <p:cNvCxnSpPr>
              <a:stCxn id="16" idx="2"/>
              <a:endCxn id="6" idx="2"/>
            </p:cNvCxnSpPr>
            <p:nvPr/>
          </p:nvCxnSpPr>
          <p:spPr>
            <a:xfrm>
              <a:off x="4927134" y="1772816"/>
              <a:ext cx="37462" cy="417646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29 Conector recto"/>
            <p:cNvCxnSpPr/>
            <p:nvPr/>
          </p:nvCxnSpPr>
          <p:spPr>
            <a:xfrm flipV="1">
              <a:off x="1619672" y="3789040"/>
              <a:ext cx="683731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15 Rectángulo"/>
            <p:cNvSpPr/>
            <p:nvPr/>
          </p:nvSpPr>
          <p:spPr>
            <a:xfrm>
              <a:off x="-838412" y="-859719"/>
              <a:ext cx="11531092" cy="26325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7" name="16 Rectángulo"/>
            <p:cNvSpPr/>
            <p:nvPr/>
          </p:nvSpPr>
          <p:spPr>
            <a:xfrm>
              <a:off x="8460432" y="1628800"/>
              <a:ext cx="2880320" cy="57779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47" name="46 CuadroTexto"/>
            <p:cNvSpPr txBox="1"/>
            <p:nvPr/>
          </p:nvSpPr>
          <p:spPr>
            <a:xfrm>
              <a:off x="6012160" y="2483604"/>
              <a:ext cx="20664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b="1" dirty="0" smtClean="0"/>
                <a:t>EVITAR</a:t>
              </a:r>
              <a:endParaRPr lang="es-CO" b="1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307889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40 Grupo"/>
          <p:cNvGrpSpPr/>
          <p:nvPr/>
        </p:nvGrpSpPr>
        <p:grpSpPr>
          <a:xfrm>
            <a:off x="-1693750" y="677586"/>
            <a:ext cx="13321480" cy="5760640"/>
            <a:chOff x="-1693750" y="677586"/>
            <a:chExt cx="13321480" cy="5760640"/>
          </a:xfrm>
        </p:grpSpPr>
        <p:sp>
          <p:nvSpPr>
            <p:cNvPr id="3" name="2 Rectángulo redondeado"/>
            <p:cNvSpPr/>
            <p:nvPr/>
          </p:nvSpPr>
          <p:spPr>
            <a:xfrm>
              <a:off x="-1693750" y="677586"/>
              <a:ext cx="13321480" cy="5760640"/>
            </a:xfrm>
            <a:prstGeom prst="roundRect">
              <a:avLst/>
            </a:prstGeom>
            <a:solidFill>
              <a:srgbClr val="8064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s-CO" sz="1600" b="1" dirty="0" smtClean="0"/>
                <a:t>PROCESO DE GESTIÓN DEL RIESGO</a:t>
              </a:r>
              <a:endParaRPr lang="es-CO" sz="1600" b="1" dirty="0"/>
            </a:p>
          </p:txBody>
        </p:sp>
        <p:sp>
          <p:nvSpPr>
            <p:cNvPr id="10" name="9 Rectángulo redondeado"/>
            <p:cNvSpPr/>
            <p:nvPr/>
          </p:nvSpPr>
          <p:spPr>
            <a:xfrm>
              <a:off x="9043107" y="2677786"/>
              <a:ext cx="2218903" cy="3256384"/>
            </a:xfrm>
            <a:prstGeom prst="roundRect">
              <a:avLst/>
            </a:prstGeom>
            <a:solidFill>
              <a:srgbClr val="9BBB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lvl="1" algn="ctr"/>
              <a:r>
                <a:rPr lang="es-MX" altLang="es-CO" sz="1400" b="1" dirty="0" smtClean="0">
                  <a:solidFill>
                    <a:schemeClr val="bg1"/>
                  </a:solidFill>
                </a:rPr>
                <a:t>EVALUACIÓN DE RIESGOS</a:t>
              </a:r>
              <a:endParaRPr lang="es-ES" altLang="es-CO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9161574" y="1834634"/>
              <a:ext cx="1853754" cy="307777"/>
            </a:xfrm>
            <a:prstGeom prst="rect">
              <a:avLst/>
            </a:prstGeom>
            <a:solidFill>
              <a:srgbClr val="C0504D"/>
            </a:solidFill>
            <a:ln>
              <a:noFill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 sz="4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s-MX" altLang="es-CO" sz="1400" b="1" dirty="0">
                  <a:latin typeface="+mn-lt"/>
                </a:rPr>
                <a:t>Establecer el contexto</a:t>
              </a:r>
              <a:endParaRPr lang="es-ES" altLang="es-CO" sz="1400" b="1" dirty="0">
                <a:latin typeface="+mn-lt"/>
              </a:endParaRPr>
            </a:p>
          </p:txBody>
        </p:sp>
        <p:sp>
          <p:nvSpPr>
            <p:cNvPr id="12" name="Text Box 14"/>
            <p:cNvSpPr txBox="1">
              <a:spLocks noChangeArrowheads="1"/>
            </p:cNvSpPr>
            <p:nvPr/>
          </p:nvSpPr>
          <p:spPr bwMode="auto">
            <a:xfrm>
              <a:off x="9191538" y="4125585"/>
              <a:ext cx="1951856" cy="307777"/>
            </a:xfrm>
            <a:prstGeom prst="rect">
              <a:avLst/>
            </a:prstGeom>
            <a:solidFill>
              <a:srgbClr val="C0504D"/>
            </a:solidFill>
            <a:ln>
              <a:noFill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 sz="4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s-MX" altLang="es-CO" sz="1400" b="1" dirty="0">
                  <a:latin typeface="+mn-lt"/>
                </a:rPr>
                <a:t>Analizar riesgos</a:t>
              </a:r>
              <a:endParaRPr lang="es-ES" altLang="es-CO" sz="1400" b="1" dirty="0">
                <a:latin typeface="+mn-lt"/>
              </a:endParaRPr>
            </a:p>
          </p:txBody>
        </p:sp>
        <p:sp>
          <p:nvSpPr>
            <p:cNvPr id="13" name="Text Box 15"/>
            <p:cNvSpPr txBox="1">
              <a:spLocks noChangeArrowheads="1"/>
            </p:cNvSpPr>
            <p:nvPr/>
          </p:nvSpPr>
          <p:spPr bwMode="auto">
            <a:xfrm>
              <a:off x="9191538" y="4710033"/>
              <a:ext cx="1951856" cy="307777"/>
            </a:xfrm>
            <a:prstGeom prst="rect">
              <a:avLst/>
            </a:prstGeom>
            <a:solidFill>
              <a:srgbClr val="C0504D"/>
            </a:solidFill>
            <a:ln>
              <a:noFill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 sz="4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s-MX" altLang="es-CO" sz="1400" b="1" dirty="0">
                  <a:latin typeface="+mn-lt"/>
                </a:rPr>
                <a:t>Evaluar riesgos</a:t>
              </a:r>
              <a:endParaRPr lang="es-ES" altLang="es-CO" sz="1400" b="1" dirty="0">
                <a:latin typeface="+mn-lt"/>
              </a:endParaRPr>
            </a:p>
          </p:txBody>
        </p:sp>
        <p:sp>
          <p:nvSpPr>
            <p:cNvPr id="14" name="Text Box 16"/>
            <p:cNvSpPr txBox="1">
              <a:spLocks noChangeArrowheads="1"/>
            </p:cNvSpPr>
            <p:nvPr/>
          </p:nvSpPr>
          <p:spPr bwMode="auto">
            <a:xfrm>
              <a:off x="9191538" y="5286097"/>
              <a:ext cx="1951856" cy="307777"/>
            </a:xfrm>
            <a:prstGeom prst="rect">
              <a:avLst/>
            </a:prstGeom>
            <a:solidFill>
              <a:srgbClr val="C0504D"/>
            </a:solidFill>
            <a:ln>
              <a:noFill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 sz="4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s-MX" altLang="es-CO" sz="1400" b="1" dirty="0">
                  <a:latin typeface="+mn-lt"/>
                </a:rPr>
                <a:t>Tratar </a:t>
              </a:r>
              <a:r>
                <a:rPr lang="es-MX" altLang="es-CO" sz="1400" b="1" dirty="0" smtClean="0">
                  <a:latin typeface="+mn-lt"/>
                </a:rPr>
                <a:t>riesgos</a:t>
              </a:r>
              <a:endParaRPr lang="es-ES" altLang="es-CO" sz="1400" b="1" dirty="0">
                <a:latin typeface="+mn-lt"/>
              </a:endParaRPr>
            </a:p>
          </p:txBody>
        </p:sp>
        <p:sp>
          <p:nvSpPr>
            <p:cNvPr id="15" name="Text Box 17"/>
            <p:cNvSpPr txBox="1">
              <a:spLocks noChangeArrowheads="1"/>
            </p:cNvSpPr>
            <p:nvPr/>
          </p:nvSpPr>
          <p:spPr bwMode="auto">
            <a:xfrm>
              <a:off x="9210588" y="3548613"/>
              <a:ext cx="1951856" cy="307777"/>
            </a:xfrm>
            <a:prstGeom prst="rect">
              <a:avLst/>
            </a:prstGeom>
            <a:solidFill>
              <a:srgbClr val="C0504D"/>
            </a:solidFill>
            <a:ln>
              <a:noFill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 sz="4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s-MX" altLang="es-CO" sz="1400" b="1" dirty="0">
                  <a:latin typeface="+mn-lt"/>
                </a:rPr>
                <a:t>Identificar riesgos</a:t>
              </a:r>
              <a:endParaRPr lang="es-ES" altLang="es-CO" sz="1400" b="1" dirty="0">
                <a:latin typeface="+mn-lt"/>
              </a:endParaRPr>
            </a:p>
          </p:txBody>
        </p:sp>
        <p:sp>
          <p:nvSpPr>
            <p:cNvPr id="17" name="Line 19"/>
            <p:cNvSpPr>
              <a:spLocks noChangeShapeType="1"/>
            </p:cNvSpPr>
            <p:nvPr/>
          </p:nvSpPr>
          <p:spPr bwMode="auto">
            <a:xfrm>
              <a:off x="8103530" y="3269824"/>
              <a:ext cx="9144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s-CO" sz="1400"/>
            </a:p>
          </p:txBody>
        </p:sp>
        <p:sp>
          <p:nvSpPr>
            <p:cNvPr id="18" name="Line 20"/>
            <p:cNvSpPr>
              <a:spLocks noChangeShapeType="1"/>
            </p:cNvSpPr>
            <p:nvPr/>
          </p:nvSpPr>
          <p:spPr bwMode="auto">
            <a:xfrm>
              <a:off x="8113779" y="4156894"/>
              <a:ext cx="9144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s-CO" sz="1400"/>
            </a:p>
          </p:txBody>
        </p:sp>
        <p:sp>
          <p:nvSpPr>
            <p:cNvPr id="19" name="Line 21"/>
            <p:cNvSpPr>
              <a:spLocks noChangeShapeType="1"/>
            </p:cNvSpPr>
            <p:nvPr/>
          </p:nvSpPr>
          <p:spPr bwMode="auto">
            <a:xfrm>
              <a:off x="8099338" y="4887833"/>
              <a:ext cx="9144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s-CO" sz="1400"/>
            </a:p>
          </p:txBody>
        </p:sp>
        <p:sp>
          <p:nvSpPr>
            <p:cNvPr id="20" name="Line 22"/>
            <p:cNvSpPr>
              <a:spLocks noChangeShapeType="1"/>
            </p:cNvSpPr>
            <p:nvPr/>
          </p:nvSpPr>
          <p:spPr bwMode="auto">
            <a:xfrm>
              <a:off x="8099338" y="5514697"/>
              <a:ext cx="9144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s-CO" sz="1400"/>
            </a:p>
          </p:txBody>
        </p:sp>
        <p:sp>
          <p:nvSpPr>
            <p:cNvPr id="21" name="Line 23"/>
            <p:cNvSpPr>
              <a:spLocks noChangeShapeType="1"/>
            </p:cNvSpPr>
            <p:nvPr/>
          </p:nvSpPr>
          <p:spPr bwMode="auto">
            <a:xfrm>
              <a:off x="8128707" y="2157800"/>
              <a:ext cx="9144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s-CO" sz="1400"/>
            </a:p>
          </p:txBody>
        </p:sp>
        <p:sp>
          <p:nvSpPr>
            <p:cNvPr id="28" name="27 Rectángulo redondeado"/>
            <p:cNvSpPr/>
            <p:nvPr/>
          </p:nvSpPr>
          <p:spPr>
            <a:xfrm>
              <a:off x="-1210317" y="2013132"/>
              <a:ext cx="1630228" cy="4099536"/>
            </a:xfrm>
            <a:prstGeom prst="roundRect">
              <a:avLst/>
            </a:prstGeom>
            <a:solidFill>
              <a:srgbClr val="9BBB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altLang="es-CO" sz="1400" b="1" dirty="0">
                  <a:solidFill>
                    <a:schemeClr val="bg1"/>
                  </a:solidFill>
                </a:rPr>
                <a:t>COMUNICACIÓN </a:t>
              </a:r>
              <a:endParaRPr lang="es-MX" altLang="es-CO" sz="1400" b="1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s-MX" altLang="es-CO" sz="1400" b="1" dirty="0" smtClean="0">
                  <a:solidFill>
                    <a:schemeClr val="bg1"/>
                  </a:solidFill>
                </a:rPr>
                <a:t>Y </a:t>
              </a:r>
              <a:r>
                <a:rPr lang="es-MX" altLang="es-CO" sz="1400" b="1" dirty="0">
                  <a:solidFill>
                    <a:schemeClr val="bg1"/>
                  </a:solidFill>
                </a:rPr>
                <a:t>CONSULTA</a:t>
              </a:r>
              <a:endParaRPr lang="es-ES" altLang="es-CO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33" name="Line 31"/>
            <p:cNvSpPr>
              <a:spLocks noChangeShapeType="1"/>
            </p:cNvSpPr>
            <p:nvPr/>
          </p:nvSpPr>
          <p:spPr bwMode="auto">
            <a:xfrm>
              <a:off x="9114470" y="2261761"/>
              <a:ext cx="0" cy="365107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s-CO" sz="1400"/>
            </a:p>
          </p:txBody>
        </p:sp>
        <p:graphicFrame>
          <p:nvGraphicFramePr>
            <p:cNvPr id="34" name="33 Diagrama"/>
            <p:cNvGraphicFramePr/>
            <p:nvPr>
              <p:extLst>
                <p:ext uri="{D42A27DB-BD31-4B8C-83A1-F6EECF244321}">
                  <p14:modId xmlns:p14="http://schemas.microsoft.com/office/powerpoint/2010/main" xmlns="" val="2535831441"/>
                </p:ext>
              </p:extLst>
            </p:nvPr>
          </p:nvGraphicFramePr>
          <p:xfrm>
            <a:off x="-743190" y="2117746"/>
            <a:ext cx="5032796" cy="400327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35" name="34 Redondear rectángulo de esquina diagonal"/>
            <p:cNvSpPr/>
            <p:nvPr/>
          </p:nvSpPr>
          <p:spPr>
            <a:xfrm>
              <a:off x="3133078" y="5502122"/>
              <a:ext cx="4891960" cy="576064"/>
            </a:xfrm>
            <a:prstGeom prst="round2DiagRect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buFont typeface="Arial" panose="020B0604020202020204" pitchFamily="34" charset="0"/>
                <a:buChar char="•"/>
              </a:pPr>
              <a:r>
                <a:rPr lang="es-CO" sz="1000" dirty="0">
                  <a:solidFill>
                    <a:schemeClr val="accent6">
                      <a:lumMod val="50000"/>
                    </a:schemeClr>
                  </a:solidFill>
                </a:rPr>
                <a:t>Mensajes clave.</a:t>
              </a:r>
            </a:p>
            <a:p>
              <a:pPr>
                <a:buFont typeface="Arial" panose="020B0604020202020204" pitchFamily="34" charset="0"/>
                <a:buChar char="•"/>
              </a:pPr>
              <a:r>
                <a:rPr lang="es-CO" sz="1000" dirty="0" smtClean="0">
                  <a:solidFill>
                    <a:schemeClr val="accent6">
                      <a:lumMod val="50000"/>
                    </a:schemeClr>
                  </a:solidFill>
                </a:rPr>
                <a:t>Sensibilización </a:t>
              </a:r>
              <a:r>
                <a:rPr lang="es-CO" sz="1000" dirty="0">
                  <a:solidFill>
                    <a:schemeClr val="accent6">
                      <a:lumMod val="50000"/>
                    </a:schemeClr>
                  </a:solidFill>
                </a:rPr>
                <a:t>y capacitación.</a:t>
              </a:r>
            </a:p>
          </p:txBody>
        </p:sp>
        <p:sp>
          <p:nvSpPr>
            <p:cNvPr id="36" name="35 Redondear rectángulo de esquina diagonal"/>
            <p:cNvSpPr/>
            <p:nvPr/>
          </p:nvSpPr>
          <p:spPr>
            <a:xfrm>
              <a:off x="3108278" y="1397666"/>
              <a:ext cx="4916760" cy="1338807"/>
            </a:xfrm>
            <a:prstGeom prst="round2DiagRect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>
                <a:buFont typeface="Arial" panose="020B0604020202020204" pitchFamily="34" charset="0"/>
                <a:buChar char="•"/>
              </a:pPr>
              <a:r>
                <a:rPr lang="es-CO" sz="1000" dirty="0">
                  <a:solidFill>
                    <a:schemeClr val="accent6">
                      <a:lumMod val="50000"/>
                    </a:schemeClr>
                  </a:solidFill>
                </a:rPr>
                <a:t>Conformación del equipo de comunicaciones.</a:t>
              </a:r>
            </a:p>
            <a:p>
              <a:pPr lvl="0">
                <a:buFont typeface="Arial" panose="020B0604020202020204" pitchFamily="34" charset="0"/>
                <a:buChar char="•"/>
              </a:pPr>
              <a:r>
                <a:rPr lang="es-ES" sz="1000" dirty="0">
                  <a:solidFill>
                    <a:schemeClr val="accent6">
                      <a:lumMod val="50000"/>
                    </a:schemeClr>
                  </a:solidFill>
                </a:rPr>
                <a:t>Coordinación interna y externa entre los actores involucrados.</a:t>
              </a:r>
              <a:endParaRPr lang="es-CO" sz="10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pPr lvl="0">
                <a:buFont typeface="Arial" panose="020B0604020202020204" pitchFamily="34" charset="0"/>
                <a:buChar char="•"/>
              </a:pPr>
              <a:r>
                <a:rPr lang="es-ES" sz="1000" dirty="0">
                  <a:solidFill>
                    <a:schemeClr val="accent6">
                      <a:lumMod val="50000"/>
                    </a:schemeClr>
                  </a:solidFill>
                </a:rPr>
                <a:t>Plan de comunicaciones</a:t>
              </a:r>
              <a:endParaRPr lang="es-CO" sz="10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pPr lvl="0">
                <a:buFont typeface="Arial" panose="020B0604020202020204" pitchFamily="34" charset="0"/>
                <a:buChar char="•"/>
              </a:pPr>
              <a:r>
                <a:rPr lang="es-ES" sz="1000" dirty="0">
                  <a:solidFill>
                    <a:schemeClr val="accent6">
                      <a:lumMod val="50000"/>
                    </a:schemeClr>
                  </a:solidFill>
                </a:rPr>
                <a:t>Sensibilización y capacitación.</a:t>
              </a:r>
              <a:endParaRPr lang="es-CO" sz="10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pPr lvl="0">
                <a:buFont typeface="Arial" panose="020B0604020202020204" pitchFamily="34" charset="0"/>
                <a:buChar char="•"/>
              </a:pPr>
              <a:r>
                <a:rPr lang="es-CO" sz="1000" dirty="0">
                  <a:solidFill>
                    <a:schemeClr val="accent6">
                      <a:lumMod val="50000"/>
                    </a:schemeClr>
                  </a:solidFill>
                </a:rPr>
                <a:t>Elaboración de mensajes, canales y formatos de difusión.</a:t>
              </a:r>
            </a:p>
            <a:p>
              <a:pPr lvl="0">
                <a:buFont typeface="Arial" panose="020B0604020202020204" pitchFamily="34" charset="0"/>
                <a:buChar char="•"/>
              </a:pPr>
              <a:r>
                <a:rPr lang="es-CO" sz="1000" dirty="0">
                  <a:solidFill>
                    <a:schemeClr val="accent6">
                      <a:lumMod val="50000"/>
                    </a:schemeClr>
                  </a:solidFill>
                </a:rPr>
                <a:t>Vigilancia de la comunicación.</a:t>
              </a:r>
            </a:p>
            <a:p>
              <a:pPr lvl="0">
                <a:buFont typeface="Arial" panose="020B0604020202020204" pitchFamily="34" charset="0"/>
                <a:buChar char="•"/>
              </a:pPr>
              <a:r>
                <a:rPr lang="es-CO" sz="1000" dirty="0" smtClean="0">
                  <a:solidFill>
                    <a:schemeClr val="accent6">
                      <a:lumMod val="50000"/>
                    </a:schemeClr>
                  </a:solidFill>
                </a:rPr>
                <a:t> Definición del plan </a:t>
              </a:r>
              <a:r>
                <a:rPr lang="es-CO" sz="1000" dirty="0">
                  <a:solidFill>
                    <a:schemeClr val="accent6">
                      <a:lumMod val="50000"/>
                    </a:schemeClr>
                  </a:solidFill>
                </a:rPr>
                <a:t>de medios.</a:t>
              </a:r>
            </a:p>
            <a:p>
              <a:pPr lvl="0">
                <a:buFont typeface="Arial" panose="020B0604020202020204" pitchFamily="34" charset="0"/>
                <a:buChar char="•"/>
              </a:pPr>
              <a:r>
                <a:rPr lang="es-CO" sz="1000" dirty="0">
                  <a:solidFill>
                    <a:schemeClr val="accent6">
                      <a:lumMod val="50000"/>
                    </a:schemeClr>
                  </a:solidFill>
                </a:rPr>
                <a:t>Gestión de recursos</a:t>
              </a:r>
              <a:r>
                <a:rPr lang="es-CO" sz="1000" dirty="0" smtClean="0">
                  <a:solidFill>
                    <a:schemeClr val="accent6">
                      <a:lumMod val="50000"/>
                    </a:schemeClr>
                  </a:solidFill>
                </a:rPr>
                <a:t>.</a:t>
              </a:r>
              <a:endParaRPr lang="es-CO" sz="1000" dirty="0"/>
            </a:p>
          </p:txBody>
        </p:sp>
        <p:sp>
          <p:nvSpPr>
            <p:cNvPr id="37" name="36 Redondear rectángulo de esquina diagonal"/>
            <p:cNvSpPr/>
            <p:nvPr/>
          </p:nvSpPr>
          <p:spPr>
            <a:xfrm>
              <a:off x="3111354" y="2837826"/>
              <a:ext cx="4915976" cy="922569"/>
            </a:xfrm>
            <a:prstGeom prst="round2DiagRect">
              <a:avLst/>
            </a:prstGeom>
            <a:solidFill>
              <a:schemeClr val="bg1"/>
            </a:solidFill>
            <a:ln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>
                <a:buFont typeface="Arial" panose="020B0604020202020204" pitchFamily="34" charset="0"/>
                <a:buChar char="•"/>
              </a:pPr>
              <a:r>
                <a:rPr lang="es-CO" sz="1000" dirty="0" smtClean="0">
                  <a:solidFill>
                    <a:srgbClr val="FF0066"/>
                  </a:solidFill>
                </a:rPr>
                <a:t>Coordinación con actores y líderes clave.</a:t>
              </a:r>
            </a:p>
            <a:p>
              <a:pPr lvl="0">
                <a:buFont typeface="Arial" panose="020B0604020202020204" pitchFamily="34" charset="0"/>
                <a:buChar char="•"/>
              </a:pPr>
              <a:r>
                <a:rPr lang="es-CO" sz="1000" dirty="0" smtClean="0">
                  <a:solidFill>
                    <a:srgbClr val="FF0066"/>
                  </a:solidFill>
                </a:rPr>
                <a:t>Gestión de la información estratégica.</a:t>
              </a:r>
            </a:p>
            <a:p>
              <a:pPr lvl="0">
                <a:buFont typeface="Arial" panose="020B0604020202020204" pitchFamily="34" charset="0"/>
                <a:buChar char="•"/>
              </a:pPr>
              <a:r>
                <a:rPr lang="es-CO" sz="1000" dirty="0" smtClean="0">
                  <a:solidFill>
                    <a:srgbClr val="FF0066"/>
                  </a:solidFill>
                </a:rPr>
                <a:t>Mensajes clave para el personal.</a:t>
              </a:r>
            </a:p>
            <a:p>
              <a:pPr lvl="0">
                <a:buFont typeface="Arial" panose="020B0604020202020204" pitchFamily="34" charset="0"/>
                <a:buChar char="•"/>
              </a:pPr>
              <a:r>
                <a:rPr lang="es-CO" sz="1000" dirty="0" smtClean="0">
                  <a:solidFill>
                    <a:srgbClr val="FF0066"/>
                  </a:solidFill>
                </a:rPr>
                <a:t>Facilitadores de sensibilización y capacitación{on.</a:t>
              </a:r>
            </a:p>
            <a:p>
              <a:pPr lvl="0">
                <a:buFont typeface="Arial" panose="020B0604020202020204" pitchFamily="34" charset="0"/>
                <a:buChar char="•"/>
              </a:pPr>
              <a:r>
                <a:rPr lang="es-CO" sz="1000" dirty="0" smtClean="0">
                  <a:solidFill>
                    <a:srgbClr val="FF0066"/>
                  </a:solidFill>
                </a:rPr>
                <a:t>Plan de medios.</a:t>
              </a:r>
            </a:p>
          </p:txBody>
        </p:sp>
        <p:sp>
          <p:nvSpPr>
            <p:cNvPr id="38" name="37 Redondear rectángulo de esquina diagonal"/>
            <p:cNvSpPr/>
            <p:nvPr/>
          </p:nvSpPr>
          <p:spPr>
            <a:xfrm>
              <a:off x="3161738" y="3845938"/>
              <a:ext cx="4865592" cy="560954"/>
            </a:xfrm>
            <a:prstGeom prst="round2DiagRect">
              <a:avLst/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>
                <a:buFont typeface="Arial" panose="020B0604020202020204" pitchFamily="34" charset="0"/>
                <a:buChar char="•"/>
              </a:pPr>
              <a:r>
                <a:rPr lang="es-CO" sz="1000" dirty="0" smtClean="0">
                  <a:solidFill>
                    <a:schemeClr val="accent3">
                      <a:lumMod val="50000"/>
                    </a:schemeClr>
                  </a:solidFill>
                </a:rPr>
                <a:t>Difusión en medios.</a:t>
              </a:r>
              <a:endParaRPr lang="es-CO" sz="1000" dirty="0">
                <a:solidFill>
                  <a:schemeClr val="accent3">
                    <a:lumMod val="50000"/>
                  </a:schemeClr>
                </a:solidFill>
              </a:endParaRPr>
            </a:p>
            <a:p>
              <a:pPr lvl="0">
                <a:buFont typeface="Arial" panose="020B0604020202020204" pitchFamily="34" charset="0"/>
                <a:buChar char="•"/>
              </a:pPr>
              <a:r>
                <a:rPr lang="es-CO" sz="1000" dirty="0" smtClean="0">
                  <a:solidFill>
                    <a:schemeClr val="accent3">
                      <a:lumMod val="50000"/>
                    </a:schemeClr>
                  </a:solidFill>
                </a:rPr>
                <a:t> Apoyo a personal a través de la consulta.</a:t>
              </a:r>
              <a:endParaRPr lang="es-CO" sz="10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39" name="38 Redondear rectángulo de esquina diagonal"/>
            <p:cNvSpPr/>
            <p:nvPr/>
          </p:nvSpPr>
          <p:spPr>
            <a:xfrm>
              <a:off x="3146378" y="4623505"/>
              <a:ext cx="4896192" cy="647353"/>
            </a:xfrm>
            <a:prstGeom prst="round2Diag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>
                <a:buFont typeface="Arial" panose="020B0604020202020204" pitchFamily="34" charset="0"/>
                <a:buChar char="•"/>
              </a:pPr>
              <a:r>
                <a:rPr lang="es-CO" sz="1000" dirty="0" smtClean="0">
                  <a:solidFill>
                    <a:srgbClr val="0070C0"/>
                  </a:solidFill>
                </a:rPr>
                <a:t> Evaluación del plan de comunicaciones.</a:t>
              </a:r>
            </a:p>
            <a:p>
              <a:pPr lvl="0">
                <a:buFont typeface="Arial" panose="020B0604020202020204" pitchFamily="34" charset="0"/>
                <a:buChar char="•"/>
              </a:pPr>
              <a:r>
                <a:rPr lang="es-CO" sz="1000" dirty="0" smtClean="0">
                  <a:solidFill>
                    <a:srgbClr val="0070C0"/>
                  </a:solidFill>
                </a:rPr>
                <a:t>Documentación de lecciones aprendidas y mejores prácticas.</a:t>
              </a:r>
            </a:p>
            <a:p>
              <a:pPr lvl="0">
                <a:buFont typeface="Arial" panose="020B0604020202020204" pitchFamily="34" charset="0"/>
                <a:buChar char="•"/>
              </a:pPr>
              <a:r>
                <a:rPr lang="es-CO" sz="1000" dirty="0" smtClean="0">
                  <a:solidFill>
                    <a:srgbClr val="0070C0"/>
                  </a:solidFill>
                </a:rPr>
                <a:t>Identificación de acciones para la mejora del plan.</a:t>
              </a:r>
              <a:endParaRPr lang="es-CO" sz="1000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9531890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4 Grupo"/>
          <p:cNvGrpSpPr/>
          <p:nvPr/>
        </p:nvGrpSpPr>
        <p:grpSpPr>
          <a:xfrm>
            <a:off x="-1693750" y="0"/>
            <a:ext cx="13178518" cy="7384938"/>
            <a:chOff x="-1693750" y="0"/>
            <a:chExt cx="13178518" cy="7384938"/>
          </a:xfrm>
        </p:grpSpPr>
        <p:sp>
          <p:nvSpPr>
            <p:cNvPr id="3" name="2 Rectángulo redondeado"/>
            <p:cNvSpPr/>
            <p:nvPr/>
          </p:nvSpPr>
          <p:spPr>
            <a:xfrm>
              <a:off x="-1693750" y="0"/>
              <a:ext cx="13178518" cy="7384938"/>
            </a:xfrm>
            <a:prstGeom prst="roundRect">
              <a:avLst/>
            </a:prstGeom>
            <a:solidFill>
              <a:srgbClr val="8064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s-CO" sz="1600" b="1" dirty="0" smtClean="0"/>
                <a:t>PROCESO DE GESTIÓN DEL RIESGO</a:t>
              </a:r>
              <a:endParaRPr lang="es-CO" sz="1600" b="1" dirty="0"/>
            </a:p>
          </p:txBody>
        </p:sp>
        <p:sp>
          <p:nvSpPr>
            <p:cNvPr id="10" name="9 Rectángulo redondeado"/>
            <p:cNvSpPr/>
            <p:nvPr/>
          </p:nvSpPr>
          <p:spPr>
            <a:xfrm>
              <a:off x="1339305" y="2677786"/>
              <a:ext cx="2218903" cy="3256384"/>
            </a:xfrm>
            <a:prstGeom prst="roundRect">
              <a:avLst/>
            </a:prstGeom>
            <a:solidFill>
              <a:srgbClr val="9BBB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lvl="1" algn="ctr"/>
              <a:r>
                <a:rPr lang="es-MX" altLang="es-CO" sz="1400" b="1" dirty="0" smtClean="0">
                  <a:solidFill>
                    <a:schemeClr val="bg1"/>
                  </a:solidFill>
                </a:rPr>
                <a:t>EVALUACIÓN DE RIESGOS</a:t>
              </a:r>
              <a:endParaRPr lang="es-ES" altLang="es-CO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1457772" y="1834634"/>
              <a:ext cx="1853754" cy="307777"/>
            </a:xfrm>
            <a:prstGeom prst="rect">
              <a:avLst/>
            </a:prstGeom>
            <a:solidFill>
              <a:srgbClr val="C0504D"/>
            </a:solidFill>
            <a:ln>
              <a:noFill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 sz="4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s-MX" altLang="es-CO" sz="1400" b="1" dirty="0">
                  <a:latin typeface="+mn-lt"/>
                </a:rPr>
                <a:t>Establecer el contexto</a:t>
              </a:r>
              <a:endParaRPr lang="es-ES" altLang="es-CO" sz="1400" b="1" dirty="0">
                <a:latin typeface="+mn-lt"/>
              </a:endParaRPr>
            </a:p>
          </p:txBody>
        </p:sp>
        <p:sp>
          <p:nvSpPr>
            <p:cNvPr id="12" name="Text Box 14"/>
            <p:cNvSpPr txBox="1">
              <a:spLocks noChangeArrowheads="1"/>
            </p:cNvSpPr>
            <p:nvPr/>
          </p:nvSpPr>
          <p:spPr bwMode="auto">
            <a:xfrm>
              <a:off x="1487736" y="4125585"/>
              <a:ext cx="1951856" cy="307777"/>
            </a:xfrm>
            <a:prstGeom prst="rect">
              <a:avLst/>
            </a:prstGeom>
            <a:solidFill>
              <a:srgbClr val="C0504D"/>
            </a:solidFill>
            <a:ln>
              <a:noFill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 sz="4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s-MX" altLang="es-CO" sz="1400" b="1" dirty="0">
                  <a:latin typeface="+mn-lt"/>
                </a:rPr>
                <a:t>Analizar riesgos</a:t>
              </a:r>
              <a:endParaRPr lang="es-ES" altLang="es-CO" sz="1400" b="1" dirty="0">
                <a:latin typeface="+mn-lt"/>
              </a:endParaRPr>
            </a:p>
          </p:txBody>
        </p:sp>
        <p:sp>
          <p:nvSpPr>
            <p:cNvPr id="13" name="Text Box 15"/>
            <p:cNvSpPr txBox="1">
              <a:spLocks noChangeArrowheads="1"/>
            </p:cNvSpPr>
            <p:nvPr/>
          </p:nvSpPr>
          <p:spPr bwMode="auto">
            <a:xfrm>
              <a:off x="1487736" y="4710033"/>
              <a:ext cx="1951856" cy="307777"/>
            </a:xfrm>
            <a:prstGeom prst="rect">
              <a:avLst/>
            </a:prstGeom>
            <a:solidFill>
              <a:srgbClr val="C0504D"/>
            </a:solidFill>
            <a:ln>
              <a:noFill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 sz="4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s-MX" altLang="es-CO" sz="1400" b="1" dirty="0">
                  <a:latin typeface="+mn-lt"/>
                </a:rPr>
                <a:t>Evaluar riesgos</a:t>
              </a:r>
              <a:endParaRPr lang="es-ES" altLang="es-CO" sz="1400" b="1" dirty="0">
                <a:latin typeface="+mn-lt"/>
              </a:endParaRPr>
            </a:p>
          </p:txBody>
        </p:sp>
        <p:sp>
          <p:nvSpPr>
            <p:cNvPr id="14" name="Text Box 16"/>
            <p:cNvSpPr txBox="1">
              <a:spLocks noChangeArrowheads="1"/>
            </p:cNvSpPr>
            <p:nvPr/>
          </p:nvSpPr>
          <p:spPr bwMode="auto">
            <a:xfrm>
              <a:off x="1487736" y="5286097"/>
              <a:ext cx="1951856" cy="307777"/>
            </a:xfrm>
            <a:prstGeom prst="rect">
              <a:avLst/>
            </a:prstGeom>
            <a:solidFill>
              <a:srgbClr val="C0504D"/>
            </a:solidFill>
            <a:ln>
              <a:noFill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 sz="4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s-MX" altLang="es-CO" sz="1400" b="1" dirty="0">
                  <a:latin typeface="+mn-lt"/>
                </a:rPr>
                <a:t>Tratar </a:t>
              </a:r>
              <a:r>
                <a:rPr lang="es-MX" altLang="es-CO" sz="1400" b="1" dirty="0" smtClean="0">
                  <a:latin typeface="+mn-lt"/>
                </a:rPr>
                <a:t>riesgos</a:t>
              </a:r>
              <a:endParaRPr lang="es-ES" altLang="es-CO" sz="1400" b="1" dirty="0">
                <a:latin typeface="+mn-lt"/>
              </a:endParaRPr>
            </a:p>
          </p:txBody>
        </p:sp>
        <p:sp>
          <p:nvSpPr>
            <p:cNvPr id="15" name="Text Box 17"/>
            <p:cNvSpPr txBox="1">
              <a:spLocks noChangeArrowheads="1"/>
            </p:cNvSpPr>
            <p:nvPr/>
          </p:nvSpPr>
          <p:spPr bwMode="auto">
            <a:xfrm>
              <a:off x="1506786" y="3548613"/>
              <a:ext cx="1951856" cy="307777"/>
            </a:xfrm>
            <a:prstGeom prst="rect">
              <a:avLst/>
            </a:prstGeom>
            <a:solidFill>
              <a:srgbClr val="C0504D"/>
            </a:solidFill>
            <a:ln>
              <a:noFill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 sz="4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s-MX" altLang="es-CO" sz="1400" b="1" dirty="0">
                  <a:latin typeface="+mn-lt"/>
                </a:rPr>
                <a:t>Identificar riesgos</a:t>
              </a:r>
              <a:endParaRPr lang="es-ES" altLang="es-CO" sz="1400" b="1" dirty="0">
                <a:latin typeface="+mn-lt"/>
              </a:endParaRPr>
            </a:p>
          </p:txBody>
        </p:sp>
        <p:sp>
          <p:nvSpPr>
            <p:cNvPr id="17" name="Line 19"/>
            <p:cNvSpPr>
              <a:spLocks noChangeShapeType="1"/>
            </p:cNvSpPr>
            <p:nvPr/>
          </p:nvSpPr>
          <p:spPr bwMode="auto">
            <a:xfrm>
              <a:off x="399728" y="3269824"/>
              <a:ext cx="9144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s-CO" sz="1400"/>
            </a:p>
          </p:txBody>
        </p:sp>
        <p:sp>
          <p:nvSpPr>
            <p:cNvPr id="18" name="Line 20"/>
            <p:cNvSpPr>
              <a:spLocks noChangeShapeType="1"/>
            </p:cNvSpPr>
            <p:nvPr/>
          </p:nvSpPr>
          <p:spPr bwMode="auto">
            <a:xfrm>
              <a:off x="409977" y="4156894"/>
              <a:ext cx="9144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s-CO" sz="1400"/>
            </a:p>
          </p:txBody>
        </p:sp>
        <p:sp>
          <p:nvSpPr>
            <p:cNvPr id="19" name="Line 21"/>
            <p:cNvSpPr>
              <a:spLocks noChangeShapeType="1"/>
            </p:cNvSpPr>
            <p:nvPr/>
          </p:nvSpPr>
          <p:spPr bwMode="auto">
            <a:xfrm>
              <a:off x="395536" y="4887833"/>
              <a:ext cx="9144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s-CO" sz="1400"/>
            </a:p>
          </p:txBody>
        </p:sp>
        <p:sp>
          <p:nvSpPr>
            <p:cNvPr id="20" name="Line 22"/>
            <p:cNvSpPr>
              <a:spLocks noChangeShapeType="1"/>
            </p:cNvSpPr>
            <p:nvPr/>
          </p:nvSpPr>
          <p:spPr bwMode="auto">
            <a:xfrm>
              <a:off x="395536" y="5514697"/>
              <a:ext cx="9144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s-CO" sz="1400"/>
            </a:p>
          </p:txBody>
        </p:sp>
        <p:sp>
          <p:nvSpPr>
            <p:cNvPr id="21" name="Line 23"/>
            <p:cNvSpPr>
              <a:spLocks noChangeShapeType="1"/>
            </p:cNvSpPr>
            <p:nvPr/>
          </p:nvSpPr>
          <p:spPr bwMode="auto">
            <a:xfrm>
              <a:off x="424905" y="2157800"/>
              <a:ext cx="9144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s-CO" sz="1400"/>
            </a:p>
          </p:txBody>
        </p:sp>
        <p:sp>
          <p:nvSpPr>
            <p:cNvPr id="28" name="27 Rectángulo redondeado"/>
            <p:cNvSpPr/>
            <p:nvPr/>
          </p:nvSpPr>
          <p:spPr>
            <a:xfrm>
              <a:off x="-1210317" y="2013132"/>
              <a:ext cx="1630228" cy="4099536"/>
            </a:xfrm>
            <a:prstGeom prst="roundRect">
              <a:avLst/>
            </a:prstGeom>
            <a:solidFill>
              <a:srgbClr val="9BBB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altLang="es-CO" sz="1400" b="1" dirty="0">
                  <a:solidFill>
                    <a:schemeClr val="bg1"/>
                  </a:solidFill>
                </a:rPr>
                <a:t>COMUNICACIÓN </a:t>
              </a:r>
              <a:endParaRPr lang="es-MX" altLang="es-CO" sz="1400" b="1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s-MX" altLang="es-CO" sz="1400" b="1" dirty="0" smtClean="0">
                  <a:solidFill>
                    <a:schemeClr val="bg1"/>
                  </a:solidFill>
                </a:rPr>
                <a:t>Y </a:t>
              </a:r>
              <a:r>
                <a:rPr lang="es-MX" altLang="es-CO" sz="1400" b="1" dirty="0">
                  <a:solidFill>
                    <a:schemeClr val="bg1"/>
                  </a:solidFill>
                </a:rPr>
                <a:t>CONSULTA</a:t>
              </a:r>
              <a:endParaRPr lang="es-ES" altLang="es-CO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33" name="Line 31"/>
            <p:cNvSpPr>
              <a:spLocks noChangeShapeType="1"/>
            </p:cNvSpPr>
            <p:nvPr/>
          </p:nvSpPr>
          <p:spPr bwMode="auto">
            <a:xfrm>
              <a:off x="1410668" y="2261761"/>
              <a:ext cx="0" cy="365107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s-CO" sz="1400"/>
            </a:p>
          </p:txBody>
        </p:sp>
        <p:sp>
          <p:nvSpPr>
            <p:cNvPr id="35" name="34 Redondear rectángulo de esquina diagonal"/>
            <p:cNvSpPr/>
            <p:nvPr/>
          </p:nvSpPr>
          <p:spPr>
            <a:xfrm>
              <a:off x="3745044" y="3692469"/>
              <a:ext cx="4891960" cy="288032"/>
            </a:xfrm>
            <a:prstGeom prst="round2DiagRect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buFont typeface="Arial" panose="020B0604020202020204" pitchFamily="34" charset="0"/>
                <a:buChar char="•"/>
              </a:pPr>
              <a:r>
                <a:rPr lang="es-CO" sz="1000" dirty="0">
                  <a:solidFill>
                    <a:schemeClr val="accent6">
                      <a:lumMod val="50000"/>
                    </a:schemeClr>
                  </a:solidFill>
                </a:rPr>
                <a:t>Identificar los riesgos emergentes. </a:t>
              </a:r>
            </a:p>
          </p:txBody>
        </p:sp>
        <p:sp>
          <p:nvSpPr>
            <p:cNvPr id="36" name="35 Redondear rectángulo de esquina diagonal"/>
            <p:cNvSpPr/>
            <p:nvPr/>
          </p:nvSpPr>
          <p:spPr>
            <a:xfrm>
              <a:off x="3742928" y="3298252"/>
              <a:ext cx="4878660" cy="274764"/>
            </a:xfrm>
            <a:prstGeom prst="round2DiagRect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>
                <a:buFont typeface="Arial" panose="020B0604020202020204" pitchFamily="34" charset="0"/>
                <a:buChar char="•"/>
              </a:pPr>
              <a:r>
                <a:rPr lang="es-CO" sz="1000" dirty="0" smtClean="0">
                  <a:solidFill>
                    <a:schemeClr val="accent6">
                      <a:lumMod val="50000"/>
                    </a:schemeClr>
                  </a:solidFill>
                </a:rPr>
                <a:t>Garantizar </a:t>
              </a:r>
              <a:r>
                <a:rPr lang="es-CO" sz="1000" dirty="0">
                  <a:solidFill>
                    <a:schemeClr val="accent6">
                      <a:lumMod val="50000"/>
                    </a:schemeClr>
                  </a:solidFill>
                </a:rPr>
                <a:t>que los controles son eficaces y eficientes en el diseño y en la </a:t>
              </a:r>
              <a:r>
                <a:rPr lang="es-CO" sz="1000" dirty="0" smtClean="0">
                  <a:solidFill>
                    <a:schemeClr val="accent6">
                      <a:lumMod val="50000"/>
                    </a:schemeClr>
                  </a:solidFill>
                </a:rPr>
                <a:t>operación.</a:t>
              </a:r>
              <a:endParaRPr lang="es-CO" sz="10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37" name="36 Redondear rectángulo de esquina diagonal"/>
            <p:cNvSpPr/>
            <p:nvPr/>
          </p:nvSpPr>
          <p:spPr>
            <a:xfrm>
              <a:off x="3758288" y="4124935"/>
              <a:ext cx="4865592" cy="265569"/>
            </a:xfrm>
            <a:prstGeom prst="round2DiagRect">
              <a:avLst/>
            </a:prstGeom>
            <a:solidFill>
              <a:schemeClr val="bg1"/>
            </a:solidFill>
            <a:ln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>
                <a:buFont typeface="Arial" panose="020B0604020202020204" pitchFamily="34" charset="0"/>
                <a:buChar char="•"/>
              </a:pPr>
              <a:r>
                <a:rPr lang="es-CO" sz="1000" dirty="0" smtClean="0">
                  <a:solidFill>
                    <a:srgbClr val="FF0066"/>
                  </a:solidFill>
                </a:rPr>
                <a:t>Obtener información adicional </a:t>
              </a:r>
              <a:r>
                <a:rPr lang="es-CO" sz="1000" dirty="0">
                  <a:solidFill>
                    <a:srgbClr val="FF0066"/>
                  </a:solidFill>
                </a:rPr>
                <a:t>para mejorar la valoración del </a:t>
              </a:r>
              <a:r>
                <a:rPr lang="es-CO" sz="1000" dirty="0" smtClean="0">
                  <a:solidFill>
                    <a:srgbClr val="FF0066"/>
                  </a:solidFill>
                </a:rPr>
                <a:t>riesgo</a:t>
              </a:r>
            </a:p>
          </p:txBody>
        </p:sp>
        <p:sp>
          <p:nvSpPr>
            <p:cNvPr id="38" name="37 Redondear rectángulo de esquina diagonal"/>
            <p:cNvSpPr/>
            <p:nvPr/>
          </p:nvSpPr>
          <p:spPr>
            <a:xfrm>
              <a:off x="3758288" y="4581128"/>
              <a:ext cx="4865592" cy="454131"/>
            </a:xfrm>
            <a:prstGeom prst="round2DiagRect">
              <a:avLst/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>
                <a:buFont typeface="Arial" panose="020B0604020202020204" pitchFamily="34" charset="0"/>
                <a:buChar char="•"/>
              </a:pPr>
              <a:r>
                <a:rPr lang="es-CO" sz="1000" dirty="0" smtClean="0">
                  <a:solidFill>
                    <a:srgbClr val="006600"/>
                  </a:solidFill>
                </a:rPr>
                <a:t>Analizar </a:t>
              </a:r>
              <a:r>
                <a:rPr lang="es-CO" sz="1000" dirty="0">
                  <a:solidFill>
                    <a:srgbClr val="006600"/>
                  </a:solidFill>
                </a:rPr>
                <a:t>y aprender lecciones </a:t>
              </a:r>
              <a:r>
                <a:rPr lang="es-CO" sz="1000" dirty="0" smtClean="0">
                  <a:solidFill>
                    <a:srgbClr val="006600"/>
                  </a:solidFill>
                </a:rPr>
                <a:t> a </a:t>
              </a:r>
              <a:r>
                <a:rPr lang="es-CO" sz="1000" dirty="0">
                  <a:solidFill>
                    <a:srgbClr val="006600"/>
                  </a:solidFill>
                </a:rPr>
                <a:t>partir de los eventos (incluyendo los cuasi accidentes), los cambios, las </a:t>
              </a:r>
              <a:r>
                <a:rPr lang="es-CO" sz="1000" dirty="0" smtClean="0">
                  <a:solidFill>
                    <a:srgbClr val="006600"/>
                  </a:solidFill>
                </a:rPr>
                <a:t> tendencias</a:t>
              </a:r>
              <a:r>
                <a:rPr lang="es-CO" sz="1000" dirty="0">
                  <a:solidFill>
                    <a:srgbClr val="006600"/>
                  </a:solidFill>
                </a:rPr>
                <a:t>, los éxitos y los </a:t>
              </a:r>
              <a:r>
                <a:rPr lang="es-CO" sz="1000" dirty="0" smtClean="0">
                  <a:solidFill>
                    <a:srgbClr val="006600"/>
                  </a:solidFill>
                </a:rPr>
                <a:t>fracasos.</a:t>
              </a:r>
              <a:endParaRPr lang="es-CO" sz="1000" dirty="0">
                <a:solidFill>
                  <a:srgbClr val="006600"/>
                </a:solidFill>
              </a:endParaRPr>
            </a:p>
          </p:txBody>
        </p:sp>
        <p:sp>
          <p:nvSpPr>
            <p:cNvPr id="39" name="38 Redondear rectángulo de esquina diagonal"/>
            <p:cNvSpPr/>
            <p:nvPr/>
          </p:nvSpPr>
          <p:spPr>
            <a:xfrm>
              <a:off x="3742928" y="5157192"/>
              <a:ext cx="4896192" cy="609957"/>
            </a:xfrm>
            <a:prstGeom prst="round2Diag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>
                <a:buFont typeface="Arial" panose="020B0604020202020204" pitchFamily="34" charset="0"/>
                <a:buChar char="•"/>
              </a:pPr>
              <a:r>
                <a:rPr lang="es-CO" sz="1000" dirty="0" smtClean="0">
                  <a:solidFill>
                    <a:srgbClr val="0070C0"/>
                  </a:solidFill>
                </a:rPr>
                <a:t> Detectar </a:t>
              </a:r>
              <a:r>
                <a:rPr lang="es-CO" sz="1000" dirty="0">
                  <a:solidFill>
                    <a:srgbClr val="0070C0"/>
                  </a:solidFill>
                </a:rPr>
                <a:t>cambios en el contexto externo e interno (cambios en los criterios del riesgo y en el riesgo mismo) que puedan exigir revisión de los tratamientos del riesgo y las </a:t>
              </a:r>
              <a:r>
                <a:rPr lang="es-CO" sz="1000" dirty="0" smtClean="0">
                  <a:solidFill>
                    <a:srgbClr val="0070C0"/>
                  </a:solidFill>
                </a:rPr>
                <a:t>prioridades.</a:t>
              </a:r>
              <a:endParaRPr lang="es-CO" sz="1000" dirty="0">
                <a:solidFill>
                  <a:srgbClr val="0070C0"/>
                </a:solidFill>
              </a:endParaRPr>
            </a:p>
          </p:txBody>
        </p:sp>
        <p:sp>
          <p:nvSpPr>
            <p:cNvPr id="23" name="22 Rectángulo redondeado"/>
            <p:cNvSpPr/>
            <p:nvPr/>
          </p:nvSpPr>
          <p:spPr>
            <a:xfrm>
              <a:off x="9700320" y="1823561"/>
              <a:ext cx="1455400" cy="4099535"/>
            </a:xfrm>
            <a:prstGeom prst="roundRect">
              <a:avLst/>
            </a:prstGeom>
            <a:solidFill>
              <a:srgbClr val="9BBB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altLang="es-CO" sz="1400" b="1" dirty="0" smtClean="0">
                  <a:solidFill>
                    <a:schemeClr val="bg1"/>
                  </a:solidFill>
                </a:rPr>
                <a:t>MONITOREO </a:t>
              </a:r>
            </a:p>
            <a:p>
              <a:pPr algn="ctr"/>
              <a:r>
                <a:rPr lang="es-MX" altLang="es-CO" sz="1400" b="1" dirty="0" smtClean="0">
                  <a:solidFill>
                    <a:schemeClr val="bg1"/>
                  </a:solidFill>
                </a:rPr>
                <a:t>Y REVISIÓN</a:t>
              </a:r>
              <a:endParaRPr lang="es-ES" altLang="es-CO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24" name="Line 18"/>
            <p:cNvSpPr>
              <a:spLocks noChangeShapeType="1"/>
            </p:cNvSpPr>
            <p:nvPr/>
          </p:nvSpPr>
          <p:spPr bwMode="auto">
            <a:xfrm flipV="1">
              <a:off x="3558208" y="2996952"/>
              <a:ext cx="608534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s-CO" sz="1400"/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>
              <a:off x="8729152" y="4797152"/>
              <a:ext cx="9144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s-CO" sz="1400"/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>
              <a:off x="8729152" y="4233788"/>
              <a:ext cx="9144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s-CO" sz="1400"/>
            </a:p>
          </p:txBody>
        </p:sp>
        <p:sp>
          <p:nvSpPr>
            <p:cNvPr id="27" name="Line 26"/>
            <p:cNvSpPr>
              <a:spLocks noChangeShapeType="1"/>
            </p:cNvSpPr>
            <p:nvPr/>
          </p:nvSpPr>
          <p:spPr bwMode="auto">
            <a:xfrm>
              <a:off x="8729152" y="3623835"/>
              <a:ext cx="9144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s-CO" sz="1400"/>
            </a:p>
          </p:txBody>
        </p:sp>
        <p:sp>
          <p:nvSpPr>
            <p:cNvPr id="29" name="Line 27"/>
            <p:cNvSpPr>
              <a:spLocks noChangeShapeType="1"/>
            </p:cNvSpPr>
            <p:nvPr/>
          </p:nvSpPr>
          <p:spPr bwMode="auto">
            <a:xfrm>
              <a:off x="8729152" y="5445224"/>
              <a:ext cx="9144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s-CO" sz="1400"/>
            </a:p>
          </p:txBody>
        </p:sp>
        <p:grpSp>
          <p:nvGrpSpPr>
            <p:cNvPr id="4" name="3 Grupo"/>
            <p:cNvGrpSpPr/>
            <p:nvPr/>
          </p:nvGrpSpPr>
          <p:grpSpPr>
            <a:xfrm>
              <a:off x="2384649" y="1340766"/>
              <a:ext cx="8043371" cy="457202"/>
              <a:chOff x="2384649" y="1340766"/>
              <a:chExt cx="8043371" cy="457202"/>
            </a:xfrm>
          </p:grpSpPr>
          <p:cxnSp>
            <p:nvCxnSpPr>
              <p:cNvPr id="30" name="29 Conector recto de flecha"/>
              <p:cNvCxnSpPr>
                <a:stCxn id="31" idx="0"/>
              </p:cNvCxnSpPr>
              <p:nvPr/>
            </p:nvCxnSpPr>
            <p:spPr>
              <a:xfrm>
                <a:off x="2384649" y="1340767"/>
                <a:ext cx="0" cy="420617"/>
              </a:xfrm>
              <a:prstGeom prst="straightConnector1">
                <a:avLst/>
              </a:prstGeom>
              <a:ln w="603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Line 29"/>
              <p:cNvSpPr>
                <a:spLocks noChangeShapeType="1"/>
              </p:cNvSpPr>
              <p:nvPr/>
            </p:nvSpPr>
            <p:spPr bwMode="auto">
              <a:xfrm flipV="1">
                <a:off x="2384649" y="1340766"/>
                <a:ext cx="8043371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s-CO" sz="1400"/>
              </a:p>
            </p:txBody>
          </p:sp>
          <p:sp>
            <p:nvSpPr>
              <p:cNvPr id="32" name="Line 28"/>
              <p:cNvSpPr>
                <a:spLocks noChangeShapeType="1"/>
              </p:cNvSpPr>
              <p:nvPr/>
            </p:nvSpPr>
            <p:spPr bwMode="auto">
              <a:xfrm>
                <a:off x="10428020" y="1340768"/>
                <a:ext cx="0" cy="45720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s-CO" sz="1400"/>
              </a:p>
            </p:txBody>
          </p:sp>
        </p:grpSp>
        <p:grpSp>
          <p:nvGrpSpPr>
            <p:cNvPr id="73" name="72 Grupo"/>
            <p:cNvGrpSpPr/>
            <p:nvPr/>
          </p:nvGrpSpPr>
          <p:grpSpPr>
            <a:xfrm rot="10800000">
              <a:off x="2433285" y="5733256"/>
              <a:ext cx="8043371" cy="457202"/>
              <a:chOff x="2384649" y="1340766"/>
              <a:chExt cx="8043371" cy="457202"/>
            </a:xfrm>
          </p:grpSpPr>
          <p:cxnSp>
            <p:nvCxnSpPr>
              <p:cNvPr id="74" name="73 Conector recto de flecha"/>
              <p:cNvCxnSpPr>
                <a:stCxn id="75" idx="0"/>
              </p:cNvCxnSpPr>
              <p:nvPr/>
            </p:nvCxnSpPr>
            <p:spPr>
              <a:xfrm>
                <a:off x="2384649" y="1340767"/>
                <a:ext cx="0" cy="420617"/>
              </a:xfrm>
              <a:prstGeom prst="straightConnector1">
                <a:avLst/>
              </a:prstGeom>
              <a:ln w="603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Line 29"/>
              <p:cNvSpPr>
                <a:spLocks noChangeShapeType="1"/>
              </p:cNvSpPr>
              <p:nvPr/>
            </p:nvSpPr>
            <p:spPr bwMode="auto">
              <a:xfrm flipV="1">
                <a:off x="2384649" y="1340766"/>
                <a:ext cx="8043371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s-CO" sz="1400"/>
              </a:p>
            </p:txBody>
          </p:sp>
          <p:sp>
            <p:nvSpPr>
              <p:cNvPr id="76" name="Line 28"/>
              <p:cNvSpPr>
                <a:spLocks noChangeShapeType="1"/>
              </p:cNvSpPr>
              <p:nvPr/>
            </p:nvSpPr>
            <p:spPr bwMode="auto">
              <a:xfrm>
                <a:off x="10428020" y="1340768"/>
                <a:ext cx="0" cy="45720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s-CO" sz="1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1938215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18 Imagen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 bwMode="auto">
          <a:xfrm>
            <a:off x="10620672" y="1021378"/>
            <a:ext cx="8835041" cy="752019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  <p:grpSp>
        <p:nvGrpSpPr>
          <p:cNvPr id="2" name="1 Grupo"/>
          <p:cNvGrpSpPr/>
          <p:nvPr/>
        </p:nvGrpSpPr>
        <p:grpSpPr>
          <a:xfrm>
            <a:off x="-324725" y="-409736"/>
            <a:ext cx="9937104" cy="7245424"/>
            <a:chOff x="-396552" y="-387424"/>
            <a:chExt cx="9937104" cy="7245424"/>
          </a:xfrm>
        </p:grpSpPr>
        <p:sp>
          <p:nvSpPr>
            <p:cNvPr id="64" name="63 Rectángulo"/>
            <p:cNvSpPr/>
            <p:nvPr/>
          </p:nvSpPr>
          <p:spPr>
            <a:xfrm>
              <a:off x="-396552" y="-387424"/>
              <a:ext cx="9937104" cy="72454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3" name="22 CuadroTexto"/>
            <p:cNvSpPr txBox="1"/>
            <p:nvPr/>
          </p:nvSpPr>
          <p:spPr>
            <a:xfrm>
              <a:off x="3059832" y="836712"/>
              <a:ext cx="1872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b="1" dirty="0" smtClean="0"/>
                <a:t>Potencializa el:</a:t>
              </a:r>
              <a:endParaRPr lang="es-CO" b="1" dirty="0"/>
            </a:p>
          </p:txBody>
        </p:sp>
        <p:sp>
          <p:nvSpPr>
            <p:cNvPr id="44" name="43 Rectángulo redondeado"/>
            <p:cNvSpPr/>
            <p:nvPr/>
          </p:nvSpPr>
          <p:spPr>
            <a:xfrm>
              <a:off x="3131840" y="116632"/>
              <a:ext cx="3240360" cy="648072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2400" b="1" dirty="0" smtClean="0"/>
                <a:t>INCERTIDUMBRE</a:t>
              </a:r>
              <a:endParaRPr lang="es-CO" sz="2400" b="1" dirty="0"/>
            </a:p>
          </p:txBody>
        </p:sp>
        <p:graphicFrame>
          <p:nvGraphicFramePr>
            <p:cNvPr id="20" name="19 Diagrama"/>
            <p:cNvGraphicFramePr/>
            <p:nvPr>
              <p:extLst>
                <p:ext uri="{D42A27DB-BD31-4B8C-83A1-F6EECF244321}">
                  <p14:modId xmlns:p14="http://schemas.microsoft.com/office/powerpoint/2010/main" xmlns="" val="2062140903"/>
                </p:ext>
              </p:extLst>
            </p:nvPr>
          </p:nvGraphicFramePr>
          <p:xfrm>
            <a:off x="840432" y="1412776"/>
            <a:ext cx="7620000" cy="498432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cxnSp>
          <p:nvCxnSpPr>
            <p:cNvPr id="22" name="21 Conector recto de flecha"/>
            <p:cNvCxnSpPr>
              <a:stCxn id="44" idx="2"/>
            </p:cNvCxnSpPr>
            <p:nvPr/>
          </p:nvCxnSpPr>
          <p:spPr>
            <a:xfrm flipH="1">
              <a:off x="4644008" y="764704"/>
              <a:ext cx="0" cy="792088"/>
            </a:xfrm>
            <a:prstGeom prst="straightConnector1">
              <a:avLst/>
            </a:prstGeom>
            <a:ln w="12700">
              <a:solidFill>
                <a:srgbClr val="C87372"/>
              </a:solidFill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4" name="23 CuadroTexto"/>
            <p:cNvSpPr txBox="1"/>
            <p:nvPr/>
          </p:nvSpPr>
          <p:spPr>
            <a:xfrm>
              <a:off x="3384428" y="4869160"/>
              <a:ext cx="1872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b="1" dirty="0" smtClean="0"/>
                <a:t>Potencializa  la:</a:t>
              </a:r>
              <a:endParaRPr lang="es-CO" b="1" dirty="0"/>
            </a:p>
          </p:txBody>
        </p:sp>
        <p:sp>
          <p:nvSpPr>
            <p:cNvPr id="25" name="24 CuadroTexto"/>
            <p:cNvSpPr txBox="1"/>
            <p:nvPr/>
          </p:nvSpPr>
          <p:spPr>
            <a:xfrm>
              <a:off x="3583077" y="2843644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b="1" dirty="0" smtClean="0"/>
                <a:t>Conlleva  a:</a:t>
              </a:r>
              <a:endParaRPr lang="es-CO" b="1" dirty="0"/>
            </a:p>
          </p:txBody>
        </p:sp>
        <p:cxnSp>
          <p:nvCxnSpPr>
            <p:cNvPr id="57" name="56 Conector recto de flecha"/>
            <p:cNvCxnSpPr/>
            <p:nvPr/>
          </p:nvCxnSpPr>
          <p:spPr>
            <a:xfrm flipH="1" flipV="1">
              <a:off x="4643827" y="1124744"/>
              <a:ext cx="4500173" cy="0"/>
            </a:xfrm>
            <a:prstGeom prst="straightConnector1">
              <a:avLst/>
            </a:prstGeom>
            <a:ln w="22225">
              <a:solidFill>
                <a:srgbClr val="C87372"/>
              </a:solidFill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0" name="59 Conector recto de flecha"/>
            <p:cNvCxnSpPr/>
            <p:nvPr/>
          </p:nvCxnSpPr>
          <p:spPr>
            <a:xfrm flipV="1">
              <a:off x="90938" y="2060848"/>
              <a:ext cx="3420000" cy="0"/>
            </a:xfrm>
            <a:prstGeom prst="straightConnector1">
              <a:avLst/>
            </a:prstGeom>
            <a:ln w="22225">
              <a:solidFill>
                <a:srgbClr val="C87372"/>
              </a:solidFill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6" name="65 Conector recto"/>
            <p:cNvCxnSpPr/>
            <p:nvPr/>
          </p:nvCxnSpPr>
          <p:spPr>
            <a:xfrm>
              <a:off x="107504" y="2060848"/>
              <a:ext cx="0" cy="3420000"/>
            </a:xfrm>
            <a:prstGeom prst="line">
              <a:avLst/>
            </a:prstGeom>
            <a:ln w="22225">
              <a:solidFill>
                <a:srgbClr val="C873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66 Conector recto"/>
            <p:cNvCxnSpPr/>
            <p:nvPr/>
          </p:nvCxnSpPr>
          <p:spPr>
            <a:xfrm>
              <a:off x="9144000" y="1124744"/>
              <a:ext cx="36512" cy="4342456"/>
            </a:xfrm>
            <a:prstGeom prst="line">
              <a:avLst/>
            </a:prstGeom>
            <a:ln w="22225">
              <a:solidFill>
                <a:srgbClr val="C873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68 Conector recto"/>
            <p:cNvCxnSpPr/>
            <p:nvPr/>
          </p:nvCxnSpPr>
          <p:spPr>
            <a:xfrm>
              <a:off x="98888" y="5472520"/>
              <a:ext cx="720000" cy="0"/>
            </a:xfrm>
            <a:prstGeom prst="line">
              <a:avLst/>
            </a:prstGeom>
            <a:ln w="22225">
              <a:solidFill>
                <a:srgbClr val="C873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69 Conector recto"/>
            <p:cNvCxnSpPr/>
            <p:nvPr/>
          </p:nvCxnSpPr>
          <p:spPr>
            <a:xfrm>
              <a:off x="8451296" y="5458872"/>
              <a:ext cx="720000" cy="0"/>
            </a:xfrm>
            <a:prstGeom prst="line">
              <a:avLst/>
            </a:prstGeom>
            <a:ln w="22225">
              <a:solidFill>
                <a:srgbClr val="C873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70 CuadroTexto"/>
            <p:cNvSpPr txBox="1"/>
            <p:nvPr/>
          </p:nvSpPr>
          <p:spPr>
            <a:xfrm>
              <a:off x="107504" y="2060848"/>
              <a:ext cx="1872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b="1" dirty="0" smtClean="0"/>
                <a:t>Previene el:</a:t>
              </a:r>
              <a:endParaRPr lang="es-CO" b="1" dirty="0"/>
            </a:p>
          </p:txBody>
        </p:sp>
        <p:sp>
          <p:nvSpPr>
            <p:cNvPr id="72" name="71 CuadroTexto"/>
            <p:cNvSpPr txBox="1"/>
            <p:nvPr/>
          </p:nvSpPr>
          <p:spPr>
            <a:xfrm>
              <a:off x="7271792" y="1124744"/>
              <a:ext cx="1872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b="1" dirty="0" smtClean="0"/>
                <a:t>Previene</a:t>
              </a:r>
              <a:endParaRPr lang="es-CO" b="1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327777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2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51720" y="1340768"/>
            <a:ext cx="5996573" cy="388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51564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1" name="1040 Grupo"/>
          <p:cNvGrpSpPr/>
          <p:nvPr/>
        </p:nvGrpSpPr>
        <p:grpSpPr>
          <a:xfrm>
            <a:off x="-2772816" y="-135036"/>
            <a:ext cx="15553728" cy="7092428"/>
            <a:chOff x="-2772816" y="-135036"/>
            <a:chExt cx="15553728" cy="7092428"/>
          </a:xfrm>
        </p:grpSpPr>
        <p:sp>
          <p:nvSpPr>
            <p:cNvPr id="3" name="2 Rectángulo"/>
            <p:cNvSpPr/>
            <p:nvPr/>
          </p:nvSpPr>
          <p:spPr>
            <a:xfrm>
              <a:off x="-2772816" y="-99392"/>
              <a:ext cx="15553728" cy="705678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graphicFrame>
          <p:nvGraphicFramePr>
            <p:cNvPr id="2" name="1 Diagrama"/>
            <p:cNvGraphicFramePr/>
            <p:nvPr>
              <p:extLst>
                <p:ext uri="{D42A27DB-BD31-4B8C-83A1-F6EECF244321}">
                  <p14:modId xmlns:p14="http://schemas.microsoft.com/office/powerpoint/2010/main" xmlns="" val="2970386419"/>
                </p:ext>
              </p:extLst>
            </p:nvPr>
          </p:nvGraphicFramePr>
          <p:xfrm>
            <a:off x="-1056604" y="-135036"/>
            <a:ext cx="12673408" cy="513697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4" name="3 Rectángulo"/>
            <p:cNvSpPr/>
            <p:nvPr/>
          </p:nvSpPr>
          <p:spPr>
            <a:xfrm>
              <a:off x="-864096" y="3513708"/>
              <a:ext cx="1907704" cy="10801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s-CO" sz="1400" dirty="0">
                  <a:solidFill>
                    <a:schemeClr val="tx1"/>
                  </a:solidFill>
                </a:rPr>
                <a:t>Los riesgos no están claramente </a:t>
              </a:r>
              <a:r>
                <a:rPr lang="es-CO" sz="1400" dirty="0" smtClean="0">
                  <a:solidFill>
                    <a:schemeClr val="tx1"/>
                  </a:solidFill>
                </a:rPr>
                <a:t>clasificados,</a:t>
              </a:r>
              <a:r>
                <a:rPr lang="es-CO" sz="1400" dirty="0">
                  <a:solidFill>
                    <a:schemeClr val="tx1"/>
                  </a:solidFill>
                </a:rPr>
                <a:t> </a:t>
              </a:r>
              <a:r>
                <a:rPr lang="es-CO" sz="1400" dirty="0" smtClean="0">
                  <a:solidFill>
                    <a:schemeClr val="tx1"/>
                  </a:solidFill>
                </a:rPr>
                <a:t>cuantificados ni evaluados.</a:t>
              </a:r>
              <a:endParaRPr lang="es-CO" sz="1400" dirty="0">
                <a:solidFill>
                  <a:schemeClr val="tx1"/>
                </a:solidFill>
              </a:endParaRPr>
            </a:p>
          </p:txBody>
        </p:sp>
        <p:sp>
          <p:nvSpPr>
            <p:cNvPr id="5" name="4 CuadroTexto"/>
            <p:cNvSpPr txBox="1"/>
            <p:nvPr/>
          </p:nvSpPr>
          <p:spPr>
            <a:xfrm>
              <a:off x="-2563860" y="3645024"/>
              <a:ext cx="15121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b="1" dirty="0" smtClean="0">
                  <a:solidFill>
                    <a:srgbClr val="883230"/>
                  </a:solidFill>
                </a:rPr>
                <a:t>Impacto típico</a:t>
              </a:r>
              <a:endParaRPr lang="es-CO" b="1" dirty="0">
                <a:solidFill>
                  <a:srgbClr val="883230"/>
                </a:solidFill>
              </a:endParaRPr>
            </a:p>
          </p:txBody>
        </p:sp>
        <p:sp>
          <p:nvSpPr>
            <p:cNvPr id="7" name="6 CuadroTexto"/>
            <p:cNvSpPr txBox="1"/>
            <p:nvPr/>
          </p:nvSpPr>
          <p:spPr>
            <a:xfrm>
              <a:off x="-2546248" y="5085184"/>
              <a:ext cx="151216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b="1" dirty="0" smtClean="0">
                  <a:solidFill>
                    <a:schemeClr val="accent3">
                      <a:lumMod val="75000"/>
                    </a:schemeClr>
                  </a:solidFill>
                </a:rPr>
                <a:t>Impacto optimizado por la resiliencia</a:t>
              </a:r>
              <a:endParaRPr lang="es-CO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cxnSp>
          <p:nvCxnSpPr>
            <p:cNvPr id="9" name="8 Conector recto"/>
            <p:cNvCxnSpPr/>
            <p:nvPr/>
          </p:nvCxnSpPr>
          <p:spPr>
            <a:xfrm>
              <a:off x="-1476672" y="3291911"/>
              <a:ext cx="13465496" cy="0"/>
            </a:xfrm>
            <a:prstGeom prst="line">
              <a:avLst/>
            </a:prstGeom>
            <a:ln w="1587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1" name="10 Rectángulo"/>
            <p:cNvSpPr/>
            <p:nvPr/>
          </p:nvSpPr>
          <p:spPr>
            <a:xfrm>
              <a:off x="1200324" y="3513708"/>
              <a:ext cx="1907704" cy="11394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s-CO" sz="1400" dirty="0">
                  <a:solidFill>
                    <a:schemeClr val="tx1"/>
                  </a:solidFill>
                </a:rPr>
                <a:t>Capacidad limitada para monitorear las amenazas y vulnerabilidades en </a:t>
              </a:r>
              <a:r>
                <a:rPr lang="es-CO" sz="1400" dirty="0" smtClean="0">
                  <a:solidFill>
                    <a:schemeClr val="tx1"/>
                  </a:solidFill>
                </a:rPr>
                <a:t>tiempo </a:t>
              </a:r>
              <a:r>
                <a:rPr lang="es-CO" sz="1400" dirty="0">
                  <a:solidFill>
                    <a:schemeClr val="tx1"/>
                  </a:solidFill>
                </a:rPr>
                <a:t>real.</a:t>
              </a:r>
            </a:p>
          </p:txBody>
        </p:sp>
        <p:sp>
          <p:nvSpPr>
            <p:cNvPr id="14" name="13 Rectángulo"/>
            <p:cNvSpPr/>
            <p:nvPr/>
          </p:nvSpPr>
          <p:spPr>
            <a:xfrm>
              <a:off x="-864096" y="5169892"/>
              <a:ext cx="1907704" cy="10801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s-CO" sz="1400" dirty="0">
                  <a:solidFill>
                    <a:schemeClr val="tx1"/>
                  </a:solidFill>
                </a:rPr>
                <a:t>Los riesgos son continuamente evaluados y gestionados de forma centralizada.</a:t>
              </a:r>
            </a:p>
          </p:txBody>
        </p:sp>
        <p:cxnSp>
          <p:nvCxnSpPr>
            <p:cNvPr id="15" name="14 Conector recto"/>
            <p:cNvCxnSpPr/>
            <p:nvPr/>
          </p:nvCxnSpPr>
          <p:spPr>
            <a:xfrm>
              <a:off x="11988824" y="2429355"/>
              <a:ext cx="0" cy="855381"/>
            </a:xfrm>
            <a:prstGeom prst="line">
              <a:avLst/>
            </a:prstGeom>
            <a:ln w="1587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7" name="16 Rectángulo"/>
            <p:cNvSpPr/>
            <p:nvPr/>
          </p:nvSpPr>
          <p:spPr>
            <a:xfrm>
              <a:off x="1200324" y="5169892"/>
              <a:ext cx="2003524" cy="11394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s-CO" sz="1400" dirty="0">
                  <a:solidFill>
                    <a:schemeClr val="tx1"/>
                  </a:solidFill>
                </a:rPr>
                <a:t>Monitoreo y capacidad de alerta 24/7.</a:t>
              </a:r>
            </a:p>
            <a:p>
              <a:r>
                <a:rPr lang="es-CO" sz="1400" dirty="0">
                  <a:solidFill>
                    <a:schemeClr val="tx1"/>
                  </a:solidFill>
                </a:rPr>
                <a:t>Proporciona alerta temprana.</a:t>
              </a:r>
            </a:p>
          </p:txBody>
        </p:sp>
        <p:sp>
          <p:nvSpPr>
            <p:cNvPr id="18" name="17 Rectángulo"/>
            <p:cNvSpPr/>
            <p:nvPr/>
          </p:nvSpPr>
          <p:spPr>
            <a:xfrm>
              <a:off x="3286968" y="3513708"/>
              <a:ext cx="1907704" cy="11394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s-CO" sz="1400" dirty="0" smtClean="0">
                  <a:solidFill>
                    <a:schemeClr val="tx1"/>
                  </a:solidFill>
                </a:rPr>
                <a:t>Notificación reactiva de </a:t>
              </a:r>
              <a:r>
                <a:rPr lang="es-CO" sz="1400" dirty="0">
                  <a:solidFill>
                    <a:schemeClr val="tx1"/>
                  </a:solidFill>
                </a:rPr>
                <a:t>las </a:t>
              </a:r>
              <a:r>
                <a:rPr lang="es-CO" sz="1400" dirty="0" smtClean="0">
                  <a:solidFill>
                    <a:schemeClr val="tx1"/>
                  </a:solidFill>
                </a:rPr>
                <a:t>disrupciones.</a:t>
              </a:r>
              <a:endParaRPr lang="es-CO" sz="1400" dirty="0">
                <a:solidFill>
                  <a:schemeClr val="tx1"/>
                </a:solidFill>
              </a:endParaRPr>
            </a:p>
          </p:txBody>
        </p:sp>
        <p:sp>
          <p:nvSpPr>
            <p:cNvPr id="19" name="18 Rectángulo"/>
            <p:cNvSpPr/>
            <p:nvPr/>
          </p:nvSpPr>
          <p:spPr>
            <a:xfrm>
              <a:off x="3288556" y="5169892"/>
              <a:ext cx="1907704" cy="11394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s-CO" sz="1400" dirty="0" smtClean="0">
                  <a:solidFill>
                    <a:schemeClr val="tx1"/>
                  </a:solidFill>
                </a:rPr>
                <a:t>La detección temprana de las disrupciones permite, obtener la información necesaria </a:t>
              </a:r>
              <a:r>
                <a:rPr lang="es-CO" sz="1400" dirty="0">
                  <a:solidFill>
                    <a:schemeClr val="tx1"/>
                  </a:solidFill>
                </a:rPr>
                <a:t>para actuar</a:t>
              </a:r>
              <a:r>
                <a:rPr lang="es-CO" sz="1400" dirty="0" smtClean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20" name="19 Rectángulo"/>
            <p:cNvSpPr/>
            <p:nvPr/>
          </p:nvSpPr>
          <p:spPr>
            <a:xfrm>
              <a:off x="5375200" y="3513708"/>
              <a:ext cx="1907704" cy="11394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s-CO" sz="1400" dirty="0" smtClean="0">
                  <a:solidFill>
                    <a:schemeClr val="tx1"/>
                  </a:solidFill>
                </a:rPr>
                <a:t>Respuesta </a:t>
              </a:r>
              <a:r>
                <a:rPr lang="es-CO" sz="1400" dirty="0">
                  <a:solidFill>
                    <a:schemeClr val="tx1"/>
                  </a:solidFill>
                </a:rPr>
                <a:t>lenta y </a:t>
              </a:r>
              <a:r>
                <a:rPr lang="es-CO" sz="1400" dirty="0" smtClean="0">
                  <a:solidFill>
                    <a:schemeClr val="tx1"/>
                  </a:solidFill>
                </a:rPr>
                <a:t>descoordinada.</a:t>
              </a:r>
              <a:endParaRPr lang="es-CO" sz="1400" dirty="0">
                <a:solidFill>
                  <a:schemeClr val="tx1"/>
                </a:solidFill>
              </a:endParaRPr>
            </a:p>
          </p:txBody>
        </p:sp>
        <p:sp>
          <p:nvSpPr>
            <p:cNvPr id="21" name="20 Rectángulo"/>
            <p:cNvSpPr/>
            <p:nvPr/>
          </p:nvSpPr>
          <p:spPr>
            <a:xfrm>
              <a:off x="5375200" y="5169892"/>
              <a:ext cx="1907704" cy="11394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s-CO" sz="1400" dirty="0">
                  <a:solidFill>
                    <a:schemeClr val="tx1"/>
                  </a:solidFill>
                </a:rPr>
                <a:t>Planes de colaboración y acción predeterminada se ponen en </a:t>
              </a:r>
              <a:r>
                <a:rPr lang="es-CO" sz="1400" dirty="0" smtClean="0">
                  <a:solidFill>
                    <a:schemeClr val="tx1"/>
                  </a:solidFill>
                </a:rPr>
                <a:t>movimiento.</a:t>
              </a:r>
              <a:endParaRPr lang="es-CO" sz="1400" dirty="0">
                <a:solidFill>
                  <a:schemeClr val="tx1"/>
                </a:solidFill>
              </a:endParaRPr>
            </a:p>
          </p:txBody>
        </p:sp>
        <p:sp>
          <p:nvSpPr>
            <p:cNvPr id="22" name="21 Rectángulo"/>
            <p:cNvSpPr/>
            <p:nvPr/>
          </p:nvSpPr>
          <p:spPr>
            <a:xfrm>
              <a:off x="7463432" y="3513708"/>
              <a:ext cx="1907704" cy="11394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s-CO" sz="1400" dirty="0">
                  <a:solidFill>
                    <a:schemeClr val="tx1"/>
                  </a:solidFill>
                </a:rPr>
                <a:t>Modelo de recuperación </a:t>
              </a:r>
              <a:r>
                <a:rPr lang="es-CO" sz="1400" dirty="0" smtClean="0">
                  <a:solidFill>
                    <a:schemeClr val="tx1"/>
                  </a:solidFill>
                </a:rPr>
                <a:t>ineficiente, que </a:t>
              </a:r>
              <a:r>
                <a:rPr lang="es-CO" sz="1400" dirty="0">
                  <a:solidFill>
                    <a:schemeClr val="tx1"/>
                  </a:solidFill>
                </a:rPr>
                <a:t>conduce a costes excesivos.</a:t>
              </a:r>
            </a:p>
          </p:txBody>
        </p:sp>
        <p:sp>
          <p:nvSpPr>
            <p:cNvPr id="23" name="22 Rectángulo"/>
            <p:cNvSpPr/>
            <p:nvPr/>
          </p:nvSpPr>
          <p:spPr>
            <a:xfrm>
              <a:off x="7465020" y="5169892"/>
              <a:ext cx="1907704" cy="11394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s-CO" sz="1400" dirty="0" smtClean="0">
                  <a:solidFill>
                    <a:schemeClr val="tx1"/>
                  </a:solidFill>
                </a:rPr>
                <a:t>La organización se recupera </a:t>
              </a:r>
              <a:r>
                <a:rPr lang="es-CO" sz="1400" dirty="0">
                  <a:solidFill>
                    <a:schemeClr val="tx1"/>
                  </a:solidFill>
                </a:rPr>
                <a:t>rápidamente como se había previsto.</a:t>
              </a:r>
            </a:p>
          </p:txBody>
        </p:sp>
        <p:sp>
          <p:nvSpPr>
            <p:cNvPr id="24" name="23 Rectángulo"/>
            <p:cNvSpPr/>
            <p:nvPr/>
          </p:nvSpPr>
          <p:spPr>
            <a:xfrm>
              <a:off x="9492356" y="3513708"/>
              <a:ext cx="1907704" cy="11394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s-CO" sz="1400" dirty="0">
                  <a:solidFill>
                    <a:schemeClr val="tx1"/>
                  </a:solidFill>
                </a:rPr>
                <a:t>Procesos limitados para evaluar el rendimiento y </a:t>
              </a:r>
              <a:r>
                <a:rPr lang="es-CO" sz="1400" dirty="0" smtClean="0">
                  <a:solidFill>
                    <a:schemeClr val="tx1"/>
                  </a:solidFill>
                </a:rPr>
                <a:t>la mejora</a:t>
              </a:r>
              <a:r>
                <a:rPr lang="es-CO" sz="1400" dirty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25" name="24 Rectángulo"/>
            <p:cNvSpPr/>
            <p:nvPr/>
          </p:nvSpPr>
          <p:spPr>
            <a:xfrm>
              <a:off x="9481244" y="5169892"/>
              <a:ext cx="1907704" cy="11394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s-CO" sz="1400" dirty="0" smtClean="0">
                  <a:solidFill>
                    <a:schemeClr val="tx1"/>
                  </a:solidFill>
                </a:rPr>
                <a:t>Indicadores de </a:t>
              </a:r>
              <a:r>
                <a:rPr lang="es-CO" sz="1400" dirty="0">
                  <a:solidFill>
                    <a:schemeClr val="tx1"/>
                  </a:solidFill>
                </a:rPr>
                <a:t>rendimiento son </a:t>
              </a:r>
              <a:r>
                <a:rPr lang="es-CO" sz="1400" dirty="0" smtClean="0">
                  <a:solidFill>
                    <a:schemeClr val="tx1"/>
                  </a:solidFill>
                </a:rPr>
                <a:t>revisados </a:t>
              </a:r>
              <a:r>
                <a:rPr lang="es-CO" sz="1400" dirty="0">
                  <a:solidFill>
                    <a:schemeClr val="tx1"/>
                  </a:solidFill>
                </a:rPr>
                <a:t>y </a:t>
              </a:r>
              <a:r>
                <a:rPr lang="es-CO" sz="1400" dirty="0" smtClean="0">
                  <a:solidFill>
                    <a:schemeClr val="tx1"/>
                  </a:solidFill>
                </a:rPr>
                <a:t>utilizados </a:t>
              </a:r>
              <a:r>
                <a:rPr lang="es-CO" sz="1400" dirty="0">
                  <a:solidFill>
                    <a:schemeClr val="tx1"/>
                  </a:solidFill>
                </a:rPr>
                <a:t>para hacer mejoras.</a:t>
              </a:r>
            </a:p>
          </p:txBody>
        </p:sp>
        <p:cxnSp>
          <p:nvCxnSpPr>
            <p:cNvPr id="1024" name="1023 Conector recto"/>
            <p:cNvCxnSpPr/>
            <p:nvPr/>
          </p:nvCxnSpPr>
          <p:spPr>
            <a:xfrm flipV="1">
              <a:off x="11591403" y="2429355"/>
              <a:ext cx="396000" cy="0"/>
            </a:xfrm>
            <a:prstGeom prst="line">
              <a:avLst/>
            </a:prstGeom>
            <a:ln w="1587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" name="40 Conector recto"/>
            <p:cNvCxnSpPr/>
            <p:nvPr/>
          </p:nvCxnSpPr>
          <p:spPr>
            <a:xfrm>
              <a:off x="-1476672" y="2430893"/>
              <a:ext cx="0" cy="864000"/>
            </a:xfrm>
            <a:prstGeom prst="line">
              <a:avLst/>
            </a:prstGeom>
            <a:ln w="1587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34" name="1033 Conector recto de flecha"/>
            <p:cNvCxnSpPr/>
            <p:nvPr/>
          </p:nvCxnSpPr>
          <p:spPr>
            <a:xfrm flipV="1">
              <a:off x="-1476672" y="2437822"/>
              <a:ext cx="864096" cy="0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037" name="1036 Forma libre"/>
            <p:cNvSpPr/>
            <p:nvPr/>
          </p:nvSpPr>
          <p:spPr>
            <a:xfrm>
              <a:off x="6732240" y="142032"/>
              <a:ext cx="4292600" cy="1037799"/>
            </a:xfrm>
            <a:custGeom>
              <a:avLst/>
              <a:gdLst>
                <a:gd name="connsiteX0" fmla="*/ 0 w 4292600"/>
                <a:gd name="connsiteY0" fmla="*/ 1037799 h 1037799"/>
                <a:gd name="connsiteX1" fmla="*/ 1358900 w 4292600"/>
                <a:gd name="connsiteY1" fmla="*/ 898099 h 1037799"/>
                <a:gd name="connsiteX2" fmla="*/ 2006600 w 4292600"/>
                <a:gd name="connsiteY2" fmla="*/ 301199 h 1037799"/>
                <a:gd name="connsiteX3" fmla="*/ 2413000 w 4292600"/>
                <a:gd name="connsiteY3" fmla="*/ 21799 h 1037799"/>
                <a:gd name="connsiteX4" fmla="*/ 2844800 w 4292600"/>
                <a:gd name="connsiteY4" fmla="*/ 859999 h 1037799"/>
                <a:gd name="connsiteX5" fmla="*/ 3556000 w 4292600"/>
                <a:gd name="connsiteY5" fmla="*/ 1012399 h 1037799"/>
                <a:gd name="connsiteX6" fmla="*/ 4292600 w 4292600"/>
                <a:gd name="connsiteY6" fmla="*/ 999699 h 1037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92600" h="1037799">
                  <a:moveTo>
                    <a:pt x="0" y="1037799"/>
                  </a:moveTo>
                  <a:cubicBezTo>
                    <a:pt x="512233" y="1029332"/>
                    <a:pt x="1024467" y="1020866"/>
                    <a:pt x="1358900" y="898099"/>
                  </a:cubicBezTo>
                  <a:cubicBezTo>
                    <a:pt x="1693333" y="775332"/>
                    <a:pt x="1830917" y="447249"/>
                    <a:pt x="2006600" y="301199"/>
                  </a:cubicBezTo>
                  <a:cubicBezTo>
                    <a:pt x="2182283" y="155149"/>
                    <a:pt x="2273300" y="-71334"/>
                    <a:pt x="2413000" y="21799"/>
                  </a:cubicBezTo>
                  <a:cubicBezTo>
                    <a:pt x="2552700" y="114932"/>
                    <a:pt x="2654300" y="694899"/>
                    <a:pt x="2844800" y="859999"/>
                  </a:cubicBezTo>
                  <a:cubicBezTo>
                    <a:pt x="3035300" y="1025099"/>
                    <a:pt x="3314700" y="989116"/>
                    <a:pt x="3556000" y="1012399"/>
                  </a:cubicBezTo>
                  <a:cubicBezTo>
                    <a:pt x="3797300" y="1035682"/>
                    <a:pt x="4292600" y="999699"/>
                    <a:pt x="4292600" y="999699"/>
                  </a:cubicBezTo>
                </a:path>
              </a:pathLst>
            </a:custGeom>
            <a:ln w="22225">
              <a:solidFill>
                <a:srgbClr val="A5002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038" name="1037 Forma libre"/>
            <p:cNvSpPr/>
            <p:nvPr/>
          </p:nvSpPr>
          <p:spPr>
            <a:xfrm>
              <a:off x="6756400" y="1031116"/>
              <a:ext cx="3822700" cy="572284"/>
            </a:xfrm>
            <a:custGeom>
              <a:avLst/>
              <a:gdLst>
                <a:gd name="connsiteX0" fmla="*/ 0 w 3822700"/>
                <a:gd name="connsiteY0" fmla="*/ 504497 h 572284"/>
                <a:gd name="connsiteX1" fmla="*/ 1346200 w 3822700"/>
                <a:gd name="connsiteY1" fmla="*/ 453697 h 572284"/>
                <a:gd name="connsiteX2" fmla="*/ 1879600 w 3822700"/>
                <a:gd name="connsiteY2" fmla="*/ 123497 h 572284"/>
                <a:gd name="connsiteX3" fmla="*/ 2209800 w 3822700"/>
                <a:gd name="connsiteY3" fmla="*/ 9197 h 572284"/>
                <a:gd name="connsiteX4" fmla="*/ 2476500 w 3822700"/>
                <a:gd name="connsiteY4" fmla="*/ 339397 h 572284"/>
                <a:gd name="connsiteX5" fmla="*/ 2794000 w 3822700"/>
                <a:gd name="connsiteY5" fmla="*/ 504497 h 572284"/>
                <a:gd name="connsiteX6" fmla="*/ 3352800 w 3822700"/>
                <a:gd name="connsiteY6" fmla="*/ 542597 h 572284"/>
                <a:gd name="connsiteX7" fmla="*/ 3822700 w 3822700"/>
                <a:gd name="connsiteY7" fmla="*/ 542597 h 572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22700" h="572284">
                  <a:moveTo>
                    <a:pt x="0" y="504497"/>
                  </a:moveTo>
                  <a:cubicBezTo>
                    <a:pt x="516466" y="510847"/>
                    <a:pt x="1032933" y="517197"/>
                    <a:pt x="1346200" y="453697"/>
                  </a:cubicBezTo>
                  <a:cubicBezTo>
                    <a:pt x="1659467" y="390197"/>
                    <a:pt x="1735667" y="197580"/>
                    <a:pt x="1879600" y="123497"/>
                  </a:cubicBezTo>
                  <a:cubicBezTo>
                    <a:pt x="2023533" y="49414"/>
                    <a:pt x="2110317" y="-26786"/>
                    <a:pt x="2209800" y="9197"/>
                  </a:cubicBezTo>
                  <a:cubicBezTo>
                    <a:pt x="2309283" y="45180"/>
                    <a:pt x="2379133" y="256847"/>
                    <a:pt x="2476500" y="339397"/>
                  </a:cubicBezTo>
                  <a:cubicBezTo>
                    <a:pt x="2573867" y="421947"/>
                    <a:pt x="2647950" y="470630"/>
                    <a:pt x="2794000" y="504497"/>
                  </a:cubicBezTo>
                  <a:cubicBezTo>
                    <a:pt x="2940050" y="538364"/>
                    <a:pt x="3181350" y="536247"/>
                    <a:pt x="3352800" y="542597"/>
                  </a:cubicBezTo>
                  <a:cubicBezTo>
                    <a:pt x="3524250" y="548947"/>
                    <a:pt x="3763433" y="606097"/>
                    <a:pt x="3822700" y="542597"/>
                  </a:cubicBezTo>
                </a:path>
              </a:pathLst>
            </a:custGeom>
            <a:ln w="2222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O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1039" name="1038 CuadroTexto"/>
            <p:cNvSpPr txBox="1"/>
            <p:nvPr/>
          </p:nvSpPr>
          <p:spPr>
            <a:xfrm>
              <a:off x="10260632" y="980728"/>
              <a:ext cx="2304256" cy="95410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266700" indent="-177800">
                <a:buAutoNum type="arabicPeriod"/>
              </a:pPr>
              <a:r>
                <a:rPr lang="es-CO" sz="1400" dirty="0" smtClean="0"/>
                <a:t>Impacto típico ante grandes disrupciones.</a:t>
              </a:r>
            </a:p>
            <a:p>
              <a:pPr marL="266700" indent="-177800">
                <a:buAutoNum type="arabicPeriod"/>
              </a:pPr>
              <a:r>
                <a:rPr lang="es-CO" sz="1400" dirty="0"/>
                <a:t>Impacto con capacidad de </a:t>
              </a:r>
              <a:r>
                <a:rPr lang="es-CO" sz="1400" dirty="0" smtClean="0"/>
                <a:t>resiliencia.</a:t>
              </a:r>
              <a:endParaRPr lang="es-CO" sz="1400" dirty="0"/>
            </a:p>
          </p:txBody>
        </p:sp>
        <p:sp>
          <p:nvSpPr>
            <p:cNvPr id="1040" name="1039 Heptágono"/>
            <p:cNvSpPr/>
            <p:nvPr/>
          </p:nvSpPr>
          <p:spPr>
            <a:xfrm>
              <a:off x="8475352" y="300891"/>
              <a:ext cx="403188" cy="360040"/>
            </a:xfrm>
            <a:prstGeom prst="heptagon">
              <a:avLst/>
            </a:prstGeom>
            <a:solidFill>
              <a:schemeClr val="bg1"/>
            </a:solidFill>
            <a:ln>
              <a:solidFill>
                <a:srgbClr val="A500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smtClean="0">
                  <a:solidFill>
                    <a:srgbClr val="A50021"/>
                  </a:solidFill>
                </a:rPr>
                <a:t>1</a:t>
              </a:r>
              <a:endParaRPr lang="es-CO" dirty="0">
                <a:solidFill>
                  <a:srgbClr val="A50021"/>
                </a:solidFill>
              </a:endParaRPr>
            </a:p>
          </p:txBody>
        </p:sp>
        <p:sp>
          <p:nvSpPr>
            <p:cNvPr id="50" name="49 Heptágono"/>
            <p:cNvSpPr/>
            <p:nvPr/>
          </p:nvSpPr>
          <p:spPr>
            <a:xfrm>
              <a:off x="8316416" y="980728"/>
              <a:ext cx="403188" cy="360040"/>
            </a:xfrm>
            <a:prstGeom prst="heptagon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>
                  <a:solidFill>
                    <a:schemeClr val="accent3">
                      <a:lumMod val="75000"/>
                    </a:schemeClr>
                  </a:solidFill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3156775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971600" y="1556792"/>
            <a:ext cx="777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 dirty="0"/>
              <a:t>Beneficios operacionales de invertir en seguridad y resiliencia</a:t>
            </a:r>
          </a:p>
        </p:txBody>
      </p:sp>
      <p:graphicFrame>
        <p:nvGraphicFramePr>
          <p:cNvPr id="4" name="3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823009077"/>
              </p:ext>
            </p:extLst>
          </p:nvPr>
        </p:nvGraphicFramePr>
        <p:xfrm>
          <a:off x="2574032" y="206084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385929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 bwMode="auto">
          <a:xfrm>
            <a:off x="1979712" y="1473200"/>
            <a:ext cx="5611440" cy="3739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1835696" y="729570"/>
            <a:ext cx="6264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Índice de riesgo externo de las cadenas de abastecimiento por zonas geográficas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xmlns="" val="2623075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 bwMode="auto">
          <a:xfrm>
            <a:off x="16813360" y="-2905937"/>
            <a:ext cx="11593288" cy="1007758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  <p:grpSp>
        <p:nvGrpSpPr>
          <p:cNvPr id="59" name="58 Grupo"/>
          <p:cNvGrpSpPr/>
          <p:nvPr/>
        </p:nvGrpSpPr>
        <p:grpSpPr>
          <a:xfrm>
            <a:off x="-3078850" y="-531440"/>
            <a:ext cx="18956106" cy="7848872"/>
            <a:chOff x="-3078850" y="-531440"/>
            <a:chExt cx="18956106" cy="7848872"/>
          </a:xfrm>
        </p:grpSpPr>
        <p:sp>
          <p:nvSpPr>
            <p:cNvPr id="8" name="7 Rectángulo"/>
            <p:cNvSpPr/>
            <p:nvPr/>
          </p:nvSpPr>
          <p:spPr>
            <a:xfrm>
              <a:off x="-3078850" y="-531440"/>
              <a:ext cx="18956106" cy="784887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3" name="2 Rectángulo"/>
            <p:cNvSpPr/>
            <p:nvPr/>
          </p:nvSpPr>
          <p:spPr>
            <a:xfrm>
              <a:off x="-2484784" y="3960068"/>
              <a:ext cx="2664296" cy="648072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CO" dirty="0" smtClean="0">
                  <a:solidFill>
                    <a:schemeClr val="accent3">
                      <a:lumMod val="50000"/>
                    </a:schemeClr>
                  </a:solidFill>
                </a:rPr>
                <a:t>Recurso de la cadena de Abastecimiento</a:t>
              </a:r>
              <a:endParaRPr lang="es-CO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4" name="3 Rectángulo"/>
            <p:cNvSpPr/>
            <p:nvPr/>
          </p:nvSpPr>
          <p:spPr>
            <a:xfrm>
              <a:off x="-2052736" y="-152350"/>
              <a:ext cx="2736304" cy="64807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88323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b="1" dirty="0" smtClean="0">
                  <a:solidFill>
                    <a:srgbClr val="A50021"/>
                  </a:solidFill>
                </a:rPr>
                <a:t>RIESGOS  EXTERNOS</a:t>
              </a:r>
              <a:endParaRPr lang="es-CO" b="1" dirty="0">
                <a:solidFill>
                  <a:srgbClr val="A50021"/>
                </a:solidFill>
              </a:endParaRPr>
            </a:p>
          </p:txBody>
        </p:sp>
        <p:sp>
          <p:nvSpPr>
            <p:cNvPr id="5" name="4 Rectángulo"/>
            <p:cNvSpPr/>
            <p:nvPr/>
          </p:nvSpPr>
          <p:spPr>
            <a:xfrm>
              <a:off x="1331640" y="-155698"/>
              <a:ext cx="2736304" cy="6480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b="1" dirty="0" smtClean="0">
                  <a:solidFill>
                    <a:schemeClr val="accent3">
                      <a:lumMod val="50000"/>
                    </a:schemeClr>
                  </a:solidFill>
                </a:rPr>
                <a:t>RIESGOS  EN LA CADENA DE ABASTECIMIENTO</a:t>
              </a:r>
              <a:endParaRPr lang="es-CO" b="1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6" name="5 Rectángulo"/>
            <p:cNvSpPr/>
            <p:nvPr/>
          </p:nvSpPr>
          <p:spPr>
            <a:xfrm>
              <a:off x="1331640" y="935732"/>
              <a:ext cx="2736304" cy="64807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88323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b="1" dirty="0" smtClean="0">
                  <a:solidFill>
                    <a:srgbClr val="A50021"/>
                  </a:solidFill>
                </a:rPr>
                <a:t>RIESGOS  INTERNOS</a:t>
              </a:r>
              <a:endParaRPr lang="es-CO" b="1" dirty="0">
                <a:solidFill>
                  <a:srgbClr val="A50021"/>
                </a:solidFill>
              </a:endParaRPr>
            </a:p>
          </p:txBody>
        </p:sp>
        <p:sp>
          <p:nvSpPr>
            <p:cNvPr id="7" name="6 Rectángulo"/>
            <p:cNvSpPr/>
            <p:nvPr/>
          </p:nvSpPr>
          <p:spPr>
            <a:xfrm>
              <a:off x="-1416446" y="2146512"/>
              <a:ext cx="2736304" cy="64807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BE83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b="1" dirty="0" smtClean="0">
                  <a:solidFill>
                    <a:schemeClr val="accent6">
                      <a:lumMod val="50000"/>
                    </a:schemeClr>
                  </a:solidFill>
                </a:rPr>
                <a:t>RIESGOS  OPERACIONALES</a:t>
              </a:r>
              <a:endParaRPr lang="es-CO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9" name="8 Rectángulo"/>
            <p:cNvSpPr/>
            <p:nvPr/>
          </p:nvSpPr>
          <p:spPr>
            <a:xfrm>
              <a:off x="-2484784" y="4797152"/>
              <a:ext cx="2664296" cy="648072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CO" dirty="0" smtClean="0">
                  <a:solidFill>
                    <a:schemeClr val="accent3">
                      <a:lumMod val="50000"/>
                    </a:schemeClr>
                  </a:solidFill>
                </a:rPr>
                <a:t>Recurso de la cadena de Abastecimiento</a:t>
              </a:r>
              <a:endParaRPr lang="es-CO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10" name="9 Rectángulo"/>
            <p:cNvSpPr/>
            <p:nvPr/>
          </p:nvSpPr>
          <p:spPr>
            <a:xfrm>
              <a:off x="-2484784" y="5661248"/>
              <a:ext cx="2664296" cy="648072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CO" dirty="0" smtClean="0">
                  <a:solidFill>
                    <a:schemeClr val="accent3">
                      <a:lumMod val="50000"/>
                    </a:schemeClr>
                  </a:solidFill>
                </a:rPr>
                <a:t>Recurso de la cadena de Abastecimiento</a:t>
              </a:r>
              <a:endParaRPr lang="es-CO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12" name="11 Rectángulo"/>
            <p:cNvSpPr/>
            <p:nvPr/>
          </p:nvSpPr>
          <p:spPr>
            <a:xfrm>
              <a:off x="1547664" y="5157192"/>
              <a:ext cx="2664296" cy="648072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CO" dirty="0" smtClean="0">
                  <a:solidFill>
                    <a:schemeClr val="accent3">
                      <a:lumMod val="50000"/>
                    </a:schemeClr>
                  </a:solidFill>
                </a:rPr>
                <a:t>Recurso de la cadena de Abastecimiento</a:t>
              </a:r>
              <a:endParaRPr lang="es-CO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13" name="12 Rectángulo"/>
            <p:cNvSpPr/>
            <p:nvPr/>
          </p:nvSpPr>
          <p:spPr>
            <a:xfrm>
              <a:off x="7452320" y="4274046"/>
              <a:ext cx="2664296" cy="648072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CO" dirty="0" smtClean="0">
                  <a:solidFill>
                    <a:schemeClr val="accent3">
                      <a:lumMod val="50000"/>
                    </a:schemeClr>
                  </a:solidFill>
                </a:rPr>
                <a:t>Recurso de la cadena de Abastecimiento</a:t>
              </a:r>
              <a:endParaRPr lang="es-CO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14" name="13 Rectángulo"/>
            <p:cNvSpPr/>
            <p:nvPr/>
          </p:nvSpPr>
          <p:spPr>
            <a:xfrm>
              <a:off x="7452320" y="5180670"/>
              <a:ext cx="2664296" cy="648072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CO" dirty="0" smtClean="0">
                  <a:solidFill>
                    <a:schemeClr val="accent3">
                      <a:lumMod val="50000"/>
                    </a:schemeClr>
                  </a:solidFill>
                </a:rPr>
                <a:t>Recurso de la cadena de Abastecimiento</a:t>
              </a:r>
              <a:endParaRPr lang="es-CO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15" name="14 Rectángulo"/>
            <p:cNvSpPr/>
            <p:nvPr/>
          </p:nvSpPr>
          <p:spPr>
            <a:xfrm>
              <a:off x="11484768" y="3952106"/>
              <a:ext cx="2664296" cy="648072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CO" dirty="0" smtClean="0">
                  <a:solidFill>
                    <a:schemeClr val="accent3">
                      <a:lumMod val="50000"/>
                    </a:schemeClr>
                  </a:solidFill>
                </a:rPr>
                <a:t>Recurso de la cadena de Abastecimiento</a:t>
              </a:r>
              <a:endParaRPr lang="es-CO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16" name="15 Rectángulo"/>
            <p:cNvSpPr/>
            <p:nvPr/>
          </p:nvSpPr>
          <p:spPr>
            <a:xfrm>
              <a:off x="11484768" y="4789190"/>
              <a:ext cx="2664296" cy="648072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CO" dirty="0" smtClean="0">
                  <a:solidFill>
                    <a:schemeClr val="accent3">
                      <a:lumMod val="50000"/>
                    </a:schemeClr>
                  </a:solidFill>
                </a:rPr>
                <a:t>Recurso de la cadena de Abastecimiento</a:t>
              </a:r>
              <a:endParaRPr lang="es-CO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17" name="16 Rectángulo"/>
            <p:cNvSpPr/>
            <p:nvPr/>
          </p:nvSpPr>
          <p:spPr>
            <a:xfrm>
              <a:off x="11484768" y="5653286"/>
              <a:ext cx="2664296" cy="648072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CO" dirty="0" smtClean="0">
                  <a:solidFill>
                    <a:schemeClr val="accent3">
                      <a:lumMod val="50000"/>
                    </a:schemeClr>
                  </a:solidFill>
                </a:rPr>
                <a:t>Recurso de la cadena de Abastecimiento</a:t>
              </a:r>
              <a:endParaRPr lang="es-CO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18" name="17 Flecha derecha"/>
            <p:cNvSpPr/>
            <p:nvPr/>
          </p:nvSpPr>
          <p:spPr>
            <a:xfrm>
              <a:off x="366206" y="4588210"/>
              <a:ext cx="1080120" cy="896566"/>
            </a:xfrm>
            <a:prstGeom prst="rightArrow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9" name="18 Flecha derecha"/>
            <p:cNvSpPr/>
            <p:nvPr/>
          </p:nvSpPr>
          <p:spPr>
            <a:xfrm>
              <a:off x="10260632" y="4577122"/>
              <a:ext cx="1080120" cy="896566"/>
            </a:xfrm>
            <a:prstGeom prst="rightArrow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2" name="21 Flecha derecha"/>
            <p:cNvSpPr/>
            <p:nvPr/>
          </p:nvSpPr>
          <p:spPr>
            <a:xfrm>
              <a:off x="6156176" y="4581128"/>
              <a:ext cx="1080120" cy="896566"/>
            </a:xfrm>
            <a:prstGeom prst="rightArrow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1" name="20 Flecha derecha"/>
            <p:cNvSpPr/>
            <p:nvPr/>
          </p:nvSpPr>
          <p:spPr>
            <a:xfrm>
              <a:off x="5292080" y="4581128"/>
              <a:ext cx="1080120" cy="896566"/>
            </a:xfrm>
            <a:prstGeom prst="rightArrow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0" name="19 Flecha derecha"/>
            <p:cNvSpPr/>
            <p:nvPr/>
          </p:nvSpPr>
          <p:spPr>
            <a:xfrm>
              <a:off x="4427984" y="4581128"/>
              <a:ext cx="1080120" cy="896566"/>
            </a:xfrm>
            <a:prstGeom prst="rightArrow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3" name="22 Rectángulo"/>
            <p:cNvSpPr/>
            <p:nvPr/>
          </p:nvSpPr>
          <p:spPr>
            <a:xfrm>
              <a:off x="4427984" y="2132856"/>
              <a:ext cx="2736304" cy="64807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88323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b="1" dirty="0" smtClean="0">
                  <a:solidFill>
                    <a:srgbClr val="A50021"/>
                  </a:solidFill>
                </a:rPr>
                <a:t>Riesgo dentro de la Cadena de suministro</a:t>
              </a:r>
              <a:endParaRPr lang="es-CO" b="1" dirty="0">
                <a:solidFill>
                  <a:srgbClr val="A50021"/>
                </a:solidFill>
              </a:endParaRPr>
            </a:p>
          </p:txBody>
        </p:sp>
        <p:cxnSp>
          <p:nvCxnSpPr>
            <p:cNvPr id="25" name="24 Conector recto de flecha"/>
            <p:cNvCxnSpPr>
              <a:stCxn id="23" idx="2"/>
            </p:cNvCxnSpPr>
            <p:nvPr/>
          </p:nvCxnSpPr>
          <p:spPr>
            <a:xfrm flipH="1">
              <a:off x="755576" y="2780928"/>
              <a:ext cx="5040560" cy="1505644"/>
            </a:xfrm>
            <a:prstGeom prst="straightConnector1">
              <a:avLst/>
            </a:prstGeom>
            <a:ln>
              <a:solidFill>
                <a:srgbClr val="A5002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10 Rectángulo"/>
            <p:cNvSpPr/>
            <p:nvPr/>
          </p:nvSpPr>
          <p:spPr>
            <a:xfrm>
              <a:off x="1547664" y="4250568"/>
              <a:ext cx="2664296" cy="648072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CO" dirty="0" smtClean="0">
                  <a:solidFill>
                    <a:schemeClr val="accent3">
                      <a:lumMod val="50000"/>
                    </a:schemeClr>
                  </a:solidFill>
                </a:rPr>
                <a:t>Recurso de la cadena de Abastecimiento</a:t>
              </a:r>
              <a:endParaRPr lang="es-CO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27" name="26 Conector recto de flecha"/>
            <p:cNvCxnSpPr>
              <a:stCxn id="23" idx="2"/>
            </p:cNvCxnSpPr>
            <p:nvPr/>
          </p:nvCxnSpPr>
          <p:spPr>
            <a:xfrm>
              <a:off x="5796136" y="2780928"/>
              <a:ext cx="0" cy="1469640"/>
            </a:xfrm>
            <a:prstGeom prst="straightConnector1">
              <a:avLst/>
            </a:prstGeom>
            <a:ln>
              <a:solidFill>
                <a:srgbClr val="A5002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30 Conector recto de flecha"/>
            <p:cNvCxnSpPr>
              <a:stCxn id="23" idx="2"/>
            </p:cNvCxnSpPr>
            <p:nvPr/>
          </p:nvCxnSpPr>
          <p:spPr>
            <a:xfrm>
              <a:off x="5796136" y="2780928"/>
              <a:ext cx="5004556" cy="1493118"/>
            </a:xfrm>
            <a:prstGeom prst="straightConnector1">
              <a:avLst/>
            </a:prstGeom>
            <a:ln>
              <a:solidFill>
                <a:srgbClr val="A5002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35 Conector recto de flecha"/>
            <p:cNvCxnSpPr/>
            <p:nvPr/>
          </p:nvCxnSpPr>
          <p:spPr>
            <a:xfrm flipH="1">
              <a:off x="-1152636" y="2794584"/>
              <a:ext cx="1104342" cy="994456"/>
            </a:xfrm>
            <a:prstGeom prst="straightConnector1">
              <a:avLst/>
            </a:prstGeom>
            <a:ln>
              <a:solidFill>
                <a:schemeClr val="accent6">
                  <a:lumMod val="50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36 Conector recto de flecha"/>
            <p:cNvCxnSpPr>
              <a:stCxn id="7" idx="2"/>
            </p:cNvCxnSpPr>
            <p:nvPr/>
          </p:nvCxnSpPr>
          <p:spPr>
            <a:xfrm>
              <a:off x="-48294" y="2794584"/>
              <a:ext cx="2928106" cy="1354496"/>
            </a:xfrm>
            <a:prstGeom prst="straightConnector1">
              <a:avLst/>
            </a:prstGeom>
            <a:ln>
              <a:solidFill>
                <a:schemeClr val="accent6">
                  <a:lumMod val="50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39 Conector recto de flecha"/>
            <p:cNvCxnSpPr>
              <a:stCxn id="7" idx="2"/>
            </p:cNvCxnSpPr>
            <p:nvPr/>
          </p:nvCxnSpPr>
          <p:spPr>
            <a:xfrm>
              <a:off x="-48294" y="2794584"/>
              <a:ext cx="9012782" cy="1354496"/>
            </a:xfrm>
            <a:prstGeom prst="straightConnector1">
              <a:avLst/>
            </a:prstGeom>
            <a:ln>
              <a:solidFill>
                <a:schemeClr val="accent6">
                  <a:lumMod val="50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42 Conector recto de flecha"/>
            <p:cNvCxnSpPr>
              <a:stCxn id="7" idx="2"/>
            </p:cNvCxnSpPr>
            <p:nvPr/>
          </p:nvCxnSpPr>
          <p:spPr>
            <a:xfrm>
              <a:off x="-48294" y="2794584"/>
              <a:ext cx="12865210" cy="994456"/>
            </a:xfrm>
            <a:prstGeom prst="straightConnector1">
              <a:avLst/>
            </a:prstGeom>
            <a:ln>
              <a:solidFill>
                <a:schemeClr val="accent6">
                  <a:lumMod val="50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46 Conector recto de flecha"/>
            <p:cNvCxnSpPr>
              <a:stCxn id="5" idx="2"/>
              <a:endCxn id="6" idx="0"/>
            </p:cNvCxnSpPr>
            <p:nvPr/>
          </p:nvCxnSpPr>
          <p:spPr>
            <a:xfrm>
              <a:off x="2699792" y="492374"/>
              <a:ext cx="0" cy="443358"/>
            </a:xfrm>
            <a:prstGeom prst="straightConnector1">
              <a:avLst/>
            </a:prstGeom>
            <a:ln>
              <a:solidFill>
                <a:srgbClr val="A5002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47 Conector recto de flecha"/>
            <p:cNvCxnSpPr>
              <a:stCxn id="5" idx="1"/>
              <a:endCxn id="4" idx="3"/>
            </p:cNvCxnSpPr>
            <p:nvPr/>
          </p:nvCxnSpPr>
          <p:spPr>
            <a:xfrm flipH="1">
              <a:off x="683568" y="168338"/>
              <a:ext cx="648072" cy="0"/>
            </a:xfrm>
            <a:prstGeom prst="straightConnector1">
              <a:avLst/>
            </a:prstGeom>
            <a:ln>
              <a:solidFill>
                <a:srgbClr val="A5002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50 Conector recto de flecha"/>
            <p:cNvCxnSpPr/>
            <p:nvPr/>
          </p:nvCxnSpPr>
          <p:spPr>
            <a:xfrm flipH="1">
              <a:off x="-252536" y="1583804"/>
              <a:ext cx="2952328" cy="562708"/>
            </a:xfrm>
            <a:prstGeom prst="straightConnector1">
              <a:avLst/>
            </a:prstGeom>
            <a:ln>
              <a:solidFill>
                <a:srgbClr val="A5002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53 Conector recto de flecha"/>
            <p:cNvCxnSpPr>
              <a:stCxn id="6" idx="2"/>
            </p:cNvCxnSpPr>
            <p:nvPr/>
          </p:nvCxnSpPr>
          <p:spPr>
            <a:xfrm>
              <a:off x="2699792" y="1583804"/>
              <a:ext cx="3132348" cy="549052"/>
            </a:xfrm>
            <a:prstGeom prst="straightConnector1">
              <a:avLst/>
            </a:prstGeom>
            <a:ln>
              <a:solidFill>
                <a:srgbClr val="A5002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56 CuadroTexto"/>
            <p:cNvSpPr txBox="1"/>
            <p:nvPr/>
          </p:nvSpPr>
          <p:spPr>
            <a:xfrm>
              <a:off x="14293080" y="4898640"/>
              <a:ext cx="15841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b="1" dirty="0" smtClean="0"/>
                <a:t>CLIENTE </a:t>
              </a:r>
            </a:p>
            <a:p>
              <a:r>
                <a:rPr lang="es-CO" b="1" dirty="0" smtClean="0"/>
                <a:t>FINAL</a:t>
              </a:r>
              <a:endParaRPr lang="es-CO" b="1" dirty="0"/>
            </a:p>
          </p:txBody>
        </p:sp>
        <p:sp>
          <p:nvSpPr>
            <p:cNvPr id="58" name="57 Flecha derecha"/>
            <p:cNvSpPr/>
            <p:nvPr/>
          </p:nvSpPr>
          <p:spPr>
            <a:xfrm>
              <a:off x="-2196752" y="6453336"/>
              <a:ext cx="16093788" cy="404664"/>
            </a:xfrm>
            <a:prstGeom prst="rightArrow">
              <a:avLst/>
            </a:prstGeom>
            <a:solidFill>
              <a:srgbClr val="9BBB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</p:spTree>
    <p:extLst>
      <p:ext uri="{BB962C8B-B14F-4D97-AF65-F5344CB8AC3E}">
        <p14:creationId xmlns:p14="http://schemas.microsoft.com/office/powerpoint/2010/main" xmlns="" val="2453974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Gráfico"/>
          <p:cNvGraphicFramePr>
            <a:graphicFrameLocks/>
          </p:cNvGraphicFramePr>
          <p:nvPr/>
        </p:nvGraphicFramePr>
        <p:xfrm>
          <a:off x="632460" y="1632585"/>
          <a:ext cx="7879080" cy="35928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2 CuadroTexto"/>
          <p:cNvSpPr txBox="1"/>
          <p:nvPr/>
        </p:nvSpPr>
        <p:spPr>
          <a:xfrm>
            <a:off x="1979712" y="1412776"/>
            <a:ext cx="511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 dirty="0"/>
              <a:t>Riesgos en la Cadena de Abastecimiento</a:t>
            </a:r>
          </a:p>
        </p:txBody>
      </p:sp>
    </p:spTree>
    <p:extLst>
      <p:ext uri="{BB962C8B-B14F-4D97-AF65-F5344CB8AC3E}">
        <p14:creationId xmlns:p14="http://schemas.microsoft.com/office/powerpoint/2010/main" xmlns="" val="16405514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11684</TotalTime>
  <Words>1897</Words>
  <Application>Microsoft Office PowerPoint</Application>
  <PresentationFormat>Presentación en pantalla (4:3)</PresentationFormat>
  <Paragraphs>459</Paragraphs>
  <Slides>27</Slides>
  <Notes>1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29" baseType="lpstr">
      <vt:lpstr>Tema de Office</vt:lpstr>
      <vt:lpstr>Clip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  <vt:lpstr>Diapositiva 20</vt:lpstr>
      <vt:lpstr>Diapositiva 21</vt:lpstr>
      <vt:lpstr>Diapositiva 22</vt:lpstr>
      <vt:lpstr>Diapositiva 23</vt:lpstr>
      <vt:lpstr>Diapositiva 24</vt:lpstr>
      <vt:lpstr>Diapositiva 25</vt:lpstr>
      <vt:lpstr>Diapositiva 26</vt:lpstr>
      <vt:lpstr>Diapositiva 27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Paula Andrea Ospina Patiño (NCT  Energy Group)</dc:creator>
  <cp:lastModifiedBy>AndreillaPilla</cp:lastModifiedBy>
  <cp:revision>399</cp:revision>
  <dcterms:created xsi:type="dcterms:W3CDTF">2015-05-25T21:12:16Z</dcterms:created>
  <dcterms:modified xsi:type="dcterms:W3CDTF">2016-05-02T18:17:34Z</dcterms:modified>
</cp:coreProperties>
</file>