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62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66"/>
    <a:srgbClr val="A50021"/>
    <a:srgbClr val="66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04108-63A6-4D9E-9C77-391BDFD1FE27}" type="datetimeFigureOut">
              <a:rPr lang="es-CO" smtClean="0"/>
              <a:t>26/03/2014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5423C-E71F-40F3-96D9-689BC1A20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387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5423C-E71F-40F3-96D9-689BC1A20FDD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016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01C7-3DEF-4711-B296-56AD4B34FBD9}" type="datetimeFigureOut">
              <a:rPr lang="es-CO" smtClean="0"/>
              <a:t>26/03/2014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846B-9905-47A8-8BB8-C271FB7595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079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01C7-3DEF-4711-B296-56AD4B34FBD9}" type="datetimeFigureOut">
              <a:rPr lang="es-CO" smtClean="0"/>
              <a:t>26/03/2014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846B-9905-47A8-8BB8-C271FB7595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901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01C7-3DEF-4711-B296-56AD4B34FBD9}" type="datetimeFigureOut">
              <a:rPr lang="es-CO" smtClean="0"/>
              <a:t>26/03/2014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846B-9905-47A8-8BB8-C271FB7595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72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01C7-3DEF-4711-B296-56AD4B34FBD9}" type="datetimeFigureOut">
              <a:rPr lang="es-CO" smtClean="0"/>
              <a:t>26/03/2014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846B-9905-47A8-8BB8-C271FB7595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453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01C7-3DEF-4711-B296-56AD4B34FBD9}" type="datetimeFigureOut">
              <a:rPr lang="es-CO" smtClean="0"/>
              <a:t>26/03/2014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846B-9905-47A8-8BB8-C271FB7595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718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01C7-3DEF-4711-B296-56AD4B34FBD9}" type="datetimeFigureOut">
              <a:rPr lang="es-CO" smtClean="0"/>
              <a:t>26/03/2014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846B-9905-47A8-8BB8-C271FB7595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79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01C7-3DEF-4711-B296-56AD4B34FBD9}" type="datetimeFigureOut">
              <a:rPr lang="es-CO" smtClean="0"/>
              <a:t>26/03/2014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846B-9905-47A8-8BB8-C271FB7595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744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01C7-3DEF-4711-B296-56AD4B34FBD9}" type="datetimeFigureOut">
              <a:rPr lang="es-CO" smtClean="0"/>
              <a:t>26/03/2014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846B-9905-47A8-8BB8-C271FB7595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138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01C7-3DEF-4711-B296-56AD4B34FBD9}" type="datetimeFigureOut">
              <a:rPr lang="es-CO" smtClean="0"/>
              <a:t>26/03/2014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846B-9905-47A8-8BB8-C271FB7595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813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01C7-3DEF-4711-B296-56AD4B34FBD9}" type="datetimeFigureOut">
              <a:rPr lang="es-CO" smtClean="0"/>
              <a:t>26/03/2014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846B-9905-47A8-8BB8-C271FB7595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405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01C7-3DEF-4711-B296-56AD4B34FBD9}" type="datetimeFigureOut">
              <a:rPr lang="es-CO" smtClean="0"/>
              <a:t>26/03/2014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846B-9905-47A8-8BB8-C271FB7595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609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01C7-3DEF-4711-B296-56AD4B34FBD9}" type="datetimeFigureOut">
              <a:rPr lang="es-CO" smtClean="0"/>
              <a:t>26/03/2014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6846B-9905-47A8-8BB8-C271FB7595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43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274837" y="217158"/>
            <a:ext cx="8712968" cy="64087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557" y="317946"/>
            <a:ext cx="41910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 rot="19240790">
            <a:off x="2231495" y="68040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dirty="0" smtClean="0">
                <a:latin typeface="Chiller" pitchFamily="82" charset="0"/>
              </a:rPr>
              <a:t>AULOS</a:t>
            </a:r>
            <a:endParaRPr lang="es-CO" sz="5400" dirty="0">
              <a:latin typeface="Chiller" pitchFamily="82" charset="0"/>
            </a:endParaRPr>
          </a:p>
        </p:txBody>
      </p:sp>
      <p:sp>
        <p:nvSpPr>
          <p:cNvPr id="6" name="5 Llamada ovalada"/>
          <p:cNvSpPr/>
          <p:nvPr/>
        </p:nvSpPr>
        <p:spPr>
          <a:xfrm>
            <a:off x="5611328" y="217158"/>
            <a:ext cx="3158827" cy="1404736"/>
          </a:xfrm>
          <a:prstGeom prst="wedgeEllipseCallout">
            <a:avLst>
              <a:gd name="adj1" fmla="val -39657"/>
              <a:gd name="adj2" fmla="val 5029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CuadroTexto"/>
          <p:cNvSpPr txBox="1"/>
          <p:nvPr/>
        </p:nvSpPr>
        <p:spPr>
          <a:xfrm>
            <a:off x="5970599" y="45440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i="1" dirty="0" smtClean="0">
                <a:solidFill>
                  <a:srgbClr val="A5002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Cuida tu MUNDO!!!</a:t>
            </a:r>
          </a:p>
          <a:p>
            <a:r>
              <a:rPr lang="es-CO" b="1" i="1" dirty="0" smtClean="0">
                <a:solidFill>
                  <a:srgbClr val="A5002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Cuida tu ESPACIO!!!...</a:t>
            </a:r>
            <a:endParaRPr lang="es-CO" b="1" i="1" dirty="0">
              <a:solidFill>
                <a:srgbClr val="A5002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7 Luna"/>
          <p:cNvSpPr/>
          <p:nvPr/>
        </p:nvSpPr>
        <p:spPr>
          <a:xfrm>
            <a:off x="335541" y="272690"/>
            <a:ext cx="225827" cy="761731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Estrella de 4 puntas"/>
          <p:cNvSpPr/>
          <p:nvPr/>
        </p:nvSpPr>
        <p:spPr>
          <a:xfrm>
            <a:off x="1872987" y="1650461"/>
            <a:ext cx="334944" cy="278731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Estrella de 5 puntas"/>
          <p:cNvSpPr/>
          <p:nvPr/>
        </p:nvSpPr>
        <p:spPr>
          <a:xfrm>
            <a:off x="6804248" y="2759309"/>
            <a:ext cx="243027" cy="36004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Estrella de 4 puntas"/>
          <p:cNvSpPr/>
          <p:nvPr/>
        </p:nvSpPr>
        <p:spPr>
          <a:xfrm>
            <a:off x="511711" y="1822129"/>
            <a:ext cx="275484" cy="324036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Rayo"/>
          <p:cNvSpPr/>
          <p:nvPr/>
        </p:nvSpPr>
        <p:spPr>
          <a:xfrm rot="14034739">
            <a:off x="3032989" y="932914"/>
            <a:ext cx="419869" cy="1608703"/>
          </a:xfrm>
          <a:prstGeom prst="lightningBol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Estrella de 5 puntas"/>
          <p:cNvSpPr/>
          <p:nvPr/>
        </p:nvSpPr>
        <p:spPr>
          <a:xfrm>
            <a:off x="8468376" y="1465791"/>
            <a:ext cx="333037" cy="324036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Estrella de 4 puntas"/>
          <p:cNvSpPr/>
          <p:nvPr/>
        </p:nvSpPr>
        <p:spPr>
          <a:xfrm>
            <a:off x="616294" y="327495"/>
            <a:ext cx="300227" cy="291084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19 Estrella de 5 puntas"/>
          <p:cNvSpPr/>
          <p:nvPr/>
        </p:nvSpPr>
        <p:spPr>
          <a:xfrm>
            <a:off x="7713349" y="3041909"/>
            <a:ext cx="300087" cy="28148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20 Estrella de 4 puntas"/>
          <p:cNvSpPr/>
          <p:nvPr/>
        </p:nvSpPr>
        <p:spPr>
          <a:xfrm>
            <a:off x="1787144" y="913463"/>
            <a:ext cx="241120" cy="45720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21 Estrella de 5 puntas"/>
          <p:cNvSpPr/>
          <p:nvPr/>
        </p:nvSpPr>
        <p:spPr>
          <a:xfrm>
            <a:off x="8287797" y="4203086"/>
            <a:ext cx="237715" cy="18002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22 Estrella de 5 puntas"/>
          <p:cNvSpPr/>
          <p:nvPr/>
        </p:nvSpPr>
        <p:spPr>
          <a:xfrm>
            <a:off x="7190741" y="1334670"/>
            <a:ext cx="170468" cy="57606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24 Estrella de 4 puntas"/>
          <p:cNvSpPr/>
          <p:nvPr/>
        </p:nvSpPr>
        <p:spPr>
          <a:xfrm>
            <a:off x="1101428" y="2867321"/>
            <a:ext cx="275484" cy="504056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25 Estrella de 5 puntas"/>
          <p:cNvSpPr/>
          <p:nvPr/>
        </p:nvSpPr>
        <p:spPr>
          <a:xfrm>
            <a:off x="8445068" y="372045"/>
            <a:ext cx="300087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Sol"/>
          <p:cNvSpPr/>
          <p:nvPr/>
        </p:nvSpPr>
        <p:spPr>
          <a:xfrm>
            <a:off x="2483522" y="473037"/>
            <a:ext cx="936104" cy="646331"/>
          </a:xfrm>
          <a:prstGeom prst="sun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CuadroTexto"/>
          <p:cNvSpPr txBox="1"/>
          <p:nvPr/>
        </p:nvSpPr>
        <p:spPr>
          <a:xfrm>
            <a:off x="5179720" y="3416260"/>
            <a:ext cx="14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 smtClean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s-CO" dirty="0" err="1" smtClean="0"/>
              <a:t>todisciplina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79720" y="3804684"/>
            <a:ext cx="12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accent3">
                    <a:lumMod val="75000"/>
                  </a:schemeClr>
                </a:solidFill>
              </a:rPr>
              <a:t>U</a:t>
            </a:r>
            <a:r>
              <a:rPr lang="es-CO" dirty="0" smtClean="0"/>
              <a:t>tilización</a:t>
            </a:r>
            <a:endParaRPr lang="es-CO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215711" y="414051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accent3">
                    <a:lumMod val="75000"/>
                  </a:schemeClr>
                </a:solidFill>
              </a:rPr>
              <a:t>L</a:t>
            </a:r>
            <a:r>
              <a:rPr lang="es-CO" dirty="0" smtClean="0"/>
              <a:t>impieza</a:t>
            </a:r>
            <a:endParaRPr lang="es-CO" dirty="0"/>
          </a:p>
        </p:txBody>
      </p:sp>
      <p:sp>
        <p:nvSpPr>
          <p:cNvPr id="30" name="29 CuadroTexto"/>
          <p:cNvSpPr txBox="1"/>
          <p:nvPr/>
        </p:nvSpPr>
        <p:spPr>
          <a:xfrm>
            <a:off x="5251052" y="4508707"/>
            <a:ext cx="94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es-CO" dirty="0" smtClean="0"/>
              <a:t>rden</a:t>
            </a:r>
            <a:endParaRPr lang="es-CO" dirty="0"/>
          </a:p>
        </p:txBody>
      </p:sp>
      <p:sp>
        <p:nvSpPr>
          <p:cNvPr id="31" name="30 CuadroTexto"/>
          <p:cNvSpPr txBox="1"/>
          <p:nvPr/>
        </p:nvSpPr>
        <p:spPr>
          <a:xfrm>
            <a:off x="5283489" y="4911318"/>
            <a:ext cx="82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s-CO" dirty="0" smtClean="0"/>
              <a:t>alud</a:t>
            </a:r>
            <a:endParaRPr lang="es-CO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920" y="5517232"/>
            <a:ext cx="4187637" cy="73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7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9759"/>
            <a:ext cx="4356484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706463" y="1484784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CULTURA AULOS:</a:t>
            </a:r>
            <a:endParaRPr lang="es-CO" sz="3200" b="1" dirty="0">
              <a:solidFill>
                <a:schemeClr val="bg1"/>
              </a:solidFill>
            </a:endParaRPr>
          </a:p>
          <a:p>
            <a:r>
              <a:rPr lang="es-CO" sz="3200" b="1" dirty="0" smtClean="0">
                <a:solidFill>
                  <a:schemeClr val="bg1"/>
                </a:solidFill>
              </a:rPr>
              <a:t>Cuida tu mundo, cuida tu espacio….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752020" y="1700808"/>
            <a:ext cx="40684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</a:rPr>
              <a:t>AULOS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, es la representación de toda una  cultura institucional, que conlleva una fuerza vital de procesos de transformación en la vida de la Escuela Normal.</a:t>
            </a:r>
          </a:p>
          <a:p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</a:rPr>
              <a:t>El 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Proyecto de “Vínculos relacionales, </a:t>
            </a:r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</a:rPr>
              <a:t>para  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la formación del ser y la construcción del saber  se constituye en un eje central en el desarrollo clave de un </a:t>
            </a:r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vínculo relacional con lo otro, lo creado por Dios y el ser humano.</a:t>
            </a:r>
          </a:p>
          <a:p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8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2656"/>
            <a:ext cx="4320480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79512" y="2420888"/>
            <a:ext cx="4320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“</a:t>
            </a:r>
            <a:r>
              <a:rPr lang="es-CO" b="1" dirty="0" err="1"/>
              <a:t>Aulos</a:t>
            </a:r>
            <a:r>
              <a:rPr lang="es-CO" b="1" dirty="0"/>
              <a:t>” es para la Escuela Normal Superior Rafael María Giraldo, un pedagogo imaginario que desde los proyectos pedagógicos </a:t>
            </a:r>
            <a:r>
              <a:rPr lang="es-CO" b="1" dirty="0" err="1"/>
              <a:t>tranversales</a:t>
            </a:r>
            <a:r>
              <a:rPr lang="es-CO" b="1" dirty="0"/>
              <a:t>  se </a:t>
            </a:r>
            <a:r>
              <a:rPr lang="es-CO" b="1" dirty="0" smtClean="0"/>
              <a:t>entreteje </a:t>
            </a:r>
            <a:r>
              <a:rPr lang="es-CO" b="1" dirty="0"/>
              <a:t>y se </a:t>
            </a:r>
            <a:r>
              <a:rPr lang="es-CO" b="1" dirty="0" smtClean="0"/>
              <a:t>moviliza para </a:t>
            </a:r>
            <a:r>
              <a:rPr lang="es-CO" b="1" dirty="0"/>
              <a:t>la formación integral de los maestros en formación, y la </a:t>
            </a:r>
            <a:r>
              <a:rPr lang="es-CO" b="1" dirty="0" err="1"/>
              <a:t>visibilización</a:t>
            </a:r>
            <a:r>
              <a:rPr lang="es-CO" b="1" dirty="0"/>
              <a:t> del poder  transformador de la </a:t>
            </a:r>
            <a:r>
              <a:rPr lang="es-CO" b="1" dirty="0" smtClean="0"/>
              <a:t>Escuela.</a:t>
            </a:r>
          </a:p>
          <a:p>
            <a:endParaRPr lang="es-CO" b="1" dirty="0"/>
          </a:p>
          <a:p>
            <a:r>
              <a:rPr lang="es-CO" b="1" dirty="0" smtClean="0"/>
              <a:t> 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69099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779913" y="468535"/>
            <a:ext cx="51845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 err="1"/>
              <a:t>Aulos</a:t>
            </a:r>
            <a:r>
              <a:rPr lang="es-CO" dirty="0"/>
              <a:t> que desde la cultura ambiental, sincroniza, todos los procesos de sensibilización , profundización y ejecución con PRAES, patrulleros </a:t>
            </a:r>
            <a:r>
              <a:rPr lang="es-CO" dirty="0" smtClean="0"/>
              <a:t>ambientales, </a:t>
            </a:r>
            <a:r>
              <a:rPr lang="es-CO" dirty="0" err="1" smtClean="0"/>
              <a:t>elaborartevivo</a:t>
            </a: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CO" dirty="0" smtClean="0"/>
              <a:t>entre </a:t>
            </a:r>
            <a:r>
              <a:rPr lang="es-CO" dirty="0"/>
              <a:t>otros.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/>
              <a:t>Con el desarrollo de la cátedra agroecológica que dinamiza la Escuela Normal con los maestros en formación  del programa de la formación </a:t>
            </a:r>
            <a:r>
              <a:rPr lang="es-CO" dirty="0" smtClean="0"/>
              <a:t>complementaria</a:t>
            </a:r>
          </a:p>
          <a:p>
            <a:endParaRPr lang="es-CO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b="1" u="sng" dirty="0" err="1" smtClean="0"/>
              <a:t>Aulos</a:t>
            </a:r>
            <a:r>
              <a:rPr lang="es-CO" b="1" u="sng" dirty="0" smtClean="0"/>
              <a:t> en el proyecto de vida a través de la lúdica</a:t>
            </a:r>
            <a:r>
              <a:rPr lang="es-CO" dirty="0" smtClean="0"/>
              <a:t> Propósito </a:t>
            </a:r>
            <a:r>
              <a:rPr lang="es-CO" dirty="0"/>
              <a:t>es generar espacios alternativos de aprendizaje para los niños y jóvenes de la I.E. </a:t>
            </a:r>
            <a:r>
              <a:rPr lang="es-CO" dirty="0" smtClean="0"/>
              <a:t>Escuela Normal, </a:t>
            </a:r>
            <a:r>
              <a:rPr lang="es-CO" dirty="0"/>
              <a:t>que favorezca el aprovechamiento del tiempo libre desde la cultura, la ciencia, el deporte y la recreación, para contribuir al logro del equilibrio </a:t>
            </a:r>
            <a:r>
              <a:rPr lang="es-CO" dirty="0" err="1"/>
              <a:t>biopsicológico</a:t>
            </a:r>
            <a:r>
              <a:rPr lang="es-CO" dirty="0"/>
              <a:t> y social, buena salud y una mejor calidad de vida</a:t>
            </a:r>
            <a:r>
              <a:rPr lang="es-CO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CO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dirty="0"/>
              <a:t>El proyecto asume la lúdica como mediadora de procesos de desarrollo humano. </a:t>
            </a:r>
          </a:p>
          <a:p>
            <a:r>
              <a:rPr lang="es-CO" dirty="0" smtClean="0"/>
              <a:t> 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980728"/>
            <a:ext cx="345638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330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281</Words>
  <Application>Microsoft Office PowerPoint</Application>
  <PresentationFormat>Presentación en pantalla (4:3)</PresentationFormat>
  <Paragraphs>26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28</cp:revision>
  <dcterms:created xsi:type="dcterms:W3CDTF">2013-06-23T17:29:48Z</dcterms:created>
  <dcterms:modified xsi:type="dcterms:W3CDTF">2014-03-27T04:01:35Z</dcterms:modified>
</cp:coreProperties>
</file>