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9" r:id="rId2"/>
    <p:sldId id="281" r:id="rId3"/>
    <p:sldId id="282" r:id="rId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FFCC"/>
    <a:srgbClr val="996633"/>
    <a:srgbClr val="FBFB9B"/>
    <a:srgbClr val="663300"/>
    <a:srgbClr val="DFB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2" autoAdjust="0"/>
    <p:restoredTop sz="94660"/>
  </p:normalViewPr>
  <p:slideViewPr>
    <p:cSldViewPr>
      <p:cViewPr varScale="1">
        <p:scale>
          <a:sx n="56" d="100"/>
          <a:sy n="56" d="100"/>
        </p:scale>
        <p:origin x="-144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99652B-5C71-4C8B-8735-FD0E05E01939}" type="datetimeFigureOut">
              <a:rPr lang="es-CO" smtClean="0"/>
              <a:t>26/03/2014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33DA07-D910-4012-8A61-9E59F2D2E98D}" type="slidenum">
              <a:rPr lang="es-CO" smtClean="0"/>
              <a:t>‹Nº›</a:t>
            </a:fld>
            <a:endParaRPr lang="es-CO"/>
          </a:p>
        </p:txBody>
      </p:sp>
    </p:spTree>
    <p:extLst>
      <p:ext uri="{BB962C8B-B14F-4D97-AF65-F5344CB8AC3E}">
        <p14:creationId xmlns:p14="http://schemas.microsoft.com/office/powerpoint/2010/main" val="2370789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170642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349373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144898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372632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191797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213343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62625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258883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220782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336546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F0B5B29-8849-4E1A-9C80-8B285F0DEE2D}" type="datetimeFigureOut">
              <a:rPr lang="es-CO" smtClean="0"/>
              <a:t>26/03/2014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6E49CD8-C2A5-4003-80EA-98B8C31BD95B}" type="slidenum">
              <a:rPr lang="es-CO" smtClean="0"/>
              <a:t>‹Nº›</a:t>
            </a:fld>
            <a:endParaRPr lang="es-CO"/>
          </a:p>
        </p:txBody>
      </p:sp>
    </p:spTree>
    <p:extLst>
      <p:ext uri="{BB962C8B-B14F-4D97-AF65-F5344CB8AC3E}">
        <p14:creationId xmlns:p14="http://schemas.microsoft.com/office/powerpoint/2010/main" val="396737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B5B29-8849-4E1A-9C80-8B285F0DEE2D}" type="datetimeFigureOut">
              <a:rPr lang="es-CO" smtClean="0"/>
              <a:t>26/03/2014</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49CD8-C2A5-4003-80EA-98B8C31BD95B}" type="slidenum">
              <a:rPr lang="es-CO" smtClean="0"/>
              <a:t>‹Nº›</a:t>
            </a:fld>
            <a:endParaRPr lang="es-CO"/>
          </a:p>
        </p:txBody>
      </p:sp>
    </p:spTree>
    <p:extLst>
      <p:ext uri="{BB962C8B-B14F-4D97-AF65-F5344CB8AC3E}">
        <p14:creationId xmlns:p14="http://schemas.microsoft.com/office/powerpoint/2010/main" val="3037690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SER%20CON%20DERECHOS.avi"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SER%20CON%20DERECHOS.avi"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SER%20CON%20DERECHOS.avi"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261749" y="296210"/>
            <a:ext cx="8712968" cy="6336704"/>
          </a:xfrm>
          <a:prstGeom prst="roundRect">
            <a:avLst/>
          </a:prstGeom>
          <a:solidFill>
            <a:srgbClr val="DFBE9D"/>
          </a:solidFill>
          <a:ln w="76200">
            <a:solidFill>
              <a:srgbClr val="6633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1 CuadroTexto"/>
          <p:cNvSpPr txBox="1"/>
          <p:nvPr/>
        </p:nvSpPr>
        <p:spPr>
          <a:xfrm>
            <a:off x="3275856" y="1215106"/>
            <a:ext cx="3816424" cy="369332"/>
          </a:xfrm>
          <a:prstGeom prst="rect">
            <a:avLst/>
          </a:prstGeom>
          <a:noFill/>
        </p:spPr>
        <p:txBody>
          <a:bodyPr wrap="square" rtlCol="0">
            <a:spAutoFit/>
          </a:bodyPr>
          <a:lstStyle/>
          <a:p>
            <a:endParaRPr lang="es-CO" dirty="0"/>
          </a:p>
        </p:txBody>
      </p:sp>
      <p:sp>
        <p:nvSpPr>
          <p:cNvPr id="8" name="7 Título"/>
          <p:cNvSpPr>
            <a:spLocks noGrp="1"/>
          </p:cNvSpPr>
          <p:nvPr>
            <p:ph type="ctrTitle"/>
          </p:nvPr>
        </p:nvSpPr>
        <p:spPr/>
        <p:txBody>
          <a:bodyPr/>
          <a:lstStyle/>
          <a:p>
            <a:endParaRPr lang="es-CO" dirty="0"/>
          </a:p>
        </p:txBody>
      </p:sp>
      <p:pic>
        <p:nvPicPr>
          <p:cNvPr id="3074" name="Picture 2" descr="http://www.labrujulaverde.com/files/2005/05/brujula-que-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84438"/>
            <a:ext cx="8160990" cy="4505325"/>
          </a:xfrm>
          <a:prstGeom prst="rect">
            <a:avLst/>
          </a:prstGeom>
          <a:noFill/>
          <a:extLst>
            <a:ext uri="{909E8E84-426E-40DD-AFC4-6F175D3DCCD1}">
              <a14:hiddenFill xmlns:a14="http://schemas.microsoft.com/office/drawing/2010/main">
                <a:solidFill>
                  <a:srgbClr val="FFFFFF"/>
                </a:solidFill>
              </a14:hiddenFill>
            </a:ext>
          </a:extLst>
        </p:spPr>
      </p:pic>
      <p:sp>
        <p:nvSpPr>
          <p:cNvPr id="5" name="4 Elipse"/>
          <p:cNvSpPr/>
          <p:nvPr/>
        </p:nvSpPr>
        <p:spPr>
          <a:xfrm>
            <a:off x="261749" y="285775"/>
            <a:ext cx="2273513" cy="2156859"/>
          </a:xfrm>
          <a:prstGeom prst="ellipse">
            <a:avLst/>
          </a:prstGeom>
          <a:gradFill flip="none" rotWithShape="1">
            <a:gsLst>
              <a:gs pos="0">
                <a:srgbClr val="FBFB9B">
                  <a:tint val="66000"/>
                  <a:satMod val="160000"/>
                </a:srgbClr>
              </a:gs>
              <a:gs pos="50000">
                <a:srgbClr val="FBFB9B">
                  <a:tint val="44500"/>
                  <a:satMod val="160000"/>
                </a:srgbClr>
              </a:gs>
              <a:gs pos="100000">
                <a:srgbClr val="FBFB9B">
                  <a:tint val="23500"/>
                  <a:satMod val="160000"/>
                </a:srgbClr>
              </a:gs>
            </a:gsLst>
            <a:lin ang="5400000" scaled="1"/>
            <a:tileRect/>
          </a:gradFill>
          <a:ln w="38100">
            <a:solidFill>
              <a:srgbClr val="996633"/>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19 Rayo"/>
          <p:cNvSpPr/>
          <p:nvPr/>
        </p:nvSpPr>
        <p:spPr>
          <a:xfrm rot="12120618">
            <a:off x="147487" y="1457361"/>
            <a:ext cx="1800200" cy="563462"/>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9" name="Picture 2" descr="C:\Users\user\Downloads\escudo-escuela-normal.jpg">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1831" y="908719"/>
            <a:ext cx="571500" cy="612775"/>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771800" y="548680"/>
            <a:ext cx="5112568" cy="523220"/>
          </a:xfrm>
          <a:prstGeom prst="rect">
            <a:avLst/>
          </a:prstGeom>
          <a:noFill/>
        </p:spPr>
        <p:txBody>
          <a:bodyPr wrap="square" rtlCol="0">
            <a:spAutoFit/>
          </a:bodyPr>
          <a:lstStyle/>
          <a:p>
            <a:r>
              <a:rPr lang="es-CO" sz="2800" b="1" dirty="0" smtClean="0">
                <a:solidFill>
                  <a:schemeClr val="accent6">
                    <a:lumMod val="75000"/>
                  </a:schemeClr>
                </a:solidFill>
              </a:rPr>
              <a:t>Tener un lugar en el mundo….</a:t>
            </a:r>
            <a:endParaRPr lang="es-CO" sz="2800" b="1" dirty="0">
              <a:solidFill>
                <a:schemeClr val="accent6">
                  <a:lumMod val="75000"/>
                </a:schemeClr>
              </a:solidFill>
            </a:endParaRPr>
          </a:p>
        </p:txBody>
      </p:sp>
      <p:pic>
        <p:nvPicPr>
          <p:cNvPr id="10" name="9 Imagen"/>
          <p:cNvPicPr/>
          <p:nvPr/>
        </p:nvPicPr>
        <p:blipFill>
          <a:blip r:embed="rId5">
            <a:extLst>
              <a:ext uri="{28A0092B-C50C-407E-A947-70E740481C1C}">
                <a14:useLocalDpi xmlns:a14="http://schemas.microsoft.com/office/drawing/2010/main" val="0"/>
              </a:ext>
            </a:extLst>
          </a:blip>
          <a:srcRect/>
          <a:stretch>
            <a:fillRect/>
          </a:stretch>
        </p:blipFill>
        <p:spPr bwMode="auto">
          <a:xfrm>
            <a:off x="7396482" y="631391"/>
            <a:ext cx="975772" cy="881018"/>
          </a:xfrm>
          <a:prstGeom prst="rect">
            <a:avLst/>
          </a:prstGeom>
          <a:noFill/>
          <a:ln>
            <a:noFill/>
          </a:ln>
        </p:spPr>
      </p:pic>
      <p:sp>
        <p:nvSpPr>
          <p:cNvPr id="6" name="5 CuadroTexto"/>
          <p:cNvSpPr txBox="1"/>
          <p:nvPr/>
        </p:nvSpPr>
        <p:spPr>
          <a:xfrm>
            <a:off x="899592" y="6089763"/>
            <a:ext cx="7472662" cy="369332"/>
          </a:xfrm>
          <a:prstGeom prst="rect">
            <a:avLst/>
          </a:prstGeom>
          <a:noFill/>
        </p:spPr>
        <p:txBody>
          <a:bodyPr wrap="square" rtlCol="0">
            <a:spAutoFit/>
          </a:bodyPr>
          <a:lstStyle/>
          <a:p>
            <a:r>
              <a:rPr lang="es-CO" dirty="0" smtClean="0"/>
              <a:t>GEOREFERENCIACIÓN: GEOMÁTICA COMO DIDÁCTICA</a:t>
            </a:r>
            <a:endParaRPr lang="es-CO" dirty="0"/>
          </a:p>
        </p:txBody>
      </p:sp>
    </p:spTree>
    <p:extLst>
      <p:ext uri="{BB962C8B-B14F-4D97-AF65-F5344CB8AC3E}">
        <p14:creationId xmlns:p14="http://schemas.microsoft.com/office/powerpoint/2010/main" val="9120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circle(in)">
                                      <p:cBhvr>
                                        <p:cTn id="11" dur="2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261749" y="296210"/>
            <a:ext cx="8712968" cy="6336704"/>
          </a:xfrm>
          <a:prstGeom prst="roundRect">
            <a:avLst/>
          </a:prstGeom>
          <a:solidFill>
            <a:srgbClr val="FFFFCC"/>
          </a:solidFill>
          <a:ln w="76200">
            <a:solidFill>
              <a:srgbClr val="6633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Elipse"/>
          <p:cNvSpPr/>
          <p:nvPr/>
        </p:nvSpPr>
        <p:spPr>
          <a:xfrm>
            <a:off x="261749" y="285775"/>
            <a:ext cx="2273513" cy="2156859"/>
          </a:xfrm>
          <a:prstGeom prst="ellipse">
            <a:avLst/>
          </a:prstGeom>
          <a:gradFill flip="none" rotWithShape="1">
            <a:gsLst>
              <a:gs pos="0">
                <a:srgbClr val="FBFB9B">
                  <a:tint val="66000"/>
                  <a:satMod val="160000"/>
                </a:srgbClr>
              </a:gs>
              <a:gs pos="50000">
                <a:srgbClr val="FBFB9B">
                  <a:tint val="44500"/>
                  <a:satMod val="160000"/>
                </a:srgbClr>
              </a:gs>
              <a:gs pos="100000">
                <a:srgbClr val="FBFB9B">
                  <a:tint val="23500"/>
                  <a:satMod val="160000"/>
                </a:srgbClr>
              </a:gs>
            </a:gsLst>
            <a:lin ang="5400000" scaled="1"/>
            <a:tileRect/>
          </a:gradFill>
          <a:ln w="38100">
            <a:solidFill>
              <a:srgbClr val="996633"/>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19 Rayo"/>
          <p:cNvSpPr/>
          <p:nvPr/>
        </p:nvSpPr>
        <p:spPr>
          <a:xfrm rot="12120618">
            <a:off x="147487" y="1457361"/>
            <a:ext cx="1800200" cy="563462"/>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9" name="Picture 2" descr="C:\Users\user\Downloads\escudo-escuela-normal.jpg">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1831" y="908719"/>
            <a:ext cx="571500" cy="612775"/>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3275856" y="1215106"/>
            <a:ext cx="3816424" cy="369332"/>
          </a:xfrm>
          <a:prstGeom prst="rect">
            <a:avLst/>
          </a:prstGeom>
          <a:noFill/>
        </p:spPr>
        <p:txBody>
          <a:bodyPr wrap="square" rtlCol="0">
            <a:spAutoFit/>
          </a:bodyPr>
          <a:lstStyle/>
          <a:p>
            <a:endParaRPr lang="es-CO" dirty="0"/>
          </a:p>
        </p:txBody>
      </p:sp>
      <p:pic>
        <p:nvPicPr>
          <p:cNvPr id="11" name="10 Imagen"/>
          <p:cNvPicPr/>
          <p:nvPr/>
        </p:nvPicPr>
        <p:blipFill>
          <a:blip r:embed="rId4">
            <a:extLst>
              <a:ext uri="{28A0092B-C50C-407E-A947-70E740481C1C}">
                <a14:useLocalDpi xmlns:a14="http://schemas.microsoft.com/office/drawing/2010/main" val="0"/>
              </a:ext>
            </a:extLst>
          </a:blip>
          <a:srcRect/>
          <a:stretch>
            <a:fillRect/>
          </a:stretch>
        </p:blipFill>
        <p:spPr bwMode="auto">
          <a:xfrm>
            <a:off x="4618232" y="1689783"/>
            <a:ext cx="4196678" cy="3346092"/>
          </a:xfrm>
          <a:prstGeom prst="rect">
            <a:avLst/>
          </a:prstGeom>
          <a:noFill/>
          <a:ln>
            <a:noFill/>
          </a:ln>
        </p:spPr>
      </p:pic>
      <p:sp>
        <p:nvSpPr>
          <p:cNvPr id="7" name="6 CuadroTexto"/>
          <p:cNvSpPr txBox="1"/>
          <p:nvPr/>
        </p:nvSpPr>
        <p:spPr>
          <a:xfrm>
            <a:off x="3863499" y="1338982"/>
            <a:ext cx="4951412" cy="400110"/>
          </a:xfrm>
          <a:prstGeom prst="rect">
            <a:avLst/>
          </a:prstGeom>
          <a:noFill/>
        </p:spPr>
        <p:txBody>
          <a:bodyPr wrap="square" rtlCol="0">
            <a:spAutoFit/>
          </a:bodyPr>
          <a:lstStyle/>
          <a:p>
            <a:r>
              <a:rPr lang="es-CO" sz="2000" b="1" i="1" dirty="0" smtClean="0">
                <a:solidFill>
                  <a:srgbClr val="996600"/>
                </a:solidFill>
                <a:latin typeface="Aharoni" pitchFamily="2" charset="-79"/>
                <a:cs typeface="Aharoni" pitchFamily="2" charset="-79"/>
              </a:rPr>
              <a:t>PEDAGOGÍA DEL ACOMPAÑAMIENTO</a:t>
            </a:r>
            <a:endParaRPr lang="es-CO" sz="2000" b="1" i="1" dirty="0">
              <a:solidFill>
                <a:srgbClr val="996600"/>
              </a:solidFill>
              <a:latin typeface="Aharoni" pitchFamily="2" charset="-79"/>
              <a:cs typeface="Aharoni" pitchFamily="2" charset="-79"/>
            </a:endParaRPr>
          </a:p>
        </p:txBody>
      </p:sp>
      <p:pic>
        <p:nvPicPr>
          <p:cNvPr id="14" name="13 Imagen"/>
          <p:cNvPicPr/>
          <p:nvPr/>
        </p:nvPicPr>
        <p:blipFill>
          <a:blip r:embed="rId5">
            <a:extLst>
              <a:ext uri="{28A0092B-C50C-407E-A947-70E740481C1C}">
                <a14:useLocalDpi xmlns:a14="http://schemas.microsoft.com/office/drawing/2010/main" val="0"/>
              </a:ext>
            </a:extLst>
          </a:blip>
          <a:srcRect/>
          <a:stretch>
            <a:fillRect/>
          </a:stretch>
        </p:blipFill>
        <p:spPr bwMode="auto">
          <a:xfrm>
            <a:off x="7668344" y="518754"/>
            <a:ext cx="975772" cy="881018"/>
          </a:xfrm>
          <a:prstGeom prst="rect">
            <a:avLst/>
          </a:prstGeom>
          <a:noFill/>
          <a:ln>
            <a:noFill/>
          </a:ln>
        </p:spPr>
      </p:pic>
      <p:sp>
        <p:nvSpPr>
          <p:cNvPr id="8" name="7 CuadroTexto"/>
          <p:cNvSpPr txBox="1"/>
          <p:nvPr/>
        </p:nvSpPr>
        <p:spPr>
          <a:xfrm>
            <a:off x="567590" y="2337623"/>
            <a:ext cx="4016958" cy="3323987"/>
          </a:xfrm>
          <a:prstGeom prst="rect">
            <a:avLst/>
          </a:prstGeom>
          <a:noFill/>
        </p:spPr>
        <p:txBody>
          <a:bodyPr wrap="square" rtlCol="0">
            <a:spAutoFit/>
          </a:bodyPr>
          <a:lstStyle/>
          <a:p>
            <a:pPr algn="just"/>
            <a:r>
              <a:rPr lang="es-CO" sz="1600" dirty="0"/>
              <a:t>El Centro de escucha de la Escuela Normal Superior “Rafael María Giraldo” es un servicio de  </a:t>
            </a:r>
            <a:r>
              <a:rPr lang="es-CO" sz="1600" dirty="0" smtClean="0"/>
              <a:t> </a:t>
            </a:r>
            <a:r>
              <a:rPr lang="es-CO" sz="1600" dirty="0"/>
              <a:t>Humanización que a través de su proyecto de </a:t>
            </a:r>
            <a:r>
              <a:rPr lang="es-CO" sz="1600" dirty="0" smtClean="0"/>
              <a:t>PEDAGOGÍA DE LA COMUNIÓN Y LA  </a:t>
            </a:r>
            <a:r>
              <a:rPr lang="es-CO" sz="1600" dirty="0"/>
              <a:t>CONVIVENCIA se viene realizando como proceso de acompañamiento a maestros en formación, Padres de familia y Maestros formadores. El fin es ayudar a quienes pasan por una situación de sufrimiento o crisis y poder prestar un acompañamiento emocional y espiritual que les ayude en su crecimiento personal.</a:t>
            </a:r>
          </a:p>
          <a:p>
            <a:pPr algn="just"/>
            <a:endParaRPr lang="es-CO" dirty="0"/>
          </a:p>
        </p:txBody>
      </p:sp>
      <p:sp>
        <p:nvSpPr>
          <p:cNvPr id="9" name="8 CuadroTexto"/>
          <p:cNvSpPr txBox="1"/>
          <p:nvPr/>
        </p:nvSpPr>
        <p:spPr>
          <a:xfrm>
            <a:off x="4618233" y="5085185"/>
            <a:ext cx="4196677" cy="1661993"/>
          </a:xfrm>
          <a:prstGeom prst="rect">
            <a:avLst/>
          </a:prstGeom>
          <a:noFill/>
        </p:spPr>
        <p:txBody>
          <a:bodyPr wrap="square" rtlCol="0">
            <a:spAutoFit/>
          </a:bodyPr>
          <a:lstStyle/>
          <a:p>
            <a:pPr algn="just"/>
            <a:r>
              <a:rPr lang="es-CO" sz="1200" dirty="0"/>
              <a:t>La estrategia utilizada son las entrevistas individuales, partiendo de lo que desea expresar la persona que lo solicita. </a:t>
            </a:r>
          </a:p>
          <a:p>
            <a:pPr algn="just"/>
            <a:r>
              <a:rPr lang="es-CO" sz="1200" dirty="0"/>
              <a:t>La condición primera es la escucha atenta sin intervenciones, ni sugerencias que obstaculicen la libre comunicación de la persona, se garantiza total reserva de lo expresado durante la sección. Lo más importante es establecer un diálogo cómodo en ambiente de acogida y escucha atenta.</a:t>
            </a:r>
          </a:p>
          <a:p>
            <a:endParaRPr lang="es-CO" dirty="0"/>
          </a:p>
        </p:txBody>
      </p:sp>
      <p:sp>
        <p:nvSpPr>
          <p:cNvPr id="10" name="9 CuadroTexto"/>
          <p:cNvSpPr txBox="1"/>
          <p:nvPr/>
        </p:nvSpPr>
        <p:spPr>
          <a:xfrm>
            <a:off x="645982" y="5377914"/>
            <a:ext cx="3860173" cy="1523494"/>
          </a:xfrm>
          <a:prstGeom prst="rect">
            <a:avLst/>
          </a:prstGeom>
          <a:noFill/>
        </p:spPr>
        <p:txBody>
          <a:bodyPr wrap="square" rtlCol="0">
            <a:spAutoFit/>
          </a:bodyPr>
          <a:lstStyle/>
          <a:p>
            <a:r>
              <a:rPr lang="es-CO" sz="1050" b="1" dirty="0"/>
              <a:t>ESTRATEGIAS</a:t>
            </a:r>
            <a:endParaRPr lang="es-CO" sz="1050" dirty="0"/>
          </a:p>
          <a:p>
            <a:pPr lvl="0" algn="just"/>
            <a:r>
              <a:rPr lang="es-CO" sz="1050" dirty="0"/>
              <a:t>Creación de un espacio fijo, en condiciones de comodidad, higiene y estética para la atención de personas.</a:t>
            </a:r>
          </a:p>
          <a:p>
            <a:pPr lvl="0" algn="just"/>
            <a:r>
              <a:rPr lang="es-CO" sz="1050" dirty="0"/>
              <a:t>Organización de trabajo de grupo de oyentes en talleres de trabajo y el compartir de experiencias.</a:t>
            </a:r>
          </a:p>
          <a:p>
            <a:pPr lvl="0" algn="just"/>
            <a:r>
              <a:rPr lang="es-CO" sz="1050" dirty="0"/>
              <a:t>Fijación de horario de atención para el centro de escucha.</a:t>
            </a:r>
          </a:p>
          <a:p>
            <a:pPr algn="just"/>
            <a:r>
              <a:rPr lang="es-CO" sz="1200" dirty="0"/>
              <a:t> </a:t>
            </a:r>
          </a:p>
          <a:p>
            <a:endParaRPr lang="es-CO" dirty="0"/>
          </a:p>
        </p:txBody>
      </p:sp>
      <p:sp>
        <p:nvSpPr>
          <p:cNvPr id="6" name="5 CuadroTexto"/>
          <p:cNvSpPr txBox="1"/>
          <p:nvPr/>
        </p:nvSpPr>
        <p:spPr>
          <a:xfrm>
            <a:off x="2771800" y="764704"/>
            <a:ext cx="5616624" cy="707886"/>
          </a:xfrm>
          <a:prstGeom prst="rect">
            <a:avLst/>
          </a:prstGeom>
          <a:noFill/>
        </p:spPr>
        <p:txBody>
          <a:bodyPr wrap="square" rtlCol="0">
            <a:spAutoFit/>
          </a:bodyPr>
          <a:lstStyle/>
          <a:p>
            <a:r>
              <a:rPr lang="es-CO" sz="4000" b="1" i="1" dirty="0" smtClean="0">
                <a:solidFill>
                  <a:srgbClr val="996600"/>
                </a:solidFill>
                <a:latin typeface="Bradley Hand ITC" pitchFamily="66" charset="0"/>
              </a:rPr>
              <a:t>CENTRO DE ESCUCHA</a:t>
            </a:r>
            <a:endParaRPr lang="es-CO" sz="4000" b="1" i="1" dirty="0">
              <a:solidFill>
                <a:srgbClr val="996600"/>
              </a:solidFill>
              <a:latin typeface="Bradley Hand ITC" pitchFamily="66" charset="0"/>
            </a:endParaRPr>
          </a:p>
        </p:txBody>
      </p:sp>
    </p:spTree>
    <p:extLst>
      <p:ext uri="{BB962C8B-B14F-4D97-AF65-F5344CB8AC3E}">
        <p14:creationId xmlns:p14="http://schemas.microsoft.com/office/powerpoint/2010/main" val="387185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circle(in)">
                                      <p:cBhvr>
                                        <p:cTn id="11" dur="2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07504" y="308140"/>
            <a:ext cx="8928992" cy="6336704"/>
          </a:xfrm>
          <a:prstGeom prst="roundRect">
            <a:avLst/>
          </a:prstGeom>
          <a:solidFill>
            <a:srgbClr val="DFBE9D"/>
          </a:solidFill>
          <a:ln w="76200">
            <a:solidFill>
              <a:srgbClr val="6633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Elipse"/>
          <p:cNvSpPr/>
          <p:nvPr/>
        </p:nvSpPr>
        <p:spPr>
          <a:xfrm>
            <a:off x="261749" y="285775"/>
            <a:ext cx="2273513" cy="2156859"/>
          </a:xfrm>
          <a:prstGeom prst="ellipse">
            <a:avLst/>
          </a:prstGeom>
          <a:gradFill flip="none" rotWithShape="1">
            <a:gsLst>
              <a:gs pos="0">
                <a:srgbClr val="FBFB9B">
                  <a:tint val="66000"/>
                  <a:satMod val="160000"/>
                </a:srgbClr>
              </a:gs>
              <a:gs pos="50000">
                <a:srgbClr val="FBFB9B">
                  <a:tint val="44500"/>
                  <a:satMod val="160000"/>
                </a:srgbClr>
              </a:gs>
              <a:gs pos="100000">
                <a:srgbClr val="FBFB9B">
                  <a:tint val="23500"/>
                  <a:satMod val="160000"/>
                </a:srgbClr>
              </a:gs>
            </a:gsLst>
            <a:lin ang="5400000" scaled="1"/>
            <a:tileRect/>
          </a:gradFill>
          <a:ln w="38100">
            <a:solidFill>
              <a:srgbClr val="996633"/>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17 Rayo"/>
          <p:cNvSpPr/>
          <p:nvPr/>
        </p:nvSpPr>
        <p:spPr>
          <a:xfrm rot="12120618">
            <a:off x="9781984" y="5533415"/>
            <a:ext cx="1800200" cy="563462"/>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18 Rayo"/>
          <p:cNvSpPr/>
          <p:nvPr/>
        </p:nvSpPr>
        <p:spPr>
          <a:xfrm rot="12120618">
            <a:off x="9796558" y="4640847"/>
            <a:ext cx="1800200" cy="563462"/>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19 Rayo"/>
          <p:cNvSpPr/>
          <p:nvPr/>
        </p:nvSpPr>
        <p:spPr>
          <a:xfrm rot="12120618">
            <a:off x="147487" y="1457361"/>
            <a:ext cx="1800200" cy="563462"/>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9" name="Picture 2" descr="C:\Users\user\Downloads\escudo-escuela-normal.jpg">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01" y="971663"/>
            <a:ext cx="571500" cy="612775"/>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3275856" y="1215106"/>
            <a:ext cx="3816424" cy="369332"/>
          </a:xfrm>
          <a:prstGeom prst="rect">
            <a:avLst/>
          </a:prstGeom>
          <a:noFill/>
        </p:spPr>
        <p:txBody>
          <a:bodyPr wrap="square" rtlCol="0">
            <a:spAutoFit/>
          </a:bodyPr>
          <a:lstStyle/>
          <a:p>
            <a:endParaRPr lang="es-CO" dirty="0"/>
          </a:p>
        </p:txBody>
      </p:sp>
      <p:sp>
        <p:nvSpPr>
          <p:cNvPr id="17" name="3 Título"/>
          <p:cNvSpPr>
            <a:spLocks noGrp="1"/>
          </p:cNvSpPr>
          <p:nvPr>
            <p:ph type="ctrTitle"/>
          </p:nvPr>
        </p:nvSpPr>
        <p:spPr>
          <a:xfrm>
            <a:off x="2565548" y="4614"/>
            <a:ext cx="5804641" cy="1470025"/>
          </a:xfrm>
        </p:spPr>
        <p:txBody>
          <a:bodyPr>
            <a:noAutofit/>
          </a:bodyPr>
          <a:lstStyle/>
          <a:p>
            <a:r>
              <a:rPr lang="es-CO" sz="3600" dirty="0"/>
              <a:t>Proyecto de democracia</a:t>
            </a:r>
          </a:p>
        </p:txBody>
      </p:sp>
      <p:sp>
        <p:nvSpPr>
          <p:cNvPr id="3" name="2 Rectángulo"/>
          <p:cNvSpPr/>
          <p:nvPr/>
        </p:nvSpPr>
        <p:spPr>
          <a:xfrm>
            <a:off x="539552" y="2631276"/>
            <a:ext cx="4644516" cy="397104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5 Rectángulo redondeado"/>
          <p:cNvSpPr/>
          <p:nvPr/>
        </p:nvSpPr>
        <p:spPr>
          <a:xfrm>
            <a:off x="5292080" y="1521493"/>
            <a:ext cx="3600400" cy="48921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CuadroTexto"/>
          <p:cNvSpPr txBox="1"/>
          <p:nvPr/>
        </p:nvSpPr>
        <p:spPr>
          <a:xfrm>
            <a:off x="539552" y="2924026"/>
            <a:ext cx="4644516" cy="3385542"/>
          </a:xfrm>
          <a:prstGeom prst="rect">
            <a:avLst/>
          </a:prstGeom>
          <a:noFill/>
        </p:spPr>
        <p:txBody>
          <a:bodyPr wrap="square" rtlCol="0">
            <a:spAutoFit/>
          </a:bodyPr>
          <a:lstStyle/>
          <a:p>
            <a:r>
              <a:rPr lang="es-CO" sz="1600" dirty="0"/>
              <a:t>de direccionar todas las actividades encaminadas a fortalecer la formación del ser, a desarrollar las competencias </a:t>
            </a:r>
          </a:p>
          <a:p>
            <a:endParaRPr lang="es-CO" sz="1600" dirty="0" smtClean="0"/>
          </a:p>
          <a:p>
            <a:r>
              <a:rPr lang="es-CO" sz="1600" dirty="0" smtClean="0"/>
              <a:t>que </a:t>
            </a:r>
            <a:r>
              <a:rPr lang="es-CO" sz="1600" dirty="0"/>
              <a:t>tienen que ver con la vivencia de la autonomía, la civilidad, liderazgo participativo, la democracia, y todos aquellos valores cívicos en los maestros en formación, de tal manera que se vaya construyendo la tan deseada cultura democrática, que prepare a los futuros maestros para participar en la vida pública nacional y contribuyan al desarrollo de una  sociedad justa y pacífica en la que como afirma </a:t>
            </a:r>
            <a:r>
              <a:rPr lang="es-CO" sz="1600" dirty="0" err="1"/>
              <a:t>Jhon</a:t>
            </a:r>
            <a:r>
              <a:rPr lang="es-CO" sz="1600" dirty="0"/>
              <a:t> Dewey, “todos tengamos instancias de participación”. </a:t>
            </a:r>
          </a:p>
        </p:txBody>
      </p:sp>
      <p:sp>
        <p:nvSpPr>
          <p:cNvPr id="8" name="7 CuadroTexto"/>
          <p:cNvSpPr txBox="1"/>
          <p:nvPr/>
        </p:nvSpPr>
        <p:spPr>
          <a:xfrm>
            <a:off x="5387781" y="1521494"/>
            <a:ext cx="3408998" cy="5016758"/>
          </a:xfrm>
          <a:prstGeom prst="rect">
            <a:avLst/>
          </a:prstGeom>
          <a:noFill/>
        </p:spPr>
        <p:txBody>
          <a:bodyPr wrap="square" rtlCol="0">
            <a:spAutoFit/>
          </a:bodyPr>
          <a:lstStyle/>
          <a:p>
            <a:pPr algn="just"/>
            <a:r>
              <a:rPr lang="es-CO" sz="1600" dirty="0"/>
              <a:t>Así mismo, la Escuela Normal trabaja por la formación y defensa de los derechos humanos, por educar en la didáctica de la democracia a través del desarrollo de procesos orientados a formar ciudadanos en la participación, la justicia, la equidad, la solidaridad y el respeto mutuo. Esto se evidencia en las prácticas cotidianas, los homenajes a la bandera, y  en la elección del Gobierno Escolar en la “Fiesta de la Democracia Institucional” en la que se elige al mismo tiempo Consejo Directivo, consejo Académico, Consejo de Padres, consejo de estudiantes, Personero estudiantil y un equipo de Ministros que se entornan apoyo para el personero y para los Proyectos de los Núcleos Disciplinares de la Institución. </a:t>
            </a:r>
          </a:p>
        </p:txBody>
      </p:sp>
      <p:sp>
        <p:nvSpPr>
          <p:cNvPr id="9" name="8 CuadroTexto"/>
          <p:cNvSpPr txBox="1"/>
          <p:nvPr/>
        </p:nvSpPr>
        <p:spPr>
          <a:xfrm>
            <a:off x="1487581" y="1399772"/>
            <a:ext cx="3804499" cy="1200329"/>
          </a:xfrm>
          <a:prstGeom prst="rect">
            <a:avLst/>
          </a:prstGeom>
          <a:noFill/>
        </p:spPr>
        <p:txBody>
          <a:bodyPr wrap="square" rtlCol="0">
            <a:spAutoFit/>
          </a:bodyPr>
          <a:lstStyle/>
          <a:p>
            <a:pPr algn="just"/>
            <a:r>
              <a:rPr lang="es-CO" dirty="0" smtClean="0"/>
              <a:t>Las áreas de Ciencias sociales, </a:t>
            </a:r>
            <a:r>
              <a:rPr lang="es-CO" dirty="0" smtClean="0"/>
              <a:t> </a:t>
            </a:r>
            <a:r>
              <a:rPr lang="es-CO" dirty="0"/>
              <a:t>conjuntamente con la coordinación de convivencia y el asesor Psicológico de la institución, es el </a:t>
            </a:r>
            <a:r>
              <a:rPr lang="es-CO" dirty="0" smtClean="0"/>
              <a:t>encargado</a:t>
            </a:r>
            <a:endParaRPr lang="es-CO" dirty="0"/>
          </a:p>
        </p:txBody>
      </p:sp>
    </p:spTree>
    <p:extLst>
      <p:ext uri="{BB962C8B-B14F-4D97-AF65-F5344CB8AC3E}">
        <p14:creationId xmlns:p14="http://schemas.microsoft.com/office/powerpoint/2010/main" val="27537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circle(in)">
                                      <p:cBhvr>
                                        <p:cTn id="11" dur="2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ircle(in)">
                                      <p:cBhvr>
                                        <p:cTn id="21" dur="20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9" grpId="0" animBg="1"/>
      <p:bldP spid="20"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472</Words>
  <Application>Microsoft Office PowerPoint</Application>
  <PresentationFormat>Presentación en pantalla (4:3)</PresentationFormat>
  <Paragraphs>18</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Presentación de PowerPoint</vt:lpstr>
      <vt:lpstr>Presentación de PowerPoint</vt:lpstr>
      <vt:lpstr>Proyecto de democracia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64</cp:revision>
  <dcterms:created xsi:type="dcterms:W3CDTF">2013-06-26T16:42:26Z</dcterms:created>
  <dcterms:modified xsi:type="dcterms:W3CDTF">2014-03-27T04:06:20Z</dcterms:modified>
</cp:coreProperties>
</file>