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statcan.gc.ca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860544" y="7933266"/>
            <a:ext cx="74810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CSCI3475</a:t>
            </a:r>
            <a:endParaRPr sz="3600"/>
          </a:p>
          <a:p>
            <a:pPr lvl="0">
              <a:defRPr sz="1800"/>
            </a:pPr>
            <a:r>
              <a:rPr sz="3300"/>
              <a:t>for</a:t>
            </a:r>
            <a:r>
              <a:rPr sz="3600"/>
              <a:t> </a:t>
            </a:r>
            <a:r>
              <a:rPr sz="3600">
                <a:solidFill>
                  <a:srgbClr val="AA2A96"/>
                </a:solidFill>
              </a:rPr>
              <a:t>CHI 2016 Student Design Project</a:t>
            </a:r>
          </a:p>
        </p:txBody>
      </p:sp>
      <p:sp>
        <p:nvSpPr>
          <p:cNvPr id="33" name="Shape 33"/>
          <p:cNvSpPr/>
          <p:nvPr/>
        </p:nvSpPr>
        <p:spPr>
          <a:xfrm>
            <a:off x="1757819" y="2671233"/>
            <a:ext cx="745716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rgbClr val="86100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861001"/>
                </a:solidFill>
              </a:rPr>
              <a:t>SMU Campus Navigation APP</a:t>
            </a:r>
          </a:p>
        </p:txBody>
      </p:sp>
      <p:sp>
        <p:nvSpPr>
          <p:cNvPr id="34" name="Shape 34"/>
          <p:cNvSpPr/>
          <p:nvPr/>
        </p:nvSpPr>
        <p:spPr>
          <a:xfrm rot="10800000">
            <a:off x="1093588" y="2864908"/>
            <a:ext cx="525927" cy="47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6100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 flipH="1" rot="16200000">
            <a:off x="3747921" y="8095819"/>
            <a:ext cx="916121" cy="93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73F9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923776" y="1960033"/>
            <a:ext cx="4334139" cy="5562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3600">
              <a:solidFill>
                <a:srgbClr val="C8250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endParaRPr sz="3600">
              <a:solidFill>
                <a:srgbClr val="C8250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3600">
                <a:solidFill>
                  <a:srgbClr val="53585F"/>
                </a:solidFill>
              </a:rPr>
              <a:t>- shows a map that where you are (with a search bar)</a:t>
            </a:r>
            <a:endParaRPr sz="3600">
              <a:solidFill>
                <a:srgbClr val="53585F"/>
              </a:solidFill>
            </a:endParaRPr>
          </a:p>
          <a:p>
            <a:pPr lvl="0" algn="l">
              <a:defRPr sz="1800"/>
            </a:pPr>
            <a:endParaRPr sz="36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53585F"/>
                </a:solidFill>
              </a:rPr>
              <a:t>- NearMe function shows the point of interests near you</a:t>
            </a:r>
            <a:endParaRPr sz="3600">
              <a:solidFill>
                <a:srgbClr val="53585F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 flipV="1">
            <a:off x="8005233" y="2111211"/>
            <a:ext cx="1" cy="672044"/>
          </a:xfrm>
          <a:prstGeom prst="line">
            <a:avLst/>
          </a:prstGeom>
          <a:ln w="1016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4" name="Shape 94"/>
          <p:cNvSpPr/>
          <p:nvPr/>
        </p:nvSpPr>
        <p:spPr>
          <a:xfrm>
            <a:off x="8205002" y="2123382"/>
            <a:ext cx="2604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707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70706"/>
                </a:solidFill>
              </a:rPr>
              <a:t>Home Page</a:t>
            </a:r>
          </a:p>
        </p:txBody>
      </p:sp>
      <p:pic>
        <p:nvPicPr>
          <p:cNvPr id="95" name="屏幕快照 2015-12-01 上午11.19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940" y="848518"/>
            <a:ext cx="4487601" cy="8295263"/>
          </a:xfrm>
          <a:prstGeom prst="rect">
            <a:avLst/>
          </a:prstGeom>
          <a:ln w="101600">
            <a:solidFill>
              <a:srgbClr val="F5D328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F4DB16AA-A62D-47B3-AA58-A6EF02F8507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734" y="1428683"/>
            <a:ext cx="2921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07370854-F58C-4DE4-9F72-A7DDF996E75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2891" y="2072150"/>
            <a:ext cx="292101" cy="302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793662B1-E6F0-4080-99EF-45FBB3ADDD9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32550" y="2455134"/>
            <a:ext cx="403892" cy="3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B689CADC-FB2D-4A57-9129-0C6E3CEDF1EF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24946" y="2781513"/>
            <a:ext cx="292101" cy="28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6A5F07DF-41D9-439F-8032-E205F4E828A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24946" y="3148872"/>
            <a:ext cx="292101" cy="30291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716951" y="1396997"/>
            <a:ext cx="7551745" cy="802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>
                <a:solidFill>
                  <a:srgbClr val="773F9B"/>
                </a:solidFill>
                <a:latin typeface="Helvetica"/>
                <a:ea typeface="Helvetica"/>
                <a:cs typeface="Helvetica"/>
                <a:sym typeface="Helvetica"/>
              </a:rPr>
              <a:t>1. News</a:t>
            </a:r>
            <a:endParaRPr sz="2200">
              <a:solidFill>
                <a:srgbClr val="773F9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200"/>
              <a:t>   </a:t>
            </a:r>
            <a:r>
              <a:rPr sz="2200">
                <a:solidFill>
                  <a:srgbClr val="53585F"/>
                </a:solidFill>
              </a:rPr>
              <a:t>   News list </a:t>
            </a:r>
            <a:endParaRPr sz="22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2200">
                <a:solidFill>
                  <a:srgbClr val="53585F"/>
                </a:solidFill>
              </a:rPr>
              <a:t>          Press     would show detail of the news </a:t>
            </a:r>
            <a:endParaRPr sz="22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2200">
                <a:solidFill>
                  <a:srgbClr val="53585F"/>
                </a:solidFill>
              </a:rPr>
              <a:t>               press      to like  </a:t>
            </a:r>
            <a:endParaRPr sz="22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2200">
                <a:solidFill>
                  <a:srgbClr val="53585F"/>
                </a:solidFill>
              </a:rPr>
              <a:t>               press      to comment </a:t>
            </a:r>
            <a:endParaRPr sz="22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2200">
                <a:solidFill>
                  <a:srgbClr val="53585F"/>
                </a:solidFill>
              </a:rPr>
              <a:t>               press      to share </a:t>
            </a: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r>
              <a:rPr sz="2200">
                <a:solidFill>
                  <a:srgbClr val="773F9B"/>
                </a:solidFill>
                <a:latin typeface="Helvetica"/>
                <a:ea typeface="Helvetica"/>
                <a:cs typeface="Helvetica"/>
                <a:sym typeface="Helvetica"/>
              </a:rPr>
              <a:t>2. Suggestion</a:t>
            </a:r>
            <a:endParaRPr sz="2200">
              <a:solidFill>
                <a:srgbClr val="773F9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200"/>
              <a:t>      </a:t>
            </a:r>
            <a:r>
              <a:rPr sz="2200">
                <a:solidFill>
                  <a:srgbClr val="53585F"/>
                </a:solidFill>
              </a:rPr>
              <a:t>Suggestion list </a:t>
            </a:r>
            <a:endParaRPr sz="22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2200">
                <a:solidFill>
                  <a:srgbClr val="53585F"/>
                </a:solidFill>
              </a:rPr>
              <a:t>          Down vote and up vote the suggestion from others </a:t>
            </a:r>
            <a:endParaRPr sz="22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2200">
                <a:solidFill>
                  <a:srgbClr val="53585F"/>
                </a:solidFill>
              </a:rPr>
              <a:t>          Comment others’ suggestions </a:t>
            </a: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r>
              <a:rPr sz="2200">
                <a:solidFill>
                  <a:srgbClr val="773F9B"/>
                </a:solidFill>
                <a:latin typeface="Helvetica"/>
                <a:ea typeface="Helvetica"/>
                <a:cs typeface="Helvetica"/>
                <a:sym typeface="Helvetica"/>
              </a:rPr>
              <a:t>3. Emergence Information</a:t>
            </a:r>
            <a:endParaRPr sz="2200">
              <a:solidFill>
                <a:srgbClr val="773F9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200"/>
              <a:t>         </a:t>
            </a:r>
            <a:r>
              <a:rPr sz="2200">
                <a:solidFill>
                  <a:srgbClr val="53585F"/>
                </a:solidFill>
              </a:rPr>
              <a:t> Shows the security time table and their number</a:t>
            </a:r>
            <a:endParaRPr sz="2200"/>
          </a:p>
          <a:p>
            <a:pPr lvl="0" algn="l">
              <a:defRPr sz="1800"/>
            </a:pPr>
            <a:r>
              <a:rPr sz="2200"/>
              <a:t> </a:t>
            </a:r>
            <a:endParaRPr sz="2200"/>
          </a:p>
          <a:p>
            <a:pPr lvl="0" algn="l">
              <a:defRPr sz="1800"/>
            </a:pPr>
            <a:r>
              <a:rPr sz="2200">
                <a:solidFill>
                  <a:srgbClr val="773F9B"/>
                </a:solidFill>
                <a:latin typeface="Helvetica"/>
                <a:ea typeface="Helvetica"/>
                <a:cs typeface="Helvetica"/>
                <a:sym typeface="Helvetica"/>
              </a:rPr>
              <a:t>4.  Smither Centre</a:t>
            </a:r>
            <a:endParaRPr sz="2200">
              <a:solidFill>
                <a:srgbClr val="773F9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200"/>
              <a:t>          </a:t>
            </a:r>
            <a:r>
              <a:rPr sz="2200">
                <a:solidFill>
                  <a:srgbClr val="53585F"/>
                </a:solidFill>
              </a:rPr>
              <a:t>Shows the information of the people in Smither centre</a:t>
            </a:r>
            <a:r>
              <a:rPr sz="2200"/>
              <a:t> </a:t>
            </a: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r>
              <a:rPr sz="2200">
                <a:solidFill>
                  <a:srgbClr val="773F9B"/>
                </a:solidFill>
                <a:latin typeface="Helvetica"/>
                <a:ea typeface="Helvetica"/>
                <a:cs typeface="Helvetica"/>
                <a:sym typeface="Helvetica"/>
              </a:rPr>
              <a:t>5.  Setting</a:t>
            </a:r>
            <a:endParaRPr sz="2200">
              <a:solidFill>
                <a:srgbClr val="773F9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200"/>
              <a:t>          </a:t>
            </a:r>
            <a:r>
              <a:rPr sz="2200">
                <a:solidFill>
                  <a:srgbClr val="53585F"/>
                </a:solidFill>
              </a:rPr>
              <a:t>Can adjust the light, font, and turn to night mode </a:t>
            </a: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r>
              <a:rPr sz="2200">
                <a:solidFill>
                  <a:srgbClr val="773F9B"/>
                </a:solidFill>
                <a:latin typeface="Helvetica"/>
                <a:ea typeface="Helvetica"/>
                <a:cs typeface="Helvetica"/>
                <a:sym typeface="Helvetica"/>
              </a:rPr>
              <a:t>6. Teach me how to use</a:t>
            </a:r>
            <a:r>
              <a:rPr sz="2200"/>
              <a:t> </a:t>
            </a:r>
            <a:endParaRPr sz="2200"/>
          </a:p>
          <a:p>
            <a:pPr lvl="0" algn="l">
              <a:defRPr sz="1800"/>
            </a:pPr>
            <a:r>
              <a:rPr sz="2200"/>
              <a:t>          </a:t>
            </a:r>
            <a:r>
              <a:rPr sz="2200">
                <a:solidFill>
                  <a:srgbClr val="53585F"/>
                </a:solidFill>
              </a:rPr>
              <a:t>Have a video to show how to use the App</a:t>
            </a:r>
            <a:endParaRPr sz="2200"/>
          </a:p>
        </p:txBody>
      </p:sp>
      <p:pic>
        <p:nvPicPr>
          <p:cNvPr id="103" name="52F95630-8EB1-4999-8179-476CE9BD5B5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48746" y="3721496"/>
            <a:ext cx="3683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E30E1C9B-043C-42C0-A09B-1418694925C2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99268" y="5387644"/>
            <a:ext cx="3937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60EB8616-CA19-485A-A5D4-0D8F59B414FF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51385" y="6349007"/>
            <a:ext cx="2921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E0110588-2B6A-4B3C-A406-8605E657458A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117725" y="7355945"/>
            <a:ext cx="317500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128C1B8B-4A11-4BBD-A2E3-61A397619750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929591" y="8356534"/>
            <a:ext cx="342901" cy="3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 flipV="1">
            <a:off x="8161866" y="539124"/>
            <a:ext cx="1" cy="636770"/>
          </a:xfrm>
          <a:prstGeom prst="line">
            <a:avLst/>
          </a:prstGeom>
          <a:ln w="101600">
            <a:solidFill>
              <a:srgbClr val="B36AE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9" name="Shape 109"/>
          <p:cNvSpPr/>
          <p:nvPr/>
        </p:nvSpPr>
        <p:spPr>
          <a:xfrm>
            <a:off x="8307706" y="533659"/>
            <a:ext cx="38739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3B1F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3B1F4E"/>
                </a:solidFill>
              </a:rPr>
              <a:t>Hamburger Menu</a:t>
            </a:r>
          </a:p>
        </p:txBody>
      </p:sp>
      <p:pic>
        <p:nvPicPr>
          <p:cNvPr id="110" name="屏幕快照 2015-12-01 上午11.15.30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486113" y="1692710"/>
            <a:ext cx="4161500" cy="743498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8407400" y="1669440"/>
            <a:ext cx="2821848" cy="6831873"/>
          </a:xfrm>
          <a:prstGeom prst="rect">
            <a:avLst/>
          </a:prstGeom>
          <a:ln w="101600">
            <a:solidFill>
              <a:srgbClr val="F5D32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 rot="20998784">
            <a:off x="11106239" y="1671407"/>
            <a:ext cx="993134" cy="52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B36AE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 flipV="1">
            <a:off x="931333" y="810058"/>
            <a:ext cx="1" cy="636770"/>
          </a:xfrm>
          <a:prstGeom prst="line">
            <a:avLst/>
          </a:prstGeom>
          <a:ln w="101600">
            <a:solidFill>
              <a:srgbClr val="70BF4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5" name="Shape 115"/>
          <p:cNvSpPr/>
          <p:nvPr/>
        </p:nvSpPr>
        <p:spPr>
          <a:xfrm>
            <a:off x="1034773" y="804592"/>
            <a:ext cx="58295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05410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54109"/>
                </a:solidFill>
              </a:rPr>
              <a:t>Navigation Bar (5 buttons)</a:t>
            </a:r>
          </a:p>
        </p:txBody>
      </p:sp>
      <p:sp>
        <p:nvSpPr>
          <p:cNvPr id="116" name="Shape 116"/>
          <p:cNvSpPr/>
          <p:nvPr/>
        </p:nvSpPr>
        <p:spPr>
          <a:xfrm>
            <a:off x="8121319" y="1761066"/>
            <a:ext cx="4497066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7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1. Navigation </a:t>
            </a:r>
            <a:endParaRPr sz="2700">
              <a:solidFill>
                <a:srgbClr val="00882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700">
                <a:solidFill>
                  <a:srgbClr val="53585F"/>
                </a:solidFill>
              </a:rPr>
              <a:t>Input the location and the destination, and then, the algorithm would calculate the best option(safe and quick) for you</a:t>
            </a:r>
            <a:endParaRPr sz="2700">
              <a:solidFill>
                <a:srgbClr val="53585F"/>
              </a:solidFill>
            </a:endParaRPr>
          </a:p>
          <a:p>
            <a:pPr lvl="0" algn="l">
              <a:defRPr sz="1800"/>
            </a:pPr>
            <a:endParaRPr sz="2700"/>
          </a:p>
          <a:p>
            <a:pPr lvl="0" algn="l">
              <a:defRPr sz="1800"/>
            </a:pPr>
            <a:r>
              <a:rPr sz="27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2. Point Of Interest </a:t>
            </a:r>
            <a:endParaRPr sz="2700">
              <a:solidFill>
                <a:srgbClr val="00882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700">
                <a:solidFill>
                  <a:srgbClr val="53585F"/>
                </a:solidFill>
              </a:rPr>
              <a:t>Choose your point of interest, then the map would show all the location of your choice</a:t>
            </a:r>
            <a:endParaRPr sz="2700">
              <a:solidFill>
                <a:srgbClr val="53585F"/>
              </a:solidFill>
            </a:endParaRPr>
          </a:p>
          <a:p>
            <a:pPr lvl="0" algn="l">
              <a:defRPr sz="1800"/>
            </a:pPr>
            <a:endParaRPr sz="2700"/>
          </a:p>
          <a:p>
            <a:pPr lvl="0" algn="l">
              <a:defRPr sz="1800"/>
            </a:pPr>
            <a:r>
              <a:rPr sz="27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3.  Parking </a:t>
            </a:r>
            <a:endParaRPr sz="2700">
              <a:solidFill>
                <a:srgbClr val="00882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700">
                <a:solidFill>
                  <a:srgbClr val="53585F"/>
                </a:solidFill>
              </a:rPr>
              <a:t>Shows you the available parking spot </a:t>
            </a:r>
            <a:endParaRPr sz="2700">
              <a:solidFill>
                <a:srgbClr val="53585F"/>
              </a:solidFill>
            </a:endParaRPr>
          </a:p>
          <a:p>
            <a:pPr lvl="0" algn="l">
              <a:defRPr sz="1800"/>
            </a:pPr>
            <a:endParaRPr sz="2700"/>
          </a:p>
          <a:p>
            <a:pPr lvl="0" algn="l">
              <a:defRPr sz="1800"/>
            </a:pPr>
            <a:r>
              <a:rPr sz="27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4. Global Search </a:t>
            </a:r>
          </a:p>
        </p:txBody>
      </p:sp>
      <p:pic>
        <p:nvPicPr>
          <p:cNvPr id="117" name="屏幕快照 2015-12-01 上午11.19.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872" y="2945738"/>
            <a:ext cx="5886409" cy="386212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1075266" y="4286013"/>
            <a:ext cx="5954647" cy="1035590"/>
          </a:xfrm>
          <a:prstGeom prst="rect">
            <a:avLst/>
          </a:prstGeom>
          <a:ln w="76200">
            <a:solidFill>
              <a:srgbClr val="F5D32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1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9291028">
            <a:off x="2668923" y="3031372"/>
            <a:ext cx="5552731" cy="352235"/>
          </a:xfrm>
          <a:prstGeom prst="rect">
            <a:avLst/>
          </a:prstGeom>
        </p:spPr>
      </p:pic>
      <p:pic>
        <p:nvPicPr>
          <p:cNvPr id="121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1214841">
            <a:off x="4272478" y="4475000"/>
            <a:ext cx="3783308" cy="352235"/>
          </a:xfrm>
          <a:prstGeom prst="rect">
            <a:avLst/>
          </a:prstGeom>
        </p:spPr>
      </p:pic>
      <p:pic>
        <p:nvPicPr>
          <p:cNvPr id="123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3267261">
            <a:off x="5092418" y="6021853"/>
            <a:ext cx="3352223" cy="352235"/>
          </a:xfrm>
          <a:prstGeom prst="rect">
            <a:avLst/>
          </a:prstGeom>
        </p:spPr>
      </p:pic>
      <p:pic>
        <p:nvPicPr>
          <p:cNvPr id="125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4739293">
            <a:off x="5245101" y="6809994"/>
            <a:ext cx="4073843" cy="352235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32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屏幕快照 2015-12-01 上午11.19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7133" y="2115863"/>
            <a:ext cx="2868932" cy="530317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 flipV="1">
            <a:off x="6409266" y="1188995"/>
            <a:ext cx="1" cy="7414266"/>
          </a:xfrm>
          <a:prstGeom prst="line">
            <a:avLst/>
          </a:prstGeom>
          <a:ln w="25400">
            <a:solidFill>
              <a:srgbClr val="DCDEE0"/>
            </a:solidFill>
            <a:miter lim="400000"/>
            <a:headEnd type="triangle"/>
            <a:tailEnd type="arrow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130" name="屏幕快照 2015-12-01 上午11.29.3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547" y="2120900"/>
            <a:ext cx="2868932" cy="5263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屏幕快照 2015-12-02 0.47.2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3126" y="2123069"/>
            <a:ext cx="2905403" cy="525952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5134636" y="3844157"/>
            <a:ext cx="2523861" cy="2538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327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4832256" y="4859298"/>
            <a:ext cx="31286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COMPARISON</a:t>
            </a:r>
          </a:p>
        </p:txBody>
      </p:sp>
      <p:pic>
        <p:nvPicPr>
          <p:cNvPr id="134" name="屏幕快照 2015-12-01 上午11.15.3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75407" y="2127250"/>
            <a:ext cx="2961915" cy="529178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776152" y="7628466"/>
            <a:ext cx="235191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DCDEE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CDEE0"/>
                </a:solidFill>
              </a:rPr>
              <a:t>1st prototype</a:t>
            </a:r>
          </a:p>
        </p:txBody>
      </p:sp>
      <p:sp>
        <p:nvSpPr>
          <p:cNvPr id="136" name="Shape 136"/>
          <p:cNvSpPr/>
          <p:nvPr/>
        </p:nvSpPr>
        <p:spPr>
          <a:xfrm>
            <a:off x="8378634" y="7628466"/>
            <a:ext cx="26483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DCDEE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CDEE0"/>
                </a:solidFill>
              </a:rPr>
              <a:t>Final prototype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屏幕快照 2015-12-01 14.20.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175546"/>
            <a:ext cx="13004801" cy="156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-8467" y="787400"/>
            <a:ext cx="13021735" cy="17401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5000"/>
              <a:t>Dalhousie University’s School of Occupational Therapy</a:t>
            </a:r>
          </a:p>
        </p:txBody>
      </p:sp>
      <p:pic>
        <p:nvPicPr>
          <p:cNvPr id="14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-858669" y="4838699"/>
            <a:ext cx="3072005" cy="76201"/>
          </a:xfrm>
          <a:prstGeom prst="rect">
            <a:avLst/>
          </a:prstGeom>
        </p:spPr>
      </p:pic>
      <p:sp>
        <p:nvSpPr>
          <p:cNvPr id="142" name="Shape 142"/>
          <p:cNvSpPr/>
          <p:nvPr/>
        </p:nvSpPr>
        <p:spPr>
          <a:xfrm>
            <a:off x="927373" y="3187699"/>
            <a:ext cx="1115005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solidFill>
                  <a:srgbClr val="FFFFFF"/>
                </a:solidFill>
              </a:rPr>
              <a:t>They can satisfy almost every request of students with disabilities. 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FFFFFF"/>
                </a:solidFill>
              </a:rPr>
              <a:t>No complaints. 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FFFFFF"/>
                </a:solidFill>
              </a:rPr>
              <a:t>Accessible campus.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600">
                <a:solidFill>
                  <a:srgbClr val="FFFFFF"/>
                </a:solidFill>
              </a:rPr>
              <a:t>Have on-campus events for people with disabilities every year.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9164" y="3107266"/>
            <a:ext cx="11721836" cy="6225713"/>
          </a:xfrm>
          <a:prstGeom prst="rect">
            <a:avLst/>
          </a:prstGeom>
          <a:ln w="127000">
            <a:solidFill>
              <a:srgbClr val="0B5D1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 flipH="1">
            <a:off x="10415587" y="6182990"/>
            <a:ext cx="2319272" cy="3280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0000"/>
              <a:t>“</a:t>
            </a:r>
          </a:p>
        </p:txBody>
      </p:sp>
      <p:sp>
        <p:nvSpPr>
          <p:cNvPr id="39" name="Shape 39"/>
          <p:cNvSpPr/>
          <p:nvPr/>
        </p:nvSpPr>
        <p:spPr>
          <a:xfrm>
            <a:off x="609923" y="338666"/>
            <a:ext cx="1113763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5000">
                <a:solidFill>
                  <a:srgbClr val="393939"/>
                </a:solidFill>
                <a:latin typeface="Helvetica"/>
                <a:ea typeface="Helvetica"/>
                <a:cs typeface="Helvetica"/>
                <a:sym typeface="Helvetica"/>
              </a:rPr>
              <a:t>More than </a:t>
            </a:r>
            <a:r>
              <a:rPr b="1" sz="60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8 out of 10</a:t>
            </a:r>
            <a:r>
              <a:rPr b="1" sz="5000">
                <a:solidFill>
                  <a:srgbClr val="393939"/>
                </a:solidFill>
                <a:latin typeface="Helvetica"/>
                <a:ea typeface="Helvetica"/>
                <a:cs typeface="Helvetica"/>
                <a:sym typeface="Helvetica"/>
              </a:rPr>
              <a:t> persons with disabilities use aids and assistive devices</a:t>
            </a:r>
          </a:p>
        </p:txBody>
      </p:sp>
      <p:pic>
        <p:nvPicPr>
          <p:cNvPr id="40" name="Canada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1020" y="2217280"/>
            <a:ext cx="3390585" cy="212798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3671120" y="5039022"/>
            <a:ext cx="7084960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0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85F"/>
                </a:solidFill>
              </a:rPr>
              <a:t>Having the appropriate aids can enable an individual to participate more fully in society. In 2012, 81.3% of persons with disabilities reported using some kind of aid or assistive device.</a:t>
            </a:r>
          </a:p>
        </p:txBody>
      </p:sp>
      <p:sp>
        <p:nvSpPr>
          <p:cNvPr id="42" name="Shape 42"/>
          <p:cNvSpPr/>
          <p:nvPr/>
        </p:nvSpPr>
        <p:spPr>
          <a:xfrm>
            <a:off x="3664147" y="7362380"/>
            <a:ext cx="198503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u="sng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500" u="sng">
                <a:solidFill>
                  <a:srgbClr val="A6AAA9"/>
                </a:solidFill>
                <a:hlinkClick r:id="rId3" invalidUrl="" action="" tgtFrame="" tooltip="" history="1" highlightClick="0" endSnd="0"/>
              </a:rPr>
              <a:t>statcan.gc.ca</a:t>
            </a:r>
          </a:p>
        </p:txBody>
      </p:sp>
      <p:sp>
        <p:nvSpPr>
          <p:cNvPr id="43" name="Shape 43"/>
          <p:cNvSpPr/>
          <p:nvPr/>
        </p:nvSpPr>
        <p:spPr>
          <a:xfrm>
            <a:off x="1690687" y="3960490"/>
            <a:ext cx="2319272" cy="3280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0000"/>
              <a:t>“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-8467" y="405176"/>
            <a:ext cx="5932488" cy="984582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192003" y="579966"/>
            <a:ext cx="55315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Existing App and Research</a:t>
            </a:r>
          </a:p>
        </p:txBody>
      </p:sp>
      <p:pic>
        <p:nvPicPr>
          <p:cNvPr id="47" name="CP_Wheelmate2_1120x31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983648"/>
            <a:ext cx="13004801" cy="3680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l61375756_g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35" y="2026641"/>
            <a:ext cx="4989182" cy="4989183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501588" y="1782224"/>
            <a:ext cx="6227019" cy="4495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b="1" sz="3500">
                <a:solidFill>
                  <a:srgbClr val="51A7F9"/>
                </a:solidFill>
                <a:latin typeface="Helvetica"/>
                <a:ea typeface="Helvetica"/>
                <a:cs typeface="Helvetica"/>
                <a:sym typeface="Helvetica"/>
              </a:rPr>
              <a:t>WheelMate</a:t>
            </a:r>
            <a:r>
              <a:rPr sz="3200">
                <a:solidFill>
                  <a:srgbClr val="53585F"/>
                </a:solidFill>
              </a:rPr>
              <a:t> lets wheelchair users to locate wheelchair-accessible toilets and parking spaces. The WheelMate app currently has more than </a:t>
            </a:r>
            <a:r>
              <a:rPr sz="32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30,000</a:t>
            </a:r>
            <a:r>
              <a:rPr sz="3200">
                <a:solidFill>
                  <a:srgbClr val="53585F"/>
                </a:solidFill>
              </a:rPr>
              <a:t> locations across </a:t>
            </a:r>
            <a:r>
              <a:rPr sz="32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45</a:t>
            </a:r>
            <a:r>
              <a:rPr sz="3200">
                <a:solidFill>
                  <a:srgbClr val="53585F"/>
                </a:solidFill>
              </a:rPr>
              <a:t> countries - and more are being added every day. Almost </a:t>
            </a:r>
            <a:r>
              <a:rPr sz="32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7000</a:t>
            </a:r>
            <a:r>
              <a:rPr sz="3200">
                <a:solidFill>
                  <a:srgbClr val="53585F"/>
                </a:solidFill>
              </a:rPr>
              <a:t> people have downloaded the app.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365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8467" y="-1919"/>
            <a:ext cx="6597981" cy="50962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6589778" y="5080330"/>
            <a:ext cx="6409003" cy="46791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3" name="Wheelmate_Wien_PC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51" y="1454854"/>
            <a:ext cx="10997298" cy="7385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屏幕快照 2015-12-02 1.21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090" y="2135739"/>
            <a:ext cx="12062797" cy="673649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543859" y="660399"/>
            <a:ext cx="64645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0365C0"/>
                </a:solidFill>
              </a:rPr>
              <a:t>Indoor positioning system</a:t>
            </a:r>
          </a:p>
        </p:txBody>
      </p:sp>
      <p:sp>
        <p:nvSpPr>
          <p:cNvPr id="57" name="Shape 57"/>
          <p:cNvSpPr/>
          <p:nvPr/>
        </p:nvSpPr>
        <p:spPr>
          <a:xfrm>
            <a:off x="609041" y="1524000"/>
            <a:ext cx="7343712" cy="0"/>
          </a:xfrm>
          <a:prstGeom prst="line">
            <a:avLst/>
          </a:prstGeom>
          <a:ln w="889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屏幕快照 2015-12-01 上午11.45.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76" y="737169"/>
            <a:ext cx="12868848" cy="8588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914400" y="3365367"/>
            <a:ext cx="2944086" cy="2854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5D3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317881" y="4521199"/>
            <a:ext cx="213712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63" name="Shape 63"/>
          <p:cNvSpPr/>
          <p:nvPr/>
        </p:nvSpPr>
        <p:spPr>
          <a:xfrm>
            <a:off x="5867400" y="-42334"/>
            <a:ext cx="7130257" cy="9838268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7769978" y="1384300"/>
            <a:ext cx="514801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SMU Students with mobility disabilities</a:t>
            </a:r>
          </a:p>
        </p:txBody>
      </p:sp>
      <p:sp>
        <p:nvSpPr>
          <p:cNvPr id="65" name="Shape 65"/>
          <p:cNvSpPr/>
          <p:nvPr/>
        </p:nvSpPr>
        <p:spPr>
          <a:xfrm>
            <a:off x="7835310" y="4279900"/>
            <a:ext cx="393818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Visitors of SMU campus</a:t>
            </a:r>
          </a:p>
        </p:txBody>
      </p:sp>
      <p:sp>
        <p:nvSpPr>
          <p:cNvPr id="66" name="Shape 66"/>
          <p:cNvSpPr/>
          <p:nvPr/>
        </p:nvSpPr>
        <p:spPr>
          <a:xfrm>
            <a:off x="7849421" y="7175500"/>
            <a:ext cx="459013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Staffs of Fred Smithers Centre</a:t>
            </a:r>
          </a:p>
        </p:txBody>
      </p:sp>
      <p:sp>
        <p:nvSpPr>
          <p:cNvPr id="67" name="Shape 67"/>
          <p:cNvSpPr/>
          <p:nvPr/>
        </p:nvSpPr>
        <p:spPr>
          <a:xfrm>
            <a:off x="7103533" y="1501940"/>
            <a:ext cx="459979" cy="417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F327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7103533" y="7259273"/>
            <a:ext cx="459979" cy="417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F327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7103533" y="4380607"/>
            <a:ext cx="459979" cy="417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F327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83" y="3875616"/>
            <a:ext cx="11813912" cy="2786130"/>
          </a:xfrm>
          <a:prstGeom prst="rect">
            <a:avLst/>
          </a:prstGeom>
        </p:spPr>
      </p:pic>
      <p:sp>
        <p:nvSpPr>
          <p:cNvPr id="73" name="Shape 73"/>
          <p:cNvSpPr/>
          <p:nvPr/>
        </p:nvSpPr>
        <p:spPr>
          <a:xfrm>
            <a:off x="647700" y="518914"/>
            <a:ext cx="1934766" cy="1422401"/>
          </a:xfrm>
          <a:prstGeom prst="wedgeEllipseCallout">
            <a:avLst>
              <a:gd name="adj1" fmla="val -49345"/>
              <a:gd name="adj2" fmla="val 64254"/>
            </a:avLst>
          </a:prstGeom>
          <a:solidFill>
            <a:srgbClr val="773F9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2628738" y="1367366"/>
            <a:ext cx="99317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85F"/>
                </a:solidFill>
              </a:rPr>
              <a:t>How will this app be useful for SMU students?</a:t>
            </a:r>
          </a:p>
        </p:txBody>
      </p:sp>
      <p:sp>
        <p:nvSpPr>
          <p:cNvPr id="75" name="Shape 75"/>
          <p:cNvSpPr/>
          <p:nvPr/>
        </p:nvSpPr>
        <p:spPr>
          <a:xfrm>
            <a:off x="881606" y="4184650"/>
            <a:ext cx="10637474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45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Navigation on campus</a:t>
            </a:r>
            <a:r>
              <a:rPr sz="3600"/>
              <a:t> </a:t>
            </a:r>
            <a:r>
              <a:rPr sz="3600"/>
              <a:t>is the </a:t>
            </a:r>
            <a:r>
              <a:rPr sz="3600">
                <a:solidFill>
                  <a:srgbClr val="00882B"/>
                </a:solidFill>
              </a:rPr>
              <a:t>most common</a:t>
            </a:r>
            <a:r>
              <a:rPr sz="3600"/>
              <a:t> complaint by the students with mobility disability</a:t>
            </a:r>
          </a:p>
        </p:txBody>
      </p:sp>
      <p:sp>
        <p:nvSpPr>
          <p:cNvPr id="76" name="Shape 76"/>
          <p:cNvSpPr/>
          <p:nvPr/>
        </p:nvSpPr>
        <p:spPr>
          <a:xfrm>
            <a:off x="993157" y="5481702"/>
            <a:ext cx="592976" cy="54279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5D3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1613447" y="5405966"/>
            <a:ext cx="10637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53585F"/>
                </a:solidFill>
              </a:rPr>
              <a:t>especially in McNally and when finding elevators and automatic doors</a:t>
            </a:r>
          </a:p>
        </p:txBody>
      </p:sp>
      <p:sp>
        <p:nvSpPr>
          <p:cNvPr id="78" name="Shape 78"/>
          <p:cNvSpPr/>
          <p:nvPr/>
        </p:nvSpPr>
        <p:spPr>
          <a:xfrm>
            <a:off x="2628738" y="2205777"/>
            <a:ext cx="9931724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" name="Shape 79"/>
          <p:cNvSpPr/>
          <p:nvPr/>
        </p:nvSpPr>
        <p:spPr>
          <a:xfrm>
            <a:off x="9131961" y="6197600"/>
            <a:ext cx="3498044" cy="79229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9190897" y="6269897"/>
            <a:ext cx="34055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Smithers Centre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793322" y="2146300"/>
            <a:ext cx="10916029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>
                <a:solidFill>
                  <a:srgbClr val="53585F"/>
                </a:solidFill>
              </a:rPr>
              <a:t>Student with mobility can find the shortest route to a point they are interested in with the ability to view elevators and automatic doors</a:t>
            </a:r>
            <a:endParaRPr sz="3300">
              <a:solidFill>
                <a:srgbClr val="53585F"/>
              </a:solidFill>
            </a:endParaRPr>
          </a:p>
          <a:p>
            <a:pPr lvl="0" algn="l">
              <a:defRPr sz="1800"/>
            </a:pPr>
            <a:endParaRPr sz="33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3300">
                <a:solidFill>
                  <a:srgbClr val="53585F"/>
                </a:solidFill>
              </a:rPr>
              <a:t>Student will be able to view all points of interest on campus (washrooms, cafes, labs, etc)</a:t>
            </a:r>
            <a:endParaRPr sz="3300">
              <a:solidFill>
                <a:srgbClr val="53585F"/>
              </a:solidFill>
            </a:endParaRPr>
          </a:p>
          <a:p>
            <a:pPr lvl="0" algn="l">
              <a:defRPr sz="1800"/>
            </a:pPr>
            <a:endParaRPr sz="33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3300">
                <a:solidFill>
                  <a:srgbClr val="53585F"/>
                </a:solidFill>
              </a:rPr>
              <a:t>Students will be able to share suggestions that will improve their experience on campus</a:t>
            </a:r>
            <a:endParaRPr sz="3300">
              <a:solidFill>
                <a:srgbClr val="53585F"/>
              </a:solidFill>
            </a:endParaRPr>
          </a:p>
          <a:p>
            <a:pPr lvl="0" algn="l">
              <a:defRPr sz="1800"/>
            </a:pPr>
            <a:endParaRPr sz="33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3300">
                <a:solidFill>
                  <a:srgbClr val="53585F"/>
                </a:solidFill>
              </a:rPr>
              <a:t>Students will be able to view SMU news, security info and the Smithers Center contract information</a:t>
            </a:r>
            <a:endParaRPr sz="3300">
              <a:solidFill>
                <a:srgbClr val="53585F"/>
              </a:solidFill>
            </a:endParaRPr>
          </a:p>
          <a:p>
            <a:pPr lvl="0" algn="l">
              <a:defRPr sz="1800"/>
            </a:pPr>
            <a:endParaRPr sz="3300">
              <a:solidFill>
                <a:srgbClr val="53585F"/>
              </a:solidFill>
            </a:endParaRPr>
          </a:p>
          <a:p>
            <a:pPr lvl="0" algn="l">
              <a:defRPr sz="1800"/>
            </a:pPr>
            <a:r>
              <a:rPr sz="3300">
                <a:solidFill>
                  <a:srgbClr val="53585F"/>
                </a:solidFill>
              </a:rPr>
              <a:t>Students will be able to local the parking lots</a:t>
            </a:r>
          </a:p>
        </p:txBody>
      </p:sp>
      <p:sp>
        <p:nvSpPr>
          <p:cNvPr id="83" name="Shape 83"/>
          <p:cNvSpPr/>
          <p:nvPr/>
        </p:nvSpPr>
        <p:spPr>
          <a:xfrm>
            <a:off x="1278466" y="2315633"/>
            <a:ext cx="323785" cy="32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1278466" y="4305300"/>
            <a:ext cx="323785" cy="32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36A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1278466" y="5863166"/>
            <a:ext cx="323785" cy="320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5D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1278466" y="7421033"/>
            <a:ext cx="323785" cy="320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1278466" y="8911166"/>
            <a:ext cx="323785" cy="320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2374915" y="711199"/>
            <a:ext cx="424177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4500"/>
              <a:t>Using this app:</a:t>
            </a:r>
          </a:p>
        </p:txBody>
      </p:sp>
      <p:sp>
        <p:nvSpPr>
          <p:cNvPr id="89" name="Shape 89"/>
          <p:cNvSpPr/>
          <p:nvPr/>
        </p:nvSpPr>
        <p:spPr>
          <a:xfrm>
            <a:off x="-8467" y="8466"/>
            <a:ext cx="1360621" cy="1182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5D3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/>
        </p:nvSpPr>
        <p:spPr>
          <a:xfrm rot="10800000">
            <a:off x="1032933" y="470825"/>
            <a:ext cx="1265437" cy="106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0BF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