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sldIdLst>
    <p:sldId id="256" r:id="rId2"/>
    <p:sldId id="257" r:id="rId3"/>
    <p:sldId id="364" r:id="rId4"/>
    <p:sldId id="366" r:id="rId5"/>
    <p:sldId id="367" r:id="rId6"/>
    <p:sldId id="409" r:id="rId7"/>
    <p:sldId id="368" r:id="rId8"/>
    <p:sldId id="393" r:id="rId9"/>
    <p:sldId id="394" r:id="rId10"/>
    <p:sldId id="395" r:id="rId11"/>
    <p:sldId id="396" r:id="rId12"/>
    <p:sldId id="369" r:id="rId13"/>
    <p:sldId id="391" r:id="rId14"/>
    <p:sldId id="392" r:id="rId15"/>
    <p:sldId id="370" r:id="rId16"/>
    <p:sldId id="371" r:id="rId17"/>
    <p:sldId id="406" r:id="rId18"/>
    <p:sldId id="372" r:id="rId19"/>
    <p:sldId id="398" r:id="rId20"/>
    <p:sldId id="399" r:id="rId21"/>
    <p:sldId id="400" r:id="rId22"/>
    <p:sldId id="401" r:id="rId23"/>
    <p:sldId id="402" r:id="rId24"/>
    <p:sldId id="403" r:id="rId25"/>
    <p:sldId id="404" r:id="rId26"/>
    <p:sldId id="405" r:id="rId27"/>
    <p:sldId id="359" r:id="rId28"/>
    <p:sldId id="407" r:id="rId29"/>
    <p:sldId id="361" r:id="rId30"/>
    <p:sldId id="408" r:id="rId31"/>
    <p:sldId id="375" r:id="rId32"/>
    <p:sldId id="376" r:id="rId33"/>
    <p:sldId id="377" r:id="rId34"/>
    <p:sldId id="378" r:id="rId35"/>
    <p:sldId id="410" r:id="rId36"/>
    <p:sldId id="411" r:id="rId37"/>
    <p:sldId id="412" r:id="rId38"/>
    <p:sldId id="413" r:id="rId39"/>
    <p:sldId id="414" r:id="rId40"/>
    <p:sldId id="415" r:id="rId41"/>
    <p:sldId id="416" r:id="rId42"/>
    <p:sldId id="417" r:id="rId43"/>
    <p:sldId id="418" r:id="rId44"/>
    <p:sldId id="419" r:id="rId45"/>
    <p:sldId id="420" r:id="rId46"/>
    <p:sldId id="421" r:id="rId47"/>
    <p:sldId id="422" r:id="rId48"/>
    <p:sldId id="423" r:id="rId49"/>
    <p:sldId id="447" r:id="rId50"/>
    <p:sldId id="448" r:id="rId51"/>
    <p:sldId id="424" r:id="rId52"/>
    <p:sldId id="425" r:id="rId53"/>
    <p:sldId id="449" r:id="rId54"/>
    <p:sldId id="426" r:id="rId55"/>
    <p:sldId id="427" r:id="rId56"/>
    <p:sldId id="428" r:id="rId57"/>
    <p:sldId id="429" r:id="rId58"/>
    <p:sldId id="430" r:id="rId59"/>
    <p:sldId id="432" r:id="rId60"/>
    <p:sldId id="433" r:id="rId61"/>
    <p:sldId id="434" r:id="rId62"/>
    <p:sldId id="435" r:id="rId63"/>
    <p:sldId id="436" r:id="rId64"/>
    <p:sldId id="438" r:id="rId65"/>
    <p:sldId id="439" r:id="rId66"/>
    <p:sldId id="440" r:id="rId67"/>
    <p:sldId id="441" r:id="rId68"/>
    <p:sldId id="442" r:id="rId69"/>
    <p:sldId id="443" r:id="rId70"/>
    <p:sldId id="444" r:id="rId71"/>
    <p:sldId id="446" r:id="rId72"/>
    <p:sldId id="450" r:id="rId73"/>
  </p:sldIdLst>
  <p:sldSz cx="9144000" cy="5143500" type="screen16x9"/>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F72D"/>
    <a:srgbClr val="DFF846"/>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2" autoAdjust="0"/>
    <p:restoredTop sz="94364" autoAdjust="0"/>
  </p:normalViewPr>
  <p:slideViewPr>
    <p:cSldViewPr>
      <p:cViewPr varScale="1">
        <p:scale>
          <a:sx n="125" d="100"/>
          <a:sy n="125" d="100"/>
        </p:scale>
        <p:origin x="-226" y="-77"/>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12E8A760-38D6-49B3-BECB-0ADD1875A1A2}" type="datetimeFigureOut">
              <a:rPr lang="en-US" smtClean="0"/>
              <a:t>12/16/2016</a:t>
            </a:fld>
            <a:endParaRPr lang="en-US"/>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BB306660-95F6-4499-90E8-840B3119AA1A}" type="slidenum">
              <a:rPr lang="en-US" smtClean="0"/>
              <a:t>‹#›</a:t>
            </a:fld>
            <a:endParaRPr lang="en-US"/>
          </a:p>
        </p:txBody>
      </p:sp>
    </p:spTree>
    <p:extLst>
      <p:ext uri="{BB962C8B-B14F-4D97-AF65-F5344CB8AC3E}">
        <p14:creationId xmlns:p14="http://schemas.microsoft.com/office/powerpoint/2010/main" val="3287405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306660-95F6-4499-90E8-840B3119AA1A}" type="slidenum">
              <a:rPr lang="en-US" smtClean="0"/>
              <a:t>5</a:t>
            </a:fld>
            <a:endParaRPr lang="en-US"/>
          </a:p>
        </p:txBody>
      </p:sp>
    </p:spTree>
    <p:extLst>
      <p:ext uri="{BB962C8B-B14F-4D97-AF65-F5344CB8AC3E}">
        <p14:creationId xmlns:p14="http://schemas.microsoft.com/office/powerpoint/2010/main" val="616909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306660-95F6-4499-90E8-840B3119AA1A}" type="slidenum">
              <a:rPr lang="en-US" smtClean="0"/>
              <a:t>6</a:t>
            </a:fld>
            <a:endParaRPr lang="en-US"/>
          </a:p>
        </p:txBody>
      </p:sp>
    </p:spTree>
    <p:extLst>
      <p:ext uri="{BB962C8B-B14F-4D97-AF65-F5344CB8AC3E}">
        <p14:creationId xmlns:p14="http://schemas.microsoft.com/office/powerpoint/2010/main" val="2574768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12/16/2016</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5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2.jp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6000" b="-16000"/>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838200" y="1343025"/>
            <a:ext cx="8305800" cy="1162050"/>
          </a:xfrm>
          <a:prstGeom prst="rect">
            <a:avLst/>
          </a:prstGeom>
          <a:ln/>
        </p:spPr>
        <p:style>
          <a:lnRef idx="0">
            <a:schemeClr val="accent5"/>
          </a:lnRef>
          <a:fillRef idx="3">
            <a:schemeClr val="accent5"/>
          </a:fillRef>
          <a:effectRef idx="3">
            <a:schemeClr val="accent5"/>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dirty="0" smtClean="0">
                <a:solidFill>
                  <a:schemeClr val="bg1"/>
                </a:solidFill>
                <a:latin typeface="Arial" pitchFamily="34" charset="0"/>
                <a:cs typeface="Arial" pitchFamily="34" charset="0"/>
              </a:rPr>
              <a:t>Subject 1</a:t>
            </a:r>
            <a:endParaRPr lang="en-US" sz="3600" dirty="0">
              <a:solidFill>
                <a:schemeClr val="bg1"/>
              </a:solidFill>
              <a:latin typeface="Arial" pitchFamily="34" charset="0"/>
              <a:cs typeface="Arial" pitchFamily="34"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8836" y="433168"/>
            <a:ext cx="2108964" cy="274320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0" y="0"/>
            <a:ext cx="2082036" cy="2732209"/>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6000" y="2570651"/>
            <a:ext cx="2027280" cy="2554898"/>
          </a:xfrm>
          <a:prstGeom prst="rect">
            <a:avLst/>
          </a:prstGeom>
        </p:spPr>
      </p:pic>
      <p:sp>
        <p:nvSpPr>
          <p:cNvPr id="12" name="Rectangle 11"/>
          <p:cNvSpPr/>
          <p:nvPr/>
        </p:nvSpPr>
        <p:spPr>
          <a:xfrm>
            <a:off x="4876800" y="3486150"/>
            <a:ext cx="4191000" cy="990600"/>
          </a:xfrm>
          <a:prstGeom prst="rect">
            <a:avLst/>
          </a:prstGeom>
          <a:ln>
            <a:solidFill>
              <a:schemeClr val="tx1"/>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sz="2400" dirty="0" smtClean="0">
                <a:solidFill>
                  <a:schemeClr val="bg1"/>
                </a:solidFill>
              </a:rPr>
              <a:t>Rules in programming &amp;</a:t>
            </a:r>
          </a:p>
          <a:p>
            <a:pPr algn="ctr"/>
            <a:r>
              <a:rPr lang="en-US" sz="2400" dirty="0" smtClean="0">
                <a:solidFill>
                  <a:schemeClr val="bg1"/>
                </a:solidFill>
              </a:rPr>
              <a:t>Object-oriented programming</a:t>
            </a:r>
            <a:endParaRPr lang="en-US" sz="2400" dirty="0">
              <a:solidFill>
                <a:schemeClr val="bg1"/>
              </a:solidFill>
            </a:endParaRPr>
          </a:p>
        </p:txBody>
      </p:sp>
    </p:spTree>
    <p:extLst>
      <p:ext uri="{BB962C8B-B14F-4D97-AF65-F5344CB8AC3E}">
        <p14:creationId xmlns:p14="http://schemas.microsoft.com/office/powerpoint/2010/main" val="145488669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166505228"/>
              </p:ext>
            </p:extLst>
          </p:nvPr>
        </p:nvGraphicFramePr>
        <p:xfrm>
          <a:off x="1295400" y="1581150"/>
          <a:ext cx="6696076" cy="2981960"/>
        </p:xfrm>
        <a:graphic>
          <a:graphicData uri="http://schemas.openxmlformats.org/drawingml/2006/table">
            <a:tbl>
              <a:tblPr firstRow="1" bandRow="1">
                <a:tableStyleId>{5C22544A-7EE6-4342-B048-85BDC9FD1C3A}</a:tableStyleId>
              </a:tblPr>
              <a:tblGrid>
                <a:gridCol w="3348038">
                  <a:extLst>
                    <a:ext uri="{9D8B030D-6E8A-4147-A177-3AD203B41FA5}">
                      <a16:colId xmlns:a16="http://schemas.microsoft.com/office/drawing/2014/main" xmlns="" val="3541983227"/>
                    </a:ext>
                  </a:extLst>
                </a:gridCol>
                <a:gridCol w="3348038">
                  <a:extLst>
                    <a:ext uri="{9D8B030D-6E8A-4147-A177-3AD203B41FA5}">
                      <a16:colId xmlns:a16="http://schemas.microsoft.com/office/drawing/2014/main" xmlns="" val="2425306453"/>
                    </a:ext>
                  </a:extLst>
                </a:gridCol>
              </a:tblGrid>
              <a:tr h="370840">
                <a:tc>
                  <a:txBody>
                    <a:bodyPr/>
                    <a:lstStyle/>
                    <a:p>
                      <a:pPr algn="ctr"/>
                      <a:r>
                        <a:rPr lang="en-US" dirty="0" smtClean="0"/>
                        <a:t>Abstract</a:t>
                      </a:r>
                      <a:endParaRPr lang="en-US" dirty="0"/>
                    </a:p>
                  </a:txBody>
                  <a:tcPr/>
                </a:tc>
                <a:tc>
                  <a:txBody>
                    <a:bodyPr/>
                    <a:lstStyle/>
                    <a:p>
                      <a:pPr algn="ctr"/>
                      <a:r>
                        <a:rPr lang="en-US" dirty="0" smtClean="0"/>
                        <a:t>Interface</a:t>
                      </a:r>
                      <a:endParaRPr lang="en-US" dirty="0"/>
                    </a:p>
                  </a:txBody>
                  <a:tcPr/>
                </a:tc>
                <a:extLst>
                  <a:ext uri="{0D108BD9-81ED-4DB2-BD59-A6C34878D82A}">
                    <a16:rowId xmlns:a16="http://schemas.microsoft.com/office/drawing/2014/main" xmlns="" val="199720699"/>
                  </a:ext>
                </a:extLst>
              </a:tr>
              <a:tr h="370840">
                <a:tc>
                  <a:txBody>
                    <a:bodyPr/>
                    <a:lstStyle/>
                    <a:p>
                      <a:pPr algn="l"/>
                      <a:r>
                        <a:rPr lang="en-US" sz="1800" b="0" i="0" kern="1200" dirty="0" smtClean="0">
                          <a:solidFill>
                            <a:schemeClr val="dk1"/>
                          </a:solidFill>
                          <a:effectLst/>
                          <a:latin typeface="Arial" panose="020B0604020202020204" pitchFamily="34" charset="0"/>
                          <a:ea typeface="+mn-ea"/>
                          <a:cs typeface="Arial" panose="020B0604020202020204" pitchFamily="34" charset="0"/>
                        </a:rPr>
                        <a:t>- Doesn't support multiple inheritance.</a:t>
                      </a:r>
                      <a:endParaRPr lang="en-US" b="0" dirty="0">
                        <a:latin typeface="Arial" panose="020B0604020202020204" pitchFamily="34" charset="0"/>
                        <a:cs typeface="Arial" panose="020B0604020202020204" pitchFamily="34" charset="0"/>
                      </a:endParaRPr>
                    </a:p>
                  </a:txBody>
                  <a:tcPr/>
                </a:tc>
                <a:tc>
                  <a:txBody>
                    <a:bodyPr/>
                    <a:lstStyle/>
                    <a:p>
                      <a:pPr algn="l"/>
                      <a:r>
                        <a:rPr lang="en-US" sz="1800" b="0" i="0" kern="1200" dirty="0" smtClean="0">
                          <a:solidFill>
                            <a:schemeClr val="dk1"/>
                          </a:solidFill>
                          <a:effectLst/>
                          <a:latin typeface="Arial" panose="020B0604020202020204" pitchFamily="34" charset="0"/>
                          <a:ea typeface="+mn-ea"/>
                          <a:cs typeface="Arial" panose="020B0604020202020204" pitchFamily="34" charset="0"/>
                        </a:rPr>
                        <a:t>-</a:t>
                      </a:r>
                      <a:r>
                        <a:rPr lang="en-US" sz="1800" b="0" i="0" kern="1200" baseline="0" dirty="0" smtClean="0">
                          <a:solidFill>
                            <a:schemeClr val="dk1"/>
                          </a:solidFill>
                          <a:effectLst/>
                          <a:latin typeface="Arial" panose="020B0604020202020204" pitchFamily="34" charset="0"/>
                          <a:ea typeface="+mn-ea"/>
                          <a:cs typeface="Arial" panose="020B0604020202020204" pitchFamily="34" charset="0"/>
                        </a:rPr>
                        <a:t> S</a:t>
                      </a:r>
                      <a:r>
                        <a:rPr lang="en-US" sz="1800" b="0" i="0" kern="1200" dirty="0" smtClean="0">
                          <a:solidFill>
                            <a:schemeClr val="dk1"/>
                          </a:solidFill>
                          <a:effectLst/>
                          <a:latin typeface="Arial" panose="020B0604020202020204" pitchFamily="34" charset="0"/>
                          <a:ea typeface="+mn-ea"/>
                          <a:cs typeface="Arial" panose="020B0604020202020204" pitchFamily="34" charset="0"/>
                        </a:rPr>
                        <a:t>upports multiple inheritance.</a:t>
                      </a:r>
                      <a:endParaRPr lang="en-US"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307474131"/>
                  </a:ext>
                </a:extLst>
              </a:tr>
              <a:tr h="370840">
                <a:tc>
                  <a:txBody>
                    <a:bodyPr/>
                    <a:lstStyle/>
                    <a:p>
                      <a:pPr algn="l"/>
                      <a:r>
                        <a:rPr lang="en-US" sz="1800" b="0" i="0" kern="1200" dirty="0" smtClean="0">
                          <a:solidFill>
                            <a:schemeClr val="dk1"/>
                          </a:solidFill>
                          <a:effectLst/>
                          <a:latin typeface="Arial" panose="020B0604020202020204" pitchFamily="34" charset="0"/>
                          <a:ea typeface="+mn-ea"/>
                          <a:cs typeface="Arial" panose="020B0604020202020204" pitchFamily="34" charset="0"/>
                        </a:rPr>
                        <a:t>- Abstract class can have protected , public and public abstract methods</a:t>
                      </a:r>
                      <a:endParaRPr lang="en-US" b="0" dirty="0">
                        <a:effectLst/>
                        <a:latin typeface="Arial" panose="020B0604020202020204" pitchFamily="34" charset="0"/>
                        <a:cs typeface="Arial" panose="020B0604020202020204" pitchFamily="34" charset="0"/>
                      </a:endParaRPr>
                    </a:p>
                  </a:txBody>
                  <a:tcPr marL="0" marR="0" marT="57150" marB="57150" anchor="ctr"/>
                </a:tc>
                <a:tc>
                  <a:txBody>
                    <a:bodyPr/>
                    <a:lstStyle/>
                    <a:p>
                      <a:pPr algn="l"/>
                      <a:r>
                        <a:rPr lang="en-US" sz="1800" b="0" i="0" kern="1200" dirty="0" smtClean="0">
                          <a:solidFill>
                            <a:schemeClr val="dk1"/>
                          </a:solidFill>
                          <a:effectLst/>
                          <a:latin typeface="Arial" panose="020B0604020202020204" pitchFamily="34" charset="0"/>
                          <a:ea typeface="+mn-ea"/>
                          <a:cs typeface="Arial" panose="020B0604020202020204" pitchFamily="34" charset="0"/>
                        </a:rPr>
                        <a:t>-</a:t>
                      </a:r>
                      <a:r>
                        <a:rPr lang="en-US" sz="1800" b="0" i="0" kern="1200" baseline="0" dirty="0" smtClean="0">
                          <a:solidFill>
                            <a:schemeClr val="dk1"/>
                          </a:solidFill>
                          <a:effectLst/>
                          <a:latin typeface="Arial" panose="020B0604020202020204" pitchFamily="34" charset="0"/>
                          <a:ea typeface="+mn-ea"/>
                          <a:cs typeface="Arial" panose="020B0604020202020204" pitchFamily="34" charset="0"/>
                        </a:rPr>
                        <a:t> I</a:t>
                      </a:r>
                      <a:r>
                        <a:rPr lang="en-US" sz="1800" b="0" i="0" kern="1200" dirty="0" smtClean="0">
                          <a:solidFill>
                            <a:schemeClr val="dk1"/>
                          </a:solidFill>
                          <a:effectLst/>
                          <a:latin typeface="Arial" panose="020B0604020202020204" pitchFamily="34" charset="0"/>
                          <a:ea typeface="+mn-ea"/>
                          <a:cs typeface="Arial" panose="020B0604020202020204" pitchFamily="34" charset="0"/>
                        </a:rPr>
                        <a:t>nterface can have only public abstract methods i.e. by default</a:t>
                      </a:r>
                      <a:endParaRPr lang="en-US"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853539686"/>
                  </a:ext>
                </a:extLst>
              </a:tr>
              <a:tr h="370840">
                <a:tc>
                  <a:txBody>
                    <a:bodyPr/>
                    <a:lstStyle/>
                    <a:p>
                      <a:pPr algn="l"/>
                      <a:r>
                        <a:rPr lang="en-US" b="0" dirty="0" smtClean="0">
                          <a:effectLst/>
                          <a:latin typeface="Arial" panose="020B0604020202020204" pitchFamily="34" charset="0"/>
                          <a:cs typeface="Arial" panose="020B0604020202020204" pitchFamily="34" charset="0"/>
                        </a:rPr>
                        <a:t>- Abstract </a:t>
                      </a:r>
                      <a:r>
                        <a:rPr lang="en-US" b="0" dirty="0">
                          <a:effectLst/>
                          <a:latin typeface="Arial" panose="020B0604020202020204" pitchFamily="34" charset="0"/>
                          <a:cs typeface="Arial" panose="020B0604020202020204" pitchFamily="34" charset="0"/>
                        </a:rPr>
                        <a:t>class can extend only one class or one abstract </a:t>
                      </a:r>
                      <a:r>
                        <a:rPr lang="en-US" b="0" dirty="0" smtClean="0">
                          <a:effectLst/>
                          <a:latin typeface="Arial" panose="020B0604020202020204" pitchFamily="34" charset="0"/>
                          <a:cs typeface="Arial" panose="020B0604020202020204" pitchFamily="34" charset="0"/>
                        </a:rPr>
                        <a:t>class.</a:t>
                      </a:r>
                      <a:endParaRPr lang="en-US" b="0" dirty="0">
                        <a:effectLst/>
                        <a:latin typeface="Arial" panose="020B0604020202020204" pitchFamily="34" charset="0"/>
                        <a:cs typeface="Arial" panose="020B0604020202020204" pitchFamily="34" charset="0"/>
                      </a:endParaRPr>
                    </a:p>
                  </a:txBody>
                  <a:tcPr marL="0" marR="0" marT="57150" marB="57150" anchor="ctr"/>
                </a:tc>
                <a:tc>
                  <a:txBody>
                    <a:bodyPr/>
                    <a:lstStyle/>
                    <a:p>
                      <a:pPr algn="l"/>
                      <a:r>
                        <a:rPr lang="en-US" sz="1800" b="0" i="0" kern="1200" dirty="0" smtClean="0">
                          <a:solidFill>
                            <a:schemeClr val="dk1"/>
                          </a:solidFill>
                          <a:effectLst/>
                          <a:latin typeface="Arial" panose="020B0604020202020204" pitchFamily="34" charset="0"/>
                          <a:ea typeface="+mn-ea"/>
                          <a:cs typeface="Arial" panose="020B0604020202020204" pitchFamily="34" charset="0"/>
                        </a:rPr>
                        <a:t>- Interface can extend any number of interfaces.</a:t>
                      </a:r>
                      <a:endParaRPr lang="en-US"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51107639"/>
                  </a:ext>
                </a:extLst>
              </a:tr>
              <a:tr h="370840">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xmlns="" val="2245673303"/>
                  </a:ext>
                </a:extLst>
              </a:tr>
            </a:tbl>
          </a:graphicData>
        </a:graphic>
      </p:graphicFrame>
      <p:sp>
        <p:nvSpPr>
          <p:cNvPr id="7" name="Title 1"/>
          <p:cNvSpPr txBox="1">
            <a:spLocks/>
          </p:cNvSpPr>
          <p:nvPr/>
        </p:nvSpPr>
        <p:spPr>
          <a:xfrm>
            <a:off x="609600" y="234259"/>
            <a:ext cx="8535572" cy="857250"/>
          </a:xfrm>
          <a:prstGeom prst="rect">
            <a:avLst/>
          </a:prstGeom>
          <a:ln/>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1" algn="r"/>
            <a:r>
              <a:rPr lang="en-US" sz="3600">
                <a:solidFill>
                  <a:schemeClr val="bg1"/>
                </a:solidFill>
              </a:rPr>
              <a:t>Abstraction</a:t>
            </a:r>
            <a:endParaRPr lang="en-US" sz="3600" dirty="0">
              <a:solidFill>
                <a:schemeClr val="bg1"/>
              </a:solidFill>
            </a:endParaRPr>
          </a:p>
        </p:txBody>
      </p:sp>
      <p:sp>
        <p:nvSpPr>
          <p:cNvPr id="3" name="Rectangle 2"/>
          <p:cNvSpPr/>
          <p:nvPr/>
        </p:nvSpPr>
        <p:spPr>
          <a:xfrm>
            <a:off x="762000" y="4629150"/>
            <a:ext cx="4269310" cy="369332"/>
          </a:xfrm>
          <a:prstGeom prst="rect">
            <a:avLst/>
          </a:prstGeom>
        </p:spPr>
        <p:txBody>
          <a:bodyPr wrap="none">
            <a:spAutoFit/>
          </a:bodyPr>
          <a:lstStyle/>
          <a:p>
            <a:r>
              <a:rPr lang="en-US" dirty="0">
                <a:solidFill>
                  <a:srgbClr val="000000"/>
                </a:solidFill>
              </a:rPr>
              <a:t>The similarity: </a:t>
            </a:r>
            <a:r>
              <a:rPr lang="en-US" dirty="0" smtClean="0">
                <a:solidFill>
                  <a:srgbClr val="000000"/>
                </a:solidFill>
              </a:rPr>
              <a:t>can </a:t>
            </a:r>
            <a:r>
              <a:rPr lang="en-US" dirty="0">
                <a:solidFill>
                  <a:srgbClr val="000000"/>
                </a:solidFill>
              </a:rPr>
              <a:t>not initialize any method</a:t>
            </a:r>
            <a:endParaRPr lang="en-US" dirty="0"/>
          </a:p>
        </p:txBody>
      </p:sp>
    </p:spTree>
    <p:extLst>
      <p:ext uri="{BB962C8B-B14F-4D97-AF65-F5344CB8AC3E}">
        <p14:creationId xmlns:p14="http://schemas.microsoft.com/office/powerpoint/2010/main" val="298964806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200" y="2495550"/>
            <a:ext cx="2743200" cy="2276475"/>
          </a:xfrm>
        </p:spPr>
      </p:pic>
      <p:sp>
        <p:nvSpPr>
          <p:cNvPr id="7" name="Title 1"/>
          <p:cNvSpPr txBox="1">
            <a:spLocks/>
          </p:cNvSpPr>
          <p:nvPr/>
        </p:nvSpPr>
        <p:spPr>
          <a:xfrm>
            <a:off x="609600" y="234259"/>
            <a:ext cx="8535572" cy="857250"/>
          </a:xfrm>
          <a:prstGeom prst="rect">
            <a:avLst/>
          </a:prstGeom>
          <a:ln/>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1" algn="r"/>
            <a:r>
              <a:rPr lang="en-US" sz="3600" dirty="0" smtClean="0">
                <a:solidFill>
                  <a:schemeClr val="bg1"/>
                </a:solidFill>
              </a:rPr>
              <a:t>	Polymorphism</a:t>
            </a:r>
            <a:endParaRPr lang="en-US" sz="3600" dirty="0">
              <a:solidFill>
                <a:schemeClr val="bg1"/>
              </a:solidFill>
            </a:endParaRPr>
          </a:p>
        </p:txBody>
      </p:sp>
      <p:sp>
        <p:nvSpPr>
          <p:cNvPr id="3" name="Rectangle 2"/>
          <p:cNvSpPr/>
          <p:nvPr/>
        </p:nvSpPr>
        <p:spPr>
          <a:xfrm>
            <a:off x="1219200" y="1584664"/>
            <a:ext cx="4572000" cy="646331"/>
          </a:xfrm>
          <a:prstGeom prst="rect">
            <a:avLst/>
          </a:prstGeom>
        </p:spPr>
        <p:txBody>
          <a:bodyPr>
            <a:spAutoFit/>
          </a:bodyPr>
          <a:lstStyle/>
          <a:p>
            <a:r>
              <a:rPr lang="en-US" dirty="0" smtClean="0"/>
              <a:t>Polymorphism </a:t>
            </a:r>
            <a:r>
              <a:rPr lang="en-US" dirty="0"/>
              <a:t>is the same name but different method parameter</a:t>
            </a:r>
          </a:p>
        </p:txBody>
      </p:sp>
    </p:spTree>
    <p:extLst>
      <p:ext uri="{BB962C8B-B14F-4D97-AF65-F5344CB8AC3E}">
        <p14:creationId xmlns:p14="http://schemas.microsoft.com/office/powerpoint/2010/main" val="321041533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685800" y="1276350"/>
            <a:ext cx="6696624" cy="3376282"/>
          </a:xfrm>
        </p:spPr>
        <p:txBody>
          <a:bodyPr>
            <a:normAutofit/>
          </a:bodyPr>
          <a:lstStyle/>
          <a:p>
            <a:pPr marL="457200" lvl="1" indent="0" algn="just">
              <a:buNone/>
            </a:pPr>
            <a:r>
              <a:rPr lang="en-US" sz="1800" b="1" dirty="0" smtClean="0">
                <a:latin typeface="Arial" pitchFamily="34" charset="0"/>
                <a:cs typeface="Arial" pitchFamily="34" charset="0"/>
              </a:rPr>
              <a:t>What is Delegate?</a:t>
            </a:r>
          </a:p>
          <a:p>
            <a:pPr lvl="1" algn="just">
              <a:buFontTx/>
              <a:buChar char="-"/>
            </a:pPr>
            <a:r>
              <a:rPr lang="en-US" sz="1800" dirty="0" smtClean="0">
                <a:latin typeface="Arial" pitchFamily="34" charset="0"/>
                <a:cs typeface="Arial" pitchFamily="34" charset="0"/>
              </a:rPr>
              <a:t>Delegate </a:t>
            </a:r>
            <a:r>
              <a:rPr lang="en-US" sz="1800" dirty="0">
                <a:latin typeface="Arial" pitchFamily="34" charset="0"/>
                <a:cs typeface="Arial" pitchFamily="34" charset="0"/>
              </a:rPr>
              <a:t>is a reference data types (reference type) used to encapsulate a method with parameters and return types defined. We can pack any </a:t>
            </a:r>
            <a:r>
              <a:rPr lang="en-US" sz="1800" dirty="0" smtClean="0">
                <a:latin typeface="Arial" pitchFamily="34" charset="0"/>
                <a:cs typeface="Arial" pitchFamily="34" charset="0"/>
              </a:rPr>
              <a:t>method </a:t>
            </a:r>
            <a:r>
              <a:rPr lang="en-US" sz="1800" dirty="0">
                <a:latin typeface="Arial" pitchFamily="34" charset="0"/>
                <a:cs typeface="Arial" pitchFamily="34" charset="0"/>
              </a:rPr>
              <a:t>in an appropriate delegate</a:t>
            </a:r>
            <a:r>
              <a:rPr lang="en-US" sz="1800" dirty="0" smtClean="0">
                <a:latin typeface="Arial" pitchFamily="34" charset="0"/>
                <a:cs typeface="Arial" pitchFamily="34" charset="0"/>
              </a:rPr>
              <a:t>.</a:t>
            </a:r>
          </a:p>
          <a:p>
            <a:pPr lvl="1" algn="just">
              <a:buFontTx/>
              <a:buChar char="-"/>
            </a:pPr>
            <a:r>
              <a:rPr lang="en-US" sz="1800" dirty="0">
                <a:latin typeface="Arial" pitchFamily="34" charset="0"/>
                <a:cs typeface="Arial" pitchFamily="34" charset="0"/>
              </a:rPr>
              <a:t>Delegate often used to create the event and the callback function for the program</a:t>
            </a:r>
            <a:r>
              <a:rPr lang="en-US" sz="1800" dirty="0" smtClean="0">
                <a:latin typeface="Arial" pitchFamily="34" charset="0"/>
                <a:cs typeface="Arial" pitchFamily="34" charset="0"/>
              </a:rPr>
              <a:t>.</a:t>
            </a:r>
          </a:p>
          <a:p>
            <a:pPr marL="457200" lvl="1" indent="0" algn="just">
              <a:buNone/>
            </a:pPr>
            <a:r>
              <a:rPr lang="en-US" sz="1800" dirty="0" smtClean="0">
                <a:latin typeface="Arial" pitchFamily="34" charset="0"/>
                <a:cs typeface="Arial" pitchFamily="34" charset="0"/>
              </a:rPr>
              <a:t>Example:</a:t>
            </a:r>
          </a:p>
          <a:p>
            <a:pPr marL="457200" lvl="1" indent="0" algn="just">
              <a:buNone/>
            </a:pPr>
            <a:endParaRPr lang="en-US" sz="1800" dirty="0" smtClean="0">
              <a:latin typeface="Arial" pitchFamily="34" charset="0"/>
              <a:cs typeface="Arial" pitchFamily="34" charset="0"/>
            </a:endParaRPr>
          </a:p>
        </p:txBody>
      </p:sp>
      <p:sp>
        <p:nvSpPr>
          <p:cNvPr id="7" name="Title 1"/>
          <p:cNvSpPr txBox="1">
            <a:spLocks/>
          </p:cNvSpPr>
          <p:nvPr/>
        </p:nvSpPr>
        <p:spPr>
          <a:xfrm>
            <a:off x="609600" y="234259"/>
            <a:ext cx="8535572" cy="857250"/>
          </a:xfrm>
          <a:prstGeom prst="rect">
            <a:avLst/>
          </a:prstGeom>
          <a:ln/>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smtClean="0">
                <a:solidFill>
                  <a:schemeClr val="bg1"/>
                </a:solidFill>
                <a:latin typeface="Arial" pitchFamily="34" charset="0"/>
                <a:cs typeface="Arial" pitchFamily="34" charset="0"/>
              </a:rPr>
              <a:t>Handling </a:t>
            </a:r>
            <a:r>
              <a:rPr lang="en-US" sz="3600" dirty="0" smtClean="0">
                <a:solidFill>
                  <a:schemeClr val="bg1"/>
                </a:solidFill>
                <a:latin typeface="Arial" pitchFamily="34" charset="0"/>
                <a:cs typeface="Arial" pitchFamily="34" charset="0"/>
              </a:rPr>
              <a:t>Delegate, Event, </a:t>
            </a:r>
            <a:r>
              <a:rPr lang="en-US" sz="3600" dirty="0">
                <a:solidFill>
                  <a:schemeClr val="bg1"/>
                </a:solidFill>
                <a:latin typeface="Arial" pitchFamily="34" charset="0"/>
                <a:cs typeface="Arial" pitchFamily="34" charset="0"/>
              </a:rPr>
              <a:t>and </a:t>
            </a:r>
            <a:r>
              <a:rPr lang="en-US" sz="3600" dirty="0" smtClean="0">
                <a:solidFill>
                  <a:schemeClr val="bg1"/>
                </a:solidFill>
                <a:latin typeface="Arial" pitchFamily="34" charset="0"/>
                <a:cs typeface="Arial" pitchFamily="34" charset="0"/>
              </a:rPr>
              <a:t>Lambda </a:t>
            </a:r>
            <a:endParaRPr lang="en-US" sz="3600" dirty="0">
              <a:solidFill>
                <a:schemeClr val="bg1"/>
              </a:solidFill>
              <a:latin typeface="Arial" pitchFamily="34" charset="0"/>
              <a:cs typeface="Arial" pitchFamily="34" charset="0"/>
            </a:endParaRPr>
          </a:p>
        </p:txBody>
      </p:sp>
      <p:pic>
        <p:nvPicPr>
          <p:cNvPr id="2" name="Picture 1"/>
          <p:cNvPicPr>
            <a:picLocks noChangeAspect="1"/>
          </p:cNvPicPr>
          <p:nvPr/>
        </p:nvPicPr>
        <p:blipFill>
          <a:blip r:embed="rId2"/>
          <a:stretch>
            <a:fillRect/>
          </a:stretch>
        </p:blipFill>
        <p:spPr>
          <a:xfrm>
            <a:off x="1143000" y="3943350"/>
            <a:ext cx="5430982" cy="457200"/>
          </a:xfrm>
          <a:prstGeom prst="rect">
            <a:avLst/>
          </a:prstGeom>
        </p:spPr>
      </p:pic>
    </p:spTree>
    <p:extLst>
      <p:ext uri="{BB962C8B-B14F-4D97-AF65-F5344CB8AC3E}">
        <p14:creationId xmlns:p14="http://schemas.microsoft.com/office/powerpoint/2010/main" val="5227777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1905000" y="1405268"/>
            <a:ext cx="6696624" cy="3376282"/>
          </a:xfrm>
        </p:spPr>
        <p:txBody>
          <a:bodyPr>
            <a:normAutofit/>
          </a:bodyPr>
          <a:lstStyle/>
          <a:p>
            <a:pPr marL="457200" lvl="1" indent="0" algn="just">
              <a:buNone/>
            </a:pPr>
            <a:r>
              <a:rPr lang="en-US" sz="1800" b="1" dirty="0" smtClean="0">
                <a:latin typeface="Arial" pitchFamily="34" charset="0"/>
                <a:cs typeface="Arial" pitchFamily="34" charset="0"/>
              </a:rPr>
              <a:t>What is a event?</a:t>
            </a:r>
          </a:p>
          <a:p>
            <a:pPr lvl="1" algn="just">
              <a:buFontTx/>
              <a:buChar char="-"/>
            </a:pPr>
            <a:r>
              <a:rPr lang="en-US" sz="1800" dirty="0" smtClean="0">
                <a:latin typeface="Arial" pitchFamily="34" charset="0"/>
                <a:cs typeface="Arial" pitchFamily="34" charset="0"/>
              </a:rPr>
              <a:t>One </a:t>
            </a:r>
            <a:r>
              <a:rPr lang="en-US" sz="1800" dirty="0">
                <a:latin typeface="Arial" pitchFamily="34" charset="0"/>
                <a:cs typeface="Arial" pitchFamily="34" charset="0"/>
              </a:rPr>
              <a:t>of the most common applications of </a:t>
            </a:r>
            <a:r>
              <a:rPr lang="en-US" sz="1800" dirty="0" smtClean="0">
                <a:latin typeface="Arial" pitchFamily="34" charset="0"/>
                <a:cs typeface="Arial" pitchFamily="34" charset="0"/>
              </a:rPr>
              <a:t>the delegate is a event. </a:t>
            </a:r>
            <a:r>
              <a:rPr lang="en-US" sz="1800" dirty="0">
                <a:latin typeface="Arial" pitchFamily="34" charset="0"/>
                <a:cs typeface="Arial" pitchFamily="34" charset="0"/>
              </a:rPr>
              <a:t>Each event is actually a </a:t>
            </a:r>
            <a:r>
              <a:rPr lang="en-US" sz="1800" dirty="0" smtClean="0">
                <a:latin typeface="Arial" pitchFamily="34" charset="0"/>
                <a:cs typeface="Arial" pitchFamily="34" charset="0"/>
              </a:rPr>
              <a:t>delegate.</a:t>
            </a:r>
          </a:p>
          <a:p>
            <a:pPr marL="457200" lvl="1" indent="0" algn="just">
              <a:buNone/>
            </a:pPr>
            <a:r>
              <a:rPr lang="en-US" sz="1800" dirty="0" smtClean="0">
                <a:latin typeface="Arial" pitchFamily="34" charset="0"/>
                <a:cs typeface="Arial" pitchFamily="34" charset="0"/>
              </a:rPr>
              <a:t>Example:</a:t>
            </a:r>
          </a:p>
        </p:txBody>
      </p:sp>
      <p:sp>
        <p:nvSpPr>
          <p:cNvPr id="7" name="Title 1"/>
          <p:cNvSpPr txBox="1">
            <a:spLocks/>
          </p:cNvSpPr>
          <p:nvPr/>
        </p:nvSpPr>
        <p:spPr>
          <a:xfrm>
            <a:off x="609600" y="234259"/>
            <a:ext cx="8535572" cy="857250"/>
          </a:xfrm>
          <a:prstGeom prst="rect">
            <a:avLst/>
          </a:prstGeom>
          <a:ln/>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smtClean="0">
                <a:solidFill>
                  <a:schemeClr val="bg1"/>
                </a:solidFill>
                <a:latin typeface="Arial" pitchFamily="34" charset="0"/>
                <a:cs typeface="Arial" pitchFamily="34" charset="0"/>
              </a:rPr>
              <a:t>Handling </a:t>
            </a:r>
            <a:r>
              <a:rPr lang="en-US" sz="3600" dirty="0" smtClean="0">
                <a:solidFill>
                  <a:schemeClr val="bg1"/>
                </a:solidFill>
                <a:latin typeface="Arial" pitchFamily="34" charset="0"/>
                <a:cs typeface="Arial" pitchFamily="34" charset="0"/>
              </a:rPr>
              <a:t>Delegate, Event, </a:t>
            </a:r>
            <a:r>
              <a:rPr lang="en-US" sz="3600" dirty="0">
                <a:solidFill>
                  <a:schemeClr val="bg1"/>
                </a:solidFill>
                <a:latin typeface="Arial" pitchFamily="34" charset="0"/>
                <a:cs typeface="Arial" pitchFamily="34" charset="0"/>
              </a:rPr>
              <a:t>and </a:t>
            </a:r>
            <a:r>
              <a:rPr lang="en-US" sz="3600" dirty="0" smtClean="0">
                <a:solidFill>
                  <a:schemeClr val="bg1"/>
                </a:solidFill>
                <a:latin typeface="Arial" pitchFamily="34" charset="0"/>
                <a:cs typeface="Arial" pitchFamily="34" charset="0"/>
              </a:rPr>
              <a:t>Lambda </a:t>
            </a:r>
            <a:endParaRPr lang="en-US" sz="3600" dirty="0">
              <a:solidFill>
                <a:schemeClr val="bg1"/>
              </a:solidFill>
              <a:latin typeface="Arial" pitchFamily="34" charset="0"/>
              <a:cs typeface="Arial" pitchFamily="34" charset="0"/>
            </a:endParaRPr>
          </a:p>
        </p:txBody>
      </p:sp>
      <p:pic>
        <p:nvPicPr>
          <p:cNvPr id="3" name="Picture 2"/>
          <p:cNvPicPr>
            <a:picLocks noChangeAspect="1"/>
          </p:cNvPicPr>
          <p:nvPr/>
        </p:nvPicPr>
        <p:blipFill>
          <a:blip r:embed="rId2"/>
          <a:stretch>
            <a:fillRect/>
          </a:stretch>
        </p:blipFill>
        <p:spPr>
          <a:xfrm>
            <a:off x="2209800" y="2952750"/>
            <a:ext cx="6510221" cy="566738"/>
          </a:xfrm>
          <a:prstGeom prst="rect">
            <a:avLst/>
          </a:prstGeom>
        </p:spPr>
      </p:pic>
    </p:spTree>
    <p:extLst>
      <p:ext uri="{BB962C8B-B14F-4D97-AF65-F5344CB8AC3E}">
        <p14:creationId xmlns:p14="http://schemas.microsoft.com/office/powerpoint/2010/main" val="188147612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609600" y="1203798"/>
            <a:ext cx="6696624" cy="3943350"/>
          </a:xfrm>
        </p:spPr>
        <p:txBody>
          <a:bodyPr>
            <a:normAutofit/>
          </a:bodyPr>
          <a:lstStyle/>
          <a:p>
            <a:pPr marL="457200" lvl="1" indent="0" algn="just">
              <a:buNone/>
            </a:pPr>
            <a:r>
              <a:rPr lang="en-US" sz="1800" b="1" dirty="0" smtClean="0">
                <a:latin typeface="Arial" pitchFamily="34" charset="0"/>
                <a:cs typeface="Arial" pitchFamily="34" charset="0"/>
              </a:rPr>
              <a:t>Introducing Lambda Expression</a:t>
            </a:r>
          </a:p>
          <a:p>
            <a:pPr lvl="1" algn="just">
              <a:buFontTx/>
              <a:buChar char="-"/>
            </a:pPr>
            <a:r>
              <a:rPr lang="en-US" sz="1800" dirty="0" smtClean="0">
                <a:latin typeface="Arial" panose="020B0604020202020204" pitchFamily="34" charset="0"/>
                <a:cs typeface="Arial" panose="020B0604020202020204" pitchFamily="34" charset="0"/>
              </a:rPr>
              <a:t>Lambda </a:t>
            </a:r>
            <a:r>
              <a:rPr lang="en-US" sz="1800" dirty="0">
                <a:latin typeface="Arial" panose="020B0604020202020204" pitchFamily="34" charset="0"/>
                <a:cs typeface="Arial" panose="020B0604020202020204" pitchFamily="34" charset="0"/>
              </a:rPr>
              <a:t>expression is considered to be a valuable improvements from </a:t>
            </a:r>
            <a:r>
              <a:rPr lang="en-US" sz="1800" dirty="0" smtClean="0">
                <a:latin typeface="Arial" panose="020B0604020202020204" pitchFamily="34" charset="0"/>
                <a:cs typeface="Arial" panose="020B0604020202020204" pitchFamily="34" charset="0"/>
              </a:rPr>
              <a:t>version </a:t>
            </a:r>
            <a:r>
              <a:rPr lang="en-US" sz="1800" dirty="0">
                <a:latin typeface="Arial" panose="020B0604020202020204" pitchFamily="34" charset="0"/>
                <a:cs typeface="Arial" panose="020B0604020202020204" pitchFamily="34" charset="0"/>
              </a:rPr>
              <a:t>C #</a:t>
            </a:r>
            <a:r>
              <a:rPr lang="en-US" sz="1800" dirty="0" smtClean="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2.0 to </a:t>
            </a:r>
            <a:r>
              <a:rPr lang="en-US" sz="1800" dirty="0" smtClean="0">
                <a:latin typeface="Arial" panose="020B0604020202020204" pitchFamily="34" charset="0"/>
                <a:cs typeface="Arial" panose="020B0604020202020204" pitchFamily="34" charset="0"/>
              </a:rPr>
              <a:t>C </a:t>
            </a:r>
            <a:r>
              <a:rPr lang="en-US" sz="1800" dirty="0">
                <a:latin typeface="Arial" panose="020B0604020202020204" pitchFamily="34" charset="0"/>
                <a:cs typeface="Arial" panose="020B0604020202020204" pitchFamily="34" charset="0"/>
              </a:rPr>
              <a:t># 3.0</a:t>
            </a:r>
            <a:r>
              <a:rPr lang="en-US" sz="1800" dirty="0" smtClean="0">
                <a:latin typeface="Arial" panose="020B0604020202020204" pitchFamily="34" charset="0"/>
                <a:cs typeface="Arial" panose="020B0604020202020204" pitchFamily="34" charset="0"/>
              </a:rPr>
              <a:t>.</a:t>
            </a:r>
          </a:p>
          <a:p>
            <a:pPr lvl="1" algn="just">
              <a:buFontTx/>
              <a:buChar char="-"/>
            </a:pPr>
            <a:r>
              <a:rPr lang="en-US" sz="1800" dirty="0">
                <a:latin typeface="Arial" panose="020B0604020202020204" pitchFamily="34" charset="0"/>
                <a:cs typeface="Arial" panose="020B0604020202020204" pitchFamily="34" charset="0"/>
              </a:rPr>
              <a:t>A lambda is a nameless </a:t>
            </a:r>
            <a:r>
              <a:rPr lang="en-US" sz="1800" dirty="0" smtClean="0">
                <a:latin typeface="Arial" panose="020B0604020202020204" pitchFamily="34" charset="0"/>
                <a:cs typeface="Arial" panose="020B0604020202020204" pitchFamily="34" charset="0"/>
              </a:rPr>
              <a:t>method.</a:t>
            </a:r>
          </a:p>
          <a:p>
            <a:pPr lvl="1" algn="just">
              <a:buFontTx/>
              <a:buChar char="-"/>
            </a:pPr>
            <a:r>
              <a:rPr lang="en-US" sz="1800" dirty="0" smtClean="0">
                <a:latin typeface="Arial" panose="020B0604020202020204" pitchFamily="34" charset="0"/>
                <a:cs typeface="Arial" panose="020B0604020202020204" pitchFamily="34" charset="0"/>
              </a:rPr>
              <a:t>Just </a:t>
            </a:r>
            <a:r>
              <a:rPr lang="en-US" sz="1800" dirty="0">
                <a:latin typeface="Arial" pitchFamily="34" charset="0"/>
                <a:cs typeface="Arial" pitchFamily="34" charset="0"/>
              </a:rPr>
              <a:t>like methods, lambdas can have parameters, a body, and can return values</a:t>
            </a:r>
            <a:r>
              <a:rPr lang="en-US" sz="1800" dirty="0" smtClean="0">
                <a:latin typeface="Arial" pitchFamily="34" charset="0"/>
                <a:cs typeface="Arial" pitchFamily="34" charset="0"/>
              </a:rPr>
              <a:t>.</a:t>
            </a:r>
          </a:p>
          <a:p>
            <a:pPr marL="457200" lvl="1" indent="0" algn="just">
              <a:buNone/>
            </a:pPr>
            <a:r>
              <a:rPr lang="en-US" sz="1800" dirty="0" smtClean="0">
                <a:latin typeface="Arial" pitchFamily="34" charset="0"/>
                <a:cs typeface="Arial" pitchFamily="34" charset="0"/>
              </a:rPr>
              <a:t>Example:</a:t>
            </a:r>
          </a:p>
          <a:p>
            <a:pPr marL="457200" lvl="1" indent="0" algn="just">
              <a:buNone/>
            </a:pPr>
            <a:endParaRPr lang="en-US" sz="1800" dirty="0" smtClean="0">
              <a:latin typeface="Arial" pitchFamily="34" charset="0"/>
              <a:cs typeface="Arial" pitchFamily="34" charset="0"/>
            </a:endParaRPr>
          </a:p>
          <a:p>
            <a:pPr marL="457200" lvl="1" indent="0" algn="just">
              <a:buNone/>
            </a:pPr>
            <a:endParaRPr lang="en-US" sz="1800" b="1" dirty="0">
              <a:latin typeface="Arial" pitchFamily="34" charset="0"/>
              <a:cs typeface="Arial" pitchFamily="34" charset="0"/>
            </a:endParaRPr>
          </a:p>
          <a:p>
            <a:pPr marL="457200" lvl="1" indent="0" algn="just">
              <a:buNone/>
            </a:pPr>
            <a:endParaRPr lang="en-US" sz="1800" b="1" dirty="0" smtClean="0">
              <a:latin typeface="Arial" pitchFamily="34" charset="0"/>
              <a:cs typeface="Arial" pitchFamily="34" charset="0"/>
            </a:endParaRPr>
          </a:p>
          <a:p>
            <a:pPr marL="457200" lvl="1" indent="0" algn="just">
              <a:buNone/>
            </a:pPr>
            <a:endParaRPr lang="en-US" sz="1800" dirty="0" smtClean="0">
              <a:latin typeface="Arial" pitchFamily="34" charset="0"/>
              <a:cs typeface="Arial" pitchFamily="34" charset="0"/>
            </a:endParaRPr>
          </a:p>
        </p:txBody>
      </p:sp>
      <p:sp>
        <p:nvSpPr>
          <p:cNvPr id="7" name="Title 1"/>
          <p:cNvSpPr txBox="1">
            <a:spLocks/>
          </p:cNvSpPr>
          <p:nvPr/>
        </p:nvSpPr>
        <p:spPr>
          <a:xfrm>
            <a:off x="609600" y="234259"/>
            <a:ext cx="8535572" cy="857250"/>
          </a:xfrm>
          <a:prstGeom prst="rect">
            <a:avLst/>
          </a:prstGeom>
          <a:ln/>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smtClean="0">
                <a:solidFill>
                  <a:schemeClr val="bg1"/>
                </a:solidFill>
                <a:latin typeface="Arial" pitchFamily="34" charset="0"/>
                <a:cs typeface="Arial" pitchFamily="34" charset="0"/>
              </a:rPr>
              <a:t>Handling </a:t>
            </a:r>
            <a:r>
              <a:rPr lang="en-US" sz="3600" dirty="0" smtClean="0">
                <a:solidFill>
                  <a:schemeClr val="bg1"/>
                </a:solidFill>
                <a:latin typeface="Arial" pitchFamily="34" charset="0"/>
                <a:cs typeface="Arial" pitchFamily="34" charset="0"/>
              </a:rPr>
              <a:t>Delegate, Event, </a:t>
            </a:r>
            <a:r>
              <a:rPr lang="en-US" sz="3600" dirty="0">
                <a:solidFill>
                  <a:schemeClr val="bg1"/>
                </a:solidFill>
                <a:latin typeface="Arial" pitchFamily="34" charset="0"/>
                <a:cs typeface="Arial" pitchFamily="34" charset="0"/>
              </a:rPr>
              <a:t>and </a:t>
            </a:r>
            <a:r>
              <a:rPr lang="en-US" sz="3600" dirty="0" smtClean="0">
                <a:solidFill>
                  <a:schemeClr val="bg1"/>
                </a:solidFill>
                <a:latin typeface="Arial" pitchFamily="34" charset="0"/>
                <a:cs typeface="Arial" pitchFamily="34" charset="0"/>
              </a:rPr>
              <a:t>Lambda </a:t>
            </a:r>
            <a:endParaRPr lang="en-US" sz="36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187015364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638783" y="1352550"/>
            <a:ext cx="6696624" cy="3376282"/>
          </a:xfrm>
        </p:spPr>
        <p:txBody>
          <a:bodyPr>
            <a:normAutofit/>
          </a:bodyPr>
          <a:lstStyle/>
          <a:p>
            <a:pPr marL="457200" lvl="1" indent="0" algn="just">
              <a:buNone/>
            </a:pPr>
            <a:r>
              <a:rPr lang="en-US" sz="1800" b="1" dirty="0">
                <a:latin typeface="Arial" pitchFamily="34" charset="0"/>
                <a:cs typeface="Arial" pitchFamily="34" charset="0"/>
              </a:rPr>
              <a:t>Using Collections </a:t>
            </a:r>
          </a:p>
          <a:p>
            <a:pPr lvl="1" algn="just">
              <a:buFontTx/>
              <a:buChar char="-"/>
            </a:pPr>
            <a:r>
              <a:rPr lang="en-US" sz="1800" dirty="0" smtClean="0">
                <a:latin typeface="Arial" pitchFamily="34" charset="0"/>
                <a:cs typeface="Arial" pitchFamily="34" charset="0"/>
              </a:rPr>
              <a:t>.</a:t>
            </a:r>
            <a:r>
              <a:rPr lang="en-US" sz="1800" dirty="0">
                <a:latin typeface="Arial" pitchFamily="34" charset="0"/>
                <a:cs typeface="Arial" pitchFamily="34" charset="0"/>
              </a:rPr>
              <a:t>NET collection classes let you work with data in many different ways. Instead of an array, you can use a List. If you need a first-in first-out set of items, you can use a Queue. If you need to work with items that have unique IDs, you can use a Dictionary. With generics, you can build your own collection to manage data any way that you need</a:t>
            </a:r>
            <a:r>
              <a:rPr lang="en-US" sz="1800" dirty="0" smtClean="0">
                <a:latin typeface="Arial" pitchFamily="34" charset="0"/>
                <a:cs typeface="Arial" pitchFamily="34" charset="0"/>
              </a:rPr>
              <a:t>.</a:t>
            </a:r>
          </a:p>
          <a:p>
            <a:pPr lvl="1" algn="just">
              <a:buFontTx/>
              <a:buChar char="-"/>
            </a:pPr>
            <a:endParaRPr lang="en-US" sz="1800" dirty="0" smtClean="0">
              <a:latin typeface="Arial" pitchFamily="34" charset="0"/>
              <a:cs typeface="Arial" pitchFamily="34" charset="0"/>
            </a:endParaRPr>
          </a:p>
        </p:txBody>
      </p:sp>
      <p:sp>
        <p:nvSpPr>
          <p:cNvPr id="7" name="Title 1"/>
          <p:cNvSpPr txBox="1">
            <a:spLocks/>
          </p:cNvSpPr>
          <p:nvPr/>
        </p:nvSpPr>
        <p:spPr>
          <a:xfrm>
            <a:off x="609600" y="234259"/>
            <a:ext cx="8535572" cy="857250"/>
          </a:xfrm>
          <a:prstGeom prst="rect">
            <a:avLst/>
          </a:prstGeom>
          <a:ln/>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smtClean="0">
                <a:solidFill>
                  <a:schemeClr val="bg1"/>
                </a:solidFill>
                <a:latin typeface="Arial" pitchFamily="34" charset="0"/>
                <a:cs typeface="Arial" pitchFamily="34" charset="0"/>
              </a:rPr>
              <a:t>Working </a:t>
            </a:r>
            <a:r>
              <a:rPr lang="en-US" sz="3600" dirty="0">
                <a:solidFill>
                  <a:schemeClr val="bg1"/>
                </a:solidFill>
                <a:latin typeface="Arial" pitchFamily="34" charset="0"/>
                <a:cs typeface="Arial" pitchFamily="34" charset="0"/>
              </a:rPr>
              <a:t>with Collections and Generics </a:t>
            </a:r>
          </a:p>
        </p:txBody>
      </p:sp>
    </p:spTree>
    <p:extLst>
      <p:ext uri="{BB962C8B-B14F-4D97-AF65-F5344CB8AC3E}">
        <p14:creationId xmlns:p14="http://schemas.microsoft.com/office/powerpoint/2010/main" val="172727968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616085" y="1352550"/>
            <a:ext cx="6696624" cy="3376282"/>
          </a:xfrm>
        </p:spPr>
        <p:txBody>
          <a:bodyPr>
            <a:normAutofit/>
          </a:bodyPr>
          <a:lstStyle/>
          <a:p>
            <a:pPr marL="457200" lvl="1" indent="0" algn="just">
              <a:buNone/>
            </a:pPr>
            <a:r>
              <a:rPr lang="en-US" sz="1800" dirty="0">
                <a:latin typeface="Arial" pitchFamily="34" charset="0"/>
                <a:cs typeface="Arial" pitchFamily="34" charset="0"/>
              </a:rPr>
              <a:t>Querying </a:t>
            </a:r>
            <a:r>
              <a:rPr lang="en-US" sz="1800" dirty="0" smtClean="0">
                <a:latin typeface="Arial" pitchFamily="34" charset="0"/>
                <a:cs typeface="Arial" pitchFamily="34" charset="0"/>
              </a:rPr>
              <a:t>Collections</a:t>
            </a:r>
          </a:p>
        </p:txBody>
      </p:sp>
      <p:sp>
        <p:nvSpPr>
          <p:cNvPr id="7" name="Title 1"/>
          <p:cNvSpPr txBox="1">
            <a:spLocks/>
          </p:cNvSpPr>
          <p:nvPr/>
        </p:nvSpPr>
        <p:spPr>
          <a:xfrm>
            <a:off x="609600" y="234259"/>
            <a:ext cx="8535572" cy="857250"/>
          </a:xfrm>
          <a:prstGeom prst="rect">
            <a:avLst/>
          </a:prstGeom>
          <a:ln/>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smtClean="0">
                <a:solidFill>
                  <a:schemeClr val="bg1"/>
                </a:solidFill>
                <a:latin typeface="Arial" pitchFamily="34" charset="0"/>
                <a:cs typeface="Arial" pitchFamily="34" charset="0"/>
              </a:rPr>
              <a:t>Query Object With LinQ</a:t>
            </a:r>
            <a:endParaRPr lang="en-US" sz="3600" dirty="0">
              <a:solidFill>
                <a:schemeClr val="bg1"/>
              </a:solidFill>
              <a:latin typeface="Arial" pitchFamily="34" charset="0"/>
              <a:cs typeface="Arial" pitchFamily="34" charset="0"/>
            </a:endParaRPr>
          </a:p>
        </p:txBody>
      </p:sp>
      <p:pic>
        <p:nvPicPr>
          <p:cNvPr id="2" name="Picture 1"/>
          <p:cNvPicPr>
            <a:picLocks noChangeAspect="1"/>
          </p:cNvPicPr>
          <p:nvPr/>
        </p:nvPicPr>
        <p:blipFill>
          <a:blip r:embed="rId2"/>
          <a:stretch>
            <a:fillRect/>
          </a:stretch>
        </p:blipFill>
        <p:spPr>
          <a:xfrm>
            <a:off x="1142999" y="2190749"/>
            <a:ext cx="3556029" cy="1700213"/>
          </a:xfrm>
          <a:prstGeom prst="rect">
            <a:avLst/>
          </a:prstGeom>
        </p:spPr>
      </p:pic>
      <p:sp>
        <p:nvSpPr>
          <p:cNvPr id="3" name="Rectangle 2"/>
          <p:cNvSpPr/>
          <p:nvPr/>
        </p:nvSpPr>
        <p:spPr>
          <a:xfrm>
            <a:off x="4724400" y="1352550"/>
            <a:ext cx="1620957" cy="369332"/>
          </a:xfrm>
          <a:prstGeom prst="rect">
            <a:avLst/>
          </a:prstGeom>
        </p:spPr>
        <p:txBody>
          <a:bodyPr wrap="none">
            <a:spAutoFit/>
          </a:bodyPr>
          <a:lstStyle/>
          <a:p>
            <a:r>
              <a:rPr lang="en-US" dirty="0">
                <a:latin typeface="Arial" panose="020B0604020202020204" pitchFamily="34" charset="0"/>
                <a:cs typeface="Arial" panose="020B0604020202020204" pitchFamily="34" charset="0"/>
              </a:rPr>
              <a:t>Filtering Data </a:t>
            </a:r>
          </a:p>
        </p:txBody>
      </p:sp>
      <p:pic>
        <p:nvPicPr>
          <p:cNvPr id="4" name="Picture 3"/>
          <p:cNvPicPr>
            <a:picLocks noChangeAspect="1"/>
          </p:cNvPicPr>
          <p:nvPr/>
        </p:nvPicPr>
        <p:blipFill>
          <a:blip r:embed="rId3"/>
          <a:stretch>
            <a:fillRect/>
          </a:stretch>
        </p:blipFill>
        <p:spPr>
          <a:xfrm>
            <a:off x="4845101" y="2190750"/>
            <a:ext cx="3838105" cy="1700213"/>
          </a:xfrm>
          <a:prstGeom prst="rect">
            <a:avLst/>
          </a:prstGeom>
        </p:spPr>
      </p:pic>
    </p:spTree>
    <p:extLst>
      <p:ext uri="{BB962C8B-B14F-4D97-AF65-F5344CB8AC3E}">
        <p14:creationId xmlns:p14="http://schemas.microsoft.com/office/powerpoint/2010/main" val="210563970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616085" y="1352550"/>
            <a:ext cx="6696624" cy="3376282"/>
          </a:xfrm>
        </p:spPr>
        <p:txBody>
          <a:bodyPr>
            <a:normAutofit/>
          </a:bodyPr>
          <a:lstStyle/>
          <a:p>
            <a:pPr marL="457200" lvl="1" indent="0" algn="just">
              <a:buNone/>
            </a:pPr>
            <a:r>
              <a:rPr lang="en-US" sz="1800" dirty="0">
                <a:latin typeface="Arial" pitchFamily="34" charset="0"/>
                <a:cs typeface="Arial" pitchFamily="34" charset="0"/>
              </a:rPr>
              <a:t>Ordering Collections </a:t>
            </a:r>
            <a:endParaRPr lang="en-US" sz="1800" dirty="0" smtClean="0">
              <a:latin typeface="Arial" pitchFamily="34" charset="0"/>
              <a:cs typeface="Arial" pitchFamily="34" charset="0"/>
            </a:endParaRPr>
          </a:p>
        </p:txBody>
      </p:sp>
      <p:sp>
        <p:nvSpPr>
          <p:cNvPr id="7" name="Title 1"/>
          <p:cNvSpPr txBox="1">
            <a:spLocks/>
          </p:cNvSpPr>
          <p:nvPr/>
        </p:nvSpPr>
        <p:spPr>
          <a:xfrm>
            <a:off x="609600" y="234259"/>
            <a:ext cx="8535572" cy="857250"/>
          </a:xfrm>
          <a:prstGeom prst="rect">
            <a:avLst/>
          </a:prstGeom>
          <a:ln/>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dirty="0" smtClean="0">
                <a:solidFill>
                  <a:schemeClr val="bg1"/>
                </a:solidFill>
                <a:latin typeface="Arial" pitchFamily="34" charset="0"/>
                <a:cs typeface="Arial" pitchFamily="34" charset="0"/>
              </a:rPr>
              <a:t>Query Object With </a:t>
            </a:r>
            <a:r>
              <a:rPr lang="en-US" sz="3600" dirty="0" err="1" smtClean="0">
                <a:solidFill>
                  <a:schemeClr val="bg1"/>
                </a:solidFill>
                <a:latin typeface="Arial" pitchFamily="34" charset="0"/>
                <a:cs typeface="Arial" pitchFamily="34" charset="0"/>
              </a:rPr>
              <a:t>LinQ</a:t>
            </a:r>
            <a:endParaRPr lang="en-US" sz="3600" dirty="0">
              <a:solidFill>
                <a:schemeClr val="bg1"/>
              </a:solidFill>
              <a:latin typeface="Arial" pitchFamily="34" charset="0"/>
              <a:cs typeface="Arial" pitchFamily="34" charset="0"/>
            </a:endParaRPr>
          </a:p>
        </p:txBody>
      </p:sp>
      <p:sp>
        <p:nvSpPr>
          <p:cNvPr id="3" name="Rectangle 2"/>
          <p:cNvSpPr/>
          <p:nvPr/>
        </p:nvSpPr>
        <p:spPr>
          <a:xfrm>
            <a:off x="4724400" y="1352550"/>
            <a:ext cx="1826141" cy="369332"/>
          </a:xfrm>
          <a:prstGeom prst="rect">
            <a:avLst/>
          </a:prstGeom>
        </p:spPr>
        <p:txBody>
          <a:bodyPr wrap="none">
            <a:spAutoFit/>
          </a:bodyPr>
          <a:lstStyle/>
          <a:p>
            <a:r>
              <a:rPr lang="en-US" dirty="0">
                <a:latin typeface="Arial" panose="020B0604020202020204" pitchFamily="34" charset="0"/>
                <a:cs typeface="Arial" panose="020B0604020202020204" pitchFamily="34" charset="0"/>
              </a:rPr>
              <a:t>Joining Objects </a:t>
            </a:r>
          </a:p>
        </p:txBody>
      </p:sp>
      <p:pic>
        <p:nvPicPr>
          <p:cNvPr id="5" name="Picture 4"/>
          <p:cNvPicPr>
            <a:picLocks noChangeAspect="1"/>
          </p:cNvPicPr>
          <p:nvPr/>
        </p:nvPicPr>
        <p:blipFill>
          <a:blip r:embed="rId2"/>
          <a:stretch>
            <a:fillRect/>
          </a:stretch>
        </p:blipFill>
        <p:spPr>
          <a:xfrm>
            <a:off x="1066800" y="2190750"/>
            <a:ext cx="3048000" cy="1828800"/>
          </a:xfrm>
          <a:prstGeom prst="rect">
            <a:avLst/>
          </a:prstGeom>
        </p:spPr>
      </p:pic>
      <p:pic>
        <p:nvPicPr>
          <p:cNvPr id="6" name="Picture 5"/>
          <p:cNvPicPr>
            <a:picLocks noChangeAspect="1"/>
          </p:cNvPicPr>
          <p:nvPr/>
        </p:nvPicPr>
        <p:blipFill>
          <a:blip r:embed="rId3"/>
          <a:stretch>
            <a:fillRect/>
          </a:stretch>
        </p:blipFill>
        <p:spPr>
          <a:xfrm>
            <a:off x="4521884" y="2198739"/>
            <a:ext cx="3849169" cy="1668411"/>
          </a:xfrm>
          <a:prstGeom prst="rect">
            <a:avLst/>
          </a:prstGeom>
        </p:spPr>
      </p:pic>
    </p:spTree>
    <p:extLst>
      <p:ext uri="{BB962C8B-B14F-4D97-AF65-F5344CB8AC3E}">
        <p14:creationId xmlns:p14="http://schemas.microsoft.com/office/powerpoint/2010/main" val="210669380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1905000" y="1405268"/>
            <a:ext cx="6696624" cy="3376282"/>
          </a:xfrm>
        </p:spPr>
        <p:txBody>
          <a:bodyPr>
            <a:normAutofit/>
          </a:bodyPr>
          <a:lstStyle/>
          <a:p>
            <a:pPr lvl="1" algn="just">
              <a:buFontTx/>
              <a:buChar char="-"/>
            </a:pPr>
            <a:r>
              <a:rPr lang="en-US" sz="1800" dirty="0" smtClean="0">
                <a:latin typeface="Arial" pitchFamily="34" charset="0"/>
                <a:cs typeface="Arial" pitchFamily="34" charset="0"/>
              </a:rPr>
              <a:t>C</a:t>
            </a:r>
            <a:r>
              <a:rPr lang="en-US" sz="1800" dirty="0">
                <a:latin typeface="Arial" pitchFamily="34" charset="0"/>
                <a:cs typeface="Arial" pitchFamily="34" charset="0"/>
              </a:rPr>
              <a:t># has two keywords that support </a:t>
            </a:r>
            <a:r>
              <a:rPr lang="en-US" sz="1800" dirty="0" err="1">
                <a:latin typeface="Arial" pitchFamily="34" charset="0"/>
                <a:cs typeface="Arial" pitchFamily="34" charset="0"/>
              </a:rPr>
              <a:t>async</a:t>
            </a:r>
            <a:r>
              <a:rPr lang="en-US" sz="1800" dirty="0">
                <a:latin typeface="Arial" pitchFamily="34" charset="0"/>
                <a:cs typeface="Arial" pitchFamily="34" charset="0"/>
              </a:rPr>
              <a:t>: </a:t>
            </a:r>
            <a:r>
              <a:rPr lang="en-US" sz="1800" dirty="0" err="1">
                <a:latin typeface="Arial" pitchFamily="34" charset="0"/>
                <a:cs typeface="Arial" pitchFamily="34" charset="0"/>
              </a:rPr>
              <a:t>async</a:t>
            </a:r>
            <a:r>
              <a:rPr lang="en-US" sz="1800" dirty="0">
                <a:latin typeface="Arial" pitchFamily="34" charset="0"/>
                <a:cs typeface="Arial" pitchFamily="34" charset="0"/>
              </a:rPr>
              <a:t> and await. Decorating a method with the </a:t>
            </a:r>
            <a:r>
              <a:rPr lang="en-US" sz="1800" dirty="0" err="1">
                <a:latin typeface="Arial" pitchFamily="34" charset="0"/>
                <a:cs typeface="Arial" pitchFamily="34" charset="0"/>
              </a:rPr>
              <a:t>async</a:t>
            </a:r>
            <a:r>
              <a:rPr lang="en-US" sz="1800" dirty="0">
                <a:latin typeface="Arial" pitchFamily="34" charset="0"/>
                <a:cs typeface="Arial" pitchFamily="34" charset="0"/>
              </a:rPr>
              <a:t> modifier says that the method can contain </a:t>
            </a:r>
            <a:r>
              <a:rPr lang="en-US" sz="1800" dirty="0" err="1">
                <a:latin typeface="Arial" pitchFamily="34" charset="0"/>
                <a:cs typeface="Arial" pitchFamily="34" charset="0"/>
              </a:rPr>
              <a:t>async</a:t>
            </a:r>
            <a:r>
              <a:rPr lang="en-US" sz="1800" dirty="0">
                <a:latin typeface="Arial" pitchFamily="34" charset="0"/>
                <a:cs typeface="Arial" pitchFamily="34" charset="0"/>
              </a:rPr>
              <a:t> code. You use the await keyword on a Task to start an </a:t>
            </a:r>
            <a:r>
              <a:rPr lang="en-US" sz="1800" dirty="0" err="1">
                <a:latin typeface="Arial" pitchFamily="34" charset="0"/>
                <a:cs typeface="Arial" pitchFamily="34" charset="0"/>
              </a:rPr>
              <a:t>async</a:t>
            </a:r>
            <a:r>
              <a:rPr lang="en-US" sz="1800" dirty="0">
                <a:latin typeface="Arial" pitchFamily="34" charset="0"/>
                <a:cs typeface="Arial" pitchFamily="34" charset="0"/>
              </a:rPr>
              <a:t> operation. </a:t>
            </a:r>
            <a:endParaRPr lang="en-US" sz="1800" dirty="0" smtClean="0">
              <a:latin typeface="Arial" pitchFamily="34" charset="0"/>
              <a:cs typeface="Arial" pitchFamily="34" charset="0"/>
            </a:endParaRPr>
          </a:p>
          <a:p>
            <a:pPr lvl="1" algn="just">
              <a:buFontTx/>
              <a:buChar char="-"/>
            </a:pPr>
            <a:r>
              <a:rPr lang="en-US" sz="1800" dirty="0" smtClean="0">
                <a:latin typeface="Arial" pitchFamily="34" charset="0"/>
                <a:cs typeface="Arial" pitchFamily="34" charset="0"/>
              </a:rPr>
              <a:t>Returning void or Task</a:t>
            </a:r>
          </a:p>
        </p:txBody>
      </p:sp>
      <p:sp>
        <p:nvSpPr>
          <p:cNvPr id="7" name="Title 1"/>
          <p:cNvSpPr txBox="1">
            <a:spLocks/>
          </p:cNvSpPr>
          <p:nvPr/>
        </p:nvSpPr>
        <p:spPr>
          <a:xfrm>
            <a:off x="609600" y="234259"/>
            <a:ext cx="8535572" cy="857250"/>
          </a:xfrm>
          <a:prstGeom prst="rect">
            <a:avLst/>
          </a:prstGeom>
          <a:ln/>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dirty="0" smtClean="0">
                <a:solidFill>
                  <a:schemeClr val="bg1"/>
                </a:solidFill>
                <a:latin typeface="Arial" pitchFamily="34" charset="0"/>
                <a:cs typeface="Arial" pitchFamily="34" charset="0"/>
              </a:rPr>
              <a:t>Making </a:t>
            </a:r>
            <a:r>
              <a:rPr lang="en-US" sz="3600" dirty="0">
                <a:solidFill>
                  <a:schemeClr val="bg1"/>
                </a:solidFill>
                <a:latin typeface="Arial" pitchFamily="34" charset="0"/>
                <a:cs typeface="Arial" pitchFamily="34" charset="0"/>
              </a:rPr>
              <a:t>Your Code Asynchronous </a:t>
            </a:r>
          </a:p>
        </p:txBody>
      </p:sp>
    </p:spTree>
    <p:extLst>
      <p:ext uri="{BB962C8B-B14F-4D97-AF65-F5344CB8AC3E}">
        <p14:creationId xmlns:p14="http://schemas.microsoft.com/office/powerpoint/2010/main" val="198744719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5000" r="5000"/>
          </a:stretch>
        </a:blip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228600" y="1962150"/>
            <a:ext cx="3581400" cy="1752600"/>
          </a:xfrm>
        </p:spPr>
        <p:txBody>
          <a:bodyPr>
            <a:normAutofit/>
          </a:bodyPr>
          <a:lstStyle/>
          <a:p>
            <a:pPr marL="0" indent="0" algn="ctr">
              <a:buNone/>
            </a:pPr>
            <a:r>
              <a:rPr lang="en-US" sz="1800" dirty="0" smtClean="0">
                <a:latin typeface="Arial" pitchFamily="34" charset="0"/>
                <a:cs typeface="Arial" pitchFamily="34" charset="0"/>
              </a:rPr>
              <a:t>This book serves to process research topics in programming principles.</a:t>
            </a:r>
          </a:p>
          <a:p>
            <a:pPr marL="0" indent="0" algn="ctr">
              <a:buNone/>
            </a:pPr>
            <a:endParaRPr lang="en-US" sz="1800" dirty="0">
              <a:latin typeface="Arial" pitchFamily="34" charset="0"/>
              <a:cs typeface="Arial" pitchFamily="34" charset="0"/>
            </a:endParaRPr>
          </a:p>
          <a:p>
            <a:pPr marL="0" indent="0" algn="ctr">
              <a:buNone/>
            </a:pPr>
            <a:r>
              <a:rPr lang="en-US" sz="1800" dirty="0">
                <a:latin typeface="Arial" pitchFamily="34" charset="0"/>
                <a:cs typeface="Arial" pitchFamily="34" charset="0"/>
              </a:rPr>
              <a:t>written </a:t>
            </a:r>
            <a:r>
              <a:rPr lang="en-US" sz="1800" dirty="0" smtClean="0">
                <a:latin typeface="Arial" pitchFamily="34" charset="0"/>
                <a:cs typeface="Arial" pitchFamily="34" charset="0"/>
              </a:rPr>
              <a:t>by Joe Booth.</a:t>
            </a:r>
            <a:endParaRPr lang="en-US" sz="1800" dirty="0">
              <a:latin typeface="Arial" pitchFamily="34" charset="0"/>
              <a:cs typeface="Arial" pitchFamily="34" charset="0"/>
            </a:endParaRPr>
          </a:p>
        </p:txBody>
      </p:sp>
    </p:spTree>
    <p:extLst>
      <p:ext uri="{BB962C8B-B14F-4D97-AF65-F5344CB8AC3E}">
        <p14:creationId xmlns:p14="http://schemas.microsoft.com/office/powerpoint/2010/main" val="370528867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5000" r="5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820507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1752600" y="1352550"/>
            <a:ext cx="6849024" cy="3429000"/>
          </a:xfrm>
        </p:spPr>
        <p:txBody>
          <a:bodyPr>
            <a:normAutofit/>
          </a:bodyPr>
          <a:lstStyle/>
          <a:p>
            <a:pPr lvl="1" algn="just">
              <a:buFont typeface="Wingdings" pitchFamily="2" charset="2"/>
              <a:buChar char="Ø"/>
            </a:pPr>
            <a:r>
              <a:rPr lang="en-US" sz="1800" dirty="0" smtClean="0">
                <a:latin typeface="Arial" pitchFamily="34" charset="0"/>
                <a:cs typeface="Arial" pitchFamily="34" charset="0"/>
              </a:rPr>
              <a:t>Text Processing (chapter 1)</a:t>
            </a:r>
          </a:p>
          <a:p>
            <a:pPr lvl="1" algn="just">
              <a:buFont typeface="Wingdings" pitchFamily="2" charset="2"/>
              <a:buChar char="Ø"/>
            </a:pPr>
            <a:r>
              <a:rPr lang="en-US" sz="1800" dirty="0">
                <a:latin typeface="Arial" pitchFamily="34" charset="0"/>
                <a:cs typeface="Arial" pitchFamily="34" charset="0"/>
              </a:rPr>
              <a:t>Character </a:t>
            </a:r>
            <a:r>
              <a:rPr lang="en-US" sz="1800" dirty="0" smtClean="0">
                <a:latin typeface="Arial" pitchFamily="34" charset="0"/>
                <a:cs typeface="Arial" pitchFamily="34" charset="0"/>
              </a:rPr>
              <a:t>Sets (chapter 3)</a:t>
            </a:r>
          </a:p>
          <a:p>
            <a:pPr lvl="1" algn="just">
              <a:buFont typeface="Wingdings" pitchFamily="2" charset="2"/>
              <a:buChar char="Ø"/>
            </a:pPr>
            <a:r>
              <a:rPr lang="en-US" sz="1800" dirty="0" smtClean="0">
                <a:latin typeface="Arial" pitchFamily="34" charset="0"/>
                <a:cs typeface="Arial" pitchFamily="34" charset="0"/>
              </a:rPr>
              <a:t>Regex Tester Program II (chapter 8)</a:t>
            </a:r>
          </a:p>
          <a:p>
            <a:pPr lvl="1" algn="just">
              <a:buFont typeface="Wingdings" pitchFamily="2" charset="2"/>
              <a:buChar char="Ø"/>
            </a:pPr>
            <a:r>
              <a:rPr lang="en-US" sz="1800" dirty="0" smtClean="0">
                <a:latin typeface="Arial" pitchFamily="34" charset="0"/>
                <a:cs typeface="Arial" pitchFamily="34" charset="0"/>
              </a:rPr>
              <a:t>Cleaning </a:t>
            </a:r>
            <a:r>
              <a:rPr lang="en-US" sz="1800" dirty="0" smtClean="0">
                <a:latin typeface="Arial" pitchFamily="34" charset="0"/>
                <a:cs typeface="Arial" pitchFamily="34" charset="0"/>
              </a:rPr>
              <a:t>Data with Regular Expressions (chapter 13)</a:t>
            </a:r>
          </a:p>
        </p:txBody>
      </p:sp>
      <p:sp>
        <p:nvSpPr>
          <p:cNvPr id="6" name="Title 1"/>
          <p:cNvSpPr txBox="1">
            <a:spLocks/>
          </p:cNvSpPr>
          <p:nvPr/>
        </p:nvSpPr>
        <p:spPr>
          <a:xfrm>
            <a:off x="609600" y="234259"/>
            <a:ext cx="8535572" cy="857250"/>
          </a:xfrm>
          <a:prstGeom prst="rect">
            <a:avLst/>
          </a:prstGeom>
          <a:ln/>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dirty="0">
                <a:solidFill>
                  <a:schemeClr val="bg1"/>
                </a:solidFill>
              </a:rPr>
              <a:t>Some important chapters</a:t>
            </a:r>
            <a:endParaRPr lang="en-US" sz="3600" dirty="0">
              <a:solidFill>
                <a:schemeClr val="bg1"/>
              </a:solidFill>
              <a:latin typeface="Arial" pitchFamily="34" charset="0"/>
              <a:cs typeface="Arial"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44356"/>
            <a:ext cx="2057400" cy="2099144"/>
          </a:xfrm>
          <a:prstGeom prst="rect">
            <a:avLst/>
          </a:prstGeom>
        </p:spPr>
      </p:pic>
    </p:spTree>
    <p:extLst>
      <p:ext uri="{BB962C8B-B14F-4D97-AF65-F5344CB8AC3E}">
        <p14:creationId xmlns:p14="http://schemas.microsoft.com/office/powerpoint/2010/main" val="211501318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Effect transition="in" filter="fade">
                                      <p:cBhvr>
                                        <p:cTn id="14" dur="1000"/>
                                        <p:tgtEl>
                                          <p:spTgt spid="8">
                                            <p:txEl>
                                              <p:pRg st="1" end="1"/>
                                            </p:txEl>
                                          </p:spTgt>
                                        </p:tgtEl>
                                      </p:cBhvr>
                                    </p:animEffect>
                                    <p:anim calcmode="lin" valueType="num">
                                      <p:cBhvr>
                                        <p:cTn id="15"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Effect transition="in" filter="fade">
                                      <p:cBhvr>
                                        <p:cTn id="21" dur="1000"/>
                                        <p:tgtEl>
                                          <p:spTgt spid="8">
                                            <p:txEl>
                                              <p:pRg st="2" end="2"/>
                                            </p:txEl>
                                          </p:spTgt>
                                        </p:tgtEl>
                                      </p:cBhvr>
                                    </p:animEffect>
                                    <p:anim calcmode="lin" valueType="num">
                                      <p:cBhvr>
                                        <p:cTn id="22"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xEl>
                                              <p:pRg st="3" end="3"/>
                                            </p:txEl>
                                          </p:spTgt>
                                        </p:tgtEl>
                                        <p:attrNameLst>
                                          <p:attrName>style.visibility</p:attrName>
                                        </p:attrNameLst>
                                      </p:cBhvr>
                                      <p:to>
                                        <p:strVal val="visible"/>
                                      </p:to>
                                    </p:set>
                                    <p:animEffect transition="in" filter="fade">
                                      <p:cBhvr>
                                        <p:cTn id="28" dur="1000"/>
                                        <p:tgtEl>
                                          <p:spTgt spid="8">
                                            <p:txEl>
                                              <p:pRg st="3" end="3"/>
                                            </p:txEl>
                                          </p:spTgt>
                                        </p:tgtEl>
                                      </p:cBhvr>
                                    </p:animEffect>
                                    <p:anim calcmode="lin" valueType="num">
                                      <p:cBhvr>
                                        <p:cTn id="29"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00150"/>
            <a:ext cx="4800600" cy="3394473"/>
          </a:xfrm>
        </p:spPr>
        <p:txBody>
          <a:bodyPr>
            <a:normAutofit/>
          </a:bodyPr>
          <a:lstStyle/>
          <a:p>
            <a:r>
              <a:rPr lang="en-US" sz="2000" dirty="0" smtClean="0">
                <a:latin typeface="Arial" pitchFamily="34" charset="0"/>
                <a:cs typeface="Arial" pitchFamily="34" charset="0"/>
              </a:rPr>
              <a:t>Patterns – Design Patterns</a:t>
            </a:r>
          </a:p>
          <a:p>
            <a:r>
              <a:rPr lang="en-US" sz="2000" dirty="0" smtClean="0">
                <a:latin typeface="Arial" pitchFamily="34" charset="0"/>
                <a:cs typeface="Arial" pitchFamily="34" charset="0"/>
              </a:rPr>
              <a:t>Building Pattern</a:t>
            </a:r>
            <a:endParaRPr lang="en-US" sz="2000" dirty="0">
              <a:latin typeface="Arial" pitchFamily="34" charset="0"/>
              <a:cs typeface="Arial" pitchFamily="34" charset="0"/>
            </a:endParaRPr>
          </a:p>
        </p:txBody>
      </p:sp>
      <p:sp>
        <p:nvSpPr>
          <p:cNvPr id="4" name="Title 1"/>
          <p:cNvSpPr txBox="1">
            <a:spLocks/>
          </p:cNvSpPr>
          <p:nvPr/>
        </p:nvSpPr>
        <p:spPr>
          <a:xfrm>
            <a:off x="609600" y="234259"/>
            <a:ext cx="8535572" cy="857250"/>
          </a:xfrm>
          <a:prstGeom prst="rect">
            <a:avLst/>
          </a:prstGeom>
          <a:ln/>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dirty="0" smtClean="0">
                <a:solidFill>
                  <a:schemeClr val="bg1"/>
                </a:solidFill>
              </a:rPr>
              <a:t>Text Processing</a:t>
            </a:r>
            <a:endParaRPr lang="en-US" sz="3600" dirty="0">
              <a:solidFill>
                <a:schemeClr val="bg1"/>
              </a:solidFill>
              <a:latin typeface="Arial" pitchFamily="34" charset="0"/>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44356"/>
            <a:ext cx="2057400" cy="209914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2952750"/>
            <a:ext cx="6187440" cy="189738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9200" y="2000250"/>
            <a:ext cx="6233160" cy="571500"/>
          </a:xfrm>
          <a:prstGeom prst="rect">
            <a:avLst/>
          </a:prstGeom>
        </p:spPr>
      </p:pic>
    </p:spTree>
    <p:extLst>
      <p:ext uri="{BB962C8B-B14F-4D97-AF65-F5344CB8AC3E}">
        <p14:creationId xmlns:p14="http://schemas.microsoft.com/office/powerpoint/2010/main" val="1918209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1091510"/>
            <a:ext cx="7391400" cy="3503114"/>
          </a:xfrm>
        </p:spPr>
        <p:txBody>
          <a:bodyPr>
            <a:noAutofit/>
          </a:bodyPr>
          <a:lstStyle/>
          <a:p>
            <a:pPr marL="0" indent="0">
              <a:buNone/>
            </a:pPr>
            <a:r>
              <a:rPr lang="en-US" sz="1800" b="1" dirty="0" smtClean="0">
                <a:latin typeface="Arial" pitchFamily="34" charset="0"/>
                <a:cs typeface="Arial" pitchFamily="34" charset="0"/>
              </a:rPr>
              <a:t>Some examples : </a:t>
            </a:r>
          </a:p>
          <a:p>
            <a:pPr lvl="1">
              <a:buFont typeface="Wingdings" pitchFamily="2" charset="2"/>
              <a:buChar char="Ø"/>
            </a:pPr>
            <a:r>
              <a:rPr lang="en-US" sz="1800" u="sng" dirty="0" smtClean="0">
                <a:latin typeface="Arial" pitchFamily="34" charset="0"/>
                <a:cs typeface="Arial" pitchFamily="34" charset="0"/>
              </a:rPr>
              <a:t>Social Security Number </a:t>
            </a:r>
            <a:r>
              <a:rPr lang="en-US" sz="1800" dirty="0">
                <a:latin typeface="Arial" pitchFamily="34" charset="0"/>
                <a:cs typeface="Arial" pitchFamily="34" charset="0"/>
              </a:rPr>
              <a:t>: </a:t>
            </a:r>
            <a:endParaRPr lang="en-US" sz="1800" dirty="0" smtClean="0">
              <a:latin typeface="Arial" pitchFamily="34" charset="0"/>
              <a:cs typeface="Arial" pitchFamily="34" charset="0"/>
            </a:endParaRPr>
          </a:p>
          <a:p>
            <a:pPr lvl="2">
              <a:buFont typeface="Wingdings" pitchFamily="2" charset="2"/>
              <a:buChar char="§"/>
            </a:pPr>
            <a:r>
              <a:rPr lang="en-US" sz="1800" dirty="0" smtClean="0">
                <a:latin typeface="Arial" pitchFamily="34" charset="0"/>
                <a:cs typeface="Arial" pitchFamily="34" charset="0"/>
              </a:rPr>
              <a:t>[</a:t>
            </a:r>
            <a:r>
              <a:rPr lang="en-US" sz="1800" dirty="0">
                <a:latin typeface="Arial" pitchFamily="34" charset="0"/>
                <a:cs typeface="Arial" pitchFamily="34" charset="0"/>
              </a:rPr>
              <a:t>0-9][0-9][0-9][-][0-9][0-9][-][0-9][0-9][0-9][0-9</a:t>
            </a:r>
            <a:r>
              <a:rPr lang="en-US" sz="1800" dirty="0" smtClean="0">
                <a:latin typeface="Arial" pitchFamily="34" charset="0"/>
                <a:cs typeface="Arial" pitchFamily="34" charset="0"/>
              </a:rPr>
              <a:t>].</a:t>
            </a:r>
          </a:p>
          <a:p>
            <a:pPr lvl="2">
              <a:buFont typeface="Wingdings" pitchFamily="2" charset="2"/>
              <a:buChar char="§"/>
            </a:pPr>
            <a:r>
              <a:rPr lang="en-US" sz="1800" dirty="0" smtClean="0">
                <a:latin typeface="Arial" pitchFamily="34" charset="0"/>
                <a:cs typeface="Arial" pitchFamily="34" charset="0"/>
              </a:rPr>
              <a:t>Ex: 000-00-0000</a:t>
            </a:r>
          </a:p>
          <a:p>
            <a:pPr lvl="2">
              <a:buFont typeface="Wingdings" pitchFamily="2" charset="2"/>
              <a:buChar char="Ø"/>
            </a:pPr>
            <a:endParaRPr lang="en-US" sz="1800" dirty="0" smtClean="0">
              <a:latin typeface="Arial" pitchFamily="34" charset="0"/>
              <a:cs typeface="Arial" pitchFamily="34" charset="0"/>
            </a:endParaRPr>
          </a:p>
          <a:p>
            <a:pPr lvl="1">
              <a:buFont typeface="Wingdings" pitchFamily="2" charset="2"/>
              <a:buChar char="Ø"/>
            </a:pPr>
            <a:r>
              <a:rPr lang="en-US" sz="1800" u="sng" dirty="0" smtClean="0">
                <a:latin typeface="Arial" pitchFamily="34" charset="0"/>
                <a:cs typeface="Arial" pitchFamily="34" charset="0"/>
              </a:rPr>
              <a:t>ZIP+4 code </a:t>
            </a:r>
            <a:r>
              <a:rPr lang="en-US" sz="1800" dirty="0">
                <a:latin typeface="Arial" pitchFamily="34" charset="0"/>
                <a:cs typeface="Arial" pitchFamily="34" charset="0"/>
              </a:rPr>
              <a:t>:  </a:t>
            </a:r>
          </a:p>
          <a:p>
            <a:pPr lvl="2">
              <a:buFont typeface="Wingdings" pitchFamily="2" charset="2"/>
              <a:buChar char="§"/>
            </a:pPr>
            <a:r>
              <a:rPr lang="en-US" sz="1800" dirty="0" smtClean="0">
                <a:latin typeface="Arial" pitchFamily="34" charset="0"/>
                <a:cs typeface="Arial" pitchFamily="34" charset="0"/>
              </a:rPr>
              <a:t>\</a:t>
            </a:r>
            <a:r>
              <a:rPr lang="en-US" sz="1800" dirty="0">
                <a:latin typeface="Arial" pitchFamily="34" charset="0"/>
                <a:cs typeface="Arial" pitchFamily="34" charset="0"/>
              </a:rPr>
              <a:t>d\d\d\d\d[-\s][0-9][0-9][0-9][</a:t>
            </a:r>
            <a:r>
              <a:rPr lang="en-US" sz="1800">
                <a:latin typeface="Arial" pitchFamily="34" charset="0"/>
                <a:cs typeface="Arial" pitchFamily="34" charset="0"/>
              </a:rPr>
              <a:t>0-9</a:t>
            </a:r>
            <a:r>
              <a:rPr lang="en-US" sz="1800" smtClean="0">
                <a:latin typeface="Arial" pitchFamily="34" charset="0"/>
                <a:cs typeface="Arial" pitchFamily="34" charset="0"/>
              </a:rPr>
              <a:t>] </a:t>
            </a:r>
            <a:endParaRPr lang="en-US" sz="1800" dirty="0" smtClean="0">
              <a:latin typeface="Arial" pitchFamily="34" charset="0"/>
              <a:cs typeface="Arial" pitchFamily="34" charset="0"/>
            </a:endParaRPr>
          </a:p>
          <a:p>
            <a:pPr lvl="2">
              <a:buFont typeface="Wingdings" pitchFamily="2" charset="2"/>
              <a:buChar char="§"/>
            </a:pPr>
            <a:r>
              <a:rPr lang="en-US" sz="1800" dirty="0" smtClean="0">
                <a:latin typeface="Arial" pitchFamily="34" charset="0"/>
                <a:cs typeface="Arial" pitchFamily="34" charset="0"/>
              </a:rPr>
              <a:t>Ex : 00000-0000 </a:t>
            </a:r>
          </a:p>
          <a:p>
            <a:pPr lvl="1">
              <a:buFont typeface="Wingdings" pitchFamily="2" charset="2"/>
              <a:buChar char="Ø"/>
            </a:pPr>
            <a:endParaRPr lang="en-US" sz="1800" dirty="0" smtClean="0">
              <a:latin typeface="Arial" pitchFamily="34" charset="0"/>
              <a:cs typeface="Arial" pitchFamily="34" charset="0"/>
            </a:endParaRPr>
          </a:p>
          <a:p>
            <a:pPr lvl="1">
              <a:buFont typeface="Wingdings" pitchFamily="2" charset="2"/>
              <a:buChar char="Ø"/>
            </a:pPr>
            <a:r>
              <a:rPr lang="en-US" sz="1800" u="sng" dirty="0" smtClean="0">
                <a:latin typeface="Arial" pitchFamily="34" charset="0"/>
                <a:cs typeface="Arial" pitchFamily="34" charset="0"/>
              </a:rPr>
              <a:t>Euro price </a:t>
            </a:r>
            <a:r>
              <a:rPr lang="en-US" sz="1800" dirty="0" smtClean="0">
                <a:latin typeface="Arial" pitchFamily="34" charset="0"/>
                <a:cs typeface="Arial" pitchFamily="34" charset="0"/>
              </a:rPr>
              <a:t>: </a:t>
            </a:r>
          </a:p>
          <a:p>
            <a:pPr lvl="2">
              <a:buFont typeface="Wingdings" pitchFamily="2" charset="2"/>
              <a:buChar char="§"/>
            </a:pPr>
            <a:r>
              <a:rPr lang="pl-PL" sz="1800" smtClean="0">
                <a:latin typeface="Arial" pitchFamily="34" charset="0"/>
                <a:cs typeface="Arial" pitchFamily="34" charset="0"/>
              </a:rPr>
              <a:t>[\</a:t>
            </a:r>
            <a:r>
              <a:rPr lang="en-US" sz="1800" smtClean="0">
                <a:latin typeface="Arial" pitchFamily="34" charset="0"/>
                <a:cs typeface="Arial" pitchFamily="34" charset="0"/>
              </a:rPr>
              <a:t>u</a:t>
            </a:r>
            <a:r>
              <a:rPr lang="pl-PL" sz="1800" smtClean="0">
                <a:latin typeface="Arial" pitchFamily="34" charset="0"/>
                <a:cs typeface="Arial" pitchFamily="34" charset="0"/>
              </a:rPr>
              <a:t>20AC]\d\d\.[</a:t>
            </a:r>
            <a:r>
              <a:rPr lang="pl-PL" sz="1800" dirty="0">
                <a:latin typeface="Arial" pitchFamily="34" charset="0"/>
                <a:cs typeface="Arial" pitchFamily="34" charset="0"/>
              </a:rPr>
              <a:t>0-9] [</a:t>
            </a:r>
            <a:r>
              <a:rPr lang="pl-PL" sz="1800" dirty="0" smtClean="0">
                <a:latin typeface="Arial" pitchFamily="34" charset="0"/>
                <a:cs typeface="Arial" pitchFamily="34" charset="0"/>
              </a:rPr>
              <a:t>0-9]</a:t>
            </a:r>
            <a:endParaRPr lang="en-US" sz="1800" dirty="0" smtClean="0">
              <a:latin typeface="Arial" pitchFamily="34" charset="0"/>
              <a:cs typeface="Arial" pitchFamily="34" charset="0"/>
            </a:endParaRPr>
          </a:p>
          <a:p>
            <a:pPr lvl="2">
              <a:buFont typeface="Wingdings" pitchFamily="2" charset="2"/>
              <a:buChar char="§"/>
            </a:pPr>
            <a:r>
              <a:rPr lang="en-US" sz="1800" dirty="0" smtClean="0">
                <a:latin typeface="Arial" pitchFamily="34" charset="0"/>
                <a:cs typeface="Arial" pitchFamily="34" charset="0"/>
              </a:rPr>
              <a:t>Ex </a:t>
            </a:r>
            <a:r>
              <a:rPr lang="en-US" sz="1800" smtClean="0">
                <a:latin typeface="Arial" pitchFamily="34" charset="0"/>
                <a:cs typeface="Arial" pitchFamily="34" charset="0"/>
              </a:rPr>
              <a:t>: €00,00 </a:t>
            </a:r>
            <a:endParaRPr lang="en-US" sz="1800" dirty="0" smtClean="0">
              <a:latin typeface="Arial" pitchFamily="34" charset="0"/>
              <a:cs typeface="Arial" pitchFamily="34" charset="0"/>
            </a:endParaRPr>
          </a:p>
        </p:txBody>
      </p:sp>
      <p:sp>
        <p:nvSpPr>
          <p:cNvPr id="4" name="Title 1"/>
          <p:cNvSpPr txBox="1">
            <a:spLocks/>
          </p:cNvSpPr>
          <p:nvPr/>
        </p:nvSpPr>
        <p:spPr>
          <a:xfrm>
            <a:off x="609600" y="234259"/>
            <a:ext cx="8535572" cy="857250"/>
          </a:xfrm>
          <a:prstGeom prst="rect">
            <a:avLst/>
          </a:prstGeom>
          <a:ln/>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dirty="0" smtClean="0">
                <a:solidFill>
                  <a:schemeClr val="bg1"/>
                </a:solidFill>
                <a:latin typeface="Arial" pitchFamily="34" charset="0"/>
                <a:cs typeface="Arial" pitchFamily="34" charset="0"/>
              </a:rPr>
              <a:t>Character Sets</a:t>
            </a:r>
            <a:endParaRPr lang="en-US" sz="3600" dirty="0">
              <a:solidFill>
                <a:schemeClr val="bg1"/>
              </a:solidFill>
              <a:latin typeface="Arial" pitchFamily="34" charset="0"/>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44356"/>
            <a:ext cx="2057400" cy="2099144"/>
          </a:xfrm>
          <a:prstGeom prst="rect">
            <a:avLst/>
          </a:prstGeom>
        </p:spPr>
      </p:pic>
    </p:spTree>
    <p:extLst>
      <p:ext uri="{BB962C8B-B14F-4D97-AF65-F5344CB8AC3E}">
        <p14:creationId xmlns:p14="http://schemas.microsoft.com/office/powerpoint/2010/main" val="2263423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anim calcmode="lin" valueType="num">
                                      <p:cBhvr>
                                        <p:cTn id="3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1000"/>
                                        <p:tgtEl>
                                          <p:spTgt spid="3">
                                            <p:txEl>
                                              <p:pRg st="7" end="7"/>
                                            </p:txEl>
                                          </p:spTgt>
                                        </p:tgtEl>
                                      </p:cBhvr>
                                    </p:animEffect>
                                    <p:anim calcmode="lin" valueType="num">
                                      <p:cBhvr>
                                        <p:cTn id="4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1000"/>
                                        <p:tgtEl>
                                          <p:spTgt spid="3">
                                            <p:txEl>
                                              <p:pRg st="9" end="9"/>
                                            </p:txEl>
                                          </p:spTgt>
                                        </p:tgtEl>
                                      </p:cBhvr>
                                    </p:animEffect>
                                    <p:anim calcmode="lin" valueType="num">
                                      <p:cBhvr>
                                        <p:cTn id="4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9" end="9"/>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fade">
                                      <p:cBhvr>
                                        <p:cTn id="51" dur="1000"/>
                                        <p:tgtEl>
                                          <p:spTgt spid="3">
                                            <p:txEl>
                                              <p:pRg st="10" end="10"/>
                                            </p:txEl>
                                          </p:spTgt>
                                        </p:tgtEl>
                                      </p:cBhvr>
                                    </p:animEffect>
                                    <p:anim calcmode="lin" valueType="num">
                                      <p:cBhvr>
                                        <p:cTn id="52"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3">
                                            <p:txEl>
                                              <p:pRg st="11" end="11"/>
                                            </p:txEl>
                                          </p:spTgt>
                                        </p:tgtEl>
                                        <p:attrNameLst>
                                          <p:attrName>style.visibility</p:attrName>
                                        </p:attrNameLst>
                                      </p:cBhvr>
                                      <p:to>
                                        <p:strVal val="visible"/>
                                      </p:to>
                                    </p:set>
                                    <p:animEffect transition="in" filter="fade">
                                      <p:cBhvr>
                                        <p:cTn id="56" dur="1000"/>
                                        <p:tgtEl>
                                          <p:spTgt spid="3">
                                            <p:txEl>
                                              <p:pRg st="11" end="11"/>
                                            </p:txEl>
                                          </p:spTgt>
                                        </p:tgtEl>
                                      </p:cBhvr>
                                    </p:animEffect>
                                    <p:anim calcmode="lin" valueType="num">
                                      <p:cBhvr>
                                        <p:cTn id="57"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038350"/>
            <a:ext cx="3886200" cy="2556272"/>
          </a:xfrm>
        </p:spPr>
        <p:txBody>
          <a:bodyPr>
            <a:normAutofit/>
          </a:bodyPr>
          <a:lstStyle/>
          <a:p>
            <a:pPr>
              <a:buFont typeface="Wingdings" pitchFamily="2" charset="2"/>
              <a:buChar char="Ø"/>
            </a:pPr>
            <a:r>
              <a:rPr lang="en-US" sz="1800" dirty="0" smtClean="0">
                <a:latin typeface="Arial" pitchFamily="34" charset="0"/>
                <a:cs typeface="Arial" pitchFamily="34" charset="0"/>
              </a:rPr>
              <a:t>Summary : </a:t>
            </a:r>
          </a:p>
          <a:p>
            <a:pPr lvl="1">
              <a:buFont typeface="Wingdings" pitchFamily="2" charset="2"/>
              <a:buChar char="§"/>
            </a:pPr>
            <a:r>
              <a:rPr lang="en-US" sz="1800" dirty="0" smtClean="0">
                <a:latin typeface="Arial" pitchFamily="34" charset="0"/>
                <a:cs typeface="Arial" pitchFamily="34" charset="0"/>
              </a:rPr>
              <a:t>Literal characters </a:t>
            </a:r>
          </a:p>
          <a:p>
            <a:pPr lvl="1">
              <a:buFont typeface="Wingdings" pitchFamily="2" charset="2"/>
              <a:buChar char="§"/>
            </a:pPr>
            <a:r>
              <a:rPr lang="en-US" sz="1800" dirty="0" err="1" smtClean="0">
                <a:latin typeface="Arial" pitchFamily="34" charset="0"/>
                <a:cs typeface="Arial" pitchFamily="34" charset="0"/>
              </a:rPr>
              <a:t>Metacharacters</a:t>
            </a:r>
            <a:r>
              <a:rPr lang="en-US" sz="1800" dirty="0" smtClean="0">
                <a:latin typeface="Arial" pitchFamily="34" charset="0"/>
                <a:cs typeface="Arial" pitchFamily="34" charset="0"/>
              </a:rPr>
              <a:t> (table 4)</a:t>
            </a:r>
            <a:endParaRPr lang="en-US" sz="1800" dirty="0">
              <a:latin typeface="Arial" pitchFamily="34" charset="0"/>
              <a:cs typeface="Arial" pitchFamily="34" charset="0"/>
            </a:endParaRPr>
          </a:p>
        </p:txBody>
      </p:sp>
      <p:sp>
        <p:nvSpPr>
          <p:cNvPr id="4" name="Title 1"/>
          <p:cNvSpPr txBox="1">
            <a:spLocks/>
          </p:cNvSpPr>
          <p:nvPr/>
        </p:nvSpPr>
        <p:spPr>
          <a:xfrm>
            <a:off x="609600" y="234259"/>
            <a:ext cx="8535572" cy="857250"/>
          </a:xfrm>
          <a:prstGeom prst="rect">
            <a:avLst/>
          </a:prstGeom>
          <a:ln/>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dirty="0" smtClean="0">
                <a:solidFill>
                  <a:schemeClr val="bg1"/>
                </a:solidFill>
                <a:latin typeface="Arial" pitchFamily="34" charset="0"/>
                <a:cs typeface="Arial" pitchFamily="34" charset="0"/>
              </a:rPr>
              <a:t>Character Sets</a:t>
            </a:r>
            <a:endParaRPr lang="en-US" sz="3600" dirty="0">
              <a:solidFill>
                <a:schemeClr val="bg1"/>
              </a:solidFill>
              <a:latin typeface="Arial" pitchFamily="34" charset="0"/>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400" y="1200150"/>
            <a:ext cx="4572000" cy="394335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044356"/>
            <a:ext cx="2057400" cy="2099144"/>
          </a:xfrm>
          <a:prstGeom prst="rect">
            <a:avLst/>
          </a:prstGeom>
        </p:spPr>
      </p:pic>
    </p:spTree>
    <p:extLst>
      <p:ext uri="{BB962C8B-B14F-4D97-AF65-F5344CB8AC3E}">
        <p14:creationId xmlns:p14="http://schemas.microsoft.com/office/powerpoint/2010/main" val="392854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00150"/>
            <a:ext cx="8077200" cy="3394473"/>
          </a:xfrm>
        </p:spPr>
        <p:txBody>
          <a:bodyPr>
            <a:normAutofit/>
          </a:bodyPr>
          <a:lstStyle/>
          <a:p>
            <a:pPr>
              <a:buFont typeface="Wingdings" pitchFamily="2" charset="2"/>
              <a:buChar char="Ø"/>
            </a:pPr>
            <a:r>
              <a:rPr lang="en-US" sz="1800" dirty="0" smtClean="0">
                <a:latin typeface="Arial" pitchFamily="34" charset="0"/>
                <a:cs typeface="Arial" pitchFamily="34" charset="0"/>
              </a:rPr>
              <a:t>One of the most out standing features of Chapter is Timing</a:t>
            </a:r>
          </a:p>
          <a:p>
            <a:pPr>
              <a:buFont typeface="Wingdings" pitchFamily="2" charset="2"/>
              <a:buChar char="Ø"/>
            </a:pPr>
            <a:endParaRPr lang="en-US" sz="1800" dirty="0">
              <a:latin typeface="Arial" pitchFamily="34" charset="0"/>
              <a:cs typeface="Arial" pitchFamily="34" charset="0"/>
            </a:endParaRPr>
          </a:p>
          <a:p>
            <a:pPr>
              <a:buFont typeface="Wingdings" pitchFamily="2" charset="2"/>
              <a:buChar char="Ø"/>
            </a:pPr>
            <a:endParaRPr lang="en-US" sz="1800" dirty="0" smtClean="0">
              <a:latin typeface="Arial" pitchFamily="34" charset="0"/>
              <a:cs typeface="Arial" pitchFamily="34" charset="0"/>
            </a:endParaRPr>
          </a:p>
          <a:p>
            <a:pPr>
              <a:buFont typeface="Wingdings" pitchFamily="2" charset="2"/>
              <a:buChar char="Ø"/>
            </a:pPr>
            <a:endParaRPr lang="en-US" sz="1800" dirty="0">
              <a:latin typeface="Arial" pitchFamily="34" charset="0"/>
              <a:cs typeface="Arial" pitchFamily="34" charset="0"/>
            </a:endParaRPr>
          </a:p>
          <a:p>
            <a:pPr>
              <a:buFont typeface="Wingdings" pitchFamily="2" charset="2"/>
              <a:buChar char="Ø"/>
            </a:pPr>
            <a:endParaRPr lang="en-US" sz="1800" dirty="0" smtClean="0">
              <a:latin typeface="Arial" pitchFamily="34" charset="0"/>
              <a:cs typeface="Arial" pitchFamily="34" charset="0"/>
            </a:endParaRPr>
          </a:p>
          <a:p>
            <a:pPr>
              <a:buFont typeface="Wingdings" pitchFamily="2" charset="2"/>
              <a:buChar char="Ø"/>
            </a:pPr>
            <a:endParaRPr lang="en-US" sz="1800" dirty="0">
              <a:latin typeface="Arial" pitchFamily="34" charset="0"/>
              <a:cs typeface="Arial" pitchFamily="34" charset="0"/>
            </a:endParaRPr>
          </a:p>
          <a:p>
            <a:pPr>
              <a:buFont typeface="Wingdings" pitchFamily="2" charset="2"/>
              <a:buChar char="Ø"/>
            </a:pPr>
            <a:r>
              <a:rPr lang="en-US" sz="1800" dirty="0">
                <a:latin typeface="Arial" pitchFamily="34" charset="0"/>
                <a:cs typeface="Arial" pitchFamily="34" charset="0"/>
              </a:rPr>
              <a:t>Using the stopwatch to report how long the engine </a:t>
            </a:r>
            <a:r>
              <a:rPr lang="en-US" sz="1800" dirty="0" smtClean="0">
                <a:latin typeface="Arial" pitchFamily="34" charset="0"/>
                <a:cs typeface="Arial" pitchFamily="34" charset="0"/>
              </a:rPr>
              <a:t>processes</a:t>
            </a:r>
          </a:p>
          <a:p>
            <a:pPr>
              <a:buFont typeface="Wingdings" pitchFamily="2" charset="2"/>
              <a:buChar char="Ø"/>
            </a:pPr>
            <a:r>
              <a:rPr lang="en-US" sz="1800" dirty="0" smtClean="0">
                <a:latin typeface="Arial" pitchFamily="34" charset="0"/>
                <a:cs typeface="Arial" pitchFamily="34" charset="0"/>
              </a:rPr>
              <a:t>This will allow to try various optimization to make the regex run quicker</a:t>
            </a:r>
          </a:p>
          <a:p>
            <a:pPr marL="0" indent="0">
              <a:buNone/>
            </a:pPr>
            <a:endParaRPr lang="en-US" sz="1800" dirty="0">
              <a:latin typeface="Arial" pitchFamily="34" charset="0"/>
              <a:cs typeface="Arial" pitchFamily="34" charset="0"/>
            </a:endParaRPr>
          </a:p>
        </p:txBody>
      </p:sp>
      <p:sp>
        <p:nvSpPr>
          <p:cNvPr id="4" name="Title 1"/>
          <p:cNvSpPr txBox="1">
            <a:spLocks/>
          </p:cNvSpPr>
          <p:nvPr/>
        </p:nvSpPr>
        <p:spPr>
          <a:xfrm>
            <a:off x="609600" y="234259"/>
            <a:ext cx="8535572" cy="857250"/>
          </a:xfrm>
          <a:prstGeom prst="rect">
            <a:avLst/>
          </a:prstGeom>
          <a:ln/>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dirty="0">
                <a:solidFill>
                  <a:schemeClr val="bg1"/>
                </a:solidFill>
                <a:latin typeface="Arial" pitchFamily="34" charset="0"/>
                <a:cs typeface="Arial" pitchFamily="34" charset="0"/>
              </a:rPr>
              <a:t>Regex Tester Program </a:t>
            </a:r>
            <a:r>
              <a:rPr lang="en-US" sz="3600" dirty="0" smtClean="0">
                <a:solidFill>
                  <a:schemeClr val="bg1"/>
                </a:solidFill>
                <a:latin typeface="Arial" pitchFamily="34" charset="0"/>
                <a:cs typeface="Arial" pitchFamily="34" charset="0"/>
              </a:rPr>
              <a:t>II</a:t>
            </a:r>
            <a:endParaRPr lang="en-US" sz="3600" dirty="0">
              <a:solidFill>
                <a:schemeClr val="bg1"/>
              </a:solidFill>
              <a:latin typeface="Arial" pitchFamily="34" charset="0"/>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1581150"/>
            <a:ext cx="4724400" cy="1638300"/>
          </a:xfrm>
          <a:prstGeom prst="rect">
            <a:avLst/>
          </a:prstGeom>
        </p:spPr>
      </p:pic>
    </p:spTree>
    <p:extLst>
      <p:ext uri="{BB962C8B-B14F-4D97-AF65-F5344CB8AC3E}">
        <p14:creationId xmlns:p14="http://schemas.microsoft.com/office/powerpoint/2010/main" val="3138008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1000"/>
                                        <p:tgtEl>
                                          <p:spTgt spid="3">
                                            <p:txEl>
                                              <p:pRg st="6" end="6"/>
                                            </p:txEl>
                                          </p:spTgt>
                                        </p:tgtEl>
                                      </p:cBhvr>
                                    </p:animEffect>
                                    <p:anim calcmode="lin" valueType="num">
                                      <p:cBhvr>
                                        <p:cTn id="1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1000"/>
                                        <p:tgtEl>
                                          <p:spTgt spid="3">
                                            <p:txEl>
                                              <p:pRg st="7" end="7"/>
                                            </p:txEl>
                                          </p:spTgt>
                                        </p:tgtEl>
                                      </p:cBhvr>
                                    </p:animEffect>
                                    <p:anim calcmode="lin" valueType="num">
                                      <p:cBhvr>
                                        <p:cTn id="2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Wingdings" pitchFamily="2" charset="2"/>
              <a:buChar char="Ø"/>
            </a:pPr>
            <a:r>
              <a:rPr lang="en-US" sz="1800" dirty="0" smtClean="0">
                <a:latin typeface="Arial" pitchFamily="34" charset="0"/>
                <a:cs typeface="Arial" pitchFamily="34" charset="0"/>
              </a:rPr>
              <a:t>Often, programmers will be asked to “clean up” or normalize data coming into a system.</a:t>
            </a:r>
          </a:p>
          <a:p>
            <a:pPr>
              <a:buFont typeface="Wingdings" pitchFamily="2" charset="2"/>
              <a:buChar char="Ø"/>
            </a:pPr>
            <a:endParaRPr lang="en-US" sz="1800" dirty="0">
              <a:latin typeface="Arial" pitchFamily="34" charset="0"/>
              <a:cs typeface="Arial" pitchFamily="34" charset="0"/>
            </a:endParaRPr>
          </a:p>
          <a:p>
            <a:pPr>
              <a:buFont typeface="Wingdings" pitchFamily="2" charset="2"/>
              <a:buChar char="Ø"/>
            </a:pPr>
            <a:r>
              <a:rPr lang="en-US" sz="1800" dirty="0">
                <a:latin typeface="Arial" pitchFamily="34" charset="0"/>
                <a:cs typeface="Arial" pitchFamily="34" charset="0"/>
              </a:rPr>
              <a:t>expressions can be a very useful tool in a programmer’s toolbox when faced with such a task</a:t>
            </a:r>
            <a:r>
              <a:rPr lang="en-US" sz="1800" dirty="0" smtClean="0">
                <a:latin typeface="Arial" pitchFamily="34" charset="0"/>
                <a:cs typeface="Arial" pitchFamily="34" charset="0"/>
              </a:rPr>
              <a:t>.</a:t>
            </a:r>
          </a:p>
          <a:p>
            <a:pPr>
              <a:buFont typeface="Wingdings" pitchFamily="2" charset="2"/>
              <a:buChar char="Ø"/>
            </a:pPr>
            <a:endParaRPr lang="en-US" sz="1800" dirty="0">
              <a:latin typeface="Arial" pitchFamily="34" charset="0"/>
              <a:cs typeface="Arial" pitchFamily="34" charset="0"/>
            </a:endParaRPr>
          </a:p>
          <a:p>
            <a:pPr marL="1371600" lvl="3" indent="0">
              <a:buNone/>
            </a:pPr>
            <a:r>
              <a:rPr lang="en-US" sz="1800" dirty="0" smtClean="0">
                <a:latin typeface="Arial" pitchFamily="34" charset="0"/>
                <a:cs typeface="Arial" pitchFamily="34" charset="0"/>
              </a:rPr>
              <a:t>Ex :  Format phone number</a:t>
            </a:r>
            <a:endParaRPr lang="en-US" sz="1800" dirty="0">
              <a:latin typeface="Arial" pitchFamily="34" charset="0"/>
              <a:cs typeface="Arial" pitchFamily="34" charset="0"/>
            </a:endParaRPr>
          </a:p>
        </p:txBody>
      </p:sp>
      <p:sp>
        <p:nvSpPr>
          <p:cNvPr id="4" name="Title 1"/>
          <p:cNvSpPr txBox="1">
            <a:spLocks/>
          </p:cNvSpPr>
          <p:nvPr/>
        </p:nvSpPr>
        <p:spPr>
          <a:xfrm>
            <a:off x="609600" y="234259"/>
            <a:ext cx="8535572" cy="857250"/>
          </a:xfrm>
          <a:prstGeom prst="rect">
            <a:avLst/>
          </a:prstGeom>
          <a:ln/>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200" dirty="0" smtClean="0">
                <a:solidFill>
                  <a:schemeClr val="bg1"/>
                </a:solidFill>
                <a:latin typeface="Arial" pitchFamily="34" charset="0"/>
                <a:cs typeface="Arial" pitchFamily="34" charset="0"/>
              </a:rPr>
              <a:t>Cleaning Data with Regular Expression</a:t>
            </a:r>
            <a:endParaRPr lang="en-US" sz="3200" dirty="0">
              <a:solidFill>
                <a:schemeClr val="bg1"/>
              </a:solidFill>
              <a:latin typeface="Arial" pitchFamily="34" charset="0"/>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44356"/>
            <a:ext cx="2057400" cy="209914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0" y="3409950"/>
            <a:ext cx="1943100" cy="1120140"/>
          </a:xfrm>
          <a:prstGeom prst="rect">
            <a:avLst/>
          </a:prstGeom>
        </p:spPr>
      </p:pic>
    </p:spTree>
    <p:extLst>
      <p:ext uri="{BB962C8B-B14F-4D97-AF65-F5344CB8AC3E}">
        <p14:creationId xmlns:p14="http://schemas.microsoft.com/office/powerpoint/2010/main" val="3179702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ppt_x"/>
                                          </p:val>
                                        </p:tav>
                                        <p:tav tm="100000">
                                          <p:val>
                                            <p:strVal val="#ppt_x"/>
                                          </p:val>
                                        </p:tav>
                                      </p:tavLst>
                                    </p:anim>
                                    <p:anim calcmode="lin" valueType="num">
                                      <p:cBhvr additive="base">
                                        <p:cTn id="2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127760"/>
            <a:ext cx="3581400" cy="3466862"/>
          </a:xfrm>
        </p:spPr>
        <p:txBody>
          <a:bodyPr>
            <a:normAutofit/>
          </a:bodyPr>
          <a:lstStyle/>
          <a:p>
            <a:pPr>
              <a:buFont typeface="Wingdings" pitchFamily="2" charset="2"/>
              <a:buChar char="Ø"/>
            </a:pPr>
            <a:r>
              <a:rPr lang="en-US" sz="1800" dirty="0" smtClean="0">
                <a:latin typeface="Arial" pitchFamily="34" charset="0"/>
                <a:cs typeface="Arial" pitchFamily="34" charset="0"/>
              </a:rPr>
              <a:t>Phone Numbers :</a:t>
            </a:r>
          </a:p>
          <a:p>
            <a:pPr marL="457200" lvl="1" indent="0">
              <a:buNone/>
            </a:pPr>
            <a:r>
              <a:rPr lang="en-US" sz="1800" dirty="0">
                <a:latin typeface="Arial" pitchFamily="34" charset="0"/>
                <a:cs typeface="Arial" pitchFamily="34" charset="0"/>
              </a:rPr>
              <a:t>Our phone </a:t>
            </a:r>
            <a:r>
              <a:rPr lang="en-US" sz="1800" dirty="0" smtClean="0">
                <a:latin typeface="Arial" pitchFamily="34" charset="0"/>
                <a:cs typeface="Arial" pitchFamily="34" charset="0"/>
              </a:rPr>
              <a:t>number </a:t>
            </a:r>
            <a:r>
              <a:rPr lang="en-US" sz="1800" dirty="0">
                <a:latin typeface="Arial" pitchFamily="34" charset="0"/>
                <a:cs typeface="Arial" pitchFamily="34" charset="0"/>
              </a:rPr>
              <a:t>regex is described </a:t>
            </a:r>
            <a:r>
              <a:rPr lang="en-US" sz="1800" dirty="0" smtClean="0">
                <a:latin typeface="Arial" pitchFamily="34" charset="0"/>
                <a:cs typeface="Arial" pitchFamily="34" charset="0"/>
              </a:rPr>
              <a:t>below.</a:t>
            </a:r>
          </a:p>
          <a:p>
            <a:pPr>
              <a:buFont typeface="Wingdings" pitchFamily="2" charset="2"/>
              <a:buChar char="Ø"/>
            </a:pPr>
            <a:endParaRPr lang="en-US" sz="1800" dirty="0" smtClean="0">
              <a:latin typeface="Arial" pitchFamily="34" charset="0"/>
              <a:cs typeface="Arial" pitchFamily="34" charset="0"/>
            </a:endParaRPr>
          </a:p>
          <a:p>
            <a:pPr>
              <a:buFont typeface="Wingdings" pitchFamily="2" charset="2"/>
              <a:buChar char="Ø"/>
            </a:pPr>
            <a:endParaRPr lang="en-US" sz="1800" dirty="0">
              <a:latin typeface="Arial" pitchFamily="34" charset="0"/>
              <a:cs typeface="Arial" pitchFamily="34" charset="0"/>
            </a:endParaRPr>
          </a:p>
          <a:p>
            <a:pPr>
              <a:buFont typeface="Wingdings" pitchFamily="2" charset="2"/>
              <a:buChar char="Ø"/>
            </a:pPr>
            <a:endParaRPr lang="en-US" sz="1800" dirty="0" smtClean="0">
              <a:latin typeface="Arial" pitchFamily="34" charset="0"/>
              <a:cs typeface="Arial" pitchFamily="34" charset="0"/>
            </a:endParaRPr>
          </a:p>
          <a:p>
            <a:pPr>
              <a:buFont typeface="Wingdings" pitchFamily="2" charset="2"/>
              <a:buChar char="Ø"/>
            </a:pPr>
            <a:r>
              <a:rPr lang="en-US" sz="1800" dirty="0" smtClean="0">
                <a:latin typeface="Arial" pitchFamily="34" charset="0"/>
                <a:cs typeface="Arial" pitchFamily="34" charset="0"/>
              </a:rPr>
              <a:t>People’s Names :</a:t>
            </a:r>
            <a:endParaRPr lang="en-US" sz="1800" dirty="0">
              <a:latin typeface="Arial" pitchFamily="34" charset="0"/>
              <a:cs typeface="Arial" pitchFamily="34" charset="0"/>
            </a:endParaRPr>
          </a:p>
        </p:txBody>
      </p:sp>
      <p:sp>
        <p:nvSpPr>
          <p:cNvPr id="5" name="Title 1"/>
          <p:cNvSpPr txBox="1">
            <a:spLocks/>
          </p:cNvSpPr>
          <p:nvPr/>
        </p:nvSpPr>
        <p:spPr>
          <a:xfrm>
            <a:off x="609600" y="234259"/>
            <a:ext cx="8535572" cy="857250"/>
          </a:xfrm>
          <a:prstGeom prst="rect">
            <a:avLst/>
          </a:prstGeom>
          <a:ln/>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200" dirty="0" smtClean="0">
                <a:solidFill>
                  <a:schemeClr val="bg1"/>
                </a:solidFill>
                <a:latin typeface="Arial" pitchFamily="34" charset="0"/>
                <a:cs typeface="Arial" pitchFamily="34" charset="0"/>
              </a:rPr>
              <a:t>Cleaning Data with Regular Expression</a:t>
            </a:r>
            <a:endParaRPr lang="en-US" sz="3200" dirty="0">
              <a:solidFill>
                <a:schemeClr val="bg1"/>
              </a:solidFill>
              <a:latin typeface="Arial" pitchFamily="34" charset="0"/>
              <a:cs typeface="Arial"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1127760"/>
            <a:ext cx="4953000" cy="2053590"/>
          </a:xfrm>
          <a:prstGeom prst="rect">
            <a:avLst/>
          </a:prstGeom>
        </p:spPr>
      </p:pic>
      <p:sp>
        <p:nvSpPr>
          <p:cNvPr id="7" name="Content Placeholder 2"/>
          <p:cNvSpPr txBox="1">
            <a:spLocks/>
          </p:cNvSpPr>
          <p:nvPr/>
        </p:nvSpPr>
        <p:spPr>
          <a:xfrm>
            <a:off x="1295400" y="3410068"/>
            <a:ext cx="7543800" cy="114288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latin typeface="Arial" pitchFamily="34" charset="0"/>
                <a:cs typeface="Arial" pitchFamily="34" charset="0"/>
              </a:rPr>
              <a:t>Names are notoriously difficult to handle, because of the tremendous variety of names. We are going to look at a simple name parser. It will handle common titles, such as </a:t>
            </a:r>
            <a:r>
              <a:rPr lang="en-US" sz="1800" dirty="0" err="1">
                <a:latin typeface="Arial" pitchFamily="34" charset="0"/>
                <a:cs typeface="Arial" pitchFamily="34" charset="0"/>
              </a:rPr>
              <a:t>Dr</a:t>
            </a:r>
            <a:r>
              <a:rPr lang="en-US" sz="1800" dirty="0">
                <a:latin typeface="Arial" pitchFamily="34" charset="0"/>
                <a:cs typeface="Arial" pitchFamily="34" charset="0"/>
              </a:rPr>
              <a:t>, Miss, </a:t>
            </a:r>
            <a:r>
              <a:rPr lang="en-US" sz="1800" dirty="0" err="1">
                <a:latin typeface="Arial" pitchFamily="34" charset="0"/>
                <a:cs typeface="Arial" pitchFamily="34" charset="0"/>
              </a:rPr>
              <a:t>Mrs</a:t>
            </a:r>
            <a:r>
              <a:rPr lang="en-US" sz="1800" dirty="0">
                <a:latin typeface="Arial" pitchFamily="34" charset="0"/>
                <a:cs typeface="Arial" pitchFamily="34" charset="0"/>
              </a:rPr>
              <a:t>, etc.</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4400550"/>
            <a:ext cx="6202680" cy="563880"/>
          </a:xfrm>
          <a:prstGeom prst="rect">
            <a:avLst/>
          </a:prstGeom>
        </p:spPr>
      </p:pic>
    </p:spTree>
    <p:extLst>
      <p:ext uri="{BB962C8B-B14F-4D97-AF65-F5344CB8AC3E}">
        <p14:creationId xmlns:p14="http://schemas.microsoft.com/office/powerpoint/2010/main" val="2222774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1000"/>
                                        <p:tgtEl>
                                          <p:spTgt spid="3">
                                            <p:txEl>
                                              <p:pRg st="5" end="5"/>
                                            </p:txEl>
                                          </p:spTgt>
                                        </p:tgtEl>
                                      </p:cBhvr>
                                    </p:animEffect>
                                    <p:anim calcmode="lin" valueType="num">
                                      <p:cBhvr>
                                        <p:cTn id="2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7">
                                            <p:txEl>
                                              <p:pRg st="0" end="0"/>
                                            </p:txEl>
                                          </p:spTgt>
                                        </p:tgtEl>
                                        <p:attrNameLst>
                                          <p:attrName>style.visibility</p:attrName>
                                        </p:attrNameLst>
                                      </p:cBhvr>
                                      <p:to>
                                        <p:strVal val="visible"/>
                                      </p:to>
                                    </p:set>
                                    <p:animEffect transition="in" filter="fade">
                                      <p:cBhvr>
                                        <p:cTn id="30" dur="1000"/>
                                        <p:tgtEl>
                                          <p:spTgt spid="7">
                                            <p:txEl>
                                              <p:pRg st="0" end="0"/>
                                            </p:txEl>
                                          </p:spTgt>
                                        </p:tgtEl>
                                      </p:cBhvr>
                                    </p:animEffect>
                                    <p:anim calcmode="lin" valueType="num">
                                      <p:cBhvr>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32"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randombar(horizontal)">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5000" r="5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635381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685800" y="1428750"/>
            <a:ext cx="6696624" cy="3376282"/>
          </a:xfrm>
        </p:spPr>
        <p:txBody>
          <a:bodyPr>
            <a:normAutofit fontScale="70000" lnSpcReduction="20000"/>
          </a:bodyPr>
          <a:lstStyle/>
          <a:p>
            <a:pPr lvl="0"/>
            <a:r>
              <a:rPr lang="vi-VN"/>
              <a:t>SOLID principles help programmers write better</a:t>
            </a:r>
            <a:r>
              <a:rPr lang="en-US"/>
              <a:t> </a:t>
            </a:r>
            <a:r>
              <a:rPr lang="en-US">
                <a:latin typeface="Arial" panose="020B0604020202020204" pitchFamily="34" charset="0"/>
                <a:cs typeface="Arial" panose="020B0604020202020204" pitchFamily="34" charset="0"/>
              </a:rPr>
              <a:t>and cleaner</a:t>
            </a:r>
            <a:r>
              <a:rPr lang="vi-VN">
                <a:latin typeface="Arial" panose="020B0604020202020204" pitchFamily="34" charset="0"/>
                <a:cs typeface="Arial" panose="020B0604020202020204" pitchFamily="34" charset="0"/>
              </a:rPr>
              <a:t> </a:t>
            </a:r>
            <a:r>
              <a:rPr lang="vi-VN"/>
              <a:t>code </a:t>
            </a:r>
          </a:p>
          <a:p>
            <a:pPr lvl="0"/>
            <a:r>
              <a:rPr lang="en-US">
                <a:latin typeface="Arial" panose="020B0604020202020204" pitchFamily="34" charset="0"/>
                <a:cs typeface="Arial" panose="020B0604020202020204" pitchFamily="34" charset="0"/>
              </a:rPr>
              <a:t>Readable </a:t>
            </a:r>
            <a:r>
              <a:rPr lang="en-US"/>
              <a:t>- </a:t>
            </a:r>
            <a:r>
              <a:rPr lang="vi-VN"/>
              <a:t>While writing code, give meaningful names to your classes, methods, functions, and module names</a:t>
            </a:r>
            <a:r>
              <a:rPr lang="en-US"/>
              <a:t>. Ex: </a:t>
            </a:r>
            <a:r>
              <a:rPr lang="vi-VN"/>
              <a:t>ValidForCharactersOnly</a:t>
            </a:r>
          </a:p>
          <a:p>
            <a:pPr lvl="0"/>
            <a:r>
              <a:rPr lang="en-US">
                <a:latin typeface="Arial" panose="020B0604020202020204" pitchFamily="34" charset="0"/>
                <a:cs typeface="Arial" panose="020B0604020202020204" pitchFamily="34" charset="0"/>
              </a:rPr>
              <a:t>Tesable</a:t>
            </a:r>
            <a:r>
              <a:rPr lang="en-US"/>
              <a:t> – </a:t>
            </a:r>
            <a:r>
              <a:rPr lang="en-US">
                <a:latin typeface="Arial" panose="020B0604020202020204" pitchFamily="34" charset="0"/>
                <a:cs typeface="Arial" panose="020B0604020202020204" pitchFamily="34" charset="0"/>
              </a:rPr>
              <a:t>It reduces the time needed for debugging code</a:t>
            </a:r>
            <a:endParaRPr lang="vi-VN">
              <a:latin typeface="Arial" panose="020B0604020202020204" pitchFamily="34" charset="0"/>
              <a:cs typeface="Arial" panose="020B0604020202020204" pitchFamily="34" charset="0"/>
            </a:endParaRPr>
          </a:p>
          <a:p>
            <a:pPr lvl="0"/>
            <a:r>
              <a:rPr lang="en-US">
                <a:latin typeface="Arial" panose="020B0604020202020204" pitchFamily="34" charset="0"/>
                <a:cs typeface="Arial" panose="020B0604020202020204" pitchFamily="34" charset="0"/>
              </a:rPr>
              <a:t>Design pattern </a:t>
            </a:r>
            <a:r>
              <a:rPr lang="en-US"/>
              <a:t>-  </a:t>
            </a:r>
            <a:r>
              <a:rPr lang="en-US">
                <a:latin typeface="Arial" panose="020B0604020202020204" pitchFamily="34" charset="0"/>
                <a:cs typeface="Arial" panose="020B0604020202020204" pitchFamily="34" charset="0"/>
              </a:rPr>
              <a:t>if the same project is well managed, following patterns and principles, </a:t>
            </a:r>
            <a:r>
              <a:rPr lang="en-US" smtClean="0">
                <a:latin typeface="Arial" panose="020B0604020202020204" pitchFamily="34" charset="0"/>
                <a:cs typeface="Arial" panose="020B0604020202020204" pitchFamily="34" charset="0"/>
              </a:rPr>
              <a:t>your</a:t>
            </a:r>
            <a:r>
              <a:rPr lang="en-US">
                <a:latin typeface="Arial" panose="020B0604020202020204" pitchFamily="34" charset="0"/>
                <a:cs typeface="Arial" panose="020B0604020202020204" pitchFamily="34" charset="0"/>
              </a:rPr>
              <a:t> </a:t>
            </a:r>
            <a:r>
              <a:rPr lang="en-US" smtClean="0">
                <a:latin typeface="Arial" panose="020B0604020202020204" pitchFamily="34" charset="0"/>
                <a:cs typeface="Arial" panose="020B0604020202020204" pitchFamily="34" charset="0"/>
              </a:rPr>
              <a:t>life </a:t>
            </a:r>
            <a:r>
              <a:rPr lang="en-US">
                <a:latin typeface="Arial" panose="020B0604020202020204" pitchFamily="34" charset="0"/>
                <a:cs typeface="Arial" panose="020B0604020202020204" pitchFamily="34" charset="0"/>
              </a:rPr>
              <a:t>is easier while you’re fixing or enhancing the project</a:t>
            </a:r>
            <a:endParaRPr lang="vi-VN">
              <a:latin typeface="Arial" panose="020B0604020202020204" pitchFamily="34" charset="0"/>
              <a:cs typeface="Arial" panose="020B0604020202020204" pitchFamily="34" charset="0"/>
            </a:endParaRPr>
          </a:p>
          <a:p>
            <a:pPr marL="457200" lvl="1" indent="0" algn="just">
              <a:buNone/>
            </a:pPr>
            <a:endParaRPr lang="en-US" sz="1800" dirty="0" smtClean="0">
              <a:cs typeface="Arial" pitchFamily="34" charset="0"/>
            </a:endParaRPr>
          </a:p>
        </p:txBody>
      </p:sp>
      <p:sp>
        <p:nvSpPr>
          <p:cNvPr id="6" name="Title 1"/>
          <p:cNvSpPr txBox="1">
            <a:spLocks/>
          </p:cNvSpPr>
          <p:nvPr/>
        </p:nvSpPr>
        <p:spPr>
          <a:xfrm>
            <a:off x="609600" y="234259"/>
            <a:ext cx="8535572" cy="857250"/>
          </a:xfrm>
          <a:prstGeom prst="rect">
            <a:avLst/>
          </a:prstGeom>
          <a:ln/>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smtClean="0">
                <a:solidFill>
                  <a:schemeClr val="bg1"/>
                </a:solidFill>
                <a:latin typeface="Arial" panose="020B0604020202020204" pitchFamily="34" charset="0"/>
                <a:cs typeface="Arial" panose="020B0604020202020204" pitchFamily="34" charset="0"/>
              </a:rPr>
              <a:t>Why SOLID</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1613840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609600" y="1074080"/>
            <a:ext cx="6696624" cy="3376282"/>
          </a:xfrm>
        </p:spPr>
        <p:txBody>
          <a:bodyPr>
            <a:normAutofit/>
          </a:bodyPr>
          <a:lstStyle/>
          <a:p>
            <a:pPr marL="457200" lvl="1" indent="0" algn="just">
              <a:buNone/>
            </a:pPr>
            <a:r>
              <a:rPr lang="en-US"/>
              <a:t>A class should have a single responsibility</a:t>
            </a:r>
            <a:r>
              <a:rPr lang="en-US" sz="1800"/>
              <a:t> </a:t>
            </a:r>
            <a:br>
              <a:rPr lang="en-US" sz="1800"/>
            </a:br>
            <a:endParaRPr lang="en-US" sz="1800" dirty="0" smtClean="0">
              <a:latin typeface="Arial" pitchFamily="34" charset="0"/>
              <a:cs typeface="Arial" pitchFamily="34" charset="0"/>
            </a:endParaRPr>
          </a:p>
        </p:txBody>
      </p:sp>
      <p:sp>
        <p:nvSpPr>
          <p:cNvPr id="6" name="Title 1"/>
          <p:cNvSpPr txBox="1">
            <a:spLocks/>
          </p:cNvSpPr>
          <p:nvPr/>
        </p:nvSpPr>
        <p:spPr>
          <a:xfrm>
            <a:off x="609600" y="234259"/>
            <a:ext cx="8535572" cy="857250"/>
          </a:xfrm>
          <a:prstGeom prst="rect">
            <a:avLst/>
          </a:prstGeom>
          <a:ln/>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dirty="0">
                <a:solidFill>
                  <a:schemeClr val="bg1"/>
                </a:solidFill>
                <a:latin typeface="Arial" panose="020B0604020202020204" pitchFamily="34" charset="0"/>
                <a:cs typeface="Arial" panose="020B0604020202020204" pitchFamily="34" charset="0"/>
              </a:rPr>
              <a:t>Single Responsibility Principle </a:t>
            </a:r>
          </a:p>
        </p:txBody>
      </p:sp>
      <p:pic>
        <p:nvPicPr>
          <p:cNvPr id="4" name="Picture 3"/>
          <p:cNvPicPr>
            <a:picLocks noChangeAspect="1"/>
          </p:cNvPicPr>
          <p:nvPr/>
        </p:nvPicPr>
        <p:blipFill>
          <a:blip r:embed="rId2"/>
          <a:stretch>
            <a:fillRect/>
          </a:stretch>
        </p:blipFill>
        <p:spPr>
          <a:xfrm>
            <a:off x="1828800" y="1504950"/>
            <a:ext cx="3867150" cy="3439822"/>
          </a:xfrm>
          <a:prstGeom prst="rect">
            <a:avLst/>
          </a:prstGeom>
        </p:spPr>
      </p:pic>
      <p:sp>
        <p:nvSpPr>
          <p:cNvPr id="10" name="Content Placeholder 2"/>
          <p:cNvSpPr txBox="1">
            <a:spLocks/>
          </p:cNvSpPr>
          <p:nvPr/>
        </p:nvSpPr>
        <p:spPr>
          <a:xfrm>
            <a:off x="5702435" y="1733550"/>
            <a:ext cx="2971800" cy="12022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buFont typeface="Arial" pitchFamily="34" charset="0"/>
              <a:buNone/>
            </a:pPr>
            <a:r>
              <a:rPr lang="en-US" sz="1800"/>
              <a:t>B</a:t>
            </a:r>
            <a:r>
              <a:rPr lang="en-US" sz="1800" smtClean="0"/>
              <a:t>efore formating</a:t>
            </a:r>
            <a:br>
              <a:rPr lang="en-US" sz="1800" smtClean="0"/>
            </a:br>
            <a:endParaRPr lang="en-US" sz="1800" dirty="0" smtClean="0">
              <a:latin typeface="Arial" pitchFamily="34" charset="0"/>
              <a:cs typeface="Arial" pitchFamily="34" charset="0"/>
            </a:endParaRPr>
          </a:p>
        </p:txBody>
      </p:sp>
    </p:spTree>
    <p:extLst>
      <p:ext uri="{BB962C8B-B14F-4D97-AF65-F5344CB8AC3E}">
        <p14:creationId xmlns:p14="http://schemas.microsoft.com/office/powerpoint/2010/main" val="224962300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228600" y="1352550"/>
            <a:ext cx="6696624" cy="3376282"/>
          </a:xfrm>
        </p:spPr>
        <p:txBody>
          <a:bodyPr>
            <a:normAutofit/>
          </a:bodyPr>
          <a:lstStyle/>
          <a:p>
            <a:pPr lvl="1" algn="just">
              <a:buFontTx/>
              <a:buChar char="-"/>
            </a:pPr>
            <a:r>
              <a:rPr lang="en-US" sz="1800" dirty="0" smtClean="0">
                <a:latin typeface="Arial" pitchFamily="34" charset="0"/>
                <a:cs typeface="Arial" pitchFamily="34" charset="0"/>
              </a:rPr>
              <a:t>C</a:t>
            </a:r>
            <a:r>
              <a:rPr lang="en-US" sz="1800" dirty="0">
                <a:latin typeface="Arial" pitchFamily="34" charset="0"/>
                <a:cs typeface="Arial" pitchFamily="34" charset="0"/>
              </a:rPr>
              <a:t># is a general purpose, object-oriented, component-based programming language. As a general purpose language, you have a number of ways to apply C# to accomplish many different tasks</a:t>
            </a:r>
            <a:r>
              <a:rPr lang="en-US" sz="1800" dirty="0" smtClean="0">
                <a:latin typeface="Arial" pitchFamily="34" charset="0"/>
                <a:cs typeface="Arial" pitchFamily="34" charset="0"/>
              </a:rPr>
              <a:t>.</a:t>
            </a:r>
          </a:p>
          <a:p>
            <a:pPr lvl="1" algn="just">
              <a:buFontTx/>
              <a:buChar char="-"/>
            </a:pPr>
            <a:r>
              <a:rPr lang="en-US" sz="1800" dirty="0">
                <a:latin typeface="Arial" pitchFamily="34" charset="0"/>
                <a:cs typeface="Arial" pitchFamily="34" charset="0"/>
              </a:rPr>
              <a:t>.NET is a platform that </a:t>
            </a:r>
            <a:r>
              <a:rPr lang="en-US" sz="1800" dirty="0" smtClean="0">
                <a:latin typeface="Arial" pitchFamily="34" charset="0"/>
                <a:cs typeface="Arial" pitchFamily="34" charset="0"/>
              </a:rPr>
              <a:t>allowing </a:t>
            </a:r>
            <a:r>
              <a:rPr lang="en-US" sz="1800" dirty="0">
                <a:latin typeface="Arial" pitchFamily="34" charset="0"/>
                <a:cs typeface="Arial" pitchFamily="34" charset="0"/>
              </a:rPr>
              <a:t>developers to create many types of applications. C# is one of the .NET languages, which also includes Visual Basic, F#, C++, and more. </a:t>
            </a:r>
            <a:endParaRPr lang="en-US" sz="1800" dirty="0" smtClean="0">
              <a:latin typeface="Arial" pitchFamily="34" charset="0"/>
              <a:cs typeface="Arial" pitchFamily="34" charset="0"/>
            </a:endParaRPr>
          </a:p>
        </p:txBody>
      </p:sp>
      <p:sp>
        <p:nvSpPr>
          <p:cNvPr id="7" name="Title 1"/>
          <p:cNvSpPr txBox="1">
            <a:spLocks/>
          </p:cNvSpPr>
          <p:nvPr/>
        </p:nvSpPr>
        <p:spPr>
          <a:xfrm>
            <a:off x="609600" y="234259"/>
            <a:ext cx="8535572" cy="857250"/>
          </a:xfrm>
          <a:prstGeom prst="rect">
            <a:avLst/>
          </a:prstGeom>
          <a:ln/>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smtClean="0">
                <a:solidFill>
                  <a:schemeClr val="bg1"/>
                </a:solidFill>
                <a:latin typeface="Arial" panose="020B0604020202020204" pitchFamily="34" charset="0"/>
                <a:cs typeface="Arial" panose="020B0604020202020204" pitchFamily="34" charset="0"/>
              </a:rPr>
              <a:t>Introducing </a:t>
            </a:r>
            <a:r>
              <a:rPr lang="en-US" sz="3600" dirty="0" smtClean="0">
                <a:solidFill>
                  <a:schemeClr val="bg1"/>
                </a:solidFill>
                <a:latin typeface="Arial" panose="020B0604020202020204" pitchFamily="34" charset="0"/>
                <a:cs typeface="Arial" panose="020B0604020202020204" pitchFamily="34" charset="0"/>
              </a:rPr>
              <a:t>C# and .NET</a:t>
            </a:r>
            <a:endParaRPr lang="en-US" sz="36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24666210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609600" y="1074080"/>
            <a:ext cx="6696624" cy="3376282"/>
          </a:xfrm>
        </p:spPr>
        <p:txBody>
          <a:bodyPr>
            <a:normAutofit/>
          </a:bodyPr>
          <a:lstStyle/>
          <a:p>
            <a:pPr marL="457200" lvl="1" indent="0" algn="just">
              <a:buNone/>
            </a:pPr>
            <a:r>
              <a:rPr lang="en-US"/>
              <a:t>A class should have a single responsibility</a:t>
            </a:r>
            <a:r>
              <a:rPr lang="en-US" sz="1800"/>
              <a:t> </a:t>
            </a:r>
            <a:br>
              <a:rPr lang="en-US" sz="1800"/>
            </a:br>
            <a:endParaRPr lang="en-US" sz="1800" dirty="0" smtClean="0">
              <a:latin typeface="Arial" pitchFamily="34" charset="0"/>
              <a:cs typeface="Arial" pitchFamily="34" charset="0"/>
            </a:endParaRPr>
          </a:p>
        </p:txBody>
      </p:sp>
      <p:sp>
        <p:nvSpPr>
          <p:cNvPr id="6" name="Title 1"/>
          <p:cNvSpPr txBox="1">
            <a:spLocks/>
          </p:cNvSpPr>
          <p:nvPr/>
        </p:nvSpPr>
        <p:spPr>
          <a:xfrm>
            <a:off x="609600" y="234259"/>
            <a:ext cx="8535572" cy="857250"/>
          </a:xfrm>
          <a:prstGeom prst="rect">
            <a:avLst/>
          </a:prstGeom>
          <a:ln/>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dirty="0">
                <a:solidFill>
                  <a:schemeClr val="bg1"/>
                </a:solidFill>
                <a:latin typeface="Arial" panose="020B0604020202020204" pitchFamily="34" charset="0"/>
                <a:cs typeface="Arial" panose="020B0604020202020204" pitchFamily="34" charset="0"/>
              </a:rPr>
              <a:t>Single Responsibility Principle </a:t>
            </a:r>
          </a:p>
        </p:txBody>
      </p:sp>
      <p:pic>
        <p:nvPicPr>
          <p:cNvPr id="5" name="Picture 4"/>
          <p:cNvPicPr>
            <a:picLocks noChangeAspect="1"/>
          </p:cNvPicPr>
          <p:nvPr/>
        </p:nvPicPr>
        <p:blipFill>
          <a:blip r:embed="rId2"/>
          <a:stretch>
            <a:fillRect/>
          </a:stretch>
        </p:blipFill>
        <p:spPr>
          <a:xfrm>
            <a:off x="1986237" y="1504950"/>
            <a:ext cx="3943350" cy="3526106"/>
          </a:xfrm>
          <a:prstGeom prst="rect">
            <a:avLst/>
          </a:prstGeom>
        </p:spPr>
      </p:pic>
      <p:sp>
        <p:nvSpPr>
          <p:cNvPr id="7" name="Content Placeholder 2"/>
          <p:cNvSpPr txBox="1">
            <a:spLocks/>
          </p:cNvSpPr>
          <p:nvPr/>
        </p:nvSpPr>
        <p:spPr>
          <a:xfrm>
            <a:off x="6096000" y="1733550"/>
            <a:ext cx="2971800" cy="12022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buFont typeface="Arial" pitchFamily="34" charset="0"/>
              <a:buNone/>
            </a:pPr>
            <a:r>
              <a:rPr lang="en-US" sz="1800" smtClean="0"/>
              <a:t>After formating</a:t>
            </a:r>
            <a:br>
              <a:rPr lang="en-US" sz="1800" smtClean="0"/>
            </a:br>
            <a:endParaRPr lang="en-US" sz="1800" dirty="0" smtClean="0">
              <a:latin typeface="Arial" pitchFamily="34" charset="0"/>
              <a:cs typeface="Arial" pitchFamily="34" charset="0"/>
            </a:endParaRPr>
          </a:p>
        </p:txBody>
      </p:sp>
    </p:spTree>
    <p:extLst>
      <p:ext uri="{BB962C8B-B14F-4D97-AF65-F5344CB8AC3E}">
        <p14:creationId xmlns:p14="http://schemas.microsoft.com/office/powerpoint/2010/main" val="16592465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228600" y="1352550"/>
            <a:ext cx="8763000" cy="3376282"/>
          </a:xfrm>
        </p:spPr>
        <p:txBody>
          <a:bodyPr>
            <a:normAutofit/>
          </a:bodyPr>
          <a:lstStyle/>
          <a:p>
            <a:pPr lvl="1" algn="just">
              <a:buFontTx/>
              <a:buChar char="-"/>
            </a:pPr>
            <a:r>
              <a:rPr lang="en-US" sz="1800" smtClean="0">
                <a:latin typeface="Arial" panose="020B0604020202020204" pitchFamily="34" charset="0"/>
                <a:cs typeface="Arial" pitchFamily="34" charset="0"/>
              </a:rPr>
              <a:t>Software entities (classes, modules, functions, etc.) should be open for extension, but closed for modification.</a:t>
            </a:r>
          </a:p>
          <a:p>
            <a:pPr marL="457200" lvl="1" indent="0" algn="just">
              <a:buNone/>
            </a:pPr>
            <a:endParaRPr lang="en-US" sz="1800" smtClean="0">
              <a:latin typeface="Arial" panose="020B0604020202020204" pitchFamily="34" charset="0"/>
              <a:cs typeface="Arial" pitchFamily="34" charset="0"/>
            </a:endParaRPr>
          </a:p>
          <a:p>
            <a:pPr lvl="1">
              <a:buFontTx/>
              <a:buChar char="-"/>
            </a:pPr>
            <a:r>
              <a:rPr lang="en-US" sz="1800">
                <a:latin typeface="Arial" panose="020B0604020202020204" pitchFamily="34" charset="0"/>
                <a:cs typeface="Arial" panose="020B0604020202020204" pitchFamily="34" charset="0"/>
              </a:rPr>
              <a:t>Once a class has been written, it should not allow anyone to make changes. No one should </a:t>
            </a:r>
            <a:r>
              <a:rPr lang="en-US" sz="1800" smtClean="0">
                <a:latin typeface="Arial" panose="020B0604020202020204" pitchFamily="34" charset="0"/>
                <a:cs typeface="Arial" panose="020B0604020202020204" pitchFamily="34" charset="0"/>
              </a:rPr>
              <a:t>be able </a:t>
            </a:r>
            <a:r>
              <a:rPr lang="en-US" sz="1800">
                <a:latin typeface="Arial" panose="020B0604020202020204" pitchFamily="34" charset="0"/>
                <a:cs typeface="Arial" panose="020B0604020202020204" pitchFamily="34" charset="0"/>
              </a:rPr>
              <a:t>to go back and amend the class code in order to implement new functionalities </a:t>
            </a:r>
            <a:br>
              <a:rPr lang="en-US" sz="1800">
                <a:latin typeface="Arial" panose="020B0604020202020204" pitchFamily="34" charset="0"/>
                <a:cs typeface="Arial" panose="020B0604020202020204" pitchFamily="34" charset="0"/>
              </a:rPr>
            </a:br>
            <a:endParaRPr lang="en-US" sz="1800" dirty="0" smtClean="0">
              <a:latin typeface="Arial" pitchFamily="34" charset="0"/>
              <a:cs typeface="Arial" pitchFamily="34" charset="0"/>
            </a:endParaRPr>
          </a:p>
        </p:txBody>
      </p:sp>
      <p:sp>
        <p:nvSpPr>
          <p:cNvPr id="6" name="Title 1"/>
          <p:cNvSpPr txBox="1">
            <a:spLocks/>
          </p:cNvSpPr>
          <p:nvPr/>
        </p:nvSpPr>
        <p:spPr>
          <a:xfrm>
            <a:off x="609600" y="234259"/>
            <a:ext cx="8535572" cy="857250"/>
          </a:xfrm>
          <a:prstGeom prst="rect">
            <a:avLst/>
          </a:prstGeom>
          <a:ln/>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dirty="0">
                <a:solidFill>
                  <a:schemeClr val="bg1"/>
                </a:solidFill>
                <a:latin typeface="Arial" pitchFamily="34" charset="0"/>
                <a:cs typeface="Arial" pitchFamily="34" charset="0"/>
              </a:rPr>
              <a:t>Open-Closed Principle </a:t>
            </a:r>
          </a:p>
        </p:txBody>
      </p:sp>
    </p:spTree>
    <p:extLst>
      <p:ext uri="{BB962C8B-B14F-4D97-AF65-F5344CB8AC3E}">
        <p14:creationId xmlns:p14="http://schemas.microsoft.com/office/powerpoint/2010/main" val="279911108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152400" y="1504950"/>
            <a:ext cx="8077200" cy="3376282"/>
          </a:xfrm>
        </p:spPr>
        <p:txBody>
          <a:bodyPr>
            <a:normAutofit/>
          </a:bodyPr>
          <a:lstStyle/>
          <a:p>
            <a:pPr lvl="1">
              <a:buFontTx/>
              <a:buChar char="-"/>
            </a:pPr>
            <a:r>
              <a:rPr lang="en-US" sz="2400"/>
              <a:t>A dependent object should be able to use any object of type parent object </a:t>
            </a:r>
            <a:br>
              <a:rPr lang="en-US" sz="2400"/>
            </a:br>
            <a:endParaRPr lang="en-US" sz="2400" dirty="0" smtClean="0">
              <a:latin typeface="Arial" pitchFamily="34" charset="0"/>
              <a:cs typeface="Arial" pitchFamily="34" charset="0"/>
            </a:endParaRPr>
          </a:p>
        </p:txBody>
      </p:sp>
      <p:sp>
        <p:nvSpPr>
          <p:cNvPr id="6" name="Title 1"/>
          <p:cNvSpPr txBox="1">
            <a:spLocks/>
          </p:cNvSpPr>
          <p:nvPr/>
        </p:nvSpPr>
        <p:spPr>
          <a:xfrm>
            <a:off x="618260" y="209550"/>
            <a:ext cx="8535572" cy="857250"/>
          </a:xfrm>
          <a:prstGeom prst="rect">
            <a:avLst/>
          </a:prstGeom>
          <a:ln/>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dirty="0" err="1">
                <a:solidFill>
                  <a:schemeClr val="bg1"/>
                </a:solidFill>
                <a:latin typeface="Arial" pitchFamily="34" charset="0"/>
                <a:cs typeface="Arial" pitchFamily="34" charset="0"/>
              </a:rPr>
              <a:t>Liskov</a:t>
            </a:r>
            <a:r>
              <a:rPr lang="en-US" sz="3600" dirty="0">
                <a:solidFill>
                  <a:schemeClr val="bg1"/>
                </a:solidFill>
                <a:latin typeface="Arial" pitchFamily="34" charset="0"/>
                <a:cs typeface="Arial" pitchFamily="34" charset="0"/>
              </a:rPr>
              <a:t> Substitution Principle </a:t>
            </a:r>
          </a:p>
        </p:txBody>
      </p:sp>
    </p:spTree>
    <p:extLst>
      <p:ext uri="{BB962C8B-B14F-4D97-AF65-F5344CB8AC3E}">
        <p14:creationId xmlns:p14="http://schemas.microsoft.com/office/powerpoint/2010/main" val="365986993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533400" y="1428750"/>
            <a:ext cx="8382000" cy="3376282"/>
          </a:xfrm>
        </p:spPr>
        <p:txBody>
          <a:bodyPr>
            <a:normAutofit/>
          </a:bodyPr>
          <a:lstStyle/>
          <a:p>
            <a:pPr marL="457200" lvl="1" indent="0">
              <a:buNone/>
            </a:pPr>
            <a:r>
              <a:rPr lang="en-US" sz="2400" smtClean="0"/>
              <a:t>-	A </a:t>
            </a:r>
            <a:r>
              <a:rPr lang="en-US" sz="2400"/>
              <a:t>smaller interface is recommended. If an interface has </a:t>
            </a:r>
            <a:r>
              <a:rPr lang="en-US" sz="2400" smtClean="0"/>
              <a:t>	one </a:t>
            </a:r>
            <a:r>
              <a:rPr lang="en-US" sz="2400"/>
              <a:t>method, there will be only </a:t>
            </a:r>
            <a:r>
              <a:rPr lang="en-US" sz="2400" smtClean="0"/>
              <a:t>one place </a:t>
            </a:r>
            <a:r>
              <a:rPr lang="en-US" sz="2400"/>
              <a:t>to change if we </a:t>
            </a:r>
            <a:r>
              <a:rPr lang="en-US" sz="2400" smtClean="0"/>
              <a:t>      	need </a:t>
            </a:r>
            <a:r>
              <a:rPr lang="en-US" sz="2400"/>
              <a:t>to change the code. However, </a:t>
            </a:r>
            <a:r>
              <a:rPr lang="en-US" sz="2400" smtClean="0"/>
              <a:t>	in </a:t>
            </a:r>
            <a:r>
              <a:rPr lang="en-US" sz="2400"/>
              <a:t>the case of </a:t>
            </a:r>
            <a:r>
              <a:rPr lang="en-US" sz="2400" smtClean="0"/>
              <a:t>	interfaces </a:t>
            </a:r>
            <a:r>
              <a:rPr lang="en-US" sz="2400"/>
              <a:t>with </a:t>
            </a:r>
            <a:r>
              <a:rPr lang="en-US" sz="2400" smtClean="0"/>
              <a:t>more methods</a:t>
            </a:r>
            <a:r>
              <a:rPr lang="en-US" sz="2400"/>
              <a:t>, there might be </a:t>
            </a:r>
            <a:r>
              <a:rPr lang="en-US" sz="2400" smtClean="0"/>
              <a:t>more 	reasons </a:t>
            </a:r>
            <a:r>
              <a:rPr lang="en-US" sz="2400"/>
              <a:t>for change. </a:t>
            </a:r>
            <a:br>
              <a:rPr lang="en-US" sz="2400"/>
            </a:br>
            <a:endParaRPr lang="en-US" sz="2400" dirty="0">
              <a:latin typeface="Arial" pitchFamily="34" charset="0"/>
              <a:cs typeface="Arial" pitchFamily="34" charset="0"/>
            </a:endParaRPr>
          </a:p>
          <a:p>
            <a:pPr marL="457200" lvl="1" indent="0">
              <a:buNone/>
            </a:pPr>
            <a:endParaRPr lang="en-US" sz="2400" dirty="0" smtClean="0">
              <a:latin typeface="Arial" pitchFamily="34" charset="0"/>
              <a:cs typeface="Arial" pitchFamily="34" charset="0"/>
            </a:endParaRPr>
          </a:p>
        </p:txBody>
      </p:sp>
      <p:sp>
        <p:nvSpPr>
          <p:cNvPr id="6" name="Title 1"/>
          <p:cNvSpPr txBox="1">
            <a:spLocks/>
          </p:cNvSpPr>
          <p:nvPr/>
        </p:nvSpPr>
        <p:spPr>
          <a:xfrm>
            <a:off x="609600" y="234259"/>
            <a:ext cx="8535572" cy="857250"/>
          </a:xfrm>
          <a:prstGeom prst="rect">
            <a:avLst/>
          </a:prstGeom>
          <a:ln/>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dirty="0">
                <a:solidFill>
                  <a:schemeClr val="bg1"/>
                </a:solidFill>
                <a:latin typeface="Arial" pitchFamily="34" charset="0"/>
                <a:cs typeface="Arial" pitchFamily="34" charset="0"/>
              </a:rPr>
              <a:t> Interface Segregation Principle </a:t>
            </a:r>
          </a:p>
        </p:txBody>
      </p:sp>
    </p:spTree>
    <p:extLst>
      <p:ext uri="{BB962C8B-B14F-4D97-AF65-F5344CB8AC3E}">
        <p14:creationId xmlns:p14="http://schemas.microsoft.com/office/powerpoint/2010/main" val="386787227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152400" y="1352550"/>
            <a:ext cx="8305800" cy="3376282"/>
          </a:xfrm>
        </p:spPr>
        <p:txBody>
          <a:bodyPr>
            <a:normAutofit/>
          </a:bodyPr>
          <a:lstStyle/>
          <a:p>
            <a:pPr marL="457200" lvl="1" indent="0">
              <a:buNone/>
            </a:pPr>
            <a:r>
              <a:rPr lang="en-US" sz="2400" smtClean="0"/>
              <a:t>-	Put </a:t>
            </a:r>
            <a:r>
              <a:rPr lang="en-US" sz="2400"/>
              <a:t>simply, this addresses loose </a:t>
            </a:r>
            <a:r>
              <a:rPr lang="en-US" sz="2400" smtClean="0"/>
              <a:t>coupling. With </a:t>
            </a:r>
            <a:r>
              <a:rPr lang="en-US" sz="2400"/>
              <a:t>the help of </a:t>
            </a:r>
            <a:r>
              <a:rPr lang="en-US" sz="2400" smtClean="0"/>
              <a:t>     	DIP</a:t>
            </a:r>
            <a:r>
              <a:rPr lang="en-US" sz="2400"/>
              <a:t>, we can write code </a:t>
            </a:r>
            <a:r>
              <a:rPr lang="en-US" sz="2400" smtClean="0"/>
              <a:t>that does not</a:t>
            </a:r>
            <a:r>
              <a:rPr lang="en-US" sz="2400"/>
              <a:t> </a:t>
            </a:r>
            <a:r>
              <a:rPr lang="en-US" sz="2400" smtClean="0"/>
              <a:t>depend </a:t>
            </a:r>
            <a:r>
              <a:rPr lang="en-US" sz="2400"/>
              <a:t>upon </a:t>
            </a:r>
            <a:r>
              <a:rPr lang="en-US" sz="2400" smtClean="0"/>
              <a:t>	concrete </a:t>
            </a:r>
            <a:r>
              <a:rPr lang="en-US" sz="2400"/>
              <a:t>classes. </a:t>
            </a:r>
            <a:br>
              <a:rPr lang="en-US" sz="2400"/>
            </a:br>
            <a:endParaRPr lang="en-US" sz="2400" dirty="0" smtClean="0">
              <a:latin typeface="Arial" pitchFamily="34" charset="0"/>
              <a:cs typeface="Arial" pitchFamily="34" charset="0"/>
            </a:endParaRPr>
          </a:p>
        </p:txBody>
      </p:sp>
      <p:sp>
        <p:nvSpPr>
          <p:cNvPr id="6" name="Title 1"/>
          <p:cNvSpPr txBox="1">
            <a:spLocks/>
          </p:cNvSpPr>
          <p:nvPr/>
        </p:nvSpPr>
        <p:spPr>
          <a:xfrm>
            <a:off x="609600" y="234259"/>
            <a:ext cx="8535572" cy="857250"/>
          </a:xfrm>
          <a:prstGeom prst="rect">
            <a:avLst/>
          </a:prstGeom>
          <a:ln/>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dirty="0">
                <a:solidFill>
                  <a:schemeClr val="bg1"/>
                </a:solidFill>
                <a:latin typeface="Arial" pitchFamily="34" charset="0"/>
                <a:cs typeface="Arial" pitchFamily="34" charset="0"/>
              </a:rPr>
              <a:t> Dependency Inversion Principle </a:t>
            </a:r>
          </a:p>
        </p:txBody>
      </p:sp>
    </p:spTree>
    <p:extLst>
      <p:ext uri="{BB962C8B-B14F-4D97-AF65-F5344CB8AC3E}">
        <p14:creationId xmlns:p14="http://schemas.microsoft.com/office/powerpoint/2010/main" val="84082252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499660" y="176393"/>
            <a:ext cx="4644340" cy="4943193"/>
          </a:xfrm>
          <a:prstGeom prst="rect">
            <a:avLst/>
          </a:prstGeom>
        </p:spPr>
      </p:pic>
      <p:pic>
        <p:nvPicPr>
          <p:cNvPr id="3" name="Picture 2"/>
          <p:cNvPicPr>
            <a:picLocks noChangeAspect="1"/>
          </p:cNvPicPr>
          <p:nvPr/>
        </p:nvPicPr>
        <p:blipFill>
          <a:blip r:embed="rId3"/>
          <a:stretch>
            <a:fillRect/>
          </a:stretch>
        </p:blipFill>
        <p:spPr>
          <a:xfrm>
            <a:off x="304800" y="1352550"/>
            <a:ext cx="4667250" cy="3667125"/>
          </a:xfrm>
          <a:prstGeom prst="rect">
            <a:avLst/>
          </a:prstGeom>
        </p:spPr>
      </p:pic>
    </p:spTree>
    <p:extLst>
      <p:ext uri="{BB962C8B-B14F-4D97-AF65-F5344CB8AC3E}">
        <p14:creationId xmlns:p14="http://schemas.microsoft.com/office/powerpoint/2010/main" val="211446748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152400" y="1352550"/>
            <a:ext cx="8229600" cy="3376282"/>
          </a:xfrm>
        </p:spPr>
        <p:txBody>
          <a:bodyPr>
            <a:normAutofit lnSpcReduction="10000"/>
          </a:bodyPr>
          <a:lstStyle/>
          <a:p>
            <a:pPr marL="457200" lvl="1" indent="0" algn="just">
              <a:buNone/>
            </a:pPr>
            <a:r>
              <a:rPr lang="en-US" sz="1800" smtClean="0">
                <a:cs typeface="Arial" pitchFamily="34" charset="0"/>
              </a:rPr>
              <a:t>Visual 2015 version still focuses on increasing deverloper productivity by improving the code editor, debugging tools, Azure integration with other services requiring a MS account and much more.</a:t>
            </a:r>
          </a:p>
          <a:p>
            <a:pPr marL="457200" lvl="1" indent="0" algn="just">
              <a:buNone/>
            </a:pPr>
            <a:endParaRPr lang="en-US" sz="1800">
              <a:cs typeface="Arial" pitchFamily="34" charset="0"/>
            </a:endParaRPr>
          </a:p>
          <a:p>
            <a:pPr marL="457200" lvl="1" indent="0" algn="just">
              <a:buNone/>
            </a:pPr>
            <a:r>
              <a:rPr lang="en-US" sz="1800" smtClean="0">
                <a:cs typeface="Arial" pitchFamily="34" charset="0"/>
              </a:rPr>
              <a:t>VS 2015 provides support to new strategies at MS, such as Windows 10, open-sourcing .NET, and building cross-platform apps for mobile devices.</a:t>
            </a:r>
          </a:p>
          <a:p>
            <a:pPr marL="457200" lvl="1" indent="0" algn="just">
              <a:buNone/>
            </a:pPr>
            <a:endParaRPr lang="en-US" sz="1800">
              <a:cs typeface="Arial" pitchFamily="34" charset="0"/>
            </a:endParaRPr>
          </a:p>
          <a:p>
            <a:pPr marL="457200" lvl="1" indent="0" algn="just">
              <a:buNone/>
            </a:pPr>
            <a:r>
              <a:rPr lang="en-US" sz="1800">
                <a:cs typeface="Arial" pitchFamily="34" charset="0"/>
              </a:rPr>
              <a:t>Editions: Enterprise, Professional, </a:t>
            </a:r>
            <a:r>
              <a:rPr lang="en-US" sz="1800" smtClean="0">
                <a:cs typeface="Arial" pitchFamily="34" charset="0"/>
              </a:rPr>
              <a:t>and </a:t>
            </a:r>
            <a:r>
              <a:rPr lang="en-US" sz="1800">
                <a:cs typeface="Arial" pitchFamily="34" charset="0"/>
              </a:rPr>
              <a:t>the free Community </a:t>
            </a:r>
            <a:r>
              <a:rPr lang="en-US" sz="1800" smtClean="0">
                <a:cs typeface="Arial" pitchFamily="34" charset="0"/>
              </a:rPr>
              <a:t>Edition.</a:t>
            </a:r>
          </a:p>
          <a:p>
            <a:pPr marL="457200" lvl="1" indent="0" algn="just">
              <a:buNone/>
            </a:pPr>
            <a:endParaRPr lang="en-US" sz="1800" smtClean="0">
              <a:cs typeface="Arial" pitchFamily="34" charset="0"/>
            </a:endParaRPr>
          </a:p>
          <a:p>
            <a:pPr marL="457200" lvl="1" indent="0" algn="just">
              <a:buNone/>
            </a:pPr>
            <a:r>
              <a:rPr lang="en-US" sz="1800">
                <a:cs typeface="Arial" pitchFamily="34" charset="0"/>
              </a:rPr>
              <a:t>With VS 2015 you can add multiple MS accounts for singing into the development environment and  synchronizing settings.</a:t>
            </a:r>
          </a:p>
          <a:p>
            <a:pPr marL="457200" lvl="1" indent="0" algn="just">
              <a:buNone/>
            </a:pPr>
            <a:endParaRPr lang="en-US" sz="1800">
              <a:cs typeface="Arial" pitchFamily="34" charset="0"/>
            </a:endParaRPr>
          </a:p>
        </p:txBody>
      </p:sp>
      <p:sp>
        <p:nvSpPr>
          <p:cNvPr id="6" name="Title 1"/>
          <p:cNvSpPr txBox="1">
            <a:spLocks/>
          </p:cNvSpPr>
          <p:nvPr/>
        </p:nvSpPr>
        <p:spPr>
          <a:xfrm>
            <a:off x="609600" y="234259"/>
            <a:ext cx="8535572" cy="857250"/>
          </a:xfrm>
          <a:prstGeom prst="rect">
            <a:avLst/>
          </a:prstGeom>
          <a:ln/>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smtClean="0">
                <a:solidFill>
                  <a:schemeClr val="bg1"/>
                </a:solidFill>
                <a:latin typeface="Arial" panose="020B0604020202020204" pitchFamily="34" charset="0"/>
                <a:cs typeface="Arial" panose="020B0604020202020204" pitchFamily="34" charset="0"/>
              </a:rPr>
              <a:t>Introduction</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2159222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152400" y="1352550"/>
            <a:ext cx="8229600" cy="3376282"/>
          </a:xfrm>
        </p:spPr>
        <p:txBody>
          <a:bodyPr>
            <a:normAutofit lnSpcReduction="10000"/>
          </a:bodyPr>
          <a:lstStyle/>
          <a:p>
            <a:pPr marL="457200" lvl="1" indent="0" algn="just">
              <a:buNone/>
            </a:pPr>
            <a:r>
              <a:rPr lang="en-US" sz="1800" smtClean="0">
                <a:cs typeface="Arial" pitchFamily="34" charset="0"/>
              </a:rPr>
              <a:t>Shared </a:t>
            </a:r>
            <a:r>
              <a:rPr lang="en-US" sz="1800">
                <a:cs typeface="Arial" pitchFamily="34" charset="0"/>
              </a:rPr>
              <a:t>project was first introduced in VS 2013 Update 2 for Universal Windows apps. It allows sharing code, assets, and resources across multiple project </a:t>
            </a:r>
            <a:r>
              <a:rPr lang="en-US" sz="1800" smtClean="0">
                <a:cs typeface="Arial" pitchFamily="34" charset="0"/>
              </a:rPr>
              <a:t>types:</a:t>
            </a:r>
          </a:p>
          <a:p>
            <a:pPr marL="457200" lvl="1" indent="0" algn="just">
              <a:buNone/>
            </a:pPr>
            <a:endParaRPr lang="en-US" sz="1800">
              <a:cs typeface="Arial" pitchFamily="34" charset="0"/>
            </a:endParaRPr>
          </a:p>
          <a:p>
            <a:pPr lvl="1">
              <a:buFont typeface="Arial" panose="020B0604020202020204" pitchFamily="34" charset="0"/>
              <a:buChar char="•"/>
            </a:pPr>
            <a:r>
              <a:rPr lang="en-US" sz="1800">
                <a:cs typeface="Arial" pitchFamily="34" charset="0"/>
              </a:rPr>
              <a:t> </a:t>
            </a:r>
            <a:r>
              <a:rPr lang="en-US" sz="1800" smtClean="0">
                <a:cs typeface="Arial" pitchFamily="34" charset="0"/>
              </a:rPr>
              <a:t>Console</a:t>
            </a:r>
            <a:r>
              <a:rPr lang="en-US" sz="1800">
                <a:cs typeface="Arial" pitchFamily="34" charset="0"/>
              </a:rPr>
              <a:t>, Windows Forms, and Windows Presentation Foundation.</a:t>
            </a:r>
          </a:p>
          <a:p>
            <a:pPr lvl="1">
              <a:buFont typeface="Arial" panose="020B0604020202020204" pitchFamily="34" charset="0"/>
              <a:buChar char="•"/>
            </a:pPr>
            <a:r>
              <a:rPr lang="en-US" sz="1800">
                <a:cs typeface="Arial" pitchFamily="34" charset="0"/>
              </a:rPr>
              <a:t> Windows Store 8.1 apps and Windows Phone 8.1 apps.</a:t>
            </a:r>
          </a:p>
          <a:p>
            <a:pPr lvl="1">
              <a:buFont typeface="Arial" panose="020B0604020202020204" pitchFamily="34" charset="0"/>
              <a:buChar char="•"/>
            </a:pPr>
            <a:r>
              <a:rPr lang="en-US" sz="1800">
                <a:cs typeface="Arial" pitchFamily="34" charset="0"/>
              </a:rPr>
              <a:t> Windows Phone 8.0/8.1 Silverlight apps.</a:t>
            </a:r>
          </a:p>
          <a:p>
            <a:pPr lvl="1">
              <a:buFont typeface="Arial" panose="020B0604020202020204" pitchFamily="34" charset="0"/>
              <a:buChar char="•"/>
            </a:pPr>
            <a:r>
              <a:rPr lang="en-US" sz="1800">
                <a:cs typeface="Arial" pitchFamily="34" charset="0"/>
              </a:rPr>
              <a:t> Portable Class Libraries</a:t>
            </a:r>
            <a:r>
              <a:rPr lang="en-US" sz="1800" smtClean="0">
                <a:cs typeface="Arial" pitchFamily="34" charset="0"/>
              </a:rPr>
              <a:t>.</a:t>
            </a:r>
          </a:p>
          <a:p>
            <a:pPr marL="457200" lvl="1" indent="0">
              <a:buNone/>
            </a:pPr>
            <a:endParaRPr lang="en-US" sz="1800" smtClean="0">
              <a:cs typeface="Arial" pitchFamily="34" charset="0"/>
            </a:endParaRPr>
          </a:p>
          <a:p>
            <a:pPr marL="457200" lvl="1" indent="0" algn="just">
              <a:buNone/>
            </a:pPr>
            <a:r>
              <a:rPr lang="en-US" sz="1800">
                <a:cs typeface="Arial" pitchFamily="34" charset="0"/>
              </a:rPr>
              <a:t>With shared projects, you can write C#/VB code once and share it to multiple projects in your solution, and you can easily share XAML resources like styles, and data templates, as well as assets such as image files</a:t>
            </a:r>
          </a:p>
          <a:p>
            <a:pPr lvl="1" algn="just">
              <a:buFont typeface="Arial" panose="020B0604020202020204" pitchFamily="34" charset="0"/>
              <a:buChar char="•"/>
            </a:pPr>
            <a:endParaRPr lang="en-US" sz="1800">
              <a:cs typeface="Arial" pitchFamily="34" charset="0"/>
            </a:endParaRPr>
          </a:p>
        </p:txBody>
      </p:sp>
      <p:sp>
        <p:nvSpPr>
          <p:cNvPr id="6" name="Title 1"/>
          <p:cNvSpPr txBox="1">
            <a:spLocks/>
          </p:cNvSpPr>
          <p:nvPr/>
        </p:nvSpPr>
        <p:spPr>
          <a:xfrm>
            <a:off x="609600" y="234259"/>
            <a:ext cx="8535572" cy="857250"/>
          </a:xfrm>
          <a:prstGeom prst="rect">
            <a:avLst/>
          </a:prstGeom>
          <a:ln/>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smtClean="0">
                <a:solidFill>
                  <a:schemeClr val="bg1"/>
                </a:solidFill>
                <a:latin typeface="Arial" panose="020B0604020202020204" pitchFamily="34" charset="0"/>
                <a:cs typeface="Arial" panose="020B0604020202020204" pitchFamily="34" charset="0"/>
              </a:rPr>
              <a:t>Shared Project</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5085868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152400" y="1352550"/>
            <a:ext cx="8229600" cy="3376282"/>
          </a:xfrm>
        </p:spPr>
        <p:txBody>
          <a:bodyPr>
            <a:normAutofit/>
          </a:bodyPr>
          <a:lstStyle/>
          <a:p>
            <a:pPr marL="457200" lvl="1" indent="0" algn="just">
              <a:buNone/>
            </a:pPr>
            <a:r>
              <a:rPr lang="en-US" sz="1800">
                <a:cs typeface="Arial" pitchFamily="34" charset="0"/>
              </a:rPr>
              <a:t>Touch already worked in previous versions but the IDE was not </a:t>
            </a:r>
            <a:r>
              <a:rPr lang="en-US" sz="1800" smtClean="0">
                <a:cs typeface="Arial" pitchFamily="34" charset="0"/>
              </a:rPr>
              <a:t>optimized</a:t>
            </a:r>
          </a:p>
          <a:p>
            <a:pPr marL="457200" lvl="1" indent="0" algn="just">
              <a:buNone/>
            </a:pPr>
            <a:endParaRPr lang="en-US" sz="1800">
              <a:cs typeface="Arial" pitchFamily="34" charset="0"/>
            </a:endParaRPr>
          </a:p>
          <a:p>
            <a:pPr marL="457200" lvl="1" indent="0" algn="just">
              <a:buNone/>
            </a:pPr>
            <a:r>
              <a:rPr lang="en-US" sz="1800">
                <a:cs typeface="Arial" pitchFamily="34" charset="0"/>
              </a:rPr>
              <a:t> In Visual Studio 2015, you can</a:t>
            </a:r>
            <a:r>
              <a:rPr lang="en-US" sz="1800" smtClean="0">
                <a:cs typeface="Arial" pitchFamily="34" charset="0"/>
              </a:rPr>
              <a:t>:</a:t>
            </a:r>
          </a:p>
          <a:p>
            <a:pPr lvl="1" algn="just">
              <a:buFont typeface="Arial" panose="020B0604020202020204" pitchFamily="34" charset="0"/>
              <a:buChar char="•"/>
            </a:pPr>
            <a:r>
              <a:rPr lang="en-US" sz="1800">
                <a:cs typeface="Arial" pitchFamily="34" charset="0"/>
              </a:rPr>
              <a:t>Double-tap a word or an identifier to select it.</a:t>
            </a:r>
          </a:p>
          <a:p>
            <a:pPr lvl="1" algn="just">
              <a:buFont typeface="Arial" panose="020B0604020202020204" pitchFamily="34" charset="0"/>
              <a:buChar char="•"/>
            </a:pPr>
            <a:r>
              <a:rPr lang="en-US" sz="1800">
                <a:cs typeface="Arial" pitchFamily="34" charset="0"/>
              </a:rPr>
              <a:t>Press and hold on screen to open the context menu.</a:t>
            </a:r>
          </a:p>
          <a:p>
            <a:pPr lvl="1" algn="just">
              <a:buFont typeface="Arial" panose="020B0604020202020204" pitchFamily="34" charset="0"/>
              <a:buChar char="•"/>
            </a:pPr>
            <a:r>
              <a:rPr lang="en-US" sz="1800">
                <a:cs typeface="Arial" pitchFamily="34" charset="0"/>
              </a:rPr>
              <a:t>Tap the margin of the code editor to select the corresponding line of code.</a:t>
            </a:r>
          </a:p>
          <a:p>
            <a:pPr lvl="1" algn="just">
              <a:buFont typeface="Arial" panose="020B0604020202020204" pitchFamily="34" charset="0"/>
              <a:buChar char="•"/>
            </a:pPr>
            <a:r>
              <a:rPr lang="en-US" sz="1800">
                <a:cs typeface="Arial" pitchFamily="34" charset="0"/>
              </a:rPr>
              <a:t>Tap and hold anywhere on the code editor’s surface to scroll up and down.</a:t>
            </a:r>
          </a:p>
          <a:p>
            <a:pPr lvl="1" algn="just">
              <a:buFont typeface="Arial" panose="020B0604020202020204" pitchFamily="34" charset="0"/>
              <a:buChar char="•"/>
            </a:pPr>
            <a:r>
              <a:rPr lang="en-US" sz="1800">
                <a:cs typeface="Arial" pitchFamily="34" charset="0"/>
              </a:rPr>
              <a:t>“Pinch and zoom” to zoom in and out with two fingers</a:t>
            </a:r>
            <a:r>
              <a:rPr lang="en-US" sz="1800" smtClean="0">
                <a:cs typeface="Arial" pitchFamily="34" charset="0"/>
              </a:rPr>
              <a:t>.</a:t>
            </a:r>
          </a:p>
          <a:p>
            <a:pPr lvl="1" algn="just">
              <a:buFont typeface="Arial" panose="020B0604020202020204" pitchFamily="34" charset="0"/>
              <a:buChar char="•"/>
            </a:pPr>
            <a:endParaRPr lang="en-US" sz="1800">
              <a:cs typeface="Arial" pitchFamily="34" charset="0"/>
            </a:endParaRPr>
          </a:p>
          <a:p>
            <a:pPr marL="457200" lvl="1" indent="0" algn="just">
              <a:buNone/>
            </a:pPr>
            <a:r>
              <a:rPr lang="en-US" sz="1800">
                <a:cs typeface="Arial" pitchFamily="34" charset="0"/>
              </a:rPr>
              <a:t>Only use on touch-enabled </a:t>
            </a:r>
            <a:r>
              <a:rPr lang="en-US" sz="1800" smtClean="0">
                <a:cs typeface="Arial" pitchFamily="34" charset="0"/>
              </a:rPr>
              <a:t>devices such </a:t>
            </a:r>
            <a:r>
              <a:rPr lang="en-US" sz="1800">
                <a:cs typeface="Arial" pitchFamily="34" charset="0"/>
              </a:rPr>
              <a:t>as tablets or laptops.</a:t>
            </a:r>
          </a:p>
        </p:txBody>
      </p:sp>
      <p:sp>
        <p:nvSpPr>
          <p:cNvPr id="6" name="Title 1"/>
          <p:cNvSpPr txBox="1">
            <a:spLocks/>
          </p:cNvSpPr>
          <p:nvPr/>
        </p:nvSpPr>
        <p:spPr>
          <a:xfrm>
            <a:off x="609600" y="234259"/>
            <a:ext cx="8535572" cy="857250"/>
          </a:xfrm>
          <a:prstGeom prst="rect">
            <a:avLst/>
          </a:prstGeom>
          <a:ln/>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a:solidFill>
                  <a:schemeClr val="bg1"/>
                </a:solidFill>
                <a:latin typeface="Arial" panose="020B0604020202020204" pitchFamily="34" charset="0"/>
                <a:cs typeface="Arial" panose="020B0604020202020204" pitchFamily="34" charset="0"/>
              </a:rPr>
              <a:t>T</a:t>
            </a:r>
            <a:r>
              <a:rPr lang="en-US" sz="3600" smtClean="0">
                <a:solidFill>
                  <a:schemeClr val="bg1"/>
                </a:solidFill>
                <a:latin typeface="Arial" panose="020B0604020202020204" pitchFamily="34" charset="0"/>
                <a:cs typeface="Arial" panose="020B0604020202020204" pitchFamily="34" charset="0"/>
              </a:rPr>
              <a:t>ouch Gestures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7933618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152400" y="1352550"/>
            <a:ext cx="8229600" cy="3376282"/>
          </a:xfrm>
        </p:spPr>
        <p:txBody>
          <a:bodyPr>
            <a:normAutofit/>
          </a:bodyPr>
          <a:lstStyle/>
          <a:p>
            <a:pPr marL="457200" lvl="1" indent="0" algn="just">
              <a:buNone/>
            </a:pPr>
            <a:r>
              <a:rPr lang="en-US" sz="1800">
                <a:cs typeface="Arial" pitchFamily="34" charset="0"/>
              </a:rPr>
              <a:t>Touch already worked in previous versions but the IDE was not </a:t>
            </a:r>
            <a:r>
              <a:rPr lang="en-US" sz="1800" smtClean="0">
                <a:cs typeface="Arial" pitchFamily="34" charset="0"/>
              </a:rPr>
              <a:t>optimized</a:t>
            </a:r>
          </a:p>
          <a:p>
            <a:pPr marL="457200" lvl="1" indent="0" algn="just">
              <a:buNone/>
            </a:pPr>
            <a:endParaRPr lang="en-US" sz="1800">
              <a:cs typeface="Arial" pitchFamily="34" charset="0"/>
            </a:endParaRPr>
          </a:p>
          <a:p>
            <a:pPr marL="457200" lvl="1" indent="0" algn="just">
              <a:buNone/>
            </a:pPr>
            <a:r>
              <a:rPr lang="en-US" sz="1800">
                <a:cs typeface="Arial" pitchFamily="34" charset="0"/>
              </a:rPr>
              <a:t> In Visual Studio 2015, you can</a:t>
            </a:r>
            <a:r>
              <a:rPr lang="en-US" sz="1800" smtClean="0">
                <a:cs typeface="Arial" pitchFamily="34" charset="0"/>
              </a:rPr>
              <a:t>:</a:t>
            </a:r>
          </a:p>
          <a:p>
            <a:pPr lvl="1" algn="just">
              <a:buFont typeface="Arial" panose="020B0604020202020204" pitchFamily="34" charset="0"/>
              <a:buChar char="•"/>
            </a:pPr>
            <a:r>
              <a:rPr lang="en-US" sz="1800">
                <a:cs typeface="Arial" pitchFamily="34" charset="0"/>
              </a:rPr>
              <a:t>Double-tap a word or an identifier to select it.</a:t>
            </a:r>
          </a:p>
          <a:p>
            <a:pPr lvl="1" algn="just">
              <a:buFont typeface="Arial" panose="020B0604020202020204" pitchFamily="34" charset="0"/>
              <a:buChar char="•"/>
            </a:pPr>
            <a:r>
              <a:rPr lang="en-US" sz="1800">
                <a:cs typeface="Arial" pitchFamily="34" charset="0"/>
              </a:rPr>
              <a:t>Press and hold on screen to open the context menu.</a:t>
            </a:r>
          </a:p>
          <a:p>
            <a:pPr lvl="1" algn="just">
              <a:buFont typeface="Arial" panose="020B0604020202020204" pitchFamily="34" charset="0"/>
              <a:buChar char="•"/>
            </a:pPr>
            <a:r>
              <a:rPr lang="en-US" sz="1800">
                <a:cs typeface="Arial" pitchFamily="34" charset="0"/>
              </a:rPr>
              <a:t>Tap the margin of the code editor to select the corresponding line of code.</a:t>
            </a:r>
          </a:p>
          <a:p>
            <a:pPr lvl="1" algn="just">
              <a:buFont typeface="Arial" panose="020B0604020202020204" pitchFamily="34" charset="0"/>
              <a:buChar char="•"/>
            </a:pPr>
            <a:r>
              <a:rPr lang="en-US" sz="1800">
                <a:cs typeface="Arial" pitchFamily="34" charset="0"/>
              </a:rPr>
              <a:t>Tap and hold anywhere on the code editor’s surface to scroll up and down.</a:t>
            </a:r>
          </a:p>
          <a:p>
            <a:pPr lvl="1" algn="just">
              <a:buFont typeface="Arial" panose="020B0604020202020204" pitchFamily="34" charset="0"/>
              <a:buChar char="•"/>
            </a:pPr>
            <a:r>
              <a:rPr lang="en-US" sz="1800">
                <a:cs typeface="Arial" pitchFamily="34" charset="0"/>
              </a:rPr>
              <a:t>“Pinch and zoom” to zoom in and out with two fingers</a:t>
            </a:r>
            <a:r>
              <a:rPr lang="en-US" sz="1800" smtClean="0">
                <a:cs typeface="Arial" pitchFamily="34" charset="0"/>
              </a:rPr>
              <a:t>.</a:t>
            </a:r>
          </a:p>
          <a:p>
            <a:pPr lvl="1" algn="just">
              <a:buFont typeface="Arial" panose="020B0604020202020204" pitchFamily="34" charset="0"/>
              <a:buChar char="•"/>
            </a:pPr>
            <a:endParaRPr lang="en-US" sz="1800">
              <a:cs typeface="Arial" pitchFamily="34" charset="0"/>
            </a:endParaRPr>
          </a:p>
          <a:p>
            <a:pPr marL="457200" lvl="1" indent="0" algn="just">
              <a:buNone/>
            </a:pPr>
            <a:r>
              <a:rPr lang="en-US" sz="1800">
                <a:cs typeface="Arial" pitchFamily="34" charset="0"/>
              </a:rPr>
              <a:t>Only use on touch-enabled </a:t>
            </a:r>
            <a:r>
              <a:rPr lang="en-US" sz="1800" smtClean="0">
                <a:cs typeface="Arial" pitchFamily="34" charset="0"/>
              </a:rPr>
              <a:t>devices such </a:t>
            </a:r>
            <a:r>
              <a:rPr lang="en-US" sz="1800">
                <a:cs typeface="Arial" pitchFamily="34" charset="0"/>
              </a:rPr>
              <a:t>as tablets or laptops.</a:t>
            </a:r>
          </a:p>
        </p:txBody>
      </p:sp>
      <p:sp>
        <p:nvSpPr>
          <p:cNvPr id="6" name="Title 1"/>
          <p:cNvSpPr txBox="1">
            <a:spLocks/>
          </p:cNvSpPr>
          <p:nvPr/>
        </p:nvSpPr>
        <p:spPr>
          <a:xfrm>
            <a:off x="609600" y="234259"/>
            <a:ext cx="8535572" cy="857250"/>
          </a:xfrm>
          <a:prstGeom prst="rect">
            <a:avLst/>
          </a:prstGeom>
          <a:ln/>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a:solidFill>
                  <a:schemeClr val="bg1"/>
                </a:solidFill>
                <a:latin typeface="Arial" panose="020B0604020202020204" pitchFamily="34" charset="0"/>
                <a:cs typeface="Arial" panose="020B0604020202020204" pitchFamily="34" charset="0"/>
              </a:rPr>
              <a:t>T</a:t>
            </a:r>
            <a:r>
              <a:rPr lang="en-US" sz="3600" smtClean="0">
                <a:solidFill>
                  <a:schemeClr val="bg1"/>
                </a:solidFill>
                <a:latin typeface="Arial" panose="020B0604020202020204" pitchFamily="34" charset="0"/>
                <a:cs typeface="Arial" panose="020B0604020202020204" pitchFamily="34" charset="0"/>
              </a:rPr>
              <a:t>ouch Gestures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6157559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pic>
        <p:nvPicPr>
          <p:cNvPr id="2" name="Content Placeholder 1"/>
          <p:cNvPicPr>
            <a:picLocks noGrp="1" noChangeAspect="1"/>
          </p:cNvPicPr>
          <p:nvPr>
            <p:ph idx="4294967295"/>
          </p:nvPr>
        </p:nvPicPr>
        <p:blipFill>
          <a:blip r:embed="rId2"/>
          <a:stretch>
            <a:fillRect/>
          </a:stretch>
        </p:blipFill>
        <p:spPr>
          <a:xfrm>
            <a:off x="3505200" y="1276350"/>
            <a:ext cx="5257800" cy="3609975"/>
          </a:xfrm>
          <a:prstGeom prst="rect">
            <a:avLst/>
          </a:prstGeom>
        </p:spPr>
      </p:pic>
      <p:sp>
        <p:nvSpPr>
          <p:cNvPr id="7" name="Title 1"/>
          <p:cNvSpPr txBox="1">
            <a:spLocks/>
          </p:cNvSpPr>
          <p:nvPr/>
        </p:nvSpPr>
        <p:spPr>
          <a:xfrm>
            <a:off x="609600" y="234259"/>
            <a:ext cx="8535572" cy="857250"/>
          </a:xfrm>
          <a:prstGeom prst="rect">
            <a:avLst/>
          </a:prstGeom>
          <a:ln/>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dirty="0">
                <a:solidFill>
                  <a:schemeClr val="bg1"/>
                </a:solidFill>
                <a:latin typeface="Arial" pitchFamily="34" charset="0"/>
                <a:cs typeface="Arial" pitchFamily="34" charset="0"/>
              </a:rPr>
              <a:t> </a:t>
            </a:r>
            <a:r>
              <a:rPr lang="en-US" sz="3600" dirty="0" smtClean="0">
                <a:solidFill>
                  <a:schemeClr val="bg1"/>
                </a:solidFill>
                <a:latin typeface="Arial" pitchFamily="34" charset="0"/>
                <a:cs typeface="Arial" pitchFamily="34" charset="0"/>
              </a:rPr>
              <a:t>Coding </a:t>
            </a:r>
            <a:r>
              <a:rPr lang="en-US" sz="3600" dirty="0">
                <a:solidFill>
                  <a:schemeClr val="bg1"/>
                </a:solidFill>
                <a:latin typeface="Arial" pitchFamily="34" charset="0"/>
                <a:cs typeface="Arial" pitchFamily="34" charset="0"/>
              </a:rPr>
              <a:t>Expressions and Statements </a:t>
            </a:r>
          </a:p>
        </p:txBody>
      </p:sp>
      <p:cxnSp>
        <p:nvCxnSpPr>
          <p:cNvPr id="6" name="Straight Arrow Connector 5"/>
          <p:cNvCxnSpPr/>
          <p:nvPr/>
        </p:nvCxnSpPr>
        <p:spPr>
          <a:xfrm>
            <a:off x="2057400" y="1733550"/>
            <a:ext cx="1447800" cy="9144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006679" y="1444229"/>
            <a:ext cx="1183081" cy="369332"/>
          </a:xfrm>
          <a:prstGeom prst="rect">
            <a:avLst/>
          </a:prstGeom>
        </p:spPr>
        <p:txBody>
          <a:bodyPr wrap="none">
            <a:spAutoFit/>
          </a:bodyPr>
          <a:lstStyle/>
          <a:p>
            <a:r>
              <a:rPr lang="en-US" dirty="0">
                <a:solidFill>
                  <a:srgbClr val="FF0000"/>
                </a:solidFill>
              </a:rPr>
              <a:t>Operators:</a:t>
            </a:r>
          </a:p>
        </p:txBody>
      </p:sp>
    </p:spTree>
    <p:extLst>
      <p:ext uri="{BB962C8B-B14F-4D97-AF65-F5344CB8AC3E}">
        <p14:creationId xmlns:p14="http://schemas.microsoft.com/office/powerpoint/2010/main" val="67373943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8122" y="1185761"/>
            <a:ext cx="6820852" cy="1752600"/>
          </a:xfrm>
        </p:spPr>
      </p:pic>
      <p:sp>
        <p:nvSpPr>
          <p:cNvPr id="6" name="Title 1"/>
          <p:cNvSpPr txBox="1">
            <a:spLocks/>
          </p:cNvSpPr>
          <p:nvPr/>
        </p:nvSpPr>
        <p:spPr>
          <a:xfrm>
            <a:off x="609600" y="234259"/>
            <a:ext cx="8535572" cy="857250"/>
          </a:xfrm>
          <a:prstGeom prst="rect">
            <a:avLst/>
          </a:prstGeom>
          <a:ln/>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smtClean="0">
                <a:solidFill>
                  <a:schemeClr val="bg1"/>
                </a:solidFill>
                <a:latin typeface="Arial" panose="020B0604020202020204" pitchFamily="34" charset="0"/>
                <a:cs typeface="Arial" panose="020B0604020202020204" pitchFamily="34" charset="0"/>
              </a:rPr>
              <a:t>Colorized Tooltips</a:t>
            </a:r>
            <a:endParaRPr lang="en-US" sz="3600" dirty="0">
              <a:solidFill>
                <a:schemeClr val="bg1"/>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3032613"/>
            <a:ext cx="6673174" cy="2038517"/>
          </a:xfrm>
          <a:prstGeom prst="rect">
            <a:avLst/>
          </a:prstGeom>
        </p:spPr>
      </p:pic>
      <p:cxnSp>
        <p:nvCxnSpPr>
          <p:cNvPr id="5" name="Straight Arrow Connector 4"/>
          <p:cNvCxnSpPr>
            <a:stCxn id="2" idx="3"/>
            <a:endCxn id="7" idx="1"/>
          </p:cNvCxnSpPr>
          <p:nvPr/>
        </p:nvCxnSpPr>
        <p:spPr>
          <a:xfrm flipV="1">
            <a:off x="7358974" y="1600200"/>
            <a:ext cx="794426" cy="461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8153400" y="1371600"/>
            <a:ext cx="914400" cy="457200"/>
          </a:xfrm>
          <a:prstGeom prst="round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mtClean="0"/>
              <a:t>VS 13</a:t>
            </a:r>
            <a:endParaRPr lang="vi-VN"/>
          </a:p>
        </p:txBody>
      </p:sp>
      <p:cxnSp>
        <p:nvCxnSpPr>
          <p:cNvPr id="12" name="Straight Arrow Connector 11"/>
          <p:cNvCxnSpPr>
            <a:stCxn id="3" idx="3"/>
            <a:endCxn id="14" idx="1"/>
          </p:cNvCxnSpPr>
          <p:nvPr/>
        </p:nvCxnSpPr>
        <p:spPr>
          <a:xfrm flipV="1">
            <a:off x="7358974" y="3481133"/>
            <a:ext cx="763622" cy="5707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8122596" y="3252533"/>
            <a:ext cx="914400" cy="457200"/>
          </a:xfrm>
          <a:prstGeom prst="round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mtClean="0"/>
              <a:t>VS 15</a:t>
            </a:r>
            <a:endParaRPr lang="vi-VN"/>
          </a:p>
        </p:txBody>
      </p:sp>
    </p:spTree>
    <p:extLst>
      <p:ext uri="{BB962C8B-B14F-4D97-AF65-F5344CB8AC3E}">
        <p14:creationId xmlns:p14="http://schemas.microsoft.com/office/powerpoint/2010/main" val="147715149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609600" y="234259"/>
            <a:ext cx="8535572" cy="857250"/>
          </a:xfrm>
          <a:prstGeom prst="rect">
            <a:avLst/>
          </a:prstGeom>
          <a:ln/>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a:solidFill>
                  <a:schemeClr val="bg1"/>
                </a:solidFill>
                <a:latin typeface="Arial" panose="020B0604020202020204" pitchFamily="34" charset="0"/>
                <a:cs typeface="Arial" panose="020B0604020202020204" pitchFamily="34" charset="0"/>
              </a:rPr>
              <a:t>Light Bulbs and Quick Actions</a:t>
            </a:r>
            <a:endParaRPr lang="en-US" sz="3600"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2536464" y="1200150"/>
            <a:ext cx="4626335" cy="3943350"/>
          </a:xfrm>
          <a:prstGeom prst="rect">
            <a:avLst/>
          </a:prstGeom>
        </p:spPr>
      </p:pic>
    </p:spTree>
    <p:extLst>
      <p:ext uri="{BB962C8B-B14F-4D97-AF65-F5344CB8AC3E}">
        <p14:creationId xmlns:p14="http://schemas.microsoft.com/office/powerpoint/2010/main" val="246376964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81000" y="133350"/>
            <a:ext cx="8535572" cy="857250"/>
          </a:xfrm>
          <a:prstGeom prst="rect">
            <a:avLst/>
          </a:prstGeom>
          <a:ln/>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smtClean="0">
                <a:solidFill>
                  <a:schemeClr val="bg1"/>
                </a:solidFill>
                <a:latin typeface="Arial" panose="020B0604020202020204" pitchFamily="34" charset="0"/>
                <a:cs typeface="Arial" panose="020B0604020202020204" pitchFamily="34" charset="0"/>
              </a:rPr>
              <a:t>Nuget Package</a:t>
            </a:r>
            <a:endParaRPr lang="en-US" sz="3600" dirty="0">
              <a:solidFill>
                <a:schemeClr val="bg1"/>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028295"/>
            <a:ext cx="4152900" cy="3524250"/>
          </a:xfrm>
          <a:prstGeom prst="rect">
            <a:avLst/>
          </a:prstGeom>
        </p:spPr>
      </p:pic>
      <p:pic>
        <p:nvPicPr>
          <p:cNvPr id="9" name="Picture 8"/>
          <p:cNvPicPr>
            <a:picLocks noChangeAspect="1"/>
          </p:cNvPicPr>
          <p:nvPr/>
        </p:nvPicPr>
        <p:blipFill>
          <a:blip r:embed="rId3"/>
          <a:stretch>
            <a:fillRect/>
          </a:stretch>
        </p:blipFill>
        <p:spPr>
          <a:xfrm>
            <a:off x="5181600" y="990600"/>
            <a:ext cx="3289922" cy="3460827"/>
          </a:xfrm>
          <a:prstGeom prst="rect">
            <a:avLst/>
          </a:prstGeom>
        </p:spPr>
      </p:pic>
      <p:sp>
        <p:nvSpPr>
          <p:cNvPr id="11" name="Rounded Rectangle 10"/>
          <p:cNvSpPr/>
          <p:nvPr/>
        </p:nvSpPr>
        <p:spPr>
          <a:xfrm>
            <a:off x="1543050" y="4619828"/>
            <a:ext cx="914400" cy="457200"/>
          </a:xfrm>
          <a:prstGeom prst="round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mtClean="0"/>
              <a:t>VS 13</a:t>
            </a:r>
            <a:endParaRPr lang="vi-VN"/>
          </a:p>
        </p:txBody>
      </p:sp>
      <p:sp>
        <p:nvSpPr>
          <p:cNvPr id="12" name="Rounded Rectangle 11"/>
          <p:cNvSpPr/>
          <p:nvPr/>
        </p:nvSpPr>
        <p:spPr>
          <a:xfrm>
            <a:off x="6553200" y="4619828"/>
            <a:ext cx="914400" cy="457200"/>
          </a:xfrm>
          <a:prstGeom prst="round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mtClean="0"/>
              <a:t>VS 15</a:t>
            </a:r>
            <a:endParaRPr lang="vi-VN"/>
          </a:p>
        </p:txBody>
      </p:sp>
    </p:spTree>
    <p:extLst>
      <p:ext uri="{BB962C8B-B14F-4D97-AF65-F5344CB8AC3E}">
        <p14:creationId xmlns:p14="http://schemas.microsoft.com/office/powerpoint/2010/main" val="289639923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609600" y="234259"/>
            <a:ext cx="8535572" cy="857250"/>
          </a:xfrm>
          <a:prstGeom prst="rect">
            <a:avLst/>
          </a:prstGeom>
          <a:ln/>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smtClean="0">
                <a:solidFill>
                  <a:schemeClr val="bg1"/>
                </a:solidFill>
                <a:latin typeface="Arial" panose="020B0604020202020204" pitchFamily="34" charset="0"/>
                <a:cs typeface="Arial" panose="020B0604020202020204" pitchFamily="34" charset="0"/>
              </a:rPr>
              <a:t>Cross-platform</a:t>
            </a:r>
            <a:endParaRPr lang="en-US" sz="3600" dirty="0">
              <a:solidFill>
                <a:schemeClr val="bg1"/>
              </a:solidFill>
              <a:latin typeface="Arial" panose="020B0604020202020204" pitchFamily="34" charset="0"/>
              <a:cs typeface="Arial" panose="020B0604020202020204" pitchFamily="34" charset="0"/>
            </a:endParaRPr>
          </a:p>
        </p:txBody>
      </p:sp>
      <p:sp>
        <p:nvSpPr>
          <p:cNvPr id="5" name="Content Placeholder 2"/>
          <p:cNvSpPr>
            <a:spLocks noGrp="1"/>
          </p:cNvSpPr>
          <p:nvPr>
            <p:ph idx="1"/>
          </p:nvPr>
        </p:nvSpPr>
        <p:spPr>
          <a:xfrm>
            <a:off x="152400" y="1352550"/>
            <a:ext cx="8229600" cy="3376282"/>
          </a:xfrm>
        </p:spPr>
        <p:txBody>
          <a:bodyPr>
            <a:normAutofit/>
          </a:bodyPr>
          <a:lstStyle/>
          <a:p>
            <a:pPr marL="457200" lvl="1" indent="0" algn="just">
              <a:buNone/>
            </a:pPr>
            <a:r>
              <a:rPr lang="en-US" sz="1800">
                <a:cs typeface="Arial" pitchFamily="34" charset="0"/>
              </a:rPr>
              <a:t>Cross-platform apps for Windows, Windows Phone, Android 2.3.3 and later, and iOS (</a:t>
            </a:r>
            <a:r>
              <a:rPr lang="en-US" sz="1800" smtClean="0">
                <a:cs typeface="Arial" pitchFamily="34" charset="0"/>
              </a:rPr>
              <a:t>6, 7</a:t>
            </a:r>
            <a:r>
              <a:rPr lang="en-US" sz="1800">
                <a:cs typeface="Arial" pitchFamily="34" charset="0"/>
              </a:rPr>
              <a:t>, and 8) using Apache Cordova and the integrated Visual Studio Tools for </a:t>
            </a:r>
            <a:r>
              <a:rPr lang="en-US" sz="1800" b="1" smtClean="0">
                <a:cs typeface="Arial" pitchFamily="34" charset="0"/>
              </a:rPr>
              <a:t>Apache Cordova</a:t>
            </a:r>
            <a:endParaRPr lang="en-US" sz="1800" b="1">
              <a:cs typeface="Arial" pitchFamily="34" charset="0"/>
            </a:endParaRPr>
          </a:p>
        </p:txBody>
      </p:sp>
      <p:pic>
        <p:nvPicPr>
          <p:cNvPr id="3" name="Picture 2"/>
          <p:cNvPicPr>
            <a:picLocks noChangeAspect="1"/>
          </p:cNvPicPr>
          <p:nvPr/>
        </p:nvPicPr>
        <p:blipFill>
          <a:blip r:embed="rId2"/>
          <a:stretch>
            <a:fillRect/>
          </a:stretch>
        </p:blipFill>
        <p:spPr>
          <a:xfrm>
            <a:off x="603115" y="2495550"/>
            <a:ext cx="4043632" cy="1714500"/>
          </a:xfrm>
          <a:prstGeom prst="rect">
            <a:avLst/>
          </a:prstGeom>
        </p:spPr>
      </p:pic>
      <p:pic>
        <p:nvPicPr>
          <p:cNvPr id="7" name="Picture 6"/>
          <p:cNvPicPr>
            <a:picLocks noChangeAspect="1"/>
          </p:cNvPicPr>
          <p:nvPr/>
        </p:nvPicPr>
        <p:blipFill>
          <a:blip r:embed="rId3"/>
          <a:stretch>
            <a:fillRect/>
          </a:stretch>
        </p:blipFill>
        <p:spPr>
          <a:xfrm>
            <a:off x="4740637" y="2090231"/>
            <a:ext cx="4092078" cy="3034219"/>
          </a:xfrm>
          <a:prstGeom prst="rect">
            <a:avLst/>
          </a:prstGeom>
        </p:spPr>
      </p:pic>
    </p:spTree>
    <p:extLst>
      <p:ext uri="{BB962C8B-B14F-4D97-AF65-F5344CB8AC3E}">
        <p14:creationId xmlns:p14="http://schemas.microsoft.com/office/powerpoint/2010/main" val="161725728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152400" y="1352550"/>
            <a:ext cx="8229600" cy="3376282"/>
          </a:xfrm>
        </p:spPr>
        <p:txBody>
          <a:bodyPr>
            <a:normAutofit/>
          </a:bodyPr>
          <a:lstStyle/>
          <a:p>
            <a:pPr marL="457200" lvl="1" indent="0" algn="just">
              <a:buNone/>
            </a:pPr>
            <a:r>
              <a:rPr lang="en-US" sz="1800">
                <a:cs typeface="Arial" pitchFamily="34" charset="0"/>
              </a:rPr>
              <a:t>The limit of 100 messages has been removed and now the window shows the full list of errors</a:t>
            </a:r>
            <a:r>
              <a:rPr lang="en-US" sz="1800" smtClean="0">
                <a:cs typeface="Arial" pitchFamily="34" charset="0"/>
              </a:rPr>
              <a:t>.</a:t>
            </a:r>
          </a:p>
          <a:p>
            <a:pPr marL="457200" lvl="1" indent="0" algn="just">
              <a:buNone/>
            </a:pPr>
            <a:endParaRPr lang="en-US" sz="1800">
              <a:cs typeface="Arial" pitchFamily="34" charset="0"/>
            </a:endParaRPr>
          </a:p>
          <a:p>
            <a:pPr marL="457200" lvl="1" indent="0" algn="just">
              <a:buNone/>
            </a:pPr>
            <a:r>
              <a:rPr lang="en-US" sz="1800" smtClean="0">
                <a:cs typeface="Arial" pitchFamily="34" charset="0"/>
              </a:rPr>
              <a:t>Support for lambda expression debugging by using the </a:t>
            </a:r>
            <a:r>
              <a:rPr lang="en-US" sz="1800" b="1" smtClean="0">
                <a:cs typeface="Arial" pitchFamily="34" charset="0"/>
              </a:rPr>
              <a:t>Watch</a:t>
            </a:r>
          </a:p>
          <a:p>
            <a:pPr marL="457200" lvl="1" indent="0" algn="just">
              <a:buNone/>
            </a:pPr>
            <a:endParaRPr lang="en-US" sz="1800" b="1">
              <a:cs typeface="Arial" pitchFamily="34" charset="0"/>
            </a:endParaRPr>
          </a:p>
          <a:p>
            <a:pPr marL="457200" lvl="1" indent="0" algn="just">
              <a:buNone/>
            </a:pPr>
            <a:r>
              <a:rPr lang="en-US" sz="1800">
                <a:cs typeface="Arial" pitchFamily="34" charset="0"/>
              </a:rPr>
              <a:t>Visual Studio 2015 introduces a new feature called PerfTips (Performance Tooltips), which shows how long it takes to run a specific piece of code while debugging</a:t>
            </a:r>
          </a:p>
          <a:p>
            <a:pPr marL="457200" lvl="1" indent="0" algn="just">
              <a:buNone/>
            </a:pPr>
            <a:endParaRPr lang="en-US" sz="1800">
              <a:cs typeface="Arial" pitchFamily="34" charset="0"/>
            </a:endParaRPr>
          </a:p>
        </p:txBody>
      </p:sp>
      <p:sp>
        <p:nvSpPr>
          <p:cNvPr id="6" name="Title 1"/>
          <p:cNvSpPr txBox="1">
            <a:spLocks/>
          </p:cNvSpPr>
          <p:nvPr/>
        </p:nvSpPr>
        <p:spPr>
          <a:xfrm>
            <a:off x="609600" y="234259"/>
            <a:ext cx="8535572" cy="857250"/>
          </a:xfrm>
          <a:prstGeom prst="rect">
            <a:avLst/>
          </a:prstGeom>
          <a:ln/>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smtClean="0">
                <a:solidFill>
                  <a:schemeClr val="bg1"/>
                </a:solidFill>
                <a:latin typeface="Arial" panose="020B0604020202020204" pitchFamily="34" charset="0"/>
                <a:cs typeface="Arial" panose="020B0604020202020204" pitchFamily="34" charset="0"/>
              </a:rPr>
              <a:t>Error List</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2507317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609600" y="234259"/>
            <a:ext cx="8535572" cy="857250"/>
          </a:xfrm>
          <a:prstGeom prst="rect">
            <a:avLst/>
          </a:prstGeom>
          <a:ln/>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smtClean="0">
                <a:solidFill>
                  <a:schemeClr val="bg1"/>
                </a:solidFill>
                <a:latin typeface="Arial" panose="020B0604020202020204" pitchFamily="34" charset="0"/>
                <a:cs typeface="Arial" panose="020B0604020202020204" pitchFamily="34" charset="0"/>
              </a:rPr>
              <a:t>Error List</a:t>
            </a:r>
            <a:endParaRPr lang="en-US" sz="3600" dirty="0">
              <a:solidFill>
                <a:schemeClr val="bg1"/>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2057401" y="1144818"/>
            <a:ext cx="5105400" cy="3461416"/>
          </a:xfrm>
          <a:prstGeom prst="rect">
            <a:avLst/>
          </a:prstGeom>
        </p:spPr>
      </p:pic>
    </p:spTree>
    <p:extLst>
      <p:ext uri="{BB962C8B-B14F-4D97-AF65-F5344CB8AC3E}">
        <p14:creationId xmlns:p14="http://schemas.microsoft.com/office/powerpoint/2010/main" val="405579674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228600" y="1352550"/>
            <a:ext cx="6696624" cy="3376282"/>
          </a:xfrm>
        </p:spPr>
        <p:txBody>
          <a:bodyPr>
            <a:normAutofit/>
          </a:bodyPr>
          <a:lstStyle/>
          <a:p>
            <a:pPr marL="342900" lvl="1" indent="0" algn="just">
              <a:buNone/>
            </a:pPr>
            <a:endParaRPr lang="en-US" dirty="0">
              <a:latin typeface="Arial" pitchFamily="34" charset="0"/>
              <a:cs typeface="Arial" pitchFamily="34" charset="0"/>
            </a:endParaRPr>
          </a:p>
        </p:txBody>
      </p:sp>
      <p:sp>
        <p:nvSpPr>
          <p:cNvPr id="7" name="Title 1"/>
          <p:cNvSpPr txBox="1">
            <a:spLocks/>
          </p:cNvSpPr>
          <p:nvPr/>
        </p:nvSpPr>
        <p:spPr>
          <a:xfrm>
            <a:off x="609601" y="234259"/>
            <a:ext cx="8535572" cy="857250"/>
          </a:xfrm>
          <a:prstGeom prst="rect">
            <a:avLst/>
          </a:prstGeom>
          <a:ln/>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dirty="0">
                <a:solidFill>
                  <a:schemeClr val="bg1"/>
                </a:solidFill>
                <a:latin typeface="Arial" pitchFamily="34" charset="0"/>
                <a:cs typeface="Arial" pitchFamily="34" charset="0"/>
              </a:rPr>
              <a:t>ASP.NET MVC</a:t>
            </a:r>
          </a:p>
        </p:txBody>
      </p:sp>
      <p:pic>
        <p:nvPicPr>
          <p:cNvPr id="1028" name="Picture 4" descr="Kết quả hình ảnh cho asp.net mvc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267" y="234259"/>
            <a:ext cx="3786188"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616030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281362262"/>
              </p:ext>
            </p:extLst>
          </p:nvPr>
        </p:nvGraphicFramePr>
        <p:xfrm>
          <a:off x="990600" y="3714750"/>
          <a:ext cx="6696076" cy="1409700"/>
        </p:xfrm>
        <a:graphic>
          <a:graphicData uri="http://schemas.openxmlformats.org/drawingml/2006/table">
            <a:tbl>
              <a:tblPr firstRow="1" bandRow="1">
                <a:tableStyleId>{5C22544A-7EE6-4342-B048-85BDC9FD1C3A}</a:tableStyleId>
              </a:tblPr>
              <a:tblGrid>
                <a:gridCol w="3348038">
                  <a:extLst>
                    <a:ext uri="{9D8B030D-6E8A-4147-A177-3AD203B41FA5}">
                      <a16:colId xmlns:a16="http://schemas.microsoft.com/office/drawing/2014/main" xmlns="" val="781034996"/>
                    </a:ext>
                  </a:extLst>
                </a:gridCol>
                <a:gridCol w="3348038">
                  <a:extLst>
                    <a:ext uri="{9D8B030D-6E8A-4147-A177-3AD203B41FA5}">
                      <a16:colId xmlns:a16="http://schemas.microsoft.com/office/drawing/2014/main" xmlns="" val="2000680122"/>
                    </a:ext>
                  </a:extLst>
                </a:gridCol>
              </a:tblGrid>
              <a:tr h="129540">
                <a:tc>
                  <a:txBody>
                    <a:bodyPr/>
                    <a:lstStyle/>
                    <a:p>
                      <a:pPr algn="ctr"/>
                      <a:r>
                        <a:rPr lang="en-US" sz="1400" dirty="0" smtClean="0"/>
                        <a:t>WEBFORM</a:t>
                      </a:r>
                      <a:endParaRPr lang="en-US" sz="1400" dirty="0"/>
                    </a:p>
                  </a:txBody>
                  <a:tcPr marL="68580" marR="68580" marT="34290" marB="34290"/>
                </a:tc>
                <a:tc>
                  <a:txBody>
                    <a:bodyPr/>
                    <a:lstStyle/>
                    <a:p>
                      <a:pPr algn="ctr"/>
                      <a:r>
                        <a:rPr lang="en-US" sz="1400" dirty="0" smtClean="0"/>
                        <a:t>MVC</a:t>
                      </a:r>
                      <a:endParaRPr lang="en-US" sz="1400" dirty="0"/>
                    </a:p>
                  </a:txBody>
                  <a:tcPr marL="68580" marR="68580" marT="34290" marB="34290"/>
                </a:tc>
                <a:extLst>
                  <a:ext uri="{0D108BD9-81ED-4DB2-BD59-A6C34878D82A}">
                    <a16:rowId xmlns:a16="http://schemas.microsoft.com/office/drawing/2014/main" xmlns="" val="1264681613"/>
                  </a:ext>
                </a:extLst>
              </a:tr>
              <a:tr h="278130">
                <a:tc>
                  <a:txBody>
                    <a:bodyPr/>
                    <a:lstStyle/>
                    <a:p>
                      <a:pPr algn="ctr"/>
                      <a:r>
                        <a:rPr lang="en-US" sz="1400" dirty="0" smtClean="0"/>
                        <a:t>Web</a:t>
                      </a:r>
                      <a:r>
                        <a:rPr lang="en-US" sz="1400" baseline="0" dirty="0" smtClean="0"/>
                        <a:t> Form syntax only</a:t>
                      </a:r>
                      <a:endParaRPr lang="en-US" sz="1400" dirty="0"/>
                    </a:p>
                  </a:txBody>
                  <a:tcPr marL="68580" marR="68580" marT="34290" marB="34290"/>
                </a:tc>
                <a:tc>
                  <a:txBody>
                    <a:bodyPr/>
                    <a:lstStyle/>
                    <a:p>
                      <a:pPr algn="ctr"/>
                      <a:r>
                        <a:rPr lang="en-US" sz="1400" dirty="0" smtClean="0"/>
                        <a:t>Supports</a:t>
                      </a:r>
                      <a:r>
                        <a:rPr lang="en-US" sz="1400" baseline="0" dirty="0" smtClean="0"/>
                        <a:t> </a:t>
                      </a:r>
                      <a:r>
                        <a:rPr lang="en-US" sz="1400" baseline="0" dirty="0" err="1" smtClean="0"/>
                        <a:t>mutil</a:t>
                      </a:r>
                      <a:r>
                        <a:rPr lang="en-US" sz="1400" baseline="0" dirty="0" smtClean="0"/>
                        <a:t> syntaxes(razor or default)</a:t>
                      </a:r>
                      <a:endParaRPr lang="en-US" sz="1400" dirty="0"/>
                    </a:p>
                  </a:txBody>
                  <a:tcPr marL="68580" marR="68580" marT="34290" marB="34290"/>
                </a:tc>
                <a:extLst>
                  <a:ext uri="{0D108BD9-81ED-4DB2-BD59-A6C34878D82A}">
                    <a16:rowId xmlns:a16="http://schemas.microsoft.com/office/drawing/2014/main" xmlns="" val="1253868719"/>
                  </a:ext>
                </a:extLst>
              </a:tr>
              <a:tr h="278130">
                <a:tc>
                  <a:txBody>
                    <a:bodyPr/>
                    <a:lstStyle/>
                    <a:p>
                      <a:pPr algn="ctr"/>
                      <a:r>
                        <a:rPr lang="en-US" sz="1400" dirty="0" smtClean="0"/>
                        <a:t>Master</a:t>
                      </a:r>
                      <a:r>
                        <a:rPr lang="en-US" sz="1400" baseline="0" dirty="0" smtClean="0"/>
                        <a:t> Pages</a:t>
                      </a:r>
                      <a:endParaRPr lang="en-US" sz="1400" dirty="0"/>
                    </a:p>
                  </a:txBody>
                  <a:tcPr marL="68580" marR="68580" marT="34290" marB="34290"/>
                </a:tc>
                <a:tc>
                  <a:txBody>
                    <a:bodyPr/>
                    <a:lstStyle/>
                    <a:p>
                      <a:pPr algn="ctr"/>
                      <a:r>
                        <a:rPr lang="en-US" sz="1400" dirty="0" smtClean="0"/>
                        <a:t>Layouts</a:t>
                      </a:r>
                      <a:endParaRPr lang="en-US" sz="1400" dirty="0"/>
                    </a:p>
                  </a:txBody>
                  <a:tcPr marL="68580" marR="68580" marT="34290" marB="34290"/>
                </a:tc>
                <a:extLst>
                  <a:ext uri="{0D108BD9-81ED-4DB2-BD59-A6C34878D82A}">
                    <a16:rowId xmlns:a16="http://schemas.microsoft.com/office/drawing/2014/main" xmlns="" val="663587485"/>
                  </a:ext>
                </a:extLst>
              </a:tr>
              <a:tr h="278130">
                <a:tc>
                  <a:txBody>
                    <a:bodyPr/>
                    <a:lstStyle/>
                    <a:p>
                      <a:pPr algn="ctr"/>
                      <a:r>
                        <a:rPr lang="en-US" sz="1400" dirty="0" smtClean="0"/>
                        <a:t>User</a:t>
                      </a:r>
                      <a:r>
                        <a:rPr lang="en-US" sz="1400" baseline="0" dirty="0" smtClean="0"/>
                        <a:t> Control</a:t>
                      </a:r>
                      <a:endParaRPr lang="en-US" sz="1400" dirty="0"/>
                    </a:p>
                  </a:txBody>
                  <a:tcPr marL="68580" marR="68580" marT="34290" marB="34290"/>
                </a:tc>
                <a:tc>
                  <a:txBody>
                    <a:bodyPr/>
                    <a:lstStyle/>
                    <a:p>
                      <a:pPr algn="ctr"/>
                      <a:r>
                        <a:rPr lang="en-US" sz="1400" dirty="0" smtClean="0"/>
                        <a:t>Partial</a:t>
                      </a:r>
                      <a:r>
                        <a:rPr lang="en-US" sz="1400" baseline="0" dirty="0" smtClean="0"/>
                        <a:t> view</a:t>
                      </a:r>
                      <a:endParaRPr lang="en-US" sz="1400" dirty="0"/>
                    </a:p>
                  </a:txBody>
                  <a:tcPr marL="68580" marR="68580" marT="34290" marB="34290"/>
                </a:tc>
                <a:extLst>
                  <a:ext uri="{0D108BD9-81ED-4DB2-BD59-A6C34878D82A}">
                    <a16:rowId xmlns:a16="http://schemas.microsoft.com/office/drawing/2014/main" xmlns="" val="2862323598"/>
                  </a:ext>
                </a:extLst>
              </a:tr>
              <a:tr h="278130">
                <a:tc>
                  <a:txBody>
                    <a:bodyPr/>
                    <a:lstStyle/>
                    <a:p>
                      <a:pPr algn="ctr"/>
                      <a:r>
                        <a:rPr lang="en-US" sz="1400" dirty="0" smtClean="0"/>
                        <a:t>Server</a:t>
                      </a:r>
                      <a:r>
                        <a:rPr lang="en-US" sz="1400" baseline="0" dirty="0" smtClean="0"/>
                        <a:t> Control</a:t>
                      </a:r>
                      <a:endParaRPr lang="en-US" sz="1400" dirty="0"/>
                    </a:p>
                  </a:txBody>
                  <a:tcPr marL="68580" marR="68580" marT="34290" marB="34290"/>
                </a:tc>
                <a:tc>
                  <a:txBody>
                    <a:bodyPr/>
                    <a:lstStyle/>
                    <a:p>
                      <a:pPr algn="ctr"/>
                      <a:r>
                        <a:rPr lang="en-US" sz="1400" dirty="0" smtClean="0"/>
                        <a:t>HTML</a:t>
                      </a:r>
                      <a:r>
                        <a:rPr lang="en-US" sz="1400" baseline="0" dirty="0" smtClean="0"/>
                        <a:t> helper</a:t>
                      </a:r>
                      <a:endParaRPr lang="en-US" sz="1400" dirty="0"/>
                    </a:p>
                  </a:txBody>
                  <a:tcPr marL="68580" marR="68580" marT="34290" marB="34290"/>
                </a:tc>
                <a:extLst>
                  <a:ext uri="{0D108BD9-81ED-4DB2-BD59-A6C34878D82A}">
                    <a16:rowId xmlns:a16="http://schemas.microsoft.com/office/drawing/2014/main" xmlns="" val="3451177825"/>
                  </a:ext>
                </a:extLst>
              </a:tr>
            </a:tbl>
          </a:graphicData>
        </a:graphic>
      </p:graphicFrame>
      <p:sp>
        <p:nvSpPr>
          <p:cNvPr id="7" name="Title 1"/>
          <p:cNvSpPr txBox="1">
            <a:spLocks/>
          </p:cNvSpPr>
          <p:nvPr/>
        </p:nvSpPr>
        <p:spPr>
          <a:xfrm>
            <a:off x="609601" y="234259"/>
            <a:ext cx="8535572" cy="857250"/>
          </a:xfrm>
          <a:prstGeom prst="rect">
            <a:avLst/>
          </a:prstGeom>
          <a:ln/>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smtClean="0">
                <a:solidFill>
                  <a:schemeClr val="bg1"/>
                </a:solidFill>
                <a:latin typeface="Arial" pitchFamily="34" charset="0"/>
                <a:cs typeface="Arial" pitchFamily="34" charset="0"/>
              </a:rPr>
              <a:t>Why MVC?</a:t>
            </a:r>
            <a:endParaRPr lang="en-US" sz="3600" dirty="0">
              <a:solidFill>
                <a:schemeClr val="bg1"/>
              </a:solidFill>
              <a:latin typeface="Arial" pitchFamily="34" charset="0"/>
              <a:cs typeface="Arial" pitchFamily="34" charset="0"/>
            </a:endParaRPr>
          </a:p>
        </p:txBody>
      </p:sp>
      <p:sp>
        <p:nvSpPr>
          <p:cNvPr id="4" name="Content Placeholder 2"/>
          <p:cNvSpPr txBox="1">
            <a:spLocks/>
          </p:cNvSpPr>
          <p:nvPr/>
        </p:nvSpPr>
        <p:spPr>
          <a:xfrm>
            <a:off x="228600" y="1352550"/>
            <a:ext cx="8686800" cy="2209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1" indent="0" algn="just">
              <a:buFont typeface="Arial" pitchFamily="34" charset="0"/>
              <a:buNone/>
            </a:pPr>
            <a:r>
              <a:rPr lang="en-US" sz="2400" smtClean="0">
                <a:latin typeface="Arial" pitchFamily="34" charset="0"/>
                <a:cs typeface="Arial" pitchFamily="34" charset="0"/>
              </a:rPr>
              <a:t>- Lý do tại sao dùng MVC? Write here</a:t>
            </a:r>
          </a:p>
          <a:p>
            <a:pPr marL="342900" lvl="1" indent="0" algn="just">
              <a:buFont typeface="Arial" pitchFamily="34" charset="0"/>
              <a:buNone/>
            </a:pPr>
            <a:r>
              <a:rPr lang="en-US" sz="2400" smtClean="0">
                <a:latin typeface="Arial" pitchFamily="34" charset="0"/>
                <a:cs typeface="Arial" pitchFamily="34" charset="0"/>
              </a:rPr>
              <a:t>- MVC có những ứu điểm gì mà người dùng lại chọn MVC? </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155272166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228600" y="1352550"/>
            <a:ext cx="8763000" cy="3376282"/>
          </a:xfrm>
        </p:spPr>
        <p:txBody>
          <a:bodyPr>
            <a:normAutofit/>
          </a:bodyPr>
          <a:lstStyle/>
          <a:p>
            <a:pPr marL="342900" lvl="1" indent="0" algn="just">
              <a:buNone/>
            </a:pPr>
            <a:r>
              <a:rPr lang="en-US" sz="2400" smtClean="0">
                <a:latin typeface="Arial" pitchFamily="34" charset="0"/>
                <a:cs typeface="Arial" pitchFamily="34" charset="0"/>
              </a:rPr>
              <a:t>MVC </a:t>
            </a:r>
            <a:r>
              <a:rPr lang="en-US" sz="2400" dirty="0" smtClean="0">
                <a:latin typeface="Arial" pitchFamily="34" charset="0"/>
                <a:cs typeface="Arial" pitchFamily="34" charset="0"/>
              </a:rPr>
              <a:t>and its variant patterns (MVP, Passive View, etc.) separate a web app into three distinct areas: the model, the view, and the controller. </a:t>
            </a:r>
            <a:endParaRPr lang="en-US" sz="2400" dirty="0">
              <a:latin typeface="Arial" pitchFamily="34" charset="0"/>
              <a:cs typeface="Arial" pitchFamily="34" charset="0"/>
            </a:endParaRPr>
          </a:p>
        </p:txBody>
      </p:sp>
      <p:sp>
        <p:nvSpPr>
          <p:cNvPr id="7" name="Title 1"/>
          <p:cNvSpPr txBox="1">
            <a:spLocks/>
          </p:cNvSpPr>
          <p:nvPr/>
        </p:nvSpPr>
        <p:spPr>
          <a:xfrm>
            <a:off x="608428" y="234259"/>
            <a:ext cx="8535572" cy="857250"/>
          </a:xfrm>
          <a:prstGeom prst="rect">
            <a:avLst/>
          </a:prstGeom>
          <a:ln/>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dirty="0">
                <a:solidFill>
                  <a:schemeClr val="bg1"/>
                </a:solidFill>
                <a:latin typeface="Arial" pitchFamily="34" charset="0"/>
                <a:cs typeface="Arial" pitchFamily="34" charset="0"/>
              </a:rPr>
              <a:t>Conceptual Overview </a:t>
            </a:r>
          </a:p>
        </p:txBody>
      </p:sp>
      <p:pic>
        <p:nvPicPr>
          <p:cNvPr id="2" name="Picture 1"/>
          <p:cNvPicPr>
            <a:picLocks noChangeAspect="1"/>
          </p:cNvPicPr>
          <p:nvPr/>
        </p:nvPicPr>
        <p:blipFill>
          <a:blip r:embed="rId2"/>
          <a:stretch>
            <a:fillRect/>
          </a:stretch>
        </p:blipFill>
        <p:spPr>
          <a:xfrm>
            <a:off x="2895600" y="3027723"/>
            <a:ext cx="3644538" cy="1962150"/>
          </a:xfrm>
          <a:prstGeom prst="rect">
            <a:avLst/>
          </a:prstGeom>
        </p:spPr>
      </p:pic>
    </p:spTree>
    <p:extLst>
      <p:ext uri="{BB962C8B-B14F-4D97-AF65-F5344CB8AC3E}">
        <p14:creationId xmlns:p14="http://schemas.microsoft.com/office/powerpoint/2010/main" val="425953683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228600" y="1352550"/>
            <a:ext cx="8686800" cy="3376282"/>
          </a:xfrm>
        </p:spPr>
        <p:txBody>
          <a:bodyPr>
            <a:normAutofit/>
          </a:bodyPr>
          <a:lstStyle/>
          <a:p>
            <a:pPr marL="685800" lvl="1" indent="-342900" algn="just">
              <a:buFontTx/>
              <a:buChar char="-"/>
            </a:pPr>
            <a:r>
              <a:rPr lang="en-US" sz="2400" b="1">
                <a:latin typeface="Arial" pitchFamily="34" charset="0"/>
                <a:cs typeface="Arial" pitchFamily="34" charset="0"/>
              </a:rPr>
              <a:t>Model: </a:t>
            </a:r>
            <a:r>
              <a:rPr lang="en-US" sz="2400">
                <a:latin typeface="Arial" pitchFamily="34" charset="0"/>
                <a:cs typeface="Arial" pitchFamily="34" charset="0"/>
              </a:rPr>
              <a:t>The model is the data that the app </a:t>
            </a:r>
            <a:r>
              <a:rPr lang="en-US" sz="2400" smtClean="0">
                <a:latin typeface="Arial" pitchFamily="34" charset="0"/>
                <a:cs typeface="Arial" pitchFamily="34" charset="0"/>
              </a:rPr>
              <a:t>uses</a:t>
            </a:r>
          </a:p>
          <a:p>
            <a:pPr marL="342900" lvl="1" indent="0" algn="just">
              <a:buNone/>
            </a:pPr>
            <a:endParaRPr lang="en-US" sz="2400">
              <a:latin typeface="Arial" pitchFamily="34" charset="0"/>
              <a:cs typeface="Arial" pitchFamily="34" charset="0"/>
            </a:endParaRPr>
          </a:p>
          <a:p>
            <a:pPr marL="685800" lvl="1" indent="-342900" algn="just">
              <a:buFontTx/>
              <a:buChar char="-"/>
            </a:pPr>
            <a:r>
              <a:rPr lang="en-US" sz="2400" b="1">
                <a:latin typeface="Arial" pitchFamily="34" charset="0"/>
                <a:cs typeface="Arial" pitchFamily="34" charset="0"/>
              </a:rPr>
              <a:t>Controller: </a:t>
            </a:r>
            <a:r>
              <a:rPr lang="en-US" sz="2400">
                <a:latin typeface="Arial" pitchFamily="34" charset="0"/>
                <a:cs typeface="Arial" pitchFamily="34" charset="0"/>
              </a:rPr>
              <a:t>the controller houses most of the app’s logic which ties the three pieces </a:t>
            </a:r>
            <a:r>
              <a:rPr lang="en-US" sz="2400" smtClean="0">
                <a:latin typeface="Arial" pitchFamily="34" charset="0"/>
                <a:cs typeface="Arial" pitchFamily="34" charset="0"/>
              </a:rPr>
              <a:t>together</a:t>
            </a:r>
          </a:p>
          <a:p>
            <a:pPr marL="342900" lvl="1" indent="0" algn="just">
              <a:buNone/>
            </a:pPr>
            <a:endParaRPr lang="en-US" sz="2400">
              <a:latin typeface="Arial" pitchFamily="34" charset="0"/>
              <a:cs typeface="Arial" pitchFamily="34" charset="0"/>
            </a:endParaRPr>
          </a:p>
          <a:p>
            <a:pPr marL="685800" lvl="1" indent="-342900" algn="just">
              <a:buFontTx/>
              <a:buChar char="-"/>
            </a:pPr>
            <a:r>
              <a:rPr lang="en-US" sz="2400" b="1" smtClean="0">
                <a:latin typeface="Arial" pitchFamily="34" charset="0"/>
                <a:cs typeface="Arial" pitchFamily="34" charset="0"/>
              </a:rPr>
              <a:t>View: </a:t>
            </a:r>
            <a:r>
              <a:rPr lang="en-US" sz="2400"/>
              <a:t>the view is the user interface (UI)</a:t>
            </a:r>
            <a:r>
              <a:rPr lang="en-US" sz="1800"/>
              <a:t> </a:t>
            </a:r>
            <a:endParaRPr lang="en-US" sz="2400" b="1" dirty="0">
              <a:latin typeface="Arial" pitchFamily="34" charset="0"/>
              <a:cs typeface="Arial" pitchFamily="34" charset="0"/>
            </a:endParaRPr>
          </a:p>
        </p:txBody>
      </p:sp>
      <p:sp>
        <p:nvSpPr>
          <p:cNvPr id="7" name="Title 1"/>
          <p:cNvSpPr txBox="1">
            <a:spLocks/>
          </p:cNvSpPr>
          <p:nvPr/>
        </p:nvSpPr>
        <p:spPr>
          <a:xfrm>
            <a:off x="608428" y="234259"/>
            <a:ext cx="8535572" cy="857250"/>
          </a:xfrm>
          <a:prstGeom prst="rect">
            <a:avLst/>
          </a:prstGeom>
          <a:ln/>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smtClean="0">
                <a:solidFill>
                  <a:schemeClr val="bg1"/>
                </a:solidFill>
                <a:latin typeface="Arial" pitchFamily="34" charset="0"/>
                <a:cs typeface="Arial" pitchFamily="34" charset="0"/>
              </a:rPr>
              <a:t>Conceptual Overview </a:t>
            </a:r>
            <a:endParaRPr lang="en-US" sz="36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262858718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616974" y="133350"/>
            <a:ext cx="8535572" cy="857250"/>
          </a:xfrm>
          <a:prstGeom prst="rect">
            <a:avLst/>
          </a:prstGeom>
          <a:ln/>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smtClean="0">
                <a:solidFill>
                  <a:schemeClr val="bg1"/>
                </a:solidFill>
                <a:latin typeface="Arial" pitchFamily="34" charset="0"/>
                <a:cs typeface="Arial" pitchFamily="34" charset="0"/>
              </a:rPr>
              <a:t>Method </a:t>
            </a:r>
            <a:r>
              <a:rPr lang="en-US" sz="3600" dirty="0" smtClean="0">
                <a:solidFill>
                  <a:schemeClr val="bg1"/>
                </a:solidFill>
                <a:latin typeface="Arial" pitchFamily="34" charset="0"/>
                <a:cs typeface="Arial" pitchFamily="34" charset="0"/>
              </a:rPr>
              <a:t>and Properties</a:t>
            </a:r>
            <a:endParaRPr lang="en-US" sz="3600" dirty="0">
              <a:solidFill>
                <a:schemeClr val="bg1"/>
              </a:solidFill>
              <a:latin typeface="Arial" pitchFamily="34" charset="0"/>
              <a:cs typeface="Arial" pitchFamily="34"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458133114"/>
              </p:ext>
            </p:extLst>
          </p:nvPr>
        </p:nvGraphicFramePr>
        <p:xfrm>
          <a:off x="1143000" y="1200150"/>
          <a:ext cx="7543800" cy="1854200"/>
        </p:xfrm>
        <a:graphic>
          <a:graphicData uri="http://schemas.openxmlformats.org/drawingml/2006/table">
            <a:tbl>
              <a:tblPr firstRow="1" bandRow="1">
                <a:tableStyleId>{5C22544A-7EE6-4342-B048-85BDC9FD1C3A}</a:tableStyleId>
              </a:tblPr>
              <a:tblGrid>
                <a:gridCol w="3771900">
                  <a:extLst>
                    <a:ext uri="{9D8B030D-6E8A-4147-A177-3AD203B41FA5}">
                      <a16:colId xmlns:a16="http://schemas.microsoft.com/office/drawing/2014/main" xmlns="" val="2403413794"/>
                    </a:ext>
                  </a:extLst>
                </a:gridCol>
                <a:gridCol w="3771900">
                  <a:extLst>
                    <a:ext uri="{9D8B030D-6E8A-4147-A177-3AD203B41FA5}">
                      <a16:colId xmlns:a16="http://schemas.microsoft.com/office/drawing/2014/main" xmlns="" val="2120116486"/>
                    </a:ext>
                  </a:extLst>
                </a:gridCol>
              </a:tblGrid>
              <a:tr h="370840">
                <a:tc>
                  <a:txBody>
                    <a:bodyPr/>
                    <a:lstStyle/>
                    <a:p>
                      <a:r>
                        <a:rPr lang="en-US" dirty="0" smtClean="0"/>
                        <a:t>Method</a:t>
                      </a:r>
                      <a:endParaRPr lang="en-US" dirty="0"/>
                    </a:p>
                  </a:txBody>
                  <a:tcPr/>
                </a:tc>
                <a:tc>
                  <a:txBody>
                    <a:bodyPr/>
                    <a:lstStyle/>
                    <a:p>
                      <a:r>
                        <a:rPr lang="en-US" dirty="0" smtClean="0"/>
                        <a:t>Properties</a:t>
                      </a:r>
                      <a:endParaRPr lang="en-US" dirty="0"/>
                    </a:p>
                  </a:txBody>
                  <a:tcPr/>
                </a:tc>
                <a:extLst>
                  <a:ext uri="{0D108BD9-81ED-4DB2-BD59-A6C34878D82A}">
                    <a16:rowId xmlns:a16="http://schemas.microsoft.com/office/drawing/2014/main" xmlns="" val="2208645103"/>
                  </a:ext>
                </a:extLst>
              </a:tr>
              <a:tr h="370840">
                <a:tc>
                  <a:txBody>
                    <a:bodyPr/>
                    <a:lstStyle/>
                    <a:p>
                      <a:r>
                        <a:rPr lang="en-US" dirty="0" smtClean="0"/>
                        <a:t>Has</a:t>
                      </a:r>
                      <a:r>
                        <a:rPr lang="en-US" baseline="0" dirty="0" smtClean="0"/>
                        <a:t> parameter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a:t>
                      </a:r>
                      <a:r>
                        <a:rPr lang="en-US" baseline="0" dirty="0" smtClean="0"/>
                        <a:t> parameter</a:t>
                      </a:r>
                      <a:endParaRPr lang="en-US" dirty="0" smtClean="0"/>
                    </a:p>
                  </a:txBody>
                  <a:tcPr/>
                </a:tc>
                <a:extLst>
                  <a:ext uri="{0D108BD9-81ED-4DB2-BD59-A6C34878D82A}">
                    <a16:rowId xmlns:a16="http://schemas.microsoft.com/office/drawing/2014/main" xmlns="" val="3926282727"/>
                  </a:ext>
                </a:extLst>
              </a:tr>
              <a:tr h="370840">
                <a:tc>
                  <a:txBody>
                    <a:bodyPr/>
                    <a:lstStyle/>
                    <a:p>
                      <a:r>
                        <a:rPr lang="en-US" dirty="0" smtClean="0"/>
                        <a:t>No</a:t>
                      </a:r>
                      <a:r>
                        <a:rPr lang="en-US" baseline="0" dirty="0" smtClean="0"/>
                        <a:t> get/set</a:t>
                      </a:r>
                      <a:endParaRPr lang="en-US" dirty="0"/>
                    </a:p>
                  </a:txBody>
                  <a:tcPr/>
                </a:tc>
                <a:tc>
                  <a:txBody>
                    <a:bodyPr/>
                    <a:lstStyle/>
                    <a:p>
                      <a:r>
                        <a:rPr lang="en-US" dirty="0" smtClean="0"/>
                        <a:t>Has</a:t>
                      </a:r>
                      <a:r>
                        <a:rPr lang="en-US" baseline="0" dirty="0" smtClean="0"/>
                        <a:t> get/set</a:t>
                      </a:r>
                      <a:endParaRPr lang="en-US" dirty="0"/>
                    </a:p>
                  </a:txBody>
                  <a:tcPr/>
                </a:tc>
                <a:extLst>
                  <a:ext uri="{0D108BD9-81ED-4DB2-BD59-A6C34878D82A}">
                    <a16:rowId xmlns:a16="http://schemas.microsoft.com/office/drawing/2014/main" xmlns="" val="1801443853"/>
                  </a:ext>
                </a:extLst>
              </a:tr>
              <a:tr h="370840">
                <a:tc>
                  <a:txBody>
                    <a:bodyPr/>
                    <a:lstStyle/>
                    <a:p>
                      <a:r>
                        <a:rPr lang="en-US" dirty="0" smtClean="0"/>
                        <a:t>When</a:t>
                      </a:r>
                      <a:r>
                        <a:rPr lang="en-US" baseline="0" dirty="0" smtClean="0"/>
                        <a:t> calling: </a:t>
                      </a:r>
                      <a:r>
                        <a:rPr lang="en-US" baseline="0" dirty="0" err="1" smtClean="0"/>
                        <a:t>method_name</a:t>
                      </a:r>
                      <a:r>
                        <a:rPr lang="en-US" baseline="0" dirty="0" smtClean="0"/>
                        <a:t>();</a:t>
                      </a:r>
                      <a:endParaRPr lang="en-US" dirty="0"/>
                    </a:p>
                  </a:txBody>
                  <a:tcPr/>
                </a:tc>
                <a:tc>
                  <a:txBody>
                    <a:bodyPr/>
                    <a:lstStyle/>
                    <a:p>
                      <a:r>
                        <a:rPr lang="en-US" dirty="0" smtClean="0"/>
                        <a:t>When</a:t>
                      </a:r>
                      <a:r>
                        <a:rPr lang="en-US" baseline="0" dirty="0" smtClean="0"/>
                        <a:t> calling: </a:t>
                      </a:r>
                      <a:r>
                        <a:rPr lang="en-US" baseline="0" dirty="0" err="1" smtClean="0"/>
                        <a:t>properties_name</a:t>
                      </a:r>
                      <a:r>
                        <a:rPr lang="en-US" baseline="0" dirty="0" smtClean="0"/>
                        <a:t>;</a:t>
                      </a:r>
                      <a:endParaRPr lang="en-US" dirty="0"/>
                    </a:p>
                  </a:txBody>
                  <a:tcPr/>
                </a:tc>
                <a:extLst>
                  <a:ext uri="{0D108BD9-81ED-4DB2-BD59-A6C34878D82A}">
                    <a16:rowId xmlns:a16="http://schemas.microsoft.com/office/drawing/2014/main" xmlns="" val="1987534910"/>
                  </a:ext>
                </a:extLst>
              </a:tr>
              <a:tr h="370840">
                <a:tc>
                  <a:txBody>
                    <a:bodyPr/>
                    <a:lstStyle/>
                    <a:p>
                      <a:r>
                        <a:rPr lang="en-US" dirty="0" smtClean="0"/>
                        <a:t>Has</a:t>
                      </a:r>
                      <a:r>
                        <a:rPr lang="en-US" baseline="0" dirty="0" smtClean="0"/>
                        <a:t> void type</a:t>
                      </a:r>
                      <a:endParaRPr lang="en-US" dirty="0"/>
                    </a:p>
                  </a:txBody>
                  <a:tcPr/>
                </a:tc>
                <a:tc>
                  <a:txBody>
                    <a:bodyPr/>
                    <a:lstStyle/>
                    <a:p>
                      <a:r>
                        <a:rPr lang="en-US" dirty="0" smtClean="0"/>
                        <a:t>No</a:t>
                      </a:r>
                      <a:r>
                        <a:rPr lang="en-US" baseline="0" dirty="0" smtClean="0"/>
                        <a:t> void type</a:t>
                      </a:r>
                      <a:endParaRPr lang="en-US" dirty="0"/>
                    </a:p>
                  </a:txBody>
                  <a:tcPr/>
                </a:tc>
                <a:extLst>
                  <a:ext uri="{0D108BD9-81ED-4DB2-BD59-A6C34878D82A}">
                    <a16:rowId xmlns:a16="http://schemas.microsoft.com/office/drawing/2014/main" xmlns="" val="2893045032"/>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457578728"/>
              </p:ext>
            </p:extLst>
          </p:nvPr>
        </p:nvGraphicFramePr>
        <p:xfrm>
          <a:off x="1143000" y="3181350"/>
          <a:ext cx="7543800" cy="365760"/>
        </p:xfrm>
        <a:graphic>
          <a:graphicData uri="http://schemas.openxmlformats.org/drawingml/2006/table">
            <a:tbl>
              <a:tblPr/>
              <a:tblGrid>
                <a:gridCol w="7543800">
                  <a:extLst>
                    <a:ext uri="{9D8B030D-6E8A-4147-A177-3AD203B41FA5}">
                      <a16:colId xmlns:a16="http://schemas.microsoft.com/office/drawing/2014/main" xmlns="" val="2415502800"/>
                    </a:ext>
                  </a:extLst>
                </a:gridCol>
              </a:tblGrid>
              <a:tr h="0">
                <a:tc>
                  <a:txBody>
                    <a:bodyPr/>
                    <a:lstStyle/>
                    <a:p>
                      <a:r>
                        <a:rPr lang="en-US" dirty="0" smtClean="0">
                          <a:solidFill>
                            <a:srgbClr val="000000"/>
                          </a:solidFill>
                          <a:effectLst/>
                        </a:rPr>
                        <a:t>The similarity: have content.</a:t>
                      </a:r>
                      <a:endParaRPr lang="en-US" dirty="0">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xmlns="" val="1054050913"/>
                  </a:ext>
                </a:extLst>
              </a:tr>
            </a:tbl>
          </a:graphicData>
        </a:graphic>
      </p:graphicFrame>
    </p:spTree>
    <p:extLst>
      <p:ext uri="{BB962C8B-B14F-4D97-AF65-F5344CB8AC3E}">
        <p14:creationId xmlns:p14="http://schemas.microsoft.com/office/powerpoint/2010/main" val="92958759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0" y="1352550"/>
            <a:ext cx="9144000" cy="3790950"/>
          </a:xfrm>
        </p:spPr>
        <p:txBody>
          <a:bodyPr>
            <a:normAutofit fontScale="92500" lnSpcReduction="20000"/>
          </a:bodyPr>
          <a:lstStyle/>
          <a:p>
            <a:pPr marL="685800" lvl="1" indent="-342900" algn="just">
              <a:buFontTx/>
              <a:buChar char="-"/>
            </a:pPr>
            <a:r>
              <a:rPr lang="en-US" sz="2400">
                <a:latin typeface="Arial" pitchFamily="34" charset="0"/>
                <a:cs typeface="Arial" pitchFamily="34" charset="0"/>
              </a:rPr>
              <a:t>Following these guiding principles will help ensure that we stay </a:t>
            </a:r>
            <a:r>
              <a:rPr lang="en-US" sz="2400" smtClean="0">
                <a:latin typeface="Arial" pitchFamily="34" charset="0"/>
                <a:cs typeface="Arial" pitchFamily="34" charset="0"/>
              </a:rPr>
              <a:t>out: </a:t>
            </a:r>
            <a:r>
              <a:rPr lang="en-US" sz="2400" b="1" u="sng" smtClean="0">
                <a:latin typeface="Arial" pitchFamily="34" charset="0"/>
                <a:cs typeface="Arial" pitchFamily="34" charset="0"/>
              </a:rPr>
              <a:t>(Trang 9)</a:t>
            </a:r>
          </a:p>
          <a:p>
            <a:pPr marL="685800" lvl="1" indent="-342900" algn="just">
              <a:buFont typeface="Wingdings" panose="05000000000000000000" pitchFamily="2" charset="2"/>
              <a:buChar char="§"/>
            </a:pPr>
            <a:r>
              <a:rPr lang="en-US" sz="2400">
                <a:latin typeface="Arial" pitchFamily="34" charset="0"/>
                <a:cs typeface="Arial" pitchFamily="34" charset="0"/>
              </a:rPr>
              <a:t>The model should be a simple object with read and write</a:t>
            </a:r>
          </a:p>
          <a:p>
            <a:pPr marL="685800" lvl="1" indent="-342900" algn="just">
              <a:buFont typeface="Wingdings" panose="05000000000000000000" pitchFamily="2" charset="2"/>
              <a:buChar char="§"/>
            </a:pPr>
            <a:r>
              <a:rPr lang="en-US" sz="2400">
                <a:latin typeface="Arial" pitchFamily="34" charset="0"/>
                <a:cs typeface="Arial" pitchFamily="34" charset="0"/>
              </a:rPr>
              <a:t>properties to support a single view.</a:t>
            </a:r>
          </a:p>
          <a:p>
            <a:pPr marL="685800" lvl="1" indent="-342900" algn="just">
              <a:buFont typeface="Wingdings" panose="05000000000000000000" pitchFamily="2" charset="2"/>
              <a:buChar char="§"/>
            </a:pPr>
            <a:r>
              <a:rPr lang="en-US" sz="2400">
                <a:latin typeface="Arial" pitchFamily="34" charset="0"/>
                <a:cs typeface="Arial" pitchFamily="34" charset="0"/>
              </a:rPr>
              <a:t>The view should focus on standards-based markup.</a:t>
            </a:r>
          </a:p>
          <a:p>
            <a:pPr marL="685800" lvl="1" indent="-342900" algn="just">
              <a:buFont typeface="Wingdings" panose="05000000000000000000" pitchFamily="2" charset="2"/>
              <a:buChar char="§"/>
            </a:pPr>
            <a:r>
              <a:rPr lang="en-US" sz="2400">
                <a:latin typeface="Arial" pitchFamily="34" charset="0"/>
                <a:cs typeface="Arial" pitchFamily="34" charset="0"/>
              </a:rPr>
              <a:t>Logic in the view should be limited to user interaction and</a:t>
            </a:r>
          </a:p>
          <a:p>
            <a:pPr marL="685800" lvl="1" indent="-342900" algn="just">
              <a:buFont typeface="Wingdings" panose="05000000000000000000" pitchFamily="2" charset="2"/>
              <a:buChar char="§"/>
            </a:pPr>
            <a:r>
              <a:rPr lang="en-US" sz="2400">
                <a:latin typeface="Arial" pitchFamily="34" charset="0"/>
                <a:cs typeface="Arial" pitchFamily="34" charset="0"/>
              </a:rPr>
              <a:t>not include business logic.</a:t>
            </a:r>
          </a:p>
          <a:p>
            <a:pPr marL="685800" lvl="1" indent="-342900" algn="just">
              <a:buFont typeface="Wingdings" panose="05000000000000000000" pitchFamily="2" charset="2"/>
              <a:buChar char="§"/>
            </a:pPr>
            <a:r>
              <a:rPr lang="en-US" sz="2400">
                <a:latin typeface="Arial" pitchFamily="34" charset="0"/>
                <a:cs typeface="Arial" pitchFamily="34" charset="0"/>
              </a:rPr>
              <a:t>Controllers should not know anything about how the data in</a:t>
            </a:r>
          </a:p>
          <a:p>
            <a:pPr marL="685800" lvl="1" indent="-342900" algn="just">
              <a:buFont typeface="Wingdings" panose="05000000000000000000" pitchFamily="2" charset="2"/>
              <a:buChar char="§"/>
            </a:pPr>
            <a:r>
              <a:rPr lang="en-US" sz="2400">
                <a:latin typeface="Arial" pitchFamily="34" charset="0"/>
                <a:cs typeface="Arial" pitchFamily="34" charset="0"/>
              </a:rPr>
              <a:t>the model is manipulated in the view.</a:t>
            </a:r>
          </a:p>
          <a:p>
            <a:pPr marL="685800" lvl="1" indent="-342900" algn="just">
              <a:buFont typeface="Wingdings" panose="05000000000000000000" pitchFamily="2" charset="2"/>
              <a:buChar char="§"/>
            </a:pPr>
            <a:r>
              <a:rPr lang="en-US" sz="2400">
                <a:latin typeface="Arial" pitchFamily="34" charset="0"/>
                <a:cs typeface="Arial" pitchFamily="34" charset="0"/>
              </a:rPr>
              <a:t>Controllers should not know anything about how the data is</a:t>
            </a:r>
          </a:p>
          <a:p>
            <a:pPr marL="685800" lvl="1" indent="-342900" algn="just">
              <a:buFont typeface="Wingdings" panose="05000000000000000000" pitchFamily="2" charset="2"/>
              <a:buChar char="§"/>
            </a:pPr>
            <a:r>
              <a:rPr lang="en-US" sz="2400">
                <a:latin typeface="Arial" pitchFamily="34" charset="0"/>
                <a:cs typeface="Arial" pitchFamily="34" charset="0"/>
              </a:rPr>
              <a:t>persisted beyond the model.</a:t>
            </a:r>
          </a:p>
        </p:txBody>
      </p:sp>
      <p:sp>
        <p:nvSpPr>
          <p:cNvPr id="7" name="Title 1"/>
          <p:cNvSpPr txBox="1">
            <a:spLocks/>
          </p:cNvSpPr>
          <p:nvPr/>
        </p:nvSpPr>
        <p:spPr>
          <a:xfrm>
            <a:off x="608428" y="234259"/>
            <a:ext cx="8535572" cy="857250"/>
          </a:xfrm>
          <a:prstGeom prst="rect">
            <a:avLst/>
          </a:prstGeom>
          <a:ln/>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smtClean="0">
                <a:solidFill>
                  <a:schemeClr val="bg1"/>
                </a:solidFill>
                <a:latin typeface="Arial" pitchFamily="34" charset="0"/>
                <a:cs typeface="Arial" pitchFamily="34" charset="0"/>
              </a:rPr>
              <a:t>Principles</a:t>
            </a:r>
            <a:endParaRPr lang="en-US" sz="36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58429052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228600" y="1352550"/>
            <a:ext cx="6696624" cy="3376282"/>
          </a:xfrm>
        </p:spPr>
        <p:txBody>
          <a:bodyPr>
            <a:normAutofit/>
          </a:bodyPr>
          <a:lstStyle/>
          <a:p>
            <a:pPr marL="342900" lvl="1" indent="0" algn="just">
              <a:buNone/>
            </a:pPr>
            <a:r>
              <a:rPr lang="en-US" b="1" dirty="0" smtClean="0">
                <a:latin typeface="Arial" pitchFamily="34" charset="0"/>
                <a:cs typeface="Arial" pitchFamily="34" charset="0"/>
              </a:rPr>
              <a:t>Introducing Models </a:t>
            </a:r>
          </a:p>
          <a:p>
            <a:pPr marL="342900" lvl="1" indent="0" algn="just">
              <a:buNone/>
            </a:pPr>
            <a:r>
              <a:rPr lang="en-US" b="1" dirty="0" smtClean="0">
                <a:latin typeface="Arial" pitchFamily="34" charset="0"/>
                <a:cs typeface="Arial" pitchFamily="34" charset="0"/>
              </a:rPr>
              <a:t>Value Substitution </a:t>
            </a:r>
          </a:p>
          <a:p>
            <a:pPr marL="342900" lvl="1" indent="0" algn="just">
              <a:buNone/>
            </a:pPr>
            <a:r>
              <a:rPr lang="en-US" b="1" dirty="0" smtClean="0">
                <a:latin typeface="Arial" pitchFamily="34" charset="0"/>
                <a:cs typeface="Arial" pitchFamily="34" charset="0"/>
              </a:rPr>
              <a:t>Code Blocks </a:t>
            </a:r>
          </a:p>
          <a:p>
            <a:pPr marL="342900" lvl="1" indent="0" algn="just">
              <a:buNone/>
            </a:pPr>
            <a:r>
              <a:rPr lang="en-US" b="1" dirty="0" smtClean="0">
                <a:latin typeface="Arial" pitchFamily="34" charset="0"/>
                <a:cs typeface="Arial" pitchFamily="34" charset="0"/>
              </a:rPr>
              <a:t>HTML Helpers </a:t>
            </a:r>
          </a:p>
          <a:p>
            <a:pPr marL="342900" lvl="1" indent="0" algn="just">
              <a:buNone/>
            </a:pPr>
            <a:r>
              <a:rPr lang="en-US" b="1" dirty="0" smtClean="0">
                <a:latin typeface="Arial" pitchFamily="34" charset="0"/>
                <a:cs typeface="Arial" pitchFamily="34" charset="0"/>
              </a:rPr>
              <a:t>Layouts</a:t>
            </a:r>
          </a:p>
          <a:p>
            <a:pPr marL="342900" lvl="1" indent="0" algn="just">
              <a:buNone/>
            </a:pPr>
            <a:r>
              <a:rPr lang="en-US" b="1" dirty="0" smtClean="0">
                <a:latin typeface="Arial" pitchFamily="34" charset="0"/>
                <a:cs typeface="Arial" pitchFamily="34" charset="0"/>
              </a:rPr>
              <a:t>Sections</a:t>
            </a:r>
            <a:endParaRPr lang="en-US" b="1" dirty="0">
              <a:latin typeface="Arial" pitchFamily="34" charset="0"/>
              <a:cs typeface="Arial" pitchFamily="34" charset="0"/>
            </a:endParaRPr>
          </a:p>
        </p:txBody>
      </p:sp>
      <p:sp>
        <p:nvSpPr>
          <p:cNvPr id="7" name="Title 1"/>
          <p:cNvSpPr txBox="1">
            <a:spLocks/>
          </p:cNvSpPr>
          <p:nvPr/>
        </p:nvSpPr>
        <p:spPr>
          <a:xfrm>
            <a:off x="609601" y="234259"/>
            <a:ext cx="8535572" cy="857250"/>
          </a:xfrm>
          <a:prstGeom prst="rect">
            <a:avLst/>
          </a:prstGeom>
          <a:ln/>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dirty="0">
                <a:solidFill>
                  <a:schemeClr val="bg1"/>
                </a:solidFill>
                <a:latin typeface="Arial" pitchFamily="34" charset="0"/>
                <a:cs typeface="Arial" pitchFamily="34" charset="0"/>
              </a:rPr>
              <a:t> MVC Says Hello World </a:t>
            </a:r>
          </a:p>
        </p:txBody>
      </p:sp>
    </p:spTree>
    <p:extLst>
      <p:ext uri="{BB962C8B-B14F-4D97-AF65-F5344CB8AC3E}">
        <p14:creationId xmlns:p14="http://schemas.microsoft.com/office/powerpoint/2010/main" val="353683714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228600" y="1352550"/>
            <a:ext cx="6696624" cy="3376282"/>
          </a:xfrm>
        </p:spPr>
        <p:txBody>
          <a:bodyPr>
            <a:normAutofit/>
          </a:bodyPr>
          <a:lstStyle/>
          <a:p>
            <a:pPr marL="342900" lvl="1" indent="0" algn="just">
              <a:buNone/>
            </a:pPr>
            <a:r>
              <a:rPr lang="en-US" b="1" dirty="0" smtClean="0">
                <a:latin typeface="Arial" pitchFamily="34" charset="0"/>
                <a:cs typeface="Arial" pitchFamily="34" charset="0"/>
              </a:rPr>
              <a:t>Model binding</a:t>
            </a:r>
          </a:p>
          <a:p>
            <a:pPr marL="342900" lvl="1" indent="0" algn="just">
              <a:buNone/>
            </a:pPr>
            <a:r>
              <a:rPr lang="en-US" b="1" smtClean="0">
                <a:latin typeface="Arial" pitchFamily="34" charset="0"/>
                <a:cs typeface="Arial" pitchFamily="34" charset="0"/>
              </a:rPr>
              <a:t>Validation</a:t>
            </a:r>
            <a:endParaRPr lang="en-US" b="1" dirty="0" smtClean="0">
              <a:latin typeface="Arial" pitchFamily="34" charset="0"/>
              <a:cs typeface="Arial" pitchFamily="34" charset="0"/>
            </a:endParaRPr>
          </a:p>
          <a:p>
            <a:pPr marL="342900" lvl="1" indent="0" algn="just">
              <a:buNone/>
            </a:pPr>
            <a:r>
              <a:rPr lang="en-US" b="1" smtClean="0">
                <a:latin typeface="Arial" pitchFamily="34" charset="0"/>
                <a:cs typeface="Arial" pitchFamily="34" charset="0"/>
              </a:rPr>
              <a:t>Editor </a:t>
            </a:r>
            <a:r>
              <a:rPr lang="en-US" smtClean="0">
                <a:latin typeface="Arial" pitchFamily="34" charset="0"/>
                <a:cs typeface="Arial" pitchFamily="34" charset="0"/>
              </a:rPr>
              <a:t>(Render ra kiểu HTML5)</a:t>
            </a:r>
            <a:endParaRPr lang="en-US" dirty="0" smtClean="0">
              <a:latin typeface="Arial" pitchFamily="34" charset="0"/>
              <a:cs typeface="Arial" pitchFamily="34" charset="0"/>
            </a:endParaRPr>
          </a:p>
        </p:txBody>
      </p:sp>
      <p:sp>
        <p:nvSpPr>
          <p:cNvPr id="7" name="Title 1"/>
          <p:cNvSpPr txBox="1">
            <a:spLocks/>
          </p:cNvSpPr>
          <p:nvPr/>
        </p:nvSpPr>
        <p:spPr>
          <a:xfrm>
            <a:off x="609601" y="234259"/>
            <a:ext cx="8535572" cy="857250"/>
          </a:xfrm>
          <a:prstGeom prst="rect">
            <a:avLst/>
          </a:prstGeom>
          <a:ln/>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dirty="0">
                <a:solidFill>
                  <a:schemeClr val="bg1"/>
                </a:solidFill>
                <a:latin typeface="Arial" pitchFamily="34" charset="0"/>
                <a:cs typeface="Arial" pitchFamily="34" charset="0"/>
              </a:rPr>
              <a:t>The World Says Hello Back </a:t>
            </a:r>
          </a:p>
        </p:txBody>
      </p:sp>
      <p:pic>
        <p:nvPicPr>
          <p:cNvPr id="4" name="Picture 3"/>
          <p:cNvPicPr>
            <a:picLocks noChangeAspect="1"/>
          </p:cNvPicPr>
          <p:nvPr/>
        </p:nvPicPr>
        <p:blipFill>
          <a:blip r:embed="rId2"/>
          <a:stretch>
            <a:fillRect/>
          </a:stretch>
        </p:blipFill>
        <p:spPr>
          <a:xfrm>
            <a:off x="6600825" y="3468519"/>
            <a:ext cx="2543175" cy="1647825"/>
          </a:xfrm>
          <a:prstGeom prst="rect">
            <a:avLst/>
          </a:prstGeom>
        </p:spPr>
      </p:pic>
      <p:pic>
        <p:nvPicPr>
          <p:cNvPr id="5" name="Picture 4"/>
          <p:cNvPicPr>
            <a:picLocks noChangeAspect="1"/>
          </p:cNvPicPr>
          <p:nvPr/>
        </p:nvPicPr>
        <p:blipFill>
          <a:blip r:embed="rId3"/>
          <a:stretch>
            <a:fillRect/>
          </a:stretch>
        </p:blipFill>
        <p:spPr>
          <a:xfrm>
            <a:off x="6925224" y="2479919"/>
            <a:ext cx="1657350" cy="609600"/>
          </a:xfrm>
          <a:prstGeom prst="rect">
            <a:avLst/>
          </a:prstGeom>
        </p:spPr>
      </p:pic>
      <p:pic>
        <p:nvPicPr>
          <p:cNvPr id="3" name="Picture 2"/>
          <p:cNvPicPr>
            <a:picLocks noChangeAspect="1"/>
          </p:cNvPicPr>
          <p:nvPr/>
        </p:nvPicPr>
        <p:blipFill>
          <a:blip r:embed="rId4"/>
          <a:stretch>
            <a:fillRect/>
          </a:stretch>
        </p:blipFill>
        <p:spPr>
          <a:xfrm>
            <a:off x="2590800" y="1860914"/>
            <a:ext cx="2771775" cy="419100"/>
          </a:xfrm>
          <a:prstGeom prst="rect">
            <a:avLst/>
          </a:prstGeom>
        </p:spPr>
      </p:pic>
      <p:pic>
        <p:nvPicPr>
          <p:cNvPr id="6" name="Picture 5"/>
          <p:cNvPicPr>
            <a:picLocks noChangeAspect="1"/>
          </p:cNvPicPr>
          <p:nvPr/>
        </p:nvPicPr>
        <p:blipFill>
          <a:blip r:embed="rId5"/>
          <a:stretch>
            <a:fillRect/>
          </a:stretch>
        </p:blipFill>
        <p:spPr>
          <a:xfrm>
            <a:off x="0" y="3663488"/>
            <a:ext cx="2971800" cy="432262"/>
          </a:xfrm>
          <a:prstGeom prst="rect">
            <a:avLst/>
          </a:prstGeom>
        </p:spPr>
      </p:pic>
      <p:pic>
        <p:nvPicPr>
          <p:cNvPr id="9" name="Picture 8"/>
          <p:cNvPicPr>
            <a:picLocks noChangeAspect="1"/>
          </p:cNvPicPr>
          <p:nvPr/>
        </p:nvPicPr>
        <p:blipFill>
          <a:blip r:embed="rId6"/>
          <a:stretch>
            <a:fillRect/>
          </a:stretch>
        </p:blipFill>
        <p:spPr>
          <a:xfrm>
            <a:off x="3065217" y="3719512"/>
            <a:ext cx="2633663" cy="376238"/>
          </a:xfrm>
          <a:prstGeom prst="rect">
            <a:avLst/>
          </a:prstGeom>
        </p:spPr>
      </p:pic>
      <p:sp>
        <p:nvSpPr>
          <p:cNvPr id="11" name="Rounded Rectangle 10"/>
          <p:cNvSpPr/>
          <p:nvPr/>
        </p:nvSpPr>
        <p:spPr>
          <a:xfrm>
            <a:off x="3786390" y="3021448"/>
            <a:ext cx="2062711" cy="56754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mtClean="0"/>
              <a:t>EditorFor (Interger type)</a:t>
            </a:r>
            <a:endParaRPr lang="vi-VN"/>
          </a:p>
        </p:txBody>
      </p:sp>
      <p:sp>
        <p:nvSpPr>
          <p:cNvPr id="12" name="Rounded Rectangle 11"/>
          <p:cNvSpPr/>
          <p:nvPr/>
        </p:nvSpPr>
        <p:spPr>
          <a:xfrm>
            <a:off x="968459" y="3030406"/>
            <a:ext cx="2062711" cy="56754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mtClean="0"/>
              <a:t>TextBoxFor (Interger type)</a:t>
            </a:r>
            <a:endParaRPr lang="vi-VN"/>
          </a:p>
        </p:txBody>
      </p:sp>
    </p:spTree>
    <p:extLst>
      <p:ext uri="{BB962C8B-B14F-4D97-AF65-F5344CB8AC3E}">
        <p14:creationId xmlns:p14="http://schemas.microsoft.com/office/powerpoint/2010/main" val="341452490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228600" y="1352550"/>
            <a:ext cx="8229600" cy="3376282"/>
          </a:xfrm>
        </p:spPr>
        <p:txBody>
          <a:bodyPr>
            <a:normAutofit/>
          </a:bodyPr>
          <a:lstStyle/>
          <a:p>
            <a:pPr marL="342900" lvl="1" indent="0" algn="just">
              <a:buNone/>
            </a:pPr>
            <a:r>
              <a:rPr lang="en-US" b="1" smtClean="0">
                <a:latin typeface="Arial" pitchFamily="34" charset="0"/>
                <a:cs typeface="Arial" pitchFamily="34" charset="0"/>
              </a:rPr>
              <a:t>Editors </a:t>
            </a:r>
            <a:r>
              <a:rPr lang="en-US" b="1">
                <a:latin typeface="Arial" pitchFamily="34" charset="0"/>
                <a:cs typeface="Arial" pitchFamily="34" charset="0"/>
              </a:rPr>
              <a:t>bases on </a:t>
            </a:r>
            <a:r>
              <a:rPr lang="en-US" b="1" smtClean="0">
                <a:latin typeface="Arial" pitchFamily="34" charset="0"/>
                <a:cs typeface="Arial" pitchFamily="34" charset="0"/>
              </a:rPr>
              <a:t>datatype</a:t>
            </a:r>
          </a:p>
          <a:p>
            <a:pPr marL="342900" lvl="1" indent="0" algn="just">
              <a:buNone/>
            </a:pPr>
            <a:r>
              <a:rPr lang="en-US" smtClean="0">
                <a:latin typeface="Arial" pitchFamily="34" charset="0"/>
                <a:cs typeface="Arial" pitchFamily="34" charset="0"/>
              </a:rPr>
              <a:t>(nghĩa là quy định kiểu dữ liệu nhập vào)</a:t>
            </a:r>
            <a:endParaRPr lang="en-US">
              <a:latin typeface="Arial" pitchFamily="34" charset="0"/>
              <a:cs typeface="Arial" pitchFamily="34" charset="0"/>
            </a:endParaRPr>
          </a:p>
        </p:txBody>
      </p:sp>
      <p:sp>
        <p:nvSpPr>
          <p:cNvPr id="7" name="Title 1"/>
          <p:cNvSpPr txBox="1">
            <a:spLocks/>
          </p:cNvSpPr>
          <p:nvPr/>
        </p:nvSpPr>
        <p:spPr>
          <a:xfrm>
            <a:off x="609601" y="234259"/>
            <a:ext cx="8535572" cy="857250"/>
          </a:xfrm>
          <a:prstGeom prst="rect">
            <a:avLst/>
          </a:prstGeom>
          <a:ln/>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dirty="0">
                <a:solidFill>
                  <a:schemeClr val="bg1"/>
                </a:solidFill>
                <a:latin typeface="Arial" pitchFamily="34" charset="0"/>
                <a:cs typeface="Arial" pitchFamily="34" charset="0"/>
              </a:rPr>
              <a:t> MVC Says Hello World </a:t>
            </a:r>
          </a:p>
        </p:txBody>
      </p:sp>
      <p:pic>
        <p:nvPicPr>
          <p:cNvPr id="2" name="Picture 1"/>
          <p:cNvPicPr>
            <a:picLocks noChangeAspect="1"/>
          </p:cNvPicPr>
          <p:nvPr/>
        </p:nvPicPr>
        <p:blipFill>
          <a:blip r:embed="rId2"/>
          <a:stretch>
            <a:fillRect/>
          </a:stretch>
        </p:blipFill>
        <p:spPr>
          <a:xfrm>
            <a:off x="457200" y="2345081"/>
            <a:ext cx="6033800" cy="2798419"/>
          </a:xfrm>
          <a:prstGeom prst="rect">
            <a:avLst/>
          </a:prstGeom>
        </p:spPr>
      </p:pic>
      <p:pic>
        <p:nvPicPr>
          <p:cNvPr id="3" name="Picture 2"/>
          <p:cNvPicPr>
            <a:picLocks noChangeAspect="1"/>
          </p:cNvPicPr>
          <p:nvPr/>
        </p:nvPicPr>
        <p:blipFill>
          <a:blip r:embed="rId3"/>
          <a:stretch>
            <a:fillRect/>
          </a:stretch>
        </p:blipFill>
        <p:spPr>
          <a:xfrm>
            <a:off x="4318279" y="4314494"/>
            <a:ext cx="3819525" cy="828675"/>
          </a:xfrm>
          <a:prstGeom prst="rect">
            <a:avLst/>
          </a:prstGeom>
        </p:spPr>
      </p:pic>
    </p:spTree>
    <p:extLst>
      <p:ext uri="{BB962C8B-B14F-4D97-AF65-F5344CB8AC3E}">
        <p14:creationId xmlns:p14="http://schemas.microsoft.com/office/powerpoint/2010/main" val="116947412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228600" y="1352550"/>
            <a:ext cx="6696624" cy="3376282"/>
          </a:xfrm>
        </p:spPr>
        <p:txBody>
          <a:bodyPr>
            <a:normAutofit/>
          </a:bodyPr>
          <a:lstStyle/>
          <a:p>
            <a:pPr marL="342900" lvl="1" indent="0" algn="just">
              <a:buNone/>
            </a:pPr>
            <a:r>
              <a:rPr lang="en-US" b="1" dirty="0">
                <a:latin typeface="Arial" pitchFamily="34" charset="0"/>
                <a:cs typeface="Arial" pitchFamily="34" charset="0"/>
              </a:rPr>
              <a:t>Essential Validators </a:t>
            </a:r>
            <a:endParaRPr lang="en-US" b="1" dirty="0" smtClean="0">
              <a:latin typeface="Arial" pitchFamily="34" charset="0"/>
              <a:cs typeface="Arial" pitchFamily="34" charset="0"/>
            </a:endParaRPr>
          </a:p>
          <a:p>
            <a:pPr marL="342900" lvl="1" indent="0" algn="just">
              <a:buNone/>
            </a:pPr>
            <a:r>
              <a:rPr lang="en-US" b="1" dirty="0">
                <a:latin typeface="Arial" pitchFamily="34" charset="0"/>
                <a:cs typeface="Arial" pitchFamily="34" charset="0"/>
              </a:rPr>
              <a:t>Validating with Regular </a:t>
            </a:r>
            <a:r>
              <a:rPr lang="en-US" b="1" dirty="0" smtClean="0">
                <a:latin typeface="Arial" pitchFamily="34" charset="0"/>
                <a:cs typeface="Arial" pitchFamily="34" charset="0"/>
              </a:rPr>
              <a:t>Expressions</a:t>
            </a:r>
          </a:p>
          <a:p>
            <a:pPr marL="342900" lvl="1" indent="0" algn="just">
              <a:buNone/>
            </a:pPr>
            <a:r>
              <a:rPr lang="en-US" b="1" dirty="0">
                <a:latin typeface="Arial" pitchFamily="34" charset="0"/>
                <a:cs typeface="Arial" pitchFamily="34" charset="0"/>
              </a:rPr>
              <a:t>Remote Validators </a:t>
            </a:r>
            <a:endParaRPr lang="en-US" b="1" dirty="0" smtClean="0">
              <a:latin typeface="Arial" pitchFamily="34" charset="0"/>
              <a:cs typeface="Arial" pitchFamily="34" charset="0"/>
            </a:endParaRPr>
          </a:p>
          <a:p>
            <a:pPr marL="342900" lvl="1" indent="0" algn="just">
              <a:buNone/>
            </a:pPr>
            <a:r>
              <a:rPr lang="en-US" b="1" dirty="0" err="1">
                <a:latin typeface="Arial" pitchFamily="34" charset="0"/>
                <a:cs typeface="Arial" pitchFamily="34" charset="0"/>
              </a:rPr>
              <a:t>MetadataTypeAttribute</a:t>
            </a:r>
            <a:r>
              <a:rPr lang="en-US" b="1" dirty="0">
                <a:latin typeface="Arial" pitchFamily="34" charset="0"/>
                <a:cs typeface="Arial" pitchFamily="34" charset="0"/>
              </a:rPr>
              <a:t> </a:t>
            </a:r>
          </a:p>
        </p:txBody>
      </p:sp>
      <p:sp>
        <p:nvSpPr>
          <p:cNvPr id="7" name="Title 1"/>
          <p:cNvSpPr txBox="1">
            <a:spLocks/>
          </p:cNvSpPr>
          <p:nvPr/>
        </p:nvSpPr>
        <p:spPr>
          <a:xfrm>
            <a:off x="609601" y="234259"/>
            <a:ext cx="8535572" cy="857250"/>
          </a:xfrm>
          <a:prstGeom prst="rect">
            <a:avLst/>
          </a:prstGeom>
          <a:ln/>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dirty="0">
                <a:solidFill>
                  <a:schemeClr val="bg1"/>
                </a:solidFill>
                <a:latin typeface="Arial" pitchFamily="34" charset="0"/>
                <a:cs typeface="Arial" pitchFamily="34" charset="0"/>
              </a:rPr>
              <a:t> Don’t Trust Everything the World Says</a:t>
            </a:r>
          </a:p>
        </p:txBody>
      </p:sp>
    </p:spTree>
    <p:extLst>
      <p:ext uri="{BB962C8B-B14F-4D97-AF65-F5344CB8AC3E}">
        <p14:creationId xmlns:p14="http://schemas.microsoft.com/office/powerpoint/2010/main" val="80452752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228600" y="1352550"/>
            <a:ext cx="6696624" cy="3376282"/>
          </a:xfrm>
        </p:spPr>
        <p:txBody>
          <a:bodyPr>
            <a:normAutofit fontScale="62500" lnSpcReduction="20000"/>
          </a:bodyPr>
          <a:lstStyle/>
          <a:p>
            <a:pPr marL="342900" lvl="1" indent="0" algn="just">
              <a:buNone/>
            </a:pPr>
            <a:r>
              <a:rPr lang="en-US" b="1" dirty="0" err="1" smtClean="0">
                <a:latin typeface="Arial" pitchFamily="34" charset="0"/>
                <a:cs typeface="Arial" pitchFamily="34" charset="0"/>
              </a:rPr>
              <a:t>NuGet</a:t>
            </a:r>
            <a:r>
              <a:rPr lang="en-US" b="1" dirty="0" smtClean="0">
                <a:latin typeface="Arial" pitchFamily="34" charset="0"/>
                <a:cs typeface="Arial" pitchFamily="34" charset="0"/>
              </a:rPr>
              <a:t> Package Manager </a:t>
            </a:r>
          </a:p>
          <a:p>
            <a:pPr marL="342900" lvl="1" indent="0" algn="just">
              <a:buNone/>
            </a:pPr>
            <a:r>
              <a:rPr lang="en-US" dirty="0" smtClean="0">
                <a:latin typeface="Arial" pitchFamily="34" charset="0"/>
                <a:cs typeface="Arial" pitchFamily="34" charset="0"/>
              </a:rPr>
              <a:t>	</a:t>
            </a:r>
            <a:r>
              <a:rPr lang="en-US" dirty="0" err="1" smtClean="0">
                <a:latin typeface="Arial" pitchFamily="34" charset="0"/>
                <a:cs typeface="Arial" pitchFamily="34" charset="0"/>
              </a:rPr>
              <a:t>NNuGet</a:t>
            </a:r>
            <a:r>
              <a:rPr lang="en-US" dirty="0" smtClean="0">
                <a:latin typeface="Arial" pitchFamily="34" charset="0"/>
                <a:cs typeface="Arial" pitchFamily="34" charset="0"/>
              </a:rPr>
              <a:t> is designed to make it easier to manage external libraries such as jQuery, and has been available in Visual Studio since Visual Studio 2010. You can access it from the Tools menu in Visual Studio. </a:t>
            </a:r>
            <a:r>
              <a:rPr lang="en-US" dirty="0" err="1" smtClean="0">
                <a:latin typeface="Arial" pitchFamily="34" charset="0"/>
                <a:cs typeface="Arial" pitchFamily="34" charset="0"/>
              </a:rPr>
              <a:t>uGet</a:t>
            </a:r>
            <a:r>
              <a:rPr lang="en-US" dirty="0" smtClean="0">
                <a:latin typeface="Arial" pitchFamily="34" charset="0"/>
                <a:cs typeface="Arial" pitchFamily="34" charset="0"/>
              </a:rPr>
              <a:t> Package Manager </a:t>
            </a:r>
          </a:p>
          <a:p>
            <a:pPr marL="342900" lvl="1" indent="0" algn="just">
              <a:buNone/>
            </a:pPr>
            <a:r>
              <a:rPr lang="en-US" b="1" dirty="0" smtClean="0">
                <a:latin typeface="Arial" pitchFamily="34" charset="0"/>
                <a:cs typeface="Arial" pitchFamily="34" charset="0"/>
              </a:rPr>
              <a:t>Download Part of the Page after the Page has Loaded </a:t>
            </a:r>
            <a:endParaRPr lang="en-US" dirty="0" smtClean="0">
              <a:latin typeface="Arial" pitchFamily="34" charset="0"/>
              <a:cs typeface="Arial" pitchFamily="34" charset="0"/>
            </a:endParaRPr>
          </a:p>
          <a:p>
            <a:pPr marL="342900" lvl="1" indent="0" algn="just">
              <a:buNone/>
            </a:pPr>
            <a:r>
              <a:rPr lang="en-US" dirty="0" smtClean="0">
                <a:latin typeface="Arial" pitchFamily="34" charset="0"/>
                <a:cs typeface="Arial" pitchFamily="34" charset="0"/>
              </a:rPr>
              <a:t>	For example, we might wait to download the menu until after the page has loaded. We might have advertising along the side that we want the user to see but not have to wait on. In both cases, we want to trigger an AJAX call at the appropriate point to ensure this happens as expected.</a:t>
            </a:r>
          </a:p>
        </p:txBody>
      </p:sp>
      <p:sp>
        <p:nvSpPr>
          <p:cNvPr id="7" name="Title 1"/>
          <p:cNvSpPr txBox="1">
            <a:spLocks/>
          </p:cNvSpPr>
          <p:nvPr/>
        </p:nvSpPr>
        <p:spPr>
          <a:xfrm>
            <a:off x="609601" y="234259"/>
            <a:ext cx="8535572" cy="857250"/>
          </a:xfrm>
          <a:prstGeom prst="rect">
            <a:avLst/>
          </a:prstGeom>
          <a:ln/>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dirty="0">
                <a:solidFill>
                  <a:schemeClr val="bg1"/>
                </a:solidFill>
                <a:latin typeface="Arial" pitchFamily="34" charset="0"/>
                <a:cs typeface="Arial" pitchFamily="34" charset="0"/>
              </a:rPr>
              <a:t>MVC Meets jQuery </a:t>
            </a:r>
          </a:p>
        </p:txBody>
      </p:sp>
    </p:spTree>
    <p:extLst>
      <p:ext uri="{BB962C8B-B14F-4D97-AF65-F5344CB8AC3E}">
        <p14:creationId xmlns:p14="http://schemas.microsoft.com/office/powerpoint/2010/main" val="324301327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228600" y="1352550"/>
            <a:ext cx="6696624" cy="3376282"/>
          </a:xfrm>
        </p:spPr>
        <p:txBody>
          <a:bodyPr>
            <a:normAutofit fontScale="62500" lnSpcReduction="20000"/>
          </a:bodyPr>
          <a:lstStyle/>
          <a:p>
            <a:pPr marL="342900" lvl="1" indent="0" algn="just">
              <a:buNone/>
            </a:pPr>
            <a:r>
              <a:rPr lang="en-US" b="1" dirty="0" smtClean="0">
                <a:latin typeface="Arial" pitchFamily="34" charset="0"/>
                <a:cs typeface="Arial" pitchFamily="34" charset="0"/>
              </a:rPr>
              <a:t>Retrieve Help Text When the User Triggers the Request </a:t>
            </a:r>
          </a:p>
          <a:p>
            <a:pPr marL="342900" lvl="1" indent="0" algn="just">
              <a:buNone/>
            </a:pPr>
            <a:r>
              <a:rPr lang="en-US" smtClean="0">
                <a:latin typeface="Arial" pitchFamily="34" charset="0"/>
                <a:cs typeface="Arial" pitchFamily="34" charset="0"/>
              </a:rPr>
              <a:t>	This </a:t>
            </a:r>
            <a:r>
              <a:rPr lang="en-US" dirty="0" smtClean="0">
                <a:latin typeface="Arial" pitchFamily="34" charset="0"/>
                <a:cs typeface="Arial" pitchFamily="34" charset="0"/>
              </a:rPr>
              <a:t>scenario is similar to the one we just created for showing advertisements; the main difference is that the AJAX call is now triggered by the user rather than automatically. Usually the user will click a trigger that will be used to initiate the action. Delete an Item from </a:t>
            </a:r>
            <a:r>
              <a:rPr lang="en-US" smtClean="0">
                <a:latin typeface="Arial" pitchFamily="34" charset="0"/>
                <a:cs typeface="Arial" pitchFamily="34" charset="0"/>
              </a:rPr>
              <a:t>a Grid</a:t>
            </a:r>
          </a:p>
          <a:p>
            <a:pPr marL="342900" lvl="1" indent="0" algn="just">
              <a:buNone/>
            </a:pPr>
            <a:endParaRPr lang="en-US" dirty="0" smtClean="0">
              <a:latin typeface="Arial" pitchFamily="34" charset="0"/>
              <a:cs typeface="Arial" pitchFamily="34" charset="0"/>
            </a:endParaRPr>
          </a:p>
          <a:p>
            <a:pPr marL="342900" lvl="1" indent="0" algn="just">
              <a:buNone/>
            </a:pPr>
            <a:r>
              <a:rPr lang="en-US" b="1" dirty="0">
                <a:latin typeface="Arial" pitchFamily="34" charset="0"/>
                <a:cs typeface="Arial" pitchFamily="34" charset="0"/>
              </a:rPr>
              <a:t>Delete an Item from a Grid</a:t>
            </a:r>
            <a:endParaRPr lang="en-US" b="1" dirty="0" smtClean="0">
              <a:latin typeface="Arial" pitchFamily="34" charset="0"/>
              <a:cs typeface="Arial" pitchFamily="34" charset="0"/>
            </a:endParaRPr>
          </a:p>
          <a:p>
            <a:pPr marL="342900" lvl="1" indent="0" algn="just">
              <a:buNone/>
            </a:pPr>
            <a:r>
              <a:rPr lang="en-US" smtClean="0">
                <a:latin typeface="Arial" pitchFamily="34" charset="0"/>
                <a:cs typeface="Arial" pitchFamily="34" charset="0"/>
              </a:rPr>
              <a:t>	In </a:t>
            </a:r>
            <a:r>
              <a:rPr lang="en-US" dirty="0">
                <a:latin typeface="Arial" pitchFamily="34" charset="0"/>
                <a:cs typeface="Arial" pitchFamily="34" charset="0"/>
              </a:rPr>
              <a:t>each case, we need to call an action in the controller, passing the id for the item clicked. The controller will update the back end to remove the item from the list of items to display. When the AJAX call is finished, we will use jQuery to remove the item from the display. </a:t>
            </a:r>
            <a:endParaRPr lang="en-US" dirty="0" smtClean="0">
              <a:latin typeface="Arial" pitchFamily="34" charset="0"/>
              <a:cs typeface="Arial" pitchFamily="34" charset="0"/>
            </a:endParaRPr>
          </a:p>
        </p:txBody>
      </p:sp>
      <p:sp>
        <p:nvSpPr>
          <p:cNvPr id="7" name="Title 1"/>
          <p:cNvSpPr txBox="1">
            <a:spLocks/>
          </p:cNvSpPr>
          <p:nvPr/>
        </p:nvSpPr>
        <p:spPr>
          <a:xfrm>
            <a:off x="609601" y="234259"/>
            <a:ext cx="8535572" cy="857250"/>
          </a:xfrm>
          <a:prstGeom prst="rect">
            <a:avLst/>
          </a:prstGeom>
          <a:ln/>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dirty="0">
                <a:solidFill>
                  <a:schemeClr val="bg1"/>
                </a:solidFill>
                <a:latin typeface="Arial" pitchFamily="34" charset="0"/>
                <a:cs typeface="Arial" pitchFamily="34" charset="0"/>
              </a:rPr>
              <a:t>MVC Meets jQuery </a:t>
            </a:r>
          </a:p>
        </p:txBody>
      </p:sp>
    </p:spTree>
    <p:extLst>
      <p:ext uri="{BB962C8B-B14F-4D97-AF65-F5344CB8AC3E}">
        <p14:creationId xmlns:p14="http://schemas.microsoft.com/office/powerpoint/2010/main" val="289428480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228599" y="1352550"/>
            <a:ext cx="8916573" cy="3376282"/>
          </a:xfrm>
        </p:spPr>
        <p:txBody>
          <a:bodyPr>
            <a:normAutofit/>
          </a:bodyPr>
          <a:lstStyle/>
          <a:p>
            <a:pPr marL="342900" lvl="1" indent="0" algn="just">
              <a:buNone/>
            </a:pPr>
            <a:r>
              <a:rPr lang="en-US" sz="2400" b="1" dirty="0" smtClean="0">
                <a:latin typeface="Arial" pitchFamily="34" charset="0"/>
                <a:cs typeface="Arial" pitchFamily="34" charset="0"/>
              </a:rPr>
              <a:t>Controllers</a:t>
            </a:r>
          </a:p>
          <a:p>
            <a:pPr marL="342900" lvl="1" indent="0" algn="just">
              <a:buNone/>
            </a:pPr>
            <a:r>
              <a:rPr lang="en-US" sz="2400" b="1" dirty="0">
                <a:latin typeface="Arial" pitchFamily="34" charset="0"/>
                <a:cs typeface="Arial" pitchFamily="34" charset="0"/>
              </a:rPr>
              <a:t>	</a:t>
            </a:r>
            <a:r>
              <a:rPr lang="en-US" sz="2400" dirty="0" smtClean="0">
                <a:latin typeface="Arial" pitchFamily="34" charset="0"/>
                <a:cs typeface="Arial" pitchFamily="34" charset="0"/>
              </a:rPr>
              <a:t>When you create a new controller, you can specify a template in the scaffolding options. So far, we have stayed with the default empty controller, but there are other built-in options available. </a:t>
            </a:r>
            <a:endParaRPr lang="en-US" sz="2400" dirty="0">
              <a:latin typeface="Arial" pitchFamily="34" charset="0"/>
              <a:cs typeface="Arial" pitchFamily="34" charset="0"/>
            </a:endParaRPr>
          </a:p>
        </p:txBody>
      </p:sp>
      <p:sp>
        <p:nvSpPr>
          <p:cNvPr id="7" name="Title 1"/>
          <p:cNvSpPr txBox="1">
            <a:spLocks/>
          </p:cNvSpPr>
          <p:nvPr/>
        </p:nvSpPr>
        <p:spPr>
          <a:xfrm>
            <a:off x="609601" y="234259"/>
            <a:ext cx="8535572" cy="857250"/>
          </a:xfrm>
          <a:prstGeom prst="rect">
            <a:avLst/>
          </a:prstGeom>
          <a:ln/>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dirty="0">
                <a:solidFill>
                  <a:schemeClr val="bg1"/>
                </a:solidFill>
                <a:latin typeface="Arial" pitchFamily="34" charset="0"/>
                <a:cs typeface="Arial" pitchFamily="34" charset="0"/>
              </a:rPr>
              <a:t>MVC Scaffolding</a:t>
            </a:r>
          </a:p>
        </p:txBody>
      </p:sp>
      <p:pic>
        <p:nvPicPr>
          <p:cNvPr id="2" name="Picture 1"/>
          <p:cNvPicPr>
            <a:picLocks noChangeAspect="1"/>
          </p:cNvPicPr>
          <p:nvPr/>
        </p:nvPicPr>
        <p:blipFill>
          <a:blip r:embed="rId2"/>
          <a:stretch>
            <a:fillRect/>
          </a:stretch>
        </p:blipFill>
        <p:spPr>
          <a:xfrm>
            <a:off x="3200400" y="2917320"/>
            <a:ext cx="4953000" cy="2226180"/>
          </a:xfrm>
          <a:prstGeom prst="rect">
            <a:avLst/>
          </a:prstGeom>
        </p:spPr>
      </p:pic>
    </p:spTree>
    <p:extLst>
      <p:ext uri="{BB962C8B-B14F-4D97-AF65-F5344CB8AC3E}">
        <p14:creationId xmlns:p14="http://schemas.microsoft.com/office/powerpoint/2010/main" val="147656022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228600" y="1200150"/>
            <a:ext cx="6696624" cy="3376282"/>
          </a:xfrm>
        </p:spPr>
        <p:txBody>
          <a:bodyPr>
            <a:normAutofit/>
          </a:bodyPr>
          <a:lstStyle/>
          <a:p>
            <a:pPr marL="342900" lvl="1" indent="0" algn="just">
              <a:buNone/>
            </a:pPr>
            <a:r>
              <a:rPr lang="en-US" sz="2400" b="1" dirty="0" smtClean="0">
                <a:latin typeface="Arial" pitchFamily="34" charset="0"/>
                <a:cs typeface="Arial" pitchFamily="34" charset="0"/>
              </a:rPr>
              <a:t>Views</a:t>
            </a:r>
          </a:p>
          <a:p>
            <a:pPr marL="342900" lvl="1" indent="0" algn="just">
              <a:buNone/>
            </a:pPr>
            <a:r>
              <a:rPr lang="en-US" sz="2400" dirty="0" smtClean="0">
                <a:latin typeface="Arial" pitchFamily="34" charset="0"/>
                <a:cs typeface="Arial" pitchFamily="34" charset="0"/>
              </a:rPr>
              <a:t>The scaffolding templates for views are much more modest. Specify a model and then select from one of six actions. </a:t>
            </a:r>
            <a:endParaRPr lang="en-US" sz="2400" dirty="0">
              <a:latin typeface="Arial" pitchFamily="34" charset="0"/>
              <a:cs typeface="Arial" pitchFamily="34" charset="0"/>
            </a:endParaRPr>
          </a:p>
        </p:txBody>
      </p:sp>
      <p:sp>
        <p:nvSpPr>
          <p:cNvPr id="7" name="Title 1"/>
          <p:cNvSpPr txBox="1">
            <a:spLocks/>
          </p:cNvSpPr>
          <p:nvPr/>
        </p:nvSpPr>
        <p:spPr>
          <a:xfrm>
            <a:off x="609601" y="234259"/>
            <a:ext cx="8535572" cy="857250"/>
          </a:xfrm>
          <a:prstGeom prst="rect">
            <a:avLst/>
          </a:prstGeom>
          <a:ln/>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dirty="0">
                <a:solidFill>
                  <a:schemeClr val="bg1"/>
                </a:solidFill>
                <a:latin typeface="Arial" pitchFamily="34" charset="0"/>
                <a:cs typeface="Arial" pitchFamily="34" charset="0"/>
              </a:rPr>
              <a:t>MVC Scaffolding</a:t>
            </a:r>
          </a:p>
          <a:p>
            <a:pPr algn="r"/>
            <a:endParaRPr lang="en-US" sz="3600" dirty="0">
              <a:solidFill>
                <a:schemeClr val="bg1"/>
              </a:solidFill>
              <a:latin typeface="Arial" pitchFamily="34" charset="0"/>
              <a:cs typeface="Arial" pitchFamily="34" charset="0"/>
            </a:endParaRPr>
          </a:p>
        </p:txBody>
      </p:sp>
      <p:pic>
        <p:nvPicPr>
          <p:cNvPr id="2" name="Picture 1"/>
          <p:cNvPicPr>
            <a:picLocks noChangeAspect="1"/>
          </p:cNvPicPr>
          <p:nvPr/>
        </p:nvPicPr>
        <p:blipFill>
          <a:blip r:embed="rId2"/>
          <a:stretch>
            <a:fillRect/>
          </a:stretch>
        </p:blipFill>
        <p:spPr>
          <a:xfrm>
            <a:off x="2133600" y="2888291"/>
            <a:ext cx="5220857" cy="2198059"/>
          </a:xfrm>
          <a:prstGeom prst="rect">
            <a:avLst/>
          </a:prstGeom>
        </p:spPr>
      </p:pic>
    </p:spTree>
    <p:extLst>
      <p:ext uri="{BB962C8B-B14F-4D97-AF65-F5344CB8AC3E}">
        <p14:creationId xmlns:p14="http://schemas.microsoft.com/office/powerpoint/2010/main" val="328039627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228600" y="1352550"/>
            <a:ext cx="7924800" cy="3376282"/>
          </a:xfrm>
        </p:spPr>
        <p:txBody>
          <a:bodyPr>
            <a:normAutofit/>
          </a:bodyPr>
          <a:lstStyle/>
          <a:p>
            <a:pPr lvl="1" algn="just">
              <a:buFontTx/>
              <a:buChar char="-"/>
            </a:pPr>
            <a:r>
              <a:rPr lang="en-US" sz="1800" dirty="0" smtClean="0">
                <a:latin typeface="Arial" pitchFamily="34" charset="0"/>
                <a:cs typeface="Arial" pitchFamily="34" charset="0"/>
              </a:rPr>
              <a:t>It was first released in 2002.</a:t>
            </a:r>
          </a:p>
          <a:p>
            <a:pPr lvl="1" algn="just">
              <a:buFontTx/>
              <a:buChar char="-"/>
            </a:pPr>
            <a:r>
              <a:rPr lang="en-US" sz="1800" dirty="0" smtClean="0">
                <a:latin typeface="Arial" pitchFamily="34" charset="0"/>
                <a:cs typeface="Arial" pitchFamily="34" charset="0"/>
              </a:rPr>
              <a:t>Technological </a:t>
            </a:r>
            <a:r>
              <a:rPr lang="en-US" sz="1800" dirty="0">
                <a:latin typeface="Arial" pitchFamily="34" charset="0"/>
                <a:cs typeface="Arial" pitchFamily="34" charset="0"/>
              </a:rPr>
              <a:t>development of web-based </a:t>
            </a:r>
            <a:r>
              <a:rPr lang="en-US" sz="1800" dirty="0" smtClean="0">
                <a:latin typeface="Arial" pitchFamily="34" charset="0"/>
                <a:cs typeface="Arial" pitchFamily="34" charset="0"/>
              </a:rPr>
              <a:t>applications. (</a:t>
            </a:r>
            <a:r>
              <a:rPr lang="en-US" sz="1800" dirty="0" err="1" smtClean="0">
                <a:latin typeface="Arial" pitchFamily="34" charset="0"/>
                <a:cs typeface="Arial" pitchFamily="34" charset="0"/>
              </a:rPr>
              <a:t>WebForm</a:t>
            </a:r>
            <a:r>
              <a:rPr lang="en-US" sz="1800" dirty="0" smtClean="0">
                <a:latin typeface="Arial" pitchFamily="34" charset="0"/>
                <a:cs typeface="Arial" pitchFamily="34" charset="0"/>
              </a:rPr>
              <a:t>).</a:t>
            </a:r>
          </a:p>
          <a:p>
            <a:pPr lvl="1" algn="just">
              <a:buFontTx/>
              <a:buChar char="-"/>
            </a:pPr>
            <a:r>
              <a:rPr lang="en-US" sz="1800" dirty="0" smtClean="0">
                <a:latin typeface="Arial" pitchFamily="34" charset="0"/>
                <a:cs typeface="Arial" pitchFamily="34" charset="0"/>
              </a:rPr>
              <a:t>ASP stands for Active Server Page.</a:t>
            </a:r>
          </a:p>
          <a:p>
            <a:pPr lvl="1" algn="just">
              <a:buFontTx/>
              <a:buChar char="-"/>
            </a:pPr>
            <a:r>
              <a:rPr lang="en-US" sz="1800" dirty="0" smtClean="0">
                <a:latin typeface="Arial" pitchFamily="34" charset="0"/>
                <a:cs typeface="Arial" pitchFamily="34" charset="0"/>
              </a:rPr>
              <a:t>Is a component of the .NET Framework.</a:t>
            </a:r>
          </a:p>
        </p:txBody>
      </p:sp>
      <p:sp>
        <p:nvSpPr>
          <p:cNvPr id="7" name="Title 1"/>
          <p:cNvSpPr txBox="1">
            <a:spLocks/>
          </p:cNvSpPr>
          <p:nvPr/>
        </p:nvSpPr>
        <p:spPr>
          <a:xfrm>
            <a:off x="609600" y="234259"/>
            <a:ext cx="8535572" cy="857250"/>
          </a:xfrm>
          <a:prstGeom prst="rect">
            <a:avLst/>
          </a:prstGeom>
          <a:ln/>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dirty="0" smtClean="0">
                <a:solidFill>
                  <a:schemeClr val="bg1"/>
                </a:solidFill>
                <a:latin typeface="Arial" panose="020B0604020202020204" pitchFamily="34" charset="0"/>
                <a:cs typeface="Arial" panose="020B0604020202020204" pitchFamily="34" charset="0"/>
              </a:rPr>
              <a:t>ASP.NET</a:t>
            </a:r>
            <a:endParaRPr lang="en-US" sz="3600" dirty="0">
              <a:solidFill>
                <a:schemeClr val="bg1"/>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2724150"/>
            <a:ext cx="4114800" cy="1524000"/>
          </a:xfrm>
          <a:prstGeom prst="rect">
            <a:avLst/>
          </a:prstGeom>
        </p:spPr>
      </p:pic>
    </p:spTree>
    <p:extLst>
      <p:ext uri="{BB962C8B-B14F-4D97-AF65-F5344CB8AC3E}">
        <p14:creationId xmlns:p14="http://schemas.microsoft.com/office/powerpoint/2010/main" val="195952399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616974" y="133350"/>
            <a:ext cx="8535572" cy="857250"/>
          </a:xfrm>
          <a:prstGeom prst="rect">
            <a:avLst/>
          </a:prstGeom>
          <a:ln/>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smtClean="0">
                <a:solidFill>
                  <a:schemeClr val="bg1"/>
                </a:solidFill>
                <a:latin typeface="Arial" pitchFamily="34" charset="0"/>
                <a:cs typeface="Arial" pitchFamily="34" charset="0"/>
              </a:rPr>
              <a:t>Method </a:t>
            </a:r>
            <a:r>
              <a:rPr lang="en-US" sz="3600" dirty="0" smtClean="0">
                <a:solidFill>
                  <a:schemeClr val="bg1"/>
                </a:solidFill>
                <a:latin typeface="Arial" pitchFamily="34" charset="0"/>
                <a:cs typeface="Arial" pitchFamily="34" charset="0"/>
              </a:rPr>
              <a:t>and Properties</a:t>
            </a:r>
            <a:endParaRPr lang="en-US" sz="3600" dirty="0">
              <a:solidFill>
                <a:schemeClr val="bg1"/>
              </a:solidFill>
              <a:latin typeface="Arial" pitchFamily="34" charset="0"/>
              <a:cs typeface="Arial" pitchFamily="34" charset="0"/>
            </a:endParaRPr>
          </a:p>
        </p:txBody>
      </p:sp>
      <p:sp>
        <p:nvSpPr>
          <p:cNvPr id="2" name="Content Placeholder 1"/>
          <p:cNvSpPr>
            <a:spLocks noGrp="1"/>
          </p:cNvSpPr>
          <p:nvPr>
            <p:ph idx="1"/>
          </p:nvPr>
        </p:nvSpPr>
        <p:spPr/>
        <p:txBody>
          <a:bodyPr/>
          <a:lstStyle/>
          <a:p>
            <a:r>
              <a:rPr lang="vi-VN" b="1"/>
              <a:t>Exception Handling</a:t>
            </a:r>
            <a:r>
              <a:rPr lang="vi-VN"/>
              <a:t> </a:t>
            </a:r>
            <a:br>
              <a:rPr lang="vi-VN"/>
            </a:br>
            <a:r>
              <a:rPr lang="vi-VN" smtClean="0"/>
              <a:t>- try-catch final</a:t>
            </a:r>
            <a:r>
              <a:rPr lang="vi-VN" b="1" smtClean="0"/>
              <a:t> </a:t>
            </a:r>
            <a:r>
              <a:rPr lang="vi-VN"/>
              <a:t>block </a:t>
            </a:r>
            <a:br>
              <a:rPr lang="vi-VN"/>
            </a:br>
            <a:endParaRPr lang="vi-VN"/>
          </a:p>
        </p:txBody>
      </p:sp>
    </p:spTree>
    <p:extLst>
      <p:ext uri="{BB962C8B-B14F-4D97-AF65-F5344CB8AC3E}">
        <p14:creationId xmlns:p14="http://schemas.microsoft.com/office/powerpoint/2010/main" val="179206807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228600" y="1352550"/>
            <a:ext cx="7924800" cy="3376282"/>
          </a:xfrm>
        </p:spPr>
        <p:txBody>
          <a:bodyPr>
            <a:normAutofit/>
          </a:bodyPr>
          <a:lstStyle/>
          <a:p>
            <a:pPr lvl="1" algn="just">
              <a:buFontTx/>
              <a:buChar char="-"/>
            </a:pPr>
            <a:r>
              <a:rPr lang="en-US" sz="1800" dirty="0" smtClean="0">
                <a:latin typeface="Arial" pitchFamily="34" charset="0"/>
                <a:cs typeface="Arial" pitchFamily="34" charset="0"/>
              </a:rPr>
              <a:t>Compatible </a:t>
            </a:r>
            <a:r>
              <a:rPr lang="en-US" sz="1800" dirty="0">
                <a:latin typeface="Arial" pitchFamily="34" charset="0"/>
                <a:cs typeface="Arial" pitchFamily="34" charset="0"/>
              </a:rPr>
              <a:t>with many different types of </a:t>
            </a:r>
            <a:r>
              <a:rPr lang="en-US" sz="1800" dirty="0" smtClean="0">
                <a:latin typeface="Arial" pitchFamily="34" charset="0"/>
                <a:cs typeface="Arial" pitchFamily="34" charset="0"/>
              </a:rPr>
              <a:t>browsers.</a:t>
            </a:r>
          </a:p>
          <a:p>
            <a:pPr lvl="1" algn="just">
              <a:buFontTx/>
              <a:buChar char="-"/>
            </a:pPr>
            <a:r>
              <a:rPr lang="en-US" sz="1800" dirty="0">
                <a:latin typeface="Arial" pitchFamily="34" charset="0"/>
                <a:cs typeface="Arial" pitchFamily="34" charset="0"/>
              </a:rPr>
              <a:t>D</a:t>
            </a:r>
            <a:r>
              <a:rPr lang="en-US" sz="1800" dirty="0" smtClean="0">
                <a:latin typeface="Arial" pitchFamily="34" charset="0"/>
                <a:cs typeface="Arial" pitchFamily="34" charset="0"/>
              </a:rPr>
              <a:t>ata </a:t>
            </a:r>
            <a:r>
              <a:rPr lang="en-US" sz="1800" dirty="0">
                <a:latin typeface="Arial" pitchFamily="34" charset="0"/>
                <a:cs typeface="Arial" pitchFamily="34" charset="0"/>
              </a:rPr>
              <a:t>access using ADO.NET </a:t>
            </a:r>
            <a:r>
              <a:rPr lang="en-US" sz="1800" dirty="0" smtClean="0">
                <a:latin typeface="Arial" pitchFamily="34" charset="0"/>
                <a:cs typeface="Arial" pitchFamily="34" charset="0"/>
              </a:rPr>
              <a:t>technology. (.NET Framework).</a:t>
            </a:r>
          </a:p>
          <a:p>
            <a:pPr lvl="1" algn="just">
              <a:buFontTx/>
              <a:buChar char="-"/>
            </a:pPr>
            <a:r>
              <a:rPr lang="en-US" sz="1800" dirty="0" smtClean="0">
                <a:latin typeface="Arial" pitchFamily="34" charset="0"/>
                <a:cs typeface="Arial" pitchFamily="34" charset="0"/>
              </a:rPr>
              <a:t>High security.</a:t>
            </a:r>
          </a:p>
          <a:p>
            <a:pPr lvl="1" algn="just">
              <a:buFontTx/>
              <a:buChar char="-"/>
            </a:pPr>
            <a:r>
              <a:rPr lang="en-US" sz="1800" dirty="0" smtClean="0">
                <a:latin typeface="Arial" pitchFamily="34" charset="0"/>
                <a:cs typeface="Arial" pitchFamily="34" charset="0"/>
              </a:rPr>
              <a:t>Easy </a:t>
            </a:r>
            <a:r>
              <a:rPr lang="en-US" sz="1800" dirty="0">
                <a:latin typeface="Arial" pitchFamily="34" charset="0"/>
                <a:cs typeface="Arial" pitchFamily="34" charset="0"/>
              </a:rPr>
              <a:t>to maintain </a:t>
            </a:r>
            <a:r>
              <a:rPr lang="en-US" sz="1800" dirty="0" smtClean="0">
                <a:latin typeface="Arial" pitchFamily="34" charset="0"/>
                <a:cs typeface="Arial" pitchFamily="34" charset="0"/>
              </a:rPr>
              <a:t>and </a:t>
            </a:r>
            <a:r>
              <a:rPr lang="en-US" sz="1800" dirty="0">
                <a:latin typeface="Arial" pitchFamily="34" charset="0"/>
                <a:cs typeface="Arial" pitchFamily="34" charset="0"/>
              </a:rPr>
              <a:t>read </a:t>
            </a:r>
            <a:r>
              <a:rPr lang="en-US" sz="1800" dirty="0" smtClean="0">
                <a:latin typeface="Arial" pitchFamily="34" charset="0"/>
                <a:cs typeface="Arial" pitchFamily="34" charset="0"/>
              </a:rPr>
              <a:t>because Code </a:t>
            </a:r>
            <a:r>
              <a:rPr lang="en-US" sz="1800" dirty="0">
                <a:latin typeface="Arial" pitchFamily="34" charset="0"/>
                <a:cs typeface="Arial" pitchFamily="34" charset="0"/>
              </a:rPr>
              <a:t>and UI </a:t>
            </a:r>
            <a:r>
              <a:rPr lang="en-US" sz="1800" dirty="0" smtClean="0">
                <a:latin typeface="Arial" pitchFamily="34" charset="0"/>
                <a:cs typeface="Arial" pitchFamily="34" charset="0"/>
              </a:rPr>
              <a:t>is separated.</a:t>
            </a:r>
          </a:p>
          <a:p>
            <a:pPr lvl="1" algn="just">
              <a:buFontTx/>
              <a:buChar char="-"/>
            </a:pPr>
            <a:r>
              <a:rPr lang="en-US" sz="1800" dirty="0" smtClean="0">
                <a:latin typeface="Arial" pitchFamily="34" charset="0"/>
                <a:cs typeface="Arial" pitchFamily="34" charset="0"/>
              </a:rPr>
              <a:t>ASP using two program languages VB.NET or C#.</a:t>
            </a:r>
          </a:p>
        </p:txBody>
      </p:sp>
      <p:sp>
        <p:nvSpPr>
          <p:cNvPr id="7" name="Title 1"/>
          <p:cNvSpPr txBox="1">
            <a:spLocks/>
          </p:cNvSpPr>
          <p:nvPr/>
        </p:nvSpPr>
        <p:spPr>
          <a:xfrm>
            <a:off x="609600" y="234259"/>
            <a:ext cx="8535572" cy="857250"/>
          </a:xfrm>
          <a:prstGeom prst="rect">
            <a:avLst/>
          </a:prstGeom>
          <a:ln/>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dirty="0" smtClean="0">
                <a:solidFill>
                  <a:schemeClr val="bg1"/>
                </a:solidFill>
                <a:latin typeface="Arial" panose="020B0604020202020204" pitchFamily="34" charset="0"/>
                <a:cs typeface="Arial" panose="020B0604020202020204" pitchFamily="34" charset="0"/>
              </a:rPr>
              <a:t>Advantage</a:t>
            </a:r>
            <a:endParaRPr lang="en-US" sz="36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248009910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228600" y="1352550"/>
            <a:ext cx="7924800" cy="3376282"/>
          </a:xfrm>
        </p:spPr>
        <p:txBody>
          <a:bodyPr>
            <a:normAutofit/>
          </a:bodyPr>
          <a:lstStyle/>
          <a:p>
            <a:pPr lvl="1" algn="just">
              <a:buFontTx/>
              <a:buChar char="-"/>
            </a:pPr>
            <a:r>
              <a:rPr lang="en-US" sz="1800" dirty="0" smtClean="0">
                <a:latin typeface="Arial" pitchFamily="34" charset="0"/>
                <a:cs typeface="Arial" pitchFamily="34" charset="0"/>
              </a:rPr>
              <a:t>UI: including a file contains HTML, XML or server control. This file is a </a:t>
            </a:r>
            <a:r>
              <a:rPr lang="en-US" sz="1800" b="1" i="1" dirty="0">
                <a:solidFill>
                  <a:srgbClr val="0070C0"/>
                </a:solidFill>
                <a:latin typeface="Arial" pitchFamily="34" charset="0"/>
                <a:cs typeface="Arial" pitchFamily="34" charset="0"/>
              </a:rPr>
              <a:t>Page</a:t>
            </a:r>
            <a:r>
              <a:rPr lang="en-US" sz="1800" i="1" dirty="0" smtClean="0">
                <a:latin typeface="Arial" pitchFamily="34" charset="0"/>
                <a:cs typeface="Arial" pitchFamily="34" charset="0"/>
              </a:rPr>
              <a:t> and extension is </a:t>
            </a:r>
            <a:r>
              <a:rPr lang="en-US" sz="1800" b="1" i="1" dirty="0" smtClean="0">
                <a:solidFill>
                  <a:srgbClr val="0070C0"/>
                </a:solidFill>
                <a:latin typeface="Arial" pitchFamily="34" charset="0"/>
                <a:cs typeface="Arial" pitchFamily="34" charset="0"/>
              </a:rPr>
              <a:t>.</a:t>
            </a:r>
            <a:r>
              <a:rPr lang="en-US" sz="1800" b="1" i="1" dirty="0" err="1" smtClean="0">
                <a:solidFill>
                  <a:srgbClr val="0070C0"/>
                </a:solidFill>
                <a:latin typeface="Arial" pitchFamily="34" charset="0"/>
                <a:cs typeface="Arial" pitchFamily="34" charset="0"/>
              </a:rPr>
              <a:t>aspx</a:t>
            </a:r>
            <a:endParaRPr lang="en-US" sz="1800" b="1" i="1" dirty="0" smtClean="0">
              <a:solidFill>
                <a:srgbClr val="0070C0"/>
              </a:solidFill>
              <a:latin typeface="Arial" pitchFamily="34" charset="0"/>
              <a:cs typeface="Arial" pitchFamily="34" charset="0"/>
            </a:endParaRPr>
          </a:p>
          <a:p>
            <a:pPr lvl="1" algn="just">
              <a:buFontTx/>
              <a:buChar char="-"/>
            </a:pPr>
            <a:r>
              <a:rPr lang="en-US" sz="1800" b="1" i="1" dirty="0">
                <a:solidFill>
                  <a:srgbClr val="0070C0"/>
                </a:solidFill>
                <a:latin typeface="Arial" pitchFamily="34" charset="0"/>
                <a:cs typeface="Arial" pitchFamily="34" charset="0"/>
              </a:rPr>
              <a:t>Code Behind : </a:t>
            </a:r>
            <a:r>
              <a:rPr lang="en-US" sz="1800" dirty="0">
                <a:latin typeface="Arial" pitchFamily="34" charset="0"/>
                <a:cs typeface="Arial" pitchFamily="34" charset="0"/>
              </a:rPr>
              <a:t>is a file </a:t>
            </a:r>
            <a:r>
              <a:rPr lang="en-US" sz="1800" dirty="0" smtClean="0">
                <a:latin typeface="Arial" pitchFamily="34" charset="0"/>
                <a:cs typeface="Arial" pitchFamily="34" charset="0"/>
              </a:rPr>
              <a:t>code separate and extension is </a:t>
            </a:r>
            <a:r>
              <a:rPr lang="en-US" sz="1800" b="1" i="1" dirty="0">
                <a:solidFill>
                  <a:srgbClr val="0070C0"/>
                </a:solidFill>
                <a:latin typeface="Arial" pitchFamily="34" charset="0"/>
                <a:cs typeface="Arial" pitchFamily="34" charset="0"/>
              </a:rPr>
              <a:t>.VB </a:t>
            </a:r>
            <a:r>
              <a:rPr lang="en-US" sz="1800" dirty="0" smtClean="0">
                <a:latin typeface="Arial" pitchFamily="34" charset="0"/>
                <a:cs typeface="Arial" pitchFamily="34" charset="0"/>
              </a:rPr>
              <a:t>(if use Visual Basic Language) and </a:t>
            </a:r>
            <a:r>
              <a:rPr lang="en-US" sz="1800" b="1" i="1" dirty="0">
                <a:solidFill>
                  <a:srgbClr val="0070C0"/>
                </a:solidFill>
                <a:latin typeface="Arial" pitchFamily="34" charset="0"/>
                <a:cs typeface="Arial" pitchFamily="34" charset="0"/>
              </a:rPr>
              <a:t>.CS </a:t>
            </a:r>
            <a:r>
              <a:rPr lang="en-US" sz="1800" dirty="0" smtClean="0">
                <a:latin typeface="Arial" pitchFamily="34" charset="0"/>
                <a:cs typeface="Arial" pitchFamily="34" charset="0"/>
              </a:rPr>
              <a:t>( if use C#). </a:t>
            </a:r>
            <a:endParaRPr lang="en-US" sz="1800" b="1" i="1" dirty="0" smtClean="0">
              <a:latin typeface="Arial" pitchFamily="34" charset="0"/>
              <a:cs typeface="Arial" pitchFamily="34" charset="0"/>
            </a:endParaRPr>
          </a:p>
        </p:txBody>
      </p:sp>
      <p:sp>
        <p:nvSpPr>
          <p:cNvPr id="7" name="Title 1"/>
          <p:cNvSpPr txBox="1">
            <a:spLocks/>
          </p:cNvSpPr>
          <p:nvPr/>
        </p:nvSpPr>
        <p:spPr>
          <a:xfrm>
            <a:off x="609600" y="234259"/>
            <a:ext cx="8535572" cy="857250"/>
          </a:xfrm>
          <a:prstGeom prst="rect">
            <a:avLst/>
          </a:prstGeom>
          <a:ln/>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dirty="0" err="1" smtClean="0">
                <a:solidFill>
                  <a:schemeClr val="bg1"/>
                </a:solidFill>
                <a:latin typeface="Arial" panose="020B0604020202020204" pitchFamily="34" charset="0"/>
                <a:cs typeface="Arial" panose="020B0604020202020204" pitchFamily="34" charset="0"/>
              </a:rPr>
              <a:t>Struct</a:t>
            </a:r>
            <a:r>
              <a:rPr lang="en-US" sz="3600" dirty="0" smtClean="0">
                <a:solidFill>
                  <a:schemeClr val="bg1"/>
                </a:solidFill>
                <a:latin typeface="Arial" panose="020B0604020202020204" pitchFamily="34" charset="0"/>
                <a:cs typeface="Arial" panose="020B0604020202020204" pitchFamily="34" charset="0"/>
              </a:rPr>
              <a:t> ASP.NET</a:t>
            </a:r>
            <a:endParaRPr lang="en-US" sz="3600" dirty="0">
              <a:solidFill>
                <a:schemeClr val="bg1"/>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1774" y="2661907"/>
            <a:ext cx="3248025" cy="2272043"/>
          </a:xfrm>
          <a:prstGeom prst="rect">
            <a:avLst/>
          </a:prstGeom>
        </p:spPr>
      </p:pic>
    </p:spTree>
    <p:extLst>
      <p:ext uri="{BB962C8B-B14F-4D97-AF65-F5344CB8AC3E}">
        <p14:creationId xmlns:p14="http://schemas.microsoft.com/office/powerpoint/2010/main" val="345244873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228600" y="1352550"/>
            <a:ext cx="8915400" cy="3376282"/>
          </a:xfrm>
        </p:spPr>
        <p:txBody>
          <a:bodyPr>
            <a:normAutofit/>
          </a:bodyPr>
          <a:lstStyle/>
          <a:p>
            <a:pPr lvl="1" algn="just">
              <a:buFontTx/>
              <a:buChar char="-"/>
            </a:pPr>
            <a:r>
              <a:rPr lang="en-US" sz="1800" dirty="0" smtClean="0">
                <a:latin typeface="Arial" pitchFamily="34" charset="0"/>
                <a:cs typeface="Arial" pitchFamily="34" charset="0"/>
              </a:rPr>
              <a:t>Declare element HTML in ASP.NET.</a:t>
            </a:r>
          </a:p>
          <a:p>
            <a:pPr lvl="2" algn="just">
              <a:buFontTx/>
              <a:buChar char="-"/>
            </a:pPr>
            <a:r>
              <a:rPr lang="en-US" sz="1400" b="1" i="1" dirty="0" smtClean="0">
                <a:latin typeface="Arial" pitchFamily="34" charset="0"/>
                <a:cs typeface="Arial" pitchFamily="34" charset="0"/>
              </a:rPr>
              <a:t>&lt;Tag </a:t>
            </a:r>
            <a:r>
              <a:rPr lang="en-US" sz="1400" b="1" i="1" dirty="0">
                <a:latin typeface="Arial" pitchFamily="34" charset="0"/>
                <a:cs typeface="Arial" pitchFamily="34" charset="0"/>
              </a:rPr>
              <a:t>name </a:t>
            </a:r>
            <a:r>
              <a:rPr lang="en-US" sz="1400" b="1" i="1" dirty="0" err="1">
                <a:solidFill>
                  <a:srgbClr val="0070C0"/>
                </a:solidFill>
                <a:latin typeface="Arial" pitchFamily="34" charset="0"/>
                <a:cs typeface="Arial" pitchFamily="34" charset="0"/>
              </a:rPr>
              <a:t>runat</a:t>
            </a:r>
            <a:r>
              <a:rPr lang="en-US" sz="1400" b="1" i="1" dirty="0">
                <a:solidFill>
                  <a:srgbClr val="0070C0"/>
                </a:solidFill>
                <a:latin typeface="Arial" pitchFamily="34" charset="0"/>
                <a:cs typeface="Arial" pitchFamily="34" charset="0"/>
              </a:rPr>
              <a:t>=“server” </a:t>
            </a:r>
            <a:r>
              <a:rPr lang="en-US" sz="1400" b="1" i="1" dirty="0">
                <a:latin typeface="Arial" pitchFamily="34" charset="0"/>
                <a:cs typeface="Arial" pitchFamily="34" charset="0"/>
              </a:rPr>
              <a:t>attribute=“value” ….&gt;</a:t>
            </a:r>
          </a:p>
          <a:p>
            <a:pPr lvl="2" algn="just">
              <a:buFontTx/>
              <a:buChar char="-"/>
            </a:pPr>
            <a:r>
              <a:rPr lang="en-US" sz="1400" b="1" i="1" dirty="0">
                <a:latin typeface="Arial" pitchFamily="34" charset="0"/>
                <a:cs typeface="Arial" pitchFamily="34" charset="0"/>
              </a:rPr>
              <a:t>Process on server:  </a:t>
            </a:r>
            <a:r>
              <a:rPr lang="en-US" sz="1400" b="1" i="1" dirty="0">
                <a:solidFill>
                  <a:srgbClr val="0070C0"/>
                </a:solidFill>
                <a:latin typeface="Arial" pitchFamily="34" charset="0"/>
                <a:cs typeface="Arial" pitchFamily="34" charset="0"/>
              </a:rPr>
              <a:t>&lt;% %&gt;</a:t>
            </a:r>
          </a:p>
          <a:p>
            <a:pPr lvl="1" algn="just">
              <a:buFontTx/>
              <a:buChar char="-"/>
            </a:pPr>
            <a:r>
              <a:rPr lang="en-US" sz="1800" dirty="0" smtClean="0">
                <a:latin typeface="Arial" pitchFamily="34" charset="0"/>
                <a:cs typeface="Arial" pitchFamily="34" charset="0"/>
              </a:rPr>
              <a:t>User Custom Control (UCC): </a:t>
            </a:r>
            <a:r>
              <a:rPr lang="en-US" sz="1800" dirty="0" smtClean="0">
                <a:solidFill>
                  <a:srgbClr val="0070C0"/>
                </a:solidFill>
                <a:latin typeface="Arial" pitchFamily="34" charset="0"/>
                <a:cs typeface="Arial" pitchFamily="34" charset="0"/>
              </a:rPr>
              <a:t>(*.</a:t>
            </a:r>
            <a:r>
              <a:rPr lang="en-US" sz="1800" dirty="0" err="1" smtClean="0">
                <a:solidFill>
                  <a:srgbClr val="0070C0"/>
                </a:solidFill>
                <a:latin typeface="Arial" pitchFamily="34" charset="0"/>
                <a:cs typeface="Arial" pitchFamily="34" charset="0"/>
              </a:rPr>
              <a:t>ascx</a:t>
            </a:r>
            <a:r>
              <a:rPr lang="en-US" sz="1800" dirty="0" smtClean="0">
                <a:solidFill>
                  <a:srgbClr val="0070C0"/>
                </a:solidFill>
                <a:latin typeface="Arial" pitchFamily="34" charset="0"/>
                <a:cs typeface="Arial" pitchFamily="34" charset="0"/>
              </a:rPr>
              <a:t>). (not contain &lt;HTML&gt;,&lt;Body&gt;,&lt;Form&gt;)</a:t>
            </a:r>
          </a:p>
          <a:p>
            <a:pPr lvl="2" algn="just">
              <a:buFontTx/>
              <a:buChar char="-"/>
            </a:pPr>
            <a:r>
              <a:rPr lang="en-US" sz="1400" dirty="0" smtClean="0">
                <a:solidFill>
                  <a:srgbClr val="0070C0"/>
                </a:solidFill>
                <a:latin typeface="Arial" pitchFamily="34" charset="0"/>
                <a:cs typeface="Arial" pitchFamily="34" charset="0"/>
              </a:rPr>
              <a:t>Top of page &lt;%@Register .... </a:t>
            </a:r>
          </a:p>
          <a:p>
            <a:pPr lvl="2" algn="just">
              <a:buFontTx/>
              <a:buChar char="-"/>
            </a:pPr>
            <a:r>
              <a:rPr lang="en-US" sz="1400" dirty="0" smtClean="0">
                <a:solidFill>
                  <a:srgbClr val="0070C0"/>
                </a:solidFill>
                <a:latin typeface="Arial" pitchFamily="34" charset="0"/>
                <a:cs typeface="Arial" pitchFamily="34" charset="0"/>
              </a:rPr>
              <a:t>When </a:t>
            </a:r>
            <a:r>
              <a:rPr lang="en-US" sz="1400" dirty="0" err="1" smtClean="0">
                <a:solidFill>
                  <a:srgbClr val="0070C0"/>
                </a:solidFill>
                <a:latin typeface="Arial" pitchFamily="34" charset="0"/>
                <a:cs typeface="Arial" pitchFamily="34" charset="0"/>
              </a:rPr>
              <a:t>appent</a:t>
            </a:r>
            <a:r>
              <a:rPr lang="en-US" sz="1400" dirty="0" smtClean="0">
                <a:solidFill>
                  <a:srgbClr val="0070C0"/>
                </a:solidFill>
                <a:latin typeface="Arial" pitchFamily="34" charset="0"/>
                <a:cs typeface="Arial" pitchFamily="34" charset="0"/>
              </a:rPr>
              <a:t> UCC to </a:t>
            </a:r>
            <a:r>
              <a:rPr lang="en-US" sz="1400" dirty="0" err="1" smtClean="0">
                <a:solidFill>
                  <a:srgbClr val="0070C0"/>
                </a:solidFill>
                <a:latin typeface="Arial" pitchFamily="34" charset="0"/>
                <a:cs typeface="Arial" pitchFamily="34" charset="0"/>
              </a:rPr>
              <a:t>aspx</a:t>
            </a:r>
            <a:r>
              <a:rPr lang="en-US" sz="1400" dirty="0" smtClean="0">
                <a:solidFill>
                  <a:srgbClr val="0070C0"/>
                </a:solidFill>
                <a:latin typeface="Arial" pitchFamily="34" charset="0"/>
                <a:cs typeface="Arial" pitchFamily="34" charset="0"/>
              </a:rPr>
              <a:t> page, you should tag &lt;%@Register....%&gt; after tag &lt;%@ Page....%&gt;</a:t>
            </a:r>
          </a:p>
          <a:p>
            <a:pPr lvl="1" algn="just">
              <a:buFontTx/>
              <a:buChar char="-"/>
            </a:pPr>
            <a:r>
              <a:rPr lang="en-US" sz="1800" dirty="0" smtClean="0">
                <a:latin typeface="Arial" pitchFamily="34" charset="0"/>
                <a:cs typeface="Arial" pitchFamily="34" charset="0"/>
              </a:rPr>
              <a:t>Master Page</a:t>
            </a:r>
          </a:p>
          <a:p>
            <a:pPr lvl="2" algn="just">
              <a:buFontTx/>
              <a:buChar char="-"/>
            </a:pPr>
            <a:endParaRPr lang="en-US" sz="1400" dirty="0" smtClean="0">
              <a:latin typeface="Arial" pitchFamily="34" charset="0"/>
              <a:cs typeface="Arial" pitchFamily="34" charset="0"/>
            </a:endParaRPr>
          </a:p>
          <a:p>
            <a:pPr lvl="1" algn="just">
              <a:buFontTx/>
              <a:buChar char="-"/>
            </a:pPr>
            <a:endParaRPr lang="en-US" sz="1800" dirty="0" smtClean="0">
              <a:latin typeface="Arial" pitchFamily="34" charset="0"/>
              <a:cs typeface="Arial" pitchFamily="34" charset="0"/>
            </a:endParaRPr>
          </a:p>
        </p:txBody>
      </p:sp>
      <p:sp>
        <p:nvSpPr>
          <p:cNvPr id="7" name="Title 1"/>
          <p:cNvSpPr txBox="1">
            <a:spLocks/>
          </p:cNvSpPr>
          <p:nvPr/>
        </p:nvSpPr>
        <p:spPr>
          <a:xfrm>
            <a:off x="609600" y="234259"/>
            <a:ext cx="8535572" cy="857250"/>
          </a:xfrm>
          <a:prstGeom prst="rect">
            <a:avLst/>
          </a:prstGeom>
          <a:ln/>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dirty="0" smtClean="0">
                <a:solidFill>
                  <a:schemeClr val="bg1"/>
                </a:solidFill>
                <a:latin typeface="Arial" panose="020B0604020202020204" pitchFamily="34" charset="0"/>
                <a:cs typeface="Arial" panose="020B0604020202020204" pitchFamily="34" charset="0"/>
              </a:rPr>
              <a:t>Syntax</a:t>
            </a:r>
            <a:endParaRPr lang="en-US" sz="36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349294298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228600" y="1352550"/>
            <a:ext cx="8915400" cy="3376282"/>
          </a:xfrm>
        </p:spPr>
        <p:txBody>
          <a:bodyPr>
            <a:normAutofit/>
          </a:bodyPr>
          <a:lstStyle/>
          <a:p>
            <a:pPr lvl="1" algn="just">
              <a:buFontTx/>
              <a:buChar char="-"/>
            </a:pPr>
            <a:r>
              <a:rPr lang="en-US" sz="1800" dirty="0" smtClean="0">
                <a:latin typeface="Arial" pitchFamily="34" charset="0"/>
                <a:cs typeface="Arial" pitchFamily="34" charset="0"/>
              </a:rPr>
              <a:t>Declare element HTML in ASP.NET.</a:t>
            </a:r>
          </a:p>
          <a:p>
            <a:pPr lvl="2" algn="just">
              <a:buFontTx/>
              <a:buChar char="-"/>
            </a:pPr>
            <a:r>
              <a:rPr lang="en-US" sz="1400" b="1" i="1" dirty="0" smtClean="0">
                <a:latin typeface="Arial" pitchFamily="34" charset="0"/>
                <a:cs typeface="Arial" pitchFamily="34" charset="0"/>
              </a:rPr>
              <a:t>&lt;Tag </a:t>
            </a:r>
            <a:r>
              <a:rPr lang="en-US" sz="1400" b="1" i="1" dirty="0">
                <a:latin typeface="Arial" pitchFamily="34" charset="0"/>
                <a:cs typeface="Arial" pitchFamily="34" charset="0"/>
              </a:rPr>
              <a:t>name </a:t>
            </a:r>
            <a:r>
              <a:rPr lang="en-US" sz="1400" b="1" i="1" dirty="0" err="1">
                <a:solidFill>
                  <a:srgbClr val="0070C0"/>
                </a:solidFill>
                <a:latin typeface="Arial" pitchFamily="34" charset="0"/>
                <a:cs typeface="Arial" pitchFamily="34" charset="0"/>
              </a:rPr>
              <a:t>runat</a:t>
            </a:r>
            <a:r>
              <a:rPr lang="en-US" sz="1400" b="1" i="1" dirty="0">
                <a:solidFill>
                  <a:srgbClr val="0070C0"/>
                </a:solidFill>
                <a:latin typeface="Arial" pitchFamily="34" charset="0"/>
                <a:cs typeface="Arial" pitchFamily="34" charset="0"/>
              </a:rPr>
              <a:t>=“server” </a:t>
            </a:r>
            <a:r>
              <a:rPr lang="en-US" sz="1400" b="1" i="1" dirty="0">
                <a:latin typeface="Arial" pitchFamily="34" charset="0"/>
                <a:cs typeface="Arial" pitchFamily="34" charset="0"/>
              </a:rPr>
              <a:t>attribute=“value” ….&gt;</a:t>
            </a:r>
          </a:p>
          <a:p>
            <a:pPr lvl="2" algn="just">
              <a:buFontTx/>
              <a:buChar char="-"/>
            </a:pPr>
            <a:r>
              <a:rPr lang="en-US" sz="1400" b="1" i="1" dirty="0">
                <a:latin typeface="Arial" pitchFamily="34" charset="0"/>
                <a:cs typeface="Arial" pitchFamily="34" charset="0"/>
              </a:rPr>
              <a:t>Process on server:  </a:t>
            </a:r>
            <a:r>
              <a:rPr lang="en-US" sz="1400" b="1" i="1" dirty="0">
                <a:solidFill>
                  <a:srgbClr val="0070C0"/>
                </a:solidFill>
                <a:latin typeface="Arial" pitchFamily="34" charset="0"/>
                <a:cs typeface="Arial" pitchFamily="34" charset="0"/>
              </a:rPr>
              <a:t>&lt;% %&gt;</a:t>
            </a:r>
          </a:p>
          <a:p>
            <a:pPr lvl="1" algn="just">
              <a:buFontTx/>
              <a:buChar char="-"/>
            </a:pPr>
            <a:r>
              <a:rPr lang="en-US" sz="1800" dirty="0" smtClean="0">
                <a:latin typeface="Arial" pitchFamily="34" charset="0"/>
                <a:cs typeface="Arial" pitchFamily="34" charset="0"/>
              </a:rPr>
              <a:t>User Custom Control (UCC): </a:t>
            </a:r>
            <a:r>
              <a:rPr lang="en-US" sz="1800" dirty="0" smtClean="0">
                <a:solidFill>
                  <a:srgbClr val="0070C0"/>
                </a:solidFill>
                <a:latin typeface="Arial" pitchFamily="34" charset="0"/>
                <a:cs typeface="Arial" pitchFamily="34" charset="0"/>
              </a:rPr>
              <a:t>(*.</a:t>
            </a:r>
            <a:r>
              <a:rPr lang="en-US" sz="1800" dirty="0" err="1" smtClean="0">
                <a:solidFill>
                  <a:srgbClr val="0070C0"/>
                </a:solidFill>
                <a:latin typeface="Arial" pitchFamily="34" charset="0"/>
                <a:cs typeface="Arial" pitchFamily="34" charset="0"/>
              </a:rPr>
              <a:t>ascx</a:t>
            </a:r>
            <a:r>
              <a:rPr lang="en-US" sz="1800" dirty="0" smtClean="0">
                <a:solidFill>
                  <a:srgbClr val="0070C0"/>
                </a:solidFill>
                <a:latin typeface="Arial" pitchFamily="34" charset="0"/>
                <a:cs typeface="Arial" pitchFamily="34" charset="0"/>
              </a:rPr>
              <a:t>). (not contain &lt;HTML&gt;,&lt;Body&gt;,&lt;Form&gt;)</a:t>
            </a:r>
          </a:p>
          <a:p>
            <a:pPr lvl="2" algn="just">
              <a:buFontTx/>
              <a:buChar char="-"/>
            </a:pPr>
            <a:r>
              <a:rPr lang="en-US" sz="1400" dirty="0" smtClean="0">
                <a:solidFill>
                  <a:srgbClr val="0070C0"/>
                </a:solidFill>
                <a:latin typeface="Arial" pitchFamily="34" charset="0"/>
                <a:cs typeface="Arial" pitchFamily="34" charset="0"/>
              </a:rPr>
              <a:t>Top of page &lt;%@Register .... </a:t>
            </a:r>
          </a:p>
          <a:p>
            <a:pPr lvl="2" algn="just">
              <a:buFontTx/>
              <a:buChar char="-"/>
            </a:pPr>
            <a:r>
              <a:rPr lang="en-US" sz="1400" dirty="0" smtClean="0">
                <a:solidFill>
                  <a:srgbClr val="0070C0"/>
                </a:solidFill>
                <a:latin typeface="Arial" pitchFamily="34" charset="0"/>
                <a:cs typeface="Arial" pitchFamily="34" charset="0"/>
              </a:rPr>
              <a:t>When </a:t>
            </a:r>
            <a:r>
              <a:rPr lang="en-US" sz="1400" dirty="0" err="1" smtClean="0">
                <a:solidFill>
                  <a:srgbClr val="0070C0"/>
                </a:solidFill>
                <a:latin typeface="Arial" pitchFamily="34" charset="0"/>
                <a:cs typeface="Arial" pitchFamily="34" charset="0"/>
              </a:rPr>
              <a:t>appent</a:t>
            </a:r>
            <a:r>
              <a:rPr lang="en-US" sz="1400" dirty="0" smtClean="0">
                <a:solidFill>
                  <a:srgbClr val="0070C0"/>
                </a:solidFill>
                <a:latin typeface="Arial" pitchFamily="34" charset="0"/>
                <a:cs typeface="Arial" pitchFamily="34" charset="0"/>
              </a:rPr>
              <a:t> UCC to </a:t>
            </a:r>
            <a:r>
              <a:rPr lang="en-US" sz="1400" dirty="0" err="1" smtClean="0">
                <a:solidFill>
                  <a:srgbClr val="0070C0"/>
                </a:solidFill>
                <a:latin typeface="Arial" pitchFamily="34" charset="0"/>
                <a:cs typeface="Arial" pitchFamily="34" charset="0"/>
              </a:rPr>
              <a:t>aspx</a:t>
            </a:r>
            <a:r>
              <a:rPr lang="en-US" sz="1400" dirty="0" smtClean="0">
                <a:solidFill>
                  <a:srgbClr val="0070C0"/>
                </a:solidFill>
                <a:latin typeface="Arial" pitchFamily="34" charset="0"/>
                <a:cs typeface="Arial" pitchFamily="34" charset="0"/>
              </a:rPr>
              <a:t> page, you should tag &lt;%@Register....%&gt; after tag &lt;%@ Page....%&gt;</a:t>
            </a:r>
          </a:p>
          <a:p>
            <a:pPr lvl="1" algn="just">
              <a:buFontTx/>
              <a:buChar char="-"/>
            </a:pPr>
            <a:r>
              <a:rPr lang="en-US" sz="1800" dirty="0" smtClean="0">
                <a:latin typeface="Arial" pitchFamily="34" charset="0"/>
                <a:cs typeface="Arial" pitchFamily="34" charset="0"/>
              </a:rPr>
              <a:t>Master Page</a:t>
            </a:r>
          </a:p>
          <a:p>
            <a:pPr lvl="2" algn="just">
              <a:buFontTx/>
              <a:buChar char="-"/>
            </a:pPr>
            <a:endParaRPr lang="en-US" sz="1400" dirty="0" smtClean="0">
              <a:latin typeface="Arial" pitchFamily="34" charset="0"/>
              <a:cs typeface="Arial" pitchFamily="34" charset="0"/>
            </a:endParaRPr>
          </a:p>
          <a:p>
            <a:pPr lvl="1" algn="just">
              <a:buFontTx/>
              <a:buChar char="-"/>
            </a:pPr>
            <a:endParaRPr lang="en-US" sz="1800" dirty="0" smtClean="0">
              <a:latin typeface="Arial" pitchFamily="34" charset="0"/>
              <a:cs typeface="Arial" pitchFamily="34" charset="0"/>
            </a:endParaRPr>
          </a:p>
        </p:txBody>
      </p:sp>
      <p:sp>
        <p:nvSpPr>
          <p:cNvPr id="7" name="Title 1"/>
          <p:cNvSpPr txBox="1">
            <a:spLocks/>
          </p:cNvSpPr>
          <p:nvPr/>
        </p:nvSpPr>
        <p:spPr>
          <a:xfrm>
            <a:off x="609600" y="234259"/>
            <a:ext cx="8535572" cy="857250"/>
          </a:xfrm>
          <a:prstGeom prst="rect">
            <a:avLst/>
          </a:prstGeom>
          <a:ln/>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dirty="0" smtClean="0">
                <a:solidFill>
                  <a:schemeClr val="bg1"/>
                </a:solidFill>
                <a:latin typeface="Arial" panose="020B0604020202020204" pitchFamily="34" charset="0"/>
                <a:cs typeface="Arial" panose="020B0604020202020204" pitchFamily="34" charset="0"/>
              </a:rPr>
              <a:t>Object</a:t>
            </a:r>
            <a:endParaRPr lang="en-US" sz="36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323037450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52400" y="1200150"/>
            <a:ext cx="3810000" cy="2514600"/>
          </a:xfrm>
        </p:spPr>
        <p:txBody>
          <a:bodyPr>
            <a:normAutofit lnSpcReduction="10000"/>
          </a:bodyPr>
          <a:lstStyle/>
          <a:p>
            <a:pPr marL="0" indent="0" algn="r">
              <a:buNone/>
            </a:pPr>
            <a:r>
              <a:rPr lang="en-US" sz="1800" dirty="0">
                <a:latin typeface="Arial" pitchFamily="34" charset="0"/>
                <a:cs typeface="Arial" pitchFamily="34" charset="0"/>
              </a:rPr>
              <a:t>Microsoft Visual Studio 2013 is the new version of the popular integrated development environment for building modern, high-quality applications for a number of platforms such as Windows, the web, Microsoft cloud, tablets running Windows 8, and Windows Phone devices.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400" y="1214437"/>
            <a:ext cx="4191000" cy="2271713"/>
          </a:xfrm>
          <a:prstGeom prst="rect">
            <a:avLst/>
          </a:prstGeom>
        </p:spPr>
      </p:pic>
    </p:spTree>
    <p:extLst>
      <p:ext uri="{BB962C8B-B14F-4D97-AF65-F5344CB8AC3E}">
        <p14:creationId xmlns:p14="http://schemas.microsoft.com/office/powerpoint/2010/main" val="403980616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1752600" y="1352550"/>
            <a:ext cx="6849024" cy="3429000"/>
          </a:xfrm>
        </p:spPr>
        <p:txBody>
          <a:bodyPr>
            <a:normAutofit/>
          </a:bodyPr>
          <a:lstStyle/>
          <a:p>
            <a:pPr lvl="1" algn="just">
              <a:buFont typeface="Wingdings" pitchFamily="2" charset="2"/>
              <a:buChar char="Ø"/>
            </a:pPr>
            <a:r>
              <a:rPr lang="en-US" sz="1800" dirty="0">
                <a:latin typeface="Arial" pitchFamily="34" charset="0"/>
                <a:cs typeface="Arial" pitchFamily="34" charset="0"/>
              </a:rPr>
              <a:t>Code Editor </a:t>
            </a:r>
            <a:r>
              <a:rPr lang="en-US" sz="1800" dirty="0" smtClean="0">
                <a:latin typeface="Arial" pitchFamily="34" charset="0"/>
                <a:cs typeface="Arial" pitchFamily="34" charset="0"/>
              </a:rPr>
              <a:t>Improvements </a:t>
            </a:r>
          </a:p>
          <a:p>
            <a:pPr lvl="1" algn="just">
              <a:buFont typeface="Wingdings" pitchFamily="2" charset="2"/>
              <a:buChar char="Ø"/>
            </a:pPr>
            <a:r>
              <a:rPr lang="en-US" sz="1800" dirty="0">
                <a:latin typeface="Arial" pitchFamily="34" charset="0"/>
                <a:cs typeface="Arial" pitchFamily="34" charset="0"/>
              </a:rPr>
              <a:t>Visual Studio 2013 for the web and Windows Azure </a:t>
            </a:r>
            <a:endParaRPr lang="en-US" sz="1800" dirty="0" smtClean="0">
              <a:latin typeface="Arial" pitchFamily="34" charset="0"/>
              <a:cs typeface="Arial" pitchFamily="34" charset="0"/>
            </a:endParaRPr>
          </a:p>
          <a:p>
            <a:pPr lvl="1" algn="just">
              <a:buFont typeface="Wingdings" pitchFamily="2" charset="2"/>
              <a:buChar char="Ø"/>
            </a:pPr>
            <a:r>
              <a:rPr lang="en-US" sz="1800" dirty="0">
                <a:latin typeface="Arial" pitchFamily="34" charset="0"/>
                <a:cs typeface="Arial" pitchFamily="34" charset="0"/>
              </a:rPr>
              <a:t>New and Enhanced Tools for Debugging </a:t>
            </a:r>
            <a:endParaRPr lang="en-US" sz="1800" dirty="0" smtClean="0">
              <a:latin typeface="Arial" pitchFamily="34" charset="0"/>
              <a:cs typeface="Arial" pitchFamily="34" charset="0"/>
            </a:endParaRPr>
          </a:p>
          <a:p>
            <a:pPr lvl="1" algn="just">
              <a:buFont typeface="Wingdings" pitchFamily="2" charset="2"/>
              <a:buChar char="Ø"/>
            </a:pPr>
            <a:r>
              <a:rPr lang="en-US" sz="1800" dirty="0">
                <a:latin typeface="Arial" pitchFamily="34" charset="0"/>
                <a:cs typeface="Arial" pitchFamily="34" charset="0"/>
              </a:rPr>
              <a:t>Visual Studio 2013 for Windows 8.1</a:t>
            </a:r>
            <a:endParaRPr lang="en-US" sz="1800" dirty="0" smtClean="0">
              <a:latin typeface="Arial" pitchFamily="34" charset="0"/>
              <a:cs typeface="Arial" pitchFamily="34" charset="0"/>
            </a:endParaRPr>
          </a:p>
        </p:txBody>
      </p:sp>
      <p:sp>
        <p:nvSpPr>
          <p:cNvPr id="6" name="Title 1"/>
          <p:cNvSpPr txBox="1">
            <a:spLocks/>
          </p:cNvSpPr>
          <p:nvPr/>
        </p:nvSpPr>
        <p:spPr>
          <a:xfrm>
            <a:off x="609600" y="234259"/>
            <a:ext cx="8535572" cy="857250"/>
          </a:xfrm>
          <a:prstGeom prst="rect">
            <a:avLst/>
          </a:prstGeom>
          <a:ln/>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dirty="0"/>
              <a:t>Some featured content</a:t>
            </a:r>
            <a:endParaRPr lang="en-US" sz="3600" dirty="0">
              <a:latin typeface="Arial" pitchFamily="34" charset="0"/>
              <a:cs typeface="Arial"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44356"/>
            <a:ext cx="2057400" cy="2099144"/>
          </a:xfrm>
          <a:prstGeom prst="rect">
            <a:avLst/>
          </a:prstGeom>
        </p:spPr>
      </p:pic>
    </p:spTree>
    <p:extLst>
      <p:ext uri="{BB962C8B-B14F-4D97-AF65-F5344CB8AC3E}">
        <p14:creationId xmlns:p14="http://schemas.microsoft.com/office/powerpoint/2010/main" val="77287996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Effect transition="in" filter="fade">
                                      <p:cBhvr>
                                        <p:cTn id="14" dur="1000"/>
                                        <p:tgtEl>
                                          <p:spTgt spid="8">
                                            <p:txEl>
                                              <p:pRg st="1" end="1"/>
                                            </p:txEl>
                                          </p:spTgt>
                                        </p:tgtEl>
                                      </p:cBhvr>
                                    </p:animEffect>
                                    <p:anim calcmode="lin" valueType="num">
                                      <p:cBhvr>
                                        <p:cTn id="15"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Effect transition="in" filter="fade">
                                      <p:cBhvr>
                                        <p:cTn id="21" dur="1000"/>
                                        <p:tgtEl>
                                          <p:spTgt spid="8">
                                            <p:txEl>
                                              <p:pRg st="2" end="2"/>
                                            </p:txEl>
                                          </p:spTgt>
                                        </p:tgtEl>
                                      </p:cBhvr>
                                    </p:animEffect>
                                    <p:anim calcmode="lin" valueType="num">
                                      <p:cBhvr>
                                        <p:cTn id="22"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103882"/>
            <a:ext cx="3657600" cy="3394473"/>
          </a:xfrm>
        </p:spPr>
        <p:txBody>
          <a:bodyPr>
            <a:normAutofit fontScale="85000" lnSpcReduction="20000"/>
          </a:bodyPr>
          <a:lstStyle/>
          <a:p>
            <a:r>
              <a:rPr lang="en-US" sz="1800" dirty="0">
                <a:latin typeface="Arial" pitchFamily="34" charset="0"/>
                <a:cs typeface="Arial" pitchFamily="34" charset="0"/>
              </a:rPr>
              <a:t>Synchronized </a:t>
            </a:r>
            <a:r>
              <a:rPr lang="en-US" sz="1800" dirty="0" smtClean="0">
                <a:latin typeface="Arial" pitchFamily="34" charset="0"/>
                <a:cs typeface="Arial" pitchFamily="34" charset="0"/>
              </a:rPr>
              <a:t>settings :</a:t>
            </a:r>
          </a:p>
          <a:p>
            <a:pPr marL="0" indent="0">
              <a:buNone/>
            </a:pPr>
            <a:endParaRPr lang="en-US" sz="1800" dirty="0" smtClean="0">
              <a:latin typeface="Arial" pitchFamily="34" charset="0"/>
              <a:cs typeface="Arial" pitchFamily="34" charset="0"/>
            </a:endParaRPr>
          </a:p>
          <a:p>
            <a:pPr lvl="1" algn="r"/>
            <a:r>
              <a:rPr lang="en-US" sz="1800" dirty="0"/>
              <a:t>Tools menu --&gt; options--&gt; the Synchronized Settings --&gt; The Options </a:t>
            </a:r>
            <a:r>
              <a:rPr lang="en-US" sz="1800" dirty="0" smtClean="0"/>
              <a:t>dialog appear</a:t>
            </a:r>
          </a:p>
          <a:p>
            <a:pPr marL="457200" lvl="1" indent="0">
              <a:buNone/>
            </a:pPr>
            <a:endParaRPr lang="en-US" sz="1600" dirty="0" smtClean="0">
              <a:latin typeface="Arial" pitchFamily="34" charset="0"/>
              <a:cs typeface="Arial" pitchFamily="34" charset="0"/>
            </a:endParaRPr>
          </a:p>
          <a:p>
            <a:r>
              <a:rPr lang="vi-VN" sz="1800" dirty="0" smtClean="0">
                <a:latin typeface="Arial" pitchFamily="34" charset="0"/>
                <a:cs typeface="Arial" pitchFamily="34" charset="0"/>
              </a:rPr>
              <a:t>Synchronization conflicts</a:t>
            </a:r>
            <a:r>
              <a:rPr lang="en-US" sz="1800" dirty="0" smtClean="0">
                <a:latin typeface="Arial" pitchFamily="34" charset="0"/>
                <a:cs typeface="Arial" pitchFamily="34" charset="0"/>
              </a:rPr>
              <a:t> :</a:t>
            </a:r>
          </a:p>
          <a:p>
            <a:endParaRPr lang="en-US" sz="1800" dirty="0" smtClean="0">
              <a:latin typeface="Arial" pitchFamily="34" charset="0"/>
              <a:cs typeface="Arial" pitchFamily="34" charset="0"/>
            </a:endParaRPr>
          </a:p>
          <a:p>
            <a:pPr lvl="1"/>
            <a:r>
              <a:rPr lang="en-US" sz="1800" dirty="0"/>
              <a:t>For various reasons, synchronization across multiple machines can occasionally fail</a:t>
            </a:r>
            <a:r>
              <a:rPr lang="en-US" sz="1800" dirty="0" smtClean="0"/>
              <a:t>.</a:t>
            </a:r>
          </a:p>
          <a:p>
            <a:pPr lvl="1"/>
            <a:endParaRPr lang="en-US" sz="1800" dirty="0" smtClean="0">
              <a:latin typeface="Arial" pitchFamily="34" charset="0"/>
              <a:cs typeface="Arial" pitchFamily="34" charset="0"/>
            </a:endParaRPr>
          </a:p>
          <a:p>
            <a:pPr lvl="1"/>
            <a:r>
              <a:rPr lang="en-US" sz="1800" dirty="0"/>
              <a:t>in this case, turn synchronization off and then sign out. Next, sign in again and turn synchronization on </a:t>
            </a:r>
            <a:r>
              <a:rPr lang="en-US" sz="1800" dirty="0" smtClean="0"/>
              <a:t>again</a:t>
            </a:r>
            <a:r>
              <a:rPr lang="en-US" sz="1800" dirty="0" smtClean="0">
                <a:latin typeface="Arial" pitchFamily="34" charset="0"/>
                <a:cs typeface="Arial" pitchFamily="34" charset="0"/>
              </a:rPr>
              <a:t>.</a:t>
            </a:r>
            <a:r>
              <a:rPr lang="vi-VN" sz="1800" dirty="0" smtClean="0">
                <a:latin typeface="Arial" pitchFamily="34" charset="0"/>
                <a:cs typeface="Arial" pitchFamily="34" charset="0"/>
              </a:rPr>
              <a:t> </a:t>
            </a:r>
            <a:r>
              <a:rPr lang="en-US" sz="1700" dirty="0">
                <a:latin typeface="Arial" pitchFamily="34" charset="0"/>
                <a:cs typeface="Arial" pitchFamily="34" charset="0"/>
              </a:rPr>
              <a:t>	</a:t>
            </a:r>
            <a:r>
              <a:rPr lang="en-US" sz="1700" dirty="0" smtClean="0">
                <a:latin typeface="Arial" pitchFamily="34" charset="0"/>
                <a:cs typeface="Arial" pitchFamily="34" charset="0"/>
              </a:rPr>
              <a:t>	</a:t>
            </a:r>
          </a:p>
        </p:txBody>
      </p:sp>
      <p:sp>
        <p:nvSpPr>
          <p:cNvPr id="4" name="Title 1"/>
          <p:cNvSpPr txBox="1">
            <a:spLocks/>
          </p:cNvSpPr>
          <p:nvPr/>
        </p:nvSpPr>
        <p:spPr>
          <a:xfrm>
            <a:off x="609600" y="234259"/>
            <a:ext cx="8535572" cy="857250"/>
          </a:xfrm>
          <a:prstGeom prst="rect">
            <a:avLst/>
          </a:prstGeom>
          <a:ln/>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dirty="0"/>
              <a:t>Some featured content</a:t>
            </a:r>
            <a:endParaRPr lang="en-US" sz="3600" dirty="0">
              <a:latin typeface="Arial" pitchFamily="34" charset="0"/>
              <a:cs typeface="Arial"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67200" y="1200150"/>
            <a:ext cx="4800600" cy="3834990"/>
          </a:xfrm>
          <a:prstGeom prst="rect">
            <a:avLst/>
          </a:prstGeom>
        </p:spPr>
      </p:pic>
      <p:sp>
        <p:nvSpPr>
          <p:cNvPr id="8" name="Rectangle 7"/>
          <p:cNvSpPr/>
          <p:nvPr/>
        </p:nvSpPr>
        <p:spPr>
          <a:xfrm>
            <a:off x="5105400" y="1276350"/>
            <a:ext cx="3048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638800" y="2190750"/>
            <a:ext cx="3048000" cy="2438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stCxn id="8" idx="3"/>
            <a:endCxn id="9" idx="0"/>
          </p:cNvCxnSpPr>
          <p:nvPr/>
        </p:nvCxnSpPr>
        <p:spPr>
          <a:xfrm>
            <a:off x="5410200" y="1390650"/>
            <a:ext cx="1752600" cy="8001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0919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091509"/>
            <a:ext cx="4495800" cy="3503115"/>
          </a:xfrm>
        </p:spPr>
        <p:txBody>
          <a:bodyPr>
            <a:noAutofit/>
          </a:bodyPr>
          <a:lstStyle/>
          <a:p>
            <a:r>
              <a:rPr lang="en-US" sz="2000" dirty="0">
                <a:latin typeface="Arial" pitchFamily="34" charset="0"/>
                <a:cs typeface="Arial" pitchFamily="34" charset="0"/>
              </a:rPr>
              <a:t>Notifications Hub </a:t>
            </a:r>
            <a:r>
              <a:rPr lang="en-US" sz="2000" dirty="0" smtClean="0">
                <a:latin typeface="Arial" pitchFamily="34" charset="0"/>
                <a:cs typeface="Arial" pitchFamily="34" charset="0"/>
              </a:rPr>
              <a:t>:</a:t>
            </a:r>
          </a:p>
          <a:p>
            <a:endParaRPr lang="en-US" sz="2000" dirty="0" smtClean="0">
              <a:latin typeface="Arial" pitchFamily="34" charset="0"/>
              <a:cs typeface="Arial" pitchFamily="34" charset="0"/>
            </a:endParaRPr>
          </a:p>
          <a:p>
            <a:pPr lvl="1"/>
            <a:r>
              <a:rPr lang="en-US" sz="1600" dirty="0">
                <a:latin typeface="Arial" pitchFamily="34" charset="0"/>
                <a:cs typeface="Arial" pitchFamily="34" charset="0"/>
              </a:rPr>
              <a:t>Visual Studio 2013 </a:t>
            </a:r>
            <a:r>
              <a:rPr lang="en-US" sz="1600" dirty="0" smtClean="0">
                <a:latin typeface="Arial" pitchFamily="34" charset="0"/>
                <a:cs typeface="Arial" pitchFamily="34" charset="0"/>
              </a:rPr>
              <a:t>introduces </a:t>
            </a:r>
            <a:r>
              <a:rPr lang="en-US" sz="1600" dirty="0">
                <a:latin typeface="Arial" pitchFamily="34" charset="0"/>
                <a:cs typeface="Arial" pitchFamily="34" charset="0"/>
              </a:rPr>
              <a:t>a new concept of notifications</a:t>
            </a:r>
            <a:r>
              <a:rPr lang="en-US" sz="1600" dirty="0" smtClean="0">
                <a:latin typeface="Arial" pitchFamily="34" charset="0"/>
                <a:cs typeface="Arial" pitchFamily="34" charset="0"/>
              </a:rPr>
              <a:t>.</a:t>
            </a:r>
          </a:p>
          <a:p>
            <a:pPr lvl="1"/>
            <a:endParaRPr lang="en-US" sz="1600" dirty="0" smtClean="0">
              <a:latin typeface="Arial" pitchFamily="34" charset="0"/>
              <a:cs typeface="Arial" pitchFamily="34" charset="0"/>
            </a:endParaRPr>
          </a:p>
          <a:p>
            <a:pPr lvl="1"/>
            <a:r>
              <a:rPr lang="en-US" sz="1600" dirty="0">
                <a:latin typeface="Arial" pitchFamily="34" charset="0"/>
                <a:cs typeface="Arial" pitchFamily="34" charset="0"/>
              </a:rPr>
              <a:t>The goal is keeping the developer informed about product updates, extension updates, documentation updates, license issues, problems with the Microsoft Account, unresolved conflicts, and other errors.</a:t>
            </a:r>
          </a:p>
        </p:txBody>
      </p:sp>
      <p:sp>
        <p:nvSpPr>
          <p:cNvPr id="4" name="Title 1"/>
          <p:cNvSpPr txBox="1">
            <a:spLocks/>
          </p:cNvSpPr>
          <p:nvPr/>
        </p:nvSpPr>
        <p:spPr>
          <a:xfrm>
            <a:off x="609600" y="234259"/>
            <a:ext cx="8535572" cy="857250"/>
          </a:xfrm>
          <a:prstGeom prst="rect">
            <a:avLst/>
          </a:prstGeom>
          <a:ln/>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dirty="0"/>
              <a:t>Some featured content</a:t>
            </a:r>
            <a:endParaRPr lang="en-US" sz="3600" dirty="0">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200" y="1111088"/>
            <a:ext cx="3962082" cy="3918370"/>
          </a:xfrm>
          <a:prstGeom prst="rect">
            <a:avLst/>
          </a:prstGeom>
        </p:spPr>
      </p:pic>
      <p:sp>
        <p:nvSpPr>
          <p:cNvPr id="6" name="Rectangle 5"/>
          <p:cNvSpPr/>
          <p:nvPr/>
        </p:nvSpPr>
        <p:spPr>
          <a:xfrm>
            <a:off x="5943600" y="1047751"/>
            <a:ext cx="3810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248400" y="1504950"/>
            <a:ext cx="2819400" cy="1066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5271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04950"/>
            <a:ext cx="8382000" cy="2556272"/>
          </a:xfrm>
        </p:spPr>
        <p:txBody>
          <a:bodyPr>
            <a:normAutofit/>
          </a:bodyPr>
          <a:lstStyle/>
          <a:p>
            <a:pPr marL="0" indent="0" algn="ctr">
              <a:buNone/>
            </a:pPr>
            <a:r>
              <a:rPr lang="en-US" sz="1800" dirty="0">
                <a:latin typeface="Arial" pitchFamily="34" charset="0"/>
                <a:cs typeface="Arial" pitchFamily="34" charset="0"/>
              </a:rPr>
              <a:t>The code editor in Visual Studio 2013 is one of the areas of the IDE where </a:t>
            </a:r>
            <a:r>
              <a:rPr lang="en-US" sz="1800" dirty="0" smtClean="0">
                <a:latin typeface="Arial" pitchFamily="34" charset="0"/>
                <a:cs typeface="Arial" pitchFamily="34" charset="0"/>
              </a:rPr>
              <a:t>Microsoft </a:t>
            </a:r>
            <a:r>
              <a:rPr lang="en-US" sz="1800" dirty="0">
                <a:latin typeface="Arial" pitchFamily="34" charset="0"/>
                <a:cs typeface="Arial" pitchFamily="34" charset="0"/>
              </a:rPr>
              <a:t>made </a:t>
            </a:r>
            <a:r>
              <a:rPr lang="en-US" sz="1800" dirty="0" smtClean="0">
                <a:latin typeface="Arial" pitchFamily="34" charset="0"/>
                <a:cs typeface="Arial" pitchFamily="34" charset="0"/>
              </a:rPr>
              <a:t>many </a:t>
            </a:r>
            <a:r>
              <a:rPr lang="en-US" sz="1800" dirty="0">
                <a:latin typeface="Arial" pitchFamily="34" charset="0"/>
                <a:cs typeface="Arial" pitchFamily="34" charset="0"/>
              </a:rPr>
              <a:t>investments</a:t>
            </a:r>
            <a:r>
              <a:rPr lang="en-US" sz="1800" dirty="0" smtClean="0">
                <a:latin typeface="Arial" pitchFamily="34" charset="0"/>
                <a:cs typeface="Arial" pitchFamily="34" charset="0"/>
              </a:rPr>
              <a:t>.</a:t>
            </a:r>
          </a:p>
          <a:p>
            <a:pPr marL="0" indent="0" algn="ctr">
              <a:buNone/>
            </a:pPr>
            <a:endParaRPr lang="en-US" sz="1800" dirty="0" smtClean="0">
              <a:latin typeface="Arial" pitchFamily="34" charset="0"/>
              <a:cs typeface="Arial" pitchFamily="34" charset="0"/>
            </a:endParaRPr>
          </a:p>
          <a:p>
            <a:pPr marL="0" indent="0" algn="ctr">
              <a:buNone/>
            </a:pPr>
            <a:r>
              <a:rPr lang="en-US" sz="1800" dirty="0">
                <a:latin typeface="Arial" pitchFamily="34" charset="0"/>
                <a:cs typeface="Arial" pitchFamily="34" charset="0"/>
              </a:rPr>
              <a:t>This chapter describes new </a:t>
            </a:r>
            <a:r>
              <a:rPr lang="en-US" sz="1800" dirty="0" smtClean="0">
                <a:latin typeface="Arial" pitchFamily="34" charset="0"/>
                <a:cs typeface="Arial" pitchFamily="34" charset="0"/>
              </a:rPr>
              <a:t>features </a:t>
            </a:r>
            <a:r>
              <a:rPr lang="en-US" sz="1800" dirty="0">
                <a:latin typeface="Arial" pitchFamily="34" charset="0"/>
                <a:cs typeface="Arial" pitchFamily="34" charset="0"/>
              </a:rPr>
              <a:t>in the code editor that will help you be more productive when writing code.</a:t>
            </a:r>
          </a:p>
        </p:txBody>
      </p:sp>
      <p:sp>
        <p:nvSpPr>
          <p:cNvPr id="4" name="Title 1"/>
          <p:cNvSpPr txBox="1">
            <a:spLocks/>
          </p:cNvSpPr>
          <p:nvPr/>
        </p:nvSpPr>
        <p:spPr>
          <a:xfrm>
            <a:off x="609600" y="234259"/>
            <a:ext cx="8535572" cy="857250"/>
          </a:xfrm>
          <a:prstGeom prst="rect">
            <a:avLst/>
          </a:prstGeom>
          <a:ln/>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1" algn="r"/>
            <a:r>
              <a:rPr lang="en-US" sz="3200" dirty="0">
                <a:latin typeface="Arial" pitchFamily="34" charset="0"/>
                <a:cs typeface="Arial" pitchFamily="34" charset="0"/>
              </a:rPr>
              <a:t>Code Editor Improvements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2577" y="3105150"/>
            <a:ext cx="6096000" cy="2038350"/>
          </a:xfrm>
          <a:prstGeom prst="rect">
            <a:avLst/>
          </a:prstGeom>
        </p:spPr>
      </p:pic>
    </p:spTree>
    <p:extLst>
      <p:ext uri="{BB962C8B-B14F-4D97-AF65-F5344CB8AC3E}">
        <p14:creationId xmlns:p14="http://schemas.microsoft.com/office/powerpoint/2010/main" val="3045097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00150"/>
            <a:ext cx="8077200" cy="3394473"/>
          </a:xfrm>
        </p:spPr>
        <p:txBody>
          <a:bodyPr>
            <a:normAutofit/>
          </a:bodyPr>
          <a:lstStyle/>
          <a:p>
            <a:pPr>
              <a:buFont typeface="Wingdings" pitchFamily="2" charset="2"/>
              <a:buChar char="Ø"/>
            </a:pPr>
            <a:r>
              <a:rPr lang="en-US" sz="1800" dirty="0">
                <a:latin typeface="Arial" pitchFamily="34" charset="0"/>
                <a:cs typeface="Arial" pitchFamily="34" charset="0"/>
              </a:rPr>
              <a:t>Peek Definition </a:t>
            </a:r>
            <a:r>
              <a:rPr lang="en-US" sz="1800" dirty="0" smtClean="0">
                <a:latin typeface="Arial" pitchFamily="34" charset="0"/>
                <a:cs typeface="Arial" pitchFamily="34" charset="0"/>
              </a:rPr>
              <a:t>:</a:t>
            </a:r>
          </a:p>
          <a:p>
            <a:pPr marL="457200" lvl="1" indent="0">
              <a:buNone/>
            </a:pPr>
            <a:r>
              <a:rPr lang="en-US" sz="1600" dirty="0">
                <a:latin typeface="Arial" pitchFamily="34" charset="0"/>
                <a:cs typeface="Arial" pitchFamily="34" charset="0"/>
              </a:rPr>
              <a:t>Peek Definition is a new feature that you can use to see and edit the definition of a class or </a:t>
            </a:r>
            <a:r>
              <a:rPr lang="en-US" sz="1600" dirty="0" smtClean="0">
                <a:latin typeface="Arial" pitchFamily="34" charset="0"/>
                <a:cs typeface="Arial" pitchFamily="34" charset="0"/>
              </a:rPr>
              <a:t>class </a:t>
            </a:r>
            <a:r>
              <a:rPr lang="en-US" sz="1600" dirty="0">
                <a:latin typeface="Arial" pitchFamily="34" charset="0"/>
                <a:cs typeface="Arial" pitchFamily="34" charset="0"/>
              </a:rPr>
              <a:t>member inside a popup shown within the active code editor window.</a:t>
            </a:r>
          </a:p>
        </p:txBody>
      </p:sp>
      <p:sp>
        <p:nvSpPr>
          <p:cNvPr id="4" name="Title 1"/>
          <p:cNvSpPr txBox="1">
            <a:spLocks/>
          </p:cNvSpPr>
          <p:nvPr/>
        </p:nvSpPr>
        <p:spPr>
          <a:xfrm>
            <a:off x="609600" y="234259"/>
            <a:ext cx="8535572" cy="857250"/>
          </a:xfrm>
          <a:prstGeom prst="rect">
            <a:avLst/>
          </a:prstGeom>
          <a:ln/>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1" algn="r"/>
            <a:r>
              <a:rPr lang="en-US" sz="3200" dirty="0">
                <a:latin typeface="Arial" pitchFamily="34" charset="0"/>
                <a:cs typeface="Arial" pitchFamily="34" charset="0"/>
              </a:rPr>
              <a:t>Code Editor Improvements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2114550"/>
            <a:ext cx="6172200" cy="2895600"/>
          </a:xfrm>
          <a:prstGeom prst="rect">
            <a:avLst/>
          </a:prstGeom>
        </p:spPr>
      </p:pic>
      <p:sp>
        <p:nvSpPr>
          <p:cNvPr id="6" name="Rectangle 5"/>
          <p:cNvSpPr/>
          <p:nvPr/>
        </p:nvSpPr>
        <p:spPr>
          <a:xfrm>
            <a:off x="3048000" y="3562350"/>
            <a:ext cx="5029200" cy="1447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p:cNvSpPr txBox="1">
            <a:spLocks/>
          </p:cNvSpPr>
          <p:nvPr/>
        </p:nvSpPr>
        <p:spPr>
          <a:xfrm>
            <a:off x="609600" y="3257550"/>
            <a:ext cx="1981200" cy="97333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sz="1800" dirty="0">
                <a:latin typeface="Arial" pitchFamily="34" charset="0"/>
                <a:cs typeface="Arial" pitchFamily="34" charset="0"/>
              </a:rPr>
              <a:t>inside a popup shown within the active code editor</a:t>
            </a:r>
            <a:endParaRPr lang="en-US" sz="1600" dirty="0">
              <a:latin typeface="Arial" pitchFamily="34" charset="0"/>
              <a:cs typeface="Arial" pitchFamily="34" charset="0"/>
            </a:endParaRPr>
          </a:p>
        </p:txBody>
      </p:sp>
      <p:cxnSp>
        <p:nvCxnSpPr>
          <p:cNvPr id="10" name="Straight Arrow Connector 9"/>
          <p:cNvCxnSpPr>
            <a:stCxn id="7" idx="3"/>
            <a:endCxn id="6" idx="1"/>
          </p:cNvCxnSpPr>
          <p:nvPr/>
        </p:nvCxnSpPr>
        <p:spPr>
          <a:xfrm>
            <a:off x="2590800" y="3744218"/>
            <a:ext cx="457200" cy="54203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689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fade">
                                      <p:cBhvr>
                                        <p:cTn id="1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228600" y="1352550"/>
            <a:ext cx="6696624" cy="3376282"/>
          </a:xfrm>
        </p:spPr>
        <p:txBody>
          <a:bodyPr>
            <a:normAutofit/>
          </a:bodyPr>
          <a:lstStyle/>
          <a:p>
            <a:pPr marL="457200" lvl="1" indent="0" algn="just">
              <a:buNone/>
            </a:pPr>
            <a:r>
              <a:rPr lang="en-US" sz="2400" b="1" dirty="0">
                <a:latin typeface="Arial" panose="020B0604020202020204" pitchFamily="34" charset="0"/>
                <a:cs typeface="Arial" panose="020B0604020202020204" pitchFamily="34" charset="0"/>
              </a:rPr>
              <a:t>4 major principles:</a:t>
            </a:r>
            <a:endParaRPr lang="en-US" sz="1800" dirty="0">
              <a:latin typeface="Arial" pitchFamily="34" charset="0"/>
              <a:cs typeface="Arial" pitchFamily="34" charset="0"/>
            </a:endParaRPr>
          </a:p>
          <a:p>
            <a:pPr lvl="1" algn="just">
              <a:buFontTx/>
              <a:buChar char="-"/>
            </a:pPr>
            <a:r>
              <a:rPr lang="en-US" sz="1800" dirty="0" smtClean="0">
                <a:latin typeface="Arial" pitchFamily="34" charset="0"/>
                <a:cs typeface="Arial" pitchFamily="34" charset="0"/>
              </a:rPr>
              <a:t>Inheritance</a:t>
            </a:r>
            <a:endParaRPr lang="en-US" sz="1800" dirty="0">
              <a:latin typeface="Arial" pitchFamily="34" charset="0"/>
              <a:cs typeface="Arial" pitchFamily="34" charset="0"/>
            </a:endParaRPr>
          </a:p>
          <a:p>
            <a:pPr lvl="1" algn="just">
              <a:buFontTx/>
              <a:buChar char="-"/>
            </a:pPr>
            <a:r>
              <a:rPr lang="en-US" sz="1800" dirty="0" smtClean="0">
                <a:latin typeface="Arial" panose="020B0604020202020204" pitchFamily="34" charset="0"/>
                <a:cs typeface="Arial" panose="020B0604020202020204" pitchFamily="34" charset="0"/>
              </a:rPr>
              <a:t>Encapsulation</a:t>
            </a:r>
            <a:endParaRPr lang="en-US" sz="1800" dirty="0">
              <a:latin typeface="Arial" panose="020B0604020202020204" pitchFamily="34" charset="0"/>
              <a:cs typeface="Arial" panose="020B0604020202020204" pitchFamily="34" charset="0"/>
            </a:endParaRPr>
          </a:p>
          <a:p>
            <a:pPr lvl="1" algn="just">
              <a:buFontTx/>
              <a:buChar char="-"/>
            </a:pPr>
            <a:r>
              <a:rPr lang="en-US" sz="1800" dirty="0" smtClean="0">
                <a:latin typeface="Arial" panose="020B0604020202020204" pitchFamily="34" charset="0"/>
                <a:cs typeface="Arial" panose="020B0604020202020204" pitchFamily="34" charset="0"/>
              </a:rPr>
              <a:t>Abstraction</a:t>
            </a:r>
            <a:endParaRPr lang="en-US" sz="1800" dirty="0">
              <a:latin typeface="Arial" panose="020B0604020202020204" pitchFamily="34" charset="0"/>
              <a:cs typeface="Arial" panose="020B0604020202020204" pitchFamily="34" charset="0"/>
            </a:endParaRPr>
          </a:p>
          <a:p>
            <a:pPr lvl="1" algn="just">
              <a:buFontTx/>
              <a:buChar char="-"/>
            </a:pPr>
            <a:r>
              <a:rPr lang="en-US" sz="1800" dirty="0" smtClean="0">
                <a:latin typeface="Arial" panose="020B0604020202020204" pitchFamily="34" charset="0"/>
                <a:cs typeface="Arial" panose="020B0604020202020204" pitchFamily="34" charset="0"/>
              </a:rPr>
              <a:t>Polymorphism</a:t>
            </a:r>
            <a:endParaRPr lang="en-US" sz="1800" dirty="0">
              <a:latin typeface="Arial" panose="020B0604020202020204" pitchFamily="34" charset="0"/>
              <a:cs typeface="Arial" panose="020B0604020202020204" pitchFamily="34" charset="0"/>
            </a:endParaRPr>
          </a:p>
        </p:txBody>
      </p:sp>
      <p:sp>
        <p:nvSpPr>
          <p:cNvPr id="7" name="Title 1"/>
          <p:cNvSpPr txBox="1">
            <a:spLocks/>
          </p:cNvSpPr>
          <p:nvPr/>
        </p:nvSpPr>
        <p:spPr>
          <a:xfrm>
            <a:off x="609600" y="234259"/>
            <a:ext cx="8535572" cy="857250"/>
          </a:xfrm>
          <a:prstGeom prst="rect">
            <a:avLst/>
          </a:prstGeom>
          <a:ln/>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dirty="0" smtClean="0">
                <a:solidFill>
                  <a:schemeClr val="bg1"/>
                </a:solidFill>
                <a:latin typeface="Arial" pitchFamily="34" charset="0"/>
                <a:cs typeface="Arial" pitchFamily="34" charset="0"/>
              </a:rPr>
              <a:t>Object-Oriented Programming</a:t>
            </a:r>
            <a:endParaRPr lang="en-US" sz="36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146383701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00151"/>
            <a:ext cx="8305800" cy="3394472"/>
          </a:xfrm>
        </p:spPr>
        <p:txBody>
          <a:bodyPr>
            <a:normAutofit/>
          </a:bodyPr>
          <a:lstStyle/>
          <a:p>
            <a:pPr>
              <a:buFont typeface="Wingdings" pitchFamily="2" charset="2"/>
              <a:buChar char="Ø"/>
            </a:pPr>
            <a:r>
              <a:rPr lang="en-US" sz="1800" dirty="0">
                <a:latin typeface="Arial" pitchFamily="34" charset="0"/>
                <a:cs typeface="Arial" pitchFamily="34" charset="0"/>
              </a:rPr>
              <a:t>Navigate To </a:t>
            </a:r>
          </a:p>
          <a:p>
            <a:pPr marL="457200" lvl="1" indent="0">
              <a:buNone/>
            </a:pPr>
            <a:r>
              <a:rPr lang="en-US" sz="1400" dirty="0">
                <a:latin typeface="Arial" pitchFamily="34" charset="0"/>
                <a:cs typeface="Arial" pitchFamily="34" charset="0"/>
              </a:rPr>
              <a:t>Another key feature of Visual Studio 2013. With this feature, you can easily find the definition of a </a:t>
            </a:r>
            <a:r>
              <a:rPr lang="en-US" sz="1400" dirty="0" smtClean="0">
                <a:latin typeface="Arial" pitchFamily="34" charset="0"/>
                <a:cs typeface="Arial" pitchFamily="34" charset="0"/>
              </a:rPr>
              <a:t>type. </a:t>
            </a:r>
            <a:r>
              <a:rPr lang="en-US" sz="1400" dirty="0">
                <a:latin typeface="Arial" pitchFamily="34" charset="0"/>
                <a:cs typeface="Arial" pitchFamily="34" charset="0"/>
              </a:rPr>
              <a:t>Figure demonstrates how Visual Studio 2013 shows types and members that contain the name selected in the code </a:t>
            </a:r>
            <a:r>
              <a:rPr lang="en-US" sz="1400" dirty="0" smtClean="0">
                <a:latin typeface="Arial" pitchFamily="34" charset="0"/>
                <a:cs typeface="Arial" pitchFamily="34" charset="0"/>
              </a:rPr>
              <a:t>editor</a:t>
            </a:r>
            <a:r>
              <a:rPr lang="en-US" sz="1400" dirty="0">
                <a:latin typeface="Arial" pitchFamily="34" charset="0"/>
                <a:cs typeface="Arial" pitchFamily="34" charset="0"/>
              </a:rPr>
              <a:t>. </a:t>
            </a:r>
            <a:endParaRPr lang="en-US" sz="1400" dirty="0" smtClean="0">
              <a:latin typeface="Arial" pitchFamily="34" charset="0"/>
              <a:cs typeface="Arial" pitchFamily="34" charset="0"/>
            </a:endParaRPr>
          </a:p>
          <a:p>
            <a:pPr marL="457200" lvl="1" indent="0">
              <a:buNone/>
            </a:pPr>
            <a:endParaRPr lang="en-US" sz="1400" dirty="0">
              <a:latin typeface="Arial" pitchFamily="34" charset="0"/>
              <a:cs typeface="Arial" pitchFamily="34" charset="0"/>
            </a:endParaRPr>
          </a:p>
        </p:txBody>
      </p:sp>
      <p:sp>
        <p:nvSpPr>
          <p:cNvPr id="4" name="Title 1"/>
          <p:cNvSpPr txBox="1">
            <a:spLocks/>
          </p:cNvSpPr>
          <p:nvPr/>
        </p:nvSpPr>
        <p:spPr>
          <a:xfrm>
            <a:off x="609600" y="234259"/>
            <a:ext cx="8535572" cy="857250"/>
          </a:xfrm>
          <a:prstGeom prst="rect">
            <a:avLst/>
          </a:prstGeom>
          <a:ln/>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1" algn="r"/>
            <a:r>
              <a:rPr lang="en-US" sz="3200" dirty="0">
                <a:latin typeface="Arial" pitchFamily="34" charset="0"/>
                <a:cs typeface="Arial" pitchFamily="34" charset="0"/>
              </a:rPr>
              <a:t>Code Editor Improvements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0" y="2048647"/>
            <a:ext cx="5212080" cy="2976743"/>
          </a:xfrm>
          <a:prstGeom prst="rect">
            <a:avLst/>
          </a:prstGeom>
        </p:spPr>
      </p:pic>
      <p:sp>
        <p:nvSpPr>
          <p:cNvPr id="7" name="Content Placeholder 2"/>
          <p:cNvSpPr txBox="1">
            <a:spLocks/>
          </p:cNvSpPr>
          <p:nvPr/>
        </p:nvSpPr>
        <p:spPr>
          <a:xfrm>
            <a:off x="609600" y="3105150"/>
            <a:ext cx="2667000" cy="106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lgn="r">
              <a:buFont typeface="Arial" pitchFamily="34" charset="0"/>
              <a:buNone/>
            </a:pPr>
            <a:r>
              <a:rPr lang="en-US" sz="1400" dirty="0" smtClean="0">
                <a:latin typeface="Arial" pitchFamily="34" charset="0"/>
                <a:cs typeface="Arial" pitchFamily="34" charset="0"/>
              </a:rPr>
              <a:t>placing the cursor on the type and then pressing CTRL + ,</a:t>
            </a:r>
            <a:endParaRPr lang="en-US" sz="1400" dirty="0">
              <a:latin typeface="Arial" pitchFamily="34" charset="0"/>
              <a:cs typeface="Arial" pitchFamily="34" charset="0"/>
            </a:endParaRPr>
          </a:p>
        </p:txBody>
      </p:sp>
      <p:sp>
        <p:nvSpPr>
          <p:cNvPr id="8" name="Rectangle 7"/>
          <p:cNvSpPr/>
          <p:nvPr/>
        </p:nvSpPr>
        <p:spPr>
          <a:xfrm>
            <a:off x="4648200" y="2114550"/>
            <a:ext cx="3810000"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715000" y="3537018"/>
            <a:ext cx="1371600" cy="2539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stCxn id="7" idx="3"/>
            <a:endCxn id="9" idx="1"/>
          </p:cNvCxnSpPr>
          <p:nvPr/>
        </p:nvCxnSpPr>
        <p:spPr>
          <a:xfrm>
            <a:off x="3276600" y="3638550"/>
            <a:ext cx="2438400" cy="2543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0"/>
            <a:endCxn id="8" idx="2"/>
          </p:cNvCxnSpPr>
          <p:nvPr/>
        </p:nvCxnSpPr>
        <p:spPr>
          <a:xfrm flipV="1">
            <a:off x="6400800" y="3028950"/>
            <a:ext cx="152400" cy="50806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500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637032" y="1200150"/>
            <a:ext cx="8278368" cy="3376282"/>
          </a:xfrm>
        </p:spPr>
        <p:txBody>
          <a:bodyPr>
            <a:normAutofit/>
          </a:bodyPr>
          <a:lstStyle/>
          <a:p>
            <a:pPr lvl="1" algn="just">
              <a:buFont typeface="Wingdings" pitchFamily="2" charset="2"/>
              <a:buChar char="Ø"/>
            </a:pPr>
            <a:r>
              <a:rPr lang="en-US" sz="1800" dirty="0">
                <a:latin typeface="Arial" pitchFamily="34" charset="0"/>
                <a:cs typeface="Arial" pitchFamily="34" charset="0"/>
              </a:rPr>
              <a:t>What’s new in the IDE for ASP.NET </a:t>
            </a:r>
          </a:p>
          <a:p>
            <a:pPr lvl="2" algn="just"/>
            <a:r>
              <a:rPr lang="en-US" sz="1400" dirty="0" smtClean="0">
                <a:latin typeface="Arial" pitchFamily="34" charset="0"/>
                <a:cs typeface="Arial" pitchFamily="34" charset="0"/>
              </a:rPr>
              <a:t>Visual </a:t>
            </a:r>
            <a:r>
              <a:rPr lang="en-US" sz="1400" dirty="0">
                <a:latin typeface="Arial" pitchFamily="34" charset="0"/>
                <a:cs typeface="Arial" pitchFamily="34" charset="0"/>
              </a:rPr>
              <a:t>Studio 2013 introduces new tools and updates the existing environment for web </a:t>
            </a:r>
            <a:r>
              <a:rPr lang="en-US" sz="1400" dirty="0" smtClean="0">
                <a:latin typeface="Arial" pitchFamily="34" charset="0"/>
                <a:cs typeface="Arial" pitchFamily="34" charset="0"/>
              </a:rPr>
              <a:t>development </a:t>
            </a:r>
            <a:r>
              <a:rPr lang="en-US" sz="1400" dirty="0">
                <a:latin typeface="Arial" pitchFamily="34" charset="0"/>
                <a:cs typeface="Arial" pitchFamily="34" charset="0"/>
              </a:rPr>
              <a:t>with ASP.NET. </a:t>
            </a:r>
            <a:endParaRPr lang="en-US" sz="1400" dirty="0" smtClean="0">
              <a:latin typeface="Arial" pitchFamily="34" charset="0"/>
              <a:cs typeface="Arial" pitchFamily="34" charset="0"/>
            </a:endParaRPr>
          </a:p>
          <a:p>
            <a:pPr lvl="2" algn="just"/>
            <a:endParaRPr lang="en-US" sz="1400" dirty="0" smtClean="0">
              <a:latin typeface="Arial" pitchFamily="34" charset="0"/>
              <a:cs typeface="Arial" pitchFamily="34" charset="0"/>
            </a:endParaRPr>
          </a:p>
          <a:p>
            <a:pPr lvl="2" algn="just"/>
            <a:r>
              <a:rPr lang="en-US" sz="1400" dirty="0" smtClean="0">
                <a:latin typeface="Arial" pitchFamily="34" charset="0"/>
                <a:cs typeface="Arial" pitchFamily="34" charset="0"/>
              </a:rPr>
              <a:t>This </a:t>
            </a:r>
            <a:r>
              <a:rPr lang="en-US" sz="1400" dirty="0">
                <a:latin typeface="Arial" pitchFamily="34" charset="0"/>
                <a:cs typeface="Arial" pitchFamily="34" charset="0"/>
              </a:rPr>
              <a:t>chapter focuses on the most important features that you must </a:t>
            </a:r>
            <a:r>
              <a:rPr lang="en-US" sz="1400" dirty="0" smtClean="0">
                <a:latin typeface="Arial" pitchFamily="34" charset="0"/>
                <a:cs typeface="Arial" pitchFamily="34" charset="0"/>
              </a:rPr>
              <a:t>know</a:t>
            </a:r>
            <a:r>
              <a:rPr lang="en-US" sz="1400" dirty="0">
                <a:latin typeface="Arial" pitchFamily="34" charset="0"/>
                <a:cs typeface="Arial" pitchFamily="34" charset="0"/>
              </a:rPr>
              <a:t>, as they will change the way you create web applications. </a:t>
            </a:r>
            <a:endParaRPr lang="en-US" sz="1400" dirty="0" smtClean="0">
              <a:latin typeface="Arial" pitchFamily="34" charset="0"/>
              <a:cs typeface="Arial" pitchFamily="34" charset="0"/>
            </a:endParaRPr>
          </a:p>
        </p:txBody>
      </p:sp>
      <p:sp>
        <p:nvSpPr>
          <p:cNvPr id="6" name="Title 1"/>
          <p:cNvSpPr txBox="1">
            <a:spLocks/>
          </p:cNvSpPr>
          <p:nvPr/>
        </p:nvSpPr>
        <p:spPr>
          <a:xfrm>
            <a:off x="609600" y="233998"/>
            <a:ext cx="8535572" cy="857250"/>
          </a:xfrm>
          <a:prstGeom prst="rect">
            <a:avLst/>
          </a:prstGeom>
          <a:ln/>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2800" dirty="0">
                <a:latin typeface="Arial" panose="020B0604020202020204" pitchFamily="34" charset="0"/>
                <a:cs typeface="Arial" panose="020B0604020202020204" pitchFamily="34" charset="0"/>
              </a:rPr>
              <a:t>Visual Studio 2013 for the web </a:t>
            </a:r>
            <a:r>
              <a:rPr lang="en-US" sz="2800" dirty="0" smtClean="0">
                <a:latin typeface="Arial" panose="020B0604020202020204" pitchFamily="34" charset="0"/>
                <a:cs typeface="Arial" panose="020B0604020202020204" pitchFamily="34" charset="0"/>
              </a:rPr>
              <a:t>and </a:t>
            </a:r>
            <a:r>
              <a:rPr lang="en-US" sz="2800" dirty="0">
                <a:latin typeface="Arial" panose="020B0604020202020204" pitchFamily="34" charset="0"/>
                <a:cs typeface="Arial" panose="020B0604020202020204" pitchFamily="34" charset="0"/>
              </a:rPr>
              <a:t>Windows Azure</a:t>
            </a:r>
          </a:p>
        </p:txBody>
      </p:sp>
    </p:spTree>
    <p:extLst>
      <p:ext uri="{BB962C8B-B14F-4D97-AF65-F5344CB8AC3E}">
        <p14:creationId xmlns:p14="http://schemas.microsoft.com/office/powerpoint/2010/main" val="234153076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1800" dirty="0"/>
              <a:t>Code Map debugging </a:t>
            </a:r>
          </a:p>
          <a:p>
            <a:pPr lvl="1"/>
            <a:r>
              <a:rPr lang="en-US" sz="1600" dirty="0" smtClean="0"/>
              <a:t>Another </a:t>
            </a:r>
            <a:r>
              <a:rPr lang="en-US" sz="1600" dirty="0"/>
              <a:t>interesting addition to Visual Studio 2013 is Code Map. Actually, Code Map is available in Visual Studio 2012 with Update 1, but now the tool is integrated in the </a:t>
            </a:r>
            <a:r>
              <a:rPr lang="en-US" sz="1600" dirty="0" smtClean="0"/>
              <a:t>IDE</a:t>
            </a:r>
          </a:p>
          <a:p>
            <a:pPr lvl="1"/>
            <a:endParaRPr lang="en-US" sz="1600" dirty="0"/>
          </a:p>
        </p:txBody>
      </p:sp>
      <p:sp>
        <p:nvSpPr>
          <p:cNvPr id="4" name="Title 1"/>
          <p:cNvSpPr txBox="1">
            <a:spLocks/>
          </p:cNvSpPr>
          <p:nvPr/>
        </p:nvSpPr>
        <p:spPr>
          <a:xfrm>
            <a:off x="609600" y="233998"/>
            <a:ext cx="8535572" cy="857250"/>
          </a:xfrm>
          <a:prstGeom prst="rect">
            <a:avLst/>
          </a:prstGeom>
          <a:ln/>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2800" dirty="0">
                <a:latin typeface="Arial" panose="020B0604020202020204" pitchFamily="34" charset="0"/>
                <a:cs typeface="Arial" panose="020B0604020202020204" pitchFamily="34" charset="0"/>
              </a:rPr>
              <a:t>Visual Studio 2013 for the web </a:t>
            </a:r>
            <a:r>
              <a:rPr lang="en-US" sz="2800" dirty="0" smtClean="0">
                <a:latin typeface="Arial" panose="020B0604020202020204" pitchFamily="34" charset="0"/>
                <a:cs typeface="Arial" panose="020B0604020202020204" pitchFamily="34" charset="0"/>
              </a:rPr>
              <a:t>and </a:t>
            </a:r>
            <a:r>
              <a:rPr lang="en-US" sz="2800" dirty="0">
                <a:latin typeface="Arial" panose="020B0604020202020204" pitchFamily="34" charset="0"/>
                <a:cs typeface="Arial" panose="020B0604020202020204" pitchFamily="34" charset="0"/>
              </a:rPr>
              <a:t>Windows Azure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9180" y="2833116"/>
            <a:ext cx="3284220" cy="510540"/>
          </a:xfrm>
          <a:prstGeom prst="rect">
            <a:avLst/>
          </a:prstGeom>
        </p:spPr>
      </p:pic>
      <p:sp>
        <p:nvSpPr>
          <p:cNvPr id="6" name="Rectangle 5"/>
          <p:cNvSpPr/>
          <p:nvPr/>
        </p:nvSpPr>
        <p:spPr>
          <a:xfrm>
            <a:off x="3723132" y="3080385"/>
            <a:ext cx="315468" cy="2819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8200" y="2190750"/>
            <a:ext cx="3016880" cy="2343150"/>
          </a:xfrm>
          <a:prstGeom prst="rect">
            <a:avLst/>
          </a:prstGeom>
        </p:spPr>
      </p:pic>
      <p:sp>
        <p:nvSpPr>
          <p:cNvPr id="8" name="Rectangle 7"/>
          <p:cNvSpPr/>
          <p:nvPr/>
        </p:nvSpPr>
        <p:spPr>
          <a:xfrm>
            <a:off x="5029200" y="2800350"/>
            <a:ext cx="2209800" cy="1447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a:stCxn id="6" idx="3"/>
            <a:endCxn id="8" idx="1"/>
          </p:cNvCxnSpPr>
          <p:nvPr/>
        </p:nvCxnSpPr>
        <p:spPr>
          <a:xfrm>
            <a:off x="4038600" y="3221355"/>
            <a:ext cx="990600" cy="3028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Content Placeholder 2"/>
          <p:cNvSpPr txBox="1">
            <a:spLocks/>
          </p:cNvSpPr>
          <p:nvPr/>
        </p:nvSpPr>
        <p:spPr>
          <a:xfrm>
            <a:off x="1143000" y="3867150"/>
            <a:ext cx="3200400" cy="6667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lgn="r">
              <a:buNone/>
            </a:pPr>
            <a:r>
              <a:rPr lang="en-US" sz="1600" dirty="0"/>
              <a:t>method call in the Code Map, as represented in Figure </a:t>
            </a:r>
          </a:p>
        </p:txBody>
      </p:sp>
    </p:spTree>
    <p:extLst>
      <p:ext uri="{BB962C8B-B14F-4D97-AF65-F5344CB8AC3E}">
        <p14:creationId xmlns:p14="http://schemas.microsoft.com/office/powerpoint/2010/main" val="2969709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228600" y="1352550"/>
            <a:ext cx="6696624" cy="3376282"/>
          </a:xfrm>
        </p:spPr>
        <p:txBody>
          <a:bodyPr>
            <a:normAutofit/>
          </a:bodyPr>
          <a:lstStyle/>
          <a:p>
            <a:pPr marL="457200" lvl="1" indent="0" algn="just">
              <a:buNone/>
            </a:pPr>
            <a:r>
              <a:rPr lang="en-US" sz="1800" dirty="0" smtClean="0">
                <a:latin typeface="Arial" panose="020B0604020202020204" pitchFamily="34" charset="0"/>
                <a:cs typeface="Arial" panose="020B0604020202020204" pitchFamily="34" charset="0"/>
              </a:rPr>
              <a:t>Inheritance </a:t>
            </a:r>
            <a:r>
              <a:rPr lang="en-US" sz="1800" dirty="0">
                <a:latin typeface="Arial" panose="020B0604020202020204" pitchFamily="34" charset="0"/>
                <a:cs typeface="Arial" panose="020B0604020202020204" pitchFamily="34" charset="0"/>
              </a:rPr>
              <a:t>defines a relationship between two classes where a derived class can reuse members of a base class</a:t>
            </a:r>
            <a:r>
              <a:rPr lang="en-US" sz="1800" dirty="0" smtClean="0">
                <a:latin typeface="Arial" panose="020B0604020202020204" pitchFamily="34" charset="0"/>
                <a:cs typeface="Arial" panose="020B0604020202020204" pitchFamily="34" charset="0"/>
              </a:rPr>
              <a:t>.</a:t>
            </a:r>
          </a:p>
          <a:p>
            <a:pPr marL="457200" lvl="1" indent="0" algn="just">
              <a:buNone/>
            </a:pPr>
            <a:r>
              <a:rPr lang="en-US" sz="1800" dirty="0" smtClean="0">
                <a:latin typeface="Arial" panose="020B0604020202020204" pitchFamily="34" charset="0"/>
                <a:cs typeface="Arial" panose="020B0604020202020204" pitchFamily="34" charset="0"/>
              </a:rPr>
              <a:t>Example:</a:t>
            </a:r>
          </a:p>
          <a:p>
            <a:pPr marL="457200" lvl="1" indent="0" algn="just">
              <a:buNone/>
            </a:pPr>
            <a:endParaRPr lang="en-US" sz="1800" dirty="0"/>
          </a:p>
        </p:txBody>
      </p:sp>
      <p:sp>
        <p:nvSpPr>
          <p:cNvPr id="7" name="Title 1"/>
          <p:cNvSpPr txBox="1">
            <a:spLocks/>
          </p:cNvSpPr>
          <p:nvPr/>
        </p:nvSpPr>
        <p:spPr>
          <a:xfrm>
            <a:off x="609600" y="234259"/>
            <a:ext cx="8535572" cy="857250"/>
          </a:xfrm>
          <a:prstGeom prst="rect">
            <a:avLst/>
          </a:prstGeom>
          <a:ln/>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3600" smtClean="0">
                <a:solidFill>
                  <a:schemeClr val="bg1"/>
                </a:solidFill>
                <a:latin typeface="Arial" pitchFamily="34" charset="0"/>
                <a:cs typeface="Arial" pitchFamily="34" charset="0"/>
              </a:rPr>
              <a:t>Inheritance</a:t>
            </a:r>
            <a:endParaRPr lang="en-US" sz="3600" dirty="0">
              <a:solidFill>
                <a:schemeClr val="bg1"/>
              </a:solidFill>
              <a:latin typeface="Arial" pitchFamily="34" charset="0"/>
              <a:cs typeface="Arial" pitchFamily="34" charset="0"/>
            </a:endParaRPr>
          </a:p>
        </p:txBody>
      </p:sp>
      <p:pic>
        <p:nvPicPr>
          <p:cNvPr id="3" name="Picture 2"/>
          <p:cNvPicPr>
            <a:picLocks noChangeAspect="1"/>
          </p:cNvPicPr>
          <p:nvPr/>
        </p:nvPicPr>
        <p:blipFill>
          <a:blip r:embed="rId2"/>
          <a:stretch>
            <a:fillRect/>
          </a:stretch>
        </p:blipFill>
        <p:spPr>
          <a:xfrm>
            <a:off x="609600" y="2571750"/>
            <a:ext cx="3886200" cy="2241479"/>
          </a:xfrm>
          <a:prstGeom prst="rect">
            <a:avLst/>
          </a:prstGeom>
        </p:spPr>
      </p:pic>
      <p:pic>
        <p:nvPicPr>
          <p:cNvPr id="4" name="Picture 3"/>
          <p:cNvPicPr>
            <a:picLocks noChangeAspect="1"/>
          </p:cNvPicPr>
          <p:nvPr/>
        </p:nvPicPr>
        <p:blipFill>
          <a:blip r:embed="rId3"/>
          <a:stretch>
            <a:fillRect/>
          </a:stretch>
        </p:blipFill>
        <p:spPr>
          <a:xfrm>
            <a:off x="4648200" y="2571750"/>
            <a:ext cx="4300538" cy="2157081"/>
          </a:xfrm>
          <a:prstGeom prst="rect">
            <a:avLst/>
          </a:prstGeom>
        </p:spPr>
      </p:pic>
    </p:spTree>
    <p:extLst>
      <p:ext uri="{BB962C8B-B14F-4D97-AF65-F5344CB8AC3E}">
        <p14:creationId xmlns:p14="http://schemas.microsoft.com/office/powerpoint/2010/main" val="72246155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228600" y="1352550"/>
            <a:ext cx="2819400" cy="3376282"/>
          </a:xfrm>
        </p:spPr>
        <p:txBody>
          <a:bodyPr>
            <a:normAutofit/>
          </a:bodyPr>
          <a:lstStyle/>
          <a:p>
            <a:pPr marL="457200" lvl="1" indent="0" algn="just">
              <a:buNone/>
            </a:pPr>
            <a:r>
              <a:rPr lang="en-US" sz="1800" b="1" dirty="0" smtClean="0">
                <a:latin typeface="Arial" panose="020B0604020202020204" pitchFamily="34" charset="0"/>
                <a:cs typeface="Arial" panose="020B0604020202020204" pitchFamily="34" charset="0"/>
              </a:rPr>
              <a:t>Access modifiers:</a:t>
            </a:r>
          </a:p>
          <a:p>
            <a:pPr lvl="1" algn="just">
              <a:buFont typeface="Arial" panose="020B0604020202020204" pitchFamily="34" charset="0"/>
              <a:buChar char="•"/>
            </a:pPr>
            <a:r>
              <a:rPr lang="en-US" sz="1800" dirty="0" smtClean="0"/>
              <a:t>public</a:t>
            </a:r>
          </a:p>
          <a:p>
            <a:pPr lvl="1" algn="just">
              <a:buFont typeface="Arial" panose="020B0604020202020204" pitchFamily="34" charset="0"/>
              <a:buChar char="•"/>
            </a:pPr>
            <a:r>
              <a:rPr lang="en-US" sz="1800" dirty="0" smtClean="0"/>
              <a:t>private</a:t>
            </a:r>
          </a:p>
          <a:p>
            <a:pPr lvl="1" algn="just">
              <a:buFont typeface="Arial" panose="020B0604020202020204" pitchFamily="34" charset="0"/>
              <a:buChar char="•"/>
            </a:pPr>
            <a:r>
              <a:rPr lang="en-US" sz="1800" dirty="0"/>
              <a:t>p</a:t>
            </a:r>
            <a:r>
              <a:rPr lang="en-US" sz="1800" dirty="0" smtClean="0"/>
              <a:t>rotected</a:t>
            </a:r>
          </a:p>
          <a:p>
            <a:pPr lvl="1" algn="just">
              <a:buFont typeface="Arial" panose="020B0604020202020204" pitchFamily="34" charset="0"/>
              <a:buChar char="•"/>
            </a:pPr>
            <a:r>
              <a:rPr lang="en-US" sz="1800" dirty="0"/>
              <a:t>i</a:t>
            </a:r>
            <a:r>
              <a:rPr lang="en-US" sz="1800" dirty="0" smtClean="0"/>
              <a:t>nternal</a:t>
            </a:r>
          </a:p>
          <a:p>
            <a:pPr lvl="1" algn="just">
              <a:buFont typeface="Arial" panose="020B0604020202020204" pitchFamily="34" charset="0"/>
              <a:buChar char="•"/>
            </a:pPr>
            <a:r>
              <a:rPr lang="en-US" sz="1800" dirty="0"/>
              <a:t>p</a:t>
            </a:r>
            <a:r>
              <a:rPr lang="en-US" sz="1800" dirty="0" smtClean="0"/>
              <a:t>rotected internal</a:t>
            </a:r>
          </a:p>
          <a:p>
            <a:pPr lvl="1" algn="just">
              <a:buFont typeface="Arial" panose="020B0604020202020204" pitchFamily="34" charset="0"/>
              <a:buChar char="•"/>
            </a:pPr>
            <a:endParaRPr lang="en-US" sz="1800" dirty="0" smtClean="0"/>
          </a:p>
          <a:p>
            <a:pPr lvl="1" algn="just">
              <a:buFont typeface="Arial" panose="020B0604020202020204" pitchFamily="34" charset="0"/>
              <a:buChar char="•"/>
            </a:pPr>
            <a:endParaRPr lang="en-US" sz="1800" dirty="0" smtClean="0"/>
          </a:p>
          <a:p>
            <a:pPr lvl="1" algn="just">
              <a:buFont typeface="Arial" panose="020B0604020202020204" pitchFamily="34" charset="0"/>
              <a:buChar char="•"/>
            </a:pPr>
            <a:endParaRPr lang="en-US" sz="1800" dirty="0" smtClean="0"/>
          </a:p>
          <a:p>
            <a:pPr marL="457200" lvl="1" indent="0" algn="just">
              <a:buNone/>
            </a:pPr>
            <a:endParaRPr lang="en-US" sz="1800" b="1" dirty="0">
              <a:latin typeface="Arial" panose="020B0604020202020204" pitchFamily="34" charset="0"/>
              <a:cs typeface="Arial" panose="020B0604020202020204" pitchFamily="34" charset="0"/>
            </a:endParaRPr>
          </a:p>
        </p:txBody>
      </p:sp>
      <p:sp>
        <p:nvSpPr>
          <p:cNvPr id="7" name="Title 1"/>
          <p:cNvSpPr txBox="1">
            <a:spLocks/>
          </p:cNvSpPr>
          <p:nvPr/>
        </p:nvSpPr>
        <p:spPr>
          <a:xfrm>
            <a:off x="609600" y="234259"/>
            <a:ext cx="8535572" cy="857250"/>
          </a:xfrm>
          <a:prstGeom prst="rect">
            <a:avLst/>
          </a:prstGeom>
          <a:ln/>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1" algn="r"/>
            <a:r>
              <a:rPr lang="en-US" sz="3600" smtClean="0">
                <a:solidFill>
                  <a:schemeClr val="bg1"/>
                </a:solidFill>
                <a:latin typeface="Arial" panose="020B0604020202020204" pitchFamily="34" charset="0"/>
                <a:cs typeface="Arial" panose="020B0604020202020204" pitchFamily="34" charset="0"/>
              </a:rPr>
              <a:t>Encapsulation</a:t>
            </a:r>
            <a:endParaRPr lang="en-US" sz="3600"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3581400" y="1352550"/>
            <a:ext cx="1608133" cy="369332"/>
          </a:xfrm>
          <a:prstGeom prst="rect">
            <a:avLst/>
          </a:prstGeom>
        </p:spPr>
        <p:txBody>
          <a:bodyPr wrap="none">
            <a:spAutoFit/>
          </a:bodyPr>
          <a:lstStyle/>
          <a:p>
            <a:pPr lvl="1" algn="just"/>
            <a:r>
              <a:rPr lang="en-US" dirty="0">
                <a:latin typeface="Arial" panose="020B0604020202020204" pitchFamily="34" charset="0"/>
                <a:cs typeface="Arial" panose="020B0604020202020204" pitchFamily="34" charset="0"/>
              </a:rPr>
              <a:t>Example: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2979" y="1809750"/>
            <a:ext cx="2776021" cy="3124200"/>
          </a:xfrm>
          <a:prstGeom prst="rect">
            <a:avLst/>
          </a:prstGeom>
        </p:spPr>
      </p:pic>
    </p:spTree>
    <p:extLst>
      <p:ext uri="{BB962C8B-B14F-4D97-AF65-F5344CB8AC3E}">
        <p14:creationId xmlns:p14="http://schemas.microsoft.com/office/powerpoint/2010/main" val="352635600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1947</TotalTime>
  <Words>2582</Words>
  <Application>Microsoft Office PowerPoint</Application>
  <PresentationFormat>On-screen Show (16:9)</PresentationFormat>
  <Paragraphs>355</Paragraphs>
  <Slides>72</Slides>
  <Notes>2</Notes>
  <HiddenSlides>0</HiddenSlides>
  <MMClips>0</MMClips>
  <ScaleCrop>false</ScaleCrop>
  <HeadingPairs>
    <vt:vector size="4" baseType="variant">
      <vt:variant>
        <vt:lpstr>Theme</vt:lpstr>
      </vt:variant>
      <vt:variant>
        <vt:i4>1</vt:i4>
      </vt:variant>
      <vt:variant>
        <vt:lpstr>Slide Titles</vt:lpstr>
      </vt:variant>
      <vt:variant>
        <vt:i4>72</vt:i4>
      </vt:variant>
    </vt:vector>
  </HeadingPairs>
  <TitlesOfParts>
    <vt:vector size="7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TKs</dc:creator>
  <cp:lastModifiedBy>Windows User</cp:lastModifiedBy>
  <cp:revision>434</cp:revision>
  <dcterms:created xsi:type="dcterms:W3CDTF">2006-08-16T00:00:00Z</dcterms:created>
  <dcterms:modified xsi:type="dcterms:W3CDTF">2016-12-16T06:43:13Z</dcterms:modified>
</cp:coreProperties>
</file>