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65" r:id="rId24"/>
    <p:sldId id="366" r:id="rId25"/>
    <p:sldId id="367" r:id="rId26"/>
    <p:sldId id="368" r:id="rId27"/>
    <p:sldId id="369" r:id="rId28"/>
    <p:sldId id="373" r:id="rId29"/>
    <p:sldId id="374" r:id="rId30"/>
    <p:sldId id="375" r:id="rId31"/>
    <p:sldId id="376" r:id="rId32"/>
    <p:sldId id="370" r:id="rId33"/>
    <p:sldId id="371" r:id="rId34"/>
    <p:sldId id="372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72D"/>
    <a:srgbClr val="DFF84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364" autoAdjust="0"/>
  </p:normalViewPr>
  <p:slideViewPr>
    <p:cSldViewPr>
      <p:cViewPr varScale="1">
        <p:scale>
          <a:sx n="105" d="100"/>
          <a:sy n="105" d="100"/>
        </p:scale>
        <p:origin x="-72" y="-12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8A760-38D6-49B3-BECB-0ADD1875A1A2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06660-95F6-4499-90E8-840B3119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0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25230" y="3398804"/>
            <a:ext cx="8305800" cy="11620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Topic 4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35" y="2570534"/>
            <a:ext cx="2118519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63" y="-172666"/>
            <a:ext cx="2155003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6067" y="-172666"/>
            <a:ext cx="2095033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097" y="2570534"/>
            <a:ext cx="215500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962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Update query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Group basic operations command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81150"/>
            <a:ext cx="4371975" cy="523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8" y="2495549"/>
            <a:ext cx="2212732" cy="14803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487489"/>
            <a:ext cx="2171700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746" y="2495549"/>
            <a:ext cx="2280946" cy="1480349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6477000" y="3028950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77000" y="3333750"/>
            <a:ext cx="121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77000" y="3028950"/>
            <a:ext cx="121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96200" y="3028950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295400" y="3105150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295400" y="3409950"/>
            <a:ext cx="1295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590800" y="3105150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95400" y="3105150"/>
            <a:ext cx="1295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43400" y="3638550"/>
            <a:ext cx="1295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8862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Delete query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>
                <a:solidFill>
                  <a:schemeClr val="bg1"/>
                </a:solidFill>
              </a:rPr>
              <a:t>Group basic operations </a:t>
            </a:r>
            <a:r>
              <a:rPr lang="en-US" sz="3600" dirty="0" smtClean="0">
                <a:solidFill>
                  <a:schemeClr val="bg1"/>
                </a:solidFill>
              </a:rPr>
              <a:t>command</a:t>
            </a:r>
            <a:endParaRPr lang="en-US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81150"/>
            <a:ext cx="25908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96" y="2576512"/>
            <a:ext cx="14478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682" y="2576512"/>
            <a:ext cx="1781175" cy="54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2576512"/>
            <a:ext cx="1447800" cy="1219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200400" y="3486150"/>
            <a:ext cx="1295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686800" cy="38100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Order by</a:t>
            </a:r>
          </a:p>
          <a:p>
            <a:pPr marL="457200" lvl="1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SQL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clause is used to sort the data in ascending or descending order, based on one or more columns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>
                <a:solidFill>
                  <a:schemeClr val="bg1"/>
                </a:solidFill>
              </a:rPr>
              <a:t>Group basic operations </a:t>
            </a:r>
            <a:r>
              <a:rPr lang="en-US" sz="3600" dirty="0" smtClean="0">
                <a:solidFill>
                  <a:schemeClr val="bg1"/>
                </a:solidFill>
              </a:rPr>
              <a:t>command</a:t>
            </a:r>
            <a:endParaRPr lang="en-US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747072"/>
            <a:ext cx="3848100" cy="71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728146"/>
            <a:ext cx="1770876" cy="1205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624" y="3728146"/>
            <a:ext cx="167640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360" y="3790950"/>
            <a:ext cx="1837840" cy="110861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267200" y="4705350"/>
            <a:ext cx="1143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3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686800" cy="38100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Group by- Having</a:t>
            </a:r>
          </a:p>
          <a:p>
            <a:pPr marL="457200" lvl="1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Clause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in SQL is used in combination with the SELECT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sort data into groups homogeneous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>
                <a:solidFill>
                  <a:schemeClr val="bg1"/>
                </a:solidFill>
              </a:rPr>
              <a:t>Group basic operations </a:t>
            </a:r>
            <a:r>
              <a:rPr lang="en-US" sz="3600" dirty="0" smtClean="0">
                <a:solidFill>
                  <a:schemeClr val="bg1"/>
                </a:solidFill>
              </a:rPr>
              <a:t>command</a:t>
            </a:r>
            <a:endParaRPr lang="en-US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71750"/>
            <a:ext cx="1981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9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686800" cy="38100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Group by- Having</a:t>
            </a:r>
          </a:p>
          <a:p>
            <a:pPr marL="457200" lvl="1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HAVING clause enables you to specify conditions that filter which group results appear in the final results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HAVING clause must follow the GROUP BY clause in a query and must also precede the ORDER BY clause if used. 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>
                <a:solidFill>
                  <a:schemeClr val="bg1"/>
                </a:solidFill>
              </a:rPr>
              <a:t>Group basic operations </a:t>
            </a:r>
            <a:r>
              <a:rPr lang="en-US" sz="3600" dirty="0" smtClean="0">
                <a:solidFill>
                  <a:schemeClr val="bg1"/>
                </a:solidFill>
              </a:rPr>
              <a:t>command</a:t>
            </a:r>
            <a:endParaRPr lang="en-US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86150"/>
            <a:ext cx="3048000" cy="135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37492"/>
            <a:ext cx="8686800" cy="3972658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Distinct keyword</a:t>
            </a:r>
          </a:p>
          <a:p>
            <a:pPr marL="457200" lvl="1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Keywords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in SQL is used in combination with the SELECT command to remove all copies of the records and just get the unique record.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>
                <a:solidFill>
                  <a:schemeClr val="bg1"/>
                </a:solidFill>
              </a:rPr>
              <a:t>Group basic operations command</a:t>
            </a:r>
            <a:endParaRPr lang="en-US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98908"/>
            <a:ext cx="4806870" cy="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71550"/>
            <a:ext cx="6934200" cy="41210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77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915400" cy="417195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dirty="0"/>
              <a:t>The SQL </a:t>
            </a:r>
            <a:r>
              <a:rPr lang="en-US" b="1" dirty="0"/>
              <a:t>Joins</a:t>
            </a:r>
            <a:r>
              <a:rPr lang="en-US" dirty="0"/>
              <a:t> clause is used to combine records from two or more tables in a database. A JOIN is a means for combining fields from two tables by using values common to each.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857250"/>
            <a:ext cx="8915400" cy="428625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Join types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28750"/>
            <a:ext cx="8305800" cy="31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8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10600" cy="3962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view can contain all the rows of a table or selected rows from a table. A view can be created from one or more tables, depending on the SQL query to create a view wrote.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37674"/>
            <a:ext cx="2362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2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0"/>
            <a:ext cx="4560570" cy="51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10600" cy="3962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dirty="0"/>
              <a:t>Every time there is a change of data in a data table, or specific operations, handling using commands such as: insert, update, delete, alter Trigger will be called. 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rigger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24150"/>
            <a:ext cx="61150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763000" cy="3962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language to perform operations on databases such as the creation of structures in the database, supplement, update, delete,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query data in the base data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 algn="just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have: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Declare variable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control structures (IF, WHILE, FOR</a:t>
            </a:r>
            <a:r>
              <a:rPr lang="en-US" dirty="0" smtClean="0"/>
              <a:t>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Parameter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Procedure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95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763000" cy="40386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Functions include multiple SQL statements combined into one group, and an object for use as a component function of the expression in the query or update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data.</a:t>
            </a:r>
          </a:p>
          <a:p>
            <a:pPr marL="457200" lvl="1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function always returns values through the function name.(</a:t>
            </a:r>
            <a:r>
              <a:rPr lang="en-US" dirty="0"/>
              <a:t>Table-valued </a:t>
            </a:r>
            <a:r>
              <a:rPr lang="en-US" dirty="0" smtClean="0"/>
              <a:t>Functions, </a:t>
            </a:r>
            <a:r>
              <a:rPr lang="en-US" dirty="0"/>
              <a:t>Scalar-valued Functions</a:t>
            </a:r>
            <a:r>
              <a:rPr lang="en-US" dirty="0" smtClean="0"/>
              <a:t>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3105150"/>
            <a:ext cx="36290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0"/>
            <a:ext cx="42386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8610600" cy="3790950"/>
          </a:xfrm>
        </p:spPr>
        <p:txBody>
          <a:bodyPr>
            <a:normAutofit/>
          </a:bodyPr>
          <a:lstStyle/>
          <a:p>
            <a:pPr lvl="1" algn="just">
              <a:buFontTx/>
              <a:buChar char="-"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EFCF is the latest edition of Microsoft’s flagship data access technology</a:t>
            </a:r>
          </a:p>
          <a:p>
            <a:pPr marL="457200" lvl="1" indent="0" algn="just">
              <a:buNone/>
            </a:pPr>
            <a:endParaRPr lang="en-US" sz="180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Tx/>
              <a:buChar char="-"/>
            </a:pPr>
            <a:r>
              <a:rPr lang="en-US" sz="1800">
                <a:latin typeface="Arial" pitchFamily="34" charset="0"/>
                <a:cs typeface="Arial" pitchFamily="34" charset="0"/>
              </a:rPr>
              <a:t>It sits on the “classic” Entity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Framework, Which existed since 2009. </a:t>
            </a:r>
          </a:p>
          <a:p>
            <a:pPr marL="457200" lvl="1" indent="0" algn="just">
              <a:buNone/>
            </a:pPr>
            <a:endParaRPr lang="en-US" sz="180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Tx/>
              <a:buChar char="-"/>
            </a:pPr>
            <a:r>
              <a:rPr lang="en-US" sz="1800">
                <a:latin typeface="Arial" pitchFamily="34" charset="0"/>
                <a:cs typeface="Arial" pitchFamily="34" charset="0"/>
              </a:rPr>
              <a:t>Entity Framework already offered two development models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lvl="2" algn="just"/>
            <a:r>
              <a:rPr lang="en-US" sz="1800">
                <a:latin typeface="Arial" pitchFamily="34" charset="0"/>
                <a:cs typeface="Arial" pitchFamily="34" charset="0"/>
              </a:rPr>
              <a:t>Database first, which generated code from an existing database.</a:t>
            </a:r>
          </a:p>
          <a:p>
            <a:pPr lvl="2" algn="just"/>
            <a:r>
              <a:rPr lang="en-US" sz="1800">
                <a:latin typeface="Arial" pitchFamily="34" charset="0"/>
                <a:cs typeface="Arial" pitchFamily="34" charset="0"/>
              </a:rPr>
              <a:t>Model first, which defined a conceptual model from which both the database and the code were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generated.</a:t>
            </a:r>
          </a:p>
          <a:p>
            <a:pPr marL="914400" lvl="2" indent="0" algn="just">
              <a:buNone/>
            </a:pPr>
            <a:endParaRPr lang="en-US" sz="180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Tx/>
              <a:buChar char="-"/>
            </a:pPr>
            <a:r>
              <a:rPr lang="en-US" sz="1800">
                <a:latin typeface="Arial" pitchFamily="34" charset="0"/>
                <a:cs typeface="Arial" pitchFamily="34" charset="0"/>
              </a:rPr>
              <a:t>EFCF: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Starting </a:t>
            </a:r>
            <a:r>
              <a:rPr lang="en-US" sz="1800">
                <a:latin typeface="Arial" pitchFamily="34" charset="0"/>
                <a:cs typeface="Arial" pitchFamily="34" charset="0"/>
              </a:rPr>
              <a:t>by code and generating the database from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it.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914400" lvl="2" indent="0" algn="just">
              <a:buNone/>
            </a:pPr>
            <a:endParaRPr lang="en-US" sz="18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Introducing Entity Framework Code First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8610600" cy="3790950"/>
          </a:xfrm>
        </p:spPr>
        <p:txBody>
          <a:bodyPr>
            <a:normAutofit/>
          </a:bodyPr>
          <a:lstStyle/>
          <a:p>
            <a:pPr lvl="2" algn="just"/>
            <a:r>
              <a:rPr lang="en-US" sz="1800" smtClean="0">
                <a:latin typeface="Arial" pitchFamily="34" charset="0"/>
                <a:cs typeface="Arial" pitchFamily="34" charset="0"/>
              </a:rPr>
              <a:t>We can set up EFCF from Nuget</a:t>
            </a:r>
          </a:p>
          <a:p>
            <a:pPr lvl="2" algn="just"/>
            <a:endParaRPr lang="en-US" sz="1800" smtClean="0">
              <a:latin typeface="Arial" pitchFamily="34" charset="0"/>
              <a:cs typeface="Arial" pitchFamily="34" charset="0"/>
            </a:endParaRPr>
          </a:p>
          <a:p>
            <a:pPr lvl="2" algn="just"/>
            <a:r>
              <a:rPr lang="en-US" sz="1800" smtClean="0">
                <a:latin typeface="Arial" pitchFamily="34" charset="0"/>
                <a:cs typeface="Arial" pitchFamily="34" charset="0"/>
              </a:rPr>
              <a:t>It’s an API for database access and we can expect to see more support and improvement for by Microsoft.</a:t>
            </a:r>
          </a:p>
          <a:p>
            <a:pPr lvl="2" algn="just"/>
            <a:endParaRPr lang="en-US" sz="1800" smtClean="0">
              <a:latin typeface="Arial" pitchFamily="34" charset="0"/>
              <a:cs typeface="Arial" pitchFamily="34" charset="0"/>
            </a:endParaRPr>
          </a:p>
          <a:p>
            <a:pPr lvl="2" algn="just"/>
            <a:r>
              <a:rPr lang="en-US" sz="1800" smtClean="0">
                <a:latin typeface="Arial" pitchFamily="34" charset="0"/>
                <a:cs typeface="Arial" pitchFamily="34" charset="0"/>
              </a:rPr>
              <a:t>EFCF is not tied to .NET framework releases</a:t>
            </a:r>
          </a:p>
          <a:p>
            <a:pPr lvl="2" algn="just"/>
            <a:endParaRPr lang="en-US" sz="18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EFCF?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8610600" cy="3790950"/>
          </a:xfrm>
        </p:spPr>
        <p:txBody>
          <a:bodyPr>
            <a:normAutofit/>
          </a:bodyPr>
          <a:lstStyle/>
          <a:p>
            <a:pPr lvl="2" algn="just"/>
            <a:r>
              <a:rPr lang="en-US" sz="1800">
                <a:latin typeface="Arial" pitchFamily="34" charset="0"/>
                <a:cs typeface="Arial" pitchFamily="34" charset="0"/>
              </a:rPr>
              <a:t>EFCF will  connection to use by executing the following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algorithm: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1800">
                <a:latin typeface="Arial" pitchFamily="34" charset="0"/>
                <a:cs typeface="Arial" pitchFamily="34" charset="0"/>
              </a:rPr>
              <a:t>a connection string is passed in the DbContext’s constructor, then it will try to use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that connection </a:t>
            </a:r>
            <a:r>
              <a:rPr lang="en-US" sz="1800">
                <a:latin typeface="Arial" pitchFamily="34" charset="0"/>
                <a:cs typeface="Arial" pitchFamily="34" charset="0"/>
              </a:rPr>
              <a:t>string with the default connection factory.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1800">
                <a:latin typeface="Arial" pitchFamily="34" charset="0"/>
                <a:cs typeface="Arial" pitchFamily="34" charset="0"/>
              </a:rPr>
              <a:t>the parameter-less constructor is used, it will look for a connection string in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the configuration </a:t>
            </a:r>
            <a:r>
              <a:rPr lang="en-US" sz="1800">
                <a:latin typeface="Arial" pitchFamily="34" charset="0"/>
                <a:cs typeface="Arial" pitchFamily="34" charset="0"/>
              </a:rPr>
              <a:t>file, where its name is the same as the context’s class.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sz="1800">
                <a:latin typeface="Arial" pitchFamily="34" charset="0"/>
                <a:cs typeface="Arial" pitchFamily="34" charset="0"/>
              </a:rPr>
              <a:t>If no connection string is passed and no connection string with an appropriate name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is found </a:t>
            </a:r>
            <a:r>
              <a:rPr lang="en-US" sz="1800">
                <a:latin typeface="Arial" pitchFamily="34" charset="0"/>
                <a:cs typeface="Arial" pitchFamily="34" charset="0"/>
              </a:rPr>
              <a:t>in the connection string, it will try to connect to a SQL Server instance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named SQLEXPRESS</a:t>
            </a:r>
            <a:r>
              <a:rPr lang="en-US" sz="1800">
                <a:latin typeface="Arial" pitchFamily="34" charset="0"/>
                <a:cs typeface="Arial" pitchFamily="34" charset="0"/>
              </a:rPr>
              <a:t>, and a database with the same name as the context class,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including namespace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EFCF?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2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8610600" cy="3790950"/>
          </a:xfrm>
        </p:spPr>
        <p:txBody>
          <a:bodyPr>
            <a:normAutofit/>
          </a:bodyPr>
          <a:lstStyle/>
          <a:p>
            <a:pPr lvl="2" algn="just"/>
            <a:r>
              <a:rPr lang="en-US" sz="1800" b="1">
                <a:latin typeface="Arial" pitchFamily="34" charset="0"/>
                <a:cs typeface="Arial" pitchFamily="34" charset="0"/>
              </a:rPr>
              <a:t>Context:</a:t>
            </a:r>
            <a:r>
              <a:rPr lang="en-US" sz="1800">
                <a:latin typeface="Arial" pitchFamily="34" charset="0"/>
                <a:cs typeface="Arial" pitchFamily="34" charset="0"/>
              </a:rPr>
              <a:t> A context is a class that inherits from DbContext and which exposes a number of entity collections in the form of DbSet&lt;T&gt;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properties.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Model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8048"/>
            <a:ext cx="7543800" cy="17356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3914169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Arial" pitchFamily="34" charset="0"/>
                <a:cs typeface="Arial" pitchFamily="34" charset="0"/>
              </a:rPr>
              <a:t>Context:</a:t>
            </a:r>
            <a:r>
              <a:rPr lang="en-US">
                <a:latin typeface="Arial" pitchFamily="34" charset="0"/>
                <a:cs typeface="Arial" pitchFamily="34" charset="0"/>
              </a:rPr>
              <a:t> A context is a class that inherits from DbContext and which exposes a number of entity collections in the form of DbSet&lt;T&gt; properties.</a:t>
            </a:r>
          </a:p>
        </p:txBody>
      </p:sp>
    </p:spTree>
    <p:extLst>
      <p:ext uri="{BB962C8B-B14F-4D97-AF65-F5344CB8AC3E}">
        <p14:creationId xmlns:p14="http://schemas.microsoft.com/office/powerpoint/2010/main" val="6922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8610600" cy="3790950"/>
          </a:xfrm>
        </p:spPr>
        <p:txBody>
          <a:bodyPr>
            <a:normAutofit/>
          </a:bodyPr>
          <a:lstStyle/>
          <a:p>
            <a:pPr lvl="2" algn="just"/>
            <a:r>
              <a:rPr lang="en-US" sz="1800" b="1" smtClean="0">
                <a:latin typeface="Arial" pitchFamily="34" charset="0"/>
                <a:cs typeface="Arial" pitchFamily="34" charset="0"/>
              </a:rPr>
              <a:t>By Id</a:t>
            </a:r>
            <a:r>
              <a:rPr lang="en-US" sz="1800" b="1">
                <a:latin typeface="Arial" pitchFamily="34" charset="0"/>
                <a:cs typeface="Arial" pitchFamily="34" charset="0"/>
              </a:rPr>
              <a:t>: </a:t>
            </a:r>
            <a:endParaRPr lang="en-US" sz="1800" b="1" smtClean="0">
              <a:latin typeface="Arial" pitchFamily="34" charset="0"/>
              <a:cs typeface="Arial" pitchFamily="34" charset="0"/>
            </a:endParaRPr>
          </a:p>
          <a:p>
            <a:pPr marL="914400" lvl="2" indent="0" algn="just">
              <a:buNone/>
            </a:pPr>
            <a:r>
              <a:rPr lang="en-US" sz="18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 getStudentById </a:t>
            </a:r>
            <a:r>
              <a:rPr lang="en-US" sz="1800">
                <a:latin typeface="Arial" pitchFamily="34" charset="0"/>
                <a:cs typeface="Arial" pitchFamily="34" charset="0"/>
              </a:rPr>
              <a:t>=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ctx.Students.Find(1); </a:t>
            </a:r>
            <a:r>
              <a:rPr lang="en-US" sz="1800" i="1" smtClean="0">
                <a:latin typeface="Arial" pitchFamily="34" charset="0"/>
                <a:cs typeface="Arial" pitchFamily="34" charset="0"/>
              </a:rPr>
              <a:t>// A primary key</a:t>
            </a:r>
          </a:p>
          <a:p>
            <a:pPr marL="914400" lvl="2" indent="0" algn="just">
              <a:buNone/>
            </a:pPr>
            <a:r>
              <a:rPr lang="en-US" sz="18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1800">
                <a:latin typeface="Arial" pitchFamily="34" charset="0"/>
                <a:cs typeface="Arial" pitchFamily="34" charset="0"/>
              </a:rPr>
              <a:t> getStudentById =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ctx.Students.Find(1, 10); </a:t>
            </a:r>
            <a:r>
              <a:rPr lang="en-US" sz="1800" i="1" smtClean="0">
                <a:latin typeface="Arial" pitchFamily="34" charset="0"/>
                <a:cs typeface="Arial" pitchFamily="34" charset="0"/>
              </a:rPr>
              <a:t>// Composite primary keys</a:t>
            </a:r>
          </a:p>
          <a:p>
            <a:pPr marL="914400" lvl="2" indent="0" algn="just">
              <a:buNone/>
            </a:pPr>
            <a:endParaRPr lang="en-US" sz="1800" i="1">
              <a:latin typeface="Arial" pitchFamily="34" charset="0"/>
              <a:cs typeface="Arial" pitchFamily="34" charset="0"/>
            </a:endParaRPr>
          </a:p>
          <a:p>
            <a:pPr lvl="2" algn="just"/>
            <a:r>
              <a:rPr lang="en-US" sz="1800" b="1" smtClean="0">
                <a:latin typeface="Arial" pitchFamily="34" charset="0"/>
                <a:cs typeface="Arial" pitchFamily="34" charset="0"/>
              </a:rPr>
              <a:t>Distinct: </a:t>
            </a:r>
            <a:endParaRPr lang="en-US" sz="1800" b="1">
              <a:latin typeface="Arial" pitchFamily="34" charset="0"/>
              <a:cs typeface="Arial" pitchFamily="34" charset="0"/>
            </a:endParaRPr>
          </a:p>
          <a:p>
            <a:pPr marL="914400" lvl="2" indent="0" algn="just">
              <a:buNone/>
            </a:pPr>
            <a:endParaRPr lang="en-US" sz="1800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Data from the Database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724150"/>
            <a:ext cx="7620000" cy="1047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3914169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Arial" pitchFamily="34" charset="0"/>
                <a:cs typeface="Arial" pitchFamily="34" charset="0"/>
              </a:rPr>
              <a:t>Check record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existence: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4371975"/>
            <a:ext cx="7619999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Data from the Database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23950"/>
            <a:ext cx="8229600" cy="3394472"/>
          </a:xfrm>
        </p:spPr>
        <p:txBody>
          <a:bodyPr/>
          <a:lstStyle/>
          <a:p>
            <a:r>
              <a:rPr lang="en-US" smtClean="0"/>
              <a:t>Take – Skip</a:t>
            </a:r>
          </a:p>
          <a:p>
            <a:endParaRPr lang="en-US" smtClean="0"/>
          </a:p>
          <a:p>
            <a:r>
              <a:rPr lang="en-US" smtClean="0"/>
              <a:t>GroupBy</a:t>
            </a:r>
          </a:p>
          <a:p>
            <a:r>
              <a:rPr lang="en-US" smtClean="0"/>
              <a:t>…</a:t>
            </a:r>
          </a:p>
          <a:p>
            <a:endParaRPr lang="en-US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657350"/>
            <a:ext cx="76295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6696624" cy="337628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Microsof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SQL Server is a relational database management system developed by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Microsorf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1" indent="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It’s software product with the primary function of storing and retrieving data as requested by other software applications.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Introducing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5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Data to the Database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23950"/>
            <a:ext cx="8229600" cy="4019550"/>
          </a:xfrm>
        </p:spPr>
        <p:txBody>
          <a:bodyPr>
            <a:normAutofit/>
          </a:bodyPr>
          <a:lstStyle/>
          <a:p>
            <a:r>
              <a:rPr lang="en-US" smtClean="0"/>
              <a:t>Saving Entities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Updating Entites</a:t>
            </a:r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Upserting Entities</a:t>
            </a:r>
          </a:p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34" y="1733550"/>
            <a:ext cx="7091665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6" y="2876550"/>
            <a:ext cx="7010400" cy="1211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4552950"/>
            <a:ext cx="79343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Data to the Database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23950"/>
            <a:ext cx="8229600" cy="4019550"/>
          </a:xfrm>
        </p:spPr>
        <p:txBody>
          <a:bodyPr>
            <a:normAutofit/>
          </a:bodyPr>
          <a:lstStyle/>
          <a:p>
            <a:r>
              <a:rPr lang="en-US"/>
              <a:t>Deleting </a:t>
            </a:r>
            <a:r>
              <a:rPr lang="en-US" smtClean="0"/>
              <a:t>Entities</a:t>
            </a:r>
          </a:p>
          <a:p>
            <a:endParaRPr lang="en-US"/>
          </a:p>
          <a:p>
            <a:pPr marL="0" indent="0">
              <a:buNone/>
            </a:pPr>
            <a:endParaRPr lang="en-US" smtClean="0"/>
          </a:p>
          <a:p>
            <a:endParaRPr lang="en-US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657350"/>
            <a:ext cx="7839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4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305800" cy="337628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- Entity Framework works with two flavors of LINQ: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	LINQ to Objects: operations are performed in memory.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>
                <a:latin typeface="Arial" pitchFamily="34" charset="0"/>
                <a:cs typeface="Arial" pitchFamily="34" charset="0"/>
              </a:rPr>
              <a:t>	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LINQ to Entites: operation are performed in the database. </a:t>
            </a:r>
          </a:p>
          <a:p>
            <a:pPr marL="457200" lvl="1" indent="0" algn="just">
              <a:buNone/>
            </a:pPr>
            <a:r>
              <a:rPr lang="en-US" sz="1800" b="1" smtClean="0">
                <a:latin typeface="Arial" pitchFamily="34" charset="0"/>
                <a:cs typeface="Arial" pitchFamily="34" charset="0"/>
              </a:rPr>
              <a:t>Ex:</a:t>
            </a:r>
          </a:p>
          <a:p>
            <a:pPr marL="457200" lvl="1" indent="0" algn="just">
              <a:buNone/>
            </a:pPr>
            <a:r>
              <a:rPr lang="en-US" sz="1800">
                <a:latin typeface="Arial" pitchFamily="34" charset="0"/>
                <a:cs typeface="Arial" pitchFamily="34" charset="0"/>
              </a:rPr>
              <a:t>// LINQ to Objects 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18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 linqObject = db.Students.ToList().Where(x=&gt;x.Name = “Roger”);</a:t>
            </a:r>
          </a:p>
          <a:p>
            <a:pPr marL="457200" lvl="1" indent="0" algn="just">
              <a:buNone/>
            </a:pPr>
            <a:endParaRPr lang="en-US" sz="180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r>
              <a:rPr lang="en-US" sz="1800">
                <a:latin typeface="Arial" pitchFamily="34" charset="0"/>
                <a:cs typeface="Arial" pitchFamily="34" charset="0"/>
              </a:rPr>
              <a:t>// LINQ to Entites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 </a:t>
            </a:r>
            <a:endParaRPr lang="en-US" sz="180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1800">
                <a:latin typeface="Arial" pitchFamily="34" charset="0"/>
                <a:cs typeface="Arial" pitchFamily="34" charset="0"/>
              </a:rPr>
              <a:t>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linqEntity </a:t>
            </a:r>
            <a:r>
              <a:rPr lang="en-US" sz="1800">
                <a:latin typeface="Arial" pitchFamily="34" charset="0"/>
                <a:cs typeface="Arial" pitchFamily="34" charset="0"/>
              </a:rPr>
              <a:t>= db.Students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. Where(x</a:t>
            </a:r>
            <a:r>
              <a:rPr lang="en-US" sz="1800">
                <a:latin typeface="Arial" pitchFamily="34" charset="0"/>
                <a:cs typeface="Arial" pitchFamily="34" charset="0"/>
              </a:rPr>
              <a:t>=&gt;x.Name = “Roger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”).ToList();</a:t>
            </a:r>
            <a:endParaRPr lang="en-US" sz="180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Optimizations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305800" cy="3376282"/>
          </a:xfrm>
        </p:spPr>
        <p:txBody>
          <a:bodyPr>
            <a:normAutofit/>
          </a:bodyPr>
          <a:lstStyle/>
          <a:p>
            <a:pPr lvl="1" algn="just">
              <a:buFontTx/>
              <a:buChar char="-"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1800">
                <a:latin typeface="Arial" pitchFamily="34" charset="0"/>
                <a:cs typeface="Arial" pitchFamily="34" charset="0"/>
              </a:rPr>
              <a:t>N+ 1: you issue one base query that returns N elements and then you issue another N queries, one for each reference/collection that you want to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access.</a:t>
            </a:r>
          </a:p>
          <a:p>
            <a:pPr lvl="1" algn="just">
              <a:buFontTx/>
              <a:buChar char="-"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Using eager loading by applying the Include extension method.</a:t>
            </a:r>
            <a:endParaRPr lang="en-US" sz="180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r>
              <a:rPr lang="en-US" sz="1800" b="1" smtClean="0">
                <a:latin typeface="Arial" pitchFamily="34" charset="0"/>
                <a:cs typeface="Arial" pitchFamily="34" charset="0"/>
              </a:rPr>
              <a:t>Ex:</a:t>
            </a:r>
          </a:p>
          <a:p>
            <a:pPr marL="457200" lvl="1" indent="0" algn="just"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// Eager </a:t>
            </a:r>
            <a:r>
              <a:rPr lang="en-US" sz="1800">
                <a:latin typeface="Arial" pitchFamily="34" charset="0"/>
                <a:cs typeface="Arial" pitchFamily="34" charset="0"/>
              </a:rPr>
              <a:t>loading </a:t>
            </a:r>
            <a:endParaRPr lang="en-US" sz="1800" smtClean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r>
              <a:rPr lang="en-US" sz="18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 EagerLoading = db.Students.Include(x=&gt;x.Name).ToList();</a:t>
            </a:r>
          </a:p>
          <a:p>
            <a:pPr marL="457200" lvl="1" indent="0"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20671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Lazy, Explicit or Eager Loading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305800" cy="3376282"/>
          </a:xfrm>
        </p:spPr>
        <p:txBody>
          <a:bodyPr>
            <a:normAutofit/>
          </a:bodyPr>
          <a:lstStyle/>
          <a:p>
            <a:pPr lvl="1" algn="just">
              <a:buFontTx/>
              <a:buChar char="-"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Projections allow us to reduce queries return.</a:t>
            </a:r>
            <a:endParaRPr lang="en-US" sz="1800" b="1" smtClean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r>
              <a:rPr lang="en-US" sz="1800" b="1" smtClean="0">
                <a:latin typeface="Arial" pitchFamily="34" charset="0"/>
                <a:cs typeface="Arial" pitchFamily="34" charset="0"/>
              </a:rPr>
              <a:t>Ex: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1800">
                <a:latin typeface="Arial" pitchFamily="34" charset="0"/>
                <a:cs typeface="Arial" pitchFamily="34" charset="0"/>
              </a:rPr>
              <a:t> linqProjection = db.Books.Select(x =&gt; new { name = x.AuthorName });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20671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Projections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7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0" y="2038350"/>
            <a:ext cx="8359140" cy="85725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B05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051810"/>
            <a:ext cx="2057400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721959"/>
            <a:ext cx="2514600" cy="3354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1180"/>
            <a:ext cx="3040380" cy="2960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6769"/>
            <a:ext cx="868680" cy="6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123950"/>
            <a:ext cx="7848600" cy="1295400"/>
          </a:xfrm>
        </p:spPr>
        <p:txBody>
          <a:bodyPr>
            <a:normAutofit lnSpcReduction="10000"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MongoDB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(from humongous) is a free and open-source cross-platform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document-oriented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database program.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is developed by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MongoDB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Inc.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33350"/>
            <a:ext cx="9144000" cy="85725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B05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Introducing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647950"/>
            <a:ext cx="5943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Starting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develop since 2007 by the company 10gen and move to open source with the company providing commercial support and other services in 2009. In 2013 it was renamed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MongoDB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Inc.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26030"/>
            <a:ext cx="1950720" cy="1950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486149"/>
            <a:ext cx="2362200" cy="16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2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00"/>
            <a:ext cx="4572000" cy="3487116"/>
          </a:xfrm>
        </p:spPr>
        <p:txBody>
          <a:bodyPr>
            <a:noAutofit/>
          </a:bodyPr>
          <a:lstStyle/>
          <a:p>
            <a:r>
              <a:rPr lang="en-US" sz="1500" dirty="0">
                <a:latin typeface="Arial" pitchFamily="34" charset="0"/>
                <a:cs typeface="Arial" pitchFamily="34" charset="0"/>
              </a:rPr>
              <a:t>What is a database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100" dirty="0">
                <a:latin typeface="Arial" pitchFamily="34" charset="0"/>
                <a:cs typeface="Arial" pitchFamily="34" charset="0"/>
              </a:rPr>
              <a:t>Database is a data storage cell at the physical level, each database will have more collection and storage is set somewhere in the server computer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endParaRPr lang="en-US" sz="1100" dirty="0">
              <a:latin typeface="Arial" pitchFamily="34" charset="0"/>
              <a:cs typeface="Arial" pitchFamily="34" charset="0"/>
            </a:endParaRPr>
          </a:p>
          <a:p>
            <a:r>
              <a:rPr lang="en-US" sz="1500" dirty="0">
                <a:latin typeface="Arial" pitchFamily="34" charset="0"/>
                <a:cs typeface="Arial" pitchFamily="34" charset="0"/>
              </a:rPr>
              <a:t>What is collection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100" dirty="0">
                <a:latin typeface="Arial" pitchFamily="34" charset="0"/>
                <a:cs typeface="Arial" pitchFamily="34" charset="0"/>
              </a:rPr>
              <a:t>Collection of documents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MongoDB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is heading, it is equivalent to a conventional database tables. However, it is a difference that is it has no binding Relationship as other database management system should work very fast access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endParaRPr lang="en-US" sz="1100" dirty="0">
              <a:latin typeface="Arial" pitchFamily="34" charset="0"/>
              <a:cs typeface="Arial" pitchFamily="34" charset="0"/>
            </a:endParaRPr>
          </a:p>
          <a:p>
            <a:r>
              <a:rPr lang="en-US" sz="1500" dirty="0">
                <a:latin typeface="Arial" pitchFamily="34" charset="0"/>
                <a:cs typeface="Arial" pitchFamily="34" charset="0"/>
              </a:rPr>
              <a:t>What is the document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100" dirty="0" smtClean="0">
                <a:latin typeface="Arial" pitchFamily="34" charset="0"/>
                <a:cs typeface="Arial" pitchFamily="34" charset="0"/>
              </a:rPr>
              <a:t>Document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can understand it like the record data in MySQL, but it is no difference as the pair (key =&gt; value) can not be the same in every document.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384299"/>
            <a:ext cx="4116600" cy="324980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33350"/>
            <a:ext cx="9144000" cy="85725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B05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Introducing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19200"/>
              </p:ext>
            </p:extLst>
          </p:nvPr>
        </p:nvGraphicFramePr>
        <p:xfrm>
          <a:off x="449580" y="1733550"/>
          <a:ext cx="8229600" cy="3276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258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RDBMS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MongoDB</a:t>
                      </a:r>
                      <a:endParaRPr lang="en-US" sz="1400" dirty="0"/>
                    </a:p>
                  </a:txBody>
                  <a:tcPr/>
                </a:tc>
              </a:tr>
              <a:tr h="3437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 (.</a:t>
                      </a:r>
                      <a:r>
                        <a:rPr lang="en-US" sz="1400" dirty="0" err="1" smtClean="0"/>
                        <a:t>mdf</a:t>
                      </a:r>
                      <a:r>
                        <a:rPr lang="en-US" sz="1400" dirty="0" smtClean="0"/>
                        <a:t>, .</a:t>
                      </a:r>
                      <a:r>
                        <a:rPr lang="en-US" sz="1400" dirty="0" err="1" smtClean="0"/>
                        <a:t>ldf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 (.ns,</a:t>
                      </a:r>
                      <a:r>
                        <a:rPr lang="en-US" sz="1400" baseline="0" dirty="0" smtClean="0"/>
                        <a:t> .x with x = 1,2,3,4….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258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Collection</a:t>
                      </a:r>
                      <a:endParaRPr lang="en-US" sz="1400" dirty="0"/>
                    </a:p>
                  </a:txBody>
                  <a:tcPr/>
                </a:tc>
              </a:tr>
              <a:tr h="3258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Tuple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</a:t>
                      </a:r>
                    </a:p>
                  </a:txBody>
                  <a:tcPr/>
                </a:tc>
              </a:tr>
              <a:tr h="3258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Columns,</a:t>
                      </a:r>
                      <a:r>
                        <a:rPr lang="en-US" sz="1400" baseline="0" dirty="0" smtClean="0"/>
                        <a:t> Rows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Keys, values</a:t>
                      </a:r>
                    </a:p>
                  </a:txBody>
                  <a:tcPr/>
                </a:tc>
              </a:tr>
              <a:tr h="3258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Indexes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Indexes</a:t>
                      </a:r>
                    </a:p>
                  </a:txBody>
                  <a:tcPr/>
                </a:tc>
              </a:tr>
              <a:tr h="3258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Views, Functions,</a:t>
                      </a:r>
                      <a:r>
                        <a:rPr lang="en-US" sz="1400" baseline="0" dirty="0" smtClean="0"/>
                        <a:t> Procedures, </a:t>
                      </a:r>
                      <a:r>
                        <a:rPr lang="en-US" sz="1400" baseline="0" dirty="0" err="1" smtClean="0"/>
                        <a:t>Contraints</a:t>
                      </a:r>
                      <a:r>
                        <a:rPr lang="en-US" sz="1400" baseline="0" dirty="0" smtClean="0"/>
                        <a:t>, Triggers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  <a:tr h="3258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Primary 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ObjectId</a:t>
                      </a:r>
                      <a:endParaRPr lang="en-US" sz="1400" dirty="0" smtClean="0"/>
                    </a:p>
                  </a:txBody>
                  <a:tcPr/>
                </a:tc>
              </a:tr>
              <a:tr h="3258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Foreign Keys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  <a:tr h="3258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r>
                        <a:rPr lang="en-US" sz="1400" baseline="0" dirty="0" smtClean="0"/>
                        <a:t> Authenticate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133350"/>
            <a:ext cx="9144000" cy="85725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B05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RDBMS 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04775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RDBMS and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MongoDB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(RDBMS : Relational Database Management System)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3350"/>
            <a:ext cx="9144000" cy="85725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B05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examples of queries in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28750"/>
            <a:ext cx="27432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20" y="1428751"/>
            <a:ext cx="2819400" cy="914399"/>
          </a:xfrm>
          <a:prstGeom prst="rect">
            <a:avLst/>
          </a:prstGeom>
        </p:spPr>
      </p:pic>
      <p:sp>
        <p:nvSpPr>
          <p:cNvPr id="20" name="Content Placeholder 15"/>
          <p:cNvSpPr>
            <a:spLocks noGrp="1"/>
          </p:cNvSpPr>
          <p:nvPr>
            <p:ph sz="half" idx="1"/>
          </p:nvPr>
        </p:nvSpPr>
        <p:spPr>
          <a:xfrm>
            <a:off x="228600" y="1463041"/>
            <a:ext cx="2362200" cy="3505200"/>
          </a:xfrm>
        </p:spPr>
        <p:txBody>
          <a:bodyPr>
            <a:normAutofit/>
          </a:bodyPr>
          <a:lstStyle/>
          <a:p>
            <a:pPr algn="r"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Insert :</a:t>
            </a:r>
          </a:p>
          <a:p>
            <a:pPr algn="r">
              <a:buFont typeface="Wingdings" pitchFamily="2" charset="2"/>
              <a:buChar char="Ø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r">
              <a:buFont typeface="Wingdings" pitchFamily="2" charset="2"/>
              <a:buChar char="Ø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r">
              <a:buFont typeface="Wingdings" pitchFamily="2" charset="2"/>
              <a:buChar char="Ø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r"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Select :</a:t>
            </a:r>
          </a:p>
          <a:p>
            <a:pPr algn="r">
              <a:buFont typeface="Wingdings" pitchFamily="2" charset="2"/>
              <a:buChar char="Ø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r">
              <a:buFont typeface="Wingdings" pitchFamily="2" charset="2"/>
              <a:buChar char="Ø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r">
              <a:buFont typeface="Wingdings" pitchFamily="2" charset="2"/>
              <a:buChar char="Ø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r"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Where :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Content Placeholder 15"/>
          <p:cNvSpPr>
            <a:spLocks noGrp="1"/>
          </p:cNvSpPr>
          <p:nvPr>
            <p:ph sz="half" idx="1"/>
          </p:nvPr>
        </p:nvSpPr>
        <p:spPr>
          <a:xfrm>
            <a:off x="3543300" y="1047750"/>
            <a:ext cx="5067300" cy="4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	SQL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2689860"/>
            <a:ext cx="2712720" cy="6553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60" y="4057650"/>
            <a:ext cx="2766060" cy="4191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689860"/>
            <a:ext cx="2743200" cy="655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057650"/>
            <a:ext cx="2743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6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6696624" cy="337628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Database (Database) is a data collection was organized arrangement. The main purpose of the database is to organize large amounts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storage, collection, and management.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database?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1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33350"/>
            <a:ext cx="9144000" cy="85725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B05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example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33550"/>
            <a:ext cx="8725852" cy="32766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228600" y="1123950"/>
            <a:ext cx="4038600" cy="762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Simple example of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00150"/>
            <a:ext cx="6096000" cy="2286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409950"/>
            <a:ext cx="8534400" cy="152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Inspection results by 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robomongo</a:t>
            </a:r>
            <a:endParaRPr lang="en-US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Robomongo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is a shell-centric cross-platform open-source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MongoDB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management tool that embeds the same JavaScript engine that powers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MongoDB's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mongo shell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33350"/>
            <a:ext cx="9144000" cy="85725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B05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example</a:t>
            </a:r>
          </a:p>
        </p:txBody>
      </p:sp>
    </p:spTree>
    <p:extLst>
      <p:ext uri="{BB962C8B-B14F-4D97-AF65-F5344CB8AC3E}">
        <p14:creationId xmlns:p14="http://schemas.microsoft.com/office/powerpoint/2010/main" val="202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8305800" cy="365759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 a reference to the client 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object</a:t>
            </a:r>
          </a:p>
          <a:p>
            <a:endParaRPr 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 a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reference to the object 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Server</a:t>
            </a:r>
          </a:p>
          <a:p>
            <a:endParaRPr 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 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reference to database 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objects</a:t>
            </a:r>
          </a:p>
          <a:p>
            <a:endParaRPr 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 a reference to the object 1 Collection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33350"/>
            <a:ext cx="9144000" cy="85725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B05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016240" cy="601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" y="2529840"/>
            <a:ext cx="7387590" cy="373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1350"/>
            <a:ext cx="62484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5" y="3840480"/>
            <a:ext cx="7800975" cy="32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3150"/>
            <a:ext cx="8305800" cy="2251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It is important to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note :</a:t>
            </a:r>
          </a:p>
          <a:p>
            <a:pPr marL="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command line update: help update the input information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command line remove will delete the Field in new created Collection </a:t>
            </a:r>
            <a:endParaRPr lang="en-US" sz="1800" dirty="0" smtClean="0"/>
          </a:p>
          <a:p>
            <a:r>
              <a:rPr lang="en-US" sz="1800" dirty="0" smtClean="0"/>
              <a:t>Command </a:t>
            </a:r>
            <a:r>
              <a:rPr lang="en-US" sz="1800" dirty="0"/>
              <a:t>line save allows us to keep the operation just performed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1" y="1200150"/>
            <a:ext cx="8134358" cy="10668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33350"/>
            <a:ext cx="9144000" cy="85725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B05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8229600" cy="3962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How 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changing the business of big data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Store large volumes of data that often have little to no structure.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Make the most of cloud computing and storage.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Develop and release quickly.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Scale database architecture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effciently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and inexpensively.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helps you make the most of modern data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Location-based data analytics and operations.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Get real-time data reporting and analytics.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Capitalize on sensor data and connected devices.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Powering content management systems (CMS).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Push out new versions of mobile apps fast.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Personalize data to tailor user’s experiences.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right for your application ?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Your team’s existing skill sets and tools.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Your existing architecture and network infrastructure.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Location-based requirements.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Security requirements.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How much you expect your data to grow (and how soon).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33350"/>
            <a:ext cx="9144000" cy="85725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B05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Should You Use </a:t>
            </a:r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 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26030"/>
            <a:ext cx="1950720" cy="1950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486149"/>
            <a:ext cx="2362200" cy="16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6696624" cy="36576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the SQL statements start with any of the keywords like SELECT, INSERT, UPDATE, DELETE, ALTER, DROP, CREATE, USE, SHOW and all the statements end with a semicolon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(;).</a:t>
            </a:r>
          </a:p>
          <a:p>
            <a:pPr marL="457200" lvl="1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Important point to be noted is that SQL is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case insensitive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means SELECT and select have same meaning in SQL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Syntax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839200" cy="41148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 Clause</a:t>
            </a:r>
          </a:p>
          <a:p>
            <a:pPr marL="457200" lvl="1" indent="0" algn="just">
              <a:buNone/>
            </a:pP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And/Or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Clause</a:t>
            </a:r>
          </a:p>
          <a:p>
            <a:pPr marL="457200" lvl="1" indent="0" algn="just">
              <a:buNone/>
            </a:pP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Clause in SQL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81150"/>
            <a:ext cx="2628900" cy="59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76550"/>
            <a:ext cx="3895725" cy="57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876675"/>
            <a:ext cx="3771900" cy="55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35728" y="971550"/>
            <a:ext cx="289053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Between Clause</a:t>
            </a:r>
          </a:p>
          <a:p>
            <a:pPr lvl="1" algn="just"/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 algn="just"/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 algn="just"/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Top Clause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1600200"/>
            <a:ext cx="3333750" cy="552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2863362"/>
            <a:ext cx="29622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428750"/>
            <a:ext cx="6096000" cy="361540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Clause in SQL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58334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Clause: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763000" cy="3962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 query</a:t>
            </a:r>
          </a:p>
          <a:p>
            <a:pPr marL="457200" lvl="1" indent="0" algn="just">
              <a:buNone/>
            </a:pP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Example: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>
                <a:solidFill>
                  <a:schemeClr val="bg1"/>
                </a:solidFill>
              </a:rPr>
              <a:t>Group basic operations </a:t>
            </a:r>
            <a:r>
              <a:rPr lang="en-US" sz="3600" dirty="0" smtClean="0">
                <a:solidFill>
                  <a:schemeClr val="bg1"/>
                </a:solidFill>
              </a:rPr>
              <a:t>command</a:t>
            </a:r>
            <a:endParaRPr lang="en-US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3804727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20714"/>
            <a:ext cx="1933575" cy="436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25" y="3638550"/>
            <a:ext cx="582087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037742"/>
            <a:ext cx="2432538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763000" cy="40386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Insert query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>
                <a:solidFill>
                  <a:schemeClr val="bg1"/>
                </a:solidFill>
              </a:rPr>
              <a:t>Group basic operations </a:t>
            </a:r>
            <a:r>
              <a:rPr lang="en-US" sz="3600" dirty="0" smtClean="0">
                <a:solidFill>
                  <a:schemeClr val="bg1"/>
                </a:solidFill>
              </a:rPr>
              <a:t>command</a:t>
            </a:r>
            <a:endParaRPr lang="en-US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81150"/>
            <a:ext cx="5264426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495550"/>
            <a:ext cx="14478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682" y="2571750"/>
            <a:ext cx="3317033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2495550"/>
            <a:ext cx="1447800" cy="1143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267200" y="3409950"/>
            <a:ext cx="1295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4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1322</Words>
  <Application>Microsoft Office PowerPoint</Application>
  <PresentationFormat>On-screen Show (16:9)</PresentationFormat>
  <Paragraphs>220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TKs</dc:creator>
  <cp:lastModifiedBy>Windows User</cp:lastModifiedBy>
  <cp:revision>523</cp:revision>
  <dcterms:created xsi:type="dcterms:W3CDTF">2006-08-16T00:00:00Z</dcterms:created>
  <dcterms:modified xsi:type="dcterms:W3CDTF">2016-12-30T08:47:30Z</dcterms:modified>
</cp:coreProperties>
</file>