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77" r:id="rId3"/>
    <p:sldId id="379" r:id="rId4"/>
    <p:sldId id="380" r:id="rId5"/>
    <p:sldId id="381" r:id="rId6"/>
    <p:sldId id="382" r:id="rId7"/>
    <p:sldId id="383" r:id="rId8"/>
    <p:sldId id="384" r:id="rId9"/>
    <p:sldId id="396" r:id="rId10"/>
    <p:sldId id="385" r:id="rId11"/>
    <p:sldId id="386" r:id="rId12"/>
    <p:sldId id="397" r:id="rId13"/>
    <p:sldId id="398" r:id="rId14"/>
    <p:sldId id="399" r:id="rId15"/>
    <p:sldId id="400" r:id="rId16"/>
    <p:sldId id="401" r:id="rId17"/>
    <p:sldId id="402" r:id="rId18"/>
    <p:sldId id="403" r:id="rId19"/>
    <p:sldId id="404" r:id="rId20"/>
    <p:sldId id="405"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4" r:id="rId47"/>
    <p:sldId id="435" r:id="rId48"/>
    <p:sldId id="432" r:id="rId49"/>
    <p:sldId id="433" r:id="rId50"/>
    <p:sldId id="436" r:id="rId51"/>
    <p:sldId id="437" r:id="rId52"/>
    <p:sldId id="438" r:id="rId53"/>
    <p:sldId id="439" r:id="rId54"/>
    <p:sldId id="441" r:id="rId55"/>
    <p:sldId id="440" r:id="rId56"/>
    <p:sldId id="442" r:id="rId57"/>
    <p:sldId id="443" r:id="rId58"/>
    <p:sldId id="445" r:id="rId59"/>
    <p:sldId id="444" r:id="rId60"/>
    <p:sldId id="446" r:id="rId61"/>
    <p:sldId id="447" r:id="rId62"/>
    <p:sldId id="456" r:id="rId63"/>
    <p:sldId id="448" r:id="rId64"/>
    <p:sldId id="449" r:id="rId65"/>
    <p:sldId id="450" r:id="rId66"/>
    <p:sldId id="451" r:id="rId67"/>
    <p:sldId id="452" r:id="rId68"/>
    <p:sldId id="453" r:id="rId69"/>
    <p:sldId id="454" r:id="rId70"/>
    <p:sldId id="455" r:id="rId71"/>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49A"/>
    <a:srgbClr val="FFFFFF"/>
    <a:srgbClr val="CABF90"/>
    <a:srgbClr val="F5B32F"/>
    <a:srgbClr val="DFF846"/>
    <a:srgbClr val="DAF72D"/>
    <a:srgbClr val="3E46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364" autoAdjust="0"/>
  </p:normalViewPr>
  <p:slideViewPr>
    <p:cSldViewPr>
      <p:cViewPr varScale="1">
        <p:scale>
          <a:sx n="97" d="100"/>
          <a:sy n="97" d="100"/>
        </p:scale>
        <p:origin x="570"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12E8A760-38D6-49B3-BECB-0ADD1875A1A2}" type="datetimeFigureOut">
              <a:rPr lang="en-US" smtClean="0"/>
              <a:t>2/6/2017</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B306660-95F6-4499-90E8-840B3119AA1A}" type="slidenum">
              <a:rPr lang="en-US" smtClean="0"/>
              <a:t>‹#›</a:t>
            </a:fld>
            <a:endParaRPr lang="en-US"/>
          </a:p>
        </p:txBody>
      </p:sp>
    </p:spTree>
    <p:extLst>
      <p:ext uri="{BB962C8B-B14F-4D97-AF65-F5344CB8AC3E}">
        <p14:creationId xmlns:p14="http://schemas.microsoft.com/office/powerpoint/2010/main" val="3287405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838200" y="2724150"/>
            <a:ext cx="8305800" cy="1162050"/>
          </a:xfrm>
          <a:prstGeom prst="rect">
            <a:avLst/>
          </a:prstGeom>
          <a:solidFill>
            <a:srgbClr val="3E4692"/>
          </a:solidFill>
          <a:ln/>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Topic 5</a:t>
            </a:r>
            <a:endParaRPr lang="en-US" sz="3600" dirty="0">
              <a:solidFill>
                <a:schemeClr val="bg1"/>
              </a:solidFill>
              <a:latin typeface="Arial" pitchFamily="34" charset="0"/>
              <a:cs typeface="Arial" pitchFamily="34" charset="0"/>
            </a:endParaRPr>
          </a:p>
        </p:txBody>
      </p:sp>
      <p:pic>
        <p:nvPicPr>
          <p:cNvPr id="12" name="Picture 11"/>
          <p:cNvPicPr>
            <a:picLocks noChangeAspect="1"/>
          </p:cNvPicPr>
          <p:nvPr/>
        </p:nvPicPr>
        <p:blipFill>
          <a:blip r:embed="rId3"/>
          <a:stretch>
            <a:fillRect/>
          </a:stretch>
        </p:blipFill>
        <p:spPr>
          <a:xfrm>
            <a:off x="724423" y="-11351"/>
            <a:ext cx="2104762" cy="2743200"/>
          </a:xfrm>
          <a:prstGeom prst="rect">
            <a:avLst/>
          </a:prstGeom>
        </p:spPr>
      </p:pic>
      <p:pic>
        <p:nvPicPr>
          <p:cNvPr id="13" name="Picture 12"/>
          <p:cNvPicPr>
            <a:picLocks noChangeAspect="1"/>
          </p:cNvPicPr>
          <p:nvPr/>
        </p:nvPicPr>
        <p:blipFill>
          <a:blip r:embed="rId4"/>
          <a:stretch>
            <a:fillRect/>
          </a:stretch>
        </p:blipFill>
        <p:spPr>
          <a:xfrm>
            <a:off x="2834049" y="-19053"/>
            <a:ext cx="2157051" cy="2743200"/>
          </a:xfrm>
          <a:prstGeom prst="rect">
            <a:avLst/>
          </a:prstGeom>
        </p:spPr>
      </p:pic>
      <p:pic>
        <p:nvPicPr>
          <p:cNvPr id="4" name="Picture 3"/>
          <p:cNvPicPr>
            <a:picLocks noChangeAspect="1"/>
          </p:cNvPicPr>
          <p:nvPr/>
        </p:nvPicPr>
        <p:blipFill>
          <a:blip r:embed="rId5"/>
          <a:stretch>
            <a:fillRect/>
          </a:stretch>
        </p:blipFill>
        <p:spPr>
          <a:xfrm>
            <a:off x="724423" y="2724149"/>
            <a:ext cx="2104762" cy="2419351"/>
          </a:xfrm>
          <a:prstGeom prst="rect">
            <a:avLst/>
          </a:prstGeom>
        </p:spPr>
      </p:pic>
      <p:pic>
        <p:nvPicPr>
          <p:cNvPr id="14" name="Picture 13"/>
          <p:cNvPicPr>
            <a:picLocks noChangeAspect="1"/>
          </p:cNvPicPr>
          <p:nvPr/>
        </p:nvPicPr>
        <p:blipFill>
          <a:blip r:embed="rId6"/>
          <a:stretch>
            <a:fillRect/>
          </a:stretch>
        </p:blipFill>
        <p:spPr>
          <a:xfrm>
            <a:off x="2829185" y="2724150"/>
            <a:ext cx="2166779" cy="2419350"/>
          </a:xfrm>
          <a:prstGeom prst="rect">
            <a:avLst/>
          </a:prstGeom>
        </p:spPr>
      </p:pic>
      <p:pic>
        <p:nvPicPr>
          <p:cNvPr id="15" name="Picture 14"/>
          <p:cNvPicPr>
            <a:picLocks noChangeAspect="1"/>
          </p:cNvPicPr>
          <p:nvPr/>
        </p:nvPicPr>
        <p:blipFill>
          <a:blip r:embed="rId7"/>
          <a:stretch>
            <a:fillRect/>
          </a:stretch>
        </p:blipFill>
        <p:spPr>
          <a:xfrm>
            <a:off x="4991100" y="-26757"/>
            <a:ext cx="2157051" cy="2743199"/>
          </a:xfrm>
          <a:prstGeom prst="rect">
            <a:avLst/>
          </a:prstGeom>
        </p:spPr>
      </p:pic>
      <p:pic>
        <p:nvPicPr>
          <p:cNvPr id="16" name="Picture 15"/>
          <p:cNvPicPr>
            <a:picLocks noChangeAspect="1"/>
          </p:cNvPicPr>
          <p:nvPr/>
        </p:nvPicPr>
        <p:blipFill>
          <a:blip r:embed="rId8"/>
          <a:stretch>
            <a:fillRect/>
          </a:stretch>
        </p:blipFill>
        <p:spPr>
          <a:xfrm>
            <a:off x="4995964" y="2711498"/>
            <a:ext cx="2152187" cy="2432002"/>
          </a:xfrm>
          <a:prstGeom prst="rect">
            <a:avLst/>
          </a:prstGeom>
        </p:spPr>
      </p:pic>
    </p:spTree>
    <p:extLst>
      <p:ext uri="{BB962C8B-B14F-4D97-AF65-F5344CB8AC3E}">
        <p14:creationId xmlns:p14="http://schemas.microsoft.com/office/powerpoint/2010/main" val="14548866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915400" cy="3376282"/>
          </a:xfrm>
        </p:spPr>
        <p:txBody>
          <a:bodyPr>
            <a:normAutofit/>
          </a:bodyPr>
          <a:lstStyle/>
          <a:p>
            <a:pPr marL="457189" lvl="1" indent="0" algn="just">
              <a:buNone/>
            </a:pPr>
            <a:r>
              <a:rPr lang="en-US" sz="2400" dirty="0">
                <a:latin typeface="Arial" pitchFamily="34" charset="0"/>
                <a:cs typeface="Arial" pitchFamily="34" charset="0"/>
              </a:rPr>
              <a:t>An important function of cryptography is to ensure nonrepudiation of a sent message. This is where the receiver of the message cannot deny that the message is authentic. A digital signature is a technique used to help demonstrate this authenticity and the integrity of the message. Digital signatures are useful for demonstrating authenticity of documents and contracts, software downloads, and financial transactions. </a:t>
            </a:r>
          </a:p>
        </p:txBody>
      </p:sp>
      <p:sp>
        <p:nvSpPr>
          <p:cNvPr id="7" name="Title 1"/>
          <p:cNvSpPr txBox="1">
            <a:spLocks/>
          </p:cNvSpPr>
          <p:nvPr/>
        </p:nvSpPr>
        <p:spPr>
          <a:xfrm>
            <a:off x="0" y="0"/>
            <a:ext cx="9144000" cy="857250"/>
          </a:xfrm>
          <a:prstGeom prst="rect">
            <a:avLst/>
          </a:prstGeom>
          <a:solidFill>
            <a:srgbClr val="FFFF0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tx1"/>
                </a:solidFill>
                <a:latin typeface="Arial" panose="020B0604020202020204" pitchFamily="34" charset="0"/>
                <a:cs typeface="Arial" panose="020B0604020202020204" pitchFamily="34" charset="0"/>
              </a:rPr>
              <a:t>Digital Signatures</a:t>
            </a:r>
          </a:p>
        </p:txBody>
      </p:sp>
    </p:spTree>
    <p:extLst>
      <p:ext uri="{BB962C8B-B14F-4D97-AF65-F5344CB8AC3E}">
        <p14:creationId xmlns:p14="http://schemas.microsoft.com/office/powerpoint/2010/main" val="22934837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lnSpcReduction="10000"/>
          </a:bodyPr>
          <a:lstStyle/>
          <a:p>
            <a:pPr marL="457189" lvl="1" indent="0" algn="just">
              <a:buNone/>
            </a:pPr>
            <a:r>
              <a:rPr lang="en-US" sz="2400" dirty="0">
                <a:latin typeface="Arial" pitchFamily="34" charset="0"/>
                <a:cs typeface="Arial" pitchFamily="34" charset="0"/>
              </a:rPr>
              <a:t>A digital signature consists of the following three algorithms: </a:t>
            </a:r>
          </a:p>
          <a:p>
            <a:pPr marL="800089" lvl="1" indent="-342900" algn="just">
              <a:buFont typeface="Courier New" panose="02070309020205020404" pitchFamily="49" charset="0"/>
              <a:buChar char="o"/>
            </a:pPr>
            <a:r>
              <a:rPr lang="en-US" sz="2400" dirty="0">
                <a:latin typeface="Arial" pitchFamily="34" charset="0"/>
                <a:cs typeface="Arial" pitchFamily="34" charset="0"/>
              </a:rPr>
              <a:t> Public and private key generation using RSA.</a:t>
            </a:r>
          </a:p>
          <a:p>
            <a:pPr marL="800089" lvl="1" indent="-342900" algn="just">
              <a:buFont typeface="Courier New" panose="02070309020205020404" pitchFamily="49" charset="0"/>
              <a:buChar char="o"/>
            </a:pPr>
            <a:r>
              <a:rPr lang="en-US" sz="2400" dirty="0">
                <a:latin typeface="Arial" pitchFamily="34" charset="0"/>
                <a:cs typeface="Arial" pitchFamily="34" charset="0"/>
              </a:rPr>
              <a:t> A signing algorithm that uses the private key to create the signature. </a:t>
            </a:r>
          </a:p>
          <a:p>
            <a:pPr marL="800089" lvl="1" indent="-342900" algn="just">
              <a:buFont typeface="Courier New" panose="02070309020205020404" pitchFamily="49" charset="0"/>
              <a:buChar char="o"/>
            </a:pPr>
            <a:r>
              <a:rPr lang="en-US" sz="2400" dirty="0">
                <a:latin typeface="Arial" pitchFamily="34" charset="0"/>
                <a:cs typeface="Arial" pitchFamily="34" charset="0"/>
              </a:rPr>
              <a:t> A signature verification algorithm that uses the public key to test if the message is authentic. </a:t>
            </a:r>
          </a:p>
        </p:txBody>
      </p:sp>
      <p:sp>
        <p:nvSpPr>
          <p:cNvPr id="7" name="Title 1"/>
          <p:cNvSpPr txBox="1">
            <a:spLocks/>
          </p:cNvSpPr>
          <p:nvPr/>
        </p:nvSpPr>
        <p:spPr>
          <a:xfrm>
            <a:off x="0" y="0"/>
            <a:ext cx="9144000" cy="857250"/>
          </a:xfrm>
          <a:prstGeom prst="rect">
            <a:avLst/>
          </a:prstGeom>
          <a:solidFill>
            <a:srgbClr val="FFFF0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tx1"/>
                </a:solidFill>
                <a:latin typeface="Arial" panose="020B0604020202020204" pitchFamily="34" charset="0"/>
                <a:cs typeface="Arial" panose="020B0604020202020204" pitchFamily="34" charset="0"/>
              </a:rPr>
              <a:t>Digital Signatures</a:t>
            </a:r>
          </a:p>
        </p:txBody>
      </p:sp>
    </p:spTree>
    <p:extLst>
      <p:ext uri="{BB962C8B-B14F-4D97-AF65-F5344CB8AC3E}">
        <p14:creationId xmlns:p14="http://schemas.microsoft.com/office/powerpoint/2010/main" val="26724143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976" y="0"/>
            <a:ext cx="4172024" cy="5143500"/>
          </a:xfrm>
          <a:prstGeom prst="rect">
            <a:avLst/>
          </a:prstGeom>
        </p:spPr>
      </p:pic>
      <p:sp>
        <p:nvSpPr>
          <p:cNvPr id="4" name="Rectangle 3"/>
          <p:cNvSpPr/>
          <p:nvPr/>
        </p:nvSpPr>
        <p:spPr>
          <a:xfrm>
            <a:off x="246007" y="1885950"/>
            <a:ext cx="434394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smtClean="0">
                <a:ln/>
                <a:solidFill>
                  <a:schemeClr val="accent3"/>
                </a:solidFill>
                <a:effectLst/>
              </a:rPr>
              <a:t>LOCALIZATION</a:t>
            </a:r>
            <a:endParaRPr lang="en-US" sz="5400" b="1" cap="none" spc="0" dirty="0">
              <a:ln/>
              <a:solidFill>
                <a:schemeClr val="accent3"/>
              </a:solidFill>
              <a:effectLst/>
            </a:endParaRPr>
          </a:p>
        </p:txBody>
      </p:sp>
    </p:spTree>
    <p:extLst>
      <p:ext uri="{BB962C8B-B14F-4D97-AF65-F5344CB8AC3E}">
        <p14:creationId xmlns:p14="http://schemas.microsoft.com/office/powerpoint/2010/main" val="26571965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92D05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tx1"/>
                </a:solidFill>
                <a:latin typeface="Arial" panose="020B0604020202020204" pitchFamily="34" charset="0"/>
                <a:cs typeface="Arial" panose="020B0604020202020204" pitchFamily="34" charset="0"/>
              </a:rPr>
              <a:t>Start with Localization</a:t>
            </a:r>
          </a:p>
        </p:txBody>
      </p:sp>
      <p:sp>
        <p:nvSpPr>
          <p:cNvPr id="4" name="Content Placeholder 2"/>
          <p:cNvSpPr>
            <a:spLocks noGrp="1"/>
          </p:cNvSpPr>
          <p:nvPr>
            <p:ph idx="1"/>
          </p:nvPr>
        </p:nvSpPr>
        <p:spPr>
          <a:xfrm>
            <a:off x="304800" y="1047750"/>
            <a:ext cx="6696624" cy="3376282"/>
          </a:xfrm>
        </p:spPr>
        <p:txBody>
          <a:bodyPr>
            <a:normAutofit/>
          </a:bodyPr>
          <a:lstStyle/>
          <a:p>
            <a:pPr lvl="1" algn="just">
              <a:buFont typeface="Arial" panose="020B0604020202020204" pitchFamily="34" charset="0"/>
              <a:buChar char="•"/>
            </a:pPr>
            <a:r>
              <a:rPr lang="en-US" sz="2000" b="1" dirty="0">
                <a:solidFill>
                  <a:srgbClr val="FF0000"/>
                </a:solidFill>
                <a:latin typeface="Arial" pitchFamily="34" charset="0"/>
                <a:cs typeface="Arial" pitchFamily="34" charset="0"/>
              </a:rPr>
              <a:t>The Formatting Culture.</a:t>
            </a:r>
          </a:p>
          <a:p>
            <a:pPr lvl="1" algn="just">
              <a:buFont typeface="Arial" panose="020B0604020202020204" pitchFamily="34" charset="0"/>
              <a:buChar char="•"/>
            </a:pPr>
            <a:endParaRPr lang="en-US" sz="2000" dirty="0" smtClean="0">
              <a:latin typeface="Arial" pitchFamily="34" charset="0"/>
              <a:cs typeface="Arial" pitchFamily="34" charset="0"/>
            </a:endParaRPr>
          </a:p>
          <a:p>
            <a:pPr marL="457200" lvl="1" indent="0" algn="just">
              <a:buNone/>
            </a:pPr>
            <a:r>
              <a:rPr lang="en-US" sz="2000" dirty="0">
                <a:latin typeface="Arial" pitchFamily="34" charset="0"/>
                <a:cs typeface="Arial" pitchFamily="34" charset="0"/>
              </a:rPr>
              <a:t>	</a:t>
            </a:r>
            <a:endParaRPr lang="en-US" sz="2000" dirty="0" smtClean="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16691"/>
            <a:ext cx="7171776" cy="23547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061980"/>
            <a:ext cx="7171776" cy="1076325"/>
          </a:xfrm>
          <a:prstGeom prst="rect">
            <a:avLst/>
          </a:prstGeom>
        </p:spPr>
      </p:pic>
    </p:spTree>
    <p:extLst>
      <p:ext uri="{BB962C8B-B14F-4D97-AF65-F5344CB8AC3E}">
        <p14:creationId xmlns:p14="http://schemas.microsoft.com/office/powerpoint/2010/main" val="22423810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92D050"/>
          </a:solidFill>
          <a:ln>
            <a:solidFill>
              <a:srgbClr val="92D05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defPPr>
              <a:defRPr lang="en-US"/>
            </a:defPPr>
            <a:lvl1pPr algn="r">
              <a:spcBef>
                <a:spcPct val="0"/>
              </a:spcBef>
              <a:buNone/>
              <a:defRPr sz="3600">
                <a:solidFill>
                  <a:schemeClr val="bg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chemeClr val="tx1"/>
                </a:solidFill>
              </a:rPr>
              <a:t>Start with Localization</a:t>
            </a:r>
          </a:p>
        </p:txBody>
      </p:sp>
      <p:sp>
        <p:nvSpPr>
          <p:cNvPr id="4" name="Content Placeholder 2"/>
          <p:cNvSpPr>
            <a:spLocks noGrp="1"/>
          </p:cNvSpPr>
          <p:nvPr>
            <p:ph idx="1"/>
          </p:nvPr>
        </p:nvSpPr>
        <p:spPr>
          <a:xfrm>
            <a:off x="304800" y="1047750"/>
            <a:ext cx="6696624" cy="3376282"/>
          </a:xfrm>
        </p:spPr>
        <p:txBody>
          <a:bodyPr>
            <a:normAutofit/>
          </a:bodyPr>
          <a:lstStyle/>
          <a:p>
            <a:pPr lvl="1" algn="just">
              <a:buFont typeface="Arial" panose="020B0604020202020204" pitchFamily="34" charset="0"/>
              <a:buChar char="•"/>
            </a:pPr>
            <a:r>
              <a:rPr lang="en-US" sz="2000" b="1" dirty="0">
                <a:solidFill>
                  <a:srgbClr val="FF0000"/>
                </a:solidFill>
                <a:latin typeface="Arial" pitchFamily="34" charset="0"/>
                <a:cs typeface="Arial" pitchFamily="34" charset="0"/>
              </a:rPr>
              <a:t>Formatting using the invariant culture.</a:t>
            </a:r>
          </a:p>
          <a:p>
            <a:pPr lvl="1" algn="just">
              <a:buFont typeface="Arial" panose="020B0604020202020204" pitchFamily="34" charset="0"/>
              <a:buChar char="•"/>
            </a:pPr>
            <a:endParaRPr lang="en-US" sz="2000" dirty="0">
              <a:latin typeface="Arial" pitchFamily="34" charset="0"/>
              <a:cs typeface="Arial" pitchFamily="34" charset="0"/>
            </a:endParaRPr>
          </a:p>
          <a:p>
            <a:pPr lvl="1" algn="just">
              <a:buFont typeface="Arial" panose="020B0604020202020204" pitchFamily="34" charset="0"/>
              <a:buChar char="•"/>
            </a:pPr>
            <a:endParaRPr lang="en-US" sz="2000" dirty="0" smtClean="0">
              <a:latin typeface="Arial" pitchFamily="34" charset="0"/>
              <a:cs typeface="Arial" pitchFamily="34" charset="0"/>
            </a:endParaRPr>
          </a:p>
          <a:p>
            <a:pPr lvl="1" algn="just">
              <a:buFont typeface="Arial" panose="020B0604020202020204" pitchFamily="34" charset="0"/>
              <a:buChar char="•"/>
            </a:pPr>
            <a:endParaRPr lang="en-US" sz="2000" dirty="0">
              <a:latin typeface="Arial" pitchFamily="34" charset="0"/>
              <a:cs typeface="Arial" pitchFamily="34" charset="0"/>
            </a:endParaRPr>
          </a:p>
          <a:p>
            <a:pPr lvl="1" algn="just">
              <a:buFont typeface="Arial" panose="020B0604020202020204" pitchFamily="34" charset="0"/>
              <a:buChar char="•"/>
            </a:pPr>
            <a:endParaRPr lang="en-US" sz="2000" dirty="0" smtClean="0">
              <a:latin typeface="Arial" pitchFamily="34" charset="0"/>
              <a:cs typeface="Arial" pitchFamily="34" charset="0"/>
            </a:endParaRPr>
          </a:p>
          <a:p>
            <a:pPr lvl="1" algn="just">
              <a:buFont typeface="Arial" panose="020B0604020202020204" pitchFamily="34" charset="0"/>
              <a:buChar char="•"/>
            </a:pPr>
            <a:r>
              <a:rPr lang="en-US" sz="2000" b="1" dirty="0" err="1" smtClean="0">
                <a:solidFill>
                  <a:srgbClr val="FF0000"/>
                </a:solidFill>
                <a:latin typeface="Arial" pitchFamily="34" charset="0"/>
                <a:cs typeface="Arial" pitchFamily="34" charset="0"/>
              </a:rPr>
              <a:t>RegionInfo</a:t>
            </a:r>
            <a:r>
              <a:rPr lang="en-US" sz="2000" b="1" dirty="0">
                <a:solidFill>
                  <a:srgbClr val="FF0000"/>
                </a:solidFill>
                <a:latin typeface="Arial" pitchFamily="34" charset="0"/>
                <a:cs typeface="Arial" pitchFamily="34" charset="0"/>
              </a:rPr>
              <a:t>.</a:t>
            </a:r>
          </a:p>
          <a:p>
            <a:pPr lvl="1" algn="just">
              <a:buFont typeface="Arial" panose="020B0604020202020204" pitchFamily="34" charset="0"/>
              <a:buChar char="•"/>
            </a:pPr>
            <a:endParaRPr lang="en-US" sz="2000" dirty="0" smtClean="0">
              <a:latin typeface="Arial" pitchFamily="34" charset="0"/>
              <a:cs typeface="Arial" pitchFamily="34" charset="0"/>
            </a:endParaRPr>
          </a:p>
          <a:p>
            <a:pPr lvl="1" algn="just">
              <a:buFont typeface="Arial" panose="020B0604020202020204" pitchFamily="34" charset="0"/>
              <a:buChar char="•"/>
            </a:pPr>
            <a:endParaRPr lang="en-US" sz="2000" dirty="0" smtClean="0">
              <a:latin typeface="Arial" pitchFamily="34" charset="0"/>
              <a:cs typeface="Arial" pitchFamily="34" charset="0"/>
            </a:endParaRPr>
          </a:p>
          <a:p>
            <a:pPr marL="457200" lvl="1" indent="0" algn="just">
              <a:buNone/>
            </a:pPr>
            <a:r>
              <a:rPr lang="en-US" sz="2000" dirty="0">
                <a:latin typeface="Arial" pitchFamily="34" charset="0"/>
                <a:cs typeface="Arial" pitchFamily="34" charset="0"/>
              </a:rPr>
              <a:t>	</a:t>
            </a:r>
            <a:endParaRPr lang="en-US" sz="2000" dirty="0" smtClean="0">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84652"/>
            <a:ext cx="6629400" cy="12668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212" y="3378878"/>
            <a:ext cx="5791200" cy="869271"/>
          </a:xfrm>
          <a:prstGeom prst="rect">
            <a:avLst/>
          </a:prstGeom>
        </p:spPr>
      </p:pic>
    </p:spTree>
    <p:extLst>
      <p:ext uri="{BB962C8B-B14F-4D97-AF65-F5344CB8AC3E}">
        <p14:creationId xmlns:p14="http://schemas.microsoft.com/office/powerpoint/2010/main" val="1418493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92D050"/>
          </a:solidFill>
          <a:ln>
            <a:solidFill>
              <a:srgbClr val="92D05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defPPr>
              <a:defRPr lang="en-US"/>
            </a:defPPr>
            <a:lvl1pPr algn="r">
              <a:spcBef>
                <a:spcPct val="0"/>
              </a:spcBef>
              <a:buNone/>
              <a:defRPr sz="3600">
                <a:solidFill>
                  <a:schemeClr val="bg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chemeClr val="tx1"/>
                </a:solidFill>
              </a:rPr>
              <a:t>Start with Localization</a:t>
            </a:r>
          </a:p>
        </p:txBody>
      </p:sp>
      <p:sp>
        <p:nvSpPr>
          <p:cNvPr id="4" name="Content Placeholder 2"/>
          <p:cNvSpPr>
            <a:spLocks noGrp="1"/>
          </p:cNvSpPr>
          <p:nvPr>
            <p:ph idx="1"/>
          </p:nvPr>
        </p:nvSpPr>
        <p:spPr>
          <a:xfrm>
            <a:off x="304800" y="1047750"/>
            <a:ext cx="6696624" cy="3376282"/>
          </a:xfrm>
        </p:spPr>
        <p:txBody>
          <a:bodyPr>
            <a:normAutofit/>
          </a:bodyPr>
          <a:lstStyle/>
          <a:p>
            <a:pPr lvl="1" algn="just">
              <a:buFont typeface="Arial" panose="020B0604020202020204" pitchFamily="34" charset="0"/>
              <a:buChar char="•"/>
            </a:pPr>
            <a:r>
              <a:rPr lang="en-US" sz="2000" b="1" dirty="0">
                <a:solidFill>
                  <a:srgbClr val="FF0000"/>
                </a:solidFill>
                <a:latin typeface="Arial" pitchFamily="34" charset="0"/>
                <a:cs typeface="Arial" pitchFamily="34" charset="0"/>
              </a:rPr>
              <a:t>Discovering the </a:t>
            </a:r>
            <a:r>
              <a:rPr lang="en-US" sz="2000" b="1" dirty="0" smtClean="0">
                <a:solidFill>
                  <a:srgbClr val="FF0000"/>
                </a:solidFill>
                <a:latin typeface="Arial" pitchFamily="34" charset="0"/>
                <a:cs typeface="Arial" pitchFamily="34" charset="0"/>
              </a:rPr>
              <a:t>culture.</a:t>
            </a:r>
          </a:p>
          <a:p>
            <a:pPr lvl="1" algn="just">
              <a:buFont typeface="Arial" panose="020B0604020202020204" pitchFamily="34" charset="0"/>
              <a:buChar char="•"/>
            </a:pPr>
            <a:endParaRPr lang="en-US" sz="2000" dirty="0" smtClean="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947782"/>
            <a:ext cx="5029200" cy="9525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1532864"/>
            <a:ext cx="5257800" cy="2205368"/>
          </a:xfrm>
          <a:prstGeom prst="rect">
            <a:avLst/>
          </a:prstGeom>
        </p:spPr>
      </p:pic>
    </p:spTree>
    <p:extLst>
      <p:ext uri="{BB962C8B-B14F-4D97-AF65-F5344CB8AC3E}">
        <p14:creationId xmlns:p14="http://schemas.microsoft.com/office/powerpoint/2010/main" val="9346287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92D050"/>
          </a:solidFill>
          <a:ln>
            <a:solidFill>
              <a:srgbClr val="92D05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defPPr>
              <a:defRPr lang="en-US"/>
            </a:defPPr>
            <a:lvl1pPr algn="r">
              <a:spcBef>
                <a:spcPct val="0"/>
              </a:spcBef>
              <a:buNone/>
              <a:defRPr sz="3600">
                <a:solidFill>
                  <a:schemeClr val="bg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chemeClr val="tx1"/>
                </a:solidFill>
              </a:rPr>
              <a:t>Date and Time</a:t>
            </a:r>
          </a:p>
        </p:txBody>
      </p:sp>
      <p:sp>
        <p:nvSpPr>
          <p:cNvPr id="4" name="Content Placeholder 2"/>
          <p:cNvSpPr>
            <a:spLocks noGrp="1"/>
          </p:cNvSpPr>
          <p:nvPr>
            <p:ph idx="1"/>
          </p:nvPr>
        </p:nvSpPr>
        <p:spPr>
          <a:xfrm>
            <a:off x="304800" y="1047750"/>
            <a:ext cx="6696624" cy="3376282"/>
          </a:xfrm>
        </p:spPr>
        <p:txBody>
          <a:bodyPr>
            <a:normAutofit/>
          </a:bodyPr>
          <a:lstStyle/>
          <a:p>
            <a:pPr lvl="1" algn="just">
              <a:buFont typeface="Arial" panose="020B0604020202020204" pitchFamily="34" charset="0"/>
              <a:buChar char="•"/>
            </a:pPr>
            <a:r>
              <a:rPr lang="en-US" sz="2000" b="1" dirty="0">
                <a:solidFill>
                  <a:srgbClr val="FF0000"/>
                </a:solidFill>
                <a:latin typeface="Arial" pitchFamily="34" charset="0"/>
                <a:cs typeface="Arial" pitchFamily="34" charset="0"/>
              </a:rPr>
              <a:t>Standard format: </a:t>
            </a:r>
            <a:endParaRPr lang="en-US" sz="2000" b="1" dirty="0" smtClean="0">
              <a:solidFill>
                <a:srgbClr val="FF0000"/>
              </a:solidFill>
              <a:latin typeface="Arial" pitchFamily="34" charset="0"/>
              <a:cs typeface="Arial" pitchFamily="34" charset="0"/>
            </a:endParaRPr>
          </a:p>
          <a:p>
            <a:pPr lvl="2" algn="just">
              <a:buFont typeface="Wingdings" panose="05000000000000000000" pitchFamily="2" charset="2"/>
              <a:buChar char="Ø"/>
            </a:pPr>
            <a:r>
              <a:rPr lang="en-US" sz="1600" dirty="0" smtClean="0">
                <a:latin typeface="Arial" pitchFamily="34" charset="0"/>
                <a:cs typeface="Arial" pitchFamily="34" charset="0"/>
              </a:rPr>
              <a:t>There </a:t>
            </a:r>
            <a:r>
              <a:rPr lang="en-US" sz="1600" dirty="0">
                <a:latin typeface="Arial" pitchFamily="34" charset="0"/>
                <a:cs typeface="Arial" pitchFamily="34" charset="0"/>
              </a:rPr>
              <a:t>is an ISO standard that specifies how date and time should </a:t>
            </a:r>
            <a:r>
              <a:rPr lang="en-US" sz="1600" dirty="0" smtClean="0">
                <a:latin typeface="Arial" pitchFamily="34" charset="0"/>
                <a:cs typeface="Arial" pitchFamily="34" charset="0"/>
              </a:rPr>
              <a:t>be formatted</a:t>
            </a:r>
            <a:r>
              <a:rPr lang="en-US" sz="1600" dirty="0">
                <a:latin typeface="Arial" pitchFamily="34" charset="0"/>
                <a:cs typeface="Arial" pitchFamily="34" charset="0"/>
              </a:rPr>
              <a:t>. The standard is called ISO8601.</a:t>
            </a:r>
            <a:endParaRPr lang="en-US" sz="1600" dirty="0" smtClean="0">
              <a:latin typeface="Arial" pitchFamily="34" charset="0"/>
              <a:cs typeface="Arial" pitchFamily="34" charset="0"/>
            </a:endParaRPr>
          </a:p>
          <a:p>
            <a:pPr lvl="1" algn="just">
              <a:buFont typeface="Arial" panose="020B0604020202020204" pitchFamily="34" charset="0"/>
              <a:buChar char="•"/>
            </a:pPr>
            <a:endParaRPr lang="en-US" sz="2000" b="1" dirty="0">
              <a:solidFill>
                <a:srgbClr val="FF0000"/>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19350"/>
            <a:ext cx="5884392" cy="2499982"/>
          </a:xfrm>
          <a:prstGeom prst="rect">
            <a:avLst/>
          </a:prstGeom>
        </p:spPr>
      </p:pic>
    </p:spTree>
    <p:extLst>
      <p:ext uri="{BB962C8B-B14F-4D97-AF65-F5344CB8AC3E}">
        <p14:creationId xmlns:p14="http://schemas.microsoft.com/office/powerpoint/2010/main" val="41483626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92D050"/>
          </a:solidFill>
          <a:ln>
            <a:solidFill>
              <a:srgbClr val="92D05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defPPr>
              <a:defRPr lang="en-US"/>
            </a:defPPr>
            <a:lvl1pPr algn="r">
              <a:spcBef>
                <a:spcPct val="0"/>
              </a:spcBef>
              <a:buNone/>
              <a:defRPr sz="3600">
                <a:solidFill>
                  <a:schemeClr val="bg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chemeClr val="tx1"/>
                </a:solidFill>
              </a:rPr>
              <a:t>Date and Time</a:t>
            </a:r>
          </a:p>
        </p:txBody>
      </p:sp>
      <p:sp>
        <p:nvSpPr>
          <p:cNvPr id="4" name="Content Placeholder 2"/>
          <p:cNvSpPr>
            <a:spLocks noGrp="1"/>
          </p:cNvSpPr>
          <p:nvPr>
            <p:ph idx="1"/>
          </p:nvPr>
        </p:nvSpPr>
        <p:spPr>
          <a:xfrm>
            <a:off x="304800" y="1047750"/>
            <a:ext cx="8610600" cy="4095750"/>
          </a:xfrm>
        </p:spPr>
        <p:txBody>
          <a:bodyPr>
            <a:normAutofit/>
          </a:bodyPr>
          <a:lstStyle/>
          <a:p>
            <a:pPr lvl="1" algn="just">
              <a:buFont typeface="Arial" panose="020B0604020202020204" pitchFamily="34" charset="0"/>
              <a:buChar char="•"/>
            </a:pPr>
            <a:r>
              <a:rPr lang="en-US" sz="2000" b="1" dirty="0" smtClean="0">
                <a:solidFill>
                  <a:srgbClr val="FF0000"/>
                </a:solidFill>
                <a:latin typeface="Arial" pitchFamily="34" charset="0"/>
                <a:cs typeface="Arial" pitchFamily="34" charset="0"/>
              </a:rPr>
              <a:t>.NET</a:t>
            </a:r>
          </a:p>
          <a:p>
            <a:pPr lvl="1" algn="just">
              <a:buFont typeface="Arial" panose="020B0604020202020204" pitchFamily="34" charset="0"/>
              <a:buChar char="•"/>
            </a:pPr>
            <a:endParaRPr lang="en-US" sz="2000" b="1" dirty="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smtClean="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smtClean="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smtClean="0">
              <a:solidFill>
                <a:srgbClr val="FF0000"/>
              </a:solidFill>
              <a:latin typeface="Arial" pitchFamily="34" charset="0"/>
              <a:cs typeface="Arial" pitchFamily="34" charset="0"/>
            </a:endParaRPr>
          </a:p>
          <a:p>
            <a:pPr lvl="1" algn="just">
              <a:buFont typeface="Arial" panose="020B0604020202020204" pitchFamily="34" charset="0"/>
              <a:buChar char="•"/>
            </a:pPr>
            <a:r>
              <a:rPr lang="en-US" sz="2000" b="1" dirty="0" smtClean="0">
                <a:solidFill>
                  <a:srgbClr val="FF0000"/>
                </a:solidFill>
                <a:latin typeface="Arial" pitchFamily="34" charset="0"/>
                <a:cs typeface="Arial" pitchFamily="34" charset="0"/>
              </a:rPr>
              <a:t>Formatting by culture</a:t>
            </a:r>
          </a:p>
          <a:p>
            <a:pPr lvl="2" algn="just"/>
            <a:endParaRPr lang="en-US" sz="1600" b="1" dirty="0" smtClean="0">
              <a:solidFill>
                <a:srgbClr val="FF0000"/>
              </a:solidFill>
              <a:latin typeface="Arial" pitchFamily="34" charset="0"/>
              <a:cs typeface="Arial" pitchFamily="34" charset="0"/>
            </a:endParaRPr>
          </a:p>
          <a:p>
            <a:pPr lvl="2" algn="just"/>
            <a:endParaRPr lang="en-US" sz="1600" b="1" dirty="0" smtClean="0">
              <a:solidFill>
                <a:srgbClr val="FF0000"/>
              </a:solidFill>
              <a:latin typeface="Arial" pitchFamily="34" charset="0"/>
              <a:cs typeface="Arial" pitchFamily="34" charset="0"/>
            </a:endParaRPr>
          </a:p>
          <a:p>
            <a:pPr marL="914400" lvl="2" indent="0" algn="just">
              <a:buNone/>
            </a:pPr>
            <a:endParaRPr lang="en-US" sz="2000" b="1" dirty="0">
              <a:solidFill>
                <a:srgbClr val="FF00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04950"/>
            <a:ext cx="6477000" cy="19812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095750"/>
            <a:ext cx="6324600" cy="762000"/>
          </a:xfrm>
          <a:prstGeom prst="rect">
            <a:avLst/>
          </a:prstGeom>
        </p:spPr>
      </p:pic>
    </p:spTree>
    <p:extLst>
      <p:ext uri="{BB962C8B-B14F-4D97-AF65-F5344CB8AC3E}">
        <p14:creationId xmlns:p14="http://schemas.microsoft.com/office/powerpoint/2010/main" val="2069460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92D050"/>
          </a:solidFill>
          <a:ln>
            <a:solidFill>
              <a:srgbClr val="92D05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defPPr>
              <a:defRPr lang="en-US"/>
            </a:defPPr>
            <a:lvl1pPr algn="r">
              <a:spcBef>
                <a:spcPct val="0"/>
              </a:spcBef>
              <a:buNone/>
              <a:defRPr sz="3600">
                <a:solidFill>
                  <a:schemeClr val="tx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Time Zones</a:t>
            </a:r>
          </a:p>
        </p:txBody>
      </p:sp>
      <p:sp>
        <p:nvSpPr>
          <p:cNvPr id="4" name="Content Placeholder 2"/>
          <p:cNvSpPr>
            <a:spLocks noGrp="1"/>
          </p:cNvSpPr>
          <p:nvPr>
            <p:ph idx="1"/>
          </p:nvPr>
        </p:nvSpPr>
        <p:spPr>
          <a:xfrm>
            <a:off x="304800" y="1047750"/>
            <a:ext cx="8610600" cy="4095750"/>
          </a:xfrm>
        </p:spPr>
        <p:txBody>
          <a:bodyPr>
            <a:normAutofit/>
          </a:bodyPr>
          <a:lstStyle/>
          <a:p>
            <a:pPr lvl="1" algn="just">
              <a:buFont typeface="Arial" panose="020B0604020202020204" pitchFamily="34" charset="0"/>
              <a:buChar char="•"/>
            </a:pPr>
            <a:r>
              <a:rPr lang="en-US" sz="2000" b="1" dirty="0" smtClean="0">
                <a:solidFill>
                  <a:srgbClr val="FF0000"/>
                </a:solidFill>
                <a:latin typeface="Arial" pitchFamily="34" charset="0"/>
                <a:cs typeface="Arial" pitchFamily="34" charset="0"/>
              </a:rPr>
              <a:t>.NET</a:t>
            </a:r>
          </a:p>
          <a:p>
            <a:pPr lvl="1" algn="just">
              <a:buFont typeface="Arial" panose="020B0604020202020204" pitchFamily="34" charset="0"/>
              <a:buChar char="•"/>
            </a:pPr>
            <a:endParaRPr lang="en-US" sz="2000" b="1" dirty="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smtClean="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smtClean="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smtClean="0">
              <a:solidFill>
                <a:srgbClr val="FF0000"/>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982" y="1733550"/>
            <a:ext cx="7696200" cy="15621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382" y="1885950"/>
            <a:ext cx="7696200" cy="1562100"/>
          </a:xfrm>
          <a:prstGeom prst="rect">
            <a:avLst/>
          </a:prstGeom>
        </p:spPr>
      </p:pic>
    </p:spTree>
    <p:extLst>
      <p:ext uri="{BB962C8B-B14F-4D97-AF65-F5344CB8AC3E}">
        <p14:creationId xmlns:p14="http://schemas.microsoft.com/office/powerpoint/2010/main" val="27746265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92D050"/>
          </a:solidFill>
          <a:ln>
            <a:solidFill>
              <a:srgbClr val="92D05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defPPr>
              <a:defRPr lang="en-US"/>
            </a:defPPr>
            <a:lvl1pPr algn="r">
              <a:spcBef>
                <a:spcPct val="0"/>
              </a:spcBef>
              <a:buNone/>
              <a:defRPr sz="3600">
                <a:solidFill>
                  <a:schemeClr val="tx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Number</a:t>
            </a:r>
          </a:p>
        </p:txBody>
      </p:sp>
      <p:sp>
        <p:nvSpPr>
          <p:cNvPr id="4" name="Content Placeholder 2"/>
          <p:cNvSpPr>
            <a:spLocks noGrp="1"/>
          </p:cNvSpPr>
          <p:nvPr>
            <p:ph idx="1"/>
          </p:nvPr>
        </p:nvSpPr>
        <p:spPr>
          <a:xfrm>
            <a:off x="304800" y="1047750"/>
            <a:ext cx="8610600" cy="4095750"/>
          </a:xfrm>
        </p:spPr>
        <p:txBody>
          <a:bodyPr>
            <a:normAutofit/>
          </a:bodyPr>
          <a:lstStyle/>
          <a:p>
            <a:pPr lvl="1" algn="just">
              <a:buFont typeface="Arial" panose="020B0604020202020204" pitchFamily="34" charset="0"/>
              <a:buChar char="•"/>
            </a:pPr>
            <a:r>
              <a:rPr lang="en-US" sz="2000" b="1" dirty="0" smtClean="0">
                <a:solidFill>
                  <a:srgbClr val="FF0000"/>
                </a:solidFill>
                <a:latin typeface="Arial" pitchFamily="34" charset="0"/>
                <a:cs typeface="Arial" pitchFamily="34" charset="0"/>
              </a:rPr>
              <a:t>.NET</a:t>
            </a:r>
          </a:p>
          <a:p>
            <a:pPr lvl="1" algn="just">
              <a:buFont typeface="Arial" panose="020B0604020202020204" pitchFamily="34" charset="0"/>
              <a:buChar char="•"/>
            </a:pPr>
            <a:endParaRPr lang="en-US" sz="2000" b="1" dirty="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smtClean="0">
              <a:solidFill>
                <a:srgbClr val="FF0000"/>
              </a:solidFill>
              <a:latin typeface="Arial" pitchFamily="34" charset="0"/>
              <a:cs typeface="Arial" pitchFamily="34" charset="0"/>
            </a:endParaRPr>
          </a:p>
          <a:p>
            <a:pPr lvl="1" algn="just">
              <a:buFont typeface="Arial" panose="020B0604020202020204" pitchFamily="34" charset="0"/>
              <a:buChar char="•"/>
            </a:pPr>
            <a:endParaRPr lang="en-US" sz="2000" b="1" dirty="0">
              <a:solidFill>
                <a:srgbClr val="FF0000"/>
              </a:solidFill>
              <a:latin typeface="Arial" pitchFamily="34" charset="0"/>
              <a:cs typeface="Arial" pitchFamily="34" charset="0"/>
            </a:endParaRPr>
          </a:p>
          <a:p>
            <a:pPr marL="457200" lvl="1" indent="0" algn="just">
              <a:buNone/>
            </a:pPr>
            <a:endParaRPr lang="en-US" sz="2000" b="1" dirty="0">
              <a:solidFill>
                <a:srgbClr val="FF0000"/>
              </a:solidFill>
              <a:latin typeface="Arial" pitchFamily="34" charset="0"/>
              <a:cs typeface="Arial" pitchFamily="34" charset="0"/>
            </a:endParaRPr>
          </a:p>
          <a:p>
            <a:pPr lvl="1" algn="just">
              <a:buFont typeface="Arial" panose="020B0604020202020204" pitchFamily="34" charset="0"/>
              <a:buChar char="•"/>
            </a:pPr>
            <a:r>
              <a:rPr lang="en-US" sz="2000" b="1" dirty="0" smtClean="0">
                <a:solidFill>
                  <a:srgbClr val="FF0000"/>
                </a:solidFill>
                <a:latin typeface="Arial" pitchFamily="34" charset="0"/>
                <a:cs typeface="Arial" pitchFamily="34" charset="0"/>
              </a:rPr>
              <a:t>JavaScript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1428750"/>
            <a:ext cx="5943600" cy="14192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3429000"/>
            <a:ext cx="6115050" cy="1133475"/>
          </a:xfrm>
          <a:prstGeom prst="rect">
            <a:avLst/>
          </a:prstGeom>
        </p:spPr>
      </p:pic>
    </p:spTree>
    <p:extLst>
      <p:ext uri="{BB962C8B-B14F-4D97-AF65-F5344CB8AC3E}">
        <p14:creationId xmlns:p14="http://schemas.microsoft.com/office/powerpoint/2010/main" val="39750081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52975" y="-21888"/>
            <a:ext cx="4391025" cy="5147959"/>
          </a:xfrm>
          <a:prstGeom prst="rect">
            <a:avLst/>
          </a:prstGeom>
        </p:spPr>
      </p:pic>
      <p:sp>
        <p:nvSpPr>
          <p:cNvPr id="3" name="Rectangle 2"/>
          <p:cNvSpPr/>
          <p:nvPr/>
        </p:nvSpPr>
        <p:spPr>
          <a:xfrm>
            <a:off x="-109446" y="1885950"/>
            <a:ext cx="486242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smtClean="0">
                <a:ln/>
                <a:solidFill>
                  <a:srgbClr val="FFFF00"/>
                </a:solidFill>
                <a:effectLst/>
              </a:rPr>
              <a:t>CRYPTOGRAPHY</a:t>
            </a:r>
            <a:endParaRPr lang="en-US" sz="5400" b="1" cap="none" spc="0" dirty="0">
              <a:ln/>
              <a:solidFill>
                <a:srgbClr val="FFFF00"/>
              </a:solidFill>
              <a:effectLst/>
            </a:endParaRPr>
          </a:p>
        </p:txBody>
      </p:sp>
    </p:spTree>
    <p:extLst>
      <p:ext uri="{BB962C8B-B14F-4D97-AF65-F5344CB8AC3E}">
        <p14:creationId xmlns:p14="http://schemas.microsoft.com/office/powerpoint/2010/main" val="17867767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92D050"/>
          </a:solidFill>
          <a:ln>
            <a:solidFill>
              <a:srgbClr val="92D05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defPPr>
              <a:defRPr lang="en-US"/>
            </a:defPPr>
            <a:lvl1pPr algn="r">
              <a:spcBef>
                <a:spcPct val="0"/>
              </a:spcBef>
              <a:buNone/>
              <a:defRPr sz="3600">
                <a:solidFill>
                  <a:schemeClr val="tx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Currency/Money</a:t>
            </a:r>
          </a:p>
        </p:txBody>
      </p:sp>
      <p:sp>
        <p:nvSpPr>
          <p:cNvPr id="4" name="Content Placeholder 2"/>
          <p:cNvSpPr>
            <a:spLocks noGrp="1"/>
          </p:cNvSpPr>
          <p:nvPr>
            <p:ph idx="1"/>
          </p:nvPr>
        </p:nvSpPr>
        <p:spPr>
          <a:xfrm>
            <a:off x="304800" y="1047750"/>
            <a:ext cx="8610600" cy="4095750"/>
          </a:xfrm>
        </p:spPr>
        <p:txBody>
          <a:bodyPr>
            <a:normAutofit/>
          </a:bodyPr>
          <a:lstStyle/>
          <a:p>
            <a:pPr lvl="1" algn="just">
              <a:buFont typeface="Arial" panose="020B0604020202020204" pitchFamily="34" charset="0"/>
              <a:buChar char="•"/>
            </a:pPr>
            <a:r>
              <a:rPr lang="en-US" sz="2000" b="1" dirty="0" err="1" smtClean="0">
                <a:solidFill>
                  <a:srgbClr val="FF0000"/>
                </a:solidFill>
                <a:latin typeface="Arial" pitchFamily="34" charset="0"/>
                <a:cs typeface="Arial" pitchFamily="34" charset="0"/>
              </a:rPr>
              <a:t>.Net</a:t>
            </a:r>
            <a:endParaRPr lang="en-US" sz="2000" b="1" dirty="0" smtClean="0">
              <a:solidFill>
                <a:srgbClr val="FF0000"/>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114550"/>
            <a:ext cx="7991475" cy="1600200"/>
          </a:xfrm>
          <a:prstGeom prst="rect">
            <a:avLst/>
          </a:prstGeom>
        </p:spPr>
      </p:pic>
    </p:spTree>
    <p:extLst>
      <p:ext uri="{BB962C8B-B14F-4D97-AF65-F5344CB8AC3E}">
        <p14:creationId xmlns:p14="http://schemas.microsoft.com/office/powerpoint/2010/main" val="32752301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76200" y="3867150"/>
            <a:ext cx="74676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US" sz="3600" dirty="0" smtClean="0">
                <a:solidFill>
                  <a:srgbClr val="FF0000"/>
                </a:solidFill>
                <a:latin typeface="Arial" panose="020B0604020202020204" pitchFamily="34" charset="0"/>
                <a:cs typeface="Arial" panose="020B0604020202020204" pitchFamily="34" charset="0"/>
              </a:rPr>
              <a:t>Machine  Learning</a:t>
            </a:r>
            <a:endParaRPr lang="en-US" sz="3600" dirty="0">
              <a:solidFill>
                <a:srgbClr val="FF0000"/>
              </a:solidFill>
              <a:latin typeface="Arial" pitchFamily="34" charset="0"/>
              <a:cs typeface="Arial"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543300"/>
            <a:ext cx="1504950" cy="1504950"/>
          </a:xfrm>
          <a:prstGeom prst="rect">
            <a:avLst/>
          </a:prstGeom>
        </p:spPr>
      </p:pic>
    </p:spTree>
    <p:extLst>
      <p:ext uri="{BB962C8B-B14F-4D97-AF65-F5344CB8AC3E}">
        <p14:creationId xmlns:p14="http://schemas.microsoft.com/office/powerpoint/2010/main" val="2413877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8100" y="2266950"/>
            <a:ext cx="5591012" cy="1066800"/>
          </a:xfrm>
        </p:spPr>
        <p:txBody>
          <a:bodyPr anchor="ctr">
            <a:normAutofit/>
          </a:bodyPr>
          <a:lstStyle/>
          <a:p>
            <a:pPr marL="0" indent="0" algn="ctr">
              <a:buNone/>
            </a:pPr>
            <a:r>
              <a:rPr lang="en-US" sz="1800" dirty="0">
                <a:solidFill>
                  <a:srgbClr val="FF0000"/>
                </a:solidFill>
                <a:latin typeface="Arial" pitchFamily="34" charset="0"/>
                <a:cs typeface="Arial" pitchFamily="34" charset="0"/>
              </a:rPr>
              <a:t>Machine learning</a:t>
            </a:r>
            <a:r>
              <a:rPr lang="en-US" sz="1800" dirty="0">
                <a:latin typeface="Arial" pitchFamily="34" charset="0"/>
                <a:cs typeface="Arial" pitchFamily="34" charset="0"/>
              </a:rPr>
              <a:t> is the subfield of </a:t>
            </a:r>
            <a:endParaRPr lang="en-US" sz="1800" dirty="0">
              <a:solidFill>
                <a:srgbClr val="FF0000"/>
              </a:solidFill>
              <a:latin typeface="Arial" pitchFamily="34" charset="0"/>
              <a:cs typeface="Arial" pitchFamily="34" charset="0"/>
            </a:endParaRPr>
          </a:p>
          <a:p>
            <a:pPr marL="0" indent="0" algn="ctr">
              <a:buNone/>
            </a:pPr>
            <a:r>
              <a:rPr lang="en-US" sz="1800" dirty="0">
                <a:solidFill>
                  <a:srgbClr val="FF0000"/>
                </a:solidFill>
                <a:latin typeface="Arial" pitchFamily="34" charset="0"/>
                <a:cs typeface="Arial" pitchFamily="34" charset="0"/>
              </a:rPr>
              <a:t>computer </a:t>
            </a:r>
            <a:r>
              <a:rPr lang="en-US" sz="1800" dirty="0" smtClean="0">
                <a:solidFill>
                  <a:srgbClr val="FF0000"/>
                </a:solidFill>
                <a:latin typeface="Arial" pitchFamily="34" charset="0"/>
                <a:cs typeface="Arial" pitchFamily="34" charset="0"/>
              </a:rPr>
              <a:t>science </a:t>
            </a:r>
            <a:r>
              <a:rPr lang="en-US" sz="1800" dirty="0" smtClean="0">
                <a:latin typeface="Arial" pitchFamily="34" charset="0"/>
                <a:cs typeface="Arial" pitchFamily="34" charset="0"/>
              </a:rPr>
              <a:t>that "</a:t>
            </a:r>
            <a:r>
              <a:rPr lang="en-US" sz="1800" dirty="0">
                <a:latin typeface="Arial" pitchFamily="34" charset="0"/>
                <a:cs typeface="Arial" pitchFamily="34" charset="0"/>
              </a:rPr>
              <a:t>gives computers the ability to learn without being explicitly programmed"</a:t>
            </a:r>
          </a:p>
        </p:txBody>
      </p:sp>
      <p:sp>
        <p:nvSpPr>
          <p:cNvPr id="6"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rgbClr val="FF0000"/>
                </a:solidFill>
              </a:rPr>
              <a:t>Machine </a:t>
            </a:r>
            <a:r>
              <a:rPr lang="en-US" sz="3600" dirty="0" smtClean="0">
                <a:solidFill>
                  <a:srgbClr val="FF0000"/>
                </a:solidFill>
              </a:rPr>
              <a:t>learning . What is it ?</a:t>
            </a:r>
            <a:endParaRPr lang="en-US" sz="3600" dirty="0">
              <a:solidFill>
                <a:srgbClr val="FF0000"/>
              </a:solidFill>
              <a:latin typeface="Arial" pitchFamily="34" charset="0"/>
              <a:cs typeface="Arial" pitchFamily="34" charset="0"/>
            </a:endParaRPr>
          </a:p>
        </p:txBody>
      </p:sp>
      <p:sp>
        <p:nvSpPr>
          <p:cNvPr id="8" name="Content Placeholder 7"/>
          <p:cNvSpPr>
            <a:spLocks noGrp="1"/>
          </p:cNvSpPr>
          <p:nvPr>
            <p:ph sz="half" idx="1"/>
          </p:nvPr>
        </p:nvSpPr>
        <p:spPr>
          <a:xfrm>
            <a:off x="2719306" y="3943350"/>
            <a:ext cx="4648200" cy="1123950"/>
          </a:xfrm>
        </p:spPr>
        <p:txBody>
          <a:bodyPr>
            <a:noAutofit/>
          </a:bodyPr>
          <a:lstStyle/>
          <a:p>
            <a:pPr marL="0" indent="0" algn="r">
              <a:buNone/>
            </a:pPr>
            <a:r>
              <a:rPr lang="en-US" sz="1800" dirty="0">
                <a:latin typeface="Arial" pitchFamily="34" charset="0"/>
                <a:cs typeface="Arial" pitchFamily="34" charset="0"/>
              </a:rPr>
              <a:t>Using algorithms that iteratively learn from data, machine learning allows computers to find hidden insights without being explicitly programmed where to look.</a:t>
            </a:r>
          </a:p>
        </p:txBody>
      </p:sp>
      <p:pic>
        <p:nvPicPr>
          <p:cNvPr id="9"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012" y="1733550"/>
            <a:ext cx="3552988" cy="3409950"/>
          </a:xfrm>
          <a:prstGeom prst="rect">
            <a:avLst/>
          </a:prstGeom>
        </p:spPr>
      </p:pic>
    </p:spTree>
    <p:extLst>
      <p:ext uri="{BB962C8B-B14F-4D97-AF65-F5344CB8AC3E}">
        <p14:creationId xmlns:p14="http://schemas.microsoft.com/office/powerpoint/2010/main" val="3945828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0"/>
            <a:ext cx="4876800" cy="3809999"/>
          </a:xfrm>
        </p:spPr>
        <p:txBody>
          <a:bodyPr>
            <a:noAutofit/>
          </a:bodyPr>
          <a:lstStyle/>
          <a:p>
            <a:pPr>
              <a:buFont typeface="Wingdings" pitchFamily="2" charset="2"/>
              <a:buChar char="Ø"/>
            </a:pPr>
            <a:r>
              <a:rPr lang="en-US" sz="1600" dirty="0" smtClean="0">
                <a:solidFill>
                  <a:srgbClr val="FF0000"/>
                </a:solidFill>
                <a:latin typeface="Arial" pitchFamily="34" charset="0"/>
                <a:cs typeface="Arial" pitchFamily="34" charset="0"/>
              </a:rPr>
              <a:t>Step 1 : </a:t>
            </a:r>
            <a:r>
              <a:rPr lang="en-US" sz="1600" dirty="0" smtClean="0">
                <a:latin typeface="Arial" pitchFamily="34" charset="0"/>
                <a:cs typeface="Arial" pitchFamily="34" charset="0"/>
              </a:rPr>
              <a:t>Begin with a decision on the value of k = number of clusters.</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solidFill>
                  <a:srgbClr val="FF0000"/>
                </a:solidFill>
                <a:latin typeface="Arial" pitchFamily="34" charset="0"/>
                <a:cs typeface="Arial" pitchFamily="34" charset="0"/>
              </a:rPr>
              <a:t>Step 2 : </a:t>
            </a:r>
            <a:r>
              <a:rPr lang="en-US" sz="1600" dirty="0" smtClean="0">
                <a:latin typeface="Arial" pitchFamily="34" charset="0"/>
                <a:cs typeface="Arial" pitchFamily="34" charset="0"/>
              </a:rPr>
              <a:t>Put any initial partition that classifies the data into k clusters. You may assign the </a:t>
            </a:r>
            <a:r>
              <a:rPr lang="en-US" sz="1600" dirty="0" err="1" smtClean="0">
                <a:latin typeface="Arial" pitchFamily="34" charset="0"/>
                <a:cs typeface="Arial" pitchFamily="34" charset="0"/>
              </a:rPr>
              <a:t>trainning</a:t>
            </a:r>
            <a:r>
              <a:rPr lang="en-US" sz="1600" dirty="0" smtClean="0">
                <a:latin typeface="Arial" pitchFamily="34" charset="0"/>
                <a:cs typeface="Arial" pitchFamily="34" charset="0"/>
              </a:rPr>
              <a:t> samples randomly, or systematically as the following :</a:t>
            </a:r>
          </a:p>
          <a:p>
            <a:pPr>
              <a:buFont typeface="Wingdings" pitchFamily="2" charset="2"/>
              <a:buChar char="Ø"/>
            </a:pPr>
            <a:endParaRPr lang="en-US" sz="1600" dirty="0" smtClean="0">
              <a:latin typeface="Arial" pitchFamily="34" charset="0"/>
              <a:cs typeface="Arial" pitchFamily="34" charset="0"/>
            </a:endParaRPr>
          </a:p>
          <a:p>
            <a:pPr marL="800100" lvl="1" indent="-342900">
              <a:buFont typeface="+mj-lt"/>
              <a:buAutoNum type="arabicPeriod"/>
            </a:pPr>
            <a:r>
              <a:rPr lang="en-US" sz="1400" dirty="0" smtClean="0">
                <a:latin typeface="Arial" pitchFamily="34" charset="0"/>
                <a:cs typeface="Arial" pitchFamily="34" charset="0"/>
              </a:rPr>
              <a:t>Take the first k training sample as single-element clusters</a:t>
            </a:r>
          </a:p>
          <a:p>
            <a:pPr marL="800100" lvl="1" indent="-342900">
              <a:buFont typeface="+mj-lt"/>
              <a:buAutoNum type="arabicPeriod"/>
            </a:pPr>
            <a:r>
              <a:rPr lang="en-US" sz="1400" dirty="0" smtClean="0">
                <a:latin typeface="Arial" pitchFamily="34" charset="0"/>
                <a:cs typeface="Arial" pitchFamily="34" charset="0"/>
              </a:rPr>
              <a:t>Assign each of the remaining (N-k) </a:t>
            </a:r>
            <a:r>
              <a:rPr lang="en-US" sz="1400" dirty="0" err="1" smtClean="0">
                <a:latin typeface="Arial" pitchFamily="34" charset="0"/>
                <a:cs typeface="Arial" pitchFamily="34" charset="0"/>
              </a:rPr>
              <a:t>trainning</a:t>
            </a:r>
            <a:r>
              <a:rPr lang="en-US" sz="1400" dirty="0" smtClean="0">
                <a:latin typeface="Arial" pitchFamily="34" charset="0"/>
                <a:cs typeface="Arial" pitchFamily="34" charset="0"/>
              </a:rPr>
              <a:t> sample to the cluster with the nearest centroid. After each assignment, </a:t>
            </a:r>
            <a:r>
              <a:rPr lang="en-US" sz="1400" dirty="0" err="1" smtClean="0">
                <a:latin typeface="Arial" pitchFamily="34" charset="0"/>
                <a:cs typeface="Arial" pitchFamily="34" charset="0"/>
              </a:rPr>
              <a:t>recompute</a:t>
            </a:r>
            <a:r>
              <a:rPr lang="en-US" sz="1400" dirty="0" smtClean="0">
                <a:latin typeface="Arial" pitchFamily="34" charset="0"/>
                <a:cs typeface="Arial" pitchFamily="34" charset="0"/>
              </a:rPr>
              <a:t> the centroid of the gaining cluster.</a:t>
            </a:r>
            <a:endParaRPr lang="en-US" sz="1400" dirty="0">
              <a:latin typeface="Arial" pitchFamily="34" charset="0"/>
              <a:cs typeface="Arial" pitchFamily="34" charset="0"/>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6400" y="1381130"/>
            <a:ext cx="3200400" cy="3032115"/>
          </a:xfrm>
        </p:spPr>
      </p:pic>
      <p:sp>
        <p:nvSpPr>
          <p:cNvPr id="6"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1 : k-Means Clustering</a:t>
            </a:r>
            <a:endParaRPr lang="en-US" sz="3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33646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1 : k-Means Clustering</a:t>
            </a:r>
            <a:endParaRPr lang="en-US" sz="3600" dirty="0">
              <a:solidFill>
                <a:srgbClr val="FF0000"/>
              </a:solidFill>
              <a:latin typeface="Arial" pitchFamily="34" charset="0"/>
              <a:cs typeface="Arial" pitchFamily="34" charset="0"/>
            </a:endParaRP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381130"/>
            <a:ext cx="3200400" cy="3032115"/>
          </a:xfrm>
          <a:prstGeom prst="rect">
            <a:avLst/>
          </a:prstGeom>
        </p:spPr>
      </p:pic>
      <p:sp>
        <p:nvSpPr>
          <p:cNvPr id="9" name="Content Placeholder 2"/>
          <p:cNvSpPr>
            <a:spLocks noGrp="1"/>
          </p:cNvSpPr>
          <p:nvPr>
            <p:ph sz="half" idx="1"/>
          </p:nvPr>
        </p:nvSpPr>
        <p:spPr>
          <a:xfrm>
            <a:off x="457200" y="1200150"/>
            <a:ext cx="4876800" cy="3809999"/>
          </a:xfrm>
        </p:spPr>
        <p:txBody>
          <a:bodyPr>
            <a:noAutofit/>
          </a:bodyPr>
          <a:lstStyle/>
          <a:p>
            <a:pPr>
              <a:buFont typeface="Wingdings" pitchFamily="2" charset="2"/>
              <a:buChar char="Ø"/>
            </a:pPr>
            <a:r>
              <a:rPr lang="en-US" sz="1600" dirty="0" smtClean="0">
                <a:solidFill>
                  <a:srgbClr val="FF0000"/>
                </a:solidFill>
                <a:latin typeface="Arial" pitchFamily="34" charset="0"/>
                <a:cs typeface="Arial" pitchFamily="34" charset="0"/>
              </a:rPr>
              <a:t>Step 3 : </a:t>
            </a:r>
            <a:r>
              <a:rPr lang="en-US" sz="1600" dirty="0" smtClean="0">
                <a:latin typeface="Arial" pitchFamily="34" charset="0"/>
                <a:cs typeface="Arial" pitchFamily="34" charset="0"/>
              </a:rPr>
              <a:t>Take each sample in sequence and compute its distance from the centroid of each of the clusters. If a sample isn’t currently in the cluster with the closest centroid, switch this sample to that cluster and update the centroid of the cluster gaining the new sample and the cluster losing the sample.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solidFill>
                  <a:srgbClr val="FF0000"/>
                </a:solidFill>
                <a:latin typeface="Arial" pitchFamily="34" charset="0"/>
                <a:cs typeface="Arial" pitchFamily="34" charset="0"/>
              </a:rPr>
              <a:t>Step 4 : </a:t>
            </a:r>
            <a:r>
              <a:rPr lang="en-US" sz="1600" dirty="0" smtClean="0">
                <a:latin typeface="Arial" pitchFamily="34" charset="0"/>
                <a:cs typeface="Arial" pitchFamily="34" charset="0"/>
              </a:rPr>
              <a:t>Repeat step 3 until convergence is achieved, that is until a pass through the training sample causes no new assignments </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3293433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52700" y="4476750"/>
            <a:ext cx="4038600" cy="533400"/>
          </a:xfrm>
        </p:spPr>
        <p:txBody>
          <a:bodyPr>
            <a:normAutofit/>
          </a:bodyPr>
          <a:lstStyle/>
          <a:p>
            <a:pPr marL="0" indent="0" algn="ctr">
              <a:buNone/>
            </a:pPr>
            <a:r>
              <a:rPr lang="en-US" sz="2400" dirty="0" smtClean="0">
                <a:latin typeface="Arial" pitchFamily="34" charset="0"/>
                <a:cs typeface="Arial" pitchFamily="34" charset="0"/>
              </a:rPr>
              <a:t>The k-means </a:t>
            </a:r>
            <a:r>
              <a:rPr lang="en-US" sz="2400" dirty="0" err="1" smtClean="0">
                <a:latin typeface="Arial" pitchFamily="34" charset="0"/>
                <a:cs typeface="Arial" pitchFamily="34" charset="0"/>
              </a:rPr>
              <a:t>alorithm</a:t>
            </a:r>
            <a:endParaRPr lang="en-US" sz="2400" dirty="0">
              <a:latin typeface="Arial" pitchFamily="34" charset="0"/>
              <a:cs typeface="Arial" pitchFamily="34" charset="0"/>
            </a:endParaRP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33400" y="819150"/>
            <a:ext cx="7924800" cy="3581400"/>
          </a:xfrm>
        </p:spPr>
      </p:pic>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1 : k-Means Clustering</a:t>
            </a:r>
            <a:endParaRPr lang="en-US" sz="3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671733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5300" y="2952750"/>
            <a:ext cx="8153400" cy="2164080"/>
          </a:xfrm>
        </p:spPr>
        <p:txBody>
          <a:bodyPr>
            <a:normAutofit/>
          </a:bodyPr>
          <a:lstStyle/>
          <a:p>
            <a:pPr>
              <a:buFont typeface="Wingdings" pitchFamily="2" charset="2"/>
              <a:buChar char="Ø"/>
            </a:pPr>
            <a:r>
              <a:rPr lang="en-US" sz="1600" dirty="0" smtClean="0">
                <a:latin typeface="Arial" pitchFamily="34" charset="0"/>
                <a:cs typeface="Arial" pitchFamily="34" charset="0"/>
              </a:rPr>
              <a:t>CU (Categorical Utility) </a:t>
            </a:r>
            <a:r>
              <a:rPr lang="en-US" sz="1600" dirty="0">
                <a:latin typeface="Arial" pitchFamily="34" charset="0"/>
                <a:cs typeface="Arial" pitchFamily="34" charset="0"/>
              </a:rPr>
              <a:t> is a measure of "category goodness" defined in </a:t>
            </a:r>
            <a:r>
              <a:rPr lang="en-US" sz="1600" dirty="0">
                <a:solidFill>
                  <a:srgbClr val="FF0000"/>
                </a:solidFill>
                <a:latin typeface="Arial" pitchFamily="34" charset="0"/>
                <a:cs typeface="Arial" pitchFamily="34" charset="0"/>
              </a:rPr>
              <a:t>Gluck &amp; </a:t>
            </a:r>
            <a:r>
              <a:rPr lang="en-US" sz="1600" dirty="0" err="1">
                <a:solidFill>
                  <a:srgbClr val="FF0000"/>
                </a:solidFill>
                <a:latin typeface="Arial" pitchFamily="34" charset="0"/>
                <a:cs typeface="Arial" pitchFamily="34" charset="0"/>
              </a:rPr>
              <a:t>Corter</a:t>
            </a:r>
            <a:r>
              <a:rPr lang="en-US" sz="1600" dirty="0">
                <a:solidFill>
                  <a:srgbClr val="FF0000"/>
                </a:solidFill>
                <a:latin typeface="Arial" pitchFamily="34" charset="0"/>
                <a:cs typeface="Arial" pitchFamily="34" charset="0"/>
              </a:rPr>
              <a:t> (1985)</a:t>
            </a:r>
            <a:r>
              <a:rPr lang="en-US" sz="1600" dirty="0">
                <a:latin typeface="Arial" pitchFamily="34" charset="0"/>
                <a:cs typeface="Arial" pitchFamily="34" charset="0"/>
              </a:rPr>
              <a:t> and </a:t>
            </a:r>
            <a:r>
              <a:rPr lang="en-US" sz="1600" dirty="0" err="1" smtClean="0">
                <a:solidFill>
                  <a:srgbClr val="FF0000"/>
                </a:solidFill>
                <a:latin typeface="Arial" pitchFamily="34" charset="0"/>
                <a:cs typeface="Arial" pitchFamily="34" charset="0"/>
              </a:rPr>
              <a:t>Corter</a:t>
            </a:r>
            <a:r>
              <a:rPr lang="en-US" sz="1600" dirty="0" smtClean="0">
                <a:solidFill>
                  <a:srgbClr val="FF0000"/>
                </a:solidFill>
                <a:latin typeface="Arial" pitchFamily="34" charset="0"/>
                <a:cs typeface="Arial" pitchFamily="34" charset="0"/>
              </a:rPr>
              <a:t> </a:t>
            </a:r>
            <a:r>
              <a:rPr lang="en-US" sz="1600" dirty="0">
                <a:solidFill>
                  <a:srgbClr val="FF0000"/>
                </a:solidFill>
                <a:latin typeface="Arial" pitchFamily="34" charset="0"/>
                <a:cs typeface="Arial" pitchFamily="34" charset="0"/>
              </a:rPr>
              <a:t>&amp; Gluck (1992</a:t>
            </a:r>
            <a:r>
              <a:rPr lang="en-US" sz="1600" dirty="0" smtClean="0">
                <a:solidFill>
                  <a:srgbClr val="FF0000"/>
                </a:solidFill>
                <a:latin typeface="Arial" pitchFamily="34" charset="0"/>
                <a:cs typeface="Arial" pitchFamily="34" charset="0"/>
              </a:rPr>
              <a:t>).</a:t>
            </a:r>
          </a:p>
          <a:p>
            <a:pPr>
              <a:buFont typeface="Wingdings" pitchFamily="2" charset="2"/>
              <a:buChar char="Ø"/>
            </a:pPr>
            <a:endParaRPr lang="en-US" sz="1600" dirty="0" smtClean="0">
              <a:solidFill>
                <a:srgbClr val="FF0000"/>
              </a:solidFill>
              <a:latin typeface="Arial" pitchFamily="34" charset="0"/>
              <a:cs typeface="Arial" pitchFamily="34" charset="0"/>
            </a:endParaRPr>
          </a:p>
          <a:p>
            <a:pPr>
              <a:buFont typeface="Wingdings" pitchFamily="2" charset="2"/>
              <a:buChar char="Ø"/>
            </a:pPr>
            <a:r>
              <a:rPr lang="en-US" sz="1600" dirty="0">
                <a:latin typeface="Arial" pitchFamily="34" charset="0"/>
                <a:cs typeface="Arial" pitchFamily="34" charset="0"/>
              </a:rPr>
              <a:t>It attempts to maximize both the probability that two objects in the same category have attribute values in common, and the probability that objects from different categories have different attribute values</a:t>
            </a:r>
            <a:r>
              <a:rPr lang="en-US" sz="1600" dirty="0" smtClean="0">
                <a:latin typeface="Arial" pitchFamily="34" charset="0"/>
                <a:cs typeface="Arial" pitchFamily="34" charset="0"/>
              </a:rPr>
              <a:t>.</a:t>
            </a:r>
          </a:p>
          <a:p>
            <a:pPr marL="0" indent="0">
              <a:buNone/>
            </a:pPr>
            <a:endParaRPr lang="en-US" sz="1600" dirty="0">
              <a:latin typeface="Arial" pitchFamily="34" charset="0"/>
              <a:cs typeface="Arial" pitchFamily="34" charset="0"/>
            </a:endParaRPr>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400" y="1352550"/>
            <a:ext cx="7870086" cy="1371600"/>
          </a:xfrm>
        </p:spPr>
      </p:pic>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2 : Categorical Data Clustering</a:t>
            </a:r>
            <a:endParaRPr lang="en-US" sz="3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945805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266950"/>
            <a:ext cx="3733800" cy="1219200"/>
          </a:xfrm>
        </p:spPr>
        <p:txBody>
          <a:bodyPr>
            <a:normAutofit/>
          </a:bodyPr>
          <a:lstStyle/>
          <a:p>
            <a:pPr>
              <a:buFont typeface="Wingdings" pitchFamily="2" charset="2"/>
              <a:buChar char="Ø"/>
            </a:pPr>
            <a:r>
              <a:rPr lang="en-US" sz="1800" b="1" dirty="0">
                <a:latin typeface="Arial" pitchFamily="34" charset="0"/>
                <a:cs typeface="Arial" pitchFamily="34" charset="0"/>
              </a:rPr>
              <a:t>The Key Data Structures </a:t>
            </a:r>
          </a:p>
          <a:p>
            <a:pPr marL="457200" lvl="1" indent="0" algn="r">
              <a:buNone/>
            </a:pPr>
            <a:r>
              <a:rPr lang="en-US" sz="1400" dirty="0">
                <a:latin typeface="Arial" pitchFamily="34" charset="0"/>
                <a:cs typeface="Arial" pitchFamily="34" charset="0"/>
              </a:rPr>
              <a:t>The important data structures for the GACUC categorical data clustering program are illustrated </a:t>
            </a:r>
            <a:r>
              <a:rPr lang="en-US" sz="1400" dirty="0" smtClean="0">
                <a:latin typeface="Arial" pitchFamily="34" charset="0"/>
                <a:cs typeface="Arial" pitchFamily="34" charset="0"/>
              </a:rPr>
              <a:t>in </a:t>
            </a:r>
            <a:r>
              <a:rPr lang="en-US" sz="1400" dirty="0">
                <a:latin typeface="Arial" pitchFamily="34" charset="0"/>
                <a:cs typeface="Arial" pitchFamily="34" charset="0"/>
              </a:rPr>
              <a:t>Figure 2-b.</a:t>
            </a:r>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33800" y="1123950"/>
            <a:ext cx="5257800" cy="3810000"/>
          </a:xfrm>
        </p:spPr>
      </p:pic>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2 : Categorical Data Clustering</a:t>
            </a:r>
            <a:endParaRPr lang="en-US" sz="3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73862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2038350"/>
            <a:ext cx="4267200" cy="1600200"/>
          </a:xfrm>
        </p:spPr>
        <p:txBody>
          <a:bodyPr>
            <a:normAutofit/>
          </a:bodyPr>
          <a:lstStyle/>
          <a:p>
            <a:pPr algn="r">
              <a:buFont typeface="Wingdings" pitchFamily="2" charset="2"/>
              <a:buChar char="Ø"/>
            </a:pPr>
            <a:r>
              <a:rPr lang="en-US" sz="1800" dirty="0">
                <a:latin typeface="Arial" pitchFamily="34" charset="0"/>
                <a:cs typeface="Arial" pitchFamily="34" charset="0"/>
              </a:rPr>
              <a:t>The logistic sigmoid function can accept any Z-value  from negative  infinity  to positive infinity,  but the output is always a value between 0 and 1, as shown in Figure 3-b. </a:t>
            </a:r>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43401" y="1200150"/>
            <a:ext cx="4284652" cy="3394075"/>
          </a:xfrm>
        </p:spPr>
      </p:pic>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3 : Logistic Regressing Classification</a:t>
            </a:r>
            <a:endParaRPr lang="en-US" sz="3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949278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8305800" cy="3886199"/>
          </a:xfrm>
        </p:spPr>
        <p:txBody>
          <a:bodyPr>
            <a:noAutofit/>
          </a:bodyPr>
          <a:lstStyle/>
          <a:p>
            <a:pPr marL="0" indent="0">
              <a:buNone/>
            </a:pPr>
            <a:r>
              <a:rPr lang="en-US" sz="1800" dirty="0">
                <a:latin typeface="Arial" pitchFamily="34" charset="0"/>
                <a:cs typeface="Arial" pitchFamily="34" charset="0"/>
              </a:rPr>
              <a:t>Data Normalization </a:t>
            </a:r>
            <a:endParaRPr lang="en-US" sz="1800" dirty="0" smtClean="0">
              <a:latin typeface="Arial" pitchFamily="34" charset="0"/>
              <a:cs typeface="Arial" pitchFamily="34" charset="0"/>
            </a:endParaRPr>
          </a:p>
          <a:p>
            <a:pPr marL="0" indent="0">
              <a:buNone/>
            </a:pPr>
            <a:endParaRPr lang="en-US" sz="1800" dirty="0" smtClean="0">
              <a:latin typeface="Arial" pitchFamily="34" charset="0"/>
              <a:cs typeface="Arial" pitchFamily="34" charset="0"/>
            </a:endParaRPr>
          </a:p>
          <a:p>
            <a:pPr marL="400050" lvl="1" indent="0">
              <a:buNone/>
            </a:pPr>
            <a:r>
              <a:rPr lang="en-US" sz="1400" dirty="0" smtClean="0">
                <a:latin typeface="Arial" pitchFamily="34" charset="0"/>
                <a:cs typeface="Arial" pitchFamily="34" charset="0"/>
              </a:rPr>
              <a:t>In </a:t>
            </a:r>
            <a:r>
              <a:rPr lang="en-US" sz="1400" dirty="0">
                <a:latin typeface="Arial" pitchFamily="34" charset="0"/>
                <a:cs typeface="Arial" pitchFamily="34" charset="0"/>
              </a:rPr>
              <a:t>theory, when performing logistic regression classification, it's not necessary to normalize your data. But in practice normalization usually helps to create a good prediction model. There are two main types of normalization, called Gaussian and min-max. The demo uses Gaussian normalization, sometimes called z-score normalization (where z is not the same as the intermediate logistic regression Z value  in the previous section). </a:t>
            </a:r>
          </a:p>
          <a:p>
            <a:pPr marL="0" indent="0">
              <a:buNone/>
            </a:pPr>
            <a:endParaRPr lang="en-US" sz="1800" dirty="0" smtClean="0">
              <a:latin typeface="Arial" pitchFamily="34" charset="0"/>
              <a:cs typeface="Arial" pitchFamily="34" charset="0"/>
            </a:endParaRPr>
          </a:p>
          <a:p>
            <a:pPr marL="0" indent="0">
              <a:buNone/>
            </a:pPr>
            <a:r>
              <a:rPr lang="en-US" sz="1800" dirty="0">
                <a:latin typeface="Arial" pitchFamily="34" charset="0"/>
                <a:cs typeface="Arial" pitchFamily="34" charset="0"/>
              </a:rPr>
              <a:t>Creating Training and Test Data </a:t>
            </a:r>
            <a:endParaRPr lang="en-US" sz="1800" dirty="0" smtClean="0">
              <a:latin typeface="Arial" pitchFamily="34" charset="0"/>
              <a:cs typeface="Arial" pitchFamily="34" charset="0"/>
            </a:endParaRPr>
          </a:p>
          <a:p>
            <a:pPr marL="0" indent="0">
              <a:buNone/>
            </a:pPr>
            <a:endParaRPr lang="en-US" sz="1800" dirty="0">
              <a:latin typeface="Arial" pitchFamily="34" charset="0"/>
              <a:cs typeface="Arial" pitchFamily="34" charset="0"/>
            </a:endParaRPr>
          </a:p>
          <a:p>
            <a:pPr marL="400050" lvl="1" indent="0">
              <a:buNone/>
            </a:pPr>
            <a:r>
              <a:rPr lang="en-US" sz="1400" dirty="0">
                <a:latin typeface="Arial" pitchFamily="34" charset="0"/>
                <a:cs typeface="Arial" pitchFamily="34" charset="0"/>
              </a:rPr>
              <a:t>One approach to creating a logistic regression classification model is to simply train the model using all available  data. However, it's better in most situations to hold out some of the data so that the model can be evaluated  to give an estimate of its accuracy when presented with new, previously unseen data. </a:t>
            </a:r>
          </a:p>
        </p:txBody>
      </p:sp>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3 : Logistic Regressing Classification</a:t>
            </a:r>
            <a:endParaRPr lang="en-US" sz="3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124952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049867"/>
            <a:ext cx="8763000" cy="3962400"/>
          </a:xfrm>
        </p:spPr>
        <p:txBody>
          <a:bodyPr>
            <a:normAutofit fontScale="77500" lnSpcReduction="20000"/>
          </a:bodyPr>
          <a:lstStyle/>
          <a:p>
            <a:pPr marL="714364" lvl="1" indent="-257175" algn="just">
              <a:buFont typeface="Courier New" panose="02070309020205020404" pitchFamily="49" charset="0"/>
              <a:buChar char="o"/>
            </a:pPr>
            <a:r>
              <a:rPr lang="en-US" dirty="0" smtClean="0">
                <a:latin typeface="Arial" pitchFamily="34" charset="0"/>
                <a:cs typeface="Arial" pitchFamily="34" charset="0"/>
              </a:rPr>
              <a:t>Cryptography is the art of protecting information by transforming it into an unreadable format called </a:t>
            </a:r>
            <a:r>
              <a:rPr lang="en-US" dirty="0" err="1" smtClean="0">
                <a:latin typeface="Arial" pitchFamily="34" charset="0"/>
                <a:cs typeface="Arial" pitchFamily="34" charset="0"/>
              </a:rPr>
              <a:t>ciphertext</a:t>
            </a:r>
            <a:r>
              <a:rPr lang="en-US" dirty="0" smtClean="0">
                <a:latin typeface="Arial" pitchFamily="34" charset="0"/>
                <a:cs typeface="Arial" pitchFamily="34" charset="0"/>
              </a:rPr>
              <a:t>. Only those who possess a secret key can decipher (or decrypt) the message into plaintext.</a:t>
            </a:r>
          </a:p>
          <a:p>
            <a:pPr marL="714364" lvl="1" indent="-257175" algn="just">
              <a:buFont typeface="Courier New" panose="02070309020205020404" pitchFamily="49" charset="0"/>
              <a:buChar char="o"/>
            </a:pPr>
            <a:r>
              <a:rPr lang="en-US" dirty="0" smtClean="0">
                <a:latin typeface="Arial" pitchFamily="34" charset="0"/>
                <a:cs typeface="Arial" pitchFamily="34" charset="0"/>
              </a:rPr>
              <a:t>There are three main security themes that are covered by cryptography:</a:t>
            </a:r>
          </a:p>
          <a:p>
            <a:pPr marL="457189" lvl="1" indent="0" algn="just">
              <a:buNone/>
            </a:pPr>
            <a:r>
              <a:rPr lang="en-US" dirty="0">
                <a:latin typeface="Arial" pitchFamily="34" charset="0"/>
                <a:cs typeface="Arial" pitchFamily="34" charset="0"/>
              </a:rPr>
              <a:t>	</a:t>
            </a:r>
            <a:r>
              <a:rPr lang="en-US" dirty="0" smtClean="0">
                <a:latin typeface="Arial" pitchFamily="34" charset="0"/>
                <a:cs typeface="Arial" pitchFamily="34" charset="0"/>
              </a:rPr>
              <a:t>+ Confidentiality </a:t>
            </a:r>
          </a:p>
          <a:p>
            <a:pPr marL="457189" lvl="1" indent="0" algn="just">
              <a:buNone/>
            </a:pPr>
            <a:r>
              <a:rPr lang="en-US" dirty="0">
                <a:latin typeface="Arial" pitchFamily="34" charset="0"/>
                <a:cs typeface="Arial" pitchFamily="34" charset="0"/>
              </a:rPr>
              <a:t>	</a:t>
            </a:r>
            <a:r>
              <a:rPr lang="en-US" dirty="0" smtClean="0">
                <a:latin typeface="Arial" pitchFamily="34" charset="0"/>
                <a:cs typeface="Arial" pitchFamily="34" charset="0"/>
              </a:rPr>
              <a:t>+ Integrity </a:t>
            </a:r>
          </a:p>
          <a:p>
            <a:pPr marL="457189" lvl="1" indent="0" algn="just">
              <a:buNone/>
            </a:pPr>
            <a:r>
              <a:rPr lang="en-US" dirty="0">
                <a:latin typeface="Arial" pitchFamily="34" charset="0"/>
                <a:cs typeface="Arial" pitchFamily="34" charset="0"/>
              </a:rPr>
              <a:t>	</a:t>
            </a:r>
            <a:r>
              <a:rPr lang="en-US" dirty="0" smtClean="0">
                <a:latin typeface="Arial" pitchFamily="34" charset="0"/>
                <a:cs typeface="Arial" pitchFamily="34" charset="0"/>
              </a:rPr>
              <a:t>+ Nonrepudiation  </a:t>
            </a:r>
          </a:p>
          <a:p>
            <a:pPr marL="714364" lvl="1" indent="-257175" algn="just">
              <a:buFont typeface="Courier New" panose="02070309020205020404" pitchFamily="49" charset="0"/>
              <a:buChar char="o"/>
            </a:pPr>
            <a:r>
              <a:rPr lang="en-US" dirty="0" smtClean="0">
                <a:latin typeface="Arial" pitchFamily="34" charset="0"/>
                <a:cs typeface="Arial" pitchFamily="34" charset="0"/>
              </a:rPr>
              <a:t>.NET comes with a rich collection of cryptography objects that you can use to help provide better security in your applications. The cryptography objects in .NET all live within the </a:t>
            </a:r>
            <a:r>
              <a:rPr lang="en-US" dirty="0" err="1" smtClean="0">
                <a:latin typeface="Arial" pitchFamily="34" charset="0"/>
                <a:cs typeface="Arial" pitchFamily="34" charset="0"/>
              </a:rPr>
              <a:t>System.Security.Cryptography</a:t>
            </a:r>
            <a:r>
              <a:rPr lang="en-US" dirty="0" smtClean="0">
                <a:latin typeface="Arial" pitchFamily="34" charset="0"/>
                <a:cs typeface="Arial" pitchFamily="34" charset="0"/>
              </a:rPr>
              <a:t> namespace. </a:t>
            </a:r>
            <a:endParaRPr lang="en-US" dirty="0">
              <a:latin typeface="Arial" pitchFamily="34" charset="0"/>
              <a:cs typeface="Arial" pitchFamily="34" charset="0"/>
            </a:endParaRPr>
          </a:p>
        </p:txBody>
      </p:sp>
      <p:sp>
        <p:nvSpPr>
          <p:cNvPr id="7" name="Title 1"/>
          <p:cNvSpPr txBox="1">
            <a:spLocks/>
          </p:cNvSpPr>
          <p:nvPr/>
        </p:nvSpPr>
        <p:spPr>
          <a:xfrm>
            <a:off x="38100" y="-13188"/>
            <a:ext cx="9144000" cy="857250"/>
          </a:xfrm>
          <a:prstGeom prst="rect">
            <a:avLst/>
          </a:prstGeom>
          <a:solidFill>
            <a:srgbClr val="FFFF00"/>
          </a:solidFill>
          <a:ln>
            <a:solidFill>
              <a:srgbClr val="DFF846"/>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ysClr val="windowText" lastClr="000000"/>
                </a:solidFill>
                <a:latin typeface="Arial" panose="020B0604020202020204" pitchFamily="34" charset="0"/>
                <a:cs typeface="Arial" panose="020B0604020202020204" pitchFamily="34" charset="0"/>
              </a:rPr>
              <a:t>Introducing</a:t>
            </a:r>
          </a:p>
        </p:txBody>
      </p:sp>
    </p:spTree>
    <p:extLst>
      <p:ext uri="{BB962C8B-B14F-4D97-AF65-F5344CB8AC3E}">
        <p14:creationId xmlns:p14="http://schemas.microsoft.com/office/powerpoint/2010/main" val="40076716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1276350"/>
            <a:ext cx="8153400" cy="3505200"/>
          </a:xfrm>
        </p:spPr>
      </p:pic>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3 : Logistic Regressing Classification</a:t>
            </a:r>
            <a:endParaRPr lang="en-US" sz="3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289018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200150"/>
            <a:ext cx="4572000" cy="3394473"/>
          </a:xfrm>
        </p:spPr>
        <p:txBody>
          <a:bodyPr>
            <a:normAutofit fontScale="70000" lnSpcReduction="20000"/>
          </a:bodyPr>
          <a:lstStyle/>
          <a:p>
            <a:pPr>
              <a:buFont typeface="Wingdings" pitchFamily="2" charset="2"/>
              <a:buChar char="Ø"/>
            </a:pPr>
            <a:r>
              <a:rPr lang="en-US" dirty="0">
                <a:latin typeface="Arial" pitchFamily="34" charset="0"/>
                <a:cs typeface="Arial" pitchFamily="34" charset="0"/>
              </a:rPr>
              <a:t>Defining the </a:t>
            </a:r>
            <a:r>
              <a:rPr lang="en-US" dirty="0" err="1">
                <a:latin typeface="Arial" pitchFamily="34" charset="0"/>
                <a:cs typeface="Arial" pitchFamily="34" charset="0"/>
              </a:rPr>
              <a:t>BayesClassifer</a:t>
            </a:r>
            <a:r>
              <a:rPr lang="en-US" dirty="0">
                <a:latin typeface="Arial" pitchFamily="34" charset="0"/>
                <a:cs typeface="Arial" pitchFamily="34" charset="0"/>
              </a:rPr>
              <a:t> Class </a:t>
            </a:r>
            <a:r>
              <a:rPr lang="en-US" dirty="0" smtClean="0">
                <a:latin typeface="Arial" pitchFamily="34" charset="0"/>
                <a:cs typeface="Arial" pitchFamily="34" charset="0"/>
              </a:rPr>
              <a:t>:</a:t>
            </a:r>
          </a:p>
          <a:p>
            <a:endParaRPr lang="en-US" dirty="0">
              <a:latin typeface="Arial" pitchFamily="34" charset="0"/>
              <a:cs typeface="Arial" pitchFamily="34" charset="0"/>
            </a:endParaRPr>
          </a:p>
          <a:p>
            <a:pPr lvl="1">
              <a:buFont typeface="Wingdings" pitchFamily="2" charset="2"/>
              <a:buChar char="§"/>
            </a:pPr>
            <a:r>
              <a:rPr lang="en-US" dirty="0">
                <a:latin typeface="Arial" pitchFamily="34" charset="0"/>
                <a:cs typeface="Arial" pitchFamily="34" charset="0"/>
              </a:rPr>
              <a:t>The structure of the program-defined class </a:t>
            </a:r>
            <a:r>
              <a:rPr lang="en-US" dirty="0" err="1">
                <a:latin typeface="Arial" pitchFamily="34" charset="0"/>
                <a:cs typeface="Arial" pitchFamily="34" charset="0"/>
              </a:rPr>
              <a:t>BayesClassifier</a:t>
            </a:r>
            <a:r>
              <a:rPr lang="en-US" dirty="0">
                <a:latin typeface="Arial" pitchFamily="34" charset="0"/>
                <a:cs typeface="Arial" pitchFamily="34" charset="0"/>
              </a:rPr>
              <a:t> is presented in Listing 4-b. </a:t>
            </a:r>
            <a:r>
              <a:rPr lang="en-US" dirty="0" smtClean="0">
                <a:latin typeface="Arial" pitchFamily="34" charset="0"/>
                <a:cs typeface="Arial" pitchFamily="34" charset="0"/>
              </a:rPr>
              <a:t>The class </a:t>
            </a:r>
            <a:r>
              <a:rPr lang="en-US" dirty="0">
                <a:latin typeface="Arial" pitchFamily="34" charset="0"/>
                <a:cs typeface="Arial" pitchFamily="34" charset="0"/>
              </a:rPr>
              <a:t>has three data members and exposes four public methods. The key to understanding </a:t>
            </a:r>
            <a:r>
              <a:rPr lang="en-US" dirty="0" smtClean="0">
                <a:latin typeface="Arial" pitchFamily="34" charset="0"/>
                <a:cs typeface="Arial" pitchFamily="34" charset="0"/>
              </a:rPr>
              <a:t>the implementation </a:t>
            </a:r>
            <a:r>
              <a:rPr lang="en-US" dirty="0">
                <a:latin typeface="Arial" pitchFamily="34" charset="0"/>
                <a:cs typeface="Arial" pitchFamily="34" charset="0"/>
              </a:rPr>
              <a:t>so that you can modify it if necessary to meet your own needs, is to </a:t>
            </a:r>
            <a:r>
              <a:rPr lang="en-US" dirty="0" smtClean="0">
                <a:latin typeface="Arial" pitchFamily="34" charset="0"/>
                <a:cs typeface="Arial" pitchFamily="34" charset="0"/>
              </a:rPr>
              <a:t>understand the </a:t>
            </a:r>
            <a:r>
              <a:rPr lang="en-US" dirty="0">
                <a:latin typeface="Arial" pitchFamily="34" charset="0"/>
                <a:cs typeface="Arial" pitchFamily="34" charset="0"/>
              </a:rPr>
              <a:t>three data structures</a:t>
            </a:r>
            <a:r>
              <a:rPr lang="en-US" dirty="0" smtClean="0">
                <a:latin typeface="Arial" pitchFamily="34" charset="0"/>
                <a:cs typeface="Arial" pitchFamily="34" charset="0"/>
              </a:rPr>
              <a:t>.</a:t>
            </a:r>
          </a:p>
          <a:p>
            <a:pPr lvl="1">
              <a:buFont typeface="Wingdings" pitchFamily="2" charset="2"/>
              <a:buChar char="§"/>
            </a:pPr>
            <a:endParaRPr lang="en-US" dirty="0" smtClean="0">
              <a:latin typeface="Arial" pitchFamily="34" charset="0"/>
              <a:cs typeface="Arial" pitchFamily="34" charset="0"/>
            </a:endParaRPr>
          </a:p>
          <a:p>
            <a:pPr lvl="1">
              <a:buFont typeface="Wingdings" pitchFamily="2" charset="2"/>
              <a:buChar char="§"/>
            </a:pPr>
            <a:r>
              <a:rPr lang="en-US" dirty="0" smtClean="0">
                <a:latin typeface="Arial" pitchFamily="34" charset="0"/>
                <a:cs typeface="Arial" pitchFamily="34" charset="0"/>
              </a:rPr>
              <a:t>The </a:t>
            </a:r>
            <a:r>
              <a:rPr lang="en-US" dirty="0">
                <a:latin typeface="Arial" pitchFamily="34" charset="0"/>
                <a:cs typeface="Arial" pitchFamily="34" charset="0"/>
              </a:rPr>
              <a:t>class data structures are illustrated in  Figure 4-b. </a:t>
            </a:r>
          </a:p>
        </p:txBody>
      </p:sp>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4 : Naive Bayes Classification</a:t>
            </a:r>
            <a:endParaRPr lang="en-US" sz="3600" dirty="0">
              <a:solidFill>
                <a:srgbClr val="FF0000"/>
              </a:solidFill>
              <a:latin typeface="Arial" pitchFamily="34" charset="0"/>
              <a:cs typeface="Arial" pitchFamily="34"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428750"/>
            <a:ext cx="4267200" cy="2971800"/>
          </a:xfrm>
        </p:spPr>
      </p:pic>
    </p:spTree>
    <p:extLst>
      <p:ext uri="{BB962C8B-B14F-4D97-AF65-F5344CB8AC3E}">
        <p14:creationId xmlns:p14="http://schemas.microsoft.com/office/powerpoint/2010/main" val="148897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chor="ctr">
            <a:normAutofit/>
          </a:bodyPr>
          <a:lstStyle/>
          <a:p>
            <a:pPr>
              <a:buFont typeface="Wingdings" pitchFamily="2" charset="2"/>
              <a:buChar char="Ø"/>
            </a:pPr>
            <a:r>
              <a:rPr lang="en-US" sz="1800" dirty="0">
                <a:latin typeface="Arial" pitchFamily="34" charset="0"/>
                <a:cs typeface="Arial" pitchFamily="34" charset="0"/>
              </a:rPr>
              <a:t>each output node is computed in a similar way. Preliminary output values for all nodes are computed, and then the preliminary values are combined, so that all output node values sum to 1.0. In Figure 5-b</a:t>
            </a:r>
          </a:p>
        </p:txBody>
      </p:sp>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5 : Neural Network Classification</a:t>
            </a:r>
            <a:endParaRPr lang="en-US" sz="3600" dirty="0">
              <a:solidFill>
                <a:srgbClr val="FF0000"/>
              </a:solidFill>
              <a:latin typeface="Arial" pitchFamily="34" charset="0"/>
              <a:cs typeface="Arial" pitchFamily="34" charset="0"/>
            </a:endParaRPr>
          </a:p>
        </p:txBody>
      </p:sp>
      <p:pic>
        <p:nvPicPr>
          <p:cNvPr id="6"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19600" y="1276350"/>
            <a:ext cx="4572000" cy="3200400"/>
          </a:xfrm>
        </p:spPr>
      </p:pic>
    </p:spTree>
    <p:extLst>
      <p:ext uri="{BB962C8B-B14F-4D97-AF65-F5344CB8AC3E}">
        <p14:creationId xmlns:p14="http://schemas.microsoft.com/office/powerpoint/2010/main" val="579143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1123950"/>
            <a:ext cx="5715000" cy="3048000"/>
          </a:xfrm>
        </p:spPr>
        <p:txBody>
          <a:bodyPr>
            <a:noAutofit/>
          </a:bodyPr>
          <a:lstStyle/>
          <a:p>
            <a:r>
              <a:rPr lang="en-US" sz="1800" dirty="0">
                <a:latin typeface="Arial" pitchFamily="34" charset="0"/>
                <a:cs typeface="Arial" pitchFamily="34" charset="0"/>
              </a:rPr>
              <a:t>Understanding Particle Swarm Optimization </a:t>
            </a: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pPr marL="457200" lvl="1" indent="0">
              <a:buNone/>
            </a:pPr>
            <a:r>
              <a:rPr lang="en-US" sz="1400" dirty="0">
                <a:latin typeface="Arial" pitchFamily="34" charset="0"/>
                <a:cs typeface="Arial" pitchFamily="34" charset="0"/>
              </a:rPr>
              <a:t>The most common technique to train neural networks is called back-propagation.  Back-propagation  is based on classical calculus techniques, and is conceptually complex, but relatively  simple to implement. The major disadvantage of back-propagation  is that it </a:t>
            </a:r>
            <a:r>
              <a:rPr lang="en-US" sz="1400" dirty="0" err="1">
                <a:latin typeface="Arial" pitchFamily="34" charset="0"/>
                <a:cs typeface="Arial" pitchFamily="34" charset="0"/>
              </a:rPr>
              <a:t>requiresyou</a:t>
            </a:r>
            <a:r>
              <a:rPr lang="en-US" sz="1400" dirty="0">
                <a:latin typeface="Arial" pitchFamily="34" charset="0"/>
                <a:cs typeface="Arial" pitchFamily="34" charset="0"/>
              </a:rPr>
              <a:t> to specify values for two parameters called the learning rate and the momentum. Back-propagation  is extraordinarily  sensitive to these parameter values, meaning that even a tiny change can have a dramatic impact. Particle swarm optimization (PSO) also requires parameter values, but is much less </a:t>
            </a:r>
            <a:r>
              <a:rPr lang="en-US" sz="1400" dirty="0" err="1">
                <a:latin typeface="Arial" pitchFamily="34" charset="0"/>
                <a:cs typeface="Arial" pitchFamily="34" charset="0"/>
              </a:rPr>
              <a:t>sensitivethan</a:t>
            </a:r>
            <a:r>
              <a:rPr lang="en-US" sz="1400" dirty="0">
                <a:latin typeface="Arial" pitchFamily="34" charset="0"/>
                <a:cs typeface="Arial" pitchFamily="34" charset="0"/>
              </a:rPr>
              <a:t> back-propagation. The major disadvantage  of using PSO for training  is that it is usually slower than using back-propagation. </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562600" y="1733550"/>
            <a:ext cx="3429000" cy="2750395"/>
          </a:xfrm>
        </p:spPr>
      </p:pic>
      <p:sp>
        <p:nvSpPr>
          <p:cNvPr id="5" name="Title 1"/>
          <p:cNvSpPr txBox="1">
            <a:spLocks/>
          </p:cNvSpPr>
          <p:nvPr/>
        </p:nvSpPr>
        <p:spPr>
          <a:xfrm>
            <a:off x="0" y="133350"/>
            <a:ext cx="9144000" cy="857250"/>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rgbClr val="FF0000"/>
                </a:solidFill>
              </a:rPr>
              <a:t>Chapter 5 : Neural Network Classification</a:t>
            </a:r>
            <a:endParaRPr lang="en-US" sz="3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02353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24400" y="5269"/>
            <a:ext cx="4419600" cy="5154852"/>
          </a:xfrm>
          <a:prstGeom prst="rect">
            <a:avLst/>
          </a:prstGeom>
        </p:spPr>
      </p:pic>
    </p:spTree>
    <p:extLst>
      <p:ext uri="{BB962C8B-B14F-4D97-AF65-F5344CB8AC3E}">
        <p14:creationId xmlns:p14="http://schemas.microsoft.com/office/powerpoint/2010/main" val="4504971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077200" cy="3376282"/>
          </a:xfrm>
        </p:spPr>
        <p:txBody>
          <a:bodyPr>
            <a:normAutofit/>
          </a:bodyPr>
          <a:lstStyle/>
          <a:p>
            <a:pPr marL="457200" lvl="1" indent="0" algn="just">
              <a:buNone/>
            </a:pPr>
            <a:r>
              <a:rPr lang="en-US" sz="2400"/>
              <a:t>Data </a:t>
            </a:r>
            <a:r>
              <a:rPr lang="en-US" sz="2400" smtClean="0"/>
              <a:t>structure is a way that how </a:t>
            </a:r>
            <a:r>
              <a:rPr lang="en-US" sz="2400"/>
              <a:t>to store, organize sequence data, systematic data can be used effectively</a:t>
            </a:r>
            <a:r>
              <a:rPr lang="en-US" sz="2400" smtClean="0"/>
              <a:t>.</a:t>
            </a:r>
          </a:p>
          <a:p>
            <a:pPr marL="457200" lvl="1" indent="0" algn="just">
              <a:buNone/>
            </a:pPr>
            <a:endParaRPr lang="en-US" sz="2400">
              <a:latin typeface="Arial" pitchFamily="34" charset="0"/>
              <a:cs typeface="Arial" pitchFamily="34" charset="0"/>
            </a:endParaRPr>
          </a:p>
          <a:p>
            <a:pPr marL="457200" lvl="1" indent="0" algn="just">
              <a:buNone/>
            </a:pPr>
            <a:r>
              <a:rPr lang="en-US" sz="2400">
                <a:latin typeface="Arial" pitchFamily="34" charset="0"/>
                <a:cs typeface="Arial" pitchFamily="34" charset="0"/>
              </a:rPr>
              <a:t>It starts with having a way to </a:t>
            </a:r>
            <a:r>
              <a:rPr lang="en-US" sz="2400" smtClean="0">
                <a:latin typeface="Arial" pitchFamily="34" charset="0"/>
                <a:cs typeface="Arial" pitchFamily="34" charset="0"/>
              </a:rPr>
              <a:t>express and </a:t>
            </a:r>
            <a:r>
              <a:rPr lang="en-US" sz="2400">
                <a:latin typeface="Arial" pitchFamily="34" charset="0"/>
                <a:cs typeface="Arial" pitchFamily="34" charset="0"/>
              </a:rPr>
              <a:t>compare their relative costs.</a:t>
            </a:r>
            <a:endParaRPr lang="en-US" sz="2400" dirty="0" smtClean="0">
              <a:latin typeface="Arial" pitchFamily="34" charset="0"/>
              <a:cs typeface="Arial" pitchFamily="34" charset="0"/>
            </a:endParaRPr>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tx1"/>
                </a:solidFill>
                <a:latin typeface="Arial" panose="020B0604020202020204" pitchFamily="34" charset="0"/>
                <a:cs typeface="Arial" panose="020B0604020202020204" pitchFamily="34" charset="0"/>
              </a:rPr>
              <a:t>Introducing</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682240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077200" cy="3376282"/>
          </a:xfrm>
        </p:spPr>
        <p:txBody>
          <a:bodyPr>
            <a:normAutofit/>
          </a:bodyPr>
          <a:lstStyle/>
          <a:p>
            <a:pPr marL="457200" lvl="1" indent="0" algn="just">
              <a:buNone/>
            </a:pPr>
            <a:r>
              <a:rPr lang="en-US" sz="2400" b="1">
                <a:latin typeface="Arial" pitchFamily="34" charset="0"/>
                <a:cs typeface="Arial" pitchFamily="34" charset="0"/>
              </a:rPr>
              <a:t>Constant – O(1</a:t>
            </a:r>
            <a:r>
              <a:rPr lang="en-US" sz="2400" b="1" smtClean="0">
                <a:latin typeface="Arial" pitchFamily="34" charset="0"/>
                <a:cs typeface="Arial" pitchFamily="34" charset="0"/>
              </a:rPr>
              <a:t>)</a:t>
            </a:r>
          </a:p>
          <a:p>
            <a:pPr marL="457200" lvl="1" indent="0">
              <a:buNone/>
            </a:pPr>
            <a:r>
              <a:rPr lang="en-US" smtClean="0"/>
              <a:t>The size </a:t>
            </a:r>
            <a:r>
              <a:rPr lang="en-US"/>
              <a:t>of the </a:t>
            </a:r>
            <a:r>
              <a:rPr lang="en-US" smtClean="0"/>
              <a:t>input does </a:t>
            </a:r>
            <a:r>
              <a:rPr lang="en-US"/>
              <a:t>not influence the time the operation takes.</a:t>
            </a:r>
            <a:r>
              <a:rPr lang="en-US" sz="2400"/>
              <a:t> </a:t>
            </a:r>
            <a:br>
              <a:rPr lang="en-US" sz="2400"/>
            </a:br>
            <a:endParaRPr lang="en-US" sz="2400" smtClean="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Asymptotic Analysis</a:t>
            </a:r>
            <a:endParaRPr lang="en-US" sz="3600" dirty="0">
              <a:solidFill>
                <a:schemeClr val="tx1"/>
              </a:solidFill>
              <a:latin typeface="Arial" pitchFamily="34" charset="0"/>
              <a:cs typeface="Arial" pitchFamily="34" charset="0"/>
            </a:endParaRPr>
          </a:p>
        </p:txBody>
      </p:sp>
      <p:sp>
        <p:nvSpPr>
          <p:cNvPr id="3" name="Rectangle 2"/>
          <p:cNvSpPr/>
          <p:nvPr/>
        </p:nvSpPr>
        <p:spPr>
          <a:xfrm>
            <a:off x="762000" y="2952750"/>
            <a:ext cx="7467600" cy="1295400"/>
          </a:xfrm>
          <a:prstGeom prst="rect">
            <a:avLst/>
          </a:prstGeom>
          <a:solidFill>
            <a:schemeClr val="bg2"/>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lvl="1"/>
            <a:endParaRPr lang="en-US" sz="1400">
              <a:latin typeface="Arial" pitchFamily="34" charset="0"/>
              <a:cs typeface="Arial" pitchFamily="34" charset="0"/>
            </a:endParaRPr>
          </a:p>
          <a:p>
            <a:pPr lvl="1"/>
            <a:r>
              <a:rPr lang="en-US" sz="1400" smtClean="0">
                <a:solidFill>
                  <a:schemeClr val="accent1"/>
                </a:solidFill>
                <a:latin typeface="Arial" pitchFamily="34" charset="0"/>
                <a:cs typeface="Arial" pitchFamily="34" charset="0"/>
              </a:rPr>
              <a:t>public</a:t>
            </a:r>
            <a:r>
              <a:rPr lang="en-US" sz="1400" smtClean="0">
                <a:latin typeface="Arial" pitchFamily="34" charset="0"/>
                <a:cs typeface="Arial" pitchFamily="34" charset="0"/>
              </a:rPr>
              <a:t> </a:t>
            </a:r>
            <a:r>
              <a:rPr lang="en-US" sz="1400">
                <a:solidFill>
                  <a:schemeClr val="accent1"/>
                </a:solidFill>
                <a:latin typeface="Arial" pitchFamily="34" charset="0"/>
                <a:cs typeface="Arial" pitchFamily="34" charset="0"/>
              </a:rPr>
              <a:t>int</a:t>
            </a:r>
            <a:r>
              <a:rPr lang="en-US" sz="1400">
                <a:latin typeface="Arial" pitchFamily="34" charset="0"/>
                <a:cs typeface="Arial" pitchFamily="34" charset="0"/>
              </a:rPr>
              <a:t> </a:t>
            </a:r>
            <a:r>
              <a:rPr lang="en-US" sz="1400" smtClean="0">
                <a:latin typeface="Arial" pitchFamily="34" charset="0"/>
                <a:cs typeface="Arial" pitchFamily="34" charset="0"/>
              </a:rPr>
              <a:t>GetCount(</a:t>
            </a:r>
            <a:r>
              <a:rPr lang="en-US" sz="1400" smtClean="0">
                <a:solidFill>
                  <a:schemeClr val="accent1"/>
                </a:solidFill>
                <a:latin typeface="Arial" pitchFamily="34" charset="0"/>
                <a:cs typeface="Arial" pitchFamily="34" charset="0"/>
              </a:rPr>
              <a:t>int </a:t>
            </a:r>
            <a:r>
              <a:rPr lang="en-US" sz="1400" smtClean="0">
                <a:latin typeface="Arial" pitchFamily="34" charset="0"/>
                <a:cs typeface="Arial" pitchFamily="34" charset="0"/>
              </a:rPr>
              <a:t>[ ] </a:t>
            </a:r>
            <a:r>
              <a:rPr lang="en-US" sz="1400">
                <a:latin typeface="Arial" pitchFamily="34" charset="0"/>
                <a:cs typeface="Arial" pitchFamily="34" charset="0"/>
              </a:rPr>
              <a:t>items)</a:t>
            </a:r>
          </a:p>
          <a:p>
            <a:pPr lvl="1"/>
            <a:r>
              <a:rPr lang="en-US" sz="1400">
                <a:latin typeface="Arial" pitchFamily="34" charset="0"/>
                <a:cs typeface="Arial" pitchFamily="34" charset="0"/>
              </a:rPr>
              <a:t>{</a:t>
            </a:r>
          </a:p>
          <a:p>
            <a:pPr lvl="1"/>
            <a:r>
              <a:rPr lang="en-US" sz="1400">
                <a:latin typeface="Arial" pitchFamily="34" charset="0"/>
                <a:cs typeface="Arial" pitchFamily="34" charset="0"/>
              </a:rPr>
              <a:t>	</a:t>
            </a:r>
            <a:r>
              <a:rPr lang="en-US" sz="1400">
                <a:solidFill>
                  <a:schemeClr val="accent1"/>
                </a:solidFill>
                <a:latin typeface="Arial" pitchFamily="34" charset="0"/>
                <a:cs typeface="Arial" pitchFamily="34" charset="0"/>
              </a:rPr>
              <a:t>return</a:t>
            </a:r>
            <a:r>
              <a:rPr lang="en-US" sz="1400">
                <a:latin typeface="Arial" pitchFamily="34" charset="0"/>
                <a:cs typeface="Arial" pitchFamily="34" charset="0"/>
              </a:rPr>
              <a:t> items.Length;</a:t>
            </a:r>
          </a:p>
          <a:p>
            <a:pPr lvl="1"/>
            <a:r>
              <a:rPr lang="en-US" sz="1400">
                <a:latin typeface="Arial" pitchFamily="34" charset="0"/>
                <a:cs typeface="Arial" pitchFamily="34" charset="0"/>
              </a:rPr>
              <a:t>}</a:t>
            </a:r>
          </a:p>
          <a:p>
            <a:pPr algn="ctr"/>
            <a:endParaRPr lang="vi-VN"/>
          </a:p>
        </p:txBody>
      </p:sp>
    </p:spTree>
    <p:extLst>
      <p:ext uri="{BB962C8B-B14F-4D97-AF65-F5344CB8AC3E}">
        <p14:creationId xmlns:p14="http://schemas.microsoft.com/office/powerpoint/2010/main" val="12696810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971550"/>
            <a:ext cx="8077200" cy="4114800"/>
          </a:xfrm>
        </p:spPr>
        <p:txBody>
          <a:bodyPr>
            <a:normAutofit/>
          </a:bodyPr>
          <a:lstStyle/>
          <a:p>
            <a:pPr marL="457200" lvl="1" indent="0" algn="just">
              <a:buNone/>
            </a:pPr>
            <a:r>
              <a:rPr lang="en-US" sz="2400" b="1">
                <a:latin typeface="Arial" pitchFamily="34" charset="0"/>
                <a:cs typeface="Arial" pitchFamily="34" charset="0"/>
              </a:rPr>
              <a:t>Linear – O(n</a:t>
            </a:r>
            <a:r>
              <a:rPr lang="en-US" sz="2400" b="1" smtClean="0">
                <a:latin typeface="Arial" pitchFamily="34" charset="0"/>
                <a:cs typeface="Arial" pitchFamily="34" charset="0"/>
              </a:rPr>
              <a:t>)</a:t>
            </a:r>
          </a:p>
          <a:p>
            <a:pPr marL="457200" lvl="1" indent="0">
              <a:buNone/>
            </a:pPr>
            <a:r>
              <a:rPr lang="en-US"/>
              <a:t>An </a:t>
            </a:r>
            <a:r>
              <a:rPr lang="en-US" i="1"/>
              <a:t>O</a:t>
            </a:r>
            <a:r>
              <a:rPr lang="en-US"/>
              <a:t>(</a:t>
            </a:r>
            <a:r>
              <a:rPr lang="en-US" i="1"/>
              <a:t>n</a:t>
            </a:r>
            <a:r>
              <a:rPr lang="en-US"/>
              <a:t>) algorithm is one whose complexity grows linearly with the size of the input </a:t>
            </a:r>
            <a:br>
              <a:rPr lang="en-US"/>
            </a:br>
            <a:r>
              <a:rPr lang="en-US" sz="2400" smtClean="0"/>
              <a:t/>
            </a:r>
            <a:br>
              <a:rPr lang="en-US" sz="2400" smtClean="0"/>
            </a:br>
            <a:endParaRPr lang="en-US" sz="2400" smtClean="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Asymptotic Analysis</a:t>
            </a:r>
            <a:endParaRPr lang="en-US" sz="3600" dirty="0">
              <a:solidFill>
                <a:schemeClr val="tx1"/>
              </a:solidFill>
              <a:latin typeface="Arial" pitchFamily="34" charset="0"/>
              <a:cs typeface="Arial" pitchFamily="34" charset="0"/>
            </a:endParaRPr>
          </a:p>
        </p:txBody>
      </p:sp>
      <p:sp>
        <p:nvSpPr>
          <p:cNvPr id="3" name="Rectangle 2"/>
          <p:cNvSpPr/>
          <p:nvPr/>
        </p:nvSpPr>
        <p:spPr>
          <a:xfrm>
            <a:off x="762000" y="2419350"/>
            <a:ext cx="7467600" cy="2590800"/>
          </a:xfrm>
          <a:prstGeom prst="rect">
            <a:avLst/>
          </a:prstGeom>
          <a:solidFill>
            <a:schemeClr val="bg2"/>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lvl="1"/>
            <a:endParaRPr lang="en-US" sz="1400">
              <a:latin typeface="Arial" pitchFamily="34" charset="0"/>
              <a:cs typeface="Arial" pitchFamily="34" charset="0"/>
            </a:endParaRPr>
          </a:p>
          <a:p>
            <a:pPr lvl="1"/>
            <a:r>
              <a:rPr lang="en-US" sz="1400">
                <a:solidFill>
                  <a:schemeClr val="accent1"/>
                </a:solidFill>
                <a:latin typeface="Arial" pitchFamily="34" charset="0"/>
                <a:cs typeface="Arial" pitchFamily="34" charset="0"/>
              </a:rPr>
              <a:t>public long </a:t>
            </a:r>
            <a:r>
              <a:rPr lang="en-US" sz="1400" smtClean="0">
                <a:solidFill>
                  <a:schemeClr val="tx1"/>
                </a:solidFill>
                <a:latin typeface="Arial" pitchFamily="34" charset="0"/>
                <a:cs typeface="Arial" pitchFamily="34" charset="0"/>
              </a:rPr>
              <a:t>GetSum(</a:t>
            </a:r>
            <a:r>
              <a:rPr lang="en-US" sz="1400" smtClean="0">
                <a:solidFill>
                  <a:schemeClr val="tx2">
                    <a:lumMod val="60000"/>
                    <a:lumOff val="40000"/>
                  </a:schemeClr>
                </a:solidFill>
                <a:latin typeface="Arial" pitchFamily="34" charset="0"/>
                <a:cs typeface="Arial" pitchFamily="34" charset="0"/>
              </a:rPr>
              <a:t>int </a:t>
            </a:r>
            <a:r>
              <a:rPr lang="en-US" sz="1400" smtClean="0">
                <a:solidFill>
                  <a:schemeClr val="tx1"/>
                </a:solidFill>
                <a:latin typeface="Arial" pitchFamily="34" charset="0"/>
                <a:cs typeface="Arial" pitchFamily="34" charset="0"/>
              </a:rPr>
              <a:t>[ ]</a:t>
            </a:r>
            <a:r>
              <a:rPr lang="en-US" sz="1400" smtClean="0">
                <a:solidFill>
                  <a:schemeClr val="accent1"/>
                </a:solidFill>
                <a:latin typeface="Arial" pitchFamily="34" charset="0"/>
                <a:cs typeface="Arial" pitchFamily="34" charset="0"/>
              </a:rPr>
              <a:t> </a:t>
            </a:r>
            <a:r>
              <a:rPr lang="en-US" sz="1400">
                <a:solidFill>
                  <a:schemeClr val="tx1"/>
                </a:solidFill>
                <a:latin typeface="Arial" pitchFamily="34" charset="0"/>
                <a:cs typeface="Arial" pitchFamily="34" charset="0"/>
              </a:rPr>
              <a:t>items)</a:t>
            </a:r>
          </a:p>
          <a:p>
            <a:pPr lvl="1"/>
            <a:r>
              <a:rPr lang="en-US" sz="1400">
                <a:solidFill>
                  <a:schemeClr val="tx1"/>
                </a:solidFill>
                <a:latin typeface="Arial" pitchFamily="34" charset="0"/>
                <a:cs typeface="Arial" pitchFamily="34" charset="0"/>
              </a:rPr>
              <a:t>{</a:t>
            </a:r>
          </a:p>
          <a:p>
            <a:pPr lvl="1"/>
            <a:r>
              <a:rPr lang="en-US" sz="1400" smtClean="0">
                <a:solidFill>
                  <a:schemeClr val="accent1"/>
                </a:solidFill>
                <a:latin typeface="Arial" pitchFamily="34" charset="0"/>
                <a:cs typeface="Arial" pitchFamily="34" charset="0"/>
              </a:rPr>
              <a:t>	long </a:t>
            </a:r>
            <a:r>
              <a:rPr lang="en-US" sz="1400">
                <a:solidFill>
                  <a:schemeClr val="tx1"/>
                </a:solidFill>
                <a:latin typeface="Arial" pitchFamily="34" charset="0"/>
                <a:cs typeface="Arial" pitchFamily="34" charset="0"/>
              </a:rPr>
              <a:t>sum = 0</a:t>
            </a:r>
            <a:r>
              <a:rPr lang="en-US" sz="1400">
                <a:solidFill>
                  <a:schemeClr val="accent1"/>
                </a:solidFill>
                <a:latin typeface="Arial" pitchFamily="34" charset="0"/>
                <a:cs typeface="Arial" pitchFamily="34" charset="0"/>
              </a:rPr>
              <a:t>;</a:t>
            </a:r>
          </a:p>
          <a:p>
            <a:pPr lvl="1"/>
            <a:r>
              <a:rPr lang="en-US" sz="1400" smtClean="0">
                <a:solidFill>
                  <a:schemeClr val="accent1"/>
                </a:solidFill>
                <a:latin typeface="Arial" pitchFamily="34" charset="0"/>
                <a:cs typeface="Arial" pitchFamily="34" charset="0"/>
              </a:rPr>
              <a:t>	foreach </a:t>
            </a:r>
            <a:r>
              <a:rPr lang="en-US" sz="1400">
                <a:solidFill>
                  <a:schemeClr val="tx1"/>
                </a:solidFill>
                <a:latin typeface="Arial" pitchFamily="34" charset="0"/>
                <a:cs typeface="Arial" pitchFamily="34" charset="0"/>
              </a:rPr>
              <a:t>(</a:t>
            </a:r>
            <a:r>
              <a:rPr lang="en-US" sz="1400">
                <a:solidFill>
                  <a:schemeClr val="accent1"/>
                </a:solidFill>
                <a:latin typeface="Arial" pitchFamily="34" charset="0"/>
                <a:cs typeface="Arial" pitchFamily="34" charset="0"/>
              </a:rPr>
              <a:t>int </a:t>
            </a:r>
            <a:r>
              <a:rPr lang="en-US" sz="1400">
                <a:solidFill>
                  <a:schemeClr val="tx1"/>
                </a:solidFill>
                <a:latin typeface="Arial" pitchFamily="34" charset="0"/>
                <a:cs typeface="Arial" pitchFamily="34" charset="0"/>
              </a:rPr>
              <a:t>i</a:t>
            </a:r>
            <a:r>
              <a:rPr lang="en-US" sz="1400">
                <a:solidFill>
                  <a:schemeClr val="accent1"/>
                </a:solidFill>
                <a:latin typeface="Arial" pitchFamily="34" charset="0"/>
                <a:cs typeface="Arial" pitchFamily="34" charset="0"/>
              </a:rPr>
              <a:t> in </a:t>
            </a:r>
            <a:r>
              <a:rPr lang="en-US" sz="1400">
                <a:solidFill>
                  <a:schemeClr val="tx1"/>
                </a:solidFill>
                <a:latin typeface="Arial" pitchFamily="34" charset="0"/>
                <a:cs typeface="Arial" pitchFamily="34" charset="0"/>
              </a:rPr>
              <a:t>items)</a:t>
            </a:r>
          </a:p>
          <a:p>
            <a:pPr lvl="1"/>
            <a:r>
              <a:rPr lang="en-US" sz="1400" smtClean="0">
                <a:solidFill>
                  <a:schemeClr val="accent1"/>
                </a:solidFill>
                <a:latin typeface="Arial" pitchFamily="34" charset="0"/>
                <a:cs typeface="Arial" pitchFamily="34" charset="0"/>
              </a:rPr>
              <a:t>	</a:t>
            </a:r>
            <a:r>
              <a:rPr lang="en-US" sz="1400" smtClean="0">
                <a:solidFill>
                  <a:schemeClr val="tx1"/>
                </a:solidFill>
                <a:latin typeface="Arial" pitchFamily="34" charset="0"/>
                <a:cs typeface="Arial" pitchFamily="34" charset="0"/>
              </a:rPr>
              <a:t>{</a:t>
            </a:r>
            <a:endParaRPr lang="en-US" sz="1400">
              <a:solidFill>
                <a:schemeClr val="tx1"/>
              </a:solidFill>
              <a:latin typeface="Arial" pitchFamily="34" charset="0"/>
              <a:cs typeface="Arial" pitchFamily="34" charset="0"/>
            </a:endParaRPr>
          </a:p>
          <a:p>
            <a:pPr lvl="1"/>
            <a:r>
              <a:rPr lang="en-US" sz="1400" smtClean="0">
                <a:solidFill>
                  <a:schemeClr val="accent1"/>
                </a:solidFill>
                <a:latin typeface="Arial" pitchFamily="34" charset="0"/>
                <a:cs typeface="Arial" pitchFamily="34" charset="0"/>
              </a:rPr>
              <a:t>		sum </a:t>
            </a:r>
            <a:r>
              <a:rPr lang="en-US" sz="1400">
                <a:solidFill>
                  <a:schemeClr val="accent1"/>
                </a:solidFill>
                <a:latin typeface="Arial" pitchFamily="34" charset="0"/>
                <a:cs typeface="Arial" pitchFamily="34" charset="0"/>
              </a:rPr>
              <a:t>+= i</a:t>
            </a:r>
            <a:r>
              <a:rPr lang="en-US" sz="1400">
                <a:solidFill>
                  <a:schemeClr val="tx1"/>
                </a:solidFill>
                <a:latin typeface="Arial" pitchFamily="34" charset="0"/>
                <a:cs typeface="Arial" pitchFamily="34" charset="0"/>
              </a:rPr>
              <a:t>;</a:t>
            </a:r>
          </a:p>
          <a:p>
            <a:pPr lvl="1"/>
            <a:r>
              <a:rPr lang="en-US" sz="1400" smtClean="0">
                <a:solidFill>
                  <a:schemeClr val="accent1"/>
                </a:solidFill>
                <a:latin typeface="Arial" pitchFamily="34" charset="0"/>
                <a:cs typeface="Arial" pitchFamily="34" charset="0"/>
              </a:rPr>
              <a:t>	</a:t>
            </a:r>
            <a:r>
              <a:rPr lang="en-US" sz="1400" smtClean="0">
                <a:solidFill>
                  <a:schemeClr val="tx1"/>
                </a:solidFill>
                <a:latin typeface="Arial" pitchFamily="34" charset="0"/>
                <a:cs typeface="Arial" pitchFamily="34" charset="0"/>
              </a:rPr>
              <a:t>}</a:t>
            </a:r>
            <a:endParaRPr lang="en-US" sz="1400">
              <a:solidFill>
                <a:schemeClr val="tx1"/>
              </a:solidFill>
              <a:latin typeface="Arial" pitchFamily="34" charset="0"/>
              <a:cs typeface="Arial" pitchFamily="34" charset="0"/>
            </a:endParaRPr>
          </a:p>
          <a:p>
            <a:pPr lvl="1"/>
            <a:r>
              <a:rPr lang="en-US" sz="1400" smtClean="0">
                <a:solidFill>
                  <a:schemeClr val="accent1"/>
                </a:solidFill>
                <a:latin typeface="Arial" pitchFamily="34" charset="0"/>
                <a:cs typeface="Arial" pitchFamily="34" charset="0"/>
              </a:rPr>
              <a:t>	return </a:t>
            </a:r>
            <a:r>
              <a:rPr lang="en-US" sz="1400">
                <a:solidFill>
                  <a:schemeClr val="tx1"/>
                </a:solidFill>
                <a:latin typeface="Arial" pitchFamily="34" charset="0"/>
                <a:cs typeface="Arial" pitchFamily="34" charset="0"/>
              </a:rPr>
              <a:t>sum;</a:t>
            </a:r>
          </a:p>
          <a:p>
            <a:pPr lvl="1"/>
            <a:r>
              <a:rPr lang="en-US" sz="1400">
                <a:solidFill>
                  <a:schemeClr val="tx1"/>
                </a:solidFill>
                <a:latin typeface="Arial" pitchFamily="34" charset="0"/>
                <a:cs typeface="Arial" pitchFamily="34" charset="0"/>
              </a:rPr>
              <a:t>}</a:t>
            </a:r>
            <a:endParaRPr lang="vi-VN">
              <a:solidFill>
                <a:schemeClr val="tx1"/>
              </a:solidFill>
            </a:endParaRPr>
          </a:p>
        </p:txBody>
      </p:sp>
    </p:spTree>
    <p:extLst>
      <p:ext uri="{BB962C8B-B14F-4D97-AF65-F5344CB8AC3E}">
        <p14:creationId xmlns:p14="http://schemas.microsoft.com/office/powerpoint/2010/main" val="32005654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971550"/>
            <a:ext cx="8077200" cy="4114800"/>
          </a:xfrm>
        </p:spPr>
        <p:txBody>
          <a:bodyPr>
            <a:normAutofit/>
          </a:bodyPr>
          <a:lstStyle/>
          <a:p>
            <a:pPr marL="457200" lvl="1" indent="0" algn="just">
              <a:buNone/>
            </a:pPr>
            <a:r>
              <a:rPr lang="en-US" sz="2400" b="1">
                <a:latin typeface="Arial" pitchFamily="34" charset="0"/>
                <a:cs typeface="Arial" pitchFamily="34" charset="0"/>
              </a:rPr>
              <a:t>Logarithmic – O(log n</a:t>
            </a:r>
            <a:r>
              <a:rPr lang="en-US" sz="2400" b="1" smtClean="0">
                <a:latin typeface="Arial" pitchFamily="34" charset="0"/>
                <a:cs typeface="Arial" pitchFamily="34" charset="0"/>
              </a:rPr>
              <a:t>)</a:t>
            </a:r>
          </a:p>
          <a:p>
            <a:pPr marL="457200" lvl="1" indent="0">
              <a:buNone/>
            </a:pPr>
            <a:r>
              <a:rPr lang="en-US"/>
              <a:t>An O(log n) algorithm is one whose complexity is logarithmic to its </a:t>
            </a:r>
            <a:r>
              <a:rPr lang="en-US" smtClean="0"/>
              <a:t>size</a:t>
            </a:r>
          </a:p>
          <a:p>
            <a:pPr marL="457200" lvl="1" indent="0">
              <a:buNone/>
            </a:pPr>
            <a:endParaRPr lang="en-US"/>
          </a:p>
          <a:p>
            <a:pPr marL="457200" lvl="1" indent="0">
              <a:buNone/>
            </a:pPr>
            <a:r>
              <a:rPr lang="en-US" smtClean="0"/>
              <a:t>Ex: Merge sort, Quick Sort</a:t>
            </a:r>
            <a:r>
              <a:rPr lang="en-US"/>
              <a:t/>
            </a:r>
            <a:br>
              <a:rPr lang="en-US"/>
            </a:br>
            <a:r>
              <a:rPr lang="en-US" sz="2400" smtClean="0"/>
              <a:t/>
            </a:r>
            <a:br>
              <a:rPr lang="en-US" sz="2400" smtClean="0"/>
            </a:br>
            <a:endParaRPr lang="en-US" sz="2400" smtClean="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Asymptotic Analysis</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2669238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971550"/>
            <a:ext cx="8077200" cy="4114800"/>
          </a:xfrm>
        </p:spPr>
        <p:txBody>
          <a:bodyPr>
            <a:normAutofit/>
          </a:bodyPr>
          <a:lstStyle/>
          <a:p>
            <a:pPr marL="457200" lvl="1" indent="0" algn="just">
              <a:buNone/>
            </a:pPr>
            <a:r>
              <a:rPr lang="en-US" sz="2400" b="1">
                <a:latin typeface="Arial" pitchFamily="34" charset="0"/>
                <a:cs typeface="Arial" pitchFamily="34" charset="0"/>
              </a:rPr>
              <a:t>Quadratic – O(n</a:t>
            </a:r>
            <a:r>
              <a:rPr lang="en-US" sz="2400" b="1" baseline="30000">
                <a:latin typeface="Arial" pitchFamily="34" charset="0"/>
                <a:cs typeface="Arial" pitchFamily="34" charset="0"/>
              </a:rPr>
              <a:t>2</a:t>
            </a:r>
            <a:r>
              <a:rPr lang="en-US" sz="2400" b="1" smtClean="0">
                <a:latin typeface="Arial" pitchFamily="34" charset="0"/>
                <a:cs typeface="Arial" pitchFamily="34" charset="0"/>
              </a:rPr>
              <a:t>)</a:t>
            </a:r>
          </a:p>
          <a:p>
            <a:pPr marL="457200" lvl="1" indent="0" algn="just">
              <a:buNone/>
            </a:pPr>
            <a:r>
              <a:rPr lang="en-US"/>
              <a:t>An O(n</a:t>
            </a:r>
            <a:r>
              <a:rPr lang="en-US" baseline="30000"/>
              <a:t>2</a:t>
            </a:r>
            <a:r>
              <a:rPr lang="en-US"/>
              <a:t>) algorithm is one whose complexity is quadratic to its </a:t>
            </a:r>
            <a:r>
              <a:rPr lang="en-US" smtClean="0"/>
              <a:t>size</a:t>
            </a:r>
          </a:p>
          <a:p>
            <a:pPr marL="457200" lvl="1" indent="0" algn="just">
              <a:buNone/>
            </a:pPr>
            <a:endParaRPr lang="en-US"/>
          </a:p>
          <a:p>
            <a:pPr marL="457200" lvl="1" indent="0">
              <a:buNone/>
            </a:pPr>
            <a:r>
              <a:rPr lang="en-US" smtClean="0"/>
              <a:t>Ex: Merge sort, Quick Sort</a:t>
            </a:r>
            <a:r>
              <a:rPr lang="en-US"/>
              <a:t/>
            </a:r>
            <a:br>
              <a:rPr lang="en-US"/>
            </a:br>
            <a:r>
              <a:rPr lang="en-US" sz="2400" smtClean="0"/>
              <a:t/>
            </a:r>
            <a:br>
              <a:rPr lang="en-US" sz="2400" smtClean="0"/>
            </a:br>
            <a:endParaRPr lang="en-US" sz="2400" smtClean="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Asymptotic Analysis</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9063632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145894"/>
            <a:ext cx="8773610" cy="3776241"/>
          </a:xfrm>
        </p:spPr>
        <p:txBody>
          <a:bodyPr>
            <a:normAutofit/>
          </a:bodyPr>
          <a:lstStyle/>
          <a:p>
            <a:pPr marL="457189" lvl="1" indent="0" algn="just">
              <a:buNone/>
            </a:pPr>
            <a:r>
              <a:rPr lang="en-US" sz="2400" dirty="0">
                <a:latin typeface="Arial" pitchFamily="34" charset="0"/>
                <a:cs typeface="Arial" pitchFamily="34" charset="0"/>
              </a:rPr>
              <a:t>Random numbers are important in cryptography as you need them for generating encryption keys.</a:t>
            </a:r>
          </a:p>
          <a:p>
            <a:pPr marL="457189" lvl="1" indent="0" algn="just">
              <a:buNone/>
            </a:pPr>
            <a:endParaRPr lang="en-US" sz="2400" dirty="0">
              <a:latin typeface="Arial" pitchFamily="34" charset="0"/>
              <a:cs typeface="Arial" pitchFamily="34" charset="0"/>
            </a:endParaRPr>
          </a:p>
        </p:txBody>
      </p:sp>
      <p:sp>
        <p:nvSpPr>
          <p:cNvPr id="7" name="Title 1"/>
          <p:cNvSpPr txBox="1">
            <a:spLocks/>
          </p:cNvSpPr>
          <p:nvPr/>
        </p:nvSpPr>
        <p:spPr>
          <a:xfrm>
            <a:off x="0" y="0"/>
            <a:ext cx="9144000" cy="857250"/>
          </a:xfrm>
          <a:prstGeom prst="rect">
            <a:avLst/>
          </a:prstGeom>
          <a:solidFill>
            <a:srgbClr val="FFFF0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ysClr val="windowText" lastClr="000000"/>
                </a:solidFill>
                <a:latin typeface="Arial" panose="020B0604020202020204" pitchFamily="34" charset="0"/>
                <a:cs typeface="Arial" panose="020B0604020202020204" pitchFamily="34" charset="0"/>
              </a:rPr>
              <a:t>Cryptographic Random Numbers </a:t>
            </a:r>
          </a:p>
        </p:txBody>
      </p:sp>
      <p:pic>
        <p:nvPicPr>
          <p:cNvPr id="2" name="Picture 1"/>
          <p:cNvPicPr>
            <a:picLocks noChangeAspect="1"/>
          </p:cNvPicPr>
          <p:nvPr/>
        </p:nvPicPr>
        <p:blipFill>
          <a:blip r:embed="rId2"/>
          <a:stretch>
            <a:fillRect/>
          </a:stretch>
        </p:blipFill>
        <p:spPr>
          <a:xfrm>
            <a:off x="1531295" y="1841967"/>
            <a:ext cx="5699989" cy="3301534"/>
          </a:xfrm>
          <a:prstGeom prst="rect">
            <a:avLst/>
          </a:prstGeom>
        </p:spPr>
      </p:pic>
    </p:spTree>
    <p:extLst>
      <p:ext uri="{BB962C8B-B14F-4D97-AF65-F5344CB8AC3E}">
        <p14:creationId xmlns:p14="http://schemas.microsoft.com/office/powerpoint/2010/main" val="3532557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rmAutofit lnSpcReduction="10000"/>
          </a:bodyPr>
          <a:lstStyle/>
          <a:p>
            <a:pPr marL="457200" lvl="1" indent="0">
              <a:buNone/>
            </a:pPr>
            <a:r>
              <a:rPr lang="en-US" sz="2400" smtClean="0"/>
              <a:t>- The </a:t>
            </a:r>
            <a:r>
              <a:rPr lang="en-US" sz="2400"/>
              <a:t>purpose of a linked list is to provide a </a:t>
            </a:r>
            <a:r>
              <a:rPr lang="en-US" sz="2400" smtClean="0"/>
              <a:t>consistent mechanism </a:t>
            </a:r>
            <a:r>
              <a:rPr lang="en-US" sz="2400"/>
              <a:t>to store and access an arbitrary amount of data. As its name implies, it does this by linking the data together into a list</a:t>
            </a:r>
            <a:r>
              <a:rPr lang="en-US" sz="2400" smtClean="0"/>
              <a:t>.</a:t>
            </a:r>
          </a:p>
          <a:p>
            <a:pPr marL="457200" lvl="1" indent="0">
              <a:buNone/>
            </a:pPr>
            <a:endParaRPr lang="en-US" sz="2400"/>
          </a:p>
          <a:p>
            <a:pPr marL="457200" lvl="1" indent="0">
              <a:buNone/>
            </a:pPr>
            <a:r>
              <a:rPr lang="en-US" sz="2400" smtClean="0"/>
              <a:t>- A </a:t>
            </a:r>
            <a:r>
              <a:rPr lang="en-US" sz="2400"/>
              <a:t>node is a container that </a:t>
            </a:r>
            <a:r>
              <a:rPr lang="en-US" sz="2400" smtClean="0"/>
              <a:t>provides the </a:t>
            </a:r>
            <a:r>
              <a:rPr lang="en-US" sz="2400"/>
              <a:t>ability to both store data and connect to other nodes. </a:t>
            </a:r>
            <a:endParaRPr lang="en-US" sz="2400" smtClean="0"/>
          </a:p>
          <a:p>
            <a:pPr marL="457200" lvl="1" indent="0">
              <a:buNone/>
            </a:pP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Linked List</a:t>
            </a:r>
            <a:endParaRPr lang="en-US" sz="3600" dirty="0">
              <a:solidFill>
                <a:schemeClr val="tx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600200" y="3867150"/>
            <a:ext cx="5715000" cy="942975"/>
          </a:xfrm>
          <a:prstGeom prst="rect">
            <a:avLst/>
          </a:prstGeom>
        </p:spPr>
      </p:pic>
    </p:spTree>
    <p:extLst>
      <p:ext uri="{BB962C8B-B14F-4D97-AF65-F5344CB8AC3E}">
        <p14:creationId xmlns:p14="http://schemas.microsoft.com/office/powerpoint/2010/main" val="42216649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rmAutofit/>
          </a:bodyPr>
          <a:lstStyle/>
          <a:p>
            <a:pPr marL="457200" lvl="1" indent="0">
              <a:buNone/>
            </a:pPr>
            <a:r>
              <a:rPr lang="vi-VN" sz="2400" b="1"/>
              <a:t>LinkedListNode </a:t>
            </a:r>
            <a:r>
              <a:rPr lang="vi-VN" sz="2400" b="1" smtClean="0"/>
              <a:t>Class</a:t>
            </a:r>
            <a:endParaRPr lang="en-US" sz="2400" b="1" smtClean="0"/>
          </a:p>
          <a:p>
            <a:pPr marL="457200" lvl="1" indent="0">
              <a:buNone/>
            </a:pPr>
            <a:endParaRPr lang="en-US" sz="2400" b="1"/>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Linked List</a:t>
            </a:r>
            <a:endParaRPr lang="en-US" sz="3600" dirty="0">
              <a:solidFill>
                <a:schemeClr val="tx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1962150"/>
            <a:ext cx="6543675" cy="2457450"/>
          </a:xfrm>
          <a:prstGeom prst="rect">
            <a:avLst/>
          </a:prstGeom>
        </p:spPr>
      </p:pic>
    </p:spTree>
    <p:extLst>
      <p:ext uri="{BB962C8B-B14F-4D97-AF65-F5344CB8AC3E}">
        <p14:creationId xmlns:p14="http://schemas.microsoft.com/office/powerpoint/2010/main" val="42685045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rmAutofit/>
          </a:bodyPr>
          <a:lstStyle/>
          <a:p>
            <a:pPr marL="457200" lvl="1" indent="0">
              <a:buNone/>
            </a:pPr>
            <a:r>
              <a:rPr lang="vi-VN" sz="2400" b="1" smtClean="0"/>
              <a:t>LinkedList Class</a:t>
            </a:r>
            <a:endParaRPr lang="en-US" sz="2400" b="1" smtClean="0"/>
          </a:p>
          <a:p>
            <a:pPr marL="457200" lvl="1" indent="0">
              <a:buNone/>
            </a:pPr>
            <a:endParaRPr lang="en-US" sz="2400" b="1"/>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Linked List</a:t>
            </a:r>
            <a:endParaRPr lang="en-US" sz="3600" dirty="0">
              <a:solidFill>
                <a:schemeClr val="tx1"/>
              </a:solidFill>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609600" y="1885950"/>
            <a:ext cx="5838825" cy="2952750"/>
          </a:xfrm>
          <a:prstGeom prst="rect">
            <a:avLst/>
          </a:prstGeom>
        </p:spPr>
      </p:pic>
    </p:spTree>
    <p:extLst>
      <p:ext uri="{BB962C8B-B14F-4D97-AF65-F5344CB8AC3E}">
        <p14:creationId xmlns:p14="http://schemas.microsoft.com/office/powerpoint/2010/main" val="39505460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rmAutofit/>
          </a:bodyPr>
          <a:lstStyle/>
          <a:p>
            <a:pPr marL="457200" lvl="1" indent="0">
              <a:buNone/>
            </a:pPr>
            <a:r>
              <a:rPr lang="vi-VN" sz="2400" b="1" smtClean="0"/>
              <a:t>LinkedList Class</a:t>
            </a:r>
            <a:endParaRPr lang="en-US" sz="2400" b="1" smtClean="0"/>
          </a:p>
          <a:p>
            <a:pPr marL="457200" lvl="1" indent="0">
              <a:buNone/>
            </a:pPr>
            <a:endParaRPr lang="en-US" sz="2400" b="1"/>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Linked List</a:t>
            </a:r>
            <a:endParaRPr lang="en-US" sz="3600" dirty="0">
              <a:solidFill>
                <a:schemeClr val="tx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381000" y="1664646"/>
            <a:ext cx="8477250" cy="3505200"/>
          </a:xfrm>
          <a:prstGeom prst="rect">
            <a:avLst/>
          </a:prstGeom>
        </p:spPr>
      </p:pic>
    </p:spTree>
    <p:extLst>
      <p:ext uri="{BB962C8B-B14F-4D97-AF65-F5344CB8AC3E}">
        <p14:creationId xmlns:p14="http://schemas.microsoft.com/office/powerpoint/2010/main" val="4589795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rmAutofit/>
          </a:bodyPr>
          <a:lstStyle/>
          <a:p>
            <a:pPr marL="457200" lvl="1" indent="0">
              <a:buNone/>
            </a:pPr>
            <a:r>
              <a:rPr lang="vi-VN" sz="2400" b="1" smtClean="0"/>
              <a:t>LinkedList Class</a:t>
            </a:r>
            <a:endParaRPr lang="en-US" sz="2400" b="1" smtClean="0"/>
          </a:p>
          <a:p>
            <a:pPr marL="457200" lvl="1" indent="0">
              <a:buNone/>
            </a:pPr>
            <a:endParaRPr lang="en-US" sz="2400" b="1"/>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Linked List</a:t>
            </a:r>
            <a:endParaRPr lang="en-US" sz="3600" dirty="0">
              <a:solidFill>
                <a:schemeClr val="tx1"/>
              </a:solidFill>
              <a:latin typeface="Arial" pitchFamily="34" charset="0"/>
              <a:cs typeface="Arial" pitchFamily="34" charset="0"/>
            </a:endParaRPr>
          </a:p>
        </p:txBody>
      </p:sp>
      <p:pic>
        <p:nvPicPr>
          <p:cNvPr id="5" name="Picture 4"/>
          <p:cNvPicPr>
            <a:picLocks noChangeAspect="1"/>
          </p:cNvPicPr>
          <p:nvPr/>
        </p:nvPicPr>
        <p:blipFill>
          <a:blip r:embed="rId2"/>
          <a:stretch>
            <a:fillRect/>
          </a:stretch>
        </p:blipFill>
        <p:spPr>
          <a:xfrm>
            <a:off x="685800" y="1962150"/>
            <a:ext cx="6619875" cy="1504950"/>
          </a:xfrm>
          <a:prstGeom prst="rect">
            <a:avLst/>
          </a:prstGeom>
        </p:spPr>
      </p:pic>
    </p:spTree>
    <p:extLst>
      <p:ext uri="{BB962C8B-B14F-4D97-AF65-F5344CB8AC3E}">
        <p14:creationId xmlns:p14="http://schemas.microsoft.com/office/powerpoint/2010/main" val="35447577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rmAutofit/>
          </a:bodyPr>
          <a:lstStyle/>
          <a:p>
            <a:pPr marL="457200" lvl="1" indent="0">
              <a:buNone/>
            </a:pPr>
            <a:r>
              <a:rPr lang="vi-VN" sz="2400" b="1" smtClean="0"/>
              <a:t>LinkedList Class</a:t>
            </a:r>
            <a:endParaRPr lang="en-US" sz="2400" b="1" smtClean="0"/>
          </a:p>
          <a:p>
            <a:pPr marL="457200" lvl="1" indent="0">
              <a:buNone/>
            </a:pPr>
            <a:endParaRPr lang="en-US" sz="2400" b="1"/>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Linked List</a:t>
            </a:r>
            <a:endParaRPr lang="en-US" sz="3600" dirty="0">
              <a:solidFill>
                <a:schemeClr val="tx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762000" y="1428750"/>
            <a:ext cx="5943600" cy="3624346"/>
          </a:xfrm>
          <a:prstGeom prst="rect">
            <a:avLst/>
          </a:prstGeom>
        </p:spPr>
      </p:pic>
    </p:spTree>
    <p:extLst>
      <p:ext uri="{BB962C8B-B14F-4D97-AF65-F5344CB8AC3E}">
        <p14:creationId xmlns:p14="http://schemas.microsoft.com/office/powerpoint/2010/main" val="24063911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rmAutofit/>
          </a:bodyPr>
          <a:lstStyle/>
          <a:p>
            <a:pPr marL="457200" lvl="1" indent="0">
              <a:buNone/>
            </a:pPr>
            <a:r>
              <a:rPr lang="en-US" sz="2400" b="1" smtClean="0"/>
              <a:t>- ArrayList</a:t>
            </a:r>
            <a:r>
              <a:rPr lang="en-US" sz="2400" smtClean="0"/>
              <a:t> </a:t>
            </a:r>
            <a:r>
              <a:rPr lang="en-US" sz="2400"/>
              <a:t>is a collection that implements the IList&lt;T&gt; interface but is backed by an array rather than a linked list</a:t>
            </a:r>
            <a:r>
              <a:rPr lang="en-US" sz="2400" smtClean="0"/>
              <a:t>.</a:t>
            </a:r>
            <a:r>
              <a:rPr lang="en-US" sz="2400"/>
              <a:t/>
            </a:r>
            <a:br>
              <a:rPr lang="en-US" sz="2400"/>
            </a:br>
            <a:r>
              <a:rPr lang="en-US" sz="2400" smtClean="0"/>
              <a:t>- Methods of Array List:</a:t>
            </a:r>
          </a:p>
          <a:p>
            <a:pPr marL="457200" lvl="1" indent="0">
              <a:buNone/>
            </a:pPr>
            <a:r>
              <a:rPr lang="en-US" sz="2400" i="1" smtClean="0"/>
              <a:t>Insert</a:t>
            </a:r>
          </a:p>
          <a:p>
            <a:pPr marL="457200" lvl="1" indent="0">
              <a:buNone/>
            </a:pP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Array List</a:t>
            </a:r>
            <a:endParaRPr lang="en-US" sz="3600" dirty="0">
              <a:solidFill>
                <a:schemeClr val="tx1"/>
              </a:solidFill>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990600" y="2647950"/>
            <a:ext cx="6019800" cy="2281748"/>
          </a:xfrm>
          <a:prstGeom prst="rect">
            <a:avLst/>
          </a:prstGeom>
        </p:spPr>
      </p:pic>
    </p:spTree>
    <p:extLst>
      <p:ext uri="{BB962C8B-B14F-4D97-AF65-F5344CB8AC3E}">
        <p14:creationId xmlns:p14="http://schemas.microsoft.com/office/powerpoint/2010/main" val="13338993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rmAutofit/>
          </a:bodyPr>
          <a:lstStyle/>
          <a:p>
            <a:pPr marL="457200" lvl="1" indent="0">
              <a:buNone/>
            </a:pPr>
            <a:r>
              <a:rPr lang="en-US" sz="2400" smtClean="0"/>
              <a:t/>
            </a:r>
            <a:br>
              <a:rPr lang="en-US" sz="2400" smtClean="0"/>
            </a:br>
            <a:r>
              <a:rPr lang="en-US" sz="2400" i="1" smtClean="0"/>
              <a:t>RemoveAt</a:t>
            </a: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Array List</a:t>
            </a:r>
            <a:endParaRPr lang="en-US" sz="3600"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838200" y="2038350"/>
            <a:ext cx="7277100" cy="2514600"/>
          </a:xfrm>
          <a:prstGeom prst="rect">
            <a:avLst/>
          </a:prstGeom>
        </p:spPr>
      </p:pic>
    </p:spTree>
    <p:extLst>
      <p:ext uri="{BB962C8B-B14F-4D97-AF65-F5344CB8AC3E}">
        <p14:creationId xmlns:p14="http://schemas.microsoft.com/office/powerpoint/2010/main" val="16117372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Autofit/>
          </a:bodyPr>
          <a:lstStyle/>
          <a:p>
            <a:pPr lvl="1">
              <a:buFontTx/>
              <a:buChar char="-"/>
            </a:pPr>
            <a:r>
              <a:rPr lang="en-US" sz="2400" smtClean="0"/>
              <a:t>A </a:t>
            </a:r>
            <a:r>
              <a:rPr lang="en-US" sz="2400"/>
              <a:t>stack is a collection that returns objects to the caller in a Last-In-First-Out (LIFO) </a:t>
            </a:r>
            <a:r>
              <a:rPr lang="en-US" sz="2400" smtClean="0"/>
              <a:t>pattern.</a:t>
            </a:r>
          </a:p>
          <a:p>
            <a:pPr lvl="1">
              <a:buFontTx/>
              <a:buChar char="-"/>
            </a:pPr>
            <a:r>
              <a:rPr lang="en-US" sz="2400" smtClean="0"/>
              <a:t>Methods of Stack:</a:t>
            </a:r>
          </a:p>
          <a:p>
            <a:pPr lvl="1">
              <a:buFont typeface="Arial" panose="020B0604020202020204" pitchFamily="34" charset="0"/>
              <a:buChar char="•"/>
            </a:pPr>
            <a:r>
              <a:rPr lang="en-US" sz="2400" i="1"/>
              <a:t>Push</a:t>
            </a:r>
            <a:r>
              <a:rPr lang="en-US" sz="2400"/>
              <a:t> (Adds an item to the top of the stack.)</a:t>
            </a:r>
          </a:p>
          <a:p>
            <a:pPr lvl="1">
              <a:buFont typeface="Arial" panose="020B0604020202020204" pitchFamily="34" charset="0"/>
              <a:buChar char="•"/>
            </a:pPr>
            <a:r>
              <a:rPr lang="en-US" sz="2400" i="1"/>
              <a:t>Pop</a:t>
            </a:r>
            <a:r>
              <a:rPr lang="en-US" sz="2400"/>
              <a:t> (Removes and returns the last item added to the stack. If the stack is </a:t>
            </a:r>
            <a:r>
              <a:rPr lang="en-US" sz="2400" smtClean="0"/>
              <a:t>empty,an </a:t>
            </a:r>
            <a:r>
              <a:rPr lang="en-US" sz="2400"/>
              <a:t>InvalidOperationException is thrown.)</a:t>
            </a:r>
          </a:p>
          <a:p>
            <a:pPr lvl="1">
              <a:buFont typeface="Arial" panose="020B0604020202020204" pitchFamily="34" charset="0"/>
              <a:buChar char="•"/>
            </a:pPr>
            <a:r>
              <a:rPr lang="en-US" sz="2400" i="1"/>
              <a:t>Peek</a:t>
            </a:r>
            <a:r>
              <a:rPr lang="en-US" sz="2400"/>
              <a:t> (Returns the last item added to the stack but leaves the item on the stack. </a:t>
            </a:r>
            <a:r>
              <a:rPr lang="en-US" sz="2400" smtClean="0"/>
              <a:t>If the </a:t>
            </a:r>
            <a:r>
              <a:rPr lang="en-US" sz="2400"/>
              <a:t>stack is empty, </a:t>
            </a:r>
            <a:r>
              <a:rPr lang="en-US" sz="2400" smtClean="0"/>
              <a:t>an InvalidOperationException </a:t>
            </a:r>
            <a:r>
              <a:rPr lang="en-US" sz="2400"/>
              <a:t>is </a:t>
            </a:r>
            <a:r>
              <a:rPr lang="en-US" sz="2400" smtClean="0"/>
              <a:t>thrown.) </a:t>
            </a:r>
            <a:r>
              <a:rPr lang="en-US" sz="2400"/>
              <a:t/>
            </a:r>
            <a:br>
              <a:rPr lang="en-US" sz="2400"/>
            </a:b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Stack</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6711917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Autofit/>
          </a:bodyPr>
          <a:lstStyle/>
          <a:p>
            <a:pPr lvl="1">
              <a:buFontTx/>
              <a:buChar char="-"/>
            </a:pPr>
            <a:r>
              <a:rPr lang="en-US" sz="2400"/>
              <a:t>Queues are a First-In-First-Out (FIFO) </a:t>
            </a:r>
            <a:r>
              <a:rPr lang="en-US" sz="2400" smtClean="0"/>
              <a:t>collection.</a:t>
            </a:r>
          </a:p>
          <a:p>
            <a:pPr lvl="1">
              <a:buFontTx/>
              <a:buChar char="-"/>
            </a:pPr>
            <a:r>
              <a:rPr lang="en-US" sz="2400" smtClean="0"/>
              <a:t>Methods of Stack:</a:t>
            </a:r>
          </a:p>
          <a:p>
            <a:pPr lvl="1">
              <a:buFont typeface="Arial" panose="020B0604020202020204" pitchFamily="34" charset="0"/>
              <a:buChar char="•"/>
            </a:pPr>
            <a:r>
              <a:rPr lang="en-US" sz="2400" i="1"/>
              <a:t>Enqueue</a:t>
            </a:r>
            <a:r>
              <a:rPr lang="en-US" sz="2400"/>
              <a:t> (Adds an item to the end of the queue</a:t>
            </a:r>
            <a:r>
              <a:rPr lang="en-US" sz="2400" smtClean="0"/>
              <a:t>.)</a:t>
            </a:r>
            <a:endParaRPr lang="en-US" sz="2400"/>
          </a:p>
          <a:p>
            <a:pPr lvl="1">
              <a:buFont typeface="Arial" panose="020B0604020202020204" pitchFamily="34" charset="0"/>
              <a:buChar char="•"/>
            </a:pPr>
            <a:r>
              <a:rPr lang="en-US" sz="2400" i="1"/>
              <a:t>Dequeue</a:t>
            </a:r>
            <a:r>
              <a:rPr lang="en-US" sz="2400"/>
              <a:t> (Removes and returns the oldest item from the queue. </a:t>
            </a:r>
            <a:r>
              <a:rPr lang="en-US" sz="2400" smtClean="0"/>
              <a:t>An InvalidOperationException </a:t>
            </a:r>
            <a:r>
              <a:rPr lang="en-US" sz="2400"/>
              <a:t>is thrown if the queue is </a:t>
            </a:r>
            <a:r>
              <a:rPr lang="en-US" sz="2400" smtClean="0"/>
              <a:t>empty.)</a:t>
            </a:r>
            <a:endParaRPr lang="en-US" sz="2400"/>
          </a:p>
          <a:p>
            <a:pPr lvl="1">
              <a:buFont typeface="Arial" panose="020B0604020202020204" pitchFamily="34" charset="0"/>
              <a:buChar char="•"/>
            </a:pPr>
            <a:r>
              <a:rPr lang="en-US" sz="2400" i="1"/>
              <a:t>Peek</a:t>
            </a:r>
            <a:r>
              <a:rPr lang="en-US" sz="2400"/>
              <a:t> (Returns the next item that would be returned if Dequeue were called. </a:t>
            </a:r>
            <a:r>
              <a:rPr lang="en-US" sz="2400" smtClean="0"/>
              <a:t>The queue </a:t>
            </a:r>
            <a:r>
              <a:rPr lang="en-US" sz="2400"/>
              <a:t>is left unchanged. An InvalidOperationException is thrown if </a:t>
            </a:r>
            <a:r>
              <a:rPr lang="en-US" sz="2400" smtClean="0"/>
              <a:t>the queue </a:t>
            </a:r>
            <a:r>
              <a:rPr lang="en-US" sz="2400"/>
              <a:t>is </a:t>
            </a:r>
            <a:r>
              <a:rPr lang="en-US" sz="2400" smtClean="0"/>
              <a:t>empty.) </a:t>
            </a:r>
            <a:r>
              <a:rPr lang="en-US" sz="2400"/>
              <a:t/>
            </a:r>
            <a:br>
              <a:rPr lang="en-US" sz="2400"/>
            </a:b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Queue</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5306495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154575"/>
            <a:ext cx="8747567" cy="3880412"/>
          </a:xfrm>
        </p:spPr>
        <p:txBody>
          <a:bodyPr>
            <a:normAutofit/>
          </a:bodyPr>
          <a:lstStyle/>
          <a:p>
            <a:pPr marL="457189" lvl="1" indent="0" algn="just">
              <a:buNone/>
            </a:pPr>
            <a:r>
              <a:rPr lang="en-US" sz="2400" dirty="0">
                <a:latin typeface="Arial" pitchFamily="34" charset="0"/>
                <a:cs typeface="Arial" pitchFamily="34" charset="0"/>
              </a:rPr>
              <a:t>There are various algorithms you can use such as MD5, SHA-1, SHA-256, and SHA-512. </a:t>
            </a:r>
          </a:p>
        </p:txBody>
      </p:sp>
      <p:sp>
        <p:nvSpPr>
          <p:cNvPr id="7" name="Title 1"/>
          <p:cNvSpPr txBox="1">
            <a:spLocks/>
          </p:cNvSpPr>
          <p:nvPr/>
        </p:nvSpPr>
        <p:spPr>
          <a:xfrm>
            <a:off x="0" y="0"/>
            <a:ext cx="9144000" cy="857250"/>
          </a:xfrm>
          <a:prstGeom prst="rect">
            <a:avLst/>
          </a:prstGeom>
          <a:solidFill>
            <a:srgbClr val="FFFF0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ysClr val="windowText" lastClr="000000"/>
                </a:solidFill>
                <a:latin typeface="Arial" panose="020B0604020202020204" pitchFamily="34" charset="0"/>
                <a:cs typeface="Arial" panose="020B0604020202020204" pitchFamily="34" charset="0"/>
              </a:rPr>
              <a:t>Hashing Algorithms </a:t>
            </a:r>
          </a:p>
        </p:txBody>
      </p:sp>
    </p:spTree>
    <p:extLst>
      <p:ext uri="{BB962C8B-B14F-4D97-AF65-F5344CB8AC3E}">
        <p14:creationId xmlns:p14="http://schemas.microsoft.com/office/powerpoint/2010/main" val="38121783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42900" y="857250"/>
            <a:ext cx="8458200" cy="4114800"/>
          </a:xfrm>
        </p:spPr>
        <p:txBody>
          <a:bodyPr>
            <a:noAutofit/>
          </a:bodyPr>
          <a:lstStyle/>
          <a:p>
            <a:pPr lvl="1">
              <a:buFontTx/>
              <a:buChar char="-"/>
            </a:pPr>
            <a:r>
              <a:rPr lang="en-US" sz="2400"/>
              <a:t>A tree is a data structure where each node has 0 or more children </a:t>
            </a:r>
            <a:endParaRPr lang="en-US" sz="2400" smtClean="0"/>
          </a:p>
          <a:p>
            <a:pPr lvl="1">
              <a:buFontTx/>
              <a:buChar char="-"/>
            </a:pPr>
            <a:r>
              <a:rPr lang="en-US" sz="2400"/>
              <a:t>A binary search tree uses the same basic structure as the general tree </a:t>
            </a:r>
            <a:r>
              <a:rPr lang="vi-VN" sz="2400"/>
              <a:t>shown </a:t>
            </a:r>
            <a:r>
              <a:rPr lang="vi-VN" sz="2400" smtClean="0"/>
              <a:t>above.</a:t>
            </a:r>
          </a:p>
          <a:p>
            <a:pPr lvl="1">
              <a:buFontTx/>
              <a:buChar char="-"/>
            </a:pPr>
            <a:r>
              <a:rPr lang="vi-VN" sz="2400"/>
              <a:t>These rules are: </a:t>
            </a:r>
            <a:endParaRPr lang="vi-VN" sz="2400" smtClean="0"/>
          </a:p>
          <a:p>
            <a:pPr marL="457200" lvl="1" indent="0">
              <a:buNone/>
            </a:pPr>
            <a:r>
              <a:rPr lang="en-US" sz="2400"/>
              <a:t>1. Each node can have 0, 1, or 2 children.</a:t>
            </a:r>
          </a:p>
          <a:p>
            <a:pPr marL="457200" lvl="1" indent="0">
              <a:buNone/>
            </a:pPr>
            <a:r>
              <a:rPr lang="en-US" sz="2400"/>
              <a:t>2. Any value less than the node’s value goes to the left child (or a child of the left child).</a:t>
            </a:r>
          </a:p>
          <a:p>
            <a:pPr marL="457200" lvl="1" indent="0">
              <a:buNone/>
            </a:pPr>
            <a:r>
              <a:rPr lang="en-US" sz="2400"/>
              <a:t>3. Any value greater than, or equal to, the node’s value goes to the right child (or a </a:t>
            </a:r>
            <a:r>
              <a:rPr lang="en-US" sz="2400" smtClean="0"/>
              <a:t>child thereof</a:t>
            </a:r>
            <a:r>
              <a:rPr lang="en-US" sz="2400"/>
              <a:t>)</a:t>
            </a:r>
            <a:r>
              <a:rPr lang="vi-VN" sz="2400"/>
              <a:t/>
            </a:r>
            <a:br>
              <a:rPr lang="vi-VN" sz="2400"/>
            </a:br>
            <a:r>
              <a:rPr lang="vi-VN" sz="2400"/>
              <a:t/>
            </a:r>
            <a:br>
              <a:rPr lang="vi-VN" sz="2400"/>
            </a:br>
            <a:r>
              <a:rPr lang="en-US" sz="2400"/>
              <a:t/>
            </a:r>
            <a:br>
              <a:rPr lang="en-US" sz="2400"/>
            </a:br>
            <a:r>
              <a:rPr lang="en-US" sz="2400"/>
              <a:t/>
            </a:r>
            <a:br>
              <a:rPr lang="en-US" sz="2400"/>
            </a:b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Binary Search Tree</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932035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42900" y="857250"/>
            <a:ext cx="8458200" cy="4114800"/>
          </a:xfrm>
        </p:spPr>
        <p:txBody>
          <a:bodyPr>
            <a:noAutofit/>
          </a:bodyPr>
          <a:lstStyle/>
          <a:p>
            <a:pPr marL="457200" lvl="1" indent="0">
              <a:buNone/>
            </a:pPr>
            <a:r>
              <a:rPr lang="vi-VN" sz="2400" i="1" smtClean="0"/>
              <a:t>Binary Search Tree</a:t>
            </a:r>
            <a:endParaRPr lang="en-US" sz="2400" i="1"/>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Binary Search Tree</a:t>
            </a:r>
            <a:endParaRPr lang="en-US" sz="3600" dirty="0">
              <a:solidFill>
                <a:schemeClr val="tx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066800" y="1352550"/>
            <a:ext cx="4522197" cy="3293623"/>
          </a:xfrm>
          <a:prstGeom prst="rect">
            <a:avLst/>
          </a:prstGeom>
        </p:spPr>
      </p:pic>
    </p:spTree>
    <p:extLst>
      <p:ext uri="{BB962C8B-B14F-4D97-AF65-F5344CB8AC3E}">
        <p14:creationId xmlns:p14="http://schemas.microsoft.com/office/powerpoint/2010/main" val="6264731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42900" y="857250"/>
            <a:ext cx="8458200" cy="4114800"/>
          </a:xfrm>
        </p:spPr>
        <p:txBody>
          <a:bodyPr>
            <a:noAutofit/>
          </a:bodyPr>
          <a:lstStyle/>
          <a:p>
            <a:pPr lvl="1">
              <a:buFontTx/>
              <a:buChar char="-"/>
            </a:pPr>
            <a:r>
              <a:rPr lang="vi-VN" sz="2400" smtClean="0"/>
              <a:t> Structures of BinaryTreeNode Class</a:t>
            </a:r>
            <a:r>
              <a:rPr lang="vi-VN" sz="2400"/>
              <a:t/>
            </a:r>
            <a:br>
              <a:rPr lang="vi-VN" sz="2400"/>
            </a:br>
            <a:r>
              <a:rPr lang="vi-VN" sz="2400"/>
              <a:t/>
            </a:r>
            <a:br>
              <a:rPr lang="vi-VN" sz="2400"/>
            </a:br>
            <a:r>
              <a:rPr lang="en-US" sz="2400"/>
              <a:t/>
            </a:r>
            <a:br>
              <a:rPr lang="en-US" sz="2400"/>
            </a:br>
            <a:r>
              <a:rPr lang="en-US" sz="2400"/>
              <a:t/>
            </a:r>
            <a:br>
              <a:rPr lang="en-US" sz="2400"/>
            </a:b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Binary Search Tree</a:t>
            </a:r>
            <a:endParaRPr lang="en-US" sz="3600" dirty="0">
              <a:solidFill>
                <a:schemeClr val="tx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685800" y="1504950"/>
            <a:ext cx="6419139" cy="3295650"/>
          </a:xfrm>
          <a:prstGeom prst="rect">
            <a:avLst/>
          </a:prstGeom>
        </p:spPr>
      </p:pic>
    </p:spTree>
    <p:extLst>
      <p:ext uri="{BB962C8B-B14F-4D97-AF65-F5344CB8AC3E}">
        <p14:creationId xmlns:p14="http://schemas.microsoft.com/office/powerpoint/2010/main" val="27783590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42900" y="857250"/>
            <a:ext cx="8458200" cy="4114800"/>
          </a:xfrm>
        </p:spPr>
        <p:txBody>
          <a:bodyPr>
            <a:noAutofit/>
          </a:bodyPr>
          <a:lstStyle/>
          <a:p>
            <a:pPr marL="457200" lvl="1" indent="0">
              <a:buNone/>
            </a:pPr>
            <a:r>
              <a:rPr lang="vi-VN" sz="2400" smtClean="0"/>
              <a:t>- </a:t>
            </a:r>
            <a:r>
              <a:rPr lang="vi-VN" sz="2400" b="1" smtClean="0"/>
              <a:t>Methods of BST:</a:t>
            </a:r>
          </a:p>
          <a:p>
            <a:pPr marL="457200" lvl="1" indent="0">
              <a:buNone/>
            </a:pPr>
            <a:r>
              <a:rPr lang="vi-VN" sz="2400" i="1" smtClean="0"/>
              <a:t>Add() </a:t>
            </a:r>
            <a:r>
              <a:rPr lang="vi-VN" sz="2400" smtClean="0"/>
              <a:t>- </a:t>
            </a:r>
            <a:r>
              <a:rPr lang="en-US"/>
              <a:t>Adds the provided value to the correct location within the tree</a:t>
            </a:r>
            <a:r>
              <a:rPr lang="en-US" smtClean="0"/>
              <a:t>.</a:t>
            </a:r>
            <a:endParaRPr lang="vi-VN" smtClean="0"/>
          </a:p>
          <a:p>
            <a:pPr marL="457200" lvl="1" indent="0">
              <a:buNone/>
            </a:pPr>
            <a:r>
              <a:rPr lang="vi-VN" sz="2400" i="1" smtClean="0"/>
              <a:t>Remove()</a:t>
            </a:r>
            <a:r>
              <a:rPr lang="vi-VN" sz="2400" smtClean="0"/>
              <a:t> - </a:t>
            </a:r>
            <a:r>
              <a:rPr lang="en-US"/>
              <a:t>Removes the first node found with the indicated value</a:t>
            </a:r>
            <a:r>
              <a:rPr lang="en-US" smtClean="0"/>
              <a:t>.</a:t>
            </a:r>
          </a:p>
          <a:p>
            <a:pPr marL="457200" lvl="1" indent="0">
              <a:buNone/>
            </a:pPr>
            <a:r>
              <a:rPr lang="en-US" smtClean="0"/>
              <a:t>- </a:t>
            </a:r>
            <a:r>
              <a:rPr lang="en-US" b="1" smtClean="0"/>
              <a:t>Cases of removing a node:</a:t>
            </a:r>
            <a:endParaRPr lang="vi-VN" b="1" smtClean="0"/>
          </a:p>
          <a:p>
            <a:pPr marL="457200" lvl="1" indent="0">
              <a:buNone/>
            </a:pPr>
            <a:r>
              <a:rPr lang="vi-VN" sz="2400"/>
              <a:t/>
            </a:r>
            <a:br>
              <a:rPr lang="vi-VN" sz="2400"/>
            </a:br>
            <a:r>
              <a:rPr lang="vi-VN" sz="2400"/>
              <a:t/>
            </a:r>
            <a:br>
              <a:rPr lang="vi-VN" sz="2400"/>
            </a:br>
            <a:r>
              <a:rPr lang="en-US" sz="2400"/>
              <a:t/>
            </a:r>
            <a:br>
              <a:rPr lang="en-US" sz="2400"/>
            </a:br>
            <a:r>
              <a:rPr lang="en-US" sz="2400"/>
              <a:t/>
            </a:r>
            <a:br>
              <a:rPr lang="en-US" sz="2400"/>
            </a:b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Binary Search Tree</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54738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Binary Search Tree</a:t>
            </a:r>
            <a:endParaRPr lang="en-US" sz="3600" dirty="0">
              <a:solidFill>
                <a:schemeClr val="tx1"/>
              </a:solidFill>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76200" y="971550"/>
            <a:ext cx="6248400" cy="3571875"/>
          </a:xfrm>
          <a:prstGeom prst="rect">
            <a:avLst/>
          </a:prstGeom>
        </p:spPr>
      </p:pic>
      <p:pic>
        <p:nvPicPr>
          <p:cNvPr id="2" name="Picture 1"/>
          <p:cNvPicPr>
            <a:picLocks noChangeAspect="1"/>
          </p:cNvPicPr>
          <p:nvPr/>
        </p:nvPicPr>
        <p:blipFill>
          <a:blip r:embed="rId3"/>
          <a:stretch>
            <a:fillRect/>
          </a:stretch>
        </p:blipFill>
        <p:spPr>
          <a:xfrm>
            <a:off x="6096000" y="2723846"/>
            <a:ext cx="3048000" cy="1715354"/>
          </a:xfrm>
          <a:prstGeom prst="rect">
            <a:avLst/>
          </a:prstGeom>
        </p:spPr>
      </p:pic>
      <p:cxnSp>
        <p:nvCxnSpPr>
          <p:cNvPr id="5" name="Straight Arrow Connector 4"/>
          <p:cNvCxnSpPr/>
          <p:nvPr/>
        </p:nvCxnSpPr>
        <p:spPr>
          <a:xfrm>
            <a:off x="5486400" y="3547882"/>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966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Binary Search Tree</a:t>
            </a:r>
            <a:endParaRPr lang="en-US" sz="3600" dirty="0">
              <a:solidFill>
                <a:schemeClr val="tx1"/>
              </a:solidFill>
              <a:latin typeface="Arial" pitchFamily="34" charset="0"/>
              <a:cs typeface="Arial" pitchFamily="34" charset="0"/>
            </a:endParaRPr>
          </a:p>
        </p:txBody>
      </p:sp>
      <p:pic>
        <p:nvPicPr>
          <p:cNvPr id="5" name="Picture 4"/>
          <p:cNvPicPr>
            <a:picLocks noChangeAspect="1"/>
          </p:cNvPicPr>
          <p:nvPr/>
        </p:nvPicPr>
        <p:blipFill>
          <a:blip r:embed="rId2"/>
          <a:stretch>
            <a:fillRect/>
          </a:stretch>
        </p:blipFill>
        <p:spPr>
          <a:xfrm>
            <a:off x="0" y="971550"/>
            <a:ext cx="6205134" cy="3779127"/>
          </a:xfrm>
          <a:prstGeom prst="rect">
            <a:avLst/>
          </a:prstGeom>
        </p:spPr>
      </p:pic>
      <p:cxnSp>
        <p:nvCxnSpPr>
          <p:cNvPr id="9" name="Straight Arrow Connector 8"/>
          <p:cNvCxnSpPr/>
          <p:nvPr/>
        </p:nvCxnSpPr>
        <p:spPr>
          <a:xfrm>
            <a:off x="5029200" y="3714750"/>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5791200" y="2495550"/>
            <a:ext cx="3215861" cy="2133833"/>
          </a:xfrm>
          <a:prstGeom prst="rect">
            <a:avLst/>
          </a:prstGeom>
        </p:spPr>
      </p:pic>
    </p:spTree>
    <p:extLst>
      <p:ext uri="{BB962C8B-B14F-4D97-AF65-F5344CB8AC3E}">
        <p14:creationId xmlns:p14="http://schemas.microsoft.com/office/powerpoint/2010/main" val="26171762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tx1"/>
                </a:solidFill>
                <a:latin typeface="Arial" panose="020B0604020202020204" pitchFamily="34" charset="0"/>
                <a:cs typeface="Arial" panose="020B0604020202020204" pitchFamily="34" charset="0"/>
              </a:rPr>
              <a:t>Binary Search Tree</a:t>
            </a:r>
            <a:endParaRPr lang="en-US" sz="3600" dirty="0">
              <a:solidFill>
                <a:schemeClr val="tx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0" y="971550"/>
            <a:ext cx="6400800" cy="3890841"/>
          </a:xfrm>
          <a:prstGeom prst="rect">
            <a:avLst/>
          </a:prstGeom>
        </p:spPr>
      </p:pic>
      <p:cxnSp>
        <p:nvCxnSpPr>
          <p:cNvPr id="6" name="Straight Arrow Connector 5"/>
          <p:cNvCxnSpPr/>
          <p:nvPr/>
        </p:nvCxnSpPr>
        <p:spPr>
          <a:xfrm>
            <a:off x="5029200" y="3714750"/>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5941425" y="2266950"/>
            <a:ext cx="3126375" cy="2481141"/>
          </a:xfrm>
          <a:prstGeom prst="rect">
            <a:avLst/>
          </a:prstGeom>
        </p:spPr>
      </p:pic>
    </p:spTree>
    <p:extLst>
      <p:ext uri="{BB962C8B-B14F-4D97-AF65-F5344CB8AC3E}">
        <p14:creationId xmlns:p14="http://schemas.microsoft.com/office/powerpoint/2010/main" val="14483489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42900" y="857250"/>
            <a:ext cx="8458200" cy="4114800"/>
          </a:xfrm>
        </p:spPr>
        <p:txBody>
          <a:bodyPr>
            <a:noAutofit/>
          </a:bodyPr>
          <a:lstStyle/>
          <a:p>
            <a:pPr lvl="1">
              <a:buFontTx/>
              <a:buChar char="-"/>
            </a:pPr>
            <a:r>
              <a:rPr lang="vi-VN" sz="2400" smtClean="0"/>
              <a:t> </a:t>
            </a:r>
            <a:r>
              <a:rPr lang="vi-VN" sz="2400" b="1"/>
              <a:t>Bubble </a:t>
            </a:r>
            <a:r>
              <a:rPr lang="vi-VN" sz="2400" b="1" smtClean="0"/>
              <a:t>Sort: </a:t>
            </a:r>
            <a:r>
              <a:rPr lang="en-US" sz="2400"/>
              <a:t>Bubble sort is a naive sorting algorithm that operates by making multiple passes through the array, each time moving the largest unsorted value to the right (end) of the </a:t>
            </a:r>
            <a:r>
              <a:rPr lang="en-US" sz="2400" smtClean="0"/>
              <a:t>array</a:t>
            </a:r>
          </a:p>
          <a:p>
            <a:pPr marL="457200" lvl="1" indent="0">
              <a:buNone/>
            </a:pPr>
            <a:endParaRPr lang="en-US" sz="2400"/>
          </a:p>
          <a:p>
            <a:pPr marL="457200" lvl="1" indent="0">
              <a:buNone/>
            </a:pPr>
            <a:r>
              <a:rPr lang="vi-VN" sz="2400"/>
              <a:t/>
            </a:r>
            <a:br>
              <a:rPr lang="vi-VN" sz="2400"/>
            </a:br>
            <a:r>
              <a:rPr lang="vi-VN" sz="2400"/>
              <a:t/>
            </a:r>
            <a:br>
              <a:rPr lang="vi-VN" sz="2400"/>
            </a:br>
            <a:r>
              <a:rPr lang="en-US" sz="2400"/>
              <a:t/>
            </a:r>
            <a:br>
              <a:rPr lang="en-US" sz="2400"/>
            </a:br>
            <a:r>
              <a:rPr lang="en-US" sz="2400"/>
              <a:t/>
            </a:r>
            <a:br>
              <a:rPr lang="en-US" sz="2400"/>
            </a:b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Sorting Alogithms</a:t>
            </a:r>
            <a:endParaRPr lang="en-US" sz="3600" dirty="0">
              <a:solidFill>
                <a:schemeClr val="tx1"/>
              </a:solidFill>
              <a:latin typeface="Arial" pitchFamily="34" charset="0"/>
              <a:cs typeface="Arial"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419350"/>
            <a:ext cx="3962400" cy="2724150"/>
          </a:xfrm>
          <a:prstGeom prst="rect">
            <a:avLst/>
          </a:prstGeom>
        </p:spPr>
      </p:pic>
    </p:spTree>
    <p:extLst>
      <p:ext uri="{BB962C8B-B14F-4D97-AF65-F5344CB8AC3E}">
        <p14:creationId xmlns:p14="http://schemas.microsoft.com/office/powerpoint/2010/main" val="34579041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42900" y="857250"/>
            <a:ext cx="8458200" cy="4114800"/>
          </a:xfrm>
        </p:spPr>
        <p:txBody>
          <a:bodyPr>
            <a:noAutofit/>
          </a:bodyPr>
          <a:lstStyle/>
          <a:p>
            <a:pPr lvl="1">
              <a:buFontTx/>
              <a:buChar char="-"/>
            </a:pPr>
            <a:r>
              <a:rPr lang="vi-VN" sz="2400" smtClean="0"/>
              <a:t> </a:t>
            </a:r>
            <a:r>
              <a:rPr lang="vi-VN" sz="2400" b="1"/>
              <a:t>Insertion Sort: </a:t>
            </a:r>
            <a:r>
              <a:rPr lang="en-US" sz="2400"/>
              <a:t>Insertion sort works by making a single pass through the array and inserting the current value into the already sorted (beginning) portion of the array. After each index is processed, it is known that everything encountered so far is sorted and everything that follows is unknown.</a:t>
            </a:r>
          </a:p>
          <a:p>
            <a:pPr marL="457200" lvl="1" indent="0">
              <a:buNone/>
            </a:pPr>
            <a:r>
              <a:rPr lang="vi-VN" sz="2400"/>
              <a:t/>
            </a:r>
            <a:br>
              <a:rPr lang="vi-VN" sz="2400"/>
            </a:br>
            <a:r>
              <a:rPr lang="vi-VN" sz="2400"/>
              <a:t/>
            </a:r>
            <a:br>
              <a:rPr lang="vi-VN" sz="2400"/>
            </a:br>
            <a:r>
              <a:rPr lang="en-US" sz="2400"/>
              <a:t/>
            </a:r>
            <a:br>
              <a:rPr lang="en-US" sz="2400"/>
            </a:br>
            <a:r>
              <a:rPr lang="en-US" sz="2400"/>
              <a:t/>
            </a:r>
            <a:br>
              <a:rPr lang="en-US" sz="2400"/>
            </a:b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Sorting Alogithms</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8556978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42900" y="857250"/>
            <a:ext cx="8458200" cy="4114800"/>
          </a:xfrm>
        </p:spPr>
        <p:txBody>
          <a:bodyPr>
            <a:noAutofit/>
          </a:bodyPr>
          <a:lstStyle/>
          <a:p>
            <a:pPr marL="457200" lvl="1" indent="0">
              <a:buNone/>
            </a:pPr>
            <a:r>
              <a:rPr lang="vi-VN" sz="2400"/>
              <a:t/>
            </a:r>
            <a:br>
              <a:rPr lang="vi-VN" sz="2400"/>
            </a:br>
            <a:r>
              <a:rPr lang="vi-VN" sz="2400"/>
              <a:t/>
            </a:r>
            <a:br>
              <a:rPr lang="vi-VN" sz="2400"/>
            </a:br>
            <a:r>
              <a:rPr lang="en-US" sz="2400"/>
              <a:t/>
            </a:r>
            <a:br>
              <a:rPr lang="en-US" sz="2400"/>
            </a:br>
            <a:r>
              <a:rPr lang="en-US" sz="2400"/>
              <a:t/>
            </a:r>
            <a:br>
              <a:rPr lang="en-US" sz="2400"/>
            </a:b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Sorting Alogithms</a:t>
            </a:r>
            <a:endParaRPr lang="en-US" sz="3600" dirty="0">
              <a:solidFill>
                <a:schemeClr val="tx1"/>
              </a:solidFill>
              <a:latin typeface="Arial" pitchFamily="34" charset="0"/>
              <a:cs typeface="Arial"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27573"/>
            <a:ext cx="4762500" cy="4219575"/>
          </a:xfrm>
          <a:prstGeom prst="rect">
            <a:avLst/>
          </a:prstGeom>
        </p:spPr>
      </p:pic>
    </p:spTree>
    <p:extLst>
      <p:ext uri="{BB962C8B-B14F-4D97-AF65-F5344CB8AC3E}">
        <p14:creationId xmlns:p14="http://schemas.microsoft.com/office/powerpoint/2010/main" val="17517719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972404"/>
            <a:ext cx="8656093" cy="3756429"/>
          </a:xfrm>
        </p:spPr>
        <p:txBody>
          <a:bodyPr>
            <a:normAutofit/>
          </a:bodyPr>
          <a:lstStyle/>
          <a:p>
            <a:pPr marL="457189" lvl="1" indent="0" algn="just">
              <a:buNone/>
            </a:pPr>
            <a:r>
              <a:rPr lang="en-US" sz="2400" b="1" dirty="0">
                <a:solidFill>
                  <a:srgbClr val="00B0F0"/>
                </a:solidFill>
                <a:latin typeface="Arial" pitchFamily="34" charset="0"/>
                <a:cs typeface="Arial" pitchFamily="34" charset="0"/>
              </a:rPr>
              <a:t>Using Hashes to Store Passwords </a:t>
            </a:r>
          </a:p>
          <a:p>
            <a:pPr marL="457189" lvl="1" indent="0" algn="just">
              <a:buNone/>
            </a:pPr>
            <a:r>
              <a:rPr lang="en-US" sz="2400" dirty="0">
                <a:latin typeface="Arial" pitchFamily="34" charset="0"/>
                <a:cs typeface="Arial" pitchFamily="34" charset="0"/>
              </a:rPr>
              <a:t>	</a:t>
            </a:r>
            <a:r>
              <a:rPr lang="en-US" sz="2100" dirty="0">
                <a:latin typeface="Arial" pitchFamily="34" charset="0"/>
                <a:cs typeface="Arial" pitchFamily="34" charset="0"/>
              </a:rPr>
              <a:t>To increase the entropy of the password being attacked by making the password harder to recover. This can be done by adding a salt onto the password before hashing.</a:t>
            </a:r>
          </a:p>
        </p:txBody>
      </p:sp>
      <p:sp>
        <p:nvSpPr>
          <p:cNvPr id="7" name="Title 1"/>
          <p:cNvSpPr txBox="1">
            <a:spLocks/>
          </p:cNvSpPr>
          <p:nvPr/>
        </p:nvSpPr>
        <p:spPr>
          <a:xfrm>
            <a:off x="0" y="0"/>
            <a:ext cx="9144000" cy="857250"/>
          </a:xfrm>
          <a:prstGeom prst="rect">
            <a:avLst/>
          </a:prstGeom>
          <a:solidFill>
            <a:srgbClr val="FFFF0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ysClr val="windowText" lastClr="000000"/>
                </a:solidFill>
                <a:latin typeface="Arial" panose="020B0604020202020204" pitchFamily="34" charset="0"/>
                <a:cs typeface="Arial" panose="020B0604020202020204" pitchFamily="34" charset="0"/>
              </a:rPr>
              <a:t>Password Storage</a:t>
            </a:r>
          </a:p>
        </p:txBody>
      </p:sp>
      <p:pic>
        <p:nvPicPr>
          <p:cNvPr id="3" name="Picture 2"/>
          <p:cNvPicPr>
            <a:picLocks noChangeAspect="1"/>
          </p:cNvPicPr>
          <p:nvPr/>
        </p:nvPicPr>
        <p:blipFill>
          <a:blip r:embed="rId2"/>
          <a:stretch>
            <a:fillRect/>
          </a:stretch>
        </p:blipFill>
        <p:spPr>
          <a:xfrm>
            <a:off x="2342915" y="2419350"/>
            <a:ext cx="4427462" cy="2724150"/>
          </a:xfrm>
          <a:prstGeom prst="rect">
            <a:avLst/>
          </a:prstGeom>
        </p:spPr>
      </p:pic>
    </p:spTree>
    <p:extLst>
      <p:ext uri="{BB962C8B-B14F-4D97-AF65-F5344CB8AC3E}">
        <p14:creationId xmlns:p14="http://schemas.microsoft.com/office/powerpoint/2010/main" val="3203369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42900" y="857250"/>
            <a:ext cx="8458200" cy="4114800"/>
          </a:xfrm>
        </p:spPr>
        <p:txBody>
          <a:bodyPr>
            <a:noAutofit/>
          </a:bodyPr>
          <a:lstStyle/>
          <a:p>
            <a:pPr lvl="1">
              <a:buFontTx/>
              <a:buChar char="-"/>
            </a:pPr>
            <a:r>
              <a:rPr lang="vi-VN" sz="2400" smtClean="0"/>
              <a:t> </a:t>
            </a:r>
            <a:r>
              <a:rPr lang="vi-VN" sz="2400" b="1" smtClean="0"/>
              <a:t>Merge Short</a:t>
            </a:r>
            <a:r>
              <a:rPr lang="vi-VN" sz="2400" smtClean="0"/>
              <a:t>:  </a:t>
            </a:r>
            <a:r>
              <a:rPr lang="en-US" sz="2400"/>
              <a:t>Merge sort operates by cutting the array in half over and over again until each piece is only 1 item long. Then those items are put back together (merged) in sort-order.</a:t>
            </a:r>
          </a:p>
          <a:p>
            <a:pPr marL="457200" lvl="1" indent="0">
              <a:buNone/>
            </a:pPr>
            <a:r>
              <a:rPr lang="vi-VN" sz="2400"/>
              <a:t/>
            </a:r>
            <a:br>
              <a:rPr lang="vi-VN" sz="2400"/>
            </a:br>
            <a:r>
              <a:rPr lang="vi-VN" sz="2400"/>
              <a:t/>
            </a:r>
            <a:br>
              <a:rPr lang="vi-VN" sz="2400"/>
            </a:br>
            <a:r>
              <a:rPr lang="en-US" sz="2400"/>
              <a:t/>
            </a:r>
            <a:br>
              <a:rPr lang="en-US" sz="2400"/>
            </a:br>
            <a:r>
              <a:rPr lang="en-US" sz="2400"/>
              <a:t/>
            </a:r>
            <a:br>
              <a:rPr lang="en-US" sz="2400"/>
            </a:br>
            <a:endParaRPr lang="en-US" sz="240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Sorting Alogithms</a:t>
            </a:r>
            <a:endParaRPr lang="en-US" sz="3600" dirty="0">
              <a:solidFill>
                <a:schemeClr val="tx1"/>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2038350"/>
            <a:ext cx="3200401" cy="3081293"/>
          </a:xfrm>
          <a:prstGeom prst="rect">
            <a:avLst/>
          </a:prstGeom>
        </p:spPr>
      </p:pic>
    </p:spTree>
    <p:extLst>
      <p:ext uri="{BB962C8B-B14F-4D97-AF65-F5344CB8AC3E}">
        <p14:creationId xmlns:p14="http://schemas.microsoft.com/office/powerpoint/2010/main" val="38695519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42900" y="857250"/>
            <a:ext cx="8458200" cy="4114800"/>
          </a:xfrm>
        </p:spPr>
        <p:txBody>
          <a:bodyPr>
            <a:noAutofit/>
          </a:bodyPr>
          <a:lstStyle/>
          <a:p>
            <a:pPr lvl="1">
              <a:buFontTx/>
              <a:buChar char="-"/>
            </a:pPr>
            <a:r>
              <a:rPr lang="vi-VN" sz="2400" smtClean="0"/>
              <a:t> </a:t>
            </a:r>
            <a:r>
              <a:rPr lang="vi-VN" sz="2400" b="1" smtClean="0"/>
              <a:t>Quick Short</a:t>
            </a:r>
            <a:r>
              <a:rPr lang="vi-VN" sz="2400" smtClean="0"/>
              <a:t>: </a:t>
            </a:r>
            <a:r>
              <a:rPr lang="en-US" sz="2400" smtClean="0"/>
              <a:t> is </a:t>
            </a:r>
            <a:r>
              <a:rPr lang="en-US" sz="2400"/>
              <a:t>very effective, very common and runtime of the application </a:t>
            </a:r>
            <a:r>
              <a:rPr lang="en-US" sz="2400" smtClean="0"/>
              <a:t>about O(nlogn</a:t>
            </a:r>
            <a:r>
              <a:rPr lang="en-US" sz="2400"/>
              <a:t>)</a:t>
            </a:r>
            <a:r>
              <a:rPr lang="vi-VN" sz="2400" smtClean="0"/>
              <a:t> </a:t>
            </a:r>
            <a:br>
              <a:rPr lang="vi-VN" sz="2400" smtClean="0"/>
            </a:br>
            <a:r>
              <a:rPr lang="vi-VN" sz="2400" smtClean="0"/>
              <a:t/>
            </a:r>
            <a:br>
              <a:rPr lang="vi-VN" sz="2400" smtClean="0"/>
            </a:br>
            <a:r>
              <a:rPr lang="en-US" sz="2400" smtClean="0"/>
              <a:t/>
            </a:r>
            <a:br>
              <a:rPr lang="en-US" sz="2400" smtClean="0"/>
            </a:br>
            <a:r>
              <a:rPr lang="en-US" sz="2400" smtClean="0"/>
              <a:t/>
            </a:r>
            <a:br>
              <a:rPr lang="en-US" sz="2400" smtClean="0"/>
            </a:br>
            <a:endParaRPr lang="en-US" sz="2400" smtClean="0"/>
          </a:p>
          <a:p>
            <a:pPr marL="457200" lvl="1" indent="0">
              <a:buNone/>
            </a:pPr>
            <a:r>
              <a:rPr lang="en-US" sz="2400"/>
              <a:t/>
            </a:r>
            <a:br>
              <a:rPr lang="en-US" sz="2400"/>
            </a:br>
            <a:r>
              <a:rPr lang="en-US" sz="2400"/>
              <a:t/>
            </a:r>
            <a:br>
              <a:rPr lang="en-US" sz="2400"/>
            </a:br>
            <a:endParaRPr lang="en-US" sz="2400"/>
          </a:p>
        </p:txBody>
      </p:sp>
      <p:sp>
        <p:nvSpPr>
          <p:cNvPr id="7" name="Title 1"/>
          <p:cNvSpPr txBox="1">
            <a:spLocks/>
          </p:cNvSpPr>
          <p:nvPr/>
        </p:nvSpPr>
        <p:spPr>
          <a:xfrm>
            <a:off x="0" y="0"/>
            <a:ext cx="9144000" cy="857250"/>
          </a:xfrm>
          <a:prstGeom prst="rect">
            <a:avLst/>
          </a:prstGeom>
          <a:solidFill>
            <a:srgbClr val="EBF49A"/>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tx1"/>
                </a:solidFill>
                <a:latin typeface="Arial" panose="020B0604020202020204" pitchFamily="34" charset="0"/>
                <a:cs typeface="Arial" panose="020B0604020202020204" pitchFamily="34" charset="0"/>
              </a:rPr>
              <a:t>Sorting Alogithms</a:t>
            </a:r>
            <a:endParaRPr lang="en-US" sz="3600"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2090737" y="1680859"/>
            <a:ext cx="4962525" cy="3228975"/>
          </a:xfrm>
          <a:prstGeom prst="rect">
            <a:avLst/>
          </a:prstGeom>
        </p:spPr>
      </p:pic>
    </p:spTree>
    <p:extLst>
      <p:ext uri="{BB962C8B-B14F-4D97-AF65-F5344CB8AC3E}">
        <p14:creationId xmlns:p14="http://schemas.microsoft.com/office/powerpoint/2010/main" val="27148565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2201" y="1885950"/>
            <a:ext cx="14991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a:solidFill>
                  <a:schemeClr val="accent6">
                    <a:lumMod val="75000"/>
                  </a:schemeClr>
                </a:solidFill>
              </a:rPr>
              <a:t>WPF</a:t>
            </a:r>
            <a:endParaRPr lang="en-US" sz="5400" b="1" cap="none" spc="0" dirty="0">
              <a:ln/>
              <a:solidFill>
                <a:schemeClr val="accent6">
                  <a:lumMod val="75000"/>
                </a:schemeClr>
              </a:solidFill>
              <a:effectLst/>
            </a:endParaRPr>
          </a:p>
        </p:txBody>
      </p:sp>
      <p:pic>
        <p:nvPicPr>
          <p:cNvPr id="4" name="Picture 3"/>
          <p:cNvPicPr>
            <a:picLocks noChangeAspect="1"/>
          </p:cNvPicPr>
          <p:nvPr/>
        </p:nvPicPr>
        <p:blipFill>
          <a:blip r:embed="rId2"/>
          <a:stretch>
            <a:fillRect/>
          </a:stretch>
        </p:blipFill>
        <p:spPr>
          <a:xfrm>
            <a:off x="5120049" y="0"/>
            <a:ext cx="4023951" cy="5117404"/>
          </a:xfrm>
          <a:prstGeom prst="rect">
            <a:avLst/>
          </a:prstGeom>
        </p:spPr>
      </p:pic>
    </p:spTree>
    <p:extLst>
      <p:ext uri="{BB962C8B-B14F-4D97-AF65-F5344CB8AC3E}">
        <p14:creationId xmlns:p14="http://schemas.microsoft.com/office/powerpoint/2010/main" val="11163671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Autofit/>
          </a:bodyPr>
          <a:lstStyle/>
          <a:p>
            <a:pPr marL="342900" lvl="1" indent="0">
              <a:buNone/>
            </a:pPr>
            <a:r>
              <a:rPr lang="en-US" sz="2400" dirty="0"/>
              <a:t>Windows Presentation Foundation (WPF) is a next-generation presentation system for building Windows client applications with visually stunning user experiences. </a:t>
            </a:r>
          </a:p>
        </p:txBody>
      </p:sp>
      <p:sp>
        <p:nvSpPr>
          <p:cNvPr id="7" name="Title 1"/>
          <p:cNvSpPr txBox="1">
            <a:spLocks/>
          </p:cNvSpPr>
          <p:nvPr/>
        </p:nvSpPr>
        <p:spPr>
          <a:xfrm>
            <a:off x="0" y="0"/>
            <a:ext cx="9144000" cy="857250"/>
          </a:xfrm>
          <a:prstGeom prst="rect">
            <a:avLst/>
          </a:prstGeom>
          <a:solidFill>
            <a:schemeClr val="accent6">
              <a:lumMod val="75000"/>
            </a:schemeClr>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Introducing</a:t>
            </a:r>
            <a:endParaRPr lang="en-US" sz="3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279526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Autofit/>
          </a:bodyPr>
          <a:lstStyle/>
          <a:p>
            <a:pPr marL="342900" lvl="1" indent="0">
              <a:buNone/>
            </a:pPr>
            <a:r>
              <a:rPr lang="en-US" sz="2400" dirty="0">
                <a:solidFill>
                  <a:srgbClr val="FF0000"/>
                </a:solidFill>
              </a:rPr>
              <a:t> </a:t>
            </a:r>
            <a:r>
              <a:rPr lang="en-US" sz="2400" dirty="0">
                <a:solidFill>
                  <a:srgbClr val="FF0000"/>
                </a:solidFill>
              </a:rPr>
              <a:t>XAML</a:t>
            </a:r>
          </a:p>
          <a:p>
            <a:pPr marL="342900" lvl="1" indent="0">
              <a:buNone/>
            </a:pPr>
            <a:r>
              <a:rPr lang="en-US" sz="2100" dirty="0">
                <a:latin typeface="Arial" panose="020B0604020202020204" pitchFamily="34" charset="0"/>
                <a:cs typeface="Arial" panose="020B0604020202020204" pitchFamily="34" charset="0"/>
              </a:rPr>
              <a:t>Extensible Application Markup Language, or XAML (pronounced "</a:t>
            </a:r>
            <a:r>
              <a:rPr lang="en-US" sz="2100" dirty="0" err="1">
                <a:latin typeface="Arial" panose="020B0604020202020204" pitchFamily="34" charset="0"/>
                <a:cs typeface="Arial" panose="020B0604020202020204" pitchFamily="34" charset="0"/>
              </a:rPr>
              <a:t>zammel</a:t>
            </a:r>
            <a:r>
              <a:rPr lang="en-US" sz="2100" dirty="0">
                <a:latin typeface="Arial" panose="020B0604020202020204" pitchFamily="34" charset="0"/>
                <a:cs typeface="Arial" panose="020B0604020202020204" pitchFamily="34" charset="0"/>
              </a:rPr>
              <a:t>"), is an XML-based markup language developed by Microsoft.</a:t>
            </a:r>
          </a:p>
        </p:txBody>
      </p:sp>
      <p:sp>
        <p:nvSpPr>
          <p:cNvPr id="7" name="Title 1"/>
          <p:cNvSpPr txBox="1">
            <a:spLocks/>
          </p:cNvSpPr>
          <p:nvPr/>
        </p:nvSpPr>
        <p:spPr>
          <a:xfrm>
            <a:off x="0" y="0"/>
            <a:ext cx="9144000" cy="857250"/>
          </a:xfrm>
          <a:prstGeom prst="rect">
            <a:avLst/>
          </a:prstGeom>
          <a:solidFill>
            <a:schemeClr val="accent6">
              <a:lumMod val="75000"/>
            </a:schemeClr>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Inside WPF</a:t>
            </a:r>
          </a:p>
        </p:txBody>
      </p:sp>
      <p:pic>
        <p:nvPicPr>
          <p:cNvPr id="2" name="Picture 1"/>
          <p:cNvPicPr>
            <a:picLocks noChangeAspect="1"/>
          </p:cNvPicPr>
          <p:nvPr/>
        </p:nvPicPr>
        <p:blipFill>
          <a:blip r:embed="rId2"/>
          <a:stretch>
            <a:fillRect/>
          </a:stretch>
        </p:blipFill>
        <p:spPr>
          <a:xfrm>
            <a:off x="1420776" y="2583430"/>
            <a:ext cx="6378649" cy="2418670"/>
          </a:xfrm>
          <a:prstGeom prst="rect">
            <a:avLst/>
          </a:prstGeom>
        </p:spPr>
      </p:pic>
    </p:spTree>
    <p:extLst>
      <p:ext uri="{BB962C8B-B14F-4D97-AF65-F5344CB8AC3E}">
        <p14:creationId xmlns:p14="http://schemas.microsoft.com/office/powerpoint/2010/main" val="2429197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Autofit/>
          </a:bodyPr>
          <a:lstStyle/>
          <a:p>
            <a:pPr lvl="1">
              <a:buFont typeface="Wingdings" panose="05000000000000000000" pitchFamily="2" charset="2"/>
              <a:buChar char="v"/>
            </a:pPr>
            <a:r>
              <a:rPr lang="en-US" sz="2400" dirty="0">
                <a:solidFill>
                  <a:srgbClr val="FF0000"/>
                </a:solidFill>
                <a:latin typeface="Arial" panose="020B0604020202020204" pitchFamily="34" charset="0"/>
                <a:cs typeface="Arial" panose="020B0604020202020204" pitchFamily="34" charset="0"/>
              </a:rPr>
              <a:t>WPF controls </a:t>
            </a:r>
            <a:endParaRPr lang="en-US" sz="2400" dirty="0">
              <a:solidFill>
                <a:srgbClr val="FF0000"/>
              </a:solidFill>
              <a:latin typeface="Arial" panose="020B0604020202020204" pitchFamily="34" charset="0"/>
              <a:cs typeface="Arial" panose="020B0604020202020204" pitchFamily="34" charset="0"/>
            </a:endParaRPr>
          </a:p>
          <a:p>
            <a:pPr lvl="1">
              <a:buFontTx/>
              <a:buChar char="-"/>
            </a:pPr>
            <a:r>
              <a:rPr lang="en-US" sz="2400" dirty="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default WPF control types are</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Button, </a:t>
            </a:r>
            <a:r>
              <a:rPr lang="en-US" sz="2400" dirty="0">
                <a:latin typeface="Arial" panose="020B0604020202020204" pitchFamily="34" charset="0"/>
                <a:cs typeface="Arial" panose="020B0604020202020204" pitchFamily="34" charset="0"/>
              </a:rPr>
              <a:t>Text, Shapes,</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Containers, Media, Toolbar, Scrolls, </a:t>
            </a:r>
            <a:r>
              <a:rPr lang="en-US" sz="2400" dirty="0">
                <a:latin typeface="Arial" panose="020B0604020202020204" pitchFamily="34" charset="0"/>
                <a:cs typeface="Arial" panose="020B0604020202020204" pitchFamily="34" charset="0"/>
              </a:rPr>
              <a:t>Panels and </a:t>
            </a:r>
            <a:r>
              <a:rPr lang="en-US" sz="2400" dirty="0">
                <a:latin typeface="Arial" panose="020B0604020202020204" pitchFamily="34" charset="0"/>
                <a:cs typeface="Arial" panose="020B0604020202020204" pitchFamily="34" charset="0"/>
              </a:rPr>
              <a:t>lists, Miscellaneous.</a:t>
            </a:r>
          </a:p>
          <a:p>
            <a:pPr lvl="1">
              <a:buFontTx/>
              <a:buChar char="-"/>
            </a:pPr>
            <a:r>
              <a:rPr lang="en-US" sz="2400" dirty="0">
                <a:latin typeface="Arial" panose="020B0604020202020204" pitchFamily="34" charset="0"/>
                <a:cs typeface="Arial" panose="020B0604020202020204" pitchFamily="34" charset="0"/>
              </a:rPr>
              <a:t> Grid, </a:t>
            </a:r>
            <a:r>
              <a:rPr lang="en-US" sz="2400" dirty="0" err="1">
                <a:latin typeface="Arial" panose="020B0604020202020204" pitchFamily="34" charset="0"/>
                <a:cs typeface="Arial" panose="020B0604020202020204" pitchFamily="34" charset="0"/>
              </a:rPr>
              <a:t>DockPanel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WrapPanel</a:t>
            </a:r>
            <a:r>
              <a:rPr lang="en-US" sz="2400" dirty="0">
                <a:latin typeface="Arial" panose="020B0604020202020204" pitchFamily="34" charset="0"/>
                <a:cs typeface="Arial" panose="020B0604020202020204" pitchFamily="34" charset="0"/>
              </a:rPr>
              <a:t>, Canvas</a:t>
            </a:r>
          </a:p>
          <a:p>
            <a:pPr marL="342900" lvl="1" indent="0">
              <a:buNone/>
            </a:pPr>
            <a:endParaRPr lang="en-US" sz="2400" dirty="0">
              <a:latin typeface="Arial" panose="020B0604020202020204" pitchFamily="34" charset="0"/>
              <a:cs typeface="Arial" panose="020B0604020202020204" pitchFamily="34" charset="0"/>
            </a:endParaRPr>
          </a:p>
          <a:p>
            <a:pPr lvl="1">
              <a:buFont typeface="Wingdings" panose="05000000000000000000" pitchFamily="2" charset="2"/>
              <a:buChar char="v"/>
            </a:pPr>
            <a:r>
              <a:rPr lang="en-US" sz="2400" dirty="0">
                <a:solidFill>
                  <a:srgbClr val="FF0000"/>
                </a:solidFill>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Animation</a:t>
            </a:r>
          </a:p>
          <a:p>
            <a:pPr lvl="1">
              <a:buFont typeface="Wingdings" panose="05000000000000000000" pitchFamily="2" charset="2"/>
              <a:buChar char="v"/>
            </a:pPr>
            <a:r>
              <a:rPr lang="en-US" sz="2400" dirty="0">
                <a:solidFill>
                  <a:srgbClr val="FF0000"/>
                </a:solidFill>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Type Converters</a:t>
            </a:r>
          </a:p>
          <a:p>
            <a:pPr marL="342900" lvl="1" indent="0">
              <a:buNone/>
            </a:pPr>
            <a:endParaRPr lang="en-US" sz="2400" dirty="0">
              <a:latin typeface="Arial" panose="020B0604020202020204" pitchFamily="34" charset="0"/>
              <a:cs typeface="Arial" panose="020B0604020202020204" pitchFamily="34" charset="0"/>
            </a:endParaRPr>
          </a:p>
        </p:txBody>
      </p:sp>
      <p:sp>
        <p:nvSpPr>
          <p:cNvPr id="7" name="Title 1"/>
          <p:cNvSpPr txBox="1">
            <a:spLocks/>
          </p:cNvSpPr>
          <p:nvPr/>
        </p:nvSpPr>
        <p:spPr>
          <a:xfrm>
            <a:off x="0" y="0"/>
            <a:ext cx="9144000" cy="857250"/>
          </a:xfrm>
          <a:prstGeom prst="rect">
            <a:avLst/>
          </a:prstGeom>
          <a:solidFill>
            <a:schemeClr val="accent6">
              <a:lumMod val="75000"/>
            </a:schemeClr>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WPF Controls Overview </a:t>
            </a:r>
          </a:p>
        </p:txBody>
      </p:sp>
    </p:spTree>
    <p:extLst>
      <p:ext uri="{BB962C8B-B14F-4D97-AF65-F5344CB8AC3E}">
        <p14:creationId xmlns:p14="http://schemas.microsoft.com/office/powerpoint/2010/main" val="13258131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Autofit/>
          </a:bodyPr>
          <a:lstStyle/>
          <a:p>
            <a:pPr lvl="1">
              <a:buFontTx/>
              <a:buChar char="-"/>
            </a:pPr>
            <a:r>
              <a:rPr lang="en-US" sz="2100" dirty="0">
                <a:solidFill>
                  <a:srgbClr val="FF0000"/>
                </a:solidFill>
                <a:latin typeface="Arial" panose="020B0604020202020204" pitchFamily="34" charset="0"/>
                <a:cs typeface="Arial" panose="020B0604020202020204" pitchFamily="34" charset="0"/>
              </a:rPr>
              <a:t>Navigation</a:t>
            </a:r>
            <a:r>
              <a:rPr lang="en-US" sz="2100" dirty="0">
                <a:solidFill>
                  <a:srgbClr val="FF0000"/>
                </a:solidFill>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WPF applications can be designed to use a more navigation-based user interface much like a website. To accomplish this design, you will </a:t>
            </a:r>
            <a:r>
              <a:rPr lang="en-US" sz="2100" dirty="0">
                <a:latin typeface="Arial" panose="020B0604020202020204" pitchFamily="34" charset="0"/>
                <a:cs typeface="Arial" panose="020B0604020202020204" pitchFamily="34" charset="0"/>
              </a:rPr>
              <a:t>generally </a:t>
            </a:r>
            <a:r>
              <a:rPr lang="en-US" sz="2100" dirty="0">
                <a:latin typeface="Arial" panose="020B0604020202020204" pitchFamily="34" charset="0"/>
                <a:cs typeface="Arial" panose="020B0604020202020204" pitchFamily="34" charset="0"/>
              </a:rPr>
              <a:t>use pages instead of window objects. </a:t>
            </a:r>
            <a:endParaRPr lang="en-US" sz="2100" dirty="0">
              <a:latin typeface="Arial" panose="020B0604020202020204" pitchFamily="34" charset="0"/>
              <a:cs typeface="Arial" panose="020B0604020202020204" pitchFamily="34" charset="0"/>
            </a:endParaRPr>
          </a:p>
          <a:p>
            <a:pPr lvl="1">
              <a:buFontTx/>
              <a:buChar char="-"/>
            </a:pPr>
            <a:r>
              <a:rPr lang="en-US" sz="2100" dirty="0">
                <a:solidFill>
                  <a:srgbClr val="FF0000"/>
                </a:solidFill>
                <a:latin typeface="Arial" panose="020B0604020202020204" pitchFamily="34" charset="0"/>
                <a:cs typeface="Arial" panose="020B0604020202020204" pitchFamily="34" charset="0"/>
              </a:rPr>
              <a:t>Data </a:t>
            </a:r>
            <a:r>
              <a:rPr lang="en-US" sz="2100" dirty="0">
                <a:solidFill>
                  <a:srgbClr val="FF0000"/>
                </a:solidFill>
                <a:latin typeface="Arial" panose="020B0604020202020204" pitchFamily="34" charset="0"/>
                <a:cs typeface="Arial" panose="020B0604020202020204" pitchFamily="34" charset="0"/>
              </a:rPr>
              <a:t>binding</a:t>
            </a:r>
            <a:r>
              <a:rPr lang="en-US" sz="2100" dirty="0">
                <a:solidFill>
                  <a:srgbClr val="FF0000"/>
                </a:solidFill>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Data binding is a process that establishes a connection between the application UI and the business </a:t>
            </a:r>
            <a:r>
              <a:rPr lang="en-US" sz="2100" dirty="0">
                <a:latin typeface="Arial" panose="020B0604020202020204" pitchFamily="34" charset="0"/>
                <a:cs typeface="Arial" panose="020B0604020202020204" pitchFamily="34" charset="0"/>
              </a:rPr>
              <a:t>logic.</a:t>
            </a:r>
          </a:p>
          <a:p>
            <a:pPr lvl="1">
              <a:buFontTx/>
              <a:buChar char="-"/>
            </a:pPr>
            <a:r>
              <a:rPr lang="en-US" sz="2100" dirty="0" err="1">
                <a:solidFill>
                  <a:srgbClr val="FF0000"/>
                </a:solidFill>
                <a:latin typeface="Arial" panose="020B0604020202020204" pitchFamily="34" charset="0"/>
                <a:cs typeface="Arial" panose="020B0604020202020204" pitchFamily="34" charset="0"/>
              </a:rPr>
              <a:t>DataContext</a:t>
            </a:r>
            <a:r>
              <a:rPr lang="en-US" sz="2100" dirty="0">
                <a:solidFill>
                  <a:srgbClr val="FF0000"/>
                </a:solidFill>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The </a:t>
            </a:r>
            <a:r>
              <a:rPr lang="en-US" sz="2100" dirty="0" err="1">
                <a:latin typeface="Arial" panose="020B0604020202020204" pitchFamily="34" charset="0"/>
                <a:cs typeface="Arial" panose="020B0604020202020204" pitchFamily="34" charset="0"/>
              </a:rPr>
              <a:t>DataContext</a:t>
            </a:r>
            <a:r>
              <a:rPr lang="en-US" sz="2100" dirty="0">
                <a:latin typeface="Arial" panose="020B0604020202020204" pitchFamily="34" charset="0"/>
                <a:cs typeface="Arial" panose="020B0604020202020204" pitchFamily="34" charset="0"/>
              </a:rPr>
              <a:t> property is the most common way to define the source of a data-binding </a:t>
            </a:r>
            <a:r>
              <a:rPr lang="en-US" sz="2100" dirty="0">
                <a:latin typeface="Arial" panose="020B0604020202020204" pitchFamily="34" charset="0"/>
                <a:cs typeface="Arial" panose="020B0604020202020204" pitchFamily="34" charset="0"/>
              </a:rPr>
              <a:t>expression.</a:t>
            </a:r>
          </a:p>
          <a:p>
            <a:pPr lvl="1">
              <a:buFontTx/>
              <a:buChar char="-"/>
            </a:pPr>
            <a:r>
              <a:rPr lang="en-US" sz="2100" dirty="0" err="1">
                <a:solidFill>
                  <a:srgbClr val="FF0000"/>
                </a:solidFill>
                <a:latin typeface="Arial" panose="020B0604020202020204" pitchFamily="34" charset="0"/>
                <a:cs typeface="Arial" panose="020B0604020202020204" pitchFamily="34" charset="0"/>
              </a:rPr>
              <a:t>MultiBinding</a:t>
            </a:r>
            <a:r>
              <a:rPr lang="en-US" sz="2100" dirty="0">
                <a:solidFill>
                  <a:srgbClr val="FF0000"/>
                </a:solidFill>
                <a:latin typeface="Arial" panose="020B0604020202020204" pitchFamily="34" charset="0"/>
                <a:cs typeface="Arial" panose="020B0604020202020204" pitchFamily="34" charset="0"/>
              </a:rPr>
              <a:t>:</a:t>
            </a:r>
            <a:endParaRPr lang="en-US" sz="2100" dirty="0">
              <a:solidFill>
                <a:srgbClr val="FF0000"/>
              </a:solidFill>
              <a:latin typeface="Arial" panose="020B0604020202020204" pitchFamily="34" charset="0"/>
              <a:cs typeface="Arial" panose="020B0604020202020204" pitchFamily="34" charset="0"/>
            </a:endParaRPr>
          </a:p>
        </p:txBody>
      </p:sp>
      <p:sp>
        <p:nvSpPr>
          <p:cNvPr id="7" name="Title 1"/>
          <p:cNvSpPr txBox="1">
            <a:spLocks/>
          </p:cNvSpPr>
          <p:nvPr/>
        </p:nvSpPr>
        <p:spPr>
          <a:xfrm>
            <a:off x="0" y="0"/>
            <a:ext cx="9144000" cy="857250"/>
          </a:xfrm>
          <a:prstGeom prst="rect">
            <a:avLst/>
          </a:prstGeom>
          <a:solidFill>
            <a:schemeClr val="accent6">
              <a:lumMod val="75000"/>
            </a:schemeClr>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 WPF Applications </a:t>
            </a:r>
          </a:p>
        </p:txBody>
      </p:sp>
    </p:spTree>
    <p:extLst>
      <p:ext uri="{BB962C8B-B14F-4D97-AF65-F5344CB8AC3E}">
        <p14:creationId xmlns:p14="http://schemas.microsoft.com/office/powerpoint/2010/main" val="30831509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098718" y="2211150"/>
            <a:ext cx="6946565" cy="1483981"/>
          </a:xfrm>
          <a:prstGeom prst="rect">
            <a:avLst/>
          </a:prstGeom>
        </p:spPr>
      </p:pic>
      <p:sp>
        <p:nvSpPr>
          <p:cNvPr id="7" name="Title 1"/>
          <p:cNvSpPr txBox="1">
            <a:spLocks/>
          </p:cNvSpPr>
          <p:nvPr/>
        </p:nvSpPr>
        <p:spPr>
          <a:xfrm>
            <a:off x="0" y="0"/>
            <a:ext cx="9144000" cy="857250"/>
          </a:xfrm>
          <a:prstGeom prst="rect">
            <a:avLst/>
          </a:prstGeom>
          <a:solidFill>
            <a:schemeClr val="accent6">
              <a:lumMod val="75000"/>
            </a:schemeClr>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WPF and MVVM</a:t>
            </a:r>
          </a:p>
        </p:txBody>
      </p:sp>
    </p:spTree>
    <p:extLst>
      <p:ext uri="{BB962C8B-B14F-4D97-AF65-F5344CB8AC3E}">
        <p14:creationId xmlns:p14="http://schemas.microsoft.com/office/powerpoint/2010/main" val="32770944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Autofit/>
          </a:bodyPr>
          <a:lstStyle/>
          <a:p>
            <a:pPr marL="342900" lvl="1" indent="0">
              <a:buNone/>
            </a:pPr>
            <a:r>
              <a:rPr lang="en-US" sz="2400" dirty="0"/>
              <a:t>The button control, as well as other WPF controls, have a property called Command. This property allows a developer to specify an instance of an implementation of the </a:t>
            </a:r>
            <a:r>
              <a:rPr lang="en-US" sz="2400" dirty="0" err="1"/>
              <a:t>ICommand</a:t>
            </a:r>
            <a:r>
              <a:rPr lang="en-US" sz="2400" dirty="0"/>
              <a:t> interface to accomplish a specified task without adding any code to the Window's code behind.</a:t>
            </a:r>
          </a:p>
        </p:txBody>
      </p:sp>
      <p:sp>
        <p:nvSpPr>
          <p:cNvPr id="7" name="Title 1"/>
          <p:cNvSpPr txBox="1">
            <a:spLocks/>
          </p:cNvSpPr>
          <p:nvPr/>
        </p:nvSpPr>
        <p:spPr>
          <a:xfrm>
            <a:off x="0" y="0"/>
            <a:ext cx="9144000" cy="857250"/>
          </a:xfrm>
          <a:prstGeom prst="rect">
            <a:avLst/>
          </a:prstGeom>
          <a:solidFill>
            <a:schemeClr val="accent6">
              <a:lumMod val="75000"/>
            </a:schemeClr>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 WPF Commands </a:t>
            </a:r>
          </a:p>
        </p:txBody>
      </p:sp>
    </p:spTree>
    <p:extLst>
      <p:ext uri="{BB962C8B-B14F-4D97-AF65-F5344CB8AC3E}">
        <p14:creationId xmlns:p14="http://schemas.microsoft.com/office/powerpoint/2010/main" val="37450005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Autofit/>
          </a:bodyPr>
          <a:lstStyle/>
          <a:p>
            <a:pPr lvl="1"/>
            <a:r>
              <a:rPr lang="en-US" sz="2400" dirty="0"/>
              <a:t>Property value </a:t>
            </a:r>
            <a:r>
              <a:rPr lang="en-US" sz="2400" dirty="0"/>
              <a:t>inheritance</a:t>
            </a:r>
          </a:p>
          <a:p>
            <a:pPr lvl="1"/>
            <a:r>
              <a:rPr lang="en-US" sz="2400" dirty="0"/>
              <a:t>Routed </a:t>
            </a:r>
            <a:r>
              <a:rPr lang="en-US" sz="2400" dirty="0"/>
              <a:t>events</a:t>
            </a:r>
          </a:p>
          <a:p>
            <a:pPr lvl="1"/>
            <a:r>
              <a:rPr lang="en-US" sz="2400" dirty="0"/>
              <a:t>WPF documents </a:t>
            </a:r>
          </a:p>
        </p:txBody>
      </p:sp>
      <p:sp>
        <p:nvSpPr>
          <p:cNvPr id="7" name="Title 1"/>
          <p:cNvSpPr txBox="1">
            <a:spLocks/>
          </p:cNvSpPr>
          <p:nvPr/>
        </p:nvSpPr>
        <p:spPr>
          <a:xfrm>
            <a:off x="0" y="0"/>
            <a:ext cx="9144000" cy="857250"/>
          </a:xfrm>
          <a:prstGeom prst="rect">
            <a:avLst/>
          </a:prstGeom>
          <a:solidFill>
            <a:schemeClr val="accent6">
              <a:lumMod val="75000"/>
            </a:schemeClr>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Advanced WPF Concepts </a:t>
            </a:r>
          </a:p>
        </p:txBody>
      </p:sp>
    </p:spTree>
    <p:extLst>
      <p:ext uri="{BB962C8B-B14F-4D97-AF65-F5344CB8AC3E}">
        <p14:creationId xmlns:p14="http://schemas.microsoft.com/office/powerpoint/2010/main" val="35007553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118619" y="2745021"/>
            <a:ext cx="6608565" cy="1953221"/>
          </a:xfrm>
          <a:prstGeom prst="rect">
            <a:avLst/>
          </a:prstGeom>
        </p:spPr>
      </p:pic>
      <p:sp>
        <p:nvSpPr>
          <p:cNvPr id="7" name="Title 1"/>
          <p:cNvSpPr txBox="1">
            <a:spLocks/>
          </p:cNvSpPr>
          <p:nvPr/>
        </p:nvSpPr>
        <p:spPr>
          <a:xfrm>
            <a:off x="0" y="0"/>
            <a:ext cx="9144000" cy="857250"/>
          </a:xfrm>
          <a:prstGeom prst="rect">
            <a:avLst/>
          </a:prstGeom>
          <a:solidFill>
            <a:srgbClr val="FFFF0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ysClr val="windowText" lastClr="000000"/>
                </a:solidFill>
                <a:latin typeface="Arial" panose="020B0604020202020204" pitchFamily="34" charset="0"/>
                <a:cs typeface="Arial" panose="020B0604020202020204" pitchFamily="34" charset="0"/>
              </a:rPr>
              <a:t> Symmetric Encryption </a:t>
            </a:r>
          </a:p>
        </p:txBody>
      </p:sp>
      <p:sp>
        <p:nvSpPr>
          <p:cNvPr id="4" name="Rectangle 3"/>
          <p:cNvSpPr/>
          <p:nvPr/>
        </p:nvSpPr>
        <p:spPr>
          <a:xfrm>
            <a:off x="177422" y="1039389"/>
            <a:ext cx="8819865" cy="2631490"/>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A symmetric encryption algorithm is a two-way encryption process that uses the same key for both encryption and decryption of your message. In theory, this sounds straightforward as both the sender and receiver of the message should know the key, but in practice securely sharing a key is very hard to do. </a:t>
            </a:r>
          </a:p>
          <a:p>
            <a:r>
              <a:rPr lang="en-US" sz="21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62990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81000" y="1028700"/>
            <a:ext cx="8458200" cy="4114800"/>
          </a:xfrm>
        </p:spPr>
        <p:txBody>
          <a:bodyPr>
            <a:noAutofit/>
          </a:bodyPr>
          <a:lstStyle/>
          <a:p>
            <a:pPr lvl="1"/>
            <a:r>
              <a:rPr lang="en-US" sz="2400" dirty="0"/>
              <a:t>The frameless window effect </a:t>
            </a:r>
          </a:p>
          <a:p>
            <a:pPr lvl="1"/>
            <a:r>
              <a:rPr lang="en-US" sz="2400" dirty="0"/>
              <a:t>Logical tree vs. visual tree</a:t>
            </a:r>
          </a:p>
          <a:p>
            <a:pPr lvl="1"/>
            <a:r>
              <a:rPr lang="en-US" sz="2400" dirty="0"/>
              <a:t>Triggers</a:t>
            </a:r>
          </a:p>
          <a:p>
            <a:pPr lvl="1"/>
            <a:r>
              <a:rPr lang="en-US" sz="2400" dirty="0"/>
              <a:t>Data templates </a:t>
            </a:r>
            <a:endParaRPr lang="en-US" sz="2400" dirty="0"/>
          </a:p>
        </p:txBody>
      </p:sp>
      <p:sp>
        <p:nvSpPr>
          <p:cNvPr id="7" name="Title 1"/>
          <p:cNvSpPr txBox="1">
            <a:spLocks/>
          </p:cNvSpPr>
          <p:nvPr/>
        </p:nvSpPr>
        <p:spPr>
          <a:xfrm>
            <a:off x="0" y="0"/>
            <a:ext cx="9144000" cy="857250"/>
          </a:xfrm>
          <a:prstGeom prst="rect">
            <a:avLst/>
          </a:prstGeom>
          <a:solidFill>
            <a:schemeClr val="accent6">
              <a:lumMod val="75000"/>
            </a:schemeClr>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WPF Control Styles and Templates </a:t>
            </a:r>
          </a:p>
        </p:txBody>
      </p:sp>
    </p:spTree>
    <p:extLst>
      <p:ext uri="{BB962C8B-B14F-4D97-AF65-F5344CB8AC3E}">
        <p14:creationId xmlns:p14="http://schemas.microsoft.com/office/powerpoint/2010/main" val="32243563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857250"/>
          </a:xfrm>
          <a:prstGeom prst="rect">
            <a:avLst/>
          </a:prstGeom>
          <a:solidFill>
            <a:srgbClr val="FFFF0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ysClr val="windowText" lastClr="000000"/>
                </a:solidFill>
                <a:latin typeface="Arial" panose="020B0604020202020204" pitchFamily="34" charset="0"/>
                <a:cs typeface="Arial" panose="020B0604020202020204" pitchFamily="34" charset="0"/>
              </a:rPr>
              <a:t>Asymmetric Encryption</a:t>
            </a:r>
          </a:p>
        </p:txBody>
      </p:sp>
      <p:sp>
        <p:nvSpPr>
          <p:cNvPr id="4" name="Rectangle 3"/>
          <p:cNvSpPr/>
          <p:nvPr/>
        </p:nvSpPr>
        <p:spPr>
          <a:xfrm>
            <a:off x="177422" y="1039389"/>
            <a:ext cx="8819865" cy="1569660"/>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The main problem with symmetric encryption is that of securely sharing keys. A good solution to this problem is to use asymmetric cryptography, which is also referred to as public key cryptography.</a:t>
            </a:r>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2322838" y="2384946"/>
            <a:ext cx="5147928" cy="2766362"/>
          </a:xfrm>
          <a:prstGeom prst="rect">
            <a:avLst/>
          </a:prstGeom>
        </p:spPr>
      </p:pic>
    </p:spTree>
    <p:extLst>
      <p:ext uri="{BB962C8B-B14F-4D97-AF65-F5344CB8AC3E}">
        <p14:creationId xmlns:p14="http://schemas.microsoft.com/office/powerpoint/2010/main" val="15266148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915400" cy="3376282"/>
          </a:xfrm>
        </p:spPr>
        <p:txBody>
          <a:bodyPr>
            <a:normAutofit/>
          </a:bodyPr>
          <a:lstStyle/>
          <a:p>
            <a:pPr marL="457189" lvl="1" indent="0" algn="just">
              <a:buNone/>
            </a:pPr>
            <a:r>
              <a:rPr lang="en-US" sz="2400" dirty="0">
                <a:latin typeface="Arial" pitchFamily="34" charset="0"/>
                <a:cs typeface="Arial" pitchFamily="34" charset="0"/>
              </a:rPr>
              <a:t>This is where you use a combination of both RSA and AES. </a:t>
            </a:r>
          </a:p>
        </p:txBody>
      </p:sp>
      <p:sp>
        <p:nvSpPr>
          <p:cNvPr id="7" name="Title 1"/>
          <p:cNvSpPr txBox="1">
            <a:spLocks/>
          </p:cNvSpPr>
          <p:nvPr/>
        </p:nvSpPr>
        <p:spPr>
          <a:xfrm>
            <a:off x="0" y="0"/>
            <a:ext cx="9144000" cy="857250"/>
          </a:xfrm>
          <a:prstGeom prst="rect">
            <a:avLst/>
          </a:prstGeom>
          <a:solidFill>
            <a:srgbClr val="FFFF00"/>
          </a:solidFill>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tx1"/>
                </a:solidFill>
                <a:latin typeface="Arial" panose="020B0604020202020204" pitchFamily="34" charset="0"/>
                <a:cs typeface="Arial" panose="020B0604020202020204" pitchFamily="34" charset="0"/>
              </a:rPr>
              <a:t>Hybrid Approach (RSA+AES)</a:t>
            </a:r>
          </a:p>
        </p:txBody>
      </p:sp>
      <p:pic>
        <p:nvPicPr>
          <p:cNvPr id="2" name="Picture 1"/>
          <p:cNvPicPr>
            <a:picLocks noChangeAspect="1"/>
          </p:cNvPicPr>
          <p:nvPr/>
        </p:nvPicPr>
        <p:blipFill>
          <a:blip r:embed="rId2"/>
          <a:stretch>
            <a:fillRect/>
          </a:stretch>
        </p:blipFill>
        <p:spPr>
          <a:xfrm>
            <a:off x="0" y="2123819"/>
            <a:ext cx="2886075" cy="2493169"/>
          </a:xfrm>
          <a:prstGeom prst="rect">
            <a:avLst/>
          </a:prstGeom>
        </p:spPr>
      </p:pic>
      <p:sp>
        <p:nvSpPr>
          <p:cNvPr id="3" name="Rectangle 2"/>
          <p:cNvSpPr/>
          <p:nvPr/>
        </p:nvSpPr>
        <p:spPr>
          <a:xfrm>
            <a:off x="2733614" y="1781784"/>
            <a:ext cx="6410386" cy="1754326"/>
          </a:xfrm>
          <a:prstGeom prst="rect">
            <a:avLst/>
          </a:prstGeom>
        </p:spPr>
        <p:txBody>
          <a:bodyPr wrap="square">
            <a:spAutoFit/>
          </a:bodyPr>
          <a:lstStyle/>
          <a:p>
            <a:r>
              <a:rPr lang="en-US" sz="1350" b="1" dirty="0">
                <a:solidFill>
                  <a:srgbClr val="FF0000"/>
                </a:solidFill>
                <a:latin typeface="Arial" panose="020B0604020202020204" pitchFamily="34" charset="0"/>
                <a:cs typeface="Arial" panose="020B0604020202020204" pitchFamily="34" charset="0"/>
              </a:rPr>
              <a:t>Encryption</a:t>
            </a:r>
          </a:p>
          <a:p>
            <a:pPr marL="257175" indent="-257175">
              <a:buAutoNum type="arabicPeriod"/>
            </a:pPr>
            <a:r>
              <a:rPr lang="en-US" sz="1350" dirty="0">
                <a:latin typeface="Arial" panose="020B0604020202020204" pitchFamily="34" charset="0"/>
                <a:cs typeface="Arial" panose="020B0604020202020204" pitchFamily="34" charset="0"/>
              </a:rPr>
              <a:t>Alice generates a 256-bit (32-byte) AES Key. This key is called a session key in this process. </a:t>
            </a:r>
          </a:p>
          <a:p>
            <a:pPr marL="257175" indent="-257175">
              <a:buAutoNum type="arabicPeriod"/>
            </a:pPr>
            <a:r>
              <a:rPr lang="en-US" sz="1350" dirty="0">
                <a:latin typeface="Arial" panose="020B0604020202020204" pitchFamily="34" charset="0"/>
                <a:cs typeface="Arial" panose="020B0604020202020204" pitchFamily="34" charset="0"/>
              </a:rPr>
              <a:t>Alice generates a 128-bit (16-byte) IV. </a:t>
            </a:r>
          </a:p>
          <a:p>
            <a:pPr marL="257175" indent="-257175">
              <a:buAutoNum type="arabicPeriod"/>
            </a:pPr>
            <a:r>
              <a:rPr lang="en-US" sz="1350" dirty="0">
                <a:latin typeface="Arial" panose="020B0604020202020204" pitchFamily="34" charset="0"/>
                <a:cs typeface="Arial" panose="020B0604020202020204" pitchFamily="34" charset="0"/>
              </a:rPr>
              <a:t>Alice encrypts the data with AES using the session key and the IV. </a:t>
            </a:r>
          </a:p>
          <a:p>
            <a:pPr marL="257175" indent="-257175">
              <a:buAutoNum type="arabicPeriod"/>
            </a:pPr>
            <a:r>
              <a:rPr lang="en-US" sz="1350" dirty="0">
                <a:latin typeface="Arial" panose="020B0604020202020204" pitchFamily="34" charset="0"/>
                <a:cs typeface="Arial" panose="020B0604020202020204" pitchFamily="34" charset="0"/>
              </a:rPr>
              <a:t>Alice encrypts the session key with RSA and Bob’s public key. </a:t>
            </a:r>
          </a:p>
          <a:p>
            <a:pPr marL="257175" indent="-257175">
              <a:buAutoNum type="arabicPeriod"/>
            </a:pPr>
            <a:r>
              <a:rPr lang="en-US" sz="1350" dirty="0">
                <a:latin typeface="Arial" panose="020B0604020202020204" pitchFamily="34" charset="0"/>
                <a:cs typeface="Arial" panose="020B0604020202020204" pitchFamily="34" charset="0"/>
              </a:rPr>
              <a:t>Alice stores the encrypted data, encrypted AES session key, and IV in a separate structure or file. This is the packet of data that is sent to Bob</a:t>
            </a:r>
          </a:p>
        </p:txBody>
      </p:sp>
      <p:sp>
        <p:nvSpPr>
          <p:cNvPr id="4" name="Rectangle 3"/>
          <p:cNvSpPr/>
          <p:nvPr/>
        </p:nvSpPr>
        <p:spPr>
          <a:xfrm>
            <a:off x="2733613" y="3513026"/>
            <a:ext cx="6410387" cy="1338828"/>
          </a:xfrm>
          <a:prstGeom prst="rect">
            <a:avLst/>
          </a:prstGeom>
        </p:spPr>
        <p:txBody>
          <a:bodyPr wrap="square">
            <a:spAutoFit/>
          </a:bodyPr>
          <a:lstStyle/>
          <a:p>
            <a:r>
              <a:rPr lang="en-US" sz="1350" b="1" dirty="0">
                <a:solidFill>
                  <a:srgbClr val="FF0000"/>
                </a:solidFill>
                <a:latin typeface="Arial" panose="020B0604020202020204" pitchFamily="34" charset="0"/>
                <a:cs typeface="Arial" panose="020B0604020202020204" pitchFamily="34" charset="0"/>
              </a:rPr>
              <a:t>Decryption </a:t>
            </a:r>
          </a:p>
          <a:p>
            <a:pPr marL="257175" indent="-257175">
              <a:buAutoNum type="arabicPeriod"/>
            </a:pPr>
            <a:r>
              <a:rPr lang="en-US" sz="1350" dirty="0">
                <a:latin typeface="Arial" panose="020B0604020202020204" pitchFamily="34" charset="0"/>
                <a:cs typeface="Arial" panose="020B0604020202020204" pitchFamily="34" charset="0"/>
              </a:rPr>
              <a:t>Bob decrypts the encrypted AES session key by using RSA and Bob’s private key.</a:t>
            </a:r>
          </a:p>
          <a:p>
            <a:pPr marL="257175" indent="-257175">
              <a:buAutoNum type="arabicPeriod"/>
            </a:pPr>
            <a:r>
              <a:rPr lang="en-US" sz="1350" dirty="0">
                <a:latin typeface="Arial" panose="020B0604020202020204" pitchFamily="34" charset="0"/>
                <a:cs typeface="Arial" panose="020B0604020202020204" pitchFamily="34" charset="0"/>
              </a:rPr>
              <a:t>Bob decrypts the encrypted data by using the decrypted AES session key and the IV.</a:t>
            </a:r>
          </a:p>
          <a:p>
            <a:pPr marL="257175" indent="-257175">
              <a:buFontTx/>
              <a:buAutoNum type="arabicPeriod"/>
            </a:pPr>
            <a:r>
              <a:rPr lang="en-US" sz="1350" dirty="0">
                <a:latin typeface="Arial" panose="020B0604020202020204" pitchFamily="34" charset="0"/>
                <a:cs typeface="Arial" panose="020B0604020202020204" pitchFamily="34" charset="0"/>
              </a:rPr>
              <a:t>Bob reads the decrypted message.</a:t>
            </a:r>
          </a:p>
        </p:txBody>
      </p:sp>
    </p:spTree>
    <p:extLst>
      <p:ext uri="{BB962C8B-B14F-4D97-AF65-F5344CB8AC3E}">
        <p14:creationId xmlns:p14="http://schemas.microsoft.com/office/powerpoint/2010/main" val="30247350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4878</TotalTime>
  <Words>2220</Words>
  <Application>Microsoft Office PowerPoint</Application>
  <PresentationFormat>On-screen Show (16:9)</PresentationFormat>
  <Paragraphs>286</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TKs</dc:creator>
  <cp:lastModifiedBy>Windows User</cp:lastModifiedBy>
  <cp:revision>673</cp:revision>
  <dcterms:created xsi:type="dcterms:W3CDTF">2006-08-16T00:00:00Z</dcterms:created>
  <dcterms:modified xsi:type="dcterms:W3CDTF">2017-02-06T07:34:44Z</dcterms:modified>
</cp:coreProperties>
</file>