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7" r:id="rId3"/>
    <p:sldId id="353" r:id="rId5"/>
    <p:sldId id="300" r:id="rId6"/>
    <p:sldId id="352" r:id="rId7"/>
    <p:sldId id="448" r:id="rId8"/>
    <p:sldId id="451" r:id="rId9"/>
    <p:sldId id="452" r:id="rId10"/>
    <p:sldId id="455" r:id="rId11"/>
    <p:sldId id="454" r:id="rId12"/>
    <p:sldId id="456" r:id="rId13"/>
    <p:sldId id="470" r:id="rId14"/>
    <p:sldId id="458" r:id="rId15"/>
    <p:sldId id="459" r:id="rId16"/>
    <p:sldId id="462" r:id="rId17"/>
    <p:sldId id="472" r:id="rId18"/>
    <p:sldId id="471" r:id="rId19"/>
    <p:sldId id="450" r:id="rId20"/>
    <p:sldId id="297" r:id="rId21"/>
  </p:sldIdLst>
  <p:sldSz cx="12190095" cy="68592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5493A"/>
    <a:srgbClr val="F7F7F7"/>
    <a:srgbClr val="F5F5F5"/>
    <a:srgbClr val="F9F9F9"/>
    <a:srgbClr val="31C7C9"/>
    <a:srgbClr val="5AD6BE"/>
    <a:srgbClr val="F8F8F8"/>
    <a:srgbClr val="77A3C1"/>
    <a:srgbClr val="81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7688" autoAdjust="0"/>
  </p:normalViewPr>
  <p:slideViewPr>
    <p:cSldViewPr snapToGrid="0" showGuides="1">
      <p:cViewPr varScale="1">
        <p:scale>
          <a:sx n="58" d="100"/>
          <a:sy n="58" d="100"/>
        </p:scale>
        <p:origin x="840" y="48"/>
      </p:cViewPr>
      <p:guideLst>
        <p:guide orient="horz" pos="2132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bubble3D val="0"/>
            <c:spPr>
              <a:solidFill>
                <a:srgbClr val="D5493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bubble3D val="0"/>
            <c:spPr>
              <a:solidFill>
                <a:srgbClr val="D5493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 rot="2700000">
            <a:off x="1130774" y="1768240"/>
            <a:ext cx="2862343" cy="3006362"/>
            <a:chOff x="0" y="986971"/>
            <a:chExt cx="4615543" cy="4847774"/>
          </a:xfrm>
        </p:grpSpPr>
        <p:sp>
          <p:nvSpPr>
            <p:cNvPr id="60" name="矩形 5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5182811" y="1190047"/>
            <a:ext cx="1486859" cy="1561670"/>
            <a:chOff x="0" y="986971"/>
            <a:chExt cx="4615543" cy="4847774"/>
          </a:xfrm>
        </p:grpSpPr>
        <p:sp>
          <p:nvSpPr>
            <p:cNvPr id="24" name="矩形 2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2700000">
            <a:off x="4848264" y="4495558"/>
            <a:ext cx="751113" cy="788905"/>
            <a:chOff x="0" y="986971"/>
            <a:chExt cx="4615543" cy="4847774"/>
          </a:xfrm>
        </p:grpSpPr>
        <p:sp>
          <p:nvSpPr>
            <p:cNvPr id="28" name="矩形 2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18"/>
          <p:cNvSpPr txBox="1"/>
          <p:nvPr/>
        </p:nvSpPr>
        <p:spPr>
          <a:xfrm>
            <a:off x="7877821" y="4684250"/>
            <a:ext cx="3002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展示小组：</a:t>
            </a:r>
            <a:r>
              <a:rPr lang="en-US" altLang="zh-CN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之光小组</a:t>
            </a:r>
            <a:endParaRPr lang="en-US" altLang="zh-CN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组长：张艺玮</a:t>
            </a:r>
            <a:endParaRPr lang="en-US" altLang="zh-CN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组员：杨慧、李雨蒙、</a:t>
            </a:r>
            <a:endParaRPr lang="en-US" altLang="zh-CN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李策、符少磊、孙屹东</a:t>
            </a:r>
            <a:endParaRPr lang="zh-CN" altLang="en-US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39800" y="2227141"/>
            <a:ext cx="5054976" cy="123110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anose="02010600030101010101" pitchFamily="2" charset="-122"/>
              </a:rPr>
              <a:t>亲逢</a:t>
            </a:r>
            <a:endParaRPr lang="en-US" altLang="zh-CN" sz="4000" dirty="0">
              <a:solidFill>
                <a:srgbClr val="D5493A"/>
              </a:solidFill>
              <a:latin typeface="方正正大黑简体" pitchFamily="2" charset="-122"/>
              <a:ea typeface="方正正大黑简体" pitchFamily="2" charset="-122"/>
              <a:cs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anose="02010600030101010101" pitchFamily="2" charset="-122"/>
              </a:rPr>
              <a:t>       ——</a:t>
            </a:r>
            <a:r>
              <a:rPr lang="zh-CN" altLang="en-US" sz="4000" dirty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anose="02010600030101010101" pitchFamily="2" charset="-122"/>
              </a:rPr>
              <a:t>项目展示</a:t>
            </a:r>
            <a:endParaRPr lang="zh-CN" altLang="en-US" sz="4000" dirty="0">
              <a:solidFill>
                <a:srgbClr val="D5493A"/>
              </a:solidFill>
              <a:latin typeface="方正正大黑简体" pitchFamily="2" charset="-122"/>
              <a:ea typeface="方正正大黑简体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PA_Line 2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100896" y="3657600"/>
            <a:ext cx="4733192" cy="14736"/>
          </a:xfrm>
          <a:prstGeom prst="line">
            <a:avLst/>
          </a:prstGeom>
          <a:noFill/>
          <a:ln w="6350">
            <a:solidFill>
              <a:srgbClr val="D5493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49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99710"/>
            <a:ext cx="12190413" cy="671840"/>
            <a:chOff x="0" y="449389"/>
            <a:chExt cx="12190413" cy="671840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88230" y="44938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阿里云短信验证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6381115" y="1896110"/>
            <a:ext cx="4921250" cy="29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/>
              <a:t>技术介绍：短信服务（</a:t>
            </a:r>
            <a:r>
              <a:rPr lang="en-US" altLang="zh-CN" sz="2000" dirty="0"/>
              <a:t>Short Message Service</a:t>
            </a:r>
            <a:r>
              <a:rPr lang="zh-CN" altLang="en-US" sz="2000" dirty="0"/>
              <a:t>）是阿里云为用户提供的一种通信服务的能力。</a:t>
            </a:r>
            <a:br>
              <a:rPr lang="zh-CN" altLang="en-US" sz="2000" dirty="0"/>
            </a:br>
            <a:r>
              <a:rPr lang="zh-CN" altLang="en-US" sz="2000" dirty="0"/>
              <a:t>支持国内和国际快速发送验证码、短信通知和推广短信，服务范围覆盖全球</a:t>
            </a:r>
            <a:r>
              <a:rPr lang="en-US" altLang="zh-CN" sz="2000" dirty="0"/>
              <a:t>200</a:t>
            </a:r>
            <a:r>
              <a:rPr lang="zh-CN" altLang="en-US" sz="2000" dirty="0"/>
              <a:t>多个国家和地区。</a:t>
            </a:r>
            <a:br>
              <a:rPr lang="zh-CN" altLang="en-US" sz="2000" dirty="0"/>
            </a:br>
            <a:r>
              <a:rPr lang="zh-CN" altLang="en-US" sz="2000" dirty="0"/>
              <a:t>电信级运维保障，实时监控自动切换，到达率高达</a:t>
            </a:r>
            <a:r>
              <a:rPr lang="en-US" altLang="zh-CN" sz="2000" dirty="0"/>
              <a:t>99%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8" y="2127081"/>
            <a:ext cx="5569748" cy="308652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99710"/>
            <a:ext cx="12190413" cy="671840"/>
            <a:chOff x="0" y="449389"/>
            <a:chExt cx="12190413" cy="671840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88230" y="449389"/>
              <a:ext cx="3917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MobTech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ShareSDK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772795" y="1702795"/>
            <a:ext cx="4921250" cy="40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/>
              <a:t>产品简介：</a:t>
            </a:r>
            <a:r>
              <a:rPr lang="en-US" altLang="zh-CN" sz="2000" dirty="0" err="1"/>
              <a:t>ShareSDK</a:t>
            </a:r>
            <a:r>
              <a:rPr lang="zh-CN" altLang="en-US" sz="2000" dirty="0"/>
              <a:t>是一种社会化分享组件，为</a:t>
            </a:r>
            <a:r>
              <a:rPr lang="en-US" altLang="zh-CN" sz="2000" dirty="0"/>
              <a:t>iOS</a:t>
            </a:r>
            <a:r>
              <a:rPr lang="zh-CN" altLang="en-US" sz="2000" dirty="0"/>
              <a:t>、</a:t>
            </a:r>
            <a:r>
              <a:rPr lang="en-US" altLang="zh-CN" sz="2000" dirty="0"/>
              <a:t>Android</a:t>
            </a:r>
            <a:r>
              <a:rPr lang="zh-CN" altLang="en-US" sz="2000" dirty="0"/>
              <a:t>、</a:t>
            </a:r>
            <a:r>
              <a:rPr lang="en-US" altLang="zh-CN" sz="2000" dirty="0"/>
              <a:t>WP8 </a:t>
            </a:r>
            <a:r>
              <a:rPr lang="zh-CN" altLang="en-US" sz="2000" dirty="0"/>
              <a:t>的</a:t>
            </a:r>
            <a:r>
              <a:rPr lang="en-US" altLang="zh-CN" sz="2000" dirty="0"/>
              <a:t>APP</a:t>
            </a:r>
            <a:r>
              <a:rPr lang="zh-CN" altLang="en-US" sz="2000" dirty="0"/>
              <a:t>提供社会化功能，集成了一些常用的类库和接口，缩短开发者的开发时间，还有社会化统计分析管理后台。</a:t>
            </a:r>
            <a:br>
              <a:rPr lang="zh-CN" altLang="en-US" sz="2000" dirty="0"/>
            </a:br>
            <a:r>
              <a:rPr lang="zh-CN" altLang="en-US" sz="2000" dirty="0"/>
              <a:t>本项目集成了一键分享功能，支持分享文字、图片、图文、音乐。可同时分享（可分享不同内容）到三个社交平台且</a:t>
            </a:r>
            <a:r>
              <a:rPr lang="en-US" altLang="zh-CN" sz="2000" dirty="0"/>
              <a:t>@</a:t>
            </a:r>
            <a:r>
              <a:rPr lang="zh-CN" altLang="en-US" sz="2000" dirty="0"/>
              <a:t>好友。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/>
              <a:t>轻松实现你分享出去的链接中，仅让用户看到官网地址，而并非</a:t>
            </a:r>
            <a:r>
              <a:rPr lang="en-US" altLang="zh-CN" sz="2000" dirty="0" err="1"/>
              <a:t>ShareSDK</a:t>
            </a:r>
            <a:r>
              <a:rPr lang="zh-CN" altLang="en-US" sz="2000" dirty="0"/>
              <a:t>，而且支持全球主流社交平台</a:t>
            </a:r>
            <a:r>
              <a:rPr lang="en-US" altLang="zh-CN" sz="2000" dirty="0"/>
              <a:t>40+……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1770836"/>
            <a:ext cx="5635050" cy="417435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5425" y="987222"/>
            <a:ext cx="2696320" cy="2425781"/>
            <a:chOff x="687918" y="1359259"/>
            <a:chExt cx="5202542" cy="4680539"/>
          </a:xfrm>
        </p:grpSpPr>
        <p:grpSp>
          <p:nvGrpSpPr>
            <p:cNvPr id="15" name="组合 14"/>
            <p:cNvGrpSpPr/>
            <p:nvPr/>
          </p:nvGrpSpPr>
          <p:grpSpPr>
            <a:xfrm rot="2700000">
              <a:off x="756186" y="1959808"/>
              <a:ext cx="2713630" cy="2850166"/>
              <a:chOff x="0" y="986971"/>
              <a:chExt cx="4615543" cy="484777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700000">
              <a:off x="1680822" y="1299176"/>
              <a:ext cx="3799246" cy="3990406"/>
              <a:chOff x="0" y="986971"/>
              <a:chExt cx="4615543" cy="484777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2700000">
              <a:off x="4445388" y="1323797"/>
              <a:ext cx="1409610" cy="1480534"/>
              <a:chOff x="0" y="986971"/>
              <a:chExt cx="4615543" cy="484777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700000">
              <a:off x="4526822" y="5309795"/>
              <a:ext cx="712090" cy="747916"/>
              <a:chOff x="0" y="986971"/>
              <a:chExt cx="4615543" cy="484777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矩形 69"/>
          <p:cNvSpPr>
            <a:spLocks noChangeArrowheads="1"/>
          </p:cNvSpPr>
          <p:nvPr/>
        </p:nvSpPr>
        <p:spPr bwMode="auto">
          <a:xfrm>
            <a:off x="2363470" y="4099560"/>
            <a:ext cx="7664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项目功能介绍</a:t>
            </a:r>
            <a:endParaRPr lang="en-US" altLang="zh-CN" sz="4800" b="1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05009" y="4672624"/>
            <a:ext cx="1456264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027564" y="4672624"/>
            <a:ext cx="1379619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_14"/>
          <p:cNvSpPr txBox="1">
            <a:spLocks noChangeArrowheads="1"/>
          </p:cNvSpPr>
          <p:nvPr/>
        </p:nvSpPr>
        <p:spPr bwMode="auto">
          <a:xfrm>
            <a:off x="5051817" y="1598905"/>
            <a:ext cx="2264212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92653"/>
            <a:ext cx="12190413" cy="678897"/>
            <a:chOff x="0" y="442332"/>
            <a:chExt cx="12190413" cy="67889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416500" y="44233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整体项目介绍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915988" y="5218113"/>
            <a:ext cx="106013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2444" y="419322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网页端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功能丰富，更加全面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3311" y="3682329"/>
            <a:ext cx="1015663" cy="2747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方便快捷，随时浏览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手机端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4" y="1069661"/>
            <a:ext cx="6167790" cy="29344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" y="1211855"/>
            <a:ext cx="2473150" cy="52180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33293"/>
            <a:ext cx="12190413" cy="638257"/>
            <a:chOff x="0" y="482972"/>
            <a:chExt cx="12190413" cy="63825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33620" y="48297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主要功能介绍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任意多边形 35"/>
          <p:cNvSpPr/>
          <p:nvPr/>
        </p:nvSpPr>
        <p:spPr>
          <a:xfrm>
            <a:off x="803375" y="2189735"/>
            <a:ext cx="2305595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3" name="任意多边形 36"/>
          <p:cNvSpPr/>
          <p:nvPr/>
        </p:nvSpPr>
        <p:spPr>
          <a:xfrm>
            <a:off x="856542" y="5531166"/>
            <a:ext cx="2199232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文本框 53"/>
          <p:cNvSpPr txBox="1"/>
          <p:nvPr/>
        </p:nvSpPr>
        <p:spPr>
          <a:xfrm>
            <a:off x="906700" y="2619331"/>
            <a:ext cx="2199232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寻人大厅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algn="l"/>
            <a:endParaRPr lang="en-US" altLang="zh-CN" sz="120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该模块的功能是展示一些随机的寻人信息，包括文本，图片信息等，也支持通过各种关键字进行信息搜索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sp>
        <p:nvSpPr>
          <p:cNvPr id="20" name="任意多边形 35"/>
          <p:cNvSpPr/>
          <p:nvPr/>
        </p:nvSpPr>
        <p:spPr>
          <a:xfrm>
            <a:off x="3590111" y="2189735"/>
            <a:ext cx="2305595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1" name="任意多边形 36"/>
          <p:cNvSpPr/>
          <p:nvPr/>
        </p:nvSpPr>
        <p:spPr>
          <a:xfrm>
            <a:off x="3643292" y="5509265"/>
            <a:ext cx="2199232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7108" y="2586081"/>
            <a:ext cx="1878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b="1" dirty="0">
                <a:solidFill>
                  <a:schemeClr val="bg1"/>
                </a:solidFill>
              </a:rPr>
              <a:t>发布寻人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该模块分为家寻亲人，亲人寻家，流浪救助，其他寻人四个子模块，用户可以根据自己的需求选择相应的寻亲类型进行登记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任意多边形 35"/>
          <p:cNvSpPr/>
          <p:nvPr/>
        </p:nvSpPr>
        <p:spPr>
          <a:xfrm>
            <a:off x="6383460" y="2189736"/>
            <a:ext cx="2305595" cy="3836846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6" name="任意多边形 36"/>
          <p:cNvSpPr/>
          <p:nvPr/>
        </p:nvSpPr>
        <p:spPr>
          <a:xfrm>
            <a:off x="6383459" y="5471772"/>
            <a:ext cx="2305595" cy="722812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50185" y="2552831"/>
            <a:ext cx="1862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真情留言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该模块的功能是展示一些寻人成功的案例、关于寻人的留言，也可以发布者对志愿者的寻亲感谢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任意多边形 35"/>
          <p:cNvSpPr/>
          <p:nvPr/>
        </p:nvSpPr>
        <p:spPr>
          <a:xfrm>
            <a:off x="9133839" y="2207402"/>
            <a:ext cx="2305595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D549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9" name="任意多边形 36"/>
          <p:cNvSpPr/>
          <p:nvPr/>
        </p:nvSpPr>
        <p:spPr>
          <a:xfrm>
            <a:off x="9133838" y="5531166"/>
            <a:ext cx="2305594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71675" y="2633385"/>
            <a:ext cx="1896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个人中心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该模块包括寻亲者和志愿者两种，主要功能是对账户的管理和对发布的寻人信息的持续跟踪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6" y="216799"/>
            <a:ext cx="12190413" cy="651592"/>
            <a:chOff x="0" y="469637"/>
            <a:chExt cx="12190413" cy="651592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325060" y="46963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6" y="0"/>
            <a:ext cx="910258" cy="811220"/>
          </a:xfrm>
          <a:prstGeom prst="rect">
            <a:avLst/>
          </a:prstGeom>
        </p:spPr>
      </p:pic>
      <p:sp>
        <p:nvSpPr>
          <p:cNvPr id="36" name="TextBox 2"/>
          <p:cNvSpPr txBox="1"/>
          <p:nvPr/>
        </p:nvSpPr>
        <p:spPr>
          <a:xfrm>
            <a:off x="288230" y="29971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主要功能截图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430" y="6169013"/>
            <a:ext cx="100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08808" y="6168849"/>
            <a:ext cx="11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寻人大厅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80208" y="6168728"/>
            <a:ext cx="11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个人中心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" y="1063298"/>
            <a:ext cx="2426537" cy="5041805"/>
          </a:xfrm>
          <a:prstGeom prst="rect">
            <a:avLst/>
          </a:prstGeom>
        </p:spPr>
      </p:pic>
      <p:pic>
        <p:nvPicPr>
          <p:cNvPr id="5" name="图片 4" descr="TIM图片201912311044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25" y="1063625"/>
            <a:ext cx="2419985" cy="5040630"/>
          </a:xfrm>
          <a:prstGeom prst="rect">
            <a:avLst/>
          </a:prstGeom>
        </p:spPr>
      </p:pic>
      <p:pic>
        <p:nvPicPr>
          <p:cNvPr id="6" name="图片 5" descr="TIM图片20191231113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20" y="1062990"/>
            <a:ext cx="2695575" cy="50412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506" y="252994"/>
            <a:ext cx="12190413" cy="651592"/>
            <a:chOff x="0" y="469637"/>
            <a:chExt cx="12190413" cy="651592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325060" y="46963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6" y="0"/>
            <a:ext cx="910258" cy="811220"/>
          </a:xfrm>
          <a:prstGeom prst="rect">
            <a:avLst/>
          </a:prstGeom>
        </p:spPr>
      </p:pic>
      <p:sp>
        <p:nvSpPr>
          <p:cNvPr id="36" name="TextBox 2"/>
          <p:cNvSpPr txBox="1"/>
          <p:nvPr/>
        </p:nvSpPr>
        <p:spPr>
          <a:xfrm>
            <a:off x="288230" y="29971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主要功能截图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5733" y="6083284"/>
            <a:ext cx="11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人脸识别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93009" y="6002053"/>
            <a:ext cx="11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发布寻人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16817" y="5955843"/>
            <a:ext cx="11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74" y="939700"/>
            <a:ext cx="2371332" cy="4880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448" y="939699"/>
            <a:ext cx="2371332" cy="48802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99" y="939699"/>
            <a:ext cx="2313045" cy="48802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506" y="252994"/>
            <a:ext cx="12190413" cy="651592"/>
            <a:chOff x="0" y="469637"/>
            <a:chExt cx="12190413" cy="651592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325060" y="46963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936" y="0"/>
            <a:ext cx="910258" cy="811220"/>
          </a:xfrm>
          <a:prstGeom prst="rect">
            <a:avLst/>
          </a:prstGeom>
        </p:spPr>
      </p:pic>
      <p:sp>
        <p:nvSpPr>
          <p:cNvPr id="36" name="TextBox 2"/>
          <p:cNvSpPr txBox="1"/>
          <p:nvPr/>
        </p:nvSpPr>
        <p:spPr>
          <a:xfrm>
            <a:off x="288230" y="299710"/>
            <a:ext cx="264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网页主要功能截图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" y="990647"/>
            <a:ext cx="4950191" cy="25318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2" y="990647"/>
            <a:ext cx="5001118" cy="25318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" y="3999929"/>
            <a:ext cx="5059260" cy="25599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96709" y="4770304"/>
            <a:ext cx="329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网页端功能与手机端类似，在这里就不加以赘述了。</a:t>
            </a:r>
            <a:endParaRPr lang="zh-CN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2700000">
            <a:off x="681829" y="1864125"/>
            <a:ext cx="2862343" cy="3006362"/>
            <a:chOff x="0" y="986971"/>
            <a:chExt cx="4615543" cy="4847774"/>
          </a:xfrm>
        </p:grpSpPr>
        <p:sp>
          <p:nvSpPr>
            <p:cNvPr id="30" name="矩形 2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2700000">
            <a:off x="5182811" y="1190047"/>
            <a:ext cx="1486859" cy="1561670"/>
            <a:chOff x="0" y="986971"/>
            <a:chExt cx="4615543" cy="4847774"/>
          </a:xfrm>
        </p:grpSpPr>
        <p:sp>
          <p:nvSpPr>
            <p:cNvPr id="43" name="矩形 42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700000">
            <a:off x="4879379" y="5449963"/>
            <a:ext cx="751113" cy="788905"/>
            <a:chOff x="0" y="986971"/>
            <a:chExt cx="4615543" cy="4847774"/>
          </a:xfrm>
        </p:grpSpPr>
        <p:sp>
          <p:nvSpPr>
            <p:cNvPr id="46" name="矩形 45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18"/>
          <p:cNvSpPr txBox="1"/>
          <p:nvPr/>
        </p:nvSpPr>
        <p:spPr>
          <a:xfrm>
            <a:off x="7457943" y="5061147"/>
            <a:ext cx="274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演讲人：</a:t>
            </a:r>
            <a:r>
              <a:rPr lang="en-US" altLang="zh-CN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之光小组</a:t>
            </a:r>
            <a:endParaRPr lang="zh-CN" altLang="en-US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34676" y="2868365"/>
            <a:ext cx="5054976" cy="73850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anose="02010600030101010101" pitchFamily="2" charset="-122"/>
              </a:rPr>
              <a:t>谢谢观看</a:t>
            </a:r>
            <a:r>
              <a:rPr lang="en-US" altLang="zh-CN" sz="4800" dirty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anose="02010600030101010101" pitchFamily="2" charset="-122"/>
              </a:rPr>
              <a:t>!</a:t>
            </a:r>
            <a:endParaRPr lang="en-US" altLang="zh-CN" sz="4800" dirty="0">
              <a:solidFill>
                <a:srgbClr val="D5493A"/>
              </a:solidFill>
              <a:latin typeface="方正正大黑简体" pitchFamily="2" charset="-122"/>
              <a:ea typeface="方正正大黑简体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2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78687" y="3872129"/>
            <a:ext cx="4239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We have many PowerPoint </a:t>
            </a: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templates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that has been specifically designed to help anyone that is stepping into the world of the very first time.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1" name="PA_Line 2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478688" y="3672336"/>
            <a:ext cx="4355400" cy="0"/>
          </a:xfrm>
          <a:prstGeom prst="line">
            <a:avLst/>
          </a:prstGeom>
          <a:noFill/>
          <a:ln w="6350">
            <a:solidFill>
              <a:srgbClr val="D5493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49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2700000">
            <a:off x="756186" y="1959808"/>
            <a:ext cx="2713630" cy="2850166"/>
            <a:chOff x="0" y="986971"/>
            <a:chExt cx="4615543" cy="4847774"/>
          </a:xfrm>
        </p:grpSpPr>
        <p:sp>
          <p:nvSpPr>
            <p:cNvPr id="30" name="矩形 2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2700000">
            <a:off x="1680822" y="1299176"/>
            <a:ext cx="3799246" cy="3990406"/>
            <a:chOff x="0" y="986971"/>
            <a:chExt cx="4615543" cy="4847774"/>
          </a:xfrm>
        </p:grpSpPr>
        <p:sp>
          <p:nvSpPr>
            <p:cNvPr id="34" name="矩形 3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2700000">
            <a:off x="4445388" y="1323797"/>
            <a:ext cx="1409610" cy="1480534"/>
            <a:chOff x="0" y="986971"/>
            <a:chExt cx="4615543" cy="4847774"/>
          </a:xfrm>
        </p:grpSpPr>
        <p:sp>
          <p:nvSpPr>
            <p:cNvPr id="37" name="矩形 3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2700000">
            <a:off x="4526822" y="5309795"/>
            <a:ext cx="712090" cy="747916"/>
            <a:chOff x="0" y="986971"/>
            <a:chExt cx="4615543" cy="4847774"/>
          </a:xfrm>
        </p:grpSpPr>
        <p:sp>
          <p:nvSpPr>
            <p:cNvPr id="40" name="矩形 3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842710" y="2142916"/>
            <a:ext cx="830997" cy="218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目 录</a:t>
            </a:r>
            <a:endParaRPr lang="en-US" altLang="zh-CN" sz="5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793826" y="2450259"/>
            <a:ext cx="184666" cy="17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宋体" panose="02010600030101010101" pitchFamily="2" charset="-122"/>
              </a:rPr>
              <a:t>CONTENTS</a:t>
            </a:r>
            <a:endParaRPr lang="en-US" altLang="zh-CN" sz="1200" dirty="0">
              <a:solidFill>
                <a:schemeClr val="bg1"/>
              </a:solidFill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673706" y="2406718"/>
            <a:ext cx="0" cy="174817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394920" y="1913453"/>
            <a:ext cx="4432320" cy="3411535"/>
            <a:chOff x="6429563" y="2186763"/>
            <a:chExt cx="3551068" cy="2733242"/>
          </a:xfrm>
        </p:grpSpPr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6918195" y="2186763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第一部分：项目及小组简介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429563" y="2237293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3" name="椭圆 72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6918195" y="3039598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第二部分：项目运用技术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6956295" y="3313308"/>
              <a:ext cx="3024336" cy="12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429563" y="3065708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1" name="椭圆 70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008132" y="1463434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18195" y="3845356"/>
              <a:ext cx="3024336" cy="246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第三部分：项目展示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429563" y="3895886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69" name="椭圆 68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008132" y="1463433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6918195" y="4673771"/>
              <a:ext cx="3024336" cy="246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5425" y="987222"/>
            <a:ext cx="2696320" cy="2425781"/>
            <a:chOff x="687918" y="1359259"/>
            <a:chExt cx="5202542" cy="4680539"/>
          </a:xfrm>
        </p:grpSpPr>
        <p:grpSp>
          <p:nvGrpSpPr>
            <p:cNvPr id="15" name="组合 14"/>
            <p:cNvGrpSpPr/>
            <p:nvPr/>
          </p:nvGrpSpPr>
          <p:grpSpPr>
            <a:xfrm rot="2700000">
              <a:off x="756186" y="1959808"/>
              <a:ext cx="2713630" cy="2850166"/>
              <a:chOff x="0" y="986971"/>
              <a:chExt cx="4615543" cy="484777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700000">
              <a:off x="1680822" y="1299176"/>
              <a:ext cx="3799246" cy="3990406"/>
              <a:chOff x="0" y="986971"/>
              <a:chExt cx="4615543" cy="484777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2700000">
              <a:off x="4445388" y="1323797"/>
              <a:ext cx="1409610" cy="1480534"/>
              <a:chOff x="0" y="986971"/>
              <a:chExt cx="4615543" cy="484777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700000">
              <a:off x="4526822" y="5309795"/>
              <a:ext cx="712090" cy="747916"/>
              <a:chOff x="0" y="986971"/>
              <a:chExt cx="4615543" cy="484777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矩形 69"/>
          <p:cNvSpPr>
            <a:spLocks noChangeArrowheads="1"/>
          </p:cNvSpPr>
          <p:nvPr/>
        </p:nvSpPr>
        <p:spPr bwMode="auto">
          <a:xfrm>
            <a:off x="2035333" y="4197656"/>
            <a:ext cx="8119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项目及小组简介</a:t>
            </a:r>
            <a:endParaRPr lang="zh-CN" altLang="en-US" sz="4800" b="1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79254" y="4672624"/>
            <a:ext cx="1456264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054869" y="4672624"/>
            <a:ext cx="1379619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_14"/>
          <p:cNvSpPr txBox="1">
            <a:spLocks noChangeArrowheads="1"/>
          </p:cNvSpPr>
          <p:nvPr/>
        </p:nvSpPr>
        <p:spPr bwMode="auto">
          <a:xfrm>
            <a:off x="5051817" y="1598905"/>
            <a:ext cx="2264212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19958"/>
            <a:ext cx="12190413" cy="651592"/>
            <a:chOff x="0" y="469637"/>
            <a:chExt cx="12190413" cy="651592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12725" y="469637"/>
              <a:ext cx="28771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Freeform 6"/>
          <p:cNvSpPr/>
          <p:nvPr/>
        </p:nvSpPr>
        <p:spPr bwMode="auto">
          <a:xfrm flipH="1">
            <a:off x="5494940" y="1595480"/>
            <a:ext cx="5263514" cy="1876242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6"/>
          <p:cNvSpPr/>
          <p:nvPr/>
        </p:nvSpPr>
        <p:spPr bwMode="auto">
          <a:xfrm flipH="1">
            <a:off x="6634878" y="4172111"/>
            <a:ext cx="5156470" cy="1773077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18233" y="1717396"/>
            <a:ext cx="4724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 </a:t>
            </a:r>
            <a:r>
              <a:rPr lang="zh-CN" altLang="en-US" b="1" dirty="0">
                <a:solidFill>
                  <a:schemeClr val="bg1"/>
                </a:solidFill>
              </a:rPr>
              <a:t>  当今网络市场上存在许多像宝贝回家、希望寻人网这样的网站，但是在手机端的寻人软件很少，而且近几年来随着智能手机越来越普及，相较于在网站上发布寻人信息的繁琐，亲逢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可以更加快捷简单地发布浏览寻人信息。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03455" y="4319985"/>
            <a:ext cx="431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</a:t>
            </a:r>
            <a:r>
              <a:rPr lang="zh-CN" altLang="en-US" b="1" dirty="0">
                <a:solidFill>
                  <a:schemeClr val="bg1"/>
                </a:solidFill>
              </a:rPr>
              <a:t>而且现在的家长、儿童防骗防拐意识增强，寻人技术逐渐提高，但是儿童走失率、人口失踪率依旧很高，因此我们想到写这样一个关于寻亲的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en-US" b="1" dirty="0">
                <a:solidFill>
                  <a:schemeClr val="bg1"/>
                </a:solidFill>
              </a:rPr>
              <a:t>，来帮助失踪家庭团圆。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2" y="3942003"/>
            <a:ext cx="4392088" cy="23950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6" y="1324500"/>
            <a:ext cx="4217208" cy="226455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635" y="428543"/>
            <a:ext cx="12190413" cy="638257"/>
            <a:chOff x="0" y="482972"/>
            <a:chExt cx="12190413" cy="63825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389255" y="482972"/>
              <a:ext cx="27920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4"/>
          <p:cNvSpPr txBox="1"/>
          <p:nvPr/>
        </p:nvSpPr>
        <p:spPr>
          <a:xfrm>
            <a:off x="4962086" y="1066800"/>
            <a:ext cx="7005442" cy="563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chemeClr val="accent2"/>
                </a:solidFill>
                <a:latin typeface="+mn-ea"/>
              </a:rPr>
              <a:t>项目名称：亲逢</a:t>
            </a:r>
            <a:endParaRPr lang="en-US" altLang="zh-CN" sz="3200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3000" dirty="0">
                <a:latin typeface="+mn-ea"/>
              </a:rPr>
              <a:t>名称寓意：</a:t>
            </a:r>
            <a:r>
              <a:rPr lang="zh-CN" altLang="en-US" sz="2800" dirty="0">
                <a:latin typeface="+mn-ea"/>
              </a:rPr>
              <a:t>失去联系的亲人可以再次重逢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3000" dirty="0">
                <a:latin typeface="+mn-ea"/>
              </a:rPr>
              <a:t>主要目的：</a:t>
            </a:r>
            <a:r>
              <a:rPr lang="zh-CN" altLang="en-US" sz="2800" dirty="0">
                <a:latin typeface="+mn-ea"/>
              </a:rPr>
              <a:t>在于建立起一个消息以及通知传达迅速的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寻人网</a:t>
            </a:r>
            <a:r>
              <a:rPr lang="zh-CN" altLang="en-US" sz="2800" dirty="0">
                <a:latin typeface="+mn-ea"/>
              </a:rPr>
              <a:t>，能够帮助被拐或丢失人口的父母或本人更快速有效的获得消息；帮助公安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减轻寻人压力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3000" dirty="0">
                <a:latin typeface="+mn-ea"/>
              </a:rPr>
              <a:t>项目面向者：</a:t>
            </a:r>
            <a:r>
              <a:rPr lang="zh-CN" altLang="en-US" sz="2800" dirty="0">
                <a:latin typeface="+mn-ea"/>
              </a:rPr>
              <a:t>主要是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有丢失经历的人或家庭</a:t>
            </a:r>
            <a:r>
              <a:rPr lang="zh-CN" altLang="en-US" sz="2800" dirty="0">
                <a:latin typeface="+mn-ea"/>
              </a:rPr>
              <a:t>，也适用于生活中的每一个人，可注册成为</a:t>
            </a:r>
            <a:r>
              <a:rPr lang="zh-CN" altLang="en-US" sz="2800" dirty="0">
                <a:solidFill>
                  <a:schemeClr val="accent2"/>
                </a:solidFill>
                <a:latin typeface="+mn-ea"/>
              </a:rPr>
              <a:t>志愿者</a:t>
            </a:r>
            <a:r>
              <a:rPr lang="zh-CN" altLang="en-US" sz="2800" dirty="0">
                <a:latin typeface="+mn-ea"/>
              </a:rPr>
              <a:t>，不经意间的查看浏览就可能会让一个家庭的团圆。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987213" y="2895600"/>
          <a:ext cx="1733744" cy="187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3228342" y="2913122"/>
          <a:ext cx="1733744" cy="184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3300390" y="3620461"/>
            <a:ext cx="15896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感召力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1"/>
          <p:cNvSpPr txBox="1"/>
          <p:nvPr/>
        </p:nvSpPr>
        <p:spPr>
          <a:xfrm>
            <a:off x="1059261" y="3619191"/>
            <a:ext cx="15896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70" y="138064"/>
            <a:ext cx="910258" cy="811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9" grpId="0">
        <p:bldAsOne/>
      </p:bldGraphic>
      <p:bldGraphic spid="10" grpId="0">
        <p:bldAsOne/>
      </p:bldGraphic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06623"/>
            <a:ext cx="12190413" cy="664927"/>
            <a:chOff x="0" y="456302"/>
            <a:chExt cx="12190413" cy="66492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79975" y="45630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小组成员分工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直接连接符 24"/>
          <p:cNvSpPr>
            <a:spLocks noChangeShapeType="1"/>
          </p:cNvSpPr>
          <p:nvPr/>
        </p:nvSpPr>
        <p:spPr bwMode="auto">
          <a:xfrm>
            <a:off x="1135221" y="2444909"/>
            <a:ext cx="10117137" cy="1588"/>
          </a:xfrm>
          <a:prstGeom prst="line">
            <a:avLst/>
          </a:prstGeom>
          <a:noFill/>
          <a:ln w="28575">
            <a:solidFill>
              <a:srgbClr val="D5493A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5471215" y="1690528"/>
            <a:ext cx="1378585" cy="1444943"/>
          </a:xfrm>
          <a:prstGeom prst="ellipse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3105468" y="1755713"/>
            <a:ext cx="1308100" cy="1308100"/>
          </a:xfrm>
          <a:prstGeom prst="ellipse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宋体" panose="02010600030101010101" pitchFamily="2" charset="-122"/>
              </a:rPr>
              <a:t>杨慧</a:t>
            </a:r>
            <a:endParaRPr lang="zh-CN" altLang="en-US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4"/>
          <p:cNvSpPr>
            <a:spLocks noChangeArrowheads="1"/>
          </p:cNvSpPr>
          <p:nvPr/>
        </p:nvSpPr>
        <p:spPr bwMode="auto">
          <a:xfrm>
            <a:off x="767716" y="1755713"/>
            <a:ext cx="1308100" cy="1308100"/>
          </a:xfrm>
          <a:prstGeom prst="ellipse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宋体" panose="02010600030101010101" pitchFamily="2" charset="-122"/>
              </a:rPr>
              <a:t>李雨蒙</a:t>
            </a:r>
            <a:endParaRPr lang="zh-CN" altLang="en-US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椭圆 5"/>
          <p:cNvSpPr>
            <a:spLocks noChangeArrowheads="1"/>
          </p:cNvSpPr>
          <p:nvPr/>
        </p:nvSpPr>
        <p:spPr bwMode="auto">
          <a:xfrm>
            <a:off x="7994333" y="1745615"/>
            <a:ext cx="1308100" cy="1308100"/>
          </a:xfrm>
          <a:prstGeom prst="ellipse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6"/>
          <p:cNvSpPr>
            <a:spLocks noChangeArrowheads="1"/>
          </p:cNvSpPr>
          <p:nvPr/>
        </p:nvSpPr>
        <p:spPr bwMode="auto">
          <a:xfrm>
            <a:off x="10265092" y="1771808"/>
            <a:ext cx="1308100" cy="1308100"/>
          </a:xfrm>
          <a:prstGeom prst="ellipse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宋体" panose="02010600030101010101" pitchFamily="2" charset="-122"/>
              </a:rPr>
              <a:t>孙屹东</a:t>
            </a:r>
            <a:endParaRPr lang="zh-CN" altLang="en-US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3"/>
          <p:cNvSpPr>
            <a:spLocks noChangeArrowheads="1"/>
          </p:cNvSpPr>
          <p:nvPr/>
        </p:nvSpPr>
        <p:spPr bwMode="auto">
          <a:xfrm>
            <a:off x="767716" y="3609975"/>
            <a:ext cx="161893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sym typeface="Calibri" panose="020F0502020204030204" pitchFamily="34" charset="0"/>
              </a:rPr>
              <a:t>家寻亲人、亲人寻家、流浪救助、其他寻人</a:t>
            </a:r>
            <a:endParaRPr lang="en-US" altLang="zh-CN" sz="2000" dirty="0">
              <a:latin typeface="+mn-ea"/>
              <a:sym typeface="Calibri" panose="020F0502020204030204" pitchFamily="34" charset="0"/>
            </a:endParaRP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sym typeface="Calibri" panose="020F0502020204030204" pitchFamily="34" charset="0"/>
              </a:rPr>
              <a:t>四种类型寻亲页面界面设计及功能实现</a:t>
            </a:r>
            <a:endParaRPr lang="en-US" altLang="zh-CN" sz="2000" dirty="0"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5525398" y="4238944"/>
            <a:ext cx="63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3473" y="22523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         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李策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14625" y="22523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符少磊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66731" y="3630156"/>
            <a:ext cx="1378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登录页面、注册页面、忘记密码页面、验证码集成、</a:t>
            </a:r>
            <a:r>
              <a:rPr lang="en-US" altLang="zh-CN" sz="2000" dirty="0"/>
              <a:t>APP</a:t>
            </a:r>
            <a:r>
              <a:rPr lang="zh-CN" altLang="en-US" sz="2000" dirty="0"/>
              <a:t>界面设计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525398" y="3630156"/>
            <a:ext cx="1296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首页功能、三个切换宣传页面、服务器配置、功能、整体项目功能集成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088603" y="3630156"/>
            <a:ext cx="1378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寻人大厅页面、寻人信息搜索功能实现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0507661" y="3609975"/>
            <a:ext cx="1065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真情留言界面、个人中心界面</a:t>
            </a:r>
            <a:endParaRPr lang="zh-CN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animBg="1"/>
      <p:bldP spid="9" grpId="0" bldLvl="0" animBg="1"/>
      <p:bldP spid="10" grpId="0" animBg="1"/>
      <p:bldP spid="11" grpId="0" bldLvl="0" animBg="1"/>
      <p:bldP spid="12" grpId="0"/>
      <p:bldP spid="16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5425" y="987222"/>
            <a:ext cx="2696320" cy="2425781"/>
            <a:chOff x="687918" y="1359259"/>
            <a:chExt cx="5202542" cy="4680539"/>
          </a:xfrm>
        </p:grpSpPr>
        <p:grpSp>
          <p:nvGrpSpPr>
            <p:cNvPr id="15" name="组合 14"/>
            <p:cNvGrpSpPr/>
            <p:nvPr/>
          </p:nvGrpSpPr>
          <p:grpSpPr>
            <a:xfrm rot="2700000">
              <a:off x="756186" y="1959808"/>
              <a:ext cx="2713630" cy="2850166"/>
              <a:chOff x="0" y="986971"/>
              <a:chExt cx="4615543" cy="484777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700000">
              <a:off x="1680822" y="1299176"/>
              <a:ext cx="3799246" cy="3990406"/>
              <a:chOff x="0" y="986971"/>
              <a:chExt cx="4615543" cy="484777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2700000">
              <a:off x="4445388" y="1323797"/>
              <a:ext cx="1409610" cy="1480534"/>
              <a:chOff x="0" y="986971"/>
              <a:chExt cx="4615543" cy="484777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700000">
              <a:off x="4526822" y="5309795"/>
              <a:ext cx="712090" cy="747916"/>
              <a:chOff x="0" y="986971"/>
              <a:chExt cx="4615543" cy="484777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5" name="直接连接符 34"/>
          <p:cNvCxnSpPr/>
          <p:nvPr/>
        </p:nvCxnSpPr>
        <p:spPr>
          <a:xfrm>
            <a:off x="601174" y="4672624"/>
            <a:ext cx="1456264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433964" y="4672624"/>
            <a:ext cx="1379619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_14"/>
          <p:cNvSpPr txBox="1">
            <a:spLocks noChangeArrowheads="1"/>
          </p:cNvSpPr>
          <p:nvPr/>
        </p:nvSpPr>
        <p:spPr bwMode="auto">
          <a:xfrm>
            <a:off x="5051817" y="1598905"/>
            <a:ext cx="2264212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589" y="4191090"/>
            <a:ext cx="8130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D5493A"/>
                </a:solidFill>
              </a:rPr>
              <a:t>         </a:t>
            </a:r>
            <a:r>
              <a:rPr lang="zh-CN" altLang="en-US" sz="4800" b="1" dirty="0">
                <a:solidFill>
                  <a:srgbClr val="D5493A"/>
                </a:solidFill>
              </a:rPr>
              <a:t>项目运用技术介绍</a:t>
            </a:r>
            <a:endParaRPr lang="zh-CN" altLang="en-US" sz="4800" b="1" dirty="0">
              <a:solidFill>
                <a:srgbClr val="D5493A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3335" y="305988"/>
            <a:ext cx="12190413" cy="665562"/>
            <a:chOff x="0" y="455667"/>
            <a:chExt cx="12190413" cy="665562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268545" y="455667"/>
              <a:ext cx="780288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人脸识别技术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969" y="1547446"/>
            <a:ext cx="4536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功能简介：</a:t>
            </a:r>
            <a:endParaRPr lang="en-US" altLang="zh-CN" sz="3200" dirty="0"/>
          </a:p>
          <a:p>
            <a:r>
              <a:rPr lang="zh-CN" altLang="en-US" sz="3200" dirty="0"/>
              <a:t>       人脸比对通过将两张人脸提取出</a:t>
            </a:r>
            <a:r>
              <a:rPr lang="zh-CN" altLang="en-US" sz="3200" dirty="0">
                <a:solidFill>
                  <a:srgbClr val="FF0000"/>
                </a:solidFill>
              </a:rPr>
              <a:t>特征码</a:t>
            </a:r>
            <a:r>
              <a:rPr lang="zh-CN" altLang="en-US" sz="3200" dirty="0"/>
              <a:t>，再计算两张人脸的</a:t>
            </a:r>
            <a:r>
              <a:rPr lang="zh-CN" altLang="en-US" sz="3200" dirty="0">
                <a:solidFill>
                  <a:srgbClr val="FF0000"/>
                </a:solidFill>
              </a:rPr>
              <a:t>相似度</a:t>
            </a:r>
            <a:r>
              <a:rPr lang="zh-CN" altLang="en-US" sz="3200" dirty="0"/>
              <a:t>，并且给出响应的相似比值，从而判断两张人脸是否为同一个人。</a:t>
            </a:r>
            <a:endParaRPr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9" y="1324238"/>
            <a:ext cx="2876550" cy="2181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66" y="3735058"/>
            <a:ext cx="2876550" cy="24574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358700" y="6365632"/>
            <a:ext cx="137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搜索结果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8054" y="3673485"/>
            <a:ext cx="153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搜索目标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33293"/>
            <a:ext cx="12190413" cy="638257"/>
            <a:chOff x="0" y="482972"/>
            <a:chExt cx="12190413" cy="63825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313630" y="482972"/>
              <a:ext cx="3077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4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MobTech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验证码验证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238726" y="1486299"/>
            <a:ext cx="971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       </a:t>
            </a:r>
            <a:r>
              <a:rPr lang="zh-CN" altLang="en-US" sz="2400" dirty="0">
                <a:sym typeface="+mn-ea"/>
              </a:rPr>
              <a:t>技术概述：</a:t>
            </a:r>
            <a:r>
              <a:rPr lang="zh-CN" altLang="en-US" sz="2400" dirty="0"/>
              <a:t>短信验证码</a:t>
            </a:r>
            <a:r>
              <a:rPr lang="en-US" altLang="zh-CN" sz="2400" dirty="0"/>
              <a:t>SDK</a:t>
            </a:r>
            <a:r>
              <a:rPr lang="zh-CN" altLang="en-US" sz="2400" dirty="0"/>
              <a:t>，为开发者提供全球通用的短信验证码工具，开发者可以用其在</a:t>
            </a:r>
            <a:r>
              <a:rPr lang="en-US" altLang="zh-CN" sz="2400" dirty="0"/>
              <a:t>App</a:t>
            </a:r>
            <a:r>
              <a:rPr lang="zh-CN" altLang="en-US" sz="2400" dirty="0"/>
              <a:t>植入短信验证码</a:t>
            </a:r>
            <a:r>
              <a:rPr lang="en-US" altLang="zh-CN" sz="2400" dirty="0"/>
              <a:t>SDK</a:t>
            </a:r>
            <a:r>
              <a:rPr lang="zh-CN" altLang="en-US" sz="2400" dirty="0"/>
              <a:t>、简单设置即可短信验证，集成快速便捷，且后期易于管理。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0" y="66964"/>
            <a:ext cx="910258" cy="811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65" y="3201377"/>
            <a:ext cx="8040480" cy="280685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演示</Application>
  <PresentationFormat>自定义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方正正大黑简体</vt:lpstr>
      <vt:lpstr>黑体</vt:lpstr>
      <vt:lpstr>华文中宋</vt:lpstr>
      <vt:lpstr>Calibri</vt:lpstr>
      <vt:lpstr>华文楷体</vt:lpstr>
      <vt:lpstr>Calibri</vt:lpstr>
      <vt:lpstr>方正姚体</vt:lpstr>
      <vt:lpstr>等线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调研报告</dc:title>
  <dc:creator>第一PPT模板网-WWW.1PPT.COM</dc:creator>
  <cp:keywords>第一PPT模板网-WWW.1PPT.COM</cp:keywords>
  <dc:description>www.1ppt.com</dc:description>
  <cp:lastModifiedBy>李策</cp:lastModifiedBy>
  <cp:revision>2860</cp:revision>
  <dcterms:created xsi:type="dcterms:W3CDTF">2015-12-01T09:06:00Z</dcterms:created>
  <dcterms:modified xsi:type="dcterms:W3CDTF">2019-12-31T03:38:38Z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