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76" r:id="rId3"/>
    <p:sldId id="361" r:id="rId4"/>
    <p:sldId id="272" r:id="rId5"/>
    <p:sldId id="366" r:id="rId6"/>
    <p:sldId id="364" r:id="rId7"/>
    <p:sldId id="362" r:id="rId8"/>
    <p:sldId id="363" r:id="rId9"/>
    <p:sldId id="365" r:id="rId10"/>
    <p:sldId id="368" r:id="rId11"/>
    <p:sldId id="369" r:id="rId12"/>
    <p:sldId id="370" r:id="rId13"/>
    <p:sldId id="367" r:id="rId14"/>
    <p:sldId id="372" r:id="rId15"/>
    <p:sldId id="373" r:id="rId16"/>
    <p:sldId id="374" r:id="rId17"/>
    <p:sldId id="375" r:id="rId18"/>
    <p:sldId id="390" r:id="rId19"/>
    <p:sldId id="376" r:id="rId20"/>
    <p:sldId id="377" r:id="rId21"/>
    <p:sldId id="378" r:id="rId22"/>
    <p:sldId id="265" r:id="rId23"/>
    <p:sldId id="266" r:id="rId24"/>
    <p:sldId id="267" r:id="rId25"/>
    <p:sldId id="268" r:id="rId26"/>
    <p:sldId id="270" r:id="rId27"/>
    <p:sldId id="382" r:id="rId28"/>
    <p:sldId id="381" r:id="rId29"/>
    <p:sldId id="389" r:id="rId30"/>
    <p:sldId id="388" r:id="rId31"/>
    <p:sldId id="385" r:id="rId32"/>
    <p:sldId id="387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1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emf"/><Relationship Id="rId1" Type="http://schemas.openxmlformats.org/officeDocument/2006/relationships/image" Target="../media/image109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Relationship Id="rId5" Type="http://schemas.openxmlformats.org/officeDocument/2006/relationships/image" Target="../media/image133.wmf"/><Relationship Id="rId4" Type="http://schemas.openxmlformats.org/officeDocument/2006/relationships/image" Target="../media/image13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emf"/><Relationship Id="rId1" Type="http://schemas.openxmlformats.org/officeDocument/2006/relationships/image" Target="../media/image13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84DB9-8641-4E30-9ADE-AF419CBA59F2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2565A-CA91-4CD7-8F96-F0BAB5A0E3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082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2565A-CA91-4CD7-8F96-F0BAB5A0E34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259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3550-02F5-4CC1-B65F-B72B43E5409B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ECFFB3C-14B0-4423-BB08-E75D4AD9D1C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3550-02F5-4CC1-B65F-B72B43E5409B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FB3C-14B0-4423-BB08-E75D4AD9D1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3550-02F5-4CC1-B65F-B72B43E5409B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FB3C-14B0-4423-BB08-E75D4AD9D1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3550-02F5-4CC1-B65F-B72B43E5409B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FB3C-14B0-4423-BB08-E75D4AD9D1C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3550-02F5-4CC1-B65F-B72B43E5409B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ECFFB3C-14B0-4423-BB08-E75D4AD9D1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3550-02F5-4CC1-B65F-B72B43E5409B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FB3C-14B0-4423-BB08-E75D4AD9D1C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3550-02F5-4CC1-B65F-B72B43E5409B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FB3C-14B0-4423-BB08-E75D4AD9D1C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3550-02F5-4CC1-B65F-B72B43E5409B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FB3C-14B0-4423-BB08-E75D4AD9D1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3550-02F5-4CC1-B65F-B72B43E5409B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FB3C-14B0-4423-BB08-E75D4AD9D1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3550-02F5-4CC1-B65F-B72B43E5409B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FB3C-14B0-4423-BB08-E75D4AD9D1C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3550-02F5-4CC1-B65F-B72B43E5409B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ECFFB3C-14B0-4423-BB08-E75D4AD9D1C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CFE3550-02F5-4CC1-B65F-B72B43E5409B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ECFFB3C-14B0-4423-BB08-E75D4AD9D1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10" Type="http://schemas.openxmlformats.org/officeDocument/2006/relationships/image" Target="../media/image21.wmf"/><Relationship Id="rId4" Type="http://schemas.openxmlformats.org/officeDocument/2006/relationships/image" Target="../media/image15.wmf"/><Relationship Id="rId9" Type="http://schemas.openxmlformats.org/officeDocument/2006/relationships/image" Target="../media/image2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image" Target="../media/image33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12" Type="http://schemas.openxmlformats.org/officeDocument/2006/relationships/image" Target="../media/image32.wmf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wmf"/><Relationship Id="rId11" Type="http://schemas.openxmlformats.org/officeDocument/2006/relationships/image" Target="../media/image31.wmf"/><Relationship Id="rId5" Type="http://schemas.openxmlformats.org/officeDocument/2006/relationships/image" Target="../media/image25.wmf"/><Relationship Id="rId10" Type="http://schemas.openxmlformats.org/officeDocument/2006/relationships/image" Target="../media/image30.wmf"/><Relationship Id="rId4" Type="http://schemas.openxmlformats.org/officeDocument/2006/relationships/image" Target="../media/image24.wmf"/><Relationship Id="rId9" Type="http://schemas.openxmlformats.org/officeDocument/2006/relationships/image" Target="../media/image29.wmf"/><Relationship Id="rId14" Type="http://schemas.openxmlformats.org/officeDocument/2006/relationships/image" Target="../media/image34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wmf"/><Relationship Id="rId11" Type="http://schemas.openxmlformats.org/officeDocument/2006/relationships/image" Target="../media/image44.png"/><Relationship Id="rId5" Type="http://schemas.openxmlformats.org/officeDocument/2006/relationships/image" Target="../media/image38.wmf"/><Relationship Id="rId10" Type="http://schemas.openxmlformats.org/officeDocument/2006/relationships/image" Target="../media/image43.wmf"/><Relationship Id="rId4" Type="http://schemas.openxmlformats.org/officeDocument/2006/relationships/image" Target="../media/image37.wmf"/><Relationship Id="rId9" Type="http://schemas.openxmlformats.org/officeDocument/2006/relationships/image" Target="../media/image4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w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6.bin"/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12" Type="http://schemas.openxmlformats.org/officeDocument/2006/relationships/image" Target="../media/image47.wmf"/><Relationship Id="rId17" Type="http://schemas.openxmlformats.org/officeDocument/2006/relationships/image" Target="../media/image58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9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5.bin"/><Relationship Id="rId5" Type="http://schemas.openxmlformats.org/officeDocument/2006/relationships/image" Target="../media/image52.wmf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7.wmf"/><Relationship Id="rId4" Type="http://schemas.openxmlformats.org/officeDocument/2006/relationships/image" Target="../media/image51.wmf"/><Relationship Id="rId9" Type="http://schemas.openxmlformats.org/officeDocument/2006/relationships/image" Target="../media/image56.wmf"/><Relationship Id="rId14" Type="http://schemas.openxmlformats.org/officeDocument/2006/relationships/image" Target="../media/image4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image" Target="../media/image70.wmf"/><Relationship Id="rId3" Type="http://schemas.openxmlformats.org/officeDocument/2006/relationships/image" Target="../media/image60.wmf"/><Relationship Id="rId7" Type="http://schemas.openxmlformats.org/officeDocument/2006/relationships/image" Target="../media/image64.wmf"/><Relationship Id="rId12" Type="http://schemas.openxmlformats.org/officeDocument/2006/relationships/image" Target="../media/image69.wmf"/><Relationship Id="rId2" Type="http://schemas.openxmlformats.org/officeDocument/2006/relationships/image" Target="../media/image59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wmf"/><Relationship Id="rId11" Type="http://schemas.openxmlformats.org/officeDocument/2006/relationships/image" Target="../media/image68.wmf"/><Relationship Id="rId5" Type="http://schemas.openxmlformats.org/officeDocument/2006/relationships/image" Target="../media/image62.wmf"/><Relationship Id="rId15" Type="http://schemas.openxmlformats.org/officeDocument/2006/relationships/image" Target="../media/image72.png"/><Relationship Id="rId10" Type="http://schemas.openxmlformats.org/officeDocument/2006/relationships/image" Target="../media/image67.wmf"/><Relationship Id="rId4" Type="http://schemas.openxmlformats.org/officeDocument/2006/relationships/image" Target="../media/image61.wmf"/><Relationship Id="rId9" Type="http://schemas.openxmlformats.org/officeDocument/2006/relationships/image" Target="../media/image66.wmf"/><Relationship Id="rId14" Type="http://schemas.openxmlformats.org/officeDocument/2006/relationships/image" Target="../media/image71.gi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image" Target="../media/image83.wmf"/><Relationship Id="rId3" Type="http://schemas.openxmlformats.org/officeDocument/2006/relationships/image" Target="../media/image74.wmf"/><Relationship Id="rId7" Type="http://schemas.openxmlformats.org/officeDocument/2006/relationships/image" Target="../media/image77.wmf"/><Relationship Id="rId12" Type="http://schemas.openxmlformats.org/officeDocument/2006/relationships/image" Target="../media/image82.wmf"/><Relationship Id="rId2" Type="http://schemas.openxmlformats.org/officeDocument/2006/relationships/image" Target="../media/image73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wmf"/><Relationship Id="rId11" Type="http://schemas.openxmlformats.org/officeDocument/2006/relationships/image" Target="../media/image81.wmf"/><Relationship Id="rId5" Type="http://schemas.openxmlformats.org/officeDocument/2006/relationships/image" Target="../media/image76.wmf"/><Relationship Id="rId15" Type="http://schemas.openxmlformats.org/officeDocument/2006/relationships/image" Target="../media/image85.wmf"/><Relationship Id="rId10" Type="http://schemas.openxmlformats.org/officeDocument/2006/relationships/image" Target="../media/image80.wmf"/><Relationship Id="rId4" Type="http://schemas.openxmlformats.org/officeDocument/2006/relationships/image" Target="../media/image75.wmf"/><Relationship Id="rId9" Type="http://schemas.openxmlformats.org/officeDocument/2006/relationships/image" Target="../media/image79.wmf"/><Relationship Id="rId14" Type="http://schemas.openxmlformats.org/officeDocument/2006/relationships/image" Target="../media/image84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image" Target="../media/image87.wmf"/><Relationship Id="rId7" Type="http://schemas.openxmlformats.org/officeDocument/2006/relationships/image" Target="../media/image82.wmf"/><Relationship Id="rId2" Type="http://schemas.openxmlformats.org/officeDocument/2006/relationships/image" Target="../media/image86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wmf"/><Relationship Id="rId5" Type="http://schemas.openxmlformats.org/officeDocument/2006/relationships/image" Target="../media/image63.wmf"/><Relationship Id="rId4" Type="http://schemas.openxmlformats.org/officeDocument/2006/relationships/image" Target="../media/image83.wmf"/><Relationship Id="rId9" Type="http://schemas.openxmlformats.org/officeDocument/2006/relationships/image" Target="../media/image89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0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2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image" Target="../media/image94.wmf"/><Relationship Id="rId7" Type="http://schemas.openxmlformats.org/officeDocument/2006/relationships/image" Target="../media/image98.wmf"/><Relationship Id="rId2" Type="http://schemas.openxmlformats.org/officeDocument/2006/relationships/image" Target="../media/image93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10" Type="http://schemas.openxmlformats.org/officeDocument/2006/relationships/image" Target="../media/image101.wmf"/><Relationship Id="rId4" Type="http://schemas.openxmlformats.org/officeDocument/2006/relationships/image" Target="../media/image95.wmf"/><Relationship Id="rId9" Type="http://schemas.openxmlformats.org/officeDocument/2006/relationships/image" Target="../media/image100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2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05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08.wmf"/><Relationship Id="rId5" Type="http://schemas.openxmlformats.org/officeDocument/2006/relationships/image" Target="../media/image107.wmf"/><Relationship Id="rId4" Type="http://schemas.openxmlformats.org/officeDocument/2006/relationships/image" Target="../media/image106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oleObject" Target="../embeddings/oleObject14.bin"/><Relationship Id="rId7" Type="http://schemas.openxmlformats.org/officeDocument/2006/relationships/image" Target="../media/image1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10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09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3" Type="http://schemas.openxmlformats.org/officeDocument/2006/relationships/image" Target="../media/image114.wmf"/><Relationship Id="rId7" Type="http://schemas.openxmlformats.org/officeDocument/2006/relationships/image" Target="../media/image118.wmf"/><Relationship Id="rId2" Type="http://schemas.openxmlformats.org/officeDocument/2006/relationships/image" Target="../media/image113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7.wmf"/><Relationship Id="rId5" Type="http://schemas.openxmlformats.org/officeDocument/2006/relationships/image" Target="../media/image116.wmf"/><Relationship Id="rId10" Type="http://schemas.openxmlformats.org/officeDocument/2006/relationships/image" Target="../media/image121.wmf"/><Relationship Id="rId4" Type="http://schemas.openxmlformats.org/officeDocument/2006/relationships/image" Target="../media/image115.wmf"/><Relationship Id="rId9" Type="http://schemas.openxmlformats.org/officeDocument/2006/relationships/image" Target="../media/image120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3" Type="http://schemas.openxmlformats.org/officeDocument/2006/relationships/image" Target="../media/image115.wmf"/><Relationship Id="rId7" Type="http://schemas.openxmlformats.org/officeDocument/2006/relationships/image" Target="../media/image123.wmf"/><Relationship Id="rId2" Type="http://schemas.openxmlformats.org/officeDocument/2006/relationships/image" Target="../media/image113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2.wmf"/><Relationship Id="rId11" Type="http://schemas.openxmlformats.org/officeDocument/2006/relationships/image" Target="../media/image119.wmf"/><Relationship Id="rId5" Type="http://schemas.openxmlformats.org/officeDocument/2006/relationships/image" Target="../media/image120.wmf"/><Relationship Id="rId10" Type="http://schemas.openxmlformats.org/officeDocument/2006/relationships/image" Target="../media/image118.wmf"/><Relationship Id="rId4" Type="http://schemas.openxmlformats.org/officeDocument/2006/relationships/image" Target="../media/image116.wmf"/><Relationship Id="rId9" Type="http://schemas.openxmlformats.org/officeDocument/2006/relationships/image" Target="../media/image121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3" Type="http://schemas.openxmlformats.org/officeDocument/2006/relationships/image" Target="../media/image115.wmf"/><Relationship Id="rId7" Type="http://schemas.openxmlformats.org/officeDocument/2006/relationships/image" Target="../media/image118.wmf"/><Relationship Id="rId2" Type="http://schemas.openxmlformats.org/officeDocument/2006/relationships/image" Target="../media/image113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.wmf"/><Relationship Id="rId11" Type="http://schemas.openxmlformats.org/officeDocument/2006/relationships/image" Target="../media/image128.wmf"/><Relationship Id="rId5" Type="http://schemas.openxmlformats.org/officeDocument/2006/relationships/image" Target="../media/image124.wmf"/><Relationship Id="rId10" Type="http://schemas.openxmlformats.org/officeDocument/2006/relationships/image" Target="../media/image127.wmf"/><Relationship Id="rId4" Type="http://schemas.openxmlformats.org/officeDocument/2006/relationships/image" Target="../media/image120.wmf"/><Relationship Id="rId9" Type="http://schemas.openxmlformats.org/officeDocument/2006/relationships/image" Target="../media/image126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1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30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132.wmf"/><Relationship Id="rId4" Type="http://schemas.openxmlformats.org/officeDocument/2006/relationships/image" Target="../media/image129.wmf"/><Relationship Id="rId9" Type="http://schemas.openxmlformats.org/officeDocument/2006/relationships/oleObject" Target="../embeddings/oleObject19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35.e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134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3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羧酸及其衍生物</a:t>
            </a:r>
            <a:endParaRPr lang="zh-CN" altLang="en-US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41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36153" y="620688"/>
            <a:ext cx="458231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en-US" altLang="zh-CN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</a:t>
            </a:r>
            <a:r>
              <a:rPr lang="zh-CN" altLang="en-US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羧基</a:t>
            </a:r>
            <a:r>
              <a:rPr lang="zh-CN" altLang="en-US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中羟基的取代反应</a:t>
            </a:r>
          </a:p>
        </p:txBody>
      </p:sp>
      <p:grpSp>
        <p:nvGrpSpPr>
          <p:cNvPr id="14339" name="Group 3"/>
          <p:cNvGrpSpPr>
            <a:grpSpLocks/>
          </p:cNvGrpSpPr>
          <p:nvPr/>
        </p:nvGrpSpPr>
        <p:grpSpPr bwMode="auto">
          <a:xfrm>
            <a:off x="3429000" y="2805113"/>
            <a:ext cx="1800225" cy="1123950"/>
            <a:chOff x="1837" y="2993"/>
            <a:chExt cx="1134" cy="708"/>
          </a:xfrm>
        </p:grpSpPr>
        <p:pic>
          <p:nvPicPr>
            <p:cNvPr id="14340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7" y="2993"/>
              <a:ext cx="1088" cy="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341" name="Rectangle 5"/>
            <p:cNvSpPr>
              <a:spLocks noChangeArrowheads="1"/>
            </p:cNvSpPr>
            <p:nvPr/>
          </p:nvSpPr>
          <p:spPr bwMode="auto">
            <a:xfrm>
              <a:off x="2472" y="3339"/>
              <a:ext cx="499" cy="362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1800" b="0">
                <a:latin typeface="Arial" charset="0"/>
              </a:endParaRPr>
            </a:p>
          </p:txBody>
        </p:sp>
      </p:grpSp>
      <p:grpSp>
        <p:nvGrpSpPr>
          <p:cNvPr id="14342" name="Group 6"/>
          <p:cNvGrpSpPr>
            <a:grpSpLocks/>
          </p:cNvGrpSpPr>
          <p:nvPr/>
        </p:nvGrpSpPr>
        <p:grpSpPr bwMode="auto">
          <a:xfrm>
            <a:off x="5075239" y="3730627"/>
            <a:ext cx="3817938" cy="1497013"/>
            <a:chOff x="3197" y="3379"/>
            <a:chExt cx="2405" cy="943"/>
          </a:xfrm>
        </p:grpSpPr>
        <p:pic>
          <p:nvPicPr>
            <p:cNvPr id="14343" name="Picture 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9" y="3379"/>
              <a:ext cx="862" cy="6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344" name="Line 8"/>
            <p:cNvSpPr>
              <a:spLocks noChangeShapeType="1"/>
            </p:cNvSpPr>
            <p:nvPr/>
          </p:nvSpPr>
          <p:spPr bwMode="auto">
            <a:xfrm>
              <a:off x="3197" y="3873"/>
              <a:ext cx="499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200" b="1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pic>
          <p:nvPicPr>
            <p:cNvPr id="14345" name="Picture 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7" y="3692"/>
              <a:ext cx="408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346" name="Line 10"/>
            <p:cNvSpPr>
              <a:spLocks noChangeShapeType="1"/>
            </p:cNvSpPr>
            <p:nvPr/>
          </p:nvSpPr>
          <p:spPr bwMode="auto">
            <a:xfrm>
              <a:off x="4195" y="3873"/>
              <a:ext cx="499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200" b="1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4347" name="Line 11"/>
            <p:cNvSpPr>
              <a:spLocks noChangeShapeType="1"/>
            </p:cNvSpPr>
            <p:nvPr/>
          </p:nvSpPr>
          <p:spPr bwMode="auto">
            <a:xfrm>
              <a:off x="3197" y="3510"/>
              <a:ext cx="0" cy="363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200" b="1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4348" name="Text Box 12"/>
            <p:cNvSpPr txBox="1">
              <a:spLocks noChangeArrowheads="1"/>
            </p:cNvSpPr>
            <p:nvPr/>
          </p:nvSpPr>
          <p:spPr bwMode="auto">
            <a:xfrm>
              <a:off x="3787" y="4051"/>
              <a:ext cx="59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2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卤素</a:t>
              </a:r>
            </a:p>
          </p:txBody>
        </p:sp>
        <p:sp>
          <p:nvSpPr>
            <p:cNvPr id="14349" name="Text Box 13"/>
            <p:cNvSpPr txBox="1">
              <a:spLocks noChangeArrowheads="1"/>
            </p:cNvSpPr>
            <p:nvPr/>
          </p:nvSpPr>
          <p:spPr bwMode="auto">
            <a:xfrm>
              <a:off x="4921" y="4051"/>
              <a:ext cx="68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2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酰卤</a:t>
              </a:r>
            </a:p>
          </p:txBody>
        </p:sp>
      </p:grpSp>
      <p:grpSp>
        <p:nvGrpSpPr>
          <p:cNvPr id="14350" name="Group 14"/>
          <p:cNvGrpSpPr>
            <a:grpSpLocks/>
          </p:cNvGrpSpPr>
          <p:nvPr/>
        </p:nvGrpSpPr>
        <p:grpSpPr bwMode="auto">
          <a:xfrm>
            <a:off x="5075238" y="1916113"/>
            <a:ext cx="3960812" cy="1446212"/>
            <a:chOff x="3197" y="2236"/>
            <a:chExt cx="2495" cy="911"/>
          </a:xfrm>
        </p:grpSpPr>
        <p:pic>
          <p:nvPicPr>
            <p:cNvPr id="14351" name="Picture 1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4" y="2236"/>
              <a:ext cx="998" cy="6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352" name="Line 16"/>
            <p:cNvSpPr>
              <a:spLocks noChangeShapeType="1"/>
            </p:cNvSpPr>
            <p:nvPr/>
          </p:nvSpPr>
          <p:spPr bwMode="auto">
            <a:xfrm>
              <a:off x="3197" y="2694"/>
              <a:ext cx="499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200" b="1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4353" name="Line 17"/>
            <p:cNvSpPr>
              <a:spLocks noChangeShapeType="1"/>
            </p:cNvSpPr>
            <p:nvPr/>
          </p:nvSpPr>
          <p:spPr bwMode="auto">
            <a:xfrm>
              <a:off x="4240" y="2694"/>
              <a:ext cx="453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200" b="1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pic>
          <p:nvPicPr>
            <p:cNvPr id="14354" name="Picture 18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1" y="2518"/>
              <a:ext cx="635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355" name="Line 19"/>
            <p:cNvSpPr>
              <a:spLocks noChangeShapeType="1"/>
            </p:cNvSpPr>
            <p:nvPr/>
          </p:nvSpPr>
          <p:spPr bwMode="auto">
            <a:xfrm flipV="1">
              <a:off x="3197" y="2694"/>
              <a:ext cx="0" cy="453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200" b="1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4356" name="Text Box 20"/>
            <p:cNvSpPr txBox="1">
              <a:spLocks noChangeArrowheads="1"/>
            </p:cNvSpPr>
            <p:nvPr/>
          </p:nvSpPr>
          <p:spPr bwMode="auto">
            <a:xfrm>
              <a:off x="3742" y="2826"/>
              <a:ext cx="724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2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烷氧基</a:t>
              </a:r>
            </a:p>
          </p:txBody>
        </p:sp>
        <p:sp>
          <p:nvSpPr>
            <p:cNvPr id="14357" name="Text Box 21"/>
            <p:cNvSpPr txBox="1">
              <a:spLocks noChangeArrowheads="1"/>
            </p:cNvSpPr>
            <p:nvPr/>
          </p:nvSpPr>
          <p:spPr bwMode="auto">
            <a:xfrm>
              <a:off x="4967" y="2827"/>
              <a:ext cx="27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2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酯</a:t>
              </a:r>
            </a:p>
          </p:txBody>
        </p:sp>
      </p:grpSp>
      <p:grpSp>
        <p:nvGrpSpPr>
          <p:cNvPr id="14358" name="Group 22"/>
          <p:cNvGrpSpPr>
            <a:grpSpLocks/>
          </p:cNvGrpSpPr>
          <p:nvPr/>
        </p:nvGrpSpPr>
        <p:grpSpPr bwMode="auto">
          <a:xfrm>
            <a:off x="107950" y="1941513"/>
            <a:ext cx="4464050" cy="1422400"/>
            <a:chOff x="68" y="2252"/>
            <a:chExt cx="2812" cy="896"/>
          </a:xfrm>
        </p:grpSpPr>
        <p:pic>
          <p:nvPicPr>
            <p:cNvPr id="14359" name="Picture 23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9" y="2512"/>
              <a:ext cx="635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360" name="Line 24"/>
            <p:cNvSpPr>
              <a:spLocks noChangeShapeType="1"/>
            </p:cNvSpPr>
            <p:nvPr/>
          </p:nvSpPr>
          <p:spPr bwMode="auto">
            <a:xfrm flipV="1">
              <a:off x="2880" y="2695"/>
              <a:ext cx="0" cy="453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200" b="1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4361" name="Line 25"/>
            <p:cNvSpPr>
              <a:spLocks noChangeShapeType="1"/>
            </p:cNvSpPr>
            <p:nvPr/>
          </p:nvSpPr>
          <p:spPr bwMode="auto">
            <a:xfrm flipH="1">
              <a:off x="2109" y="2694"/>
              <a:ext cx="771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200" b="1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4362" name="Line 26"/>
            <p:cNvSpPr>
              <a:spLocks noChangeShapeType="1"/>
            </p:cNvSpPr>
            <p:nvPr/>
          </p:nvSpPr>
          <p:spPr bwMode="auto">
            <a:xfrm flipH="1">
              <a:off x="1065" y="2694"/>
              <a:ext cx="499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200" b="1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4363" name="Text Box 27"/>
            <p:cNvSpPr txBox="1">
              <a:spLocks noChangeArrowheads="1"/>
            </p:cNvSpPr>
            <p:nvPr/>
          </p:nvSpPr>
          <p:spPr bwMode="auto">
            <a:xfrm>
              <a:off x="1474" y="2873"/>
              <a:ext cx="57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2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氨基</a:t>
              </a:r>
            </a:p>
          </p:txBody>
        </p:sp>
        <p:sp>
          <p:nvSpPr>
            <p:cNvPr id="14364" name="Text Box 28"/>
            <p:cNvSpPr txBox="1">
              <a:spLocks noChangeArrowheads="1"/>
            </p:cNvSpPr>
            <p:nvPr/>
          </p:nvSpPr>
          <p:spPr bwMode="auto">
            <a:xfrm>
              <a:off x="249" y="2873"/>
              <a:ext cx="635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2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酰胺</a:t>
              </a:r>
            </a:p>
          </p:txBody>
        </p:sp>
        <p:pic>
          <p:nvPicPr>
            <p:cNvPr id="14365" name="Picture 29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" y="2252"/>
              <a:ext cx="1043" cy="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4366" name="Group 30"/>
          <p:cNvGrpSpPr>
            <a:grpSpLocks/>
          </p:cNvGrpSpPr>
          <p:nvPr/>
        </p:nvGrpSpPr>
        <p:grpSpPr bwMode="auto">
          <a:xfrm>
            <a:off x="0" y="3860802"/>
            <a:ext cx="4572000" cy="1439863"/>
            <a:chOff x="0" y="3408"/>
            <a:chExt cx="2880" cy="907"/>
          </a:xfrm>
        </p:grpSpPr>
        <p:pic>
          <p:nvPicPr>
            <p:cNvPr id="14367" name="Picture 31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0" y="3431"/>
              <a:ext cx="952" cy="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368" name="Line 32"/>
            <p:cNvSpPr>
              <a:spLocks noChangeShapeType="1"/>
            </p:cNvSpPr>
            <p:nvPr/>
          </p:nvSpPr>
          <p:spPr bwMode="auto">
            <a:xfrm>
              <a:off x="2880" y="3510"/>
              <a:ext cx="0" cy="363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200" b="1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4369" name="Line 33"/>
            <p:cNvSpPr>
              <a:spLocks noChangeShapeType="1"/>
            </p:cNvSpPr>
            <p:nvPr/>
          </p:nvSpPr>
          <p:spPr bwMode="auto">
            <a:xfrm flipH="1">
              <a:off x="2562" y="3873"/>
              <a:ext cx="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200" b="1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4370" name="Line 34"/>
            <p:cNvSpPr>
              <a:spLocks noChangeShapeType="1"/>
            </p:cNvSpPr>
            <p:nvPr/>
          </p:nvSpPr>
          <p:spPr bwMode="auto">
            <a:xfrm flipH="1">
              <a:off x="1382" y="3873"/>
              <a:ext cx="273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200" b="1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4371" name="Text Box 35"/>
            <p:cNvSpPr txBox="1">
              <a:spLocks noChangeArrowheads="1"/>
            </p:cNvSpPr>
            <p:nvPr/>
          </p:nvSpPr>
          <p:spPr bwMode="auto">
            <a:xfrm>
              <a:off x="1649" y="4044"/>
              <a:ext cx="913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2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酰氧基</a:t>
              </a:r>
            </a:p>
          </p:txBody>
        </p:sp>
        <p:sp>
          <p:nvSpPr>
            <p:cNvPr id="14372" name="Text Box 36"/>
            <p:cNvSpPr txBox="1">
              <a:spLocks noChangeArrowheads="1"/>
            </p:cNvSpPr>
            <p:nvPr/>
          </p:nvSpPr>
          <p:spPr bwMode="auto">
            <a:xfrm>
              <a:off x="340" y="4044"/>
              <a:ext cx="635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2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酸酐</a:t>
              </a:r>
            </a:p>
          </p:txBody>
        </p:sp>
        <p:pic>
          <p:nvPicPr>
            <p:cNvPr id="14373" name="Picture 37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408"/>
              <a:ext cx="1392" cy="6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8281244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"/>
          <p:cNvGrpSpPr>
            <a:grpSpLocks/>
          </p:cNvGrpSpPr>
          <p:nvPr/>
        </p:nvGrpSpPr>
        <p:grpSpPr bwMode="auto">
          <a:xfrm>
            <a:off x="4140200" y="4940969"/>
            <a:ext cx="3287713" cy="1363521"/>
            <a:chOff x="2154" y="3128"/>
            <a:chExt cx="1996" cy="1071"/>
          </a:xfrm>
        </p:grpSpPr>
        <p:grpSp>
          <p:nvGrpSpPr>
            <p:cNvPr id="15363" name="Group 3"/>
            <p:cNvGrpSpPr>
              <a:grpSpLocks/>
            </p:cNvGrpSpPr>
            <p:nvPr/>
          </p:nvGrpSpPr>
          <p:grpSpPr bwMode="auto">
            <a:xfrm>
              <a:off x="2154" y="3128"/>
              <a:ext cx="1996" cy="1071"/>
              <a:chOff x="2154" y="3128"/>
              <a:chExt cx="1996" cy="1071"/>
            </a:xfrm>
          </p:grpSpPr>
          <p:pic>
            <p:nvPicPr>
              <p:cNvPr id="15364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56" y="3128"/>
                <a:ext cx="1150" cy="80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5365" name="Text Box 5"/>
              <p:cNvSpPr txBox="1">
                <a:spLocks noChangeArrowheads="1"/>
              </p:cNvSpPr>
              <p:nvPr/>
            </p:nvSpPr>
            <p:spPr bwMode="auto">
              <a:xfrm>
                <a:off x="2154" y="3836"/>
                <a:ext cx="1996" cy="3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2400" b="1">
                    <a:solidFill>
                      <a:srgbClr val="008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高活性的酰化剂</a:t>
                </a:r>
              </a:p>
            </p:txBody>
          </p:sp>
        </p:grpSp>
        <p:sp>
          <p:nvSpPr>
            <p:cNvPr id="15366" name="Line 6"/>
            <p:cNvSpPr>
              <a:spLocks noChangeShapeType="1"/>
            </p:cNvSpPr>
            <p:nvPr/>
          </p:nvSpPr>
          <p:spPr bwMode="auto">
            <a:xfrm>
              <a:off x="3264" y="4192"/>
              <a:ext cx="720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b="1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468313" y="404664"/>
            <a:ext cx="32353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A. </a:t>
            </a:r>
            <a:r>
              <a:rPr lang="zh-CN" altLang="en-US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生成</a:t>
            </a:r>
            <a:r>
              <a:rPr lang="zh-CN" altLang="en-US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酰卤</a:t>
            </a:r>
          </a:p>
        </p:txBody>
      </p:sp>
      <p:grpSp>
        <p:nvGrpSpPr>
          <p:cNvPr id="15369" name="Group 9"/>
          <p:cNvGrpSpPr>
            <a:grpSpLocks/>
          </p:cNvGrpSpPr>
          <p:nvPr/>
        </p:nvGrpSpPr>
        <p:grpSpPr bwMode="auto">
          <a:xfrm>
            <a:off x="539750" y="2205707"/>
            <a:ext cx="7127875" cy="1386836"/>
            <a:chOff x="336" y="1248"/>
            <a:chExt cx="4800" cy="1072"/>
          </a:xfrm>
        </p:grpSpPr>
        <p:grpSp>
          <p:nvGrpSpPr>
            <p:cNvPr id="15370" name="Group 10"/>
            <p:cNvGrpSpPr>
              <a:grpSpLocks/>
            </p:cNvGrpSpPr>
            <p:nvPr/>
          </p:nvGrpSpPr>
          <p:grpSpPr bwMode="auto">
            <a:xfrm>
              <a:off x="336" y="1248"/>
              <a:ext cx="4800" cy="768"/>
              <a:chOff x="521" y="1162"/>
              <a:chExt cx="4446" cy="649"/>
            </a:xfrm>
          </p:grpSpPr>
          <p:pic>
            <p:nvPicPr>
              <p:cNvPr id="15371" name="Picture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1" y="1171"/>
                <a:ext cx="998" cy="6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372" name="Picture 1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01" y="1453"/>
                <a:ext cx="454" cy="35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373" name="Picture 13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3" y="1162"/>
                <a:ext cx="923" cy="64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374" name="Picture 14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34" y="1451"/>
                <a:ext cx="589" cy="3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375" name="Picture 15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59" y="1456"/>
                <a:ext cx="408" cy="3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376" name="Picture 16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72" y="1541"/>
                <a:ext cx="90" cy="18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377" name="Picture 17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8" y="1541"/>
                <a:ext cx="90" cy="18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378" name="Picture 18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19" y="1541"/>
                <a:ext cx="90" cy="18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379" name="Picture 19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4" y="1530"/>
                <a:ext cx="681" cy="2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5380" name="Text Box 20"/>
            <p:cNvSpPr txBox="1">
              <a:spLocks noChangeArrowheads="1"/>
            </p:cNvSpPr>
            <p:nvPr/>
          </p:nvSpPr>
          <p:spPr bwMode="auto">
            <a:xfrm>
              <a:off x="1475" y="1917"/>
              <a:ext cx="906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20000"/>
                </a:lnSpc>
                <a:spcBef>
                  <a:spcPct val="130000"/>
                </a:spcBef>
              </a:pPr>
              <a:endParaRPr lang="en-US" altLang="zh-CN" sz="2400" b="1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>
                <a:lnSpc>
                  <a:spcPct val="20000"/>
                </a:lnSpc>
                <a:spcBef>
                  <a:spcPct val="80000"/>
                </a:spcBef>
              </a:pPr>
              <a:r>
                <a:rPr lang="zh-CN" altLang="en-US" sz="2000" b="1" dirty="0">
                  <a:solidFill>
                    <a:srgbClr val="0070C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五氯化磷</a:t>
              </a:r>
            </a:p>
          </p:txBody>
        </p:sp>
        <p:sp>
          <p:nvSpPr>
            <p:cNvPr id="15381" name="Text Box 21"/>
            <p:cNvSpPr txBox="1">
              <a:spLocks noChangeArrowheads="1"/>
            </p:cNvSpPr>
            <p:nvPr/>
          </p:nvSpPr>
          <p:spPr bwMode="auto">
            <a:xfrm>
              <a:off x="3749" y="1917"/>
              <a:ext cx="907" cy="30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b="1">
                  <a:solidFill>
                    <a:srgbClr val="0070C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三氯氧磷</a:t>
              </a:r>
            </a:p>
          </p:txBody>
        </p:sp>
      </p:grpSp>
      <p:grpSp>
        <p:nvGrpSpPr>
          <p:cNvPr id="15382" name="Group 22"/>
          <p:cNvGrpSpPr>
            <a:grpSpLocks/>
          </p:cNvGrpSpPr>
          <p:nvPr/>
        </p:nvGrpSpPr>
        <p:grpSpPr bwMode="auto">
          <a:xfrm>
            <a:off x="251520" y="3572545"/>
            <a:ext cx="8604250" cy="1371600"/>
            <a:chOff x="336" y="2112"/>
            <a:chExt cx="4857" cy="994"/>
          </a:xfrm>
        </p:grpSpPr>
        <p:grpSp>
          <p:nvGrpSpPr>
            <p:cNvPr id="15383" name="Group 23"/>
            <p:cNvGrpSpPr>
              <a:grpSpLocks/>
            </p:cNvGrpSpPr>
            <p:nvPr/>
          </p:nvGrpSpPr>
          <p:grpSpPr bwMode="auto">
            <a:xfrm>
              <a:off x="336" y="2112"/>
              <a:ext cx="4857" cy="774"/>
              <a:chOff x="521" y="1979"/>
              <a:chExt cx="4423" cy="668"/>
            </a:xfrm>
          </p:grpSpPr>
          <p:pic>
            <p:nvPicPr>
              <p:cNvPr id="15384" name="Picture 24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1" y="1979"/>
                <a:ext cx="998" cy="6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385" name="Picture 2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979"/>
                <a:ext cx="923" cy="64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386" name="Picture 26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8" y="2273"/>
                <a:ext cx="596" cy="3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387" name="Picture 27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95" y="2274"/>
                <a:ext cx="160" cy="3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388" name="Picture 28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33" y="2263"/>
                <a:ext cx="454" cy="38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389" name="Picture 29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7" y="2293"/>
                <a:ext cx="408" cy="3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390" name="Picture 30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84" y="2274"/>
                <a:ext cx="160" cy="3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391" name="Picture 31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65" y="2365"/>
                <a:ext cx="90" cy="18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392" name="Picture 3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31" y="2365"/>
                <a:ext cx="90" cy="18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393" name="Picture 33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7" y="2365"/>
                <a:ext cx="90" cy="18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394" name="Picture 34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77" y="2355"/>
                <a:ext cx="681" cy="2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5395" name="Text Box 35"/>
            <p:cNvSpPr txBox="1">
              <a:spLocks noChangeArrowheads="1"/>
            </p:cNvSpPr>
            <p:nvPr/>
          </p:nvSpPr>
          <p:spPr bwMode="auto">
            <a:xfrm>
              <a:off x="1247" y="2818"/>
              <a:ext cx="2087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b="1" dirty="0">
                  <a:solidFill>
                    <a:srgbClr val="0070C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氯化亚砜（亚硫酰氯）</a:t>
              </a:r>
            </a:p>
          </p:txBody>
        </p:sp>
      </p:grpSp>
      <p:grpSp>
        <p:nvGrpSpPr>
          <p:cNvPr id="15396" name="Group 36"/>
          <p:cNvGrpSpPr>
            <a:grpSpLocks/>
          </p:cNvGrpSpPr>
          <p:nvPr/>
        </p:nvGrpSpPr>
        <p:grpSpPr bwMode="auto">
          <a:xfrm>
            <a:off x="1476375" y="4940971"/>
            <a:ext cx="1439863" cy="1366517"/>
            <a:chOff x="657" y="3127"/>
            <a:chExt cx="908" cy="1070"/>
          </a:xfrm>
        </p:grpSpPr>
        <p:pic>
          <p:nvPicPr>
            <p:cNvPr id="15397" name="Picture 37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" y="3127"/>
              <a:ext cx="908" cy="8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398" name="Text Box 38"/>
            <p:cNvSpPr txBox="1">
              <a:spLocks noChangeArrowheads="1"/>
            </p:cNvSpPr>
            <p:nvPr/>
          </p:nvSpPr>
          <p:spPr bwMode="auto">
            <a:xfrm>
              <a:off x="793" y="3836"/>
              <a:ext cx="636" cy="36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>
                  <a:solidFill>
                    <a:srgbClr val="008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酰基</a:t>
              </a:r>
            </a:p>
          </p:txBody>
        </p:sp>
      </p:grpSp>
      <p:grpSp>
        <p:nvGrpSpPr>
          <p:cNvPr id="15399" name="Group 39"/>
          <p:cNvGrpSpPr>
            <a:grpSpLocks/>
          </p:cNvGrpSpPr>
          <p:nvPr/>
        </p:nvGrpSpPr>
        <p:grpSpPr bwMode="auto">
          <a:xfrm>
            <a:off x="611188" y="908720"/>
            <a:ext cx="6408737" cy="1257715"/>
            <a:chOff x="336" y="384"/>
            <a:chExt cx="4512" cy="1051"/>
          </a:xfrm>
        </p:grpSpPr>
        <p:sp>
          <p:nvSpPr>
            <p:cNvPr id="15400" name="Text Box 40"/>
            <p:cNvSpPr txBox="1">
              <a:spLocks noChangeArrowheads="1"/>
            </p:cNvSpPr>
            <p:nvPr/>
          </p:nvSpPr>
          <p:spPr bwMode="auto">
            <a:xfrm>
              <a:off x="1474" y="1101"/>
              <a:ext cx="952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b="1" dirty="0">
                  <a:solidFill>
                    <a:srgbClr val="0070C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三氯化磷</a:t>
              </a:r>
            </a:p>
          </p:txBody>
        </p:sp>
        <p:sp>
          <p:nvSpPr>
            <p:cNvPr id="15401" name="Text Box 41"/>
            <p:cNvSpPr txBox="1">
              <a:spLocks noChangeArrowheads="1"/>
            </p:cNvSpPr>
            <p:nvPr/>
          </p:nvSpPr>
          <p:spPr bwMode="auto">
            <a:xfrm>
              <a:off x="4077" y="1101"/>
              <a:ext cx="771" cy="3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b="1">
                  <a:solidFill>
                    <a:srgbClr val="0070C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亚磷酸</a:t>
              </a:r>
            </a:p>
          </p:txBody>
        </p:sp>
        <p:grpSp>
          <p:nvGrpSpPr>
            <p:cNvPr id="15402" name="Group 42"/>
            <p:cNvGrpSpPr>
              <a:grpSpLocks/>
            </p:cNvGrpSpPr>
            <p:nvPr/>
          </p:nvGrpSpPr>
          <p:grpSpPr bwMode="auto">
            <a:xfrm>
              <a:off x="336" y="384"/>
              <a:ext cx="4416" cy="773"/>
              <a:chOff x="521" y="417"/>
              <a:chExt cx="3947" cy="649"/>
            </a:xfrm>
          </p:grpSpPr>
          <p:pic>
            <p:nvPicPr>
              <p:cNvPr id="15403" name="Picture 4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1" y="426"/>
                <a:ext cx="998" cy="6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404" name="Picture 4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0" y="417"/>
                <a:ext cx="923" cy="64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405" name="Picture 45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62" y="797"/>
                <a:ext cx="96" cy="18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406" name="Picture 46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31" y="797"/>
                <a:ext cx="90" cy="18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407" name="Picture 47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76" y="787"/>
                <a:ext cx="681" cy="2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408" name="Picture 48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49" y="709"/>
                <a:ext cx="454" cy="35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409" name="Picture 49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78" y="724"/>
                <a:ext cx="590" cy="34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70592167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468312" y="549275"/>
            <a:ext cx="29515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B. </a:t>
            </a:r>
            <a:r>
              <a:rPr lang="zh-CN" altLang="en-US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生成</a:t>
            </a:r>
            <a:r>
              <a:rPr lang="zh-CN" altLang="en-US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酸酐</a:t>
            </a:r>
          </a:p>
        </p:txBody>
      </p:sp>
      <p:grpSp>
        <p:nvGrpSpPr>
          <p:cNvPr id="17412" name="Group 4"/>
          <p:cNvGrpSpPr>
            <a:grpSpLocks/>
          </p:cNvGrpSpPr>
          <p:nvPr/>
        </p:nvGrpSpPr>
        <p:grpSpPr bwMode="auto">
          <a:xfrm>
            <a:off x="323528" y="1054893"/>
            <a:ext cx="8515350" cy="1185863"/>
            <a:chOff x="48" y="463"/>
            <a:chExt cx="5364" cy="747"/>
          </a:xfrm>
        </p:grpSpPr>
        <p:pic>
          <p:nvPicPr>
            <p:cNvPr id="17413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" y="463"/>
              <a:ext cx="1131" cy="7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414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4" y="468"/>
              <a:ext cx="1129" cy="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415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9" y="467"/>
              <a:ext cx="1653" cy="7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416" name="Picture 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9" y="694"/>
              <a:ext cx="499" cy="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417" name="Picture 9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4" y="1049"/>
              <a:ext cx="454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418" name="Picture 10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3" y="911"/>
              <a:ext cx="772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419" name="Picture 11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1" y="801"/>
              <a:ext cx="521" cy="4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420" name="Picture 12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4" y="860"/>
              <a:ext cx="141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421" name="Picture 13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2" y="860"/>
              <a:ext cx="141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422" name="Rectangle 14"/>
            <p:cNvSpPr>
              <a:spLocks noChangeArrowheads="1"/>
            </p:cNvSpPr>
            <p:nvPr/>
          </p:nvSpPr>
          <p:spPr bwMode="auto">
            <a:xfrm>
              <a:off x="740" y="845"/>
              <a:ext cx="862" cy="272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423" name="Group 15"/>
          <p:cNvGrpSpPr>
            <a:grpSpLocks/>
          </p:cNvGrpSpPr>
          <p:nvPr/>
        </p:nvGrpSpPr>
        <p:grpSpPr bwMode="auto">
          <a:xfrm>
            <a:off x="1763390" y="2636339"/>
            <a:ext cx="2087563" cy="1616075"/>
            <a:chOff x="793" y="1289"/>
            <a:chExt cx="1315" cy="1018"/>
          </a:xfrm>
        </p:grpSpPr>
        <p:pic>
          <p:nvPicPr>
            <p:cNvPr id="17424" name="Picture 16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" y="1289"/>
              <a:ext cx="1315" cy="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425" name="Text Box 17"/>
            <p:cNvSpPr txBox="1">
              <a:spLocks noChangeArrowheads="1"/>
            </p:cNvSpPr>
            <p:nvPr/>
          </p:nvSpPr>
          <p:spPr bwMode="auto">
            <a:xfrm>
              <a:off x="1111" y="1980"/>
              <a:ext cx="6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 dirty="0">
                  <a:solidFill>
                    <a:srgbClr val="008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酐键</a:t>
              </a:r>
            </a:p>
          </p:txBody>
        </p:sp>
      </p:grpSp>
      <p:grpSp>
        <p:nvGrpSpPr>
          <p:cNvPr id="17426" name="Group 18"/>
          <p:cNvGrpSpPr>
            <a:grpSpLocks/>
          </p:cNvGrpSpPr>
          <p:nvPr/>
        </p:nvGrpSpPr>
        <p:grpSpPr bwMode="auto">
          <a:xfrm>
            <a:off x="4644703" y="2564904"/>
            <a:ext cx="2624137" cy="1670051"/>
            <a:chOff x="2815" y="1306"/>
            <a:chExt cx="1653" cy="1052"/>
          </a:xfrm>
        </p:grpSpPr>
        <p:pic>
          <p:nvPicPr>
            <p:cNvPr id="17427" name="Picture 1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5" y="1306"/>
              <a:ext cx="1653" cy="7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428" name="Text Box 20"/>
            <p:cNvSpPr txBox="1">
              <a:spLocks noChangeArrowheads="1"/>
            </p:cNvSpPr>
            <p:nvPr/>
          </p:nvSpPr>
          <p:spPr bwMode="auto">
            <a:xfrm>
              <a:off x="3198" y="2031"/>
              <a:ext cx="10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 dirty="0">
                  <a:solidFill>
                    <a:srgbClr val="008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酰化剂</a:t>
              </a:r>
            </a:p>
          </p:txBody>
        </p:sp>
      </p:grpSp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022" y="4653135"/>
            <a:ext cx="6065266" cy="1545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09600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97127" y="287667"/>
            <a:ext cx="35977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C. </a:t>
            </a:r>
            <a:r>
              <a:rPr lang="zh-CN" altLang="en-US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酯化</a:t>
            </a:r>
            <a:r>
              <a:rPr lang="zh-CN" altLang="en-US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反应</a:t>
            </a: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5328915" y="116632"/>
            <a:ext cx="2590800" cy="1135062"/>
            <a:chOff x="748" y="3430"/>
            <a:chExt cx="1632" cy="715"/>
          </a:xfrm>
        </p:grpSpPr>
        <p:pic>
          <p:nvPicPr>
            <p:cNvPr id="6" name="Picture 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" y="3430"/>
              <a:ext cx="953" cy="7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700" y="3684"/>
              <a:ext cx="6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>
                  <a:solidFill>
                    <a:srgbClr val="008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酯键</a:t>
              </a:r>
            </a:p>
          </p:txBody>
        </p:sp>
      </p:grp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323531" y="1412776"/>
            <a:ext cx="8569325" cy="912813"/>
            <a:chOff x="499" y="1825"/>
            <a:chExt cx="5398" cy="575"/>
          </a:xfrm>
        </p:grpSpPr>
        <p:grpSp>
          <p:nvGrpSpPr>
            <p:cNvPr id="9" name="Group 10"/>
            <p:cNvGrpSpPr>
              <a:grpSpLocks/>
            </p:cNvGrpSpPr>
            <p:nvPr/>
          </p:nvGrpSpPr>
          <p:grpSpPr bwMode="auto">
            <a:xfrm>
              <a:off x="499" y="1825"/>
              <a:ext cx="5398" cy="372"/>
              <a:chOff x="508" y="1933"/>
              <a:chExt cx="5398" cy="372"/>
            </a:xfrm>
          </p:grpSpPr>
          <p:grpSp>
            <p:nvGrpSpPr>
              <p:cNvPr id="11" name="Group 11"/>
              <p:cNvGrpSpPr>
                <a:grpSpLocks/>
              </p:cNvGrpSpPr>
              <p:nvPr/>
            </p:nvGrpSpPr>
            <p:grpSpPr bwMode="auto">
              <a:xfrm>
                <a:off x="2608" y="1933"/>
                <a:ext cx="699" cy="265"/>
                <a:chOff x="2124" y="1567"/>
                <a:chExt cx="699" cy="265"/>
              </a:xfrm>
            </p:grpSpPr>
            <p:sp>
              <p:nvSpPr>
                <p:cNvPr id="15" name="Line 12"/>
                <p:cNvSpPr>
                  <a:spLocks noChangeShapeType="1"/>
                </p:cNvSpPr>
                <p:nvPr/>
              </p:nvSpPr>
              <p:spPr bwMode="auto">
                <a:xfrm>
                  <a:off x="2124" y="1802"/>
                  <a:ext cx="699" cy="1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b="1"/>
                </a:p>
              </p:txBody>
            </p:sp>
            <p:sp>
              <p:nvSpPr>
                <p:cNvPr id="16" name="Line 13"/>
                <p:cNvSpPr>
                  <a:spLocks noChangeShapeType="1"/>
                </p:cNvSpPr>
                <p:nvPr/>
              </p:nvSpPr>
              <p:spPr bwMode="auto">
                <a:xfrm>
                  <a:off x="2124" y="1772"/>
                  <a:ext cx="699" cy="1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b="1"/>
                </a:p>
              </p:txBody>
            </p:sp>
            <p:sp>
              <p:nvSpPr>
                <p:cNvPr id="17" name="Freeform 14"/>
                <p:cNvSpPr>
                  <a:spLocks/>
                </p:cNvSpPr>
                <p:nvPr/>
              </p:nvSpPr>
              <p:spPr bwMode="auto">
                <a:xfrm>
                  <a:off x="2124" y="1802"/>
                  <a:ext cx="101" cy="30"/>
                </a:xfrm>
                <a:custGeom>
                  <a:avLst/>
                  <a:gdLst>
                    <a:gd name="T0" fmla="*/ 0 w 101"/>
                    <a:gd name="T1" fmla="*/ 0 h 30"/>
                    <a:gd name="T2" fmla="*/ 81 w 101"/>
                    <a:gd name="T3" fmla="*/ 0 h 30"/>
                    <a:gd name="T4" fmla="*/ 101 w 101"/>
                    <a:gd name="T5" fmla="*/ 30 h 30"/>
                    <a:gd name="T6" fmla="*/ 0 w 101"/>
                    <a:gd name="T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1" h="30">
                      <a:moveTo>
                        <a:pt x="0" y="0"/>
                      </a:moveTo>
                      <a:lnTo>
                        <a:pt x="81" y="0"/>
                      </a:lnTo>
                      <a:lnTo>
                        <a:pt x="101" y="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0">
                  <a:blip r:embed="rId3"/>
                  <a:srcRect/>
                  <a:tile tx="0" ty="0" sx="100000" sy="100000" flip="none" algn="tl"/>
                </a:blipFill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/>
                </a:p>
              </p:txBody>
            </p:sp>
            <p:sp>
              <p:nvSpPr>
                <p:cNvPr id="18" name="Freeform 15"/>
                <p:cNvSpPr>
                  <a:spLocks/>
                </p:cNvSpPr>
                <p:nvPr/>
              </p:nvSpPr>
              <p:spPr bwMode="auto">
                <a:xfrm>
                  <a:off x="2722" y="1741"/>
                  <a:ext cx="101" cy="31"/>
                </a:xfrm>
                <a:custGeom>
                  <a:avLst/>
                  <a:gdLst>
                    <a:gd name="T0" fmla="*/ 101 w 101"/>
                    <a:gd name="T1" fmla="*/ 31 h 31"/>
                    <a:gd name="T2" fmla="*/ 20 w 101"/>
                    <a:gd name="T3" fmla="*/ 31 h 31"/>
                    <a:gd name="T4" fmla="*/ 0 w 101"/>
                    <a:gd name="T5" fmla="*/ 0 h 31"/>
                    <a:gd name="T6" fmla="*/ 101 w 101"/>
                    <a:gd name="T7" fmla="*/ 3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1" h="31">
                      <a:moveTo>
                        <a:pt x="101" y="31"/>
                      </a:moveTo>
                      <a:lnTo>
                        <a:pt x="20" y="31"/>
                      </a:lnTo>
                      <a:lnTo>
                        <a:pt x="0" y="0"/>
                      </a:lnTo>
                      <a:lnTo>
                        <a:pt x="101" y="31"/>
                      </a:lnTo>
                      <a:close/>
                    </a:path>
                  </a:pathLst>
                </a:custGeom>
                <a:blipFill dpi="0" rotWithShape="0">
                  <a:blip r:embed="rId3"/>
                  <a:srcRect/>
                  <a:tile tx="0" ty="0" sx="100000" sy="100000" flip="none" algn="tl"/>
                </a:blipFill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/>
                </a:p>
              </p:txBody>
            </p:sp>
            <p:grpSp>
              <p:nvGrpSpPr>
                <p:cNvPr id="19" name="Group 16"/>
                <p:cNvGrpSpPr>
                  <a:grpSpLocks/>
                </p:cNvGrpSpPr>
                <p:nvPr/>
              </p:nvGrpSpPr>
              <p:grpSpPr bwMode="auto">
                <a:xfrm>
                  <a:off x="2246" y="1567"/>
                  <a:ext cx="404" cy="186"/>
                  <a:chOff x="2139" y="1528"/>
                  <a:chExt cx="404" cy="186"/>
                </a:xfrm>
              </p:grpSpPr>
              <p:sp>
                <p:nvSpPr>
                  <p:cNvPr id="20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2139" y="1528"/>
                    <a:ext cx="106" cy="1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en-US" altLang="zh-CN" sz="1700" b="1">
                        <a:solidFill>
                          <a:srgbClr val="000000"/>
                        </a:solidFill>
                      </a:rPr>
                      <a:t>H</a:t>
                    </a:r>
                    <a:endParaRPr lang="en-US" altLang="zh-CN" sz="1800" b="1">
                      <a:latin typeface="Arial" charset="0"/>
                    </a:endParaRPr>
                  </a:p>
                </p:txBody>
              </p:sp>
              <p:sp>
                <p:nvSpPr>
                  <p:cNvPr id="21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2230" y="1588"/>
                    <a:ext cx="48" cy="12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en-US" altLang="zh-CN" sz="1300" b="1">
                        <a:solidFill>
                          <a:srgbClr val="000000"/>
                        </a:solidFill>
                      </a:rPr>
                      <a:t>2</a:t>
                    </a:r>
                    <a:endParaRPr lang="en-US" altLang="zh-CN" sz="1800" b="1">
                      <a:latin typeface="Arial" charset="0"/>
                    </a:endParaRPr>
                  </a:p>
                </p:txBody>
              </p:sp>
              <p:sp>
                <p:nvSpPr>
                  <p:cNvPr id="22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2280" y="1528"/>
                    <a:ext cx="63" cy="1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en-US" altLang="zh-CN" sz="1700" b="1">
                        <a:solidFill>
                          <a:srgbClr val="000000"/>
                        </a:solidFill>
                      </a:rPr>
                      <a:t>S</a:t>
                    </a:r>
                    <a:endParaRPr lang="en-US" altLang="zh-CN" sz="1800" b="1">
                      <a:latin typeface="Arial" charset="0"/>
                    </a:endParaRPr>
                  </a:p>
                </p:txBody>
              </p:sp>
              <p:sp>
                <p:nvSpPr>
                  <p:cNvPr id="23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2361" y="1528"/>
                    <a:ext cx="99" cy="1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en-US" altLang="zh-CN" sz="1700" b="1">
                        <a:solidFill>
                          <a:srgbClr val="000000"/>
                        </a:solidFill>
                      </a:rPr>
                      <a:t>O</a:t>
                    </a:r>
                    <a:endParaRPr lang="en-US" altLang="zh-CN" sz="1800" b="1">
                      <a:latin typeface="Arial" charset="0"/>
                    </a:endParaRPr>
                  </a:p>
                </p:txBody>
              </p:sp>
              <p:sp>
                <p:nvSpPr>
                  <p:cNvPr id="24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2462" y="1588"/>
                    <a:ext cx="48" cy="12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en-US" altLang="zh-CN" sz="1300" b="1">
                        <a:solidFill>
                          <a:srgbClr val="000000"/>
                        </a:solidFill>
                      </a:rPr>
                      <a:t>4</a:t>
                    </a:r>
                    <a:endParaRPr lang="en-US" altLang="zh-CN" sz="1800" b="1">
                      <a:latin typeface="Arial" charset="0"/>
                    </a:endParaRPr>
                  </a:p>
                </p:txBody>
              </p:sp>
              <p:sp>
                <p:nvSpPr>
                  <p:cNvPr id="25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2512" y="1528"/>
                    <a:ext cx="31" cy="1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en-US" altLang="zh-CN" sz="1700" b="1">
                        <a:solidFill>
                          <a:srgbClr val="000000"/>
                        </a:solidFill>
                      </a:rPr>
                      <a:t> </a:t>
                    </a:r>
                    <a:endParaRPr lang="en-US" altLang="zh-CN" sz="1800" b="1">
                      <a:latin typeface="Arial" charset="0"/>
                    </a:endParaRPr>
                  </a:p>
                </p:txBody>
              </p:sp>
            </p:grpSp>
          </p:grpSp>
          <p:grpSp>
            <p:nvGrpSpPr>
              <p:cNvPr id="12" name="Group 23"/>
              <p:cNvGrpSpPr>
                <a:grpSpLocks/>
              </p:cNvGrpSpPr>
              <p:nvPr/>
            </p:nvGrpSpPr>
            <p:grpSpPr bwMode="auto">
              <a:xfrm>
                <a:off x="508" y="1978"/>
                <a:ext cx="5398" cy="327"/>
                <a:chOff x="508" y="1978"/>
                <a:chExt cx="5398" cy="327"/>
              </a:xfrm>
            </p:grpSpPr>
            <p:sp>
              <p:nvSpPr>
                <p:cNvPr id="13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508" y="1978"/>
                  <a:ext cx="5398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800" b="1" dirty="0"/>
                    <a:t>RCOOH  +  HOH</a:t>
                  </a:r>
                  <a:r>
                    <a:rPr lang="en-US" altLang="zh-CN" sz="2800" b="1" baseline="-25000" dirty="0"/>
                    <a:t>2</a:t>
                  </a:r>
                  <a:r>
                    <a:rPr lang="en-US" altLang="zh-CN" sz="2800" b="1" dirty="0"/>
                    <a:t>CR’                 RCOOCH</a:t>
                  </a:r>
                  <a:r>
                    <a:rPr lang="en-US" altLang="zh-CN" sz="2800" b="1" baseline="-25000" dirty="0"/>
                    <a:t>2</a:t>
                  </a:r>
                  <a:r>
                    <a:rPr lang="en-US" altLang="zh-CN" sz="2800" b="1" dirty="0"/>
                    <a:t>R’  +  H</a:t>
                  </a:r>
                  <a:r>
                    <a:rPr lang="en-US" altLang="zh-CN" sz="2800" b="1" baseline="-25000" dirty="0"/>
                    <a:t>2</a:t>
                  </a:r>
                  <a:r>
                    <a:rPr lang="en-US" altLang="zh-CN" sz="2800" b="1" dirty="0"/>
                    <a:t>O</a:t>
                  </a:r>
                </a:p>
              </p:txBody>
            </p:sp>
            <p:sp>
              <p:nvSpPr>
                <p:cNvPr id="14" name="Rectangle 25"/>
                <p:cNvSpPr>
                  <a:spLocks noChangeArrowheads="1"/>
                </p:cNvSpPr>
                <p:nvPr/>
              </p:nvSpPr>
              <p:spPr bwMode="auto">
                <a:xfrm>
                  <a:off x="1006" y="2024"/>
                  <a:ext cx="908" cy="272"/>
                </a:xfrm>
                <a:prstGeom prst="rect">
                  <a:avLst/>
                </a:prstGeom>
                <a:noFill/>
                <a:ln w="19050">
                  <a:solidFill>
                    <a:srgbClr val="FF3300"/>
                  </a:solidFill>
                  <a:prstDash val="dash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</p:grpSp>
        <p:sp>
          <p:nvSpPr>
            <p:cNvPr id="10" name="Text Box 26"/>
            <p:cNvSpPr txBox="1">
              <a:spLocks noChangeArrowheads="1"/>
            </p:cNvSpPr>
            <p:nvPr/>
          </p:nvSpPr>
          <p:spPr bwMode="auto">
            <a:xfrm>
              <a:off x="1776" y="2150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b="1" dirty="0">
                  <a:solidFill>
                    <a:srgbClr val="0066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伯醇</a:t>
              </a:r>
            </a:p>
          </p:txBody>
        </p:sp>
      </p:grpSp>
      <p:grpSp>
        <p:nvGrpSpPr>
          <p:cNvPr id="26" name="Group 27"/>
          <p:cNvGrpSpPr>
            <a:grpSpLocks/>
          </p:cNvGrpSpPr>
          <p:nvPr/>
        </p:nvGrpSpPr>
        <p:grpSpPr bwMode="auto">
          <a:xfrm>
            <a:off x="215578" y="2348880"/>
            <a:ext cx="8748712" cy="930275"/>
            <a:chOff x="431" y="2342"/>
            <a:chExt cx="5511" cy="586"/>
          </a:xfrm>
        </p:grpSpPr>
        <p:grpSp>
          <p:nvGrpSpPr>
            <p:cNvPr id="27" name="Group 28"/>
            <p:cNvGrpSpPr>
              <a:grpSpLocks/>
            </p:cNvGrpSpPr>
            <p:nvPr/>
          </p:nvGrpSpPr>
          <p:grpSpPr bwMode="auto">
            <a:xfrm>
              <a:off x="431" y="2342"/>
              <a:ext cx="5511" cy="391"/>
              <a:chOff x="431" y="2432"/>
              <a:chExt cx="5511" cy="391"/>
            </a:xfrm>
          </p:grpSpPr>
          <p:sp>
            <p:nvSpPr>
              <p:cNvPr id="29" name="Rectangle 29"/>
              <p:cNvSpPr>
                <a:spLocks noChangeArrowheads="1"/>
              </p:cNvSpPr>
              <p:nvPr/>
            </p:nvSpPr>
            <p:spPr bwMode="auto">
              <a:xfrm>
                <a:off x="431" y="2496"/>
                <a:ext cx="551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800" b="1" dirty="0"/>
                  <a:t>RCOOH  +  HOHCR</a:t>
                </a:r>
                <a:r>
                  <a:rPr lang="en-US" altLang="zh-CN" sz="2800" b="1" baseline="-25000" dirty="0"/>
                  <a:t>2</a:t>
                </a:r>
                <a:r>
                  <a:rPr lang="en-US" altLang="zh-CN" sz="2800" b="1" dirty="0"/>
                  <a:t>                   RCOOCHR</a:t>
                </a:r>
                <a:r>
                  <a:rPr lang="en-US" altLang="zh-CN" sz="2800" b="1" baseline="-25000" dirty="0"/>
                  <a:t>2</a:t>
                </a:r>
                <a:r>
                  <a:rPr lang="en-US" altLang="zh-CN" sz="2800" b="1" dirty="0"/>
                  <a:t>  +  H</a:t>
                </a:r>
                <a:r>
                  <a:rPr lang="en-US" altLang="zh-CN" sz="2800" b="1" baseline="-25000" dirty="0"/>
                  <a:t>2</a:t>
                </a:r>
                <a:r>
                  <a:rPr lang="en-US" altLang="zh-CN" sz="2800" b="1" dirty="0"/>
                  <a:t>O</a:t>
                </a:r>
              </a:p>
            </p:txBody>
          </p:sp>
          <p:grpSp>
            <p:nvGrpSpPr>
              <p:cNvPr id="30" name="Group 30"/>
              <p:cNvGrpSpPr>
                <a:grpSpLocks/>
              </p:cNvGrpSpPr>
              <p:nvPr/>
            </p:nvGrpSpPr>
            <p:grpSpPr bwMode="auto">
              <a:xfrm>
                <a:off x="2607" y="2432"/>
                <a:ext cx="681" cy="265"/>
                <a:chOff x="2124" y="1567"/>
                <a:chExt cx="699" cy="265"/>
              </a:xfrm>
            </p:grpSpPr>
            <p:sp>
              <p:nvSpPr>
                <p:cNvPr id="34" name="Line 31"/>
                <p:cNvSpPr>
                  <a:spLocks noChangeShapeType="1"/>
                </p:cNvSpPr>
                <p:nvPr/>
              </p:nvSpPr>
              <p:spPr bwMode="auto">
                <a:xfrm>
                  <a:off x="2124" y="1802"/>
                  <a:ext cx="699" cy="1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b="1"/>
                </a:p>
              </p:txBody>
            </p:sp>
            <p:sp>
              <p:nvSpPr>
                <p:cNvPr id="35" name="Line 32"/>
                <p:cNvSpPr>
                  <a:spLocks noChangeShapeType="1"/>
                </p:cNvSpPr>
                <p:nvPr/>
              </p:nvSpPr>
              <p:spPr bwMode="auto">
                <a:xfrm>
                  <a:off x="2124" y="1772"/>
                  <a:ext cx="699" cy="1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b="1"/>
                </a:p>
              </p:txBody>
            </p:sp>
            <p:sp>
              <p:nvSpPr>
                <p:cNvPr id="36" name="Freeform 33"/>
                <p:cNvSpPr>
                  <a:spLocks/>
                </p:cNvSpPr>
                <p:nvPr/>
              </p:nvSpPr>
              <p:spPr bwMode="auto">
                <a:xfrm>
                  <a:off x="2124" y="1802"/>
                  <a:ext cx="101" cy="30"/>
                </a:xfrm>
                <a:custGeom>
                  <a:avLst/>
                  <a:gdLst>
                    <a:gd name="T0" fmla="*/ 0 w 101"/>
                    <a:gd name="T1" fmla="*/ 0 h 30"/>
                    <a:gd name="T2" fmla="*/ 81 w 101"/>
                    <a:gd name="T3" fmla="*/ 0 h 30"/>
                    <a:gd name="T4" fmla="*/ 101 w 101"/>
                    <a:gd name="T5" fmla="*/ 30 h 30"/>
                    <a:gd name="T6" fmla="*/ 0 w 101"/>
                    <a:gd name="T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1" h="30">
                      <a:moveTo>
                        <a:pt x="0" y="0"/>
                      </a:moveTo>
                      <a:lnTo>
                        <a:pt x="81" y="0"/>
                      </a:lnTo>
                      <a:lnTo>
                        <a:pt x="101" y="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0">
                  <a:blip r:embed="rId3"/>
                  <a:srcRect/>
                  <a:tile tx="0" ty="0" sx="100000" sy="100000" flip="none" algn="tl"/>
                </a:blipFill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/>
                </a:p>
              </p:txBody>
            </p:sp>
            <p:sp>
              <p:nvSpPr>
                <p:cNvPr id="37" name="Freeform 34"/>
                <p:cNvSpPr>
                  <a:spLocks/>
                </p:cNvSpPr>
                <p:nvPr/>
              </p:nvSpPr>
              <p:spPr bwMode="auto">
                <a:xfrm>
                  <a:off x="2722" y="1741"/>
                  <a:ext cx="101" cy="31"/>
                </a:xfrm>
                <a:custGeom>
                  <a:avLst/>
                  <a:gdLst>
                    <a:gd name="T0" fmla="*/ 101 w 101"/>
                    <a:gd name="T1" fmla="*/ 31 h 31"/>
                    <a:gd name="T2" fmla="*/ 20 w 101"/>
                    <a:gd name="T3" fmla="*/ 31 h 31"/>
                    <a:gd name="T4" fmla="*/ 0 w 101"/>
                    <a:gd name="T5" fmla="*/ 0 h 31"/>
                    <a:gd name="T6" fmla="*/ 101 w 101"/>
                    <a:gd name="T7" fmla="*/ 3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1" h="31">
                      <a:moveTo>
                        <a:pt x="101" y="31"/>
                      </a:moveTo>
                      <a:lnTo>
                        <a:pt x="20" y="31"/>
                      </a:lnTo>
                      <a:lnTo>
                        <a:pt x="0" y="0"/>
                      </a:lnTo>
                      <a:lnTo>
                        <a:pt x="101" y="31"/>
                      </a:lnTo>
                      <a:close/>
                    </a:path>
                  </a:pathLst>
                </a:custGeom>
                <a:blipFill dpi="0" rotWithShape="0">
                  <a:blip r:embed="rId3"/>
                  <a:srcRect/>
                  <a:tile tx="0" ty="0" sx="100000" sy="100000" flip="none" algn="tl"/>
                </a:blipFill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/>
                </a:p>
              </p:txBody>
            </p:sp>
            <p:grpSp>
              <p:nvGrpSpPr>
                <p:cNvPr id="38" name="Group 35"/>
                <p:cNvGrpSpPr>
                  <a:grpSpLocks/>
                </p:cNvGrpSpPr>
                <p:nvPr/>
              </p:nvGrpSpPr>
              <p:grpSpPr bwMode="auto">
                <a:xfrm>
                  <a:off x="2246" y="1567"/>
                  <a:ext cx="405" cy="186"/>
                  <a:chOff x="2139" y="1528"/>
                  <a:chExt cx="405" cy="186"/>
                </a:xfrm>
              </p:grpSpPr>
              <p:sp>
                <p:nvSpPr>
                  <p:cNvPr id="39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2139" y="1528"/>
                    <a:ext cx="109" cy="1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en-US" altLang="zh-CN" sz="1700" b="1">
                        <a:solidFill>
                          <a:srgbClr val="000000"/>
                        </a:solidFill>
                      </a:rPr>
                      <a:t>H</a:t>
                    </a:r>
                    <a:endParaRPr lang="en-US" altLang="zh-CN" sz="1800" b="1">
                      <a:latin typeface="Arial" charset="0"/>
                    </a:endParaRPr>
                  </a:p>
                </p:txBody>
              </p:sp>
              <p:sp>
                <p:nvSpPr>
                  <p:cNvPr id="40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2230" y="1588"/>
                    <a:ext cx="50" cy="12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en-US" altLang="zh-CN" sz="1300" b="1">
                        <a:solidFill>
                          <a:srgbClr val="000000"/>
                        </a:solidFill>
                      </a:rPr>
                      <a:t>2</a:t>
                    </a:r>
                    <a:endParaRPr lang="en-US" altLang="zh-CN" sz="1800" b="1">
                      <a:latin typeface="Arial" charset="0"/>
                    </a:endParaRPr>
                  </a:p>
                </p:txBody>
              </p:sp>
              <p:sp>
                <p:nvSpPr>
                  <p:cNvPr id="41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2280" y="1528"/>
                    <a:ext cx="64" cy="1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en-US" altLang="zh-CN" sz="1700" b="1">
                        <a:solidFill>
                          <a:srgbClr val="000000"/>
                        </a:solidFill>
                      </a:rPr>
                      <a:t>S</a:t>
                    </a:r>
                    <a:endParaRPr lang="en-US" altLang="zh-CN" sz="1800" b="1">
                      <a:latin typeface="Arial" charset="0"/>
                    </a:endParaRPr>
                  </a:p>
                </p:txBody>
              </p:sp>
              <p:sp>
                <p:nvSpPr>
                  <p:cNvPr id="42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2361" y="1528"/>
                    <a:ext cx="106" cy="1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en-US" altLang="zh-CN" sz="1700" b="1">
                        <a:solidFill>
                          <a:srgbClr val="000000"/>
                        </a:solidFill>
                      </a:rPr>
                      <a:t>O</a:t>
                    </a:r>
                    <a:endParaRPr lang="en-US" altLang="zh-CN" sz="1800" b="1">
                      <a:latin typeface="Arial" charset="0"/>
                    </a:endParaRPr>
                  </a:p>
                </p:txBody>
              </p:sp>
              <p:sp>
                <p:nvSpPr>
                  <p:cNvPr id="43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2462" y="1588"/>
                    <a:ext cx="50" cy="12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en-US" altLang="zh-CN" sz="1300" b="1">
                        <a:solidFill>
                          <a:srgbClr val="000000"/>
                        </a:solidFill>
                      </a:rPr>
                      <a:t>4</a:t>
                    </a:r>
                    <a:endParaRPr lang="en-US" altLang="zh-CN" sz="1800" b="1">
                      <a:latin typeface="Arial" charset="0"/>
                    </a:endParaRPr>
                  </a:p>
                </p:txBody>
              </p:sp>
              <p:sp>
                <p:nvSpPr>
                  <p:cNvPr id="44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2512" y="1528"/>
                    <a:ext cx="32" cy="1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en-US" altLang="zh-CN" sz="1700" b="1">
                        <a:solidFill>
                          <a:srgbClr val="000000"/>
                        </a:solidFill>
                      </a:rPr>
                      <a:t> </a:t>
                    </a:r>
                    <a:endParaRPr lang="en-US" altLang="zh-CN" sz="1800" b="1">
                      <a:latin typeface="Arial" charset="0"/>
                    </a:endParaRPr>
                  </a:p>
                </p:txBody>
              </p:sp>
            </p:grpSp>
          </p:grpSp>
          <p:sp>
            <p:nvSpPr>
              <p:cNvPr id="31" name="Text Box 42"/>
              <p:cNvSpPr txBox="1">
                <a:spLocks noChangeArrowheads="1"/>
              </p:cNvSpPr>
              <p:nvPr/>
            </p:nvSpPr>
            <p:spPr bwMode="auto">
              <a:xfrm>
                <a:off x="4400" y="2468"/>
                <a:ext cx="22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800" b="1" dirty="0"/>
                  <a:t>’</a:t>
                </a:r>
              </a:p>
            </p:txBody>
          </p:sp>
          <p:sp>
            <p:nvSpPr>
              <p:cNvPr id="32" name="Text Box 43"/>
              <p:cNvSpPr txBox="1">
                <a:spLocks noChangeArrowheads="1"/>
              </p:cNvSpPr>
              <p:nvPr/>
            </p:nvSpPr>
            <p:spPr bwMode="auto">
              <a:xfrm>
                <a:off x="2359" y="2468"/>
                <a:ext cx="22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800" b="1" dirty="0"/>
                  <a:t>’</a:t>
                </a:r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/>
            </p:nvSpPr>
            <p:spPr bwMode="auto">
              <a:xfrm>
                <a:off x="923" y="2523"/>
                <a:ext cx="891" cy="272"/>
              </a:xfrm>
              <a:prstGeom prst="rect">
                <a:avLst/>
              </a:prstGeom>
              <a:noFill/>
              <a:ln w="19050">
                <a:solidFill>
                  <a:srgbClr val="FF3300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28" name="Text Box 45"/>
            <p:cNvSpPr txBox="1">
              <a:spLocks noChangeArrowheads="1"/>
            </p:cNvSpPr>
            <p:nvPr/>
          </p:nvSpPr>
          <p:spPr bwMode="auto">
            <a:xfrm>
              <a:off x="1776" y="2678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b="1" dirty="0">
                  <a:solidFill>
                    <a:srgbClr val="0066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仲醇</a:t>
              </a:r>
            </a:p>
          </p:txBody>
        </p:sp>
      </p:grpSp>
      <p:grpSp>
        <p:nvGrpSpPr>
          <p:cNvPr id="45" name="Group 46"/>
          <p:cNvGrpSpPr>
            <a:grpSpLocks/>
          </p:cNvGrpSpPr>
          <p:nvPr/>
        </p:nvGrpSpPr>
        <p:grpSpPr bwMode="auto">
          <a:xfrm>
            <a:off x="356866" y="3356992"/>
            <a:ext cx="8139112" cy="992188"/>
            <a:chOff x="520" y="2927"/>
            <a:chExt cx="5127" cy="625"/>
          </a:xfrm>
        </p:grpSpPr>
        <p:grpSp>
          <p:nvGrpSpPr>
            <p:cNvPr id="46" name="Group 47"/>
            <p:cNvGrpSpPr>
              <a:grpSpLocks/>
            </p:cNvGrpSpPr>
            <p:nvPr/>
          </p:nvGrpSpPr>
          <p:grpSpPr bwMode="auto">
            <a:xfrm>
              <a:off x="520" y="2927"/>
              <a:ext cx="5127" cy="375"/>
              <a:chOff x="520" y="2976"/>
              <a:chExt cx="5127" cy="375"/>
            </a:xfrm>
          </p:grpSpPr>
          <p:sp>
            <p:nvSpPr>
              <p:cNvPr id="48" name="Rectangle 48"/>
              <p:cNvSpPr>
                <a:spLocks noChangeArrowheads="1"/>
              </p:cNvSpPr>
              <p:nvPr/>
            </p:nvSpPr>
            <p:spPr bwMode="auto">
              <a:xfrm>
                <a:off x="520" y="3024"/>
                <a:ext cx="512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800" b="1" dirty="0"/>
                  <a:t>RCOOH  +  HOCR</a:t>
                </a:r>
                <a:r>
                  <a:rPr lang="en-US" altLang="zh-CN" sz="2800" b="1" baseline="-25000" dirty="0"/>
                  <a:t>3</a:t>
                </a:r>
                <a:r>
                  <a:rPr lang="en-US" altLang="zh-CN" sz="2800" b="1" dirty="0"/>
                  <a:t>                   RCOOCR</a:t>
                </a:r>
                <a:r>
                  <a:rPr lang="en-US" altLang="zh-CN" sz="2800" b="1" baseline="-25000" dirty="0"/>
                  <a:t>3</a:t>
                </a:r>
                <a:r>
                  <a:rPr lang="en-US" altLang="zh-CN" sz="2800" b="1" dirty="0"/>
                  <a:t>  +  H</a:t>
                </a:r>
                <a:r>
                  <a:rPr lang="en-US" altLang="zh-CN" sz="2800" b="1" baseline="-25000" dirty="0"/>
                  <a:t>2</a:t>
                </a:r>
                <a:r>
                  <a:rPr lang="en-US" altLang="zh-CN" sz="2800" b="1" dirty="0"/>
                  <a:t>O</a:t>
                </a:r>
              </a:p>
            </p:txBody>
          </p:sp>
          <p:sp>
            <p:nvSpPr>
              <p:cNvPr id="49" name="Text Box 49"/>
              <p:cNvSpPr txBox="1">
                <a:spLocks noChangeArrowheads="1"/>
              </p:cNvSpPr>
              <p:nvPr/>
            </p:nvSpPr>
            <p:spPr bwMode="auto">
              <a:xfrm>
                <a:off x="4173" y="3014"/>
                <a:ext cx="22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800" b="1" dirty="0"/>
                  <a:t>’</a:t>
                </a:r>
              </a:p>
            </p:txBody>
          </p:sp>
          <p:sp>
            <p:nvSpPr>
              <p:cNvPr id="50" name="Text Box 50"/>
              <p:cNvSpPr txBox="1">
                <a:spLocks noChangeArrowheads="1"/>
              </p:cNvSpPr>
              <p:nvPr/>
            </p:nvSpPr>
            <p:spPr bwMode="auto">
              <a:xfrm>
                <a:off x="2268" y="3014"/>
                <a:ext cx="22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800" b="1" dirty="0"/>
                  <a:t>’</a:t>
                </a:r>
              </a:p>
            </p:txBody>
          </p:sp>
          <p:grpSp>
            <p:nvGrpSpPr>
              <p:cNvPr id="51" name="Group 51"/>
              <p:cNvGrpSpPr>
                <a:grpSpLocks/>
              </p:cNvGrpSpPr>
              <p:nvPr/>
            </p:nvGrpSpPr>
            <p:grpSpPr bwMode="auto">
              <a:xfrm>
                <a:off x="2426" y="2976"/>
                <a:ext cx="681" cy="265"/>
                <a:chOff x="2124" y="1567"/>
                <a:chExt cx="699" cy="265"/>
              </a:xfrm>
            </p:grpSpPr>
            <p:sp>
              <p:nvSpPr>
                <p:cNvPr id="53" name="Line 52"/>
                <p:cNvSpPr>
                  <a:spLocks noChangeShapeType="1"/>
                </p:cNvSpPr>
                <p:nvPr/>
              </p:nvSpPr>
              <p:spPr bwMode="auto">
                <a:xfrm>
                  <a:off x="2124" y="1802"/>
                  <a:ext cx="699" cy="1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b="1"/>
                </a:p>
              </p:txBody>
            </p:sp>
            <p:sp>
              <p:nvSpPr>
                <p:cNvPr id="54" name="Line 53"/>
                <p:cNvSpPr>
                  <a:spLocks noChangeShapeType="1"/>
                </p:cNvSpPr>
                <p:nvPr/>
              </p:nvSpPr>
              <p:spPr bwMode="auto">
                <a:xfrm>
                  <a:off x="2124" y="1772"/>
                  <a:ext cx="699" cy="1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b="1"/>
                </a:p>
              </p:txBody>
            </p:sp>
            <p:sp>
              <p:nvSpPr>
                <p:cNvPr id="55" name="Freeform 54"/>
                <p:cNvSpPr>
                  <a:spLocks/>
                </p:cNvSpPr>
                <p:nvPr/>
              </p:nvSpPr>
              <p:spPr bwMode="auto">
                <a:xfrm>
                  <a:off x="2124" y="1802"/>
                  <a:ext cx="101" cy="30"/>
                </a:xfrm>
                <a:custGeom>
                  <a:avLst/>
                  <a:gdLst>
                    <a:gd name="T0" fmla="*/ 0 w 101"/>
                    <a:gd name="T1" fmla="*/ 0 h 30"/>
                    <a:gd name="T2" fmla="*/ 81 w 101"/>
                    <a:gd name="T3" fmla="*/ 0 h 30"/>
                    <a:gd name="T4" fmla="*/ 101 w 101"/>
                    <a:gd name="T5" fmla="*/ 30 h 30"/>
                    <a:gd name="T6" fmla="*/ 0 w 101"/>
                    <a:gd name="T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1" h="30">
                      <a:moveTo>
                        <a:pt x="0" y="0"/>
                      </a:moveTo>
                      <a:lnTo>
                        <a:pt x="81" y="0"/>
                      </a:lnTo>
                      <a:lnTo>
                        <a:pt x="101" y="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0">
                  <a:blip r:embed="rId3"/>
                  <a:srcRect/>
                  <a:tile tx="0" ty="0" sx="100000" sy="100000" flip="none" algn="tl"/>
                </a:blipFill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/>
                </a:p>
              </p:txBody>
            </p:sp>
            <p:sp>
              <p:nvSpPr>
                <p:cNvPr id="56" name="Freeform 55"/>
                <p:cNvSpPr>
                  <a:spLocks/>
                </p:cNvSpPr>
                <p:nvPr/>
              </p:nvSpPr>
              <p:spPr bwMode="auto">
                <a:xfrm>
                  <a:off x="2722" y="1741"/>
                  <a:ext cx="101" cy="31"/>
                </a:xfrm>
                <a:custGeom>
                  <a:avLst/>
                  <a:gdLst>
                    <a:gd name="T0" fmla="*/ 101 w 101"/>
                    <a:gd name="T1" fmla="*/ 31 h 31"/>
                    <a:gd name="T2" fmla="*/ 20 w 101"/>
                    <a:gd name="T3" fmla="*/ 31 h 31"/>
                    <a:gd name="T4" fmla="*/ 0 w 101"/>
                    <a:gd name="T5" fmla="*/ 0 h 31"/>
                    <a:gd name="T6" fmla="*/ 101 w 101"/>
                    <a:gd name="T7" fmla="*/ 3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1" h="31">
                      <a:moveTo>
                        <a:pt x="101" y="31"/>
                      </a:moveTo>
                      <a:lnTo>
                        <a:pt x="20" y="31"/>
                      </a:lnTo>
                      <a:lnTo>
                        <a:pt x="0" y="0"/>
                      </a:lnTo>
                      <a:lnTo>
                        <a:pt x="101" y="31"/>
                      </a:lnTo>
                      <a:close/>
                    </a:path>
                  </a:pathLst>
                </a:custGeom>
                <a:blipFill dpi="0" rotWithShape="0">
                  <a:blip r:embed="rId3"/>
                  <a:srcRect/>
                  <a:tile tx="0" ty="0" sx="100000" sy="100000" flip="none" algn="tl"/>
                </a:blipFill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b="1"/>
                </a:p>
              </p:txBody>
            </p:sp>
            <p:grpSp>
              <p:nvGrpSpPr>
                <p:cNvPr id="57" name="Group 56"/>
                <p:cNvGrpSpPr>
                  <a:grpSpLocks/>
                </p:cNvGrpSpPr>
                <p:nvPr/>
              </p:nvGrpSpPr>
              <p:grpSpPr bwMode="auto">
                <a:xfrm>
                  <a:off x="2246" y="1567"/>
                  <a:ext cx="405" cy="186"/>
                  <a:chOff x="2139" y="1528"/>
                  <a:chExt cx="405" cy="186"/>
                </a:xfrm>
              </p:grpSpPr>
              <p:sp>
                <p:nvSpPr>
                  <p:cNvPr id="58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2139" y="1528"/>
                    <a:ext cx="109" cy="1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en-US" altLang="zh-CN" sz="1700" b="1">
                        <a:solidFill>
                          <a:srgbClr val="000000"/>
                        </a:solidFill>
                      </a:rPr>
                      <a:t>H</a:t>
                    </a:r>
                    <a:endParaRPr lang="en-US" altLang="zh-CN" sz="1800" b="1">
                      <a:latin typeface="Arial" charset="0"/>
                    </a:endParaRPr>
                  </a:p>
                </p:txBody>
              </p:sp>
              <p:sp>
                <p:nvSpPr>
                  <p:cNvPr id="59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2230" y="1588"/>
                    <a:ext cx="50" cy="12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en-US" altLang="zh-CN" sz="1300" b="1">
                        <a:solidFill>
                          <a:srgbClr val="000000"/>
                        </a:solidFill>
                      </a:rPr>
                      <a:t>2</a:t>
                    </a:r>
                    <a:endParaRPr lang="en-US" altLang="zh-CN" sz="1800" b="1">
                      <a:latin typeface="Arial" charset="0"/>
                    </a:endParaRPr>
                  </a:p>
                </p:txBody>
              </p:sp>
              <p:sp>
                <p:nvSpPr>
                  <p:cNvPr id="60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2280" y="1528"/>
                    <a:ext cx="64" cy="1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en-US" altLang="zh-CN" sz="1700" b="1">
                        <a:solidFill>
                          <a:srgbClr val="000000"/>
                        </a:solidFill>
                      </a:rPr>
                      <a:t>S</a:t>
                    </a:r>
                    <a:endParaRPr lang="en-US" altLang="zh-CN" sz="1800" b="1">
                      <a:latin typeface="Arial" charset="0"/>
                    </a:endParaRPr>
                  </a:p>
                </p:txBody>
              </p:sp>
              <p:sp>
                <p:nvSpPr>
                  <p:cNvPr id="61" name="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2361" y="1528"/>
                    <a:ext cx="106" cy="1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en-US" altLang="zh-CN" sz="1700" b="1">
                        <a:solidFill>
                          <a:srgbClr val="000000"/>
                        </a:solidFill>
                      </a:rPr>
                      <a:t>O</a:t>
                    </a:r>
                    <a:endParaRPr lang="en-US" altLang="zh-CN" sz="1800" b="1">
                      <a:latin typeface="Arial" charset="0"/>
                    </a:endParaRPr>
                  </a:p>
                </p:txBody>
              </p:sp>
              <p:sp>
                <p:nvSpPr>
                  <p:cNvPr id="62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2462" y="1588"/>
                    <a:ext cx="50" cy="12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en-US" altLang="zh-CN" sz="1300" b="1">
                        <a:solidFill>
                          <a:srgbClr val="000000"/>
                        </a:solidFill>
                      </a:rPr>
                      <a:t>4</a:t>
                    </a:r>
                    <a:endParaRPr lang="en-US" altLang="zh-CN" sz="1800" b="1">
                      <a:latin typeface="Arial" charset="0"/>
                    </a:endParaRPr>
                  </a:p>
                </p:txBody>
              </p:sp>
              <p:sp>
                <p:nvSpPr>
                  <p:cNvPr id="63" name="Rectangle 62"/>
                  <p:cNvSpPr>
                    <a:spLocks noChangeArrowheads="1"/>
                  </p:cNvSpPr>
                  <p:nvPr/>
                </p:nvSpPr>
                <p:spPr bwMode="auto">
                  <a:xfrm>
                    <a:off x="2512" y="1528"/>
                    <a:ext cx="32" cy="1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en-US" altLang="zh-CN" sz="1700" b="1">
                        <a:solidFill>
                          <a:srgbClr val="000000"/>
                        </a:solidFill>
                      </a:rPr>
                      <a:t> </a:t>
                    </a:r>
                    <a:endParaRPr lang="en-US" altLang="zh-CN" sz="1800" b="1">
                      <a:latin typeface="Arial" charset="0"/>
                    </a:endParaRPr>
                  </a:p>
                </p:txBody>
              </p:sp>
            </p:grpSp>
          </p:grpSp>
          <p:sp>
            <p:nvSpPr>
              <p:cNvPr id="52" name="Rectangle 63"/>
              <p:cNvSpPr>
                <a:spLocks noChangeArrowheads="1"/>
              </p:cNvSpPr>
              <p:nvPr/>
            </p:nvSpPr>
            <p:spPr bwMode="auto">
              <a:xfrm>
                <a:off x="1179" y="3067"/>
                <a:ext cx="861" cy="272"/>
              </a:xfrm>
              <a:prstGeom prst="rect">
                <a:avLst/>
              </a:prstGeom>
              <a:noFill/>
              <a:ln w="19050">
                <a:solidFill>
                  <a:srgbClr val="FF3300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47" name="Text Box 64"/>
            <p:cNvSpPr txBox="1">
              <a:spLocks noChangeArrowheads="1"/>
            </p:cNvSpPr>
            <p:nvPr/>
          </p:nvSpPr>
          <p:spPr bwMode="auto">
            <a:xfrm>
              <a:off x="1776" y="3302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b="1" dirty="0">
                  <a:solidFill>
                    <a:srgbClr val="0066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叔醇</a:t>
              </a:r>
            </a:p>
          </p:txBody>
        </p:sp>
      </p:grpSp>
      <p:sp>
        <p:nvSpPr>
          <p:cNvPr id="72" name="Text Box 2"/>
          <p:cNvSpPr txBox="1">
            <a:spLocks noChangeArrowheads="1"/>
          </p:cNvSpPr>
          <p:nvPr/>
        </p:nvSpPr>
        <p:spPr bwMode="auto">
          <a:xfrm>
            <a:off x="269482" y="4365104"/>
            <a:ext cx="36734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酯化反应速率：</a:t>
            </a:r>
          </a:p>
        </p:txBody>
      </p:sp>
      <p:grpSp>
        <p:nvGrpSpPr>
          <p:cNvPr id="73" name="Group 3"/>
          <p:cNvGrpSpPr>
            <a:grpSpLocks/>
          </p:cNvGrpSpPr>
          <p:nvPr/>
        </p:nvGrpSpPr>
        <p:grpSpPr bwMode="auto">
          <a:xfrm>
            <a:off x="216371" y="5028704"/>
            <a:ext cx="8964613" cy="1192213"/>
            <a:chOff x="68" y="486"/>
            <a:chExt cx="5647" cy="751"/>
          </a:xfrm>
        </p:grpSpPr>
        <p:sp>
          <p:nvSpPr>
            <p:cNvPr id="74" name="Text Box 4"/>
            <p:cNvSpPr txBox="1">
              <a:spLocks noChangeArrowheads="1"/>
            </p:cNvSpPr>
            <p:nvPr/>
          </p:nvSpPr>
          <p:spPr bwMode="auto">
            <a:xfrm>
              <a:off x="90" y="486"/>
              <a:ext cx="49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 b="1" dirty="0" smtClean="0">
                  <a:solidFill>
                    <a:srgbClr val="0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醇</a:t>
              </a:r>
            </a:p>
          </p:txBody>
        </p:sp>
        <p:sp>
          <p:nvSpPr>
            <p:cNvPr id="75" name="Text Box 5"/>
            <p:cNvSpPr txBox="1">
              <a:spLocks noChangeArrowheads="1"/>
            </p:cNvSpPr>
            <p:nvPr/>
          </p:nvSpPr>
          <p:spPr bwMode="auto">
            <a:xfrm>
              <a:off x="68" y="914"/>
              <a:ext cx="45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 b="1" dirty="0" smtClean="0">
                  <a:solidFill>
                    <a:srgbClr val="0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酸</a:t>
              </a:r>
            </a:p>
          </p:txBody>
        </p:sp>
        <p:sp>
          <p:nvSpPr>
            <p:cNvPr id="76" name="Text Box 6"/>
            <p:cNvSpPr txBox="1">
              <a:spLocks noChangeArrowheads="1"/>
            </p:cNvSpPr>
            <p:nvPr/>
          </p:nvSpPr>
          <p:spPr bwMode="auto">
            <a:xfrm>
              <a:off x="362" y="489"/>
              <a:ext cx="2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dirty="0" smtClean="0">
                  <a:solidFill>
                    <a:srgbClr val="0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CH</a:t>
              </a:r>
              <a:r>
                <a:rPr lang="en-US" altLang="zh-CN" sz="2400" b="1" baseline="-25000" dirty="0" smtClean="0">
                  <a:solidFill>
                    <a:srgbClr val="0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3</a:t>
              </a:r>
              <a:r>
                <a:rPr lang="en-US" altLang="zh-CN" sz="2400" b="1" dirty="0" smtClean="0">
                  <a:solidFill>
                    <a:srgbClr val="0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OH &gt; 1° &gt; 2° &gt; 3°</a:t>
              </a:r>
            </a:p>
          </p:txBody>
        </p:sp>
        <p:sp>
          <p:nvSpPr>
            <p:cNvPr id="77" name="Text Box 7"/>
            <p:cNvSpPr txBox="1">
              <a:spLocks noChangeArrowheads="1"/>
            </p:cNvSpPr>
            <p:nvPr/>
          </p:nvSpPr>
          <p:spPr bwMode="auto">
            <a:xfrm>
              <a:off x="317" y="949"/>
              <a:ext cx="53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dirty="0" smtClean="0">
                  <a:solidFill>
                    <a:srgbClr val="0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HCOOH&gt;CH</a:t>
              </a:r>
              <a:r>
                <a:rPr lang="en-US" altLang="zh-CN" sz="2400" b="1" baseline="-25000" dirty="0" smtClean="0">
                  <a:solidFill>
                    <a:srgbClr val="0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3</a:t>
              </a:r>
              <a:r>
                <a:rPr lang="en-US" altLang="zh-CN" sz="2400" b="1" dirty="0" smtClean="0">
                  <a:solidFill>
                    <a:srgbClr val="0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COOH&gt;RCH</a:t>
              </a:r>
              <a:r>
                <a:rPr lang="en-US" altLang="zh-CN" sz="2400" b="1" baseline="-25000" dirty="0" smtClean="0">
                  <a:solidFill>
                    <a:srgbClr val="0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2</a:t>
              </a:r>
              <a:r>
                <a:rPr lang="en-US" altLang="zh-CN" sz="2400" b="1" dirty="0" smtClean="0">
                  <a:solidFill>
                    <a:srgbClr val="0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COOH&gt;R</a:t>
              </a:r>
              <a:r>
                <a:rPr lang="en-US" altLang="zh-CN" sz="2400" b="1" baseline="-25000" dirty="0" smtClean="0">
                  <a:solidFill>
                    <a:srgbClr val="0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2</a:t>
              </a:r>
              <a:r>
                <a:rPr lang="en-US" altLang="zh-CN" sz="2400" b="1" dirty="0" smtClean="0">
                  <a:solidFill>
                    <a:srgbClr val="0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CHCOOH&gt;R</a:t>
              </a:r>
              <a:r>
                <a:rPr lang="en-US" altLang="zh-CN" sz="2400" b="1" baseline="-25000" dirty="0" smtClean="0">
                  <a:solidFill>
                    <a:srgbClr val="0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3</a:t>
              </a:r>
              <a:r>
                <a:rPr lang="en-US" altLang="zh-CN" sz="2400" b="1" dirty="0" smtClean="0">
                  <a:solidFill>
                    <a:srgbClr val="0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CCOOH</a:t>
              </a:r>
            </a:p>
          </p:txBody>
        </p:sp>
      </p:grpSp>
      <p:sp>
        <p:nvSpPr>
          <p:cNvPr id="79" name="Rectangle 9"/>
          <p:cNvSpPr>
            <a:spLocks noChangeArrowheads="1"/>
          </p:cNvSpPr>
          <p:nvPr/>
        </p:nvSpPr>
        <p:spPr bwMode="auto">
          <a:xfrm>
            <a:off x="179859" y="615424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 b="1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609948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326027" y="534510"/>
            <a:ext cx="29522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D. </a:t>
            </a:r>
            <a:r>
              <a:rPr lang="zh-CN" altLang="en-US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生成</a:t>
            </a:r>
            <a:r>
              <a:rPr lang="zh-CN" altLang="en-US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酰胺</a:t>
            </a:r>
          </a:p>
        </p:txBody>
      </p:sp>
      <p:grpSp>
        <p:nvGrpSpPr>
          <p:cNvPr id="19461" name="Group 5"/>
          <p:cNvGrpSpPr>
            <a:grpSpLocks/>
          </p:cNvGrpSpPr>
          <p:nvPr/>
        </p:nvGrpSpPr>
        <p:grpSpPr bwMode="auto">
          <a:xfrm>
            <a:off x="827584" y="1235026"/>
            <a:ext cx="7050088" cy="1185862"/>
            <a:chOff x="480" y="2774"/>
            <a:chExt cx="4441" cy="747"/>
          </a:xfrm>
        </p:grpSpPr>
        <p:pic>
          <p:nvPicPr>
            <p:cNvPr id="19462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3116"/>
              <a:ext cx="903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463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3" y="3107"/>
              <a:ext cx="1118" cy="4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464" name="Picture 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6" y="2774"/>
              <a:ext cx="1205" cy="7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465" name="Picture 9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9" y="3022"/>
              <a:ext cx="408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466" name="Picture 10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6" y="2995"/>
              <a:ext cx="635" cy="3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467" name="Picture 11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2" y="3217"/>
              <a:ext cx="681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468" name="Picture 1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6" y="3216"/>
              <a:ext cx="726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469" name="Picture 13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3" y="3295"/>
              <a:ext cx="227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9470" name="Group 14"/>
          <p:cNvGrpSpPr>
            <a:grpSpLocks/>
          </p:cNvGrpSpPr>
          <p:nvPr/>
        </p:nvGrpSpPr>
        <p:grpSpPr bwMode="auto">
          <a:xfrm>
            <a:off x="3989113" y="362607"/>
            <a:ext cx="3094037" cy="1069975"/>
            <a:chOff x="1385" y="3572"/>
            <a:chExt cx="1949" cy="674"/>
          </a:xfrm>
        </p:grpSpPr>
        <p:pic>
          <p:nvPicPr>
            <p:cNvPr id="19471" name="Picture 15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5" y="3572"/>
              <a:ext cx="860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472" name="Text Box 16"/>
            <p:cNvSpPr txBox="1">
              <a:spLocks noChangeArrowheads="1"/>
            </p:cNvSpPr>
            <p:nvPr/>
          </p:nvSpPr>
          <p:spPr bwMode="auto">
            <a:xfrm>
              <a:off x="2381" y="3702"/>
              <a:ext cx="95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>
                  <a:solidFill>
                    <a:srgbClr val="008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酰胺键</a:t>
              </a:r>
            </a:p>
          </p:txBody>
        </p:sp>
      </p:grp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5869278"/>
              </p:ext>
            </p:extLst>
          </p:nvPr>
        </p:nvGraphicFramePr>
        <p:xfrm>
          <a:off x="1038722" y="2871391"/>
          <a:ext cx="2040636" cy="71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44" name="Document" r:id="rId11" imgW="1247775" imgH="438150" progId="ChemWindow.Document">
                  <p:embed/>
                </p:oleObj>
              </mc:Choice>
              <mc:Fallback>
                <p:oleObj name="Document" r:id="rId11" imgW="1247775" imgH="438150" progId="ChemWindow.Document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722" y="2871391"/>
                        <a:ext cx="2040636" cy="71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248997"/>
              </p:ext>
            </p:extLst>
          </p:nvPr>
        </p:nvGraphicFramePr>
        <p:xfrm>
          <a:off x="962521" y="2871391"/>
          <a:ext cx="4251325" cy="1216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45" name="Document" r:id="rId13" imgW="2628900" imgH="752475" progId="ChemWindow.Document">
                  <p:embed/>
                </p:oleObj>
              </mc:Choice>
              <mc:Fallback>
                <p:oleObj name="Document" r:id="rId13" imgW="2628900" imgH="752475" progId="ChemWindow.Document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521" y="2871391"/>
                        <a:ext cx="4251325" cy="12169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398362"/>
              </p:ext>
            </p:extLst>
          </p:nvPr>
        </p:nvGraphicFramePr>
        <p:xfrm>
          <a:off x="810121" y="2635051"/>
          <a:ext cx="4591431" cy="2047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46" name="Document" r:id="rId15" imgW="2800350" imgH="857250" progId="ChemWindow.Document">
                  <p:embed/>
                </p:oleObj>
              </mc:Choice>
              <mc:Fallback>
                <p:oleObj name="Document" r:id="rId15" imgW="2800350" imgH="857250" progId="ChemWindow.Document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121" y="2635051"/>
                        <a:ext cx="4591431" cy="20475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99" y="4867300"/>
            <a:ext cx="6911975" cy="137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933156"/>
      </p:ext>
    </p:extLst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244624" y="169476"/>
            <a:ext cx="2743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 </a:t>
            </a:r>
            <a:r>
              <a:rPr lang="zh-CN" altLang="en-US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脱羧</a:t>
            </a:r>
            <a:r>
              <a:rPr lang="zh-CN" altLang="en-US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反应</a:t>
            </a:r>
          </a:p>
        </p:txBody>
      </p:sp>
      <p:grpSp>
        <p:nvGrpSpPr>
          <p:cNvPr id="25610" name="Group 10"/>
          <p:cNvGrpSpPr>
            <a:grpSpLocks/>
          </p:cNvGrpSpPr>
          <p:nvPr/>
        </p:nvGrpSpPr>
        <p:grpSpPr bwMode="auto">
          <a:xfrm>
            <a:off x="396875" y="6237282"/>
            <a:ext cx="6480175" cy="431800"/>
            <a:chOff x="250" y="3929"/>
            <a:chExt cx="4082" cy="272"/>
          </a:xfrm>
        </p:grpSpPr>
        <p:sp>
          <p:nvSpPr>
            <p:cNvPr id="25611" name="Text Box 11"/>
            <p:cNvSpPr txBox="1">
              <a:spLocks noChangeArrowheads="1"/>
            </p:cNvSpPr>
            <p:nvPr/>
          </p:nvSpPr>
          <p:spPr bwMode="auto">
            <a:xfrm>
              <a:off x="250" y="3930"/>
              <a:ext cx="222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2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脱羧（由易到难）：</a:t>
              </a:r>
              <a:endParaRPr lang="zh-CN" altLang="en-US" sz="22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5612" name="Rectangle 12"/>
            <p:cNvSpPr>
              <a:spLocks noChangeArrowheads="1"/>
            </p:cNvSpPr>
            <p:nvPr/>
          </p:nvSpPr>
          <p:spPr bwMode="auto">
            <a:xfrm>
              <a:off x="2472" y="3929"/>
              <a:ext cx="186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200" b="1">
                  <a:solidFill>
                    <a:srgbClr val="FF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(1) &gt; (3)  &gt; (4)  &gt; (2) </a:t>
              </a:r>
            </a:p>
          </p:txBody>
        </p:sp>
      </p:grpSp>
      <p:grpSp>
        <p:nvGrpSpPr>
          <p:cNvPr id="25613" name="Group 13"/>
          <p:cNvGrpSpPr>
            <a:grpSpLocks/>
          </p:cNvGrpSpPr>
          <p:nvPr/>
        </p:nvGrpSpPr>
        <p:grpSpPr bwMode="auto">
          <a:xfrm>
            <a:off x="468313" y="765175"/>
            <a:ext cx="7458075" cy="692150"/>
            <a:chOff x="295" y="482"/>
            <a:chExt cx="4698" cy="436"/>
          </a:xfrm>
        </p:grpSpPr>
        <p:pic>
          <p:nvPicPr>
            <p:cNvPr id="25614" name="Picture 1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504"/>
              <a:ext cx="1043" cy="3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615" name="Picture 1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5" y="511"/>
              <a:ext cx="681" cy="3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616" name="Picture 1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3" y="482"/>
              <a:ext cx="590" cy="4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617" name="Picture 1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510"/>
              <a:ext cx="817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618" name="Text Box 18"/>
            <p:cNvSpPr txBox="1">
              <a:spLocks noChangeArrowheads="1"/>
            </p:cNvSpPr>
            <p:nvPr/>
          </p:nvSpPr>
          <p:spPr bwMode="auto">
            <a:xfrm>
              <a:off x="1383" y="575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+</a:t>
              </a:r>
            </a:p>
          </p:txBody>
        </p:sp>
        <p:sp>
          <p:nvSpPr>
            <p:cNvPr id="25619" name="Text Box 19"/>
            <p:cNvSpPr txBox="1">
              <a:spLocks noChangeArrowheads="1"/>
            </p:cNvSpPr>
            <p:nvPr/>
          </p:nvSpPr>
          <p:spPr bwMode="auto">
            <a:xfrm>
              <a:off x="3968" y="575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+</a:t>
              </a:r>
            </a:p>
          </p:txBody>
        </p:sp>
        <p:pic>
          <p:nvPicPr>
            <p:cNvPr id="25620" name="Picture 20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6" y="617"/>
              <a:ext cx="1043" cy="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621" name="Text Box 21"/>
            <p:cNvSpPr txBox="1">
              <a:spLocks noChangeArrowheads="1"/>
            </p:cNvSpPr>
            <p:nvPr/>
          </p:nvSpPr>
          <p:spPr bwMode="auto">
            <a:xfrm>
              <a:off x="2471" y="497"/>
              <a:ext cx="81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/>
                <a:t>NaOH-CaO</a:t>
              </a:r>
            </a:p>
          </p:txBody>
        </p:sp>
        <p:pic>
          <p:nvPicPr>
            <p:cNvPr id="25622" name="Picture 2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4" y="703"/>
              <a:ext cx="195" cy="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623" name="Rectangle 23"/>
            <p:cNvSpPr>
              <a:spLocks noChangeArrowheads="1"/>
            </p:cNvSpPr>
            <p:nvPr/>
          </p:nvSpPr>
          <p:spPr bwMode="auto">
            <a:xfrm>
              <a:off x="703" y="572"/>
              <a:ext cx="453" cy="273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624" name="Group 24"/>
          <p:cNvGrpSpPr>
            <a:grpSpLocks/>
          </p:cNvGrpSpPr>
          <p:nvPr/>
        </p:nvGrpSpPr>
        <p:grpSpPr bwMode="auto">
          <a:xfrm>
            <a:off x="395288" y="1498600"/>
            <a:ext cx="7634287" cy="922338"/>
            <a:chOff x="249" y="944"/>
            <a:chExt cx="4809" cy="581"/>
          </a:xfrm>
        </p:grpSpPr>
        <p:pic>
          <p:nvPicPr>
            <p:cNvPr id="25625" name="Picture 25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" y="959"/>
              <a:ext cx="1315" cy="5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626" name="Picture 2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6" y="1044"/>
              <a:ext cx="681" cy="3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627" name="Picture 2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1" y="1031"/>
              <a:ext cx="817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628" name="Text Box 28"/>
            <p:cNvSpPr txBox="1">
              <a:spLocks noChangeArrowheads="1"/>
            </p:cNvSpPr>
            <p:nvPr/>
          </p:nvSpPr>
          <p:spPr bwMode="auto">
            <a:xfrm>
              <a:off x="1564" y="1108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+</a:t>
              </a:r>
            </a:p>
          </p:txBody>
        </p:sp>
        <p:sp>
          <p:nvSpPr>
            <p:cNvPr id="25629" name="Text Box 29"/>
            <p:cNvSpPr txBox="1">
              <a:spLocks noChangeArrowheads="1"/>
            </p:cNvSpPr>
            <p:nvPr/>
          </p:nvSpPr>
          <p:spPr bwMode="auto">
            <a:xfrm>
              <a:off x="4014" y="1107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+</a:t>
              </a:r>
            </a:p>
          </p:txBody>
        </p:sp>
        <p:pic>
          <p:nvPicPr>
            <p:cNvPr id="25630" name="Picture 30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1" y="1150"/>
              <a:ext cx="1043" cy="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631" name="Text Box 31"/>
            <p:cNvSpPr txBox="1">
              <a:spLocks noChangeArrowheads="1"/>
            </p:cNvSpPr>
            <p:nvPr/>
          </p:nvSpPr>
          <p:spPr bwMode="auto">
            <a:xfrm>
              <a:off x="2516" y="1039"/>
              <a:ext cx="81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/>
                <a:t>NaOH-CaO</a:t>
              </a:r>
            </a:p>
          </p:txBody>
        </p:sp>
        <p:pic>
          <p:nvPicPr>
            <p:cNvPr id="25632" name="Picture 3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9" y="1245"/>
              <a:ext cx="195" cy="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633" name="Picture 33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9" y="944"/>
              <a:ext cx="635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634" name="Rectangle 34"/>
            <p:cNvSpPr>
              <a:spLocks noChangeArrowheads="1"/>
            </p:cNvSpPr>
            <p:nvPr/>
          </p:nvSpPr>
          <p:spPr bwMode="auto">
            <a:xfrm>
              <a:off x="930" y="1117"/>
              <a:ext cx="453" cy="273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635" name="Group 35"/>
          <p:cNvGrpSpPr>
            <a:grpSpLocks/>
          </p:cNvGrpSpPr>
          <p:nvPr/>
        </p:nvGrpSpPr>
        <p:grpSpPr bwMode="auto">
          <a:xfrm>
            <a:off x="79375" y="3979863"/>
            <a:ext cx="8210550" cy="2185987"/>
            <a:chOff x="50" y="2507"/>
            <a:chExt cx="5172" cy="1377"/>
          </a:xfrm>
        </p:grpSpPr>
        <p:pic>
          <p:nvPicPr>
            <p:cNvPr id="25636" name="Picture 36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5" y="2507"/>
              <a:ext cx="1315" cy="1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637" name="Picture 37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1" y="2522"/>
              <a:ext cx="751" cy="9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638" name="Picture 38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5" y="2523"/>
              <a:ext cx="886" cy="9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639" name="Picture 39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8" y="2545"/>
              <a:ext cx="754" cy="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640" name="Text Box 40"/>
            <p:cNvSpPr txBox="1">
              <a:spLocks noChangeArrowheads="1"/>
            </p:cNvSpPr>
            <p:nvPr/>
          </p:nvSpPr>
          <p:spPr bwMode="auto">
            <a:xfrm>
              <a:off x="1519" y="3653"/>
              <a:ext cx="34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 b="1" dirty="0">
                  <a:solidFill>
                    <a:srgbClr val="FF0000"/>
                  </a:solidFill>
                </a:rPr>
                <a:t>(1)                   </a:t>
              </a:r>
              <a:r>
                <a:rPr lang="en-US" altLang="zh-CN" sz="1800" b="1" dirty="0" smtClean="0">
                  <a:solidFill>
                    <a:srgbClr val="FF0000"/>
                  </a:solidFill>
                </a:rPr>
                <a:t>       </a:t>
              </a:r>
              <a:r>
                <a:rPr lang="en-US" altLang="zh-CN" sz="1800" b="1" dirty="0">
                  <a:solidFill>
                    <a:srgbClr val="FF0000"/>
                  </a:solidFill>
                </a:rPr>
                <a:t>(2)         </a:t>
              </a:r>
              <a:r>
                <a:rPr lang="en-US" altLang="zh-CN" sz="1800" b="1" dirty="0" smtClean="0">
                  <a:solidFill>
                    <a:srgbClr val="FF0000"/>
                  </a:solidFill>
                </a:rPr>
                <a:t>                 </a:t>
              </a:r>
              <a:r>
                <a:rPr lang="en-US" altLang="zh-CN" sz="1800" b="1" dirty="0">
                  <a:solidFill>
                    <a:srgbClr val="FF0000"/>
                  </a:solidFill>
                </a:rPr>
                <a:t>(3)        </a:t>
              </a:r>
              <a:r>
                <a:rPr lang="en-US" altLang="zh-CN" sz="1800" b="1" dirty="0" smtClean="0">
                  <a:solidFill>
                    <a:srgbClr val="FF0000"/>
                  </a:solidFill>
                </a:rPr>
                <a:t>                     </a:t>
              </a:r>
              <a:r>
                <a:rPr lang="en-US" altLang="zh-CN" sz="1800" b="1" dirty="0">
                  <a:solidFill>
                    <a:srgbClr val="FF0000"/>
                  </a:solidFill>
                </a:rPr>
                <a:t>(4)</a:t>
              </a:r>
            </a:p>
          </p:txBody>
        </p:sp>
        <p:grpSp>
          <p:nvGrpSpPr>
            <p:cNvPr id="25641" name="Group 41"/>
            <p:cNvGrpSpPr>
              <a:grpSpLocks/>
            </p:cNvGrpSpPr>
            <p:nvPr/>
          </p:nvGrpSpPr>
          <p:grpSpPr bwMode="auto">
            <a:xfrm>
              <a:off x="50" y="2552"/>
              <a:ext cx="1006" cy="712"/>
              <a:chOff x="50" y="2784"/>
              <a:chExt cx="1006" cy="712"/>
            </a:xfrm>
          </p:grpSpPr>
          <p:pic>
            <p:nvPicPr>
              <p:cNvPr id="25642" name="Picture 42" descr="1"/>
              <p:cNvPicPr>
                <a:picLocks noChangeAspect="1" noChangeArrowheads="1" noCrop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4" y="2861"/>
                <a:ext cx="635" cy="6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643" name="Text Box 43"/>
              <p:cNvSpPr txBox="1">
                <a:spLocks noChangeArrowheads="1"/>
              </p:cNvSpPr>
              <p:nvPr/>
            </p:nvSpPr>
            <p:spPr bwMode="auto">
              <a:xfrm>
                <a:off x="50" y="2784"/>
                <a:ext cx="1006" cy="365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28398" dir="1593903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>
                    <a:solidFill>
                      <a:srgbClr val="FF3300"/>
                    </a:solidFill>
                    <a:latin typeface="Arial" charset="0"/>
                    <a:ea typeface="楷体_GB2312" pitchFamily="49" charset="-122"/>
                  </a:rPr>
                  <a:t>想一想</a:t>
                </a:r>
              </a:p>
            </p:txBody>
          </p:sp>
        </p:grpSp>
      </p:grpSp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72" y="2636912"/>
            <a:ext cx="7038020" cy="1059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4278855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5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52400" y="115888"/>
            <a:ext cx="7924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脂肪族二元羧酸的脱水和脱羧反应</a:t>
            </a:r>
          </a:p>
        </p:txBody>
      </p:sp>
      <p:grpSp>
        <p:nvGrpSpPr>
          <p:cNvPr id="26628" name="Group 4"/>
          <p:cNvGrpSpPr>
            <a:grpSpLocks/>
          </p:cNvGrpSpPr>
          <p:nvPr/>
        </p:nvGrpSpPr>
        <p:grpSpPr bwMode="auto">
          <a:xfrm>
            <a:off x="685800" y="762000"/>
            <a:ext cx="7620000" cy="1730375"/>
            <a:chOff x="432" y="480"/>
            <a:chExt cx="4800" cy="1090"/>
          </a:xfrm>
        </p:grpSpPr>
        <p:grpSp>
          <p:nvGrpSpPr>
            <p:cNvPr id="26629" name="Group 5"/>
            <p:cNvGrpSpPr>
              <a:grpSpLocks/>
            </p:cNvGrpSpPr>
            <p:nvPr/>
          </p:nvGrpSpPr>
          <p:grpSpPr bwMode="auto">
            <a:xfrm>
              <a:off x="432" y="480"/>
              <a:ext cx="4800" cy="1090"/>
              <a:chOff x="432" y="482"/>
              <a:chExt cx="4800" cy="1090"/>
            </a:xfrm>
          </p:grpSpPr>
          <p:pic>
            <p:nvPicPr>
              <p:cNvPr id="26630" name="Picture 6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0" y="1205"/>
                <a:ext cx="1407" cy="3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6631" name="Picture 7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9" y="1206"/>
                <a:ext cx="907" cy="3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6632" name="Picture 8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87" y="1144"/>
                <a:ext cx="545" cy="4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6633" name="Picture 9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52" y="1207"/>
                <a:ext cx="721" cy="1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6634" name="Picture 10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1" y="1294"/>
                <a:ext cx="1043" cy="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6635" name="Picture 11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1" y="482"/>
                <a:ext cx="599" cy="6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6636" name="Picture 12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5" y="657"/>
                <a:ext cx="757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6637" name="Picture 1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98" y="608"/>
                <a:ext cx="545" cy="4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6638" name="Picture 14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66" y="740"/>
                <a:ext cx="1043" cy="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6639" name="Picture 15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48" y="663"/>
                <a:ext cx="676" cy="1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6640" name="Text Box 16"/>
              <p:cNvSpPr txBox="1">
                <a:spLocks noChangeArrowheads="1"/>
              </p:cNvSpPr>
              <p:nvPr/>
            </p:nvSpPr>
            <p:spPr bwMode="auto">
              <a:xfrm>
                <a:off x="3871" y="697"/>
                <a:ext cx="22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/>
                  <a:t>+</a:t>
                </a:r>
              </a:p>
            </p:txBody>
          </p:sp>
          <p:sp>
            <p:nvSpPr>
              <p:cNvPr id="26641" name="Text Box 17"/>
              <p:cNvSpPr txBox="1">
                <a:spLocks noChangeArrowheads="1"/>
              </p:cNvSpPr>
              <p:nvPr/>
            </p:nvSpPr>
            <p:spPr bwMode="auto">
              <a:xfrm>
                <a:off x="4464" y="1240"/>
                <a:ext cx="22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/>
                  <a:t>+</a:t>
                </a:r>
              </a:p>
            </p:txBody>
          </p:sp>
          <p:sp>
            <p:nvSpPr>
              <p:cNvPr id="26643" name="Text Box 19"/>
              <p:cNvSpPr txBox="1">
                <a:spLocks noChangeArrowheads="1"/>
              </p:cNvSpPr>
              <p:nvPr/>
            </p:nvSpPr>
            <p:spPr bwMode="auto">
              <a:xfrm>
                <a:off x="432" y="528"/>
                <a:ext cx="858" cy="327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kumimoji="1" lang="en-US" altLang="zh-CN" sz="2800">
                    <a:solidFill>
                      <a:schemeClr val="bg1"/>
                    </a:solidFill>
                  </a:rPr>
                  <a:t>2~3</a:t>
                </a:r>
                <a:r>
                  <a:rPr kumimoji="1" lang="zh-CN" altLang="en-US" sz="2800">
                    <a:solidFill>
                      <a:schemeClr val="bg1"/>
                    </a:solidFill>
                  </a:rPr>
                  <a:t>个</a:t>
                </a:r>
                <a:r>
                  <a:rPr kumimoji="1" lang="en-US" altLang="zh-CN" sz="2800">
                    <a:solidFill>
                      <a:schemeClr val="bg1"/>
                    </a:solidFill>
                  </a:rPr>
                  <a:t>C</a:t>
                </a:r>
              </a:p>
            </p:txBody>
          </p:sp>
        </p:grpSp>
        <p:sp>
          <p:nvSpPr>
            <p:cNvPr id="26644" name="Rectangle 20"/>
            <p:cNvSpPr>
              <a:spLocks noChangeArrowheads="1"/>
            </p:cNvSpPr>
            <p:nvPr/>
          </p:nvSpPr>
          <p:spPr bwMode="auto">
            <a:xfrm>
              <a:off x="1392" y="528"/>
              <a:ext cx="336" cy="240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5" name="Rectangle 21"/>
            <p:cNvSpPr>
              <a:spLocks noChangeArrowheads="1"/>
            </p:cNvSpPr>
            <p:nvPr/>
          </p:nvSpPr>
          <p:spPr bwMode="auto">
            <a:xfrm>
              <a:off x="2000" y="1248"/>
              <a:ext cx="384" cy="240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646" name="Group 22"/>
          <p:cNvGrpSpPr>
            <a:grpSpLocks/>
          </p:cNvGrpSpPr>
          <p:nvPr/>
        </p:nvGrpSpPr>
        <p:grpSpPr bwMode="auto">
          <a:xfrm>
            <a:off x="685800" y="2565400"/>
            <a:ext cx="7467600" cy="4148138"/>
            <a:chOff x="432" y="1616"/>
            <a:chExt cx="4704" cy="2613"/>
          </a:xfrm>
        </p:grpSpPr>
        <p:grpSp>
          <p:nvGrpSpPr>
            <p:cNvPr id="26647" name="Group 23"/>
            <p:cNvGrpSpPr>
              <a:grpSpLocks/>
            </p:cNvGrpSpPr>
            <p:nvPr/>
          </p:nvGrpSpPr>
          <p:grpSpPr bwMode="auto">
            <a:xfrm>
              <a:off x="432" y="1616"/>
              <a:ext cx="4704" cy="2613"/>
              <a:chOff x="432" y="1616"/>
              <a:chExt cx="4704" cy="2613"/>
            </a:xfrm>
          </p:grpSpPr>
          <p:pic>
            <p:nvPicPr>
              <p:cNvPr id="26648" name="Picture 24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2" y="1872"/>
                <a:ext cx="907" cy="7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6649" name="Picture 25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17" y="1616"/>
                <a:ext cx="1159" cy="1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6650" name="Picture 26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81" y="2048"/>
                <a:ext cx="454" cy="3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6651" name="Picture 27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7" y="2058"/>
                <a:ext cx="363" cy="1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6652" name="Picture 28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9" y="2160"/>
                <a:ext cx="907" cy="1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6653" name="Text Box 29"/>
              <p:cNvSpPr txBox="1">
                <a:spLocks noChangeArrowheads="1"/>
              </p:cNvSpPr>
              <p:nvPr/>
            </p:nvSpPr>
            <p:spPr bwMode="auto">
              <a:xfrm>
                <a:off x="4409" y="2103"/>
                <a:ext cx="22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/>
                  <a:t>+</a:t>
                </a:r>
              </a:p>
            </p:txBody>
          </p:sp>
          <p:pic>
            <p:nvPicPr>
              <p:cNvPr id="26654" name="Picture 30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2" y="3041"/>
                <a:ext cx="953" cy="9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6655" name="Picture 31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82" y="3333"/>
                <a:ext cx="454" cy="3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6657" name="Picture 33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25" y="2795"/>
                <a:ext cx="1162" cy="14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6658" name="Text Box 34"/>
              <p:cNvSpPr txBox="1">
                <a:spLocks noChangeArrowheads="1"/>
              </p:cNvSpPr>
              <p:nvPr/>
            </p:nvSpPr>
            <p:spPr bwMode="auto">
              <a:xfrm>
                <a:off x="4410" y="3387"/>
                <a:ext cx="22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000"/>
                  <a:t>+</a:t>
                </a:r>
              </a:p>
            </p:txBody>
          </p:sp>
          <p:pic>
            <p:nvPicPr>
              <p:cNvPr id="26659" name="Picture 35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7" y="3328"/>
                <a:ext cx="363" cy="1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6660" name="Picture 36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55" y="3440"/>
                <a:ext cx="907" cy="1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6661" name="Text Box 37"/>
              <p:cNvSpPr txBox="1">
                <a:spLocks noChangeArrowheads="1"/>
              </p:cNvSpPr>
              <p:nvPr/>
            </p:nvSpPr>
            <p:spPr bwMode="auto">
              <a:xfrm>
                <a:off x="432" y="1968"/>
                <a:ext cx="858" cy="327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kumimoji="1" lang="en-US" altLang="zh-CN" sz="2800">
                    <a:solidFill>
                      <a:schemeClr val="bg1"/>
                    </a:solidFill>
                  </a:rPr>
                  <a:t>4~5</a:t>
                </a:r>
                <a:r>
                  <a:rPr kumimoji="1" lang="zh-CN" altLang="en-US" sz="2800">
                    <a:solidFill>
                      <a:schemeClr val="bg1"/>
                    </a:solidFill>
                  </a:rPr>
                  <a:t>个</a:t>
                </a:r>
                <a:r>
                  <a:rPr kumimoji="1" lang="en-US" altLang="zh-CN" sz="2800">
                    <a:solidFill>
                      <a:schemeClr val="bg1"/>
                    </a:solidFill>
                  </a:rPr>
                  <a:t>C</a:t>
                </a:r>
              </a:p>
            </p:txBody>
          </p:sp>
        </p:grpSp>
        <p:sp>
          <p:nvSpPr>
            <p:cNvPr id="26662" name="Rectangle 38"/>
            <p:cNvSpPr>
              <a:spLocks noChangeArrowheads="1"/>
            </p:cNvSpPr>
            <p:nvPr/>
          </p:nvSpPr>
          <p:spPr bwMode="auto">
            <a:xfrm>
              <a:off x="1904" y="1920"/>
              <a:ext cx="288" cy="240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3" name="Rectangle 39"/>
            <p:cNvSpPr>
              <a:spLocks noChangeArrowheads="1"/>
            </p:cNvSpPr>
            <p:nvPr/>
          </p:nvSpPr>
          <p:spPr bwMode="auto">
            <a:xfrm>
              <a:off x="2016" y="2304"/>
              <a:ext cx="144" cy="192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4" name="Rectangle 40"/>
            <p:cNvSpPr>
              <a:spLocks noChangeArrowheads="1"/>
            </p:cNvSpPr>
            <p:nvPr/>
          </p:nvSpPr>
          <p:spPr bwMode="auto">
            <a:xfrm>
              <a:off x="1920" y="3080"/>
              <a:ext cx="288" cy="240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5" name="Rectangle 41"/>
            <p:cNvSpPr>
              <a:spLocks noChangeArrowheads="1"/>
            </p:cNvSpPr>
            <p:nvPr/>
          </p:nvSpPr>
          <p:spPr bwMode="auto">
            <a:xfrm>
              <a:off x="2056" y="3696"/>
              <a:ext cx="144" cy="192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18953385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77" y="1511721"/>
            <a:ext cx="20161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664" y="1484734"/>
            <a:ext cx="2376488" cy="1246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89" y="1873671"/>
            <a:ext cx="576263" cy="23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27" y="2018134"/>
            <a:ext cx="1225550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614" y="1767309"/>
            <a:ext cx="865188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5795714" y="1908596"/>
            <a:ext cx="360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/>
              <a:t>+</a:t>
            </a:r>
          </a:p>
        </p:txBody>
      </p:sp>
      <p:pic>
        <p:nvPicPr>
          <p:cNvPr id="27656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139" y="1821284"/>
            <a:ext cx="720725" cy="56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6875214" y="1908596"/>
            <a:ext cx="360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/>
              <a:t>+</a:t>
            </a:r>
          </a:p>
        </p:txBody>
      </p:sp>
      <p:pic>
        <p:nvPicPr>
          <p:cNvPr id="27659" name="Picture 1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14" y="3478634"/>
            <a:ext cx="2303463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60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989" y="4015209"/>
            <a:ext cx="576263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61" name="Picture 1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627" y="4159671"/>
            <a:ext cx="1225550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62" name="Picture 1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589" y="3429421"/>
            <a:ext cx="2806700" cy="165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63" name="Picture 1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777" y="3916784"/>
            <a:ext cx="865187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6514852" y="4058071"/>
            <a:ext cx="360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/>
              <a:t>+</a:t>
            </a:r>
          </a:p>
        </p:txBody>
      </p:sp>
      <p:pic>
        <p:nvPicPr>
          <p:cNvPr id="27665" name="Picture 1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739" y="3932659"/>
            <a:ext cx="720725" cy="56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7667377" y="4058071"/>
            <a:ext cx="360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/>
              <a:t>+</a:t>
            </a:r>
          </a:p>
        </p:txBody>
      </p:sp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468933" y="572293"/>
            <a:ext cx="1362075" cy="519113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sz="2800" dirty="0">
                <a:solidFill>
                  <a:schemeClr val="bg1"/>
                </a:solidFill>
              </a:rPr>
              <a:t>6~7</a:t>
            </a:r>
            <a:r>
              <a:rPr kumimoji="1" lang="zh-CN" altLang="en-US" sz="2800" dirty="0">
                <a:solidFill>
                  <a:schemeClr val="bg1"/>
                </a:solidFill>
              </a:rPr>
              <a:t>个</a:t>
            </a:r>
            <a:r>
              <a:rPr kumimoji="1" lang="en-US" altLang="zh-CN" sz="28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7669" name="Rectangle 21"/>
          <p:cNvSpPr>
            <a:spLocks noChangeArrowheads="1"/>
          </p:cNvSpPr>
          <p:nvPr/>
        </p:nvSpPr>
        <p:spPr bwMode="auto">
          <a:xfrm>
            <a:off x="1569789" y="2210221"/>
            <a:ext cx="609600" cy="381000"/>
          </a:xfrm>
          <a:prstGeom prst="rect">
            <a:avLst/>
          </a:prstGeom>
          <a:noFill/>
          <a:ln w="19050">
            <a:solidFill>
              <a:srgbClr val="FF33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0" name="Rectangle 22"/>
          <p:cNvSpPr>
            <a:spLocks noChangeArrowheads="1"/>
          </p:cNvSpPr>
          <p:nvPr/>
        </p:nvSpPr>
        <p:spPr bwMode="auto">
          <a:xfrm>
            <a:off x="1976189" y="1575221"/>
            <a:ext cx="457200" cy="381000"/>
          </a:xfrm>
          <a:prstGeom prst="rect">
            <a:avLst/>
          </a:prstGeom>
          <a:noFill/>
          <a:ln w="19050">
            <a:solidFill>
              <a:srgbClr val="0066FF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1" name="Rectangle 23"/>
          <p:cNvSpPr>
            <a:spLocks noChangeArrowheads="1"/>
          </p:cNvSpPr>
          <p:nvPr/>
        </p:nvSpPr>
        <p:spPr bwMode="auto">
          <a:xfrm>
            <a:off x="2115889" y="3565946"/>
            <a:ext cx="457200" cy="381000"/>
          </a:xfrm>
          <a:prstGeom prst="rect">
            <a:avLst/>
          </a:prstGeom>
          <a:noFill/>
          <a:ln w="19050">
            <a:solidFill>
              <a:srgbClr val="0066FF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2" name="Rectangle 24"/>
          <p:cNvSpPr>
            <a:spLocks noChangeArrowheads="1"/>
          </p:cNvSpPr>
          <p:nvPr/>
        </p:nvSpPr>
        <p:spPr bwMode="auto">
          <a:xfrm>
            <a:off x="1684089" y="4531146"/>
            <a:ext cx="609600" cy="381000"/>
          </a:xfrm>
          <a:prstGeom prst="rect">
            <a:avLst/>
          </a:prstGeom>
          <a:noFill/>
          <a:ln w="19050">
            <a:solidFill>
              <a:srgbClr val="FF33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3" name="Rectangle 25"/>
          <p:cNvSpPr>
            <a:spLocks noChangeArrowheads="1"/>
          </p:cNvSpPr>
          <p:nvPr/>
        </p:nvSpPr>
        <p:spPr bwMode="auto">
          <a:xfrm>
            <a:off x="2192089" y="2261021"/>
            <a:ext cx="228600" cy="304800"/>
          </a:xfrm>
          <a:prstGeom prst="rect">
            <a:avLst/>
          </a:prstGeom>
          <a:noFill/>
          <a:ln w="19050">
            <a:solidFill>
              <a:srgbClr val="0066FF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4" name="Rectangle 26"/>
          <p:cNvSpPr>
            <a:spLocks noChangeArrowheads="1"/>
          </p:cNvSpPr>
          <p:nvPr/>
        </p:nvSpPr>
        <p:spPr bwMode="auto">
          <a:xfrm>
            <a:off x="2306389" y="4581946"/>
            <a:ext cx="228600" cy="304800"/>
          </a:xfrm>
          <a:prstGeom prst="rect">
            <a:avLst/>
          </a:prstGeom>
          <a:noFill/>
          <a:ln w="19050">
            <a:solidFill>
              <a:srgbClr val="0066FF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8900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980728"/>
            <a:ext cx="4532313" cy="572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如何将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环己酮</a:t>
            </a:r>
            <a:r>
              <a:rPr lang="zh-CN" altLang="en-US" sz="2800" b="1" dirty="0"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转化为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环戊酮</a:t>
            </a:r>
            <a:r>
              <a:rPr lang="zh-CN" altLang="en-US" sz="2800" b="1" dirty="0"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？ </a:t>
            </a:r>
          </a:p>
        </p:txBody>
      </p:sp>
      <p:graphicFrame>
        <p:nvGraphicFramePr>
          <p:cNvPr id="2049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715757"/>
              </p:ext>
            </p:extLst>
          </p:nvPr>
        </p:nvGraphicFramePr>
        <p:xfrm>
          <a:off x="1403648" y="2276872"/>
          <a:ext cx="6204897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94" name="Document" r:id="rId3" imgW="3476520" imgH="685800" progId="ChemWindow.Document">
                  <p:embed/>
                </p:oleObj>
              </mc:Choice>
              <mc:Fallback>
                <p:oleObj name="Document" r:id="rId3" imgW="3476520" imgH="685800" progId="ChemWindow.Documen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276872"/>
                        <a:ext cx="6204897" cy="12241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4346374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548680"/>
            <a:ext cx="2779713" cy="448072"/>
          </a:xfrm>
        </p:spPr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．</a:t>
            </a:r>
            <a:r>
              <a:rPr lang="zh-CN" altLang="en-US" sz="24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还原反应</a:t>
            </a:r>
          </a:p>
          <a:p>
            <a:endParaRPr lang="zh-CN" altLang="en-US" sz="2400" b="1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2555776" y="519063"/>
            <a:ext cx="2133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0070C0"/>
                </a:solidFill>
                <a:latin typeface="Times New Roman" pitchFamily="18" charset="0"/>
              </a:rPr>
              <a:t>LiAlH</a:t>
            </a:r>
            <a:r>
              <a:rPr lang="en-US" altLang="zh-CN" sz="2400" b="1" baseline="-30000" dirty="0" smtClean="0">
                <a:solidFill>
                  <a:srgbClr val="0070C0"/>
                </a:solidFill>
                <a:latin typeface="Times New Roman" pitchFamily="18" charset="0"/>
              </a:rPr>
              <a:t>4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itchFamily="18" charset="0"/>
              </a:rPr>
              <a:t> </a:t>
            </a:r>
            <a:endParaRPr lang="zh-CN" altLang="en-US" sz="2400" b="1" dirty="0">
              <a:solidFill>
                <a:srgbClr val="0070C0"/>
              </a:solidFill>
              <a:latin typeface="Times New Roman" pitchFamily="18" charset="0"/>
            </a:endParaRPr>
          </a:p>
        </p:txBody>
      </p:sp>
      <p:graphicFrame>
        <p:nvGraphicFramePr>
          <p:cNvPr id="235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7621559"/>
              </p:ext>
            </p:extLst>
          </p:nvPr>
        </p:nvGraphicFramePr>
        <p:xfrm>
          <a:off x="1547664" y="1700808"/>
          <a:ext cx="5867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22" name="Document" r:id="rId3" imgW="4057560" imgH="676440" progId="ChemWindow.Document">
                  <p:embed/>
                </p:oleObj>
              </mc:Choice>
              <mc:Fallback>
                <p:oleObj name="Document" r:id="rId3" imgW="4057560" imgH="676440" progId="ChemWindow.Documen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1700808"/>
                        <a:ext cx="58674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0914183"/>
              </p:ext>
            </p:extLst>
          </p:nvPr>
        </p:nvGraphicFramePr>
        <p:xfrm>
          <a:off x="1475656" y="3429000"/>
          <a:ext cx="571500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23" name="Document" r:id="rId5" imgW="4095720" imgH="762120" progId="ChemWindow.Document">
                  <p:embed/>
                </p:oleObj>
              </mc:Choice>
              <mc:Fallback>
                <p:oleObj name="Document" r:id="rId5" imgW="4095720" imgH="762120" progId="ChemWindow.Documen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3429000"/>
                        <a:ext cx="5715000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555776" y="5221188"/>
            <a:ext cx="3096344" cy="4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None/>
            </a:pPr>
            <a:r>
              <a:rPr lang="zh-CN" altLang="en-US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选择性还原，制备醇</a:t>
            </a:r>
          </a:p>
          <a:p>
            <a:endParaRPr lang="zh-CN" altLang="en-US" sz="2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748809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 flipV="1">
            <a:off x="69412" y="1563038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矩形 3"/>
          <p:cNvSpPr/>
          <p:nvPr/>
        </p:nvSpPr>
        <p:spPr>
          <a:xfrm>
            <a:off x="69146" y="1527683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矩形 4"/>
          <p:cNvSpPr/>
          <p:nvPr/>
        </p:nvSpPr>
        <p:spPr>
          <a:xfrm>
            <a:off x="68306" y="1655088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969045" y="485800"/>
            <a:ext cx="6773862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</a:rPr>
              <a:t>第一节  羧酸</a:t>
            </a:r>
            <a:r>
              <a:rPr lang="zh-CN" altLang="en-US" sz="4400" dirty="0" smtClean="0">
                <a:solidFill>
                  <a:srgbClr val="0070C0"/>
                </a:solidFill>
                <a:latin typeface="+mj-ea"/>
              </a:rPr>
              <a:t> </a:t>
            </a:r>
            <a:endParaRPr lang="en-US" altLang="zh-CN" sz="4400" dirty="0">
              <a:solidFill>
                <a:srgbClr val="0070C0"/>
              </a:solidFill>
              <a:latin typeface="+mj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86000" y="2636912"/>
            <a:ext cx="4572000" cy="20959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羧酸的酸性</a:t>
            </a:r>
          </a:p>
          <a:p>
            <a:pPr marL="342900" indent="-342900" algn="just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羧酸衍生物的生成</a:t>
            </a:r>
            <a:endParaRPr lang="zh-CN" altLang="en-US" sz="2400" b="1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 algn="just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脱羧反应</a:t>
            </a:r>
          </a:p>
          <a:p>
            <a:pPr marL="342900" indent="-342900" algn="just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/>
              </a:rPr>
              <a:t>α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CN" altLang="en-US" sz="24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位卤代反应</a:t>
            </a:r>
          </a:p>
        </p:txBody>
      </p:sp>
    </p:spTree>
    <p:extLst>
      <p:ext uri="{BB962C8B-B14F-4D97-AF65-F5344CB8AC3E}">
        <p14:creationId xmlns:p14="http://schemas.microsoft.com/office/powerpoint/2010/main" val="89621986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005" y="-58018"/>
            <a:ext cx="2519363" cy="197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3966418" y="1013545"/>
            <a:ext cx="2427287" cy="803275"/>
            <a:chOff x="703" y="2931"/>
            <a:chExt cx="1529" cy="506"/>
          </a:xfrm>
        </p:grpSpPr>
        <p:sp>
          <p:nvSpPr>
            <p:cNvPr id="23557" name="Rectangle 5"/>
            <p:cNvSpPr>
              <a:spLocks noChangeArrowheads="1"/>
            </p:cNvSpPr>
            <p:nvPr/>
          </p:nvSpPr>
          <p:spPr bwMode="auto">
            <a:xfrm>
              <a:off x="1824" y="3120"/>
              <a:ext cx="408" cy="317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3558" name="Text Box 6"/>
            <p:cNvSpPr txBox="1">
              <a:spLocks noChangeArrowheads="1"/>
            </p:cNvSpPr>
            <p:nvPr/>
          </p:nvSpPr>
          <p:spPr bwMode="auto">
            <a:xfrm>
              <a:off x="703" y="2931"/>
              <a:ext cx="5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>
                  <a:solidFill>
                    <a:srgbClr val="0066FF"/>
                  </a:solidFill>
                </a:rPr>
                <a:t>—X</a:t>
              </a:r>
            </a:p>
          </p:txBody>
        </p:sp>
        <p:sp>
          <p:nvSpPr>
            <p:cNvPr id="23559" name="Rectangle 7"/>
            <p:cNvSpPr>
              <a:spLocks noChangeArrowheads="1"/>
            </p:cNvSpPr>
            <p:nvPr/>
          </p:nvSpPr>
          <p:spPr bwMode="auto">
            <a:xfrm>
              <a:off x="749" y="3142"/>
              <a:ext cx="3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0066FF"/>
                  </a:solidFill>
                </a:rPr>
                <a:t>(P)</a:t>
              </a:r>
            </a:p>
          </p:txBody>
        </p:sp>
        <p:sp>
          <p:nvSpPr>
            <p:cNvPr id="23560" name="Line 8"/>
            <p:cNvSpPr>
              <a:spLocks noChangeShapeType="1"/>
            </p:cNvSpPr>
            <p:nvPr/>
          </p:nvSpPr>
          <p:spPr bwMode="auto">
            <a:xfrm flipH="1" flipV="1">
              <a:off x="1202" y="3158"/>
              <a:ext cx="635" cy="91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grpSp>
        <p:nvGrpSpPr>
          <p:cNvPr id="23561" name="Group 9"/>
          <p:cNvGrpSpPr>
            <a:grpSpLocks/>
          </p:cNvGrpSpPr>
          <p:nvPr/>
        </p:nvGrpSpPr>
        <p:grpSpPr bwMode="auto">
          <a:xfrm>
            <a:off x="499748" y="2132579"/>
            <a:ext cx="4392613" cy="661988"/>
            <a:chOff x="340" y="3496"/>
            <a:chExt cx="2767" cy="417"/>
          </a:xfrm>
        </p:grpSpPr>
        <p:sp>
          <p:nvSpPr>
            <p:cNvPr id="23562" name="Text Box 10"/>
            <p:cNvSpPr txBox="1">
              <a:spLocks noChangeArrowheads="1"/>
            </p:cNvSpPr>
            <p:nvPr/>
          </p:nvSpPr>
          <p:spPr bwMode="auto">
            <a:xfrm>
              <a:off x="340" y="3558"/>
              <a:ext cx="10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 dirty="0"/>
                <a:t>CH</a:t>
              </a:r>
              <a:r>
                <a:rPr lang="en-US" altLang="zh-CN" sz="2400" b="1" baseline="-25000" dirty="0"/>
                <a:t>3</a:t>
              </a:r>
              <a:r>
                <a:rPr lang="en-US" altLang="zh-CN" sz="2400" b="1" dirty="0"/>
                <a:t>COOH</a:t>
              </a:r>
            </a:p>
          </p:txBody>
        </p:sp>
        <p:sp>
          <p:nvSpPr>
            <p:cNvPr id="23563" name="Text Box 11"/>
            <p:cNvSpPr txBox="1">
              <a:spLocks noChangeArrowheads="1"/>
            </p:cNvSpPr>
            <p:nvPr/>
          </p:nvSpPr>
          <p:spPr bwMode="auto">
            <a:xfrm>
              <a:off x="1791" y="3558"/>
              <a:ext cx="13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 dirty="0"/>
                <a:t>CH</a:t>
              </a:r>
              <a:r>
                <a:rPr lang="en-US" altLang="zh-CN" sz="2400" b="1" baseline="-25000" dirty="0"/>
                <a:t>2</a:t>
              </a:r>
              <a:r>
                <a:rPr lang="en-US" altLang="zh-CN" sz="2400" b="1" dirty="0"/>
                <a:t>BrCOOH</a:t>
              </a:r>
            </a:p>
          </p:txBody>
        </p:sp>
        <p:grpSp>
          <p:nvGrpSpPr>
            <p:cNvPr id="23564" name="Group 12"/>
            <p:cNvGrpSpPr>
              <a:grpSpLocks/>
            </p:cNvGrpSpPr>
            <p:nvPr/>
          </p:nvGrpSpPr>
          <p:grpSpPr bwMode="auto">
            <a:xfrm>
              <a:off x="1383" y="3496"/>
              <a:ext cx="363" cy="417"/>
              <a:chOff x="1383" y="3471"/>
              <a:chExt cx="363" cy="417"/>
            </a:xfrm>
          </p:grpSpPr>
          <p:sp>
            <p:nvSpPr>
              <p:cNvPr id="23565" name="Text Box 13"/>
              <p:cNvSpPr txBox="1">
                <a:spLocks noChangeArrowheads="1"/>
              </p:cNvSpPr>
              <p:nvPr/>
            </p:nvSpPr>
            <p:spPr bwMode="auto">
              <a:xfrm>
                <a:off x="1383" y="3471"/>
                <a:ext cx="36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800" b="1"/>
                  <a:t>Br</a:t>
                </a:r>
                <a:r>
                  <a:rPr lang="en-US" altLang="zh-CN" sz="1800" b="1" baseline="-25000"/>
                  <a:t>2</a:t>
                </a:r>
                <a:endParaRPr lang="en-US" altLang="zh-CN" sz="1800" b="1"/>
              </a:p>
            </p:txBody>
          </p:sp>
          <p:sp>
            <p:nvSpPr>
              <p:cNvPr id="23566" name="Text Box 14"/>
              <p:cNvSpPr txBox="1">
                <a:spLocks noChangeArrowheads="1"/>
              </p:cNvSpPr>
              <p:nvPr/>
            </p:nvSpPr>
            <p:spPr bwMode="auto">
              <a:xfrm>
                <a:off x="1429" y="3657"/>
                <a:ext cx="22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800" b="1"/>
                  <a:t>P</a:t>
                </a:r>
              </a:p>
            </p:txBody>
          </p:sp>
          <p:sp>
            <p:nvSpPr>
              <p:cNvPr id="23567" name="Line 15"/>
              <p:cNvSpPr>
                <a:spLocks noChangeShapeType="1"/>
              </p:cNvSpPr>
              <p:nvPr/>
            </p:nvSpPr>
            <p:spPr bwMode="auto">
              <a:xfrm>
                <a:off x="1383" y="3702"/>
                <a:ext cx="3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</p:grpSp>
      </p:grpSp>
      <p:grpSp>
        <p:nvGrpSpPr>
          <p:cNvPr id="23568" name="Group 16"/>
          <p:cNvGrpSpPr>
            <a:grpSpLocks/>
          </p:cNvGrpSpPr>
          <p:nvPr/>
        </p:nvGrpSpPr>
        <p:grpSpPr bwMode="auto">
          <a:xfrm>
            <a:off x="4819336" y="2132579"/>
            <a:ext cx="2736850" cy="661988"/>
            <a:chOff x="3061" y="3496"/>
            <a:chExt cx="1724" cy="417"/>
          </a:xfrm>
        </p:grpSpPr>
        <p:sp>
          <p:nvSpPr>
            <p:cNvPr id="23569" name="Text Box 17"/>
            <p:cNvSpPr txBox="1">
              <a:spLocks noChangeArrowheads="1"/>
            </p:cNvSpPr>
            <p:nvPr/>
          </p:nvSpPr>
          <p:spPr bwMode="auto">
            <a:xfrm>
              <a:off x="3469" y="3558"/>
              <a:ext cx="13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 dirty="0"/>
                <a:t>CHBr</a:t>
              </a:r>
              <a:r>
                <a:rPr lang="en-US" altLang="zh-CN" sz="2400" b="1" baseline="-25000" dirty="0"/>
                <a:t>2</a:t>
              </a:r>
              <a:r>
                <a:rPr lang="en-US" altLang="zh-CN" sz="2400" b="1" dirty="0"/>
                <a:t>COOH</a:t>
              </a:r>
            </a:p>
          </p:txBody>
        </p:sp>
        <p:grpSp>
          <p:nvGrpSpPr>
            <p:cNvPr id="23570" name="Group 18"/>
            <p:cNvGrpSpPr>
              <a:grpSpLocks/>
            </p:cNvGrpSpPr>
            <p:nvPr/>
          </p:nvGrpSpPr>
          <p:grpSpPr bwMode="auto">
            <a:xfrm>
              <a:off x="3061" y="3496"/>
              <a:ext cx="363" cy="417"/>
              <a:chOff x="1383" y="3471"/>
              <a:chExt cx="363" cy="417"/>
            </a:xfrm>
          </p:grpSpPr>
          <p:sp>
            <p:nvSpPr>
              <p:cNvPr id="23571" name="Text Box 19"/>
              <p:cNvSpPr txBox="1">
                <a:spLocks noChangeArrowheads="1"/>
              </p:cNvSpPr>
              <p:nvPr/>
            </p:nvSpPr>
            <p:spPr bwMode="auto">
              <a:xfrm>
                <a:off x="1383" y="3471"/>
                <a:ext cx="36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800" b="1"/>
                  <a:t>Br</a:t>
                </a:r>
                <a:r>
                  <a:rPr lang="en-US" altLang="zh-CN" sz="1800" b="1" baseline="-25000"/>
                  <a:t>2</a:t>
                </a:r>
                <a:endParaRPr lang="en-US" altLang="zh-CN" sz="1800" b="1"/>
              </a:p>
            </p:txBody>
          </p:sp>
          <p:sp>
            <p:nvSpPr>
              <p:cNvPr id="23572" name="Text Box 20"/>
              <p:cNvSpPr txBox="1">
                <a:spLocks noChangeArrowheads="1"/>
              </p:cNvSpPr>
              <p:nvPr/>
            </p:nvSpPr>
            <p:spPr bwMode="auto">
              <a:xfrm>
                <a:off x="1429" y="3657"/>
                <a:ext cx="22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800" b="1"/>
                  <a:t>P</a:t>
                </a:r>
              </a:p>
            </p:txBody>
          </p:sp>
          <p:sp>
            <p:nvSpPr>
              <p:cNvPr id="23573" name="Line 21"/>
              <p:cNvSpPr>
                <a:spLocks noChangeShapeType="1"/>
              </p:cNvSpPr>
              <p:nvPr/>
            </p:nvSpPr>
            <p:spPr bwMode="auto">
              <a:xfrm>
                <a:off x="1383" y="3702"/>
                <a:ext cx="3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</p:grpSp>
      </p:grpSp>
      <p:grpSp>
        <p:nvGrpSpPr>
          <p:cNvPr id="23574" name="Group 22"/>
          <p:cNvGrpSpPr>
            <a:grpSpLocks/>
          </p:cNvGrpSpPr>
          <p:nvPr/>
        </p:nvGrpSpPr>
        <p:grpSpPr bwMode="auto">
          <a:xfrm>
            <a:off x="7195823" y="2170679"/>
            <a:ext cx="1800225" cy="1154113"/>
            <a:chOff x="4558" y="3520"/>
            <a:chExt cx="1134" cy="727"/>
          </a:xfrm>
        </p:grpSpPr>
        <p:sp>
          <p:nvSpPr>
            <p:cNvPr id="23575" name="Text Box 23"/>
            <p:cNvSpPr txBox="1">
              <a:spLocks noChangeArrowheads="1"/>
            </p:cNvSpPr>
            <p:nvPr/>
          </p:nvSpPr>
          <p:spPr bwMode="auto">
            <a:xfrm>
              <a:off x="4558" y="3959"/>
              <a:ext cx="11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/>
                <a:t>CBr</a:t>
              </a:r>
              <a:r>
                <a:rPr lang="en-US" altLang="zh-CN" sz="2400" b="1" baseline="-25000"/>
                <a:t>3</a:t>
              </a:r>
              <a:r>
                <a:rPr lang="en-US" altLang="zh-CN" sz="2400" b="1"/>
                <a:t>COOH</a:t>
              </a:r>
            </a:p>
          </p:txBody>
        </p:sp>
        <p:grpSp>
          <p:nvGrpSpPr>
            <p:cNvPr id="23576" name="Group 24"/>
            <p:cNvGrpSpPr>
              <a:grpSpLocks/>
            </p:cNvGrpSpPr>
            <p:nvPr/>
          </p:nvGrpSpPr>
          <p:grpSpPr bwMode="auto">
            <a:xfrm>
              <a:off x="4785" y="3520"/>
              <a:ext cx="408" cy="454"/>
              <a:chOff x="4785" y="3430"/>
              <a:chExt cx="408" cy="454"/>
            </a:xfrm>
          </p:grpSpPr>
          <p:sp>
            <p:nvSpPr>
              <p:cNvPr id="23577" name="Text Box 25"/>
              <p:cNvSpPr txBox="1">
                <a:spLocks noChangeArrowheads="1"/>
              </p:cNvSpPr>
              <p:nvPr/>
            </p:nvSpPr>
            <p:spPr bwMode="auto">
              <a:xfrm>
                <a:off x="4830" y="3430"/>
                <a:ext cx="36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800" b="1"/>
                  <a:t>Br</a:t>
                </a:r>
                <a:r>
                  <a:rPr lang="en-US" altLang="zh-CN" sz="1800" b="1" baseline="-25000"/>
                  <a:t>2</a:t>
                </a:r>
                <a:endParaRPr lang="en-US" altLang="zh-CN" sz="1800" b="1"/>
              </a:p>
            </p:txBody>
          </p:sp>
          <p:sp>
            <p:nvSpPr>
              <p:cNvPr id="23578" name="Text Box 26"/>
              <p:cNvSpPr txBox="1">
                <a:spLocks noChangeArrowheads="1"/>
              </p:cNvSpPr>
              <p:nvPr/>
            </p:nvSpPr>
            <p:spPr bwMode="auto">
              <a:xfrm>
                <a:off x="4876" y="3616"/>
                <a:ext cx="22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800" b="1"/>
                  <a:t>P</a:t>
                </a:r>
              </a:p>
            </p:txBody>
          </p:sp>
          <p:sp>
            <p:nvSpPr>
              <p:cNvPr id="23579" name="Line 27"/>
              <p:cNvSpPr>
                <a:spLocks noChangeShapeType="1"/>
              </p:cNvSpPr>
              <p:nvPr/>
            </p:nvSpPr>
            <p:spPr bwMode="auto">
              <a:xfrm>
                <a:off x="4785" y="3657"/>
                <a:ext cx="3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23580" name="Line 28"/>
              <p:cNvSpPr>
                <a:spLocks noChangeShapeType="1"/>
              </p:cNvSpPr>
              <p:nvPr/>
            </p:nvSpPr>
            <p:spPr bwMode="auto">
              <a:xfrm>
                <a:off x="5148" y="3657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</p:grpSp>
      </p:grpSp>
      <p:sp>
        <p:nvSpPr>
          <p:cNvPr id="30" name="Rectangle 2"/>
          <p:cNvSpPr txBox="1">
            <a:spLocks noChangeArrowheads="1"/>
          </p:cNvSpPr>
          <p:nvPr/>
        </p:nvSpPr>
        <p:spPr>
          <a:xfrm>
            <a:off x="467544" y="404664"/>
            <a:ext cx="3153544" cy="652934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．</a:t>
            </a:r>
            <a:r>
              <a:rPr lang="el-GR" altLang="zh-CN" sz="2400" b="1" dirty="0" smtClean="0">
                <a:solidFill>
                  <a:srgbClr val="FF0000"/>
                </a:solidFill>
                <a:latin typeface="Times New Roman"/>
                <a:ea typeface="微软雅黑 Light" panose="020B0502040204020203" pitchFamily="34" charset="-122"/>
                <a:cs typeface="Times New Roman"/>
              </a:rPr>
              <a:t>α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/>
                <a:ea typeface="微软雅黑 Light" panose="020B0502040204020203" pitchFamily="34" charset="-122"/>
                <a:cs typeface="Times New Roman"/>
              </a:rPr>
              <a:t>-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的卤代反应</a:t>
            </a:r>
            <a:endParaRPr lang="zh-CN" altLang="en-US" sz="24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227959"/>
            <a:ext cx="2233613" cy="104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091559"/>
            <a:ext cx="2232025" cy="104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292" y="3507234"/>
            <a:ext cx="1181100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629" y="4370834"/>
            <a:ext cx="1655763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2842767" y="3284984"/>
            <a:ext cx="576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/>
              <a:t>OH</a:t>
            </a:r>
          </a:p>
        </p:txBody>
      </p: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2842767" y="4154934"/>
            <a:ext cx="647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/>
              <a:t>NH</a:t>
            </a:r>
            <a:r>
              <a:rPr lang="en-US" altLang="zh-CN" sz="1800" b="1" baseline="-25000"/>
              <a:t>3</a:t>
            </a:r>
            <a:endParaRPr lang="en-US" altLang="zh-CN" sz="1800" b="1"/>
          </a:p>
        </p:txBody>
      </p:sp>
      <p:sp>
        <p:nvSpPr>
          <p:cNvPr id="37" name="Text Box 9"/>
          <p:cNvSpPr txBox="1">
            <a:spLocks noChangeArrowheads="1"/>
          </p:cNvSpPr>
          <p:nvPr/>
        </p:nvSpPr>
        <p:spPr bwMode="auto">
          <a:xfrm>
            <a:off x="2842767" y="5048696"/>
            <a:ext cx="5762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/>
              <a:t>CN</a:t>
            </a:r>
          </a:p>
        </p:txBody>
      </p:sp>
      <p:sp>
        <p:nvSpPr>
          <p:cNvPr id="38" name="Text Box 10"/>
          <p:cNvSpPr txBox="1">
            <a:spLocks noChangeArrowheads="1"/>
          </p:cNvSpPr>
          <p:nvPr/>
        </p:nvSpPr>
        <p:spPr bwMode="auto">
          <a:xfrm>
            <a:off x="3203129" y="4947096"/>
            <a:ext cx="288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/>
              <a:t>-</a:t>
            </a:r>
          </a:p>
        </p:txBody>
      </p:sp>
      <p:grpSp>
        <p:nvGrpSpPr>
          <p:cNvPr id="39" name="Group 34"/>
          <p:cNvGrpSpPr>
            <a:grpSpLocks/>
          </p:cNvGrpSpPr>
          <p:nvPr/>
        </p:nvGrpSpPr>
        <p:grpSpPr bwMode="auto">
          <a:xfrm>
            <a:off x="3635896" y="3315146"/>
            <a:ext cx="4068763" cy="1042988"/>
            <a:chOff x="2336" y="134"/>
            <a:chExt cx="2563" cy="657"/>
          </a:xfrm>
        </p:grpSpPr>
        <p:pic>
          <p:nvPicPr>
            <p:cNvPr id="40" name="Picture 35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6" y="134"/>
              <a:ext cx="1406" cy="6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1" name="Text Box 36"/>
            <p:cNvSpPr txBox="1">
              <a:spLocks noChangeArrowheads="1"/>
            </p:cNvSpPr>
            <p:nvPr/>
          </p:nvSpPr>
          <p:spPr bwMode="auto">
            <a:xfrm>
              <a:off x="3744" y="326"/>
              <a:ext cx="115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solidFill>
                    <a:srgbClr val="0066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α-</a:t>
              </a:r>
              <a:r>
                <a:rPr lang="zh-CN" altLang="en-US" sz="2400" b="1" dirty="0">
                  <a:solidFill>
                    <a:srgbClr val="0066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羟基酸</a:t>
              </a:r>
            </a:p>
          </p:txBody>
        </p:sp>
      </p:grpSp>
      <p:grpSp>
        <p:nvGrpSpPr>
          <p:cNvPr id="42" name="Group 37"/>
          <p:cNvGrpSpPr>
            <a:grpSpLocks/>
          </p:cNvGrpSpPr>
          <p:nvPr/>
        </p:nvGrpSpPr>
        <p:grpSpPr bwMode="auto">
          <a:xfrm>
            <a:off x="3635896" y="4227959"/>
            <a:ext cx="4068763" cy="1079500"/>
            <a:chOff x="2336" y="709"/>
            <a:chExt cx="2563" cy="680"/>
          </a:xfrm>
        </p:grpSpPr>
        <p:pic>
          <p:nvPicPr>
            <p:cNvPr id="43" name="Picture 38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6" y="709"/>
              <a:ext cx="1406" cy="6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4" name="Text Box 39"/>
            <p:cNvSpPr txBox="1">
              <a:spLocks noChangeArrowheads="1"/>
            </p:cNvSpPr>
            <p:nvPr/>
          </p:nvSpPr>
          <p:spPr bwMode="auto">
            <a:xfrm>
              <a:off x="3744" y="912"/>
              <a:ext cx="115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solidFill>
                    <a:srgbClr val="0066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α-</a:t>
              </a:r>
              <a:r>
                <a:rPr lang="zh-CN" altLang="en-US" sz="2400" b="1" dirty="0">
                  <a:solidFill>
                    <a:srgbClr val="0066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氨基酸</a:t>
              </a:r>
            </a:p>
          </p:txBody>
        </p:sp>
      </p:grpSp>
      <p:grpSp>
        <p:nvGrpSpPr>
          <p:cNvPr id="45" name="Group 40"/>
          <p:cNvGrpSpPr>
            <a:grpSpLocks/>
          </p:cNvGrpSpPr>
          <p:nvPr/>
        </p:nvGrpSpPr>
        <p:grpSpPr bwMode="auto">
          <a:xfrm>
            <a:off x="5796136" y="5066158"/>
            <a:ext cx="3276600" cy="1408111"/>
            <a:chOff x="3696" y="1237"/>
            <a:chExt cx="2064" cy="887"/>
          </a:xfrm>
        </p:grpSpPr>
        <p:grpSp>
          <p:nvGrpSpPr>
            <p:cNvPr id="46" name="Group 41"/>
            <p:cNvGrpSpPr>
              <a:grpSpLocks/>
            </p:cNvGrpSpPr>
            <p:nvPr/>
          </p:nvGrpSpPr>
          <p:grpSpPr bwMode="auto">
            <a:xfrm>
              <a:off x="3696" y="1237"/>
              <a:ext cx="2064" cy="662"/>
              <a:chOff x="3696" y="1237"/>
              <a:chExt cx="2064" cy="662"/>
            </a:xfrm>
          </p:grpSpPr>
          <p:pic>
            <p:nvPicPr>
              <p:cNvPr id="48" name="Picture 42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96" y="1373"/>
                <a:ext cx="726" cy="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9" name="Picture 43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8" y="1253"/>
                <a:ext cx="1382" cy="6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0" name="Text Box 44"/>
              <p:cNvSpPr txBox="1">
                <a:spLocks noChangeArrowheads="1"/>
              </p:cNvSpPr>
              <p:nvPr/>
            </p:nvSpPr>
            <p:spPr bwMode="auto">
              <a:xfrm>
                <a:off x="3742" y="1237"/>
                <a:ext cx="6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800" b="1" dirty="0"/>
                  <a:t>H</a:t>
                </a:r>
                <a:r>
                  <a:rPr lang="en-US" altLang="zh-CN" sz="1800" b="1" baseline="-25000" dirty="0"/>
                  <a:t>2</a:t>
                </a:r>
                <a:r>
                  <a:rPr lang="en-US" altLang="zh-CN" sz="1800" b="1" dirty="0"/>
                  <a:t>O/H</a:t>
                </a:r>
                <a:r>
                  <a:rPr lang="en-US" altLang="zh-CN" sz="1800" b="1" baseline="30000" dirty="0"/>
                  <a:t>+</a:t>
                </a:r>
                <a:endParaRPr lang="en-US" altLang="zh-CN" sz="1800" b="1" dirty="0"/>
              </a:p>
            </p:txBody>
          </p:sp>
        </p:grpSp>
        <p:sp>
          <p:nvSpPr>
            <p:cNvPr id="47" name="Text Box 45"/>
            <p:cNvSpPr txBox="1">
              <a:spLocks noChangeArrowheads="1"/>
            </p:cNvSpPr>
            <p:nvPr/>
          </p:nvSpPr>
          <p:spPr bwMode="auto">
            <a:xfrm>
              <a:off x="4515" y="1833"/>
              <a:ext cx="99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rgbClr val="0066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二元酸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7247733"/>
      </p:ext>
    </p:extLst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 flipV="1">
            <a:off x="69412" y="1563038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矩形 3"/>
          <p:cNvSpPr/>
          <p:nvPr/>
        </p:nvSpPr>
        <p:spPr>
          <a:xfrm>
            <a:off x="69146" y="1527683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矩形 4"/>
          <p:cNvSpPr/>
          <p:nvPr/>
        </p:nvSpPr>
        <p:spPr>
          <a:xfrm>
            <a:off x="68306" y="1655088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969045" y="485800"/>
            <a:ext cx="6773862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</a:rPr>
              <a:t>第</a:t>
            </a:r>
            <a:r>
              <a:rPr lang="zh-CN" altLang="en-US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</a:rPr>
              <a:t>二</a:t>
            </a:r>
            <a:r>
              <a:rPr lang="zh-CN" alt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</a:rPr>
              <a:t>节  羧酸衍生物</a:t>
            </a:r>
            <a:r>
              <a:rPr lang="zh-CN" altLang="en-US" sz="4400" dirty="0" smtClean="0">
                <a:solidFill>
                  <a:srgbClr val="0070C0"/>
                </a:solidFill>
                <a:latin typeface="+mj-ea"/>
              </a:rPr>
              <a:t> </a:t>
            </a:r>
            <a:endParaRPr lang="en-US" altLang="zh-CN" sz="4400" dirty="0">
              <a:solidFill>
                <a:srgbClr val="0070C0"/>
              </a:solidFill>
              <a:latin typeface="+mj-ea"/>
            </a:endParaRPr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946778" y="2060848"/>
            <a:ext cx="6140450" cy="4176712"/>
            <a:chOff x="612" y="799"/>
            <a:chExt cx="3868" cy="2631"/>
          </a:xfrm>
        </p:grpSpPr>
        <p:graphicFrame>
          <p:nvGraphicFramePr>
            <p:cNvPr id="8" name="Object 6"/>
            <p:cNvGraphicFramePr>
              <a:graphicFrameLocks noChangeAspect="1"/>
            </p:cNvGraphicFramePr>
            <p:nvPr/>
          </p:nvGraphicFramePr>
          <p:xfrm>
            <a:off x="612" y="890"/>
            <a:ext cx="3765" cy="2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60" name="CS ChemDraw Drawing" r:id="rId3" imgW="4560120" imgH="2875320" progId="ChemDraw.Document.6.0">
                    <p:embed/>
                  </p:oleObj>
                </mc:Choice>
                <mc:Fallback>
                  <p:oleObj name="CS ChemDraw Drawing" r:id="rId3" imgW="4560120" imgH="2875320" progId="ChemDraw.Document.6.0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890"/>
                          <a:ext cx="3765" cy="23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3424" y="799"/>
              <a:ext cx="1056" cy="2631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1156" y="1933"/>
              <a:ext cx="432" cy="432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FF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7426953" y="2637110"/>
            <a:ext cx="9366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200" b="1">
                <a:latin typeface="Times New Roman" pitchFamily="18" charset="0"/>
                <a:ea typeface="幼圆" pitchFamily="49" charset="-122"/>
              </a:rPr>
              <a:t>酰卤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7426953" y="3645173"/>
            <a:ext cx="93662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200" b="1">
                <a:latin typeface="Times New Roman" pitchFamily="18" charset="0"/>
                <a:ea typeface="幼圆" pitchFamily="49" charset="-122"/>
              </a:rPr>
              <a:t>酸酐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7426953" y="4581798"/>
            <a:ext cx="100012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2200" b="1">
                <a:latin typeface="Times New Roman" pitchFamily="18" charset="0"/>
                <a:ea typeface="幼圆" pitchFamily="49" charset="-122"/>
              </a:rPr>
              <a:t>酯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7426953" y="5589860"/>
            <a:ext cx="9366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200" b="1">
                <a:latin typeface="Times New Roman" pitchFamily="18" charset="0"/>
                <a:ea typeface="幼圆" pitchFamily="49" charset="-122"/>
              </a:rPr>
              <a:t>酰胺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1162678" y="4797698"/>
            <a:ext cx="74612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rPr>
              <a:t>羧酸</a:t>
            </a:r>
          </a:p>
        </p:txBody>
      </p:sp>
    </p:spTree>
    <p:extLst>
      <p:ext uri="{BB962C8B-B14F-4D97-AF65-F5344CB8AC3E}">
        <p14:creationId xmlns:p14="http://schemas.microsoft.com/office/powerpoint/2010/main" val="3649600182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350146" y="1196752"/>
            <a:ext cx="8458200" cy="10205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CC33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   </a:t>
            </a:r>
            <a:r>
              <a:rPr lang="zh-CN" altLang="en-US" sz="2400" b="1" dirty="0">
                <a:solidFill>
                  <a:srgbClr val="CC33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酰卤的命名</a:t>
            </a:r>
            <a:r>
              <a:rPr lang="en-US" altLang="zh-CN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在命名时可作为酰基的卤化物，在酰基后加卤素的名称即可</a:t>
            </a:r>
            <a:r>
              <a:rPr lang="zh-CN" altLang="en-US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 </a:t>
            </a:r>
            <a:endParaRPr lang="zh-CN" altLang="en-US" sz="2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6743" name="Rectangle 7"/>
          <p:cNvSpPr>
            <a:spLocks noChangeArrowheads="1"/>
          </p:cNvSpPr>
          <p:nvPr/>
        </p:nvSpPr>
        <p:spPr bwMode="auto">
          <a:xfrm>
            <a:off x="228600" y="407533"/>
            <a:ext cx="42049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0000C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10.2.1. </a:t>
            </a:r>
            <a:r>
              <a:rPr lang="zh-CN" altLang="en-US" sz="2800" b="1" dirty="0" smtClean="0">
                <a:solidFill>
                  <a:srgbClr val="0000C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800" b="1" dirty="0">
                <a:solidFill>
                  <a:srgbClr val="0000C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羧酸衍生物的命名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010483" y="3263006"/>
            <a:ext cx="2362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苯乙酰氯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010483" y="5095464"/>
            <a:ext cx="2743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3-</a:t>
            </a: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甲基丁酰溴</a:t>
            </a:r>
          </a:p>
        </p:txBody>
      </p:sp>
      <p:pic>
        <p:nvPicPr>
          <p:cNvPr id="10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708920"/>
            <a:ext cx="2741613" cy="123348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838" y="4365104"/>
            <a:ext cx="2971800" cy="1671637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071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animBg="1" autoUpdateAnimBg="0"/>
      <p:bldP spid="116743" grpId="0" autoUpdateAnimBg="0"/>
      <p:bldP spid="6" grpId="0" autoUpdateAnimBg="0"/>
      <p:bldP spid="7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ChangeArrowheads="1"/>
          </p:cNvSpPr>
          <p:nvPr/>
        </p:nvSpPr>
        <p:spPr bwMode="auto">
          <a:xfrm>
            <a:off x="381000" y="302868"/>
            <a:ext cx="8458200" cy="186512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400" b="1" dirty="0" smtClean="0">
                <a:solidFill>
                  <a:srgbClr val="CC33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  </a:t>
            </a:r>
            <a:r>
              <a:rPr lang="zh-CN" altLang="en-US" sz="2400" b="1" dirty="0">
                <a:solidFill>
                  <a:srgbClr val="CC33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酸酐的命名</a:t>
            </a:r>
            <a:endParaRPr lang="zh-CN" altLang="en-US" sz="2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单酐：在羧酸的名称后加酐字；</a:t>
            </a:r>
          </a:p>
          <a:p>
            <a:pPr algn="just">
              <a:lnSpc>
                <a:spcPct val="120000"/>
              </a:lnSpc>
            </a:pP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混酐：将简单的酸放前面，复杂的酸放后面再加酐字；</a:t>
            </a:r>
          </a:p>
          <a:p>
            <a:pPr algn="just">
              <a:lnSpc>
                <a:spcPct val="120000"/>
              </a:lnSpc>
            </a:pP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</a:t>
            </a:r>
            <a:r>
              <a:rPr lang="zh-CN" altLang="en-US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酐</a:t>
            </a: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：在二元酸的名称后加酐字。</a:t>
            </a:r>
          </a:p>
        </p:txBody>
      </p:sp>
      <p:graphicFrame>
        <p:nvGraphicFramePr>
          <p:cNvPr id="1208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9111269"/>
              </p:ext>
            </p:extLst>
          </p:nvPr>
        </p:nvGraphicFramePr>
        <p:xfrm>
          <a:off x="495300" y="2276872"/>
          <a:ext cx="8077200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6" name="Document" r:id="rId3" imgW="4753080" imgH="1266840" progId="ChemWindow.Document">
                  <p:embed/>
                </p:oleObj>
              </mc:Choice>
              <mc:Fallback>
                <p:oleObj name="Document" r:id="rId3" imgW="4753080" imgH="1266840" progId="ChemWindow.Documen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" y="2276872"/>
                        <a:ext cx="8077200" cy="2152650"/>
                      </a:xfrm>
                      <a:prstGeom prst="rect">
                        <a:avLst/>
                      </a:prstGeom>
                      <a:solidFill>
                        <a:srgbClr val="DDDDDD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836240" y="4581128"/>
            <a:ext cx="7696200" cy="1895872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000" b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普通命名法：</a:t>
            </a:r>
          </a:p>
          <a:p>
            <a:r>
              <a:rPr lang="zh-CN" altLang="en-US" sz="2000" b="1">
                <a:solidFill>
                  <a:srgbClr val="0000C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itchFamily="18" charset="2"/>
              </a:rPr>
              <a:t>      醋酸酐</a:t>
            </a:r>
            <a:r>
              <a:rPr lang="zh-CN" altLang="en-US" sz="2000" b="1">
                <a:solidFill>
                  <a:srgbClr val="0000C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   乙丙酸酐                   丁二酸酐</a:t>
            </a:r>
          </a:p>
          <a:p>
            <a:endParaRPr lang="zh-CN" altLang="en-US" sz="2000" b="1">
              <a:solidFill>
                <a:srgbClr val="0000C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000" b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IUPAC </a:t>
            </a:r>
            <a:r>
              <a:rPr lang="zh-CN" altLang="en-US" sz="2000" b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命名法：</a:t>
            </a:r>
          </a:p>
          <a:p>
            <a:pPr eaLnBrk="0" hangingPunct="0"/>
            <a:r>
              <a:rPr lang="zh-CN" altLang="en-US" sz="2000" b="1">
                <a:solidFill>
                  <a:srgbClr val="0000C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itchFamily="18" charset="2"/>
              </a:rPr>
              <a:t>      乙酸酐</a:t>
            </a:r>
            <a:r>
              <a:rPr lang="zh-CN" altLang="en-US" sz="2000" b="1">
                <a:solidFill>
                  <a:srgbClr val="0000C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   乙丙酸酐                   丁二酸酐</a:t>
            </a:r>
          </a:p>
        </p:txBody>
      </p:sp>
    </p:spTree>
    <p:extLst>
      <p:ext uri="{BB962C8B-B14F-4D97-AF65-F5344CB8AC3E}">
        <p14:creationId xmlns:p14="http://schemas.microsoft.com/office/powerpoint/2010/main" val="426897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20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4" grpId="0" animBg="1" autoUpdateAnimBg="0"/>
      <p:bldP spid="120836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72208" y="2060848"/>
            <a:ext cx="7560840" cy="41044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1858" name="Rectangle 1026"/>
          <p:cNvSpPr>
            <a:spLocks noChangeArrowheads="1"/>
          </p:cNvSpPr>
          <p:nvPr/>
        </p:nvSpPr>
        <p:spPr bwMode="auto">
          <a:xfrm>
            <a:off x="323528" y="339738"/>
            <a:ext cx="8458200" cy="14988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en-US" altLang="zh-CN" sz="2400" b="1" dirty="0" smtClean="0">
                <a:solidFill>
                  <a:srgbClr val="CC33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  </a:t>
            </a:r>
            <a:r>
              <a:rPr lang="zh-CN" altLang="en-US" sz="2400" b="1" dirty="0">
                <a:solidFill>
                  <a:srgbClr val="CC33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酯的命名</a:t>
            </a:r>
            <a:endParaRPr lang="zh-CN" altLang="en-US" sz="2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酯可看作将羧酸的羧基氢原子被烃基取代的产物。命名时把羧酸名称放在前面，烃基的名称放在后面，再加一个酯字</a:t>
            </a:r>
            <a:r>
              <a:rPr lang="zh-CN" altLang="en-US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zh-CN" altLang="en-US" sz="2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3205993"/>
              </p:ext>
            </p:extLst>
          </p:nvPr>
        </p:nvGraphicFramePr>
        <p:xfrm>
          <a:off x="1189038" y="2277368"/>
          <a:ext cx="23812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2" name="CS ChemDraw Drawing" r:id="rId3" imgW="1185658" imgH="430932" progId="ChemDraw.Document.6.0">
                  <p:embed/>
                </p:oleObj>
              </mc:Choice>
              <mc:Fallback>
                <p:oleObj name="CS ChemDraw Drawing" r:id="rId3" imgW="1185658" imgH="430932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9038" y="2277368"/>
                        <a:ext cx="2381250" cy="863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4741032" y="2485096"/>
            <a:ext cx="2016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乙酸苯甲酯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741032" y="3645024"/>
            <a:ext cx="2743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丙酸环己酯</a:t>
            </a:r>
          </a:p>
        </p:txBody>
      </p:sp>
      <p:pic>
        <p:nvPicPr>
          <p:cNvPr id="10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140968"/>
            <a:ext cx="3048000" cy="11271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4572000" y="5415607"/>
            <a:ext cx="346923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（丙三醇三乙酸酯）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4800600" y="4806007"/>
            <a:ext cx="30837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三乙酸丙三醇酯</a:t>
            </a:r>
          </a:p>
        </p:txBody>
      </p:sp>
      <p:pic>
        <p:nvPicPr>
          <p:cNvPr id="16" name="Picture 1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199" y="4578821"/>
            <a:ext cx="182880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270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1858" grpId="0" animBg="1" autoUpdateAnimBg="0"/>
      <p:bldP spid="4" grpId="0"/>
      <p:bldP spid="8" grpId="0"/>
      <p:bldP spid="13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2272" y="1628800"/>
            <a:ext cx="8458200" cy="496855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882" name="Rectangle 1026"/>
          <p:cNvSpPr>
            <a:spLocks noChangeArrowheads="1"/>
          </p:cNvSpPr>
          <p:nvPr/>
        </p:nvSpPr>
        <p:spPr bwMode="auto">
          <a:xfrm>
            <a:off x="362272" y="434047"/>
            <a:ext cx="8458200" cy="102053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en-US" altLang="zh-CN" sz="2400" b="1" dirty="0" smtClean="0">
                <a:solidFill>
                  <a:srgbClr val="CC33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4.</a:t>
            </a:r>
            <a:r>
              <a:rPr lang="en-US" altLang="zh-CN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r>
              <a:rPr lang="zh-CN" altLang="en-US" sz="2400" b="1" dirty="0">
                <a:solidFill>
                  <a:srgbClr val="CC33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酰胺的命名</a:t>
            </a:r>
            <a:endParaRPr lang="zh-CN" altLang="en-US" sz="2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命名时把羧酸名称放在前面将相应的酸字改为酰胺即可；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0383005"/>
              </p:ext>
            </p:extLst>
          </p:nvPr>
        </p:nvGraphicFramePr>
        <p:xfrm>
          <a:off x="971600" y="1678580"/>
          <a:ext cx="2232248" cy="851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37" name="CS ChemDraw Drawing" r:id="rId3" imgW="1106170" imgH="421622" progId="ChemDraw.Document.6.0">
                  <p:embed/>
                </p:oleObj>
              </mc:Choice>
              <mc:Fallback>
                <p:oleObj name="CS ChemDraw Drawing" r:id="rId3" imgW="1106170" imgH="421622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600" y="1678580"/>
                        <a:ext cx="2232248" cy="8519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4650804" y="1807787"/>
            <a:ext cx="15071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itchFamily="18" charset="2"/>
              </a:rPr>
              <a:t>异丁酰胺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50804" y="2269452"/>
            <a:ext cx="2028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itchFamily="18" charset="2"/>
              </a:rPr>
              <a:t>2-</a:t>
            </a:r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itchFamily="18" charset="2"/>
              </a:rPr>
              <a:t>甲基丙酰胺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5306754"/>
              </p:ext>
            </p:extLst>
          </p:nvPr>
        </p:nvGraphicFramePr>
        <p:xfrm>
          <a:off x="683568" y="2731117"/>
          <a:ext cx="3268919" cy="7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38" name="CS ChemDraw Drawing" r:id="rId5" imgW="1846429" imgH="422065" progId="ChemDraw.Document.6.0">
                  <p:embed/>
                </p:oleObj>
              </mc:Choice>
              <mc:Fallback>
                <p:oleObj name="CS ChemDraw Drawing" r:id="rId5" imgW="1846429" imgH="422065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3568" y="2731117"/>
                        <a:ext cx="3268919" cy="747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" name="矩形 134"/>
          <p:cNvSpPr/>
          <p:nvPr/>
        </p:nvSpPr>
        <p:spPr>
          <a:xfrm>
            <a:off x="4606315" y="3077110"/>
            <a:ext cx="27093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itchFamily="18" charset="2"/>
              </a:rPr>
              <a:t>N,N-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itchFamily="18" charset="2"/>
              </a:rPr>
              <a:t>二甲基戊酰胺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3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61" y="3538774"/>
            <a:ext cx="3200400" cy="141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7" name="Text Box 3"/>
          <p:cNvSpPr txBox="1">
            <a:spLocks noChangeArrowheads="1"/>
          </p:cNvSpPr>
          <p:nvPr/>
        </p:nvSpPr>
        <p:spPr bwMode="auto">
          <a:xfrm>
            <a:off x="4211960" y="3979098"/>
            <a:ext cx="44644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N-</a:t>
            </a:r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甲基</a:t>
            </a:r>
            <a:r>
              <a:rPr lang="en-US" altLang="zh-CN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-N-</a:t>
            </a:r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乙基对甲基苯甲酰胺</a:t>
            </a:r>
          </a:p>
        </p:txBody>
      </p:sp>
      <p:sp>
        <p:nvSpPr>
          <p:cNvPr id="138" name="Text Box 4"/>
          <p:cNvSpPr txBox="1">
            <a:spLocks noChangeArrowheads="1"/>
          </p:cNvSpPr>
          <p:nvPr/>
        </p:nvSpPr>
        <p:spPr bwMode="auto">
          <a:xfrm>
            <a:off x="4250060" y="5404030"/>
            <a:ext cx="45704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N-</a:t>
            </a:r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甲基</a:t>
            </a:r>
            <a:r>
              <a:rPr lang="en-US" altLang="zh-CN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-1,2-</a:t>
            </a:r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环己烷二甲酰亚胺</a:t>
            </a:r>
          </a:p>
        </p:txBody>
      </p:sp>
      <p:pic>
        <p:nvPicPr>
          <p:cNvPr id="140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61" y="4531568"/>
            <a:ext cx="25146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090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2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2882" grpId="0"/>
      <p:bldP spid="4" grpId="0"/>
      <p:bldP spid="6" grpId="0"/>
      <p:bldP spid="135" grpId="0"/>
      <p:bldP spid="137" grpId="0"/>
      <p:bldP spid="13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2700982" cy="846138"/>
          </a:xfrm>
        </p:spPr>
        <p:txBody>
          <a:bodyPr>
            <a:normAutofit fontScale="90000"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en-US" altLang="zh-CN" sz="2800" b="1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.2</a:t>
            </a:r>
            <a:r>
              <a:rPr lang="en-US" altLang="zh-CN" sz="2800" b="1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.2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r>
              <a:rPr lang="zh-CN" altLang="en-US" sz="2800" b="1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物理性质</a:t>
            </a:r>
            <a:endParaRPr lang="zh-CN" altLang="en-US" sz="2800" dirty="0">
              <a:solidFill>
                <a:srgbClr val="0070C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8424" y="1196752"/>
            <a:ext cx="1717576" cy="448072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1．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沸点</a:t>
            </a:r>
            <a:endParaRPr lang="zh-CN" altLang="en-US" sz="2400" b="1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buFont typeface="Wingdings" pitchFamily="2" charset="2"/>
              <a:buNone/>
            </a:pPr>
            <a:endParaRPr lang="zh-CN" altLang="en-US" sz="2400" b="1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2400" b="1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685800" y="1732009"/>
            <a:ext cx="8070776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en-US" altLang="zh-CN" sz="2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RCOX</a:t>
            </a:r>
            <a:r>
              <a:rPr lang="zh-CN" altLang="en-US" sz="2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sz="2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RCOOR’</a:t>
            </a:r>
            <a:r>
              <a:rPr lang="zh-CN" altLang="en-US" sz="2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无分子间缔合，沸点相对较低；</a:t>
            </a:r>
            <a:r>
              <a:rPr lang="zh-CN" altLang="en-US" sz="22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由于</a:t>
            </a:r>
            <a:r>
              <a:rPr lang="en-US" altLang="zh-CN" sz="22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(RCO)</a:t>
            </a:r>
            <a:r>
              <a:rPr lang="en-US" altLang="zh-CN" sz="2200" b="1" baseline="-30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en-US" altLang="zh-CN" sz="22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</a:t>
            </a:r>
            <a:r>
              <a:rPr lang="zh-CN" altLang="en-US" sz="2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分子量大，而</a:t>
            </a:r>
            <a:r>
              <a:rPr lang="en-US" altLang="zh-CN" sz="2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RCONH</a:t>
            </a:r>
            <a:r>
              <a:rPr lang="en-US" altLang="zh-CN" sz="2200" b="1" baseline="-30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2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易形成分子间氢键，所以沸点较高。</a:t>
            </a:r>
            <a:r>
              <a:rPr lang="zh-CN" altLang="en-US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683568" y="3356992"/>
            <a:ext cx="7848872" cy="131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en-US" altLang="zh-CN" sz="2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RCOX</a:t>
            </a:r>
            <a:r>
              <a:rPr lang="zh-CN" altLang="en-US" sz="2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和(</a:t>
            </a:r>
            <a:r>
              <a:rPr lang="en-US" altLang="zh-CN" sz="2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RCO)</a:t>
            </a:r>
            <a:r>
              <a:rPr lang="en-US" altLang="zh-CN" sz="2200" b="1" baseline="-30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en-US" altLang="zh-CN" sz="2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</a:t>
            </a:r>
            <a:r>
              <a:rPr lang="zh-CN" altLang="en-US" sz="2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不溶于水，碳数少的酰卤和酸酐遇水分解；</a:t>
            </a:r>
            <a:r>
              <a:rPr lang="en-US" altLang="zh-CN" sz="2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RCOOR’</a:t>
            </a:r>
            <a:r>
              <a:rPr lang="zh-CN" altLang="en-US" sz="2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微溶于水；</a:t>
            </a:r>
            <a:r>
              <a:rPr lang="en-US" altLang="zh-CN" sz="2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RCONH</a:t>
            </a:r>
            <a:r>
              <a:rPr lang="en-US" altLang="zh-CN" sz="2200" b="1" baseline="-30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2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不溶于水，但</a:t>
            </a:r>
            <a:r>
              <a:rPr lang="en-US" altLang="zh-CN" sz="2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HCON(CH</a:t>
            </a:r>
            <a:r>
              <a:rPr lang="en-US" altLang="zh-CN" sz="2200" b="1" baseline="-30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en-US" altLang="zh-CN" sz="2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r>
              <a:rPr lang="en-US" altLang="zh-CN" sz="2200" b="1" baseline="-30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en-US" altLang="zh-CN" sz="2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en-US" sz="2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简称</a:t>
            </a:r>
            <a:r>
              <a:rPr lang="en-US" altLang="zh-CN" sz="2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DMF)</a:t>
            </a:r>
            <a:r>
              <a:rPr lang="zh-CN" altLang="en-US" sz="2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sz="2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</a:t>
            </a:r>
            <a:r>
              <a:rPr lang="en-US" altLang="zh-CN" sz="2200" b="1" baseline="-25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en-US" altLang="zh-CN" sz="2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CON(CH</a:t>
            </a:r>
            <a:r>
              <a:rPr lang="en-US" altLang="zh-CN" sz="2200" b="1" baseline="-30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en-US" altLang="zh-CN" sz="2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r>
              <a:rPr lang="en-US" altLang="zh-CN" sz="2200" b="1" baseline="-30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22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与水互溶</a:t>
            </a:r>
            <a:r>
              <a:rPr lang="zh-CN" altLang="en-US" sz="2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 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755576" y="5301208"/>
            <a:ext cx="8001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RCOX</a:t>
            </a:r>
            <a:r>
              <a:rPr lang="zh-CN" altLang="en-US" sz="2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和(</a:t>
            </a:r>
            <a:r>
              <a:rPr lang="en-US" altLang="zh-CN" sz="2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RCO)</a:t>
            </a:r>
            <a:r>
              <a:rPr lang="en-US" altLang="zh-CN" sz="2200" b="1" baseline="-30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en-US" altLang="zh-CN" sz="2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</a:t>
            </a:r>
            <a:r>
              <a:rPr lang="zh-CN" altLang="en-US" sz="2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有刺激性气味；</a:t>
            </a:r>
            <a:r>
              <a:rPr lang="en-US" altLang="zh-CN" sz="2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RCOOR’</a:t>
            </a:r>
            <a:r>
              <a:rPr lang="zh-CN" altLang="en-US" sz="2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有清香味；</a:t>
            </a:r>
            <a:r>
              <a:rPr lang="en-US" altLang="zh-CN" sz="2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RCONH</a:t>
            </a:r>
            <a:r>
              <a:rPr lang="en-US" altLang="zh-CN" sz="2200" b="1" baseline="-30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2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有腥味。 </a:t>
            </a:r>
          </a:p>
        </p:txBody>
      </p:sp>
      <p:sp>
        <p:nvSpPr>
          <p:cNvPr id="2" name="矩形 1"/>
          <p:cNvSpPr/>
          <p:nvPr/>
        </p:nvSpPr>
        <p:spPr>
          <a:xfrm>
            <a:off x="611560" y="2780928"/>
            <a:ext cx="15872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2．溶解度</a:t>
            </a:r>
          </a:p>
        </p:txBody>
      </p:sp>
      <p:sp>
        <p:nvSpPr>
          <p:cNvPr id="3" name="矩形 2"/>
          <p:cNvSpPr/>
          <p:nvPr/>
        </p:nvSpPr>
        <p:spPr>
          <a:xfrm>
            <a:off x="683568" y="4767535"/>
            <a:ext cx="14923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．气味 </a:t>
            </a:r>
          </a:p>
        </p:txBody>
      </p:sp>
    </p:spTree>
    <p:extLst>
      <p:ext uri="{BB962C8B-B14F-4D97-AF65-F5344CB8AC3E}">
        <p14:creationId xmlns:p14="http://schemas.microsoft.com/office/powerpoint/2010/main" val="2273864387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  <p:bldP spid="8196" grpId="0" autoUpdateAnimBg="0"/>
      <p:bldP spid="8197" grpId="0"/>
      <p:bldP spid="8198" grpId="0"/>
      <p:bldP spid="2" grpId="0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0849" y="1977752"/>
            <a:ext cx="8906341" cy="4619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grpSp>
        <p:nvGrpSpPr>
          <p:cNvPr id="37892" name="Group 4"/>
          <p:cNvGrpSpPr>
            <a:grpSpLocks/>
          </p:cNvGrpSpPr>
          <p:nvPr/>
        </p:nvGrpSpPr>
        <p:grpSpPr bwMode="auto">
          <a:xfrm>
            <a:off x="16535" y="1977752"/>
            <a:ext cx="9380001" cy="4283075"/>
            <a:chOff x="53" y="384"/>
            <a:chExt cx="5659" cy="2698"/>
          </a:xfrm>
        </p:grpSpPr>
        <p:pic>
          <p:nvPicPr>
            <p:cNvPr id="37893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1728"/>
              <a:ext cx="1200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894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5" y="1730"/>
              <a:ext cx="1009" cy="6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895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5" y="2417"/>
              <a:ext cx="1009" cy="6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896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5" y="1096"/>
              <a:ext cx="1009" cy="6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897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390"/>
              <a:ext cx="1008" cy="6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898" name="Picture 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" y="1080"/>
              <a:ext cx="1488" cy="6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899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2426"/>
              <a:ext cx="1056" cy="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900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2" y="2018"/>
              <a:ext cx="576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901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2" y="1106"/>
              <a:ext cx="960" cy="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902" name="Picture 1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2" y="2694"/>
              <a:ext cx="480" cy="3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7903" name="Text Box 15"/>
            <p:cNvSpPr txBox="1">
              <a:spLocks noChangeArrowheads="1"/>
            </p:cNvSpPr>
            <p:nvPr/>
          </p:nvSpPr>
          <p:spPr bwMode="auto">
            <a:xfrm>
              <a:off x="4016" y="142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400" b="1">
                  <a:solidFill>
                    <a:srgbClr val="FFFFFF"/>
                  </a:solidFill>
                </a:rPr>
                <a:t>+</a:t>
              </a:r>
            </a:p>
          </p:txBody>
        </p:sp>
        <p:sp>
          <p:nvSpPr>
            <p:cNvPr id="37904" name="Text Box 16"/>
            <p:cNvSpPr txBox="1">
              <a:spLocks noChangeArrowheads="1"/>
            </p:cNvSpPr>
            <p:nvPr/>
          </p:nvSpPr>
          <p:spPr bwMode="auto">
            <a:xfrm>
              <a:off x="1440" y="2739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400" b="1">
                  <a:solidFill>
                    <a:srgbClr val="FFFFFF"/>
                  </a:solidFill>
                </a:rPr>
                <a:t>+</a:t>
              </a:r>
            </a:p>
          </p:txBody>
        </p:sp>
        <p:sp>
          <p:nvSpPr>
            <p:cNvPr id="37905" name="Text Box 17"/>
            <p:cNvSpPr txBox="1">
              <a:spLocks noChangeArrowheads="1"/>
            </p:cNvSpPr>
            <p:nvPr/>
          </p:nvSpPr>
          <p:spPr bwMode="auto">
            <a:xfrm>
              <a:off x="4016" y="2739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400" b="1">
                  <a:solidFill>
                    <a:srgbClr val="FFFFFF"/>
                  </a:solidFill>
                </a:rPr>
                <a:t>+</a:t>
              </a:r>
            </a:p>
          </p:txBody>
        </p:sp>
        <p:sp>
          <p:nvSpPr>
            <p:cNvPr id="37906" name="Text Box 18"/>
            <p:cNvSpPr txBox="1">
              <a:spLocks noChangeArrowheads="1"/>
            </p:cNvSpPr>
            <p:nvPr/>
          </p:nvSpPr>
          <p:spPr bwMode="auto">
            <a:xfrm>
              <a:off x="1448" y="141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400" b="1">
                  <a:solidFill>
                    <a:srgbClr val="FFFFFF"/>
                  </a:solidFill>
                </a:rPr>
                <a:t>+</a:t>
              </a:r>
            </a:p>
          </p:txBody>
        </p:sp>
        <p:sp>
          <p:nvSpPr>
            <p:cNvPr id="37907" name="Text Box 19"/>
            <p:cNvSpPr txBox="1">
              <a:spLocks noChangeArrowheads="1"/>
            </p:cNvSpPr>
            <p:nvPr/>
          </p:nvSpPr>
          <p:spPr bwMode="auto">
            <a:xfrm>
              <a:off x="1440" y="2045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400" b="1">
                  <a:solidFill>
                    <a:srgbClr val="FFFFFF"/>
                  </a:solidFill>
                </a:rPr>
                <a:t>+</a:t>
              </a:r>
            </a:p>
          </p:txBody>
        </p:sp>
        <p:sp>
          <p:nvSpPr>
            <p:cNvPr id="37908" name="Text Box 20"/>
            <p:cNvSpPr txBox="1">
              <a:spLocks noChangeArrowheads="1"/>
            </p:cNvSpPr>
            <p:nvPr/>
          </p:nvSpPr>
          <p:spPr bwMode="auto">
            <a:xfrm>
              <a:off x="1440" y="71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400" b="1">
                  <a:solidFill>
                    <a:srgbClr val="FFFFFF"/>
                  </a:solidFill>
                </a:rPr>
                <a:t>+</a:t>
              </a:r>
            </a:p>
          </p:txBody>
        </p:sp>
        <p:sp>
          <p:nvSpPr>
            <p:cNvPr id="37909" name="Text Box 21"/>
            <p:cNvSpPr txBox="1">
              <a:spLocks noChangeArrowheads="1"/>
            </p:cNvSpPr>
            <p:nvPr/>
          </p:nvSpPr>
          <p:spPr bwMode="auto">
            <a:xfrm>
              <a:off x="4016" y="2048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400" b="1">
                  <a:solidFill>
                    <a:srgbClr val="FFFFFF"/>
                  </a:solidFill>
                </a:rPr>
                <a:t>+</a:t>
              </a:r>
            </a:p>
          </p:txBody>
        </p:sp>
        <p:sp>
          <p:nvSpPr>
            <p:cNvPr id="37910" name="Text Box 22"/>
            <p:cNvSpPr txBox="1">
              <a:spLocks noChangeArrowheads="1"/>
            </p:cNvSpPr>
            <p:nvPr/>
          </p:nvSpPr>
          <p:spPr bwMode="auto">
            <a:xfrm>
              <a:off x="4016" y="71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400" b="1">
                  <a:solidFill>
                    <a:srgbClr val="FFFFFF"/>
                  </a:solidFill>
                </a:rPr>
                <a:t>+</a:t>
              </a:r>
            </a:p>
          </p:txBody>
        </p:sp>
        <p:sp>
          <p:nvSpPr>
            <p:cNvPr id="37911" name="Line 23"/>
            <p:cNvSpPr>
              <a:spLocks noChangeShapeType="1"/>
            </p:cNvSpPr>
            <p:nvPr/>
          </p:nvSpPr>
          <p:spPr bwMode="auto">
            <a:xfrm>
              <a:off x="2304" y="864"/>
              <a:ext cx="624" cy="0"/>
            </a:xfrm>
            <a:prstGeom prst="line">
              <a:avLst/>
            </a:prstGeom>
            <a:noFill/>
            <a:ln w="1905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7912" name="Line 24"/>
            <p:cNvSpPr>
              <a:spLocks noChangeShapeType="1"/>
            </p:cNvSpPr>
            <p:nvPr/>
          </p:nvSpPr>
          <p:spPr bwMode="auto">
            <a:xfrm>
              <a:off x="2304" y="2199"/>
              <a:ext cx="624" cy="0"/>
            </a:xfrm>
            <a:prstGeom prst="line">
              <a:avLst/>
            </a:prstGeom>
            <a:noFill/>
            <a:ln w="1905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7913" name="Line 25"/>
            <p:cNvSpPr>
              <a:spLocks noChangeShapeType="1"/>
            </p:cNvSpPr>
            <p:nvPr/>
          </p:nvSpPr>
          <p:spPr bwMode="auto">
            <a:xfrm>
              <a:off x="2304" y="1558"/>
              <a:ext cx="624" cy="0"/>
            </a:xfrm>
            <a:prstGeom prst="line">
              <a:avLst/>
            </a:prstGeom>
            <a:noFill/>
            <a:ln w="1905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7914" name="Line 26"/>
            <p:cNvSpPr>
              <a:spLocks noChangeShapeType="1"/>
            </p:cNvSpPr>
            <p:nvPr/>
          </p:nvSpPr>
          <p:spPr bwMode="auto">
            <a:xfrm>
              <a:off x="2304" y="2893"/>
              <a:ext cx="624" cy="0"/>
            </a:xfrm>
            <a:prstGeom prst="line">
              <a:avLst/>
            </a:prstGeom>
            <a:noFill/>
            <a:ln w="1905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pic>
          <p:nvPicPr>
            <p:cNvPr id="37915" name="Picture 27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384"/>
              <a:ext cx="864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916" name="Picture 28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2" y="683"/>
              <a:ext cx="384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7917" name="Text Box 29"/>
            <p:cNvSpPr txBox="1">
              <a:spLocks noChangeArrowheads="1"/>
            </p:cNvSpPr>
            <p:nvPr/>
          </p:nvSpPr>
          <p:spPr bwMode="auto">
            <a:xfrm>
              <a:off x="1680" y="2739"/>
              <a:ext cx="6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400" b="1" dirty="0">
                  <a:solidFill>
                    <a:srgbClr val="FFFFFF"/>
                  </a:solidFill>
                </a:rPr>
                <a:t>HOH</a:t>
              </a:r>
            </a:p>
          </p:txBody>
        </p:sp>
        <p:sp>
          <p:nvSpPr>
            <p:cNvPr id="37918" name="Text Box 30"/>
            <p:cNvSpPr txBox="1">
              <a:spLocks noChangeArrowheads="1"/>
            </p:cNvSpPr>
            <p:nvPr/>
          </p:nvSpPr>
          <p:spPr bwMode="auto">
            <a:xfrm>
              <a:off x="1680" y="1403"/>
              <a:ext cx="6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400" b="1">
                  <a:solidFill>
                    <a:srgbClr val="FFFFFF"/>
                  </a:solidFill>
                </a:rPr>
                <a:t>HOH</a:t>
              </a:r>
            </a:p>
          </p:txBody>
        </p:sp>
        <p:sp>
          <p:nvSpPr>
            <p:cNvPr id="37919" name="Text Box 31"/>
            <p:cNvSpPr txBox="1">
              <a:spLocks noChangeArrowheads="1"/>
            </p:cNvSpPr>
            <p:nvPr/>
          </p:nvSpPr>
          <p:spPr bwMode="auto">
            <a:xfrm>
              <a:off x="1680" y="2046"/>
              <a:ext cx="6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400" b="1">
                  <a:solidFill>
                    <a:srgbClr val="FFFFFF"/>
                  </a:solidFill>
                </a:rPr>
                <a:t>HOH</a:t>
              </a:r>
            </a:p>
          </p:txBody>
        </p:sp>
        <p:sp>
          <p:nvSpPr>
            <p:cNvPr id="37920" name="Text Box 32"/>
            <p:cNvSpPr txBox="1">
              <a:spLocks noChangeArrowheads="1"/>
            </p:cNvSpPr>
            <p:nvPr/>
          </p:nvSpPr>
          <p:spPr bwMode="auto">
            <a:xfrm>
              <a:off x="1680" y="710"/>
              <a:ext cx="6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400" b="1">
                  <a:solidFill>
                    <a:srgbClr val="FFFFFF"/>
                  </a:solidFill>
                </a:rPr>
                <a:t>HOH</a:t>
              </a:r>
            </a:p>
          </p:txBody>
        </p:sp>
        <p:sp>
          <p:nvSpPr>
            <p:cNvPr id="37921" name="Text Box 33"/>
            <p:cNvSpPr txBox="1">
              <a:spLocks noChangeArrowheads="1"/>
            </p:cNvSpPr>
            <p:nvPr/>
          </p:nvSpPr>
          <p:spPr bwMode="auto">
            <a:xfrm>
              <a:off x="4608" y="710"/>
              <a:ext cx="8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000" b="1" dirty="0">
                  <a:solidFill>
                    <a:srgbClr val="FFFFFF"/>
                  </a:solidFill>
                </a:rPr>
                <a:t>（剧烈）</a:t>
              </a:r>
            </a:p>
          </p:txBody>
        </p:sp>
        <p:sp>
          <p:nvSpPr>
            <p:cNvPr id="37922" name="Text Box 34"/>
            <p:cNvSpPr txBox="1">
              <a:spLocks noChangeArrowheads="1"/>
            </p:cNvSpPr>
            <p:nvPr/>
          </p:nvSpPr>
          <p:spPr bwMode="auto">
            <a:xfrm>
              <a:off x="2256" y="1264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000" b="1">
                  <a:solidFill>
                    <a:srgbClr val="FFFFFF"/>
                  </a:solidFill>
                </a:rPr>
                <a:t>（热）</a:t>
              </a:r>
            </a:p>
          </p:txBody>
        </p:sp>
        <p:sp>
          <p:nvSpPr>
            <p:cNvPr id="37923" name="Text Box 35"/>
            <p:cNvSpPr txBox="1">
              <a:spLocks noChangeArrowheads="1"/>
            </p:cNvSpPr>
            <p:nvPr/>
          </p:nvSpPr>
          <p:spPr bwMode="auto">
            <a:xfrm>
              <a:off x="2304" y="1963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000" b="1">
                  <a:solidFill>
                    <a:srgbClr val="FFFFFF"/>
                  </a:solidFill>
                </a:rPr>
                <a:t>H</a:t>
              </a:r>
              <a:r>
                <a:rPr kumimoji="1" lang="en-US" altLang="zh-CN" sz="2000" b="1" baseline="30000">
                  <a:solidFill>
                    <a:srgbClr val="FFFFFF"/>
                  </a:solidFill>
                </a:rPr>
                <a:t>+</a:t>
              </a:r>
              <a:r>
                <a:rPr kumimoji="1" lang="en-US" altLang="zh-CN" sz="2000" b="1">
                  <a:solidFill>
                    <a:srgbClr val="FFFFFF"/>
                  </a:solidFill>
                </a:rPr>
                <a:t>/OH</a:t>
              </a:r>
            </a:p>
          </p:txBody>
        </p:sp>
        <p:sp>
          <p:nvSpPr>
            <p:cNvPr id="37924" name="Text Box 36"/>
            <p:cNvSpPr txBox="1">
              <a:spLocks noChangeArrowheads="1"/>
            </p:cNvSpPr>
            <p:nvPr/>
          </p:nvSpPr>
          <p:spPr bwMode="auto">
            <a:xfrm>
              <a:off x="2784" y="187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400" b="1">
                  <a:solidFill>
                    <a:srgbClr val="FFFFFF"/>
                  </a:solidFill>
                </a:rPr>
                <a:t>-</a:t>
              </a:r>
            </a:p>
          </p:txBody>
        </p:sp>
        <p:sp>
          <p:nvSpPr>
            <p:cNvPr id="37925" name="AutoShape 37"/>
            <p:cNvSpPr>
              <a:spLocks noChangeArrowheads="1"/>
            </p:cNvSpPr>
            <p:nvPr/>
          </p:nvSpPr>
          <p:spPr bwMode="auto">
            <a:xfrm>
              <a:off x="2544" y="2256"/>
              <a:ext cx="96" cy="48"/>
            </a:xfrm>
            <a:prstGeom prst="triangle">
              <a:avLst>
                <a:gd name="adj" fmla="val 50000"/>
              </a:avLst>
            </a:prstGeom>
            <a:noFill/>
            <a:ln w="1905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7926" name="Text Box 38"/>
            <p:cNvSpPr txBox="1">
              <a:spLocks noChangeArrowheads="1"/>
            </p:cNvSpPr>
            <p:nvPr/>
          </p:nvSpPr>
          <p:spPr bwMode="auto">
            <a:xfrm>
              <a:off x="2320" y="2667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000" b="1">
                  <a:solidFill>
                    <a:srgbClr val="FFFFFF"/>
                  </a:solidFill>
                </a:rPr>
                <a:t>H</a:t>
              </a:r>
              <a:r>
                <a:rPr kumimoji="1" lang="en-US" altLang="zh-CN" sz="2000" b="1" baseline="30000">
                  <a:solidFill>
                    <a:srgbClr val="FFFFFF"/>
                  </a:solidFill>
                </a:rPr>
                <a:t>+</a:t>
              </a:r>
              <a:r>
                <a:rPr kumimoji="1" lang="en-US" altLang="zh-CN" sz="2000" b="1">
                  <a:solidFill>
                    <a:srgbClr val="FFFFFF"/>
                  </a:solidFill>
                </a:rPr>
                <a:t>/OH</a:t>
              </a:r>
            </a:p>
          </p:txBody>
        </p:sp>
        <p:sp>
          <p:nvSpPr>
            <p:cNvPr id="37927" name="AutoShape 39"/>
            <p:cNvSpPr>
              <a:spLocks noChangeArrowheads="1"/>
            </p:cNvSpPr>
            <p:nvPr/>
          </p:nvSpPr>
          <p:spPr bwMode="auto">
            <a:xfrm>
              <a:off x="2560" y="2936"/>
              <a:ext cx="96" cy="48"/>
            </a:xfrm>
            <a:prstGeom prst="triangle">
              <a:avLst>
                <a:gd name="adj" fmla="val 50000"/>
              </a:avLst>
            </a:prstGeom>
            <a:noFill/>
            <a:ln w="1905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7928" name="Text Box 40"/>
            <p:cNvSpPr txBox="1">
              <a:spLocks noChangeArrowheads="1"/>
            </p:cNvSpPr>
            <p:nvPr/>
          </p:nvSpPr>
          <p:spPr bwMode="auto">
            <a:xfrm>
              <a:off x="2816" y="257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400" b="1">
                  <a:solidFill>
                    <a:srgbClr val="FFFFFF"/>
                  </a:solidFill>
                </a:rPr>
                <a:t>-</a:t>
              </a:r>
            </a:p>
          </p:txBody>
        </p:sp>
        <p:sp>
          <p:nvSpPr>
            <p:cNvPr id="37929" name="Text Box 41"/>
            <p:cNvSpPr txBox="1">
              <a:spLocks noChangeArrowheads="1"/>
            </p:cNvSpPr>
            <p:nvPr/>
          </p:nvSpPr>
          <p:spPr bwMode="auto">
            <a:xfrm>
              <a:off x="4656" y="2739"/>
              <a:ext cx="10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000" b="1" dirty="0">
                  <a:solidFill>
                    <a:srgbClr val="FFFFFF"/>
                  </a:solidFill>
                </a:rPr>
                <a:t>（时间长）</a:t>
              </a:r>
            </a:p>
          </p:txBody>
        </p:sp>
        <p:sp>
          <p:nvSpPr>
            <p:cNvPr id="37930" name="Rectangle 42"/>
            <p:cNvSpPr>
              <a:spLocks noChangeArrowheads="1"/>
            </p:cNvSpPr>
            <p:nvPr/>
          </p:nvSpPr>
          <p:spPr bwMode="auto">
            <a:xfrm>
              <a:off x="1104" y="672"/>
              <a:ext cx="784" cy="336"/>
            </a:xfrm>
            <a:prstGeom prst="rect">
              <a:avLst/>
            </a:prstGeom>
            <a:noFill/>
            <a:ln w="19050" cap="sq">
              <a:solidFill>
                <a:srgbClr val="FFCC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7931" name="Rectangle 43"/>
            <p:cNvSpPr>
              <a:spLocks noChangeArrowheads="1"/>
            </p:cNvSpPr>
            <p:nvPr/>
          </p:nvSpPr>
          <p:spPr bwMode="auto">
            <a:xfrm>
              <a:off x="624" y="1112"/>
              <a:ext cx="1264" cy="624"/>
            </a:xfrm>
            <a:prstGeom prst="rect">
              <a:avLst/>
            </a:prstGeom>
            <a:noFill/>
            <a:ln w="19050" cap="sq">
              <a:solidFill>
                <a:srgbClr val="FFCC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7932" name="Rectangle 44"/>
            <p:cNvSpPr>
              <a:spLocks noChangeArrowheads="1"/>
            </p:cNvSpPr>
            <p:nvPr/>
          </p:nvSpPr>
          <p:spPr bwMode="auto">
            <a:xfrm>
              <a:off x="816" y="2064"/>
              <a:ext cx="1072" cy="240"/>
            </a:xfrm>
            <a:prstGeom prst="rect">
              <a:avLst/>
            </a:prstGeom>
            <a:noFill/>
            <a:ln w="19050" cap="sq">
              <a:solidFill>
                <a:srgbClr val="FFCC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7933" name="Rectangle 45"/>
            <p:cNvSpPr>
              <a:spLocks noChangeArrowheads="1"/>
            </p:cNvSpPr>
            <p:nvPr/>
          </p:nvSpPr>
          <p:spPr bwMode="auto">
            <a:xfrm>
              <a:off x="912" y="2736"/>
              <a:ext cx="976" cy="288"/>
            </a:xfrm>
            <a:prstGeom prst="rect">
              <a:avLst/>
            </a:prstGeom>
            <a:noFill/>
            <a:ln w="19050" cap="sq">
              <a:solidFill>
                <a:srgbClr val="FFCC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37948" name="Rectangle 60"/>
          <p:cNvSpPr>
            <a:spLocks noChangeArrowheads="1"/>
          </p:cNvSpPr>
          <p:nvPr/>
        </p:nvSpPr>
        <p:spPr bwMode="auto">
          <a:xfrm>
            <a:off x="-71314" y="443837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7949" name="Rectangle 61"/>
          <p:cNvSpPr>
            <a:spLocks noChangeArrowheads="1"/>
          </p:cNvSpPr>
          <p:nvPr/>
        </p:nvSpPr>
        <p:spPr bwMode="auto">
          <a:xfrm>
            <a:off x="-71314" y="409071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7950" name="Rectangle 62"/>
          <p:cNvSpPr>
            <a:spLocks noChangeArrowheads="1"/>
          </p:cNvSpPr>
          <p:nvPr/>
        </p:nvSpPr>
        <p:spPr bwMode="auto">
          <a:xfrm>
            <a:off x="-71314" y="443837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1" name="Text Box 7"/>
          <p:cNvSpPr txBox="1">
            <a:spLocks noChangeArrowheads="1"/>
          </p:cNvSpPr>
          <p:nvPr/>
        </p:nvSpPr>
        <p:spPr bwMode="auto">
          <a:xfrm>
            <a:off x="234821" y="836712"/>
            <a:ext cx="8676456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亲核加成反应活性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RCOX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sz="2400" b="1" dirty="0"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(RCO)</a:t>
            </a:r>
            <a:r>
              <a:rPr lang="en-US" altLang="zh-CN" sz="2400" b="1" baseline="-30000" dirty="0"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O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sz="2400" b="1" dirty="0"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RCOOR’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RCONH</a:t>
            </a:r>
            <a:r>
              <a:rPr lang="en-US" altLang="zh-CN" sz="2400" b="1" baseline="-30000" dirty="0" smtClean="0"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2</a:t>
            </a:r>
            <a:endParaRPr lang="zh-CN" altLang="en-US" sz="2400" b="1" dirty="0">
              <a:latin typeface="Times New Roman" panose="02020603050405020304" pitchFamily="18" charset="0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sp>
        <p:nvSpPr>
          <p:cNvPr id="72" name="Rectangle 2"/>
          <p:cNvSpPr txBox="1">
            <a:spLocks noChangeArrowheads="1"/>
          </p:cNvSpPr>
          <p:nvPr/>
        </p:nvSpPr>
        <p:spPr>
          <a:xfrm>
            <a:off x="565098" y="1473696"/>
            <a:ext cx="2514600" cy="5715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 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水解反应</a:t>
            </a:r>
            <a:endParaRPr lang="zh-CN" altLang="en-US" sz="2400" b="1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3" name="Rectangle 2"/>
          <p:cNvSpPr txBox="1">
            <a:spLocks noChangeArrowheads="1"/>
          </p:cNvSpPr>
          <p:nvPr/>
        </p:nvSpPr>
        <p:spPr>
          <a:xfrm>
            <a:off x="539552" y="332656"/>
            <a:ext cx="2514600" cy="5715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en-US" altLang="zh-CN" sz="2800" b="1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0.2.3</a:t>
            </a:r>
            <a:r>
              <a:rPr lang="zh-CN" altLang="en-US" sz="2800" b="1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化学性质</a:t>
            </a:r>
            <a:endParaRPr lang="zh-CN" altLang="en-US" sz="2800" b="1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973380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7948" grpId="0"/>
      <p:bldP spid="37949" grpId="0"/>
      <p:bldP spid="37950" grpId="0"/>
      <p:bldP spid="71" grpId="0" autoUpdateAnimBg="0"/>
      <p:bldP spid="7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9863" y="685800"/>
            <a:ext cx="8839200" cy="572514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916" name="Group 4"/>
          <p:cNvGrpSpPr>
            <a:grpSpLocks/>
          </p:cNvGrpSpPr>
          <p:nvPr/>
        </p:nvGrpSpPr>
        <p:grpSpPr bwMode="auto">
          <a:xfrm>
            <a:off x="76200" y="682625"/>
            <a:ext cx="8932863" cy="4422775"/>
            <a:chOff x="48" y="382"/>
            <a:chExt cx="5627" cy="2786"/>
          </a:xfrm>
        </p:grpSpPr>
        <p:pic>
          <p:nvPicPr>
            <p:cNvPr id="38917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" y="1736"/>
              <a:ext cx="1333" cy="7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918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" y="1090"/>
              <a:ext cx="1584" cy="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919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" y="2423"/>
              <a:ext cx="1173" cy="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920" name="Picture 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384"/>
              <a:ext cx="960" cy="7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921" name="Picture 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1" y="382"/>
              <a:ext cx="1170" cy="7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922" name="Picture 1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1" y="1082"/>
              <a:ext cx="1170" cy="7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923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8" y="1744"/>
              <a:ext cx="1170" cy="7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924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8" y="2432"/>
              <a:ext cx="1170" cy="7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925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1" y="761"/>
              <a:ext cx="53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926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0" y="1464"/>
              <a:ext cx="528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927" name="Picture 1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5" y="2113"/>
              <a:ext cx="53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928" name="Picture 1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1" y="2793"/>
              <a:ext cx="53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8929" name="Text Box 17"/>
            <p:cNvSpPr txBox="1">
              <a:spLocks noChangeArrowheads="1"/>
            </p:cNvSpPr>
            <p:nvPr/>
          </p:nvSpPr>
          <p:spPr bwMode="auto">
            <a:xfrm>
              <a:off x="1536" y="76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400">
                  <a:solidFill>
                    <a:srgbClr val="FFFFFF"/>
                  </a:solidFill>
                </a:rPr>
                <a:t>+</a:t>
              </a:r>
            </a:p>
          </p:txBody>
        </p:sp>
        <p:sp>
          <p:nvSpPr>
            <p:cNvPr id="38930" name="Text Box 18"/>
            <p:cNvSpPr txBox="1">
              <a:spLocks noChangeArrowheads="1"/>
            </p:cNvSpPr>
            <p:nvPr/>
          </p:nvSpPr>
          <p:spPr bwMode="auto">
            <a:xfrm>
              <a:off x="1584" y="144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400">
                  <a:solidFill>
                    <a:srgbClr val="FFFFFF"/>
                  </a:solidFill>
                </a:rPr>
                <a:t>+</a:t>
              </a:r>
            </a:p>
          </p:txBody>
        </p:sp>
        <p:sp>
          <p:nvSpPr>
            <p:cNvPr id="38931" name="Text Box 19"/>
            <p:cNvSpPr txBox="1">
              <a:spLocks noChangeArrowheads="1"/>
            </p:cNvSpPr>
            <p:nvPr/>
          </p:nvSpPr>
          <p:spPr bwMode="auto">
            <a:xfrm>
              <a:off x="1488" y="212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400">
                  <a:solidFill>
                    <a:srgbClr val="FFFFFF"/>
                  </a:solidFill>
                </a:rPr>
                <a:t>+</a:t>
              </a:r>
            </a:p>
          </p:txBody>
        </p:sp>
        <p:sp>
          <p:nvSpPr>
            <p:cNvPr id="38932" name="Text Box 20"/>
            <p:cNvSpPr txBox="1">
              <a:spLocks noChangeArrowheads="1"/>
            </p:cNvSpPr>
            <p:nvPr/>
          </p:nvSpPr>
          <p:spPr bwMode="auto">
            <a:xfrm>
              <a:off x="1488" y="2809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400">
                  <a:solidFill>
                    <a:srgbClr val="FFFFFF"/>
                  </a:solidFill>
                </a:rPr>
                <a:t>+</a:t>
              </a:r>
            </a:p>
          </p:txBody>
        </p:sp>
        <p:sp>
          <p:nvSpPr>
            <p:cNvPr id="38933" name="Line 21"/>
            <p:cNvSpPr>
              <a:spLocks noChangeShapeType="1"/>
            </p:cNvSpPr>
            <p:nvPr/>
          </p:nvSpPr>
          <p:spPr bwMode="auto">
            <a:xfrm>
              <a:off x="2472" y="1612"/>
              <a:ext cx="624" cy="0"/>
            </a:xfrm>
            <a:prstGeom prst="line">
              <a:avLst/>
            </a:prstGeom>
            <a:noFill/>
            <a:ln w="1905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4" name="Line 22"/>
            <p:cNvSpPr>
              <a:spLocks noChangeShapeType="1"/>
            </p:cNvSpPr>
            <p:nvPr/>
          </p:nvSpPr>
          <p:spPr bwMode="auto">
            <a:xfrm>
              <a:off x="2456" y="904"/>
              <a:ext cx="624" cy="0"/>
            </a:xfrm>
            <a:prstGeom prst="line">
              <a:avLst/>
            </a:prstGeom>
            <a:noFill/>
            <a:ln w="1905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5" name="Line 23"/>
            <p:cNvSpPr>
              <a:spLocks noChangeShapeType="1"/>
            </p:cNvSpPr>
            <p:nvPr/>
          </p:nvSpPr>
          <p:spPr bwMode="auto">
            <a:xfrm>
              <a:off x="2472" y="2264"/>
              <a:ext cx="624" cy="0"/>
            </a:xfrm>
            <a:prstGeom prst="line">
              <a:avLst/>
            </a:prstGeom>
            <a:noFill/>
            <a:ln w="1905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6" name="Line 24"/>
            <p:cNvSpPr>
              <a:spLocks noChangeShapeType="1"/>
            </p:cNvSpPr>
            <p:nvPr/>
          </p:nvSpPr>
          <p:spPr bwMode="auto">
            <a:xfrm>
              <a:off x="2496" y="2953"/>
              <a:ext cx="624" cy="0"/>
            </a:xfrm>
            <a:prstGeom prst="line">
              <a:avLst/>
            </a:prstGeom>
            <a:noFill/>
            <a:ln w="1905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7" name="Text Box 25"/>
            <p:cNvSpPr txBox="1">
              <a:spLocks noChangeArrowheads="1"/>
            </p:cNvSpPr>
            <p:nvPr/>
          </p:nvSpPr>
          <p:spPr bwMode="auto">
            <a:xfrm>
              <a:off x="4336" y="757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400">
                  <a:solidFill>
                    <a:srgbClr val="FFFFFF"/>
                  </a:solidFill>
                </a:rPr>
                <a:t>+</a:t>
              </a:r>
            </a:p>
          </p:txBody>
        </p:sp>
        <p:sp>
          <p:nvSpPr>
            <p:cNvPr id="38938" name="Text Box 26"/>
            <p:cNvSpPr txBox="1">
              <a:spLocks noChangeArrowheads="1"/>
            </p:cNvSpPr>
            <p:nvPr/>
          </p:nvSpPr>
          <p:spPr bwMode="auto">
            <a:xfrm>
              <a:off x="4368" y="2808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400">
                  <a:solidFill>
                    <a:srgbClr val="FFFFFF"/>
                  </a:solidFill>
                </a:rPr>
                <a:t>+</a:t>
              </a:r>
            </a:p>
          </p:txBody>
        </p:sp>
        <p:sp>
          <p:nvSpPr>
            <p:cNvPr id="38939" name="Text Box 27"/>
            <p:cNvSpPr txBox="1">
              <a:spLocks noChangeArrowheads="1"/>
            </p:cNvSpPr>
            <p:nvPr/>
          </p:nvSpPr>
          <p:spPr bwMode="auto">
            <a:xfrm>
              <a:off x="4368" y="212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400">
                  <a:solidFill>
                    <a:srgbClr val="FFFFFF"/>
                  </a:solidFill>
                </a:rPr>
                <a:t>+</a:t>
              </a:r>
            </a:p>
          </p:txBody>
        </p:sp>
        <p:sp>
          <p:nvSpPr>
            <p:cNvPr id="38940" name="Text Box 28"/>
            <p:cNvSpPr txBox="1">
              <a:spLocks noChangeArrowheads="1"/>
            </p:cNvSpPr>
            <p:nvPr/>
          </p:nvSpPr>
          <p:spPr bwMode="auto">
            <a:xfrm>
              <a:off x="4344" y="1468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400">
                  <a:solidFill>
                    <a:srgbClr val="FFFFFF"/>
                  </a:solidFill>
                </a:rPr>
                <a:t>+</a:t>
              </a:r>
            </a:p>
          </p:txBody>
        </p:sp>
        <p:pic>
          <p:nvPicPr>
            <p:cNvPr id="38941" name="Picture 29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8" y="2066"/>
              <a:ext cx="640" cy="3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942" name="Picture 3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8" y="712"/>
              <a:ext cx="427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943" name="Picture 3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8" y="1104"/>
              <a:ext cx="1067" cy="6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944" name="Picture 3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8" y="2748"/>
              <a:ext cx="533" cy="4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8945" name="Rectangle 33"/>
            <p:cNvSpPr>
              <a:spLocks noChangeArrowheads="1"/>
            </p:cNvSpPr>
            <p:nvPr/>
          </p:nvSpPr>
          <p:spPr bwMode="auto">
            <a:xfrm>
              <a:off x="1040" y="796"/>
              <a:ext cx="1008" cy="240"/>
            </a:xfrm>
            <a:prstGeom prst="rect">
              <a:avLst/>
            </a:prstGeom>
            <a:noFill/>
            <a:ln w="19050" cap="sq">
              <a:solidFill>
                <a:srgbClr val="FFCC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6" name="Rectangle 34"/>
            <p:cNvSpPr>
              <a:spLocks noChangeArrowheads="1"/>
            </p:cNvSpPr>
            <p:nvPr/>
          </p:nvSpPr>
          <p:spPr bwMode="auto">
            <a:xfrm>
              <a:off x="680" y="1144"/>
              <a:ext cx="1344" cy="652"/>
            </a:xfrm>
            <a:prstGeom prst="rect">
              <a:avLst/>
            </a:prstGeom>
            <a:noFill/>
            <a:ln w="19050" cap="sq">
              <a:solidFill>
                <a:srgbClr val="FFCC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7" name="Rectangle 35"/>
            <p:cNvSpPr>
              <a:spLocks noChangeArrowheads="1"/>
            </p:cNvSpPr>
            <p:nvPr/>
          </p:nvSpPr>
          <p:spPr bwMode="auto">
            <a:xfrm>
              <a:off x="720" y="2140"/>
              <a:ext cx="1296" cy="240"/>
            </a:xfrm>
            <a:prstGeom prst="rect">
              <a:avLst/>
            </a:prstGeom>
            <a:noFill/>
            <a:ln w="19050" cap="sq">
              <a:solidFill>
                <a:srgbClr val="FFCC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8" name="Rectangle 36"/>
            <p:cNvSpPr>
              <a:spLocks noChangeArrowheads="1"/>
            </p:cNvSpPr>
            <p:nvPr/>
          </p:nvSpPr>
          <p:spPr bwMode="auto">
            <a:xfrm>
              <a:off x="840" y="2804"/>
              <a:ext cx="1200" cy="288"/>
            </a:xfrm>
            <a:prstGeom prst="rect">
              <a:avLst/>
            </a:prstGeom>
            <a:noFill/>
            <a:ln w="19050" cap="sq">
              <a:solidFill>
                <a:srgbClr val="FFCC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8949" name="Text Box 37"/>
          <p:cNvSpPr txBox="1">
            <a:spLocks noChangeArrowheads="1"/>
          </p:cNvSpPr>
          <p:nvPr/>
        </p:nvSpPr>
        <p:spPr bwMode="auto">
          <a:xfrm>
            <a:off x="381000" y="5415607"/>
            <a:ext cx="3048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醇的酰化反应</a:t>
            </a:r>
          </a:p>
        </p:txBody>
      </p:sp>
      <p:sp>
        <p:nvSpPr>
          <p:cNvPr id="38950" name="Text Box 38"/>
          <p:cNvSpPr txBox="1">
            <a:spLocks noChangeArrowheads="1"/>
          </p:cNvSpPr>
          <p:nvPr/>
        </p:nvSpPr>
        <p:spPr bwMode="auto">
          <a:xfrm>
            <a:off x="3048000" y="5415607"/>
            <a:ext cx="63484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（酰化剂</a:t>
            </a:r>
            <a:r>
              <a:rPr kumimoji="1" lang="en-US" altLang="zh-CN" sz="24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</a:t>
            </a:r>
            <a:r>
              <a:rPr kumimoji="1" lang="zh-CN" altLang="en-US" sz="24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乙酰氯、乙酸酐）</a:t>
            </a:r>
          </a:p>
        </p:txBody>
      </p:sp>
      <p:sp>
        <p:nvSpPr>
          <p:cNvPr id="38951" name="Text Box 39"/>
          <p:cNvSpPr txBox="1">
            <a:spLocks noChangeArrowheads="1"/>
          </p:cNvSpPr>
          <p:nvPr/>
        </p:nvSpPr>
        <p:spPr bwMode="auto">
          <a:xfrm>
            <a:off x="381000" y="5949280"/>
            <a:ext cx="2895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酯交换反应</a:t>
            </a:r>
          </a:p>
        </p:txBody>
      </p:sp>
      <p:sp>
        <p:nvSpPr>
          <p:cNvPr id="38952" name="Rectangle 40"/>
          <p:cNvSpPr>
            <a:spLocks noChangeArrowheads="1"/>
          </p:cNvSpPr>
          <p:nvPr/>
        </p:nvSpPr>
        <p:spPr bwMode="auto">
          <a:xfrm>
            <a:off x="0" y="2236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2" name="Rectangle 2"/>
          <p:cNvSpPr txBox="1">
            <a:spLocks noChangeArrowheads="1"/>
          </p:cNvSpPr>
          <p:nvPr/>
        </p:nvSpPr>
        <p:spPr>
          <a:xfrm>
            <a:off x="202520" y="156107"/>
            <a:ext cx="2514600" cy="5715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 </a:t>
            </a:r>
            <a:r>
              <a:rPr lang="zh-CN" altLang="en-US" sz="24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醇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解反应</a:t>
            </a:r>
            <a:endParaRPr lang="zh-CN" altLang="en-US" sz="2400" b="1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1" name="Text Box 41"/>
          <p:cNvSpPr txBox="1">
            <a:spLocks noChangeArrowheads="1"/>
          </p:cNvSpPr>
          <p:nvPr/>
        </p:nvSpPr>
        <p:spPr bwMode="auto">
          <a:xfrm>
            <a:off x="7884368" y="4581128"/>
            <a:ext cx="112469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000" b="1" dirty="0" smtClean="0">
                <a:solidFill>
                  <a:srgbClr val="FFFFFF"/>
                </a:solidFill>
              </a:rPr>
              <a:t>（不易）</a:t>
            </a:r>
            <a:endParaRPr kumimoji="1" lang="zh-CN" altLang="en-US" sz="2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25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8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8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8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8949" grpId="0"/>
      <p:bldP spid="38950" grpId="0"/>
      <p:bldP spid="38951" grpId="0"/>
      <p:bldP spid="3895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1075396"/>
            <a:ext cx="8920162" cy="53059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988" name="Group 4"/>
          <p:cNvGrpSpPr>
            <a:grpSpLocks/>
          </p:cNvGrpSpPr>
          <p:nvPr/>
        </p:nvGrpSpPr>
        <p:grpSpPr bwMode="auto">
          <a:xfrm>
            <a:off x="72008" y="1001811"/>
            <a:ext cx="8820472" cy="4443413"/>
            <a:chOff x="0" y="400"/>
            <a:chExt cx="5760" cy="2816"/>
          </a:xfrm>
        </p:grpSpPr>
        <p:pic>
          <p:nvPicPr>
            <p:cNvPr id="4198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" y="1713"/>
              <a:ext cx="1378" cy="7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99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80"/>
              <a:ext cx="1710" cy="7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991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" y="400"/>
              <a:ext cx="993" cy="7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1992" name="Text Box 8"/>
            <p:cNvSpPr txBox="1">
              <a:spLocks noChangeArrowheads="1"/>
            </p:cNvSpPr>
            <p:nvPr/>
          </p:nvSpPr>
          <p:spPr bwMode="auto">
            <a:xfrm>
              <a:off x="1584" y="797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400">
                  <a:solidFill>
                    <a:srgbClr val="FFFFFF"/>
                  </a:solidFill>
                </a:rPr>
                <a:t>+</a:t>
              </a:r>
            </a:p>
          </p:txBody>
        </p:sp>
        <p:sp>
          <p:nvSpPr>
            <p:cNvPr id="41993" name="Text Box 9"/>
            <p:cNvSpPr txBox="1">
              <a:spLocks noChangeArrowheads="1"/>
            </p:cNvSpPr>
            <p:nvPr/>
          </p:nvSpPr>
          <p:spPr bwMode="auto">
            <a:xfrm>
              <a:off x="1584" y="1468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400">
                  <a:solidFill>
                    <a:srgbClr val="FFFFFF"/>
                  </a:solidFill>
                </a:rPr>
                <a:t>+</a:t>
              </a:r>
            </a:p>
          </p:txBody>
        </p:sp>
        <p:sp>
          <p:nvSpPr>
            <p:cNvPr id="41994" name="Text Box 10"/>
            <p:cNvSpPr txBox="1">
              <a:spLocks noChangeArrowheads="1"/>
            </p:cNvSpPr>
            <p:nvPr/>
          </p:nvSpPr>
          <p:spPr bwMode="auto">
            <a:xfrm>
              <a:off x="1584" y="211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400">
                  <a:solidFill>
                    <a:srgbClr val="FFFFFF"/>
                  </a:solidFill>
                </a:rPr>
                <a:t>+</a:t>
              </a:r>
            </a:p>
          </p:txBody>
        </p:sp>
        <p:sp>
          <p:nvSpPr>
            <p:cNvPr id="41995" name="Text Box 11"/>
            <p:cNvSpPr txBox="1">
              <a:spLocks noChangeArrowheads="1"/>
            </p:cNvSpPr>
            <p:nvPr/>
          </p:nvSpPr>
          <p:spPr bwMode="auto">
            <a:xfrm>
              <a:off x="1584" y="2828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400">
                  <a:solidFill>
                    <a:srgbClr val="FFFFFF"/>
                  </a:solidFill>
                </a:rPr>
                <a:t>+</a:t>
              </a:r>
            </a:p>
          </p:txBody>
        </p:sp>
        <p:sp>
          <p:nvSpPr>
            <p:cNvPr id="41996" name="Text Box 12"/>
            <p:cNvSpPr txBox="1">
              <a:spLocks noChangeArrowheads="1"/>
            </p:cNvSpPr>
            <p:nvPr/>
          </p:nvSpPr>
          <p:spPr bwMode="auto">
            <a:xfrm>
              <a:off x="4416" y="813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400">
                  <a:solidFill>
                    <a:srgbClr val="FFFFFF"/>
                  </a:solidFill>
                </a:rPr>
                <a:t>+</a:t>
              </a:r>
            </a:p>
          </p:txBody>
        </p:sp>
        <p:sp>
          <p:nvSpPr>
            <p:cNvPr id="41997" name="Text Box 13"/>
            <p:cNvSpPr txBox="1">
              <a:spLocks noChangeArrowheads="1"/>
            </p:cNvSpPr>
            <p:nvPr/>
          </p:nvSpPr>
          <p:spPr bwMode="auto">
            <a:xfrm>
              <a:off x="4416" y="283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400">
                  <a:solidFill>
                    <a:srgbClr val="FFFFFF"/>
                  </a:solidFill>
                </a:rPr>
                <a:t>+</a:t>
              </a:r>
            </a:p>
          </p:txBody>
        </p:sp>
        <p:sp>
          <p:nvSpPr>
            <p:cNvPr id="41998" name="Text Box 14"/>
            <p:cNvSpPr txBox="1">
              <a:spLocks noChangeArrowheads="1"/>
            </p:cNvSpPr>
            <p:nvPr/>
          </p:nvSpPr>
          <p:spPr bwMode="auto">
            <a:xfrm>
              <a:off x="4416" y="211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400">
                  <a:solidFill>
                    <a:srgbClr val="FFFFFF"/>
                  </a:solidFill>
                </a:rPr>
                <a:t>+</a:t>
              </a:r>
            </a:p>
          </p:txBody>
        </p:sp>
        <p:sp>
          <p:nvSpPr>
            <p:cNvPr id="41999" name="Text Box 15"/>
            <p:cNvSpPr txBox="1">
              <a:spLocks noChangeArrowheads="1"/>
            </p:cNvSpPr>
            <p:nvPr/>
          </p:nvSpPr>
          <p:spPr bwMode="auto">
            <a:xfrm>
              <a:off x="4416" y="1484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400">
                  <a:solidFill>
                    <a:srgbClr val="FFFFFF"/>
                  </a:solidFill>
                </a:rPr>
                <a:t>+</a:t>
              </a:r>
            </a:p>
          </p:txBody>
        </p:sp>
        <p:sp>
          <p:nvSpPr>
            <p:cNvPr id="42000" name="Line 16"/>
            <p:cNvSpPr>
              <a:spLocks noChangeShapeType="1"/>
            </p:cNvSpPr>
            <p:nvPr/>
          </p:nvSpPr>
          <p:spPr bwMode="auto">
            <a:xfrm>
              <a:off x="2472" y="1628"/>
              <a:ext cx="624" cy="0"/>
            </a:xfrm>
            <a:prstGeom prst="line">
              <a:avLst/>
            </a:prstGeom>
            <a:noFill/>
            <a:ln w="1905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01" name="Line 17"/>
            <p:cNvSpPr>
              <a:spLocks noChangeShapeType="1"/>
            </p:cNvSpPr>
            <p:nvPr/>
          </p:nvSpPr>
          <p:spPr bwMode="auto">
            <a:xfrm>
              <a:off x="2472" y="957"/>
              <a:ext cx="624" cy="0"/>
            </a:xfrm>
            <a:prstGeom prst="line">
              <a:avLst/>
            </a:prstGeom>
            <a:noFill/>
            <a:ln w="1905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02" name="Line 18"/>
            <p:cNvSpPr>
              <a:spLocks noChangeShapeType="1"/>
            </p:cNvSpPr>
            <p:nvPr/>
          </p:nvSpPr>
          <p:spPr bwMode="auto">
            <a:xfrm>
              <a:off x="2472" y="2260"/>
              <a:ext cx="624" cy="0"/>
            </a:xfrm>
            <a:prstGeom prst="line">
              <a:avLst/>
            </a:prstGeom>
            <a:noFill/>
            <a:ln w="1905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03" name="Line 19"/>
            <p:cNvSpPr>
              <a:spLocks noChangeShapeType="1"/>
            </p:cNvSpPr>
            <p:nvPr/>
          </p:nvSpPr>
          <p:spPr bwMode="auto">
            <a:xfrm>
              <a:off x="2472" y="2980"/>
              <a:ext cx="624" cy="0"/>
            </a:xfrm>
            <a:prstGeom prst="line">
              <a:avLst/>
            </a:prstGeom>
            <a:noFill/>
            <a:ln w="1905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pic>
          <p:nvPicPr>
            <p:cNvPr id="42004" name="Picture 2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5" y="2052"/>
              <a:ext cx="661" cy="3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005" name="Picture 2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3" y="759"/>
              <a:ext cx="441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006" name="Picture 2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" y="1096"/>
              <a:ext cx="1104" cy="7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007" name="Picture 2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8" y="2766"/>
              <a:ext cx="552" cy="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008" name="Picture 2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" y="2039"/>
              <a:ext cx="552" cy="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009" name="Picture 2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" y="1408"/>
              <a:ext cx="552" cy="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010" name="Picture 2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" y="736"/>
              <a:ext cx="552" cy="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011" name="Picture 27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" y="2430"/>
              <a:ext cx="1323" cy="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012" name="Picture 28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7" y="2781"/>
              <a:ext cx="717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013" name="Picture 29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2" y="401"/>
              <a:ext cx="1214" cy="7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014" name="Picture 30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2" y="1073"/>
              <a:ext cx="1214" cy="7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015" name="Picture 31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2" y="1704"/>
              <a:ext cx="1214" cy="7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016" name="Picture 3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2" y="2424"/>
              <a:ext cx="1214" cy="7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2018" name="Text Box 34"/>
          <p:cNvSpPr txBox="1">
            <a:spLocks noChangeArrowheads="1"/>
          </p:cNvSpPr>
          <p:nvPr/>
        </p:nvSpPr>
        <p:spPr bwMode="auto">
          <a:xfrm>
            <a:off x="1295400" y="5589240"/>
            <a:ext cx="449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氨解比水解容易进行</a:t>
            </a:r>
          </a:p>
        </p:txBody>
      </p:sp>
      <p:sp>
        <p:nvSpPr>
          <p:cNvPr id="37" name="Rectangle 2"/>
          <p:cNvSpPr txBox="1">
            <a:spLocks noChangeArrowheads="1"/>
          </p:cNvSpPr>
          <p:nvPr/>
        </p:nvSpPr>
        <p:spPr>
          <a:xfrm>
            <a:off x="257200" y="404664"/>
            <a:ext cx="2514600" cy="5715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３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氨解反应</a:t>
            </a:r>
            <a:endParaRPr lang="zh-CN" altLang="en-US" sz="2400" b="1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2037598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42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201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3" name="Group 3"/>
          <p:cNvGrpSpPr>
            <a:grpSpLocks/>
          </p:cNvGrpSpPr>
          <p:nvPr/>
        </p:nvGrpSpPr>
        <p:grpSpPr bwMode="auto">
          <a:xfrm>
            <a:off x="540518" y="1412776"/>
            <a:ext cx="8135938" cy="4854575"/>
            <a:chOff x="431" y="1071"/>
            <a:chExt cx="5125" cy="3058"/>
          </a:xfrm>
        </p:grpSpPr>
        <p:sp>
          <p:nvSpPr>
            <p:cNvPr id="5125" name="Text Box 5"/>
            <p:cNvSpPr txBox="1">
              <a:spLocks noChangeArrowheads="1"/>
            </p:cNvSpPr>
            <p:nvPr/>
          </p:nvSpPr>
          <p:spPr bwMode="auto">
            <a:xfrm>
              <a:off x="567" y="1434"/>
              <a:ext cx="467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乙酸                     </a:t>
              </a:r>
              <a:r>
                <a:rPr lang="zh-CN" altLang="en-US" sz="24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十六酸              </a:t>
              </a:r>
              <a:r>
                <a:rPr lang="zh-CN" altLang="en-US" sz="2400" b="1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             </a:t>
              </a:r>
              <a:r>
                <a:rPr lang="zh-CN" altLang="en-US" sz="24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十八酸</a:t>
              </a:r>
            </a:p>
          </p:txBody>
        </p:sp>
        <p:sp>
          <p:nvSpPr>
            <p:cNvPr id="5126" name="Text Box 6"/>
            <p:cNvSpPr txBox="1">
              <a:spLocks noChangeArrowheads="1"/>
            </p:cNvSpPr>
            <p:nvPr/>
          </p:nvSpPr>
          <p:spPr bwMode="auto">
            <a:xfrm>
              <a:off x="567" y="1842"/>
              <a:ext cx="46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醋酸         </a:t>
              </a:r>
              <a:r>
                <a:rPr lang="zh-CN" altLang="en-US" sz="2400" b="1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            软脂酸                           </a:t>
              </a:r>
              <a:r>
                <a:rPr lang="zh-CN" altLang="en-US" sz="24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硬脂酸</a:t>
              </a:r>
            </a:p>
          </p:txBody>
        </p:sp>
        <p:sp>
          <p:nvSpPr>
            <p:cNvPr id="5127" name="Text Box 7"/>
            <p:cNvSpPr txBox="1">
              <a:spLocks noChangeArrowheads="1"/>
            </p:cNvSpPr>
            <p:nvPr/>
          </p:nvSpPr>
          <p:spPr bwMode="auto">
            <a:xfrm>
              <a:off x="2290" y="3474"/>
              <a:ext cx="326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丁二酸             </a:t>
              </a:r>
              <a:r>
                <a:rPr lang="zh-CN" altLang="en-US" sz="2400" b="1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         顺</a:t>
              </a:r>
              <a:r>
                <a:rPr lang="zh-CN" altLang="en-US" sz="24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丁烯二酸</a:t>
              </a:r>
            </a:p>
          </p:txBody>
        </p:sp>
        <p:sp>
          <p:nvSpPr>
            <p:cNvPr id="5128" name="Text Box 8"/>
            <p:cNvSpPr txBox="1">
              <a:spLocks noChangeArrowheads="1"/>
            </p:cNvSpPr>
            <p:nvPr/>
          </p:nvSpPr>
          <p:spPr bwMode="auto">
            <a:xfrm>
              <a:off x="2290" y="3838"/>
              <a:ext cx="30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琥珀酸         </a:t>
              </a:r>
              <a:r>
                <a:rPr lang="zh-CN" altLang="en-US" sz="2400" b="1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                马来酸</a:t>
              </a:r>
              <a:endPara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pic>
          <p:nvPicPr>
            <p:cNvPr id="5129" name="Picture 9"/>
            <p:cNvPicPr preferRelativeResize="0"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" y="2522"/>
              <a:ext cx="681" cy="66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30" name="Text Box 10"/>
            <p:cNvSpPr txBox="1">
              <a:spLocks noChangeArrowheads="1"/>
            </p:cNvSpPr>
            <p:nvPr/>
          </p:nvSpPr>
          <p:spPr bwMode="auto">
            <a:xfrm>
              <a:off x="431" y="1116"/>
              <a:ext cx="10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CH</a:t>
              </a:r>
              <a:r>
                <a:rPr lang="en-US" altLang="zh-CN" sz="2400" b="1" baseline="-250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3</a:t>
              </a:r>
              <a:r>
                <a:rPr lang="en-US" altLang="zh-CN" sz="2400" b="1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COOH</a:t>
              </a:r>
              <a:endParaRPr lang="en-US" altLang="zh-CN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131" name="Text Box 11"/>
            <p:cNvSpPr txBox="1">
              <a:spLocks noChangeArrowheads="1"/>
            </p:cNvSpPr>
            <p:nvPr/>
          </p:nvSpPr>
          <p:spPr bwMode="auto">
            <a:xfrm>
              <a:off x="1882" y="1101"/>
              <a:ext cx="17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CH</a:t>
              </a:r>
              <a:r>
                <a:rPr lang="en-US" altLang="zh-CN" sz="2400" b="1" baseline="-250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3</a:t>
              </a:r>
              <a:r>
                <a:rPr lang="en-US" altLang="zh-CN" sz="24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(CH</a:t>
              </a:r>
              <a:r>
                <a:rPr lang="en-US" altLang="zh-CN" sz="2400" b="1" baseline="-250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2</a:t>
              </a:r>
              <a:r>
                <a:rPr lang="en-US" altLang="zh-CN" sz="24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)</a:t>
              </a:r>
              <a:r>
                <a:rPr lang="en-US" altLang="zh-CN" sz="2400" b="1" baseline="-250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14</a:t>
              </a:r>
              <a:r>
                <a:rPr lang="en-US" altLang="zh-CN" sz="24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COOH</a:t>
              </a:r>
            </a:p>
          </p:txBody>
        </p:sp>
        <p:sp>
          <p:nvSpPr>
            <p:cNvPr id="5132" name="Text Box 12"/>
            <p:cNvSpPr txBox="1">
              <a:spLocks noChangeArrowheads="1"/>
            </p:cNvSpPr>
            <p:nvPr/>
          </p:nvSpPr>
          <p:spPr bwMode="auto">
            <a:xfrm>
              <a:off x="3832" y="1071"/>
              <a:ext cx="17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CH</a:t>
              </a:r>
              <a:r>
                <a:rPr lang="en-US" altLang="zh-CN" sz="2400" b="1" baseline="-250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3</a:t>
              </a:r>
              <a:r>
                <a:rPr lang="en-US" altLang="zh-CN" sz="24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(CH</a:t>
              </a:r>
              <a:r>
                <a:rPr lang="en-US" altLang="zh-CN" sz="2400" b="1" baseline="-250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2</a:t>
              </a:r>
              <a:r>
                <a:rPr lang="en-US" altLang="zh-CN" sz="24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)</a:t>
              </a:r>
              <a:r>
                <a:rPr lang="en-US" altLang="zh-CN" sz="2400" b="1" baseline="-250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16</a:t>
              </a:r>
              <a:r>
                <a:rPr lang="en-US" altLang="zh-CN" sz="24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COOH</a:t>
              </a: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567" y="3819"/>
              <a:ext cx="7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草酸</a:t>
              </a:r>
            </a:p>
          </p:txBody>
        </p:sp>
        <p:sp>
          <p:nvSpPr>
            <p:cNvPr id="5134" name="Rectangle 14"/>
            <p:cNvSpPr>
              <a:spLocks noChangeArrowheads="1"/>
            </p:cNvSpPr>
            <p:nvPr/>
          </p:nvSpPr>
          <p:spPr bwMode="auto">
            <a:xfrm>
              <a:off x="476" y="3456"/>
              <a:ext cx="90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乙二酸</a:t>
              </a:r>
            </a:p>
          </p:txBody>
        </p:sp>
        <p:pic>
          <p:nvPicPr>
            <p:cNvPr id="5135" name="Picture 15"/>
            <p:cNvPicPr preferRelativeResize="0"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5" y="2477"/>
              <a:ext cx="998" cy="74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36" name="Picture 16"/>
            <p:cNvPicPr preferRelativeResize="0"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5" y="2251"/>
              <a:ext cx="1157" cy="12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395536" y="803176"/>
            <a:ext cx="4608513" cy="6096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1．俗名 </a:t>
            </a:r>
            <a:endParaRPr lang="zh-CN" altLang="en-US" sz="2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323528" y="44624"/>
            <a:ext cx="4069134" cy="77981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.1 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.1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命名</a:t>
            </a:r>
            <a:endParaRPr lang="zh-CN" altLang="en-US" sz="2800" b="1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163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 autoUpdateAnimBg="0"/>
      <p:bldP spid="18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20688"/>
            <a:ext cx="4737720" cy="724942"/>
          </a:xfrm>
        </p:spPr>
        <p:txBody>
          <a:bodyPr>
            <a:normAutofit/>
          </a:bodyPr>
          <a:lstStyle/>
          <a:p>
            <a:r>
              <a:rPr lang="zh-CN" altLang="en-US" sz="2800" b="1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４</a:t>
            </a:r>
            <a:r>
              <a:rPr lang="en-US" altLang="zh-CN" sz="2800" b="1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　还原</a:t>
            </a:r>
            <a:r>
              <a:rPr lang="zh-CN" altLang="en-US" sz="28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反应</a:t>
            </a:r>
            <a:endParaRPr lang="zh-CN" altLang="en-US" sz="28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2754644"/>
              </p:ext>
            </p:extLst>
          </p:nvPr>
        </p:nvGraphicFramePr>
        <p:xfrm>
          <a:off x="1331640" y="1628800"/>
          <a:ext cx="2423120" cy="3049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51" name="Document" r:id="rId3" imgW="1438200" imgH="1809720" progId="ChemWindow.Document">
                  <p:embed/>
                </p:oleObj>
              </mc:Choice>
              <mc:Fallback>
                <p:oleObj name="Document" r:id="rId3" imgW="1438200" imgH="1809720" progId="ChemWindow.Documen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628800"/>
                        <a:ext cx="2423120" cy="3049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187422"/>
              </p:ext>
            </p:extLst>
          </p:nvPr>
        </p:nvGraphicFramePr>
        <p:xfrm>
          <a:off x="3858423" y="1977821"/>
          <a:ext cx="996475" cy="1481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52" name="Document" r:id="rId5" imgW="647640" imgH="961920" progId="ChemWindow.Document">
                  <p:embed/>
                </p:oleObj>
              </mc:Choice>
              <mc:Fallback>
                <p:oleObj name="Document" r:id="rId5" imgW="647640" imgH="961920" progId="ChemWindow.Documen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8423" y="1977821"/>
                        <a:ext cx="996475" cy="14810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009744"/>
              </p:ext>
            </p:extLst>
          </p:nvPr>
        </p:nvGraphicFramePr>
        <p:xfrm>
          <a:off x="3833845" y="3728410"/>
          <a:ext cx="1192503" cy="889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53" name="Document" r:id="rId7" imgW="714240" imgH="533520" progId="ChemWindow.Document">
                  <p:embed/>
                </p:oleObj>
              </mc:Choice>
              <mc:Fallback>
                <p:oleObj name="Document" r:id="rId7" imgW="714240" imgH="533520" progId="ChemWindow.Documen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3845" y="3728410"/>
                        <a:ext cx="1192503" cy="8893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2548957"/>
              </p:ext>
            </p:extLst>
          </p:nvPr>
        </p:nvGraphicFramePr>
        <p:xfrm>
          <a:off x="4860032" y="1993725"/>
          <a:ext cx="3680965" cy="1448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54" name="Document" r:id="rId9" imgW="2324160" imgH="914400" progId="ChemWindow.Document">
                  <p:embed/>
                </p:oleObj>
              </mc:Choice>
              <mc:Fallback>
                <p:oleObj name="Document" r:id="rId9" imgW="2324160" imgH="914400" progId="ChemWindow.Documen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1993725"/>
                        <a:ext cx="3680965" cy="14484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585653"/>
              </p:ext>
            </p:extLst>
          </p:nvPr>
        </p:nvGraphicFramePr>
        <p:xfrm>
          <a:off x="5089280" y="3724770"/>
          <a:ext cx="3659184" cy="918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55" name="Document" r:id="rId11" imgW="2314440" imgH="581040" progId="ChemWindow.Document">
                  <p:embed/>
                </p:oleObj>
              </mc:Choice>
              <mc:Fallback>
                <p:oleObj name="Document" r:id="rId11" imgW="2314440" imgH="581040" progId="ChemWindow.Documen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9280" y="3724770"/>
                        <a:ext cx="3659184" cy="9184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0229890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79512" y="1063171"/>
            <a:ext cx="6203032" cy="457200"/>
          </a:xfrm>
          <a:prstGeom prst="rect">
            <a:avLst/>
          </a:prstGeom>
          <a:solidFill>
            <a:srgbClr val="CCFFCC"/>
          </a:solidFill>
          <a:ln/>
          <a:effectLst>
            <a:prstShdw prst="shdw17" dist="17961" dir="2700000">
              <a:srgbClr val="CCFFCC">
                <a:gamma/>
                <a:shade val="60000"/>
                <a:invGamma/>
              </a:srgbClr>
            </a:prstShdw>
          </a:effectLst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 smtClean="0">
                <a:solidFill>
                  <a:srgbClr val="FF3300"/>
                </a:solidFill>
              </a:rPr>
              <a:t>1. </a:t>
            </a:r>
            <a:r>
              <a:rPr lang="zh-CN" altLang="en-US" sz="2800" b="1" dirty="0" smtClean="0">
                <a:solidFill>
                  <a:srgbClr val="FF3300"/>
                </a:solidFill>
              </a:rPr>
              <a:t>酯的特性反应</a:t>
            </a:r>
            <a:r>
              <a:rPr lang="en-US" altLang="zh-CN" sz="2800" b="1" dirty="0">
                <a:solidFill>
                  <a:srgbClr val="FF3300"/>
                </a:solidFill>
              </a:rPr>
              <a:t>——</a:t>
            </a:r>
            <a:r>
              <a:rPr lang="en-US" altLang="zh-CN" sz="2800" b="1" dirty="0" err="1" smtClean="0">
                <a:solidFill>
                  <a:srgbClr val="FF3300"/>
                </a:solidFill>
              </a:rPr>
              <a:t>Claisen</a:t>
            </a:r>
            <a:r>
              <a:rPr lang="zh-CN" altLang="zh-CN" sz="2800" b="1" dirty="0" smtClean="0">
                <a:solidFill>
                  <a:srgbClr val="FF3300"/>
                </a:solidFill>
              </a:rPr>
              <a:t>缩合反应</a:t>
            </a:r>
            <a:endParaRPr lang="zh-CN" altLang="en-US" sz="2800" dirty="0">
              <a:solidFill>
                <a:srgbClr val="FF3300"/>
              </a:solidFill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79512" y="1772816"/>
            <a:ext cx="8354888" cy="97872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3300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zh-CN" altLang="zh-CN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1）定义：具有</a:t>
            </a:r>
            <a:r>
              <a:rPr lang="zh-CN" altLang="zh-CN" sz="24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itchFamily="18" charset="2"/>
              </a:rPr>
              <a:t></a:t>
            </a:r>
            <a:r>
              <a:rPr lang="en-US" altLang="zh-CN" sz="24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itchFamily="18" charset="2"/>
              </a:rPr>
              <a:t>-</a:t>
            </a:r>
            <a:r>
              <a:rPr lang="zh-CN" altLang="zh-CN" sz="24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活泼氢</a:t>
            </a:r>
            <a:r>
              <a:rPr lang="zh-CN" altLang="zh-CN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的酯，</a:t>
            </a:r>
            <a:r>
              <a:rPr lang="zh-CN" altLang="zh-CN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</a:t>
            </a: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强</a:t>
            </a:r>
            <a:r>
              <a:rPr lang="zh-CN" altLang="zh-CN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碱</a:t>
            </a:r>
            <a:r>
              <a:rPr lang="zh-CN" altLang="zh-CN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的作用下</a:t>
            </a:r>
            <a:r>
              <a:rPr lang="en-US" altLang="zh-CN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两分子酯相互作用，生成</a:t>
            </a:r>
            <a:r>
              <a:rPr lang="en-US" altLang="zh-CN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β-</a:t>
            </a:r>
            <a:r>
              <a:rPr lang="zh-CN" altLang="zh-CN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羰基酯,同时失去一分子醇的反应。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1561897"/>
              </p:ext>
            </p:extLst>
          </p:nvPr>
        </p:nvGraphicFramePr>
        <p:xfrm>
          <a:off x="334963" y="3141663"/>
          <a:ext cx="8431212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76" name="CS ChemDraw Drawing" r:id="rId3" imgW="6471826" imgH="680979" progId="ChemDraw.Document.6.0">
                  <p:embed/>
                </p:oleObj>
              </mc:Choice>
              <mc:Fallback>
                <p:oleObj name="CS ChemDraw Drawing" r:id="rId3" imgW="6471826" imgH="680979" progId="ChemDraw.Document.6.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3" y="3141663"/>
                        <a:ext cx="8431212" cy="885825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>
                        <a:prstShdw prst="shdw17" dist="17961" dir="2700000">
                          <a:srgbClr val="FFFF66">
                            <a:gamma/>
                            <a:shade val="60000"/>
                            <a:invGamma/>
                          </a:srgbClr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23528" y="404664"/>
            <a:ext cx="5029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2800" b="1" dirty="0" smtClean="0"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10.2.4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羧酸衍生物的特性反应</a:t>
            </a:r>
            <a:endParaRPr lang="zh-CN" altLang="en-US" sz="2800" b="1" dirty="0">
              <a:latin typeface="Times New Roman" panose="02020603050405020304" pitchFamily="18" charset="0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1390328" y="3501008"/>
            <a:ext cx="1752600" cy="533400"/>
          </a:xfrm>
          <a:prstGeom prst="rect">
            <a:avLst/>
          </a:prstGeom>
          <a:noFill/>
          <a:ln w="5715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8890675"/>
              </p:ext>
            </p:extLst>
          </p:nvPr>
        </p:nvGraphicFramePr>
        <p:xfrm>
          <a:off x="323528" y="4729633"/>
          <a:ext cx="8431213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77" name="CS ChemDraw Drawing" r:id="rId5" imgW="6472270" imgH="1048069" progId="ChemDraw.Document.6.0">
                  <p:embed/>
                </p:oleObj>
              </mc:Choice>
              <mc:Fallback>
                <p:oleObj name="CS ChemDraw Drawing" r:id="rId5" imgW="6472270" imgH="1048069" progId="ChemDraw.Document.6.0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729633"/>
                        <a:ext cx="8431213" cy="1363663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>
                        <a:prstShdw prst="shdw17" dist="17961" dir="2700000">
                          <a:srgbClr val="99993D"/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6012160" y="4034408"/>
            <a:ext cx="223224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4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乙酰乙酸乙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酯</a:t>
            </a:r>
            <a:endParaRPr kumimoji="1" lang="zh-CN" altLang="en-US" sz="2400" b="1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239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/>
      <p:bldP spid="5" grpId="0" autoUpdateAnimBg="0"/>
      <p:bldP spid="9" grpId="0" animBg="1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72502" y="2780928"/>
            <a:ext cx="4299498" cy="710952"/>
          </a:xfrm>
        </p:spPr>
        <p:txBody>
          <a:bodyPr>
            <a:normAutofit/>
          </a:bodyPr>
          <a:lstStyle/>
          <a:p>
            <a:r>
              <a:rPr kumimoji="1" lang="en-US" altLang="zh-CN" sz="2400" b="1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B.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　酰胺的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Hofmann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降级</a:t>
            </a:r>
            <a:r>
              <a:rPr kumimoji="1" lang="zh-CN" altLang="en-US" sz="24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反应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5651500" y="5516563"/>
            <a:ext cx="206017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P187 </a:t>
            </a:r>
            <a:r>
              <a:rPr lang="zh-CN" altLang="en-US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思考题</a:t>
            </a: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10-5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9512" y="404664"/>
            <a:ext cx="6203032" cy="457200"/>
          </a:xfrm>
          <a:prstGeom prst="rect">
            <a:avLst/>
          </a:prstGeom>
          <a:solidFill>
            <a:srgbClr val="CCFFCC"/>
          </a:solidFill>
          <a:ln/>
          <a:effectLst>
            <a:prstShdw prst="shdw17" dist="17961" dir="2700000">
              <a:srgbClr val="CCFFCC">
                <a:gamma/>
                <a:shade val="60000"/>
                <a:invGamma/>
              </a:srgbClr>
            </a:prstShdw>
          </a:effectLst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 smtClean="0">
                <a:solidFill>
                  <a:srgbClr val="FF3300"/>
                </a:solidFill>
              </a:rPr>
              <a:t>2. </a:t>
            </a:r>
            <a:r>
              <a:rPr lang="zh-CN" altLang="en-US" sz="2800" b="1" dirty="0">
                <a:solidFill>
                  <a:srgbClr val="FF3300"/>
                </a:solidFill>
              </a:rPr>
              <a:t>酰胺</a:t>
            </a:r>
            <a:r>
              <a:rPr lang="zh-CN" altLang="en-US" sz="2800" b="1" dirty="0" smtClean="0">
                <a:solidFill>
                  <a:srgbClr val="FF3300"/>
                </a:solidFill>
              </a:rPr>
              <a:t>的特性反应</a:t>
            </a:r>
            <a:endParaRPr lang="zh-CN" altLang="en-US" sz="2800" dirty="0">
              <a:solidFill>
                <a:srgbClr val="FF3300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86881" y="1189725"/>
            <a:ext cx="2664296" cy="5715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b="1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A.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　酰胺的酸碱性</a:t>
            </a:r>
            <a:endParaRPr kumimoji="1" lang="zh-CN" altLang="en-US" sz="2400" b="1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539552" y="1954907"/>
            <a:ext cx="6242308" cy="5715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b="1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碱性：有机胺</a:t>
            </a:r>
            <a:r>
              <a:rPr kumimoji="1" lang="en-US" altLang="zh-CN" sz="2400" b="1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kumimoji="1" lang="en-US" altLang="zh-CN" sz="2400" b="1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 </a:t>
            </a:r>
            <a:r>
              <a:rPr kumimoji="1" lang="zh-CN" altLang="en-US" sz="2400" b="1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酰胺</a:t>
            </a:r>
            <a:r>
              <a:rPr kumimoji="1" lang="en-US" altLang="zh-CN" sz="2400" b="1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kumimoji="1" lang="zh-CN" altLang="en-US" sz="2400" b="1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＞酰亚胺</a:t>
            </a:r>
            <a:endParaRPr kumimoji="1" lang="zh-CN" altLang="en-US" sz="2400" b="1" dirty="0">
              <a:solidFill>
                <a:srgbClr val="0070C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787417" y="5136274"/>
            <a:ext cx="2844959" cy="5715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只有伯胺可以反应</a:t>
            </a:r>
            <a:endParaRPr kumimoji="1" lang="zh-CN" altLang="en-US" sz="2400" b="1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4947670"/>
              </p:ext>
            </p:extLst>
          </p:nvPr>
        </p:nvGraphicFramePr>
        <p:xfrm>
          <a:off x="768395" y="3789040"/>
          <a:ext cx="754380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9" name="Document" r:id="rId3" imgW="4086225" imgH="438150" progId="ChemWindow.Document">
                  <p:embed/>
                </p:oleObj>
              </mc:Choice>
              <mc:Fallback>
                <p:oleObj name="Document" r:id="rId3" imgW="4086225" imgH="438150" progId="ChemWindow.Document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95" y="3789040"/>
                        <a:ext cx="7543800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7647536"/>
      </p:ext>
    </p:extLst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/>
      <p:bldP spid="44036" grpId="0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2736801"/>
              </p:ext>
            </p:extLst>
          </p:nvPr>
        </p:nvGraphicFramePr>
        <p:xfrm>
          <a:off x="578455" y="2834506"/>
          <a:ext cx="7933036" cy="1314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6" name="Document" r:id="rId3" imgW="4772160" imgH="790560" progId="ChemWindow.Document">
                  <p:embed/>
                </p:oleObj>
              </mc:Choice>
              <mc:Fallback>
                <p:oleObj name="Document" r:id="rId3" imgW="4772160" imgH="790560" progId="ChemWindow.Documen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455" y="2834506"/>
                        <a:ext cx="7933036" cy="13145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8681494"/>
              </p:ext>
            </p:extLst>
          </p:nvPr>
        </p:nvGraphicFramePr>
        <p:xfrm>
          <a:off x="611560" y="4437112"/>
          <a:ext cx="7798740" cy="1656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7" name="Document" r:id="rId5" imgW="5067360" imgH="1076400" progId="ChemWindow.Document">
                  <p:embed/>
                </p:oleObj>
              </mc:Choice>
              <mc:Fallback>
                <p:oleObj name="Document" r:id="rId5" imgW="5067360" imgH="1076400" progId="ChemWindow.Documen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437112"/>
                        <a:ext cx="7798740" cy="16561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11560" y="947192"/>
            <a:ext cx="4608513" cy="60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 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系统命名  </a:t>
            </a:r>
            <a:r>
              <a:rPr lang="zh-CN" altLang="en-US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(同醛的命名)</a:t>
            </a:r>
            <a:endParaRPr lang="zh-CN" altLang="en-US" sz="2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323528" y="44624"/>
            <a:ext cx="4069134" cy="77981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.1 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.1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命名与结构</a:t>
            </a:r>
            <a:endParaRPr lang="zh-CN" altLang="en-US" sz="2800" b="1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827584" y="1556792"/>
            <a:ext cx="4986895" cy="115212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包含有羧基的最长碳链为主链</a:t>
            </a:r>
            <a:endParaRPr lang="en-US" altLang="zh-CN" sz="24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从羧基端开始编号 </a:t>
            </a:r>
            <a:endParaRPr lang="zh-CN" altLang="en-US" sz="2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5159121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utoUpdateAnimBg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640"/>
            <a:ext cx="3081536" cy="868958"/>
          </a:xfrm>
        </p:spPr>
        <p:txBody>
          <a:bodyPr>
            <a:norm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10.1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2  </a:t>
            </a:r>
            <a:r>
              <a:rPr lang="zh-CN" altLang="en-US" sz="28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物理性质</a:t>
            </a:r>
            <a:endParaRPr lang="zh-CN" altLang="en-US" sz="28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268760"/>
            <a:ext cx="2073424" cy="613048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1．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沸点</a:t>
            </a:r>
            <a:endParaRPr lang="zh-CN" altLang="en-US" sz="2400" b="1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524076"/>
              </p:ext>
            </p:extLst>
          </p:nvPr>
        </p:nvGraphicFramePr>
        <p:xfrm>
          <a:off x="827584" y="2132856"/>
          <a:ext cx="71628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78" name="Document" r:id="rId3" imgW="4448160" imgH="523800" progId="ChemWindow.Document">
                  <p:embed/>
                </p:oleObj>
              </mc:Choice>
              <mc:Fallback>
                <p:oleObj name="Document" r:id="rId3" imgW="4448160" imgH="523800" progId="ChemWindow.Documen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132856"/>
                        <a:ext cx="716280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611560" y="4406213"/>
            <a:ext cx="7829872" cy="157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C1~C4</a:t>
            </a: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的脂肪酸是液体，可溶于水，具有刺鼻的</a:t>
            </a:r>
            <a:r>
              <a:rPr lang="zh-CN" altLang="en-US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气味</a:t>
            </a:r>
            <a:endParaRPr lang="zh-CN" altLang="en-US" sz="2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C5~C10</a:t>
            </a: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的脂肪酸部分溶于</a:t>
            </a:r>
            <a:r>
              <a:rPr lang="zh-CN" altLang="en-US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水，具有</a:t>
            </a: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难闻的</a:t>
            </a:r>
            <a:r>
              <a:rPr lang="zh-CN" altLang="en-US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气味</a:t>
            </a:r>
            <a:endParaRPr lang="en-US" altLang="zh-CN" sz="24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C11</a:t>
            </a: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以上的脂肪酸是蜡状</a:t>
            </a:r>
            <a:r>
              <a:rPr lang="zh-CN" altLang="en-US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固体，无味</a:t>
            </a: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，在水中溶解度</a:t>
            </a:r>
            <a:r>
              <a:rPr lang="zh-CN" altLang="en-US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不大</a:t>
            </a:r>
            <a:endParaRPr lang="zh-CN" altLang="en-US" sz="2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5576" y="3469650"/>
            <a:ext cx="1576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2．溶解度</a:t>
            </a:r>
          </a:p>
        </p:txBody>
      </p:sp>
    </p:spTree>
    <p:extLst>
      <p:ext uri="{BB962C8B-B14F-4D97-AF65-F5344CB8AC3E}">
        <p14:creationId xmlns:p14="http://schemas.microsoft.com/office/powerpoint/2010/main" val="1002518900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utoUpdateAnimBg="0"/>
      <p:bldP spid="11269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1160204"/>
            <a:ext cx="4648200" cy="533400"/>
          </a:xfrm>
          <a:noFill/>
          <a:ln/>
          <a:effectLst>
            <a:prstShdw prst="shdw17" dist="17961" dir="2700000">
              <a:srgbClr val="800000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800000"/>
                </a:solidFill>
              </a14:hiddenFill>
            </a:ext>
          </a:extLst>
        </p:spPr>
        <p:txBody>
          <a:bodyPr>
            <a:no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</a:rPr>
              <a:t>羧酸</a:t>
            </a:r>
            <a:r>
              <a:rPr lang="zh-CN" altLang="en-US" sz="2800" b="1" dirty="0">
                <a:solidFill>
                  <a:srgbClr val="0070C0"/>
                </a:solidFill>
              </a:rPr>
              <a:t>的结构和反应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062047"/>
              </p:ext>
            </p:extLst>
          </p:nvPr>
        </p:nvGraphicFramePr>
        <p:xfrm>
          <a:off x="2271464" y="2477308"/>
          <a:ext cx="4284663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55" name="CS ChemDraw Drawing" r:id="rId3" imgW="3080880" imgH="1198800" progId="ChemDraw.Document.4.5">
                  <p:embed/>
                </p:oleObj>
              </mc:Choice>
              <mc:Fallback>
                <p:oleObj name="CS ChemDraw Drawing" r:id="rId3" imgW="3080880" imgH="1198800" progId="ChemDraw.Document.4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1464" y="2477308"/>
                        <a:ext cx="4284663" cy="1666875"/>
                      </a:xfrm>
                      <a:prstGeom prst="rect">
                        <a:avLst/>
                      </a:prstGeom>
                      <a:solidFill>
                        <a:srgbClr val="99FF99"/>
                      </a:solidFill>
                      <a:ln>
                        <a:noFill/>
                      </a:ln>
                      <a:effectLst>
                        <a:prstShdw prst="shdw17" dist="17961" dir="2700000">
                          <a:srgbClr val="99FF99">
                            <a:gamma/>
                            <a:shade val="60000"/>
                            <a:invGamma/>
                          </a:srgbClr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290264" y="4839508"/>
            <a:ext cx="2438400" cy="46467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200" b="1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itchFamily="18" charset="2"/>
              </a:rPr>
              <a:t>-</a:t>
            </a:r>
            <a:r>
              <a:rPr lang="zh-CN" altLang="en-US" sz="2200" b="1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itchFamily="18" charset="2"/>
              </a:rPr>
              <a:t>活泼</a:t>
            </a:r>
            <a:r>
              <a:rPr lang="en-US" altLang="zh-CN" sz="2200" b="1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itchFamily="18" charset="2"/>
              </a:rPr>
              <a:t>H</a:t>
            </a:r>
            <a:r>
              <a:rPr lang="zh-CN" altLang="en-US" sz="2200" b="1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Symbol" pitchFamily="18" charset="2"/>
              </a:rPr>
              <a:t>的反应</a:t>
            </a:r>
            <a:endParaRPr lang="zh-CN" altLang="en-US" sz="2200" b="1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 flipV="1">
            <a:off x="2347664" y="4077508"/>
            <a:ext cx="1066800" cy="8382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6995864" y="2096308"/>
            <a:ext cx="748923" cy="46641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2200" b="1">
                <a:solidFill>
                  <a:srgbClr val="FFCC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酸性</a:t>
            </a:r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 flipH="1">
            <a:off x="6462464" y="2477308"/>
            <a:ext cx="533400" cy="685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6156176" y="4666409"/>
            <a:ext cx="1968123" cy="49859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200" b="1" dirty="0" smtClean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羟基</a:t>
            </a:r>
            <a:r>
              <a:rPr lang="zh-CN" altLang="en-US" sz="22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zh-CN" altLang="en-US" sz="2200" b="1" dirty="0" smtClean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取代</a:t>
            </a:r>
            <a:endParaRPr lang="zh-CN" altLang="en-US" sz="2200" b="1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8921" name="Line 9"/>
          <p:cNvSpPr>
            <a:spLocks noChangeShapeType="1"/>
          </p:cNvSpPr>
          <p:nvPr/>
        </p:nvSpPr>
        <p:spPr bwMode="auto">
          <a:xfrm flipH="1" flipV="1">
            <a:off x="5014664" y="3391708"/>
            <a:ext cx="914400" cy="1066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8" name="Rectangle 16"/>
          <p:cNvSpPr>
            <a:spLocks noChangeArrowheads="1"/>
          </p:cNvSpPr>
          <p:nvPr/>
        </p:nvSpPr>
        <p:spPr bwMode="auto">
          <a:xfrm>
            <a:off x="3414464" y="4687108"/>
            <a:ext cx="1981200" cy="8726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2200" b="1" dirty="0" smtClean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羰基的亲核加成，</a:t>
            </a:r>
            <a:r>
              <a:rPr lang="zh-CN" altLang="en-US" sz="22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还原。</a:t>
            </a:r>
          </a:p>
        </p:txBody>
      </p:sp>
      <p:sp>
        <p:nvSpPr>
          <p:cNvPr id="38929" name="Line 17"/>
          <p:cNvSpPr>
            <a:spLocks noChangeShapeType="1"/>
          </p:cNvSpPr>
          <p:nvPr/>
        </p:nvSpPr>
        <p:spPr bwMode="auto">
          <a:xfrm flipV="1">
            <a:off x="4481264" y="3544108"/>
            <a:ext cx="0" cy="12192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Rectangle 13"/>
          <p:cNvSpPr txBox="1">
            <a:spLocks noChangeArrowheads="1"/>
          </p:cNvSpPr>
          <p:nvPr/>
        </p:nvSpPr>
        <p:spPr>
          <a:xfrm>
            <a:off x="539552" y="342964"/>
            <a:ext cx="4636368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10.1. 3 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羧酸的化学性质</a:t>
            </a:r>
            <a:endParaRPr lang="zh-CN" altLang="en-US" sz="2800" b="1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 flipH="1">
            <a:off x="3883182" y="1628800"/>
            <a:ext cx="839758" cy="1534308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4831189" y="1395595"/>
            <a:ext cx="748923" cy="46641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2200" b="1" dirty="0" smtClean="0">
                <a:solidFill>
                  <a:srgbClr val="FFCC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脱羧</a:t>
            </a:r>
            <a:endParaRPr lang="zh-CN" altLang="en-US" sz="2200" b="1" dirty="0">
              <a:solidFill>
                <a:srgbClr val="FFCC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6653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38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9" dur="500"/>
                                        <p:tgtEl>
                                          <p:spTgt spid="3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animBg="1" autoUpdateAnimBg="0"/>
      <p:bldP spid="38916" grpId="0" animBg="1" autoUpdateAnimBg="0"/>
      <p:bldP spid="38917" grpId="0" animBg="1"/>
      <p:bldP spid="38918" grpId="0" animBg="1" autoUpdateAnimBg="0"/>
      <p:bldP spid="38919" grpId="0" animBg="1"/>
      <p:bldP spid="38920" grpId="0" animBg="1" autoUpdateAnimBg="0"/>
      <p:bldP spid="38921" grpId="0" animBg="1"/>
      <p:bldP spid="38928" grpId="0" animBg="1" autoUpdateAnimBg="0"/>
      <p:bldP spid="38929" grpId="0" animBg="1"/>
      <p:bldP spid="15" grpId="0" autoUpdateAnimBg="0"/>
      <p:bldP spid="13" grpId="0" animBg="1"/>
      <p:bldP spid="14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26"/>
          <p:cNvSpPr>
            <a:spLocks noChangeArrowheads="1"/>
          </p:cNvSpPr>
          <p:nvPr/>
        </p:nvSpPr>
        <p:spPr bwMode="auto">
          <a:xfrm>
            <a:off x="425896" y="1196752"/>
            <a:ext cx="8077200" cy="500393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吸</a:t>
            </a:r>
            <a:r>
              <a:rPr lang="zh-CN" altLang="en-US" sz="24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电子取代基使酸性增大，给电子取代基使酸性减少</a:t>
            </a:r>
            <a:r>
              <a:rPr lang="en-US" altLang="zh-CN" sz="24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  <a:r>
              <a:rPr lang="en-US" altLang="zh-CN" sz="2400" b="1" dirty="0">
                <a:solidFill>
                  <a:srgbClr val="0099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</a:t>
            </a:r>
          </a:p>
        </p:txBody>
      </p:sp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394146" y="2183070"/>
            <a:ext cx="8642350" cy="457200"/>
            <a:chOff x="158" y="672"/>
            <a:chExt cx="5444" cy="288"/>
          </a:xfrm>
        </p:grpSpPr>
        <p:sp>
          <p:nvSpPr>
            <p:cNvPr id="9" name="Text Box 21"/>
            <p:cNvSpPr txBox="1">
              <a:spLocks noChangeArrowheads="1"/>
            </p:cNvSpPr>
            <p:nvPr/>
          </p:nvSpPr>
          <p:spPr bwMode="auto">
            <a:xfrm>
              <a:off x="432" y="672"/>
              <a:ext cx="5170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 dirty="0"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FCH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400" b="1" dirty="0"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COOH    ClCH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400" b="1" dirty="0"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COOH    BrCH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400" b="1" dirty="0"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COOH     ICH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400" b="1" dirty="0"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COOH </a:t>
              </a:r>
            </a:p>
          </p:txBody>
        </p:sp>
        <p:pic>
          <p:nvPicPr>
            <p:cNvPr id="10" name="Picture 22" descr="gif026"/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" y="736"/>
              <a:ext cx="187" cy="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23"/>
          <p:cNvGrpSpPr>
            <a:grpSpLocks/>
          </p:cNvGrpSpPr>
          <p:nvPr/>
        </p:nvGrpSpPr>
        <p:grpSpPr bwMode="auto">
          <a:xfrm>
            <a:off x="100459" y="2640268"/>
            <a:ext cx="8478837" cy="995361"/>
            <a:chOff x="35" y="960"/>
            <a:chExt cx="5341" cy="627"/>
          </a:xfrm>
        </p:grpSpPr>
        <p:sp>
          <p:nvSpPr>
            <p:cNvPr id="12" name="Text Box 24"/>
            <p:cNvSpPr txBox="1">
              <a:spLocks noChangeArrowheads="1"/>
            </p:cNvSpPr>
            <p:nvPr/>
          </p:nvSpPr>
          <p:spPr bwMode="auto">
            <a:xfrm>
              <a:off x="642" y="1296"/>
              <a:ext cx="31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强</a:t>
              </a:r>
            </a:p>
          </p:txBody>
        </p:sp>
        <p:sp>
          <p:nvSpPr>
            <p:cNvPr id="13" name="Line 25"/>
            <p:cNvSpPr>
              <a:spLocks noChangeShapeType="1"/>
            </p:cNvSpPr>
            <p:nvPr/>
          </p:nvSpPr>
          <p:spPr bwMode="auto">
            <a:xfrm>
              <a:off x="1008" y="1479"/>
              <a:ext cx="3840" cy="0"/>
            </a:xfrm>
            <a:prstGeom prst="line">
              <a:avLst/>
            </a:prstGeom>
            <a:noFill/>
            <a:ln w="38100">
              <a:pattFill prst="pct75">
                <a:fgClr>
                  <a:srgbClr val="FF3300"/>
                </a:fgClr>
                <a:bgClr>
                  <a:srgbClr val="FFFFFF"/>
                </a:bgClr>
              </a:patt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Text Box 26"/>
            <p:cNvSpPr txBox="1">
              <a:spLocks noChangeArrowheads="1"/>
            </p:cNvSpPr>
            <p:nvPr/>
          </p:nvSpPr>
          <p:spPr bwMode="auto">
            <a:xfrm>
              <a:off x="4831" y="1296"/>
              <a:ext cx="40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弱</a:t>
              </a:r>
            </a:p>
          </p:txBody>
        </p:sp>
        <p:sp>
          <p:nvSpPr>
            <p:cNvPr id="15" name="Text Box 27"/>
            <p:cNvSpPr txBox="1">
              <a:spLocks noChangeArrowheads="1"/>
            </p:cNvSpPr>
            <p:nvPr/>
          </p:nvSpPr>
          <p:spPr bwMode="auto">
            <a:xfrm>
              <a:off x="35" y="960"/>
              <a:ext cx="4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33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pK</a:t>
              </a:r>
              <a:r>
                <a:rPr lang="en-US" altLang="zh-CN" sz="2800" b="1" baseline="-25000"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a</a:t>
              </a:r>
              <a:endParaRPr lang="en-US" altLang="zh-CN" sz="2800" b="1"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6" name="Group 28"/>
            <p:cNvGrpSpPr>
              <a:grpSpLocks/>
            </p:cNvGrpSpPr>
            <p:nvPr/>
          </p:nvGrpSpPr>
          <p:grpSpPr bwMode="auto">
            <a:xfrm>
              <a:off x="398" y="1005"/>
              <a:ext cx="91" cy="46"/>
              <a:chOff x="2744" y="3838"/>
              <a:chExt cx="181" cy="91"/>
            </a:xfrm>
          </p:grpSpPr>
          <p:sp>
            <p:nvSpPr>
              <p:cNvPr id="18" name="Oval 29"/>
              <p:cNvSpPr>
                <a:spLocks noChangeArrowheads="1"/>
              </p:cNvSpPr>
              <p:nvPr/>
            </p:nvSpPr>
            <p:spPr bwMode="auto">
              <a:xfrm>
                <a:off x="2789" y="3838"/>
                <a:ext cx="91" cy="91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Line 30"/>
              <p:cNvSpPr>
                <a:spLocks noChangeShapeType="1"/>
              </p:cNvSpPr>
              <p:nvPr/>
            </p:nvSpPr>
            <p:spPr bwMode="auto">
              <a:xfrm>
                <a:off x="2744" y="3884"/>
                <a:ext cx="181" cy="0"/>
              </a:xfrm>
              <a:prstGeom prst="line">
                <a:avLst/>
              </a:prstGeom>
              <a:noFill/>
              <a:ln w="19050">
                <a:solidFill>
                  <a:srgbClr val="3333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7" name="Text Box 31"/>
            <p:cNvSpPr txBox="1">
              <a:spLocks noChangeArrowheads="1"/>
            </p:cNvSpPr>
            <p:nvPr/>
          </p:nvSpPr>
          <p:spPr bwMode="auto">
            <a:xfrm>
              <a:off x="864" y="1008"/>
              <a:ext cx="45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 dirty="0"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2.67                    2.87                    2.90                    3.16</a:t>
              </a:r>
            </a:p>
          </p:txBody>
        </p:sp>
      </p:grpSp>
      <p:grpSp>
        <p:nvGrpSpPr>
          <p:cNvPr id="20" name="Group 2"/>
          <p:cNvGrpSpPr>
            <a:grpSpLocks/>
          </p:cNvGrpSpPr>
          <p:nvPr/>
        </p:nvGrpSpPr>
        <p:grpSpPr bwMode="auto">
          <a:xfrm>
            <a:off x="1232347" y="5341683"/>
            <a:ext cx="7096126" cy="461964"/>
            <a:chOff x="735" y="2462"/>
            <a:chExt cx="4470" cy="291"/>
          </a:xfrm>
        </p:grpSpPr>
        <p:sp>
          <p:nvSpPr>
            <p:cNvPr id="21" name="Text Box 3"/>
            <p:cNvSpPr txBox="1">
              <a:spLocks noChangeArrowheads="1"/>
            </p:cNvSpPr>
            <p:nvPr/>
          </p:nvSpPr>
          <p:spPr bwMode="auto">
            <a:xfrm>
              <a:off x="4887" y="2462"/>
              <a:ext cx="31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强</a:t>
              </a:r>
            </a:p>
          </p:txBody>
        </p:sp>
        <p:sp>
          <p:nvSpPr>
            <p:cNvPr id="22" name="Text Box 4"/>
            <p:cNvSpPr txBox="1">
              <a:spLocks noChangeArrowheads="1"/>
            </p:cNvSpPr>
            <p:nvPr/>
          </p:nvSpPr>
          <p:spPr bwMode="auto">
            <a:xfrm>
              <a:off x="735" y="2462"/>
              <a:ext cx="40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弱</a:t>
              </a:r>
            </a:p>
          </p:txBody>
        </p:sp>
        <p:sp>
          <p:nvSpPr>
            <p:cNvPr id="23" name="Line 5"/>
            <p:cNvSpPr>
              <a:spLocks noChangeShapeType="1"/>
            </p:cNvSpPr>
            <p:nvPr/>
          </p:nvSpPr>
          <p:spPr bwMode="auto">
            <a:xfrm flipH="1" flipV="1">
              <a:off x="999" y="2640"/>
              <a:ext cx="3849" cy="9"/>
            </a:xfrm>
            <a:prstGeom prst="line">
              <a:avLst/>
            </a:prstGeom>
            <a:noFill/>
            <a:ln w="38100">
              <a:pattFill prst="pct75">
                <a:fgClr>
                  <a:srgbClr val="FF3300"/>
                </a:fgClr>
                <a:bgClr>
                  <a:srgbClr val="FFFFFF"/>
                </a:bgClr>
              </a:patt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Group 6"/>
          <p:cNvGrpSpPr>
            <a:grpSpLocks/>
          </p:cNvGrpSpPr>
          <p:nvPr/>
        </p:nvGrpSpPr>
        <p:grpSpPr bwMode="auto">
          <a:xfrm>
            <a:off x="446534" y="4359012"/>
            <a:ext cx="8281987" cy="457200"/>
            <a:chOff x="158" y="1554"/>
            <a:chExt cx="5217" cy="288"/>
          </a:xfrm>
        </p:grpSpPr>
        <p:sp>
          <p:nvSpPr>
            <p:cNvPr id="25" name="Rectangle 7"/>
            <p:cNvSpPr>
              <a:spLocks noChangeArrowheads="1"/>
            </p:cNvSpPr>
            <p:nvPr/>
          </p:nvSpPr>
          <p:spPr bwMode="auto">
            <a:xfrm>
              <a:off x="385" y="1554"/>
              <a:ext cx="4990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CH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3</a:t>
              </a:r>
              <a:r>
                <a:rPr lang="en-US" altLang="zh-CN" sz="2400" b="1"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COOH     ClCH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400" b="1"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COOH    Cl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400" b="1"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CHCOOH     Cl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3</a:t>
              </a:r>
              <a:r>
                <a:rPr lang="en-US" altLang="zh-CN" sz="2400" b="1"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CCOOH</a:t>
              </a:r>
            </a:p>
          </p:txBody>
        </p:sp>
        <p:pic>
          <p:nvPicPr>
            <p:cNvPr id="26" name="Picture 8" descr="gif026"/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" y="1608"/>
              <a:ext cx="187" cy="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9"/>
          <p:cNvGrpSpPr>
            <a:grpSpLocks/>
          </p:cNvGrpSpPr>
          <p:nvPr/>
        </p:nvGrpSpPr>
        <p:grpSpPr bwMode="auto">
          <a:xfrm>
            <a:off x="121096" y="4816215"/>
            <a:ext cx="8478838" cy="538163"/>
            <a:chOff x="35" y="2131"/>
            <a:chExt cx="5341" cy="339"/>
          </a:xfrm>
        </p:grpSpPr>
        <p:sp>
          <p:nvSpPr>
            <p:cNvPr id="28" name="Text Box 10"/>
            <p:cNvSpPr txBox="1">
              <a:spLocks noChangeArrowheads="1"/>
            </p:cNvSpPr>
            <p:nvPr/>
          </p:nvSpPr>
          <p:spPr bwMode="auto">
            <a:xfrm>
              <a:off x="35" y="2131"/>
              <a:ext cx="4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33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pK</a:t>
              </a:r>
              <a:r>
                <a:rPr lang="en-US" altLang="zh-CN" sz="2800" b="1" baseline="-25000"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a</a:t>
              </a:r>
              <a:endParaRPr lang="en-US" altLang="zh-CN" sz="2800" b="1"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9" name="Group 11"/>
            <p:cNvGrpSpPr>
              <a:grpSpLocks/>
            </p:cNvGrpSpPr>
            <p:nvPr/>
          </p:nvGrpSpPr>
          <p:grpSpPr bwMode="auto">
            <a:xfrm>
              <a:off x="398" y="2176"/>
              <a:ext cx="91" cy="46"/>
              <a:chOff x="2744" y="3838"/>
              <a:chExt cx="181" cy="91"/>
            </a:xfrm>
          </p:grpSpPr>
          <p:sp>
            <p:nvSpPr>
              <p:cNvPr id="31" name="Oval 12"/>
              <p:cNvSpPr>
                <a:spLocks noChangeArrowheads="1"/>
              </p:cNvSpPr>
              <p:nvPr/>
            </p:nvSpPr>
            <p:spPr bwMode="auto">
              <a:xfrm>
                <a:off x="2789" y="3838"/>
                <a:ext cx="91" cy="91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Line 13"/>
              <p:cNvSpPr>
                <a:spLocks noChangeShapeType="1"/>
              </p:cNvSpPr>
              <p:nvPr/>
            </p:nvSpPr>
            <p:spPr bwMode="auto">
              <a:xfrm>
                <a:off x="2744" y="3884"/>
                <a:ext cx="181" cy="0"/>
              </a:xfrm>
              <a:prstGeom prst="line">
                <a:avLst/>
              </a:prstGeom>
              <a:noFill/>
              <a:ln w="19050">
                <a:solidFill>
                  <a:srgbClr val="3333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0" name="Text Box 14"/>
            <p:cNvSpPr txBox="1">
              <a:spLocks noChangeArrowheads="1"/>
            </p:cNvSpPr>
            <p:nvPr/>
          </p:nvSpPr>
          <p:spPr bwMode="auto">
            <a:xfrm>
              <a:off x="864" y="2179"/>
              <a:ext cx="45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 dirty="0"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4.76                    2.87                    1.36                    0.36</a:t>
              </a:r>
            </a:p>
          </p:txBody>
        </p:sp>
      </p:grpSp>
      <p:sp>
        <p:nvSpPr>
          <p:cNvPr id="33" name="Rectangle 1026"/>
          <p:cNvSpPr txBox="1">
            <a:spLocks noChangeArrowheads="1"/>
          </p:cNvSpPr>
          <p:nvPr/>
        </p:nvSpPr>
        <p:spPr>
          <a:xfrm>
            <a:off x="420121" y="535632"/>
            <a:ext cx="5105400" cy="685800"/>
          </a:xfrm>
          <a:prstGeom prst="rect">
            <a:avLst/>
          </a:prstGeom>
          <a:noFill/>
          <a:ln/>
          <a:effectLst>
            <a:prstShdw prst="shdw17" dist="17961" dir="2700000">
              <a:srgbClr val="800000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800000"/>
                </a:solidFill>
              </a14:hiddenFill>
            </a:ext>
          </a:extLst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 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酸性</a:t>
            </a:r>
            <a:endParaRPr lang="zh-CN" altLang="en-US" sz="2400" b="1" dirty="0">
              <a:solidFill>
                <a:srgbClr val="0070C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3025854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2"/>
          <p:cNvGrpSpPr>
            <a:grpSpLocks/>
          </p:cNvGrpSpPr>
          <p:nvPr/>
        </p:nvGrpSpPr>
        <p:grpSpPr bwMode="auto">
          <a:xfrm>
            <a:off x="339725" y="332656"/>
            <a:ext cx="8740775" cy="936625"/>
            <a:chOff x="158" y="2402"/>
            <a:chExt cx="5506" cy="590"/>
          </a:xfrm>
        </p:grpSpPr>
        <p:sp>
          <p:nvSpPr>
            <p:cNvPr id="15" name="Text Box 3"/>
            <p:cNvSpPr txBox="1">
              <a:spLocks noChangeArrowheads="1"/>
            </p:cNvSpPr>
            <p:nvPr/>
          </p:nvSpPr>
          <p:spPr bwMode="auto">
            <a:xfrm>
              <a:off x="312" y="2402"/>
              <a:ext cx="5352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CH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3</a:t>
              </a:r>
              <a:r>
                <a:rPr lang="en-US" altLang="zh-CN" sz="2400" b="1"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CH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400" b="1"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CHCOOH    CH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3</a:t>
              </a:r>
              <a:r>
                <a:rPr lang="en-US" altLang="zh-CN" sz="2400" b="1"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CHCH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400" b="1"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COOH    CH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400" b="1"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CH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400" b="1"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CH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400" b="1"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COOH</a:t>
              </a:r>
            </a:p>
          </p:txBody>
        </p:sp>
        <p:sp>
          <p:nvSpPr>
            <p:cNvPr id="16" name="Text Box 4"/>
            <p:cNvSpPr txBox="1">
              <a:spLocks noChangeArrowheads="1"/>
            </p:cNvSpPr>
            <p:nvPr/>
          </p:nvSpPr>
          <p:spPr bwMode="auto">
            <a:xfrm>
              <a:off x="1016" y="2704"/>
              <a:ext cx="363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Cl</a:t>
              </a:r>
            </a:p>
          </p:txBody>
        </p:sp>
        <p:sp>
          <p:nvSpPr>
            <p:cNvPr id="17" name="Text Box 5"/>
            <p:cNvSpPr txBox="1">
              <a:spLocks noChangeArrowheads="1"/>
            </p:cNvSpPr>
            <p:nvPr/>
          </p:nvSpPr>
          <p:spPr bwMode="auto">
            <a:xfrm>
              <a:off x="2443" y="2704"/>
              <a:ext cx="363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Cl</a:t>
              </a:r>
            </a:p>
          </p:txBody>
        </p:sp>
        <p:sp>
          <p:nvSpPr>
            <p:cNvPr id="18" name="Text Box 6"/>
            <p:cNvSpPr txBox="1">
              <a:spLocks noChangeArrowheads="1"/>
            </p:cNvSpPr>
            <p:nvPr/>
          </p:nvSpPr>
          <p:spPr bwMode="auto">
            <a:xfrm>
              <a:off x="3849" y="2704"/>
              <a:ext cx="363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Cl</a:t>
              </a:r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>
              <a:off x="1161" y="2629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Line 8"/>
            <p:cNvSpPr>
              <a:spLocks noChangeShapeType="1"/>
            </p:cNvSpPr>
            <p:nvPr/>
          </p:nvSpPr>
          <p:spPr bwMode="auto">
            <a:xfrm>
              <a:off x="2579" y="2629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Line 9"/>
            <p:cNvSpPr>
              <a:spLocks noChangeShapeType="1"/>
            </p:cNvSpPr>
            <p:nvPr/>
          </p:nvSpPr>
          <p:spPr bwMode="auto">
            <a:xfrm>
              <a:off x="3993" y="2629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endParaRPr>
            </a:p>
          </p:txBody>
        </p:sp>
        <p:pic>
          <p:nvPicPr>
            <p:cNvPr id="22" name="Picture 10" descr="gif026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" y="2468"/>
              <a:ext cx="187" cy="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11"/>
          <p:cNvGrpSpPr>
            <a:grpSpLocks/>
          </p:cNvGrpSpPr>
          <p:nvPr/>
        </p:nvGrpSpPr>
        <p:grpSpPr bwMode="auto">
          <a:xfrm>
            <a:off x="34925" y="1170864"/>
            <a:ext cx="8478838" cy="1033464"/>
            <a:chOff x="48" y="3552"/>
            <a:chExt cx="5341" cy="651"/>
          </a:xfrm>
        </p:grpSpPr>
        <p:sp>
          <p:nvSpPr>
            <p:cNvPr id="24" name="Text Box 12"/>
            <p:cNvSpPr txBox="1">
              <a:spLocks noChangeArrowheads="1"/>
            </p:cNvSpPr>
            <p:nvPr/>
          </p:nvSpPr>
          <p:spPr bwMode="auto">
            <a:xfrm>
              <a:off x="48" y="3552"/>
              <a:ext cx="4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33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pK</a:t>
              </a:r>
              <a:r>
                <a:rPr lang="en-US" altLang="zh-CN" sz="2800" b="1" baseline="-25000"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a</a:t>
              </a:r>
              <a:endParaRPr lang="en-US" altLang="zh-CN" sz="2800" b="1"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5" name="Group 13"/>
            <p:cNvGrpSpPr>
              <a:grpSpLocks/>
            </p:cNvGrpSpPr>
            <p:nvPr/>
          </p:nvGrpSpPr>
          <p:grpSpPr bwMode="auto">
            <a:xfrm>
              <a:off x="411" y="3597"/>
              <a:ext cx="91" cy="46"/>
              <a:chOff x="2744" y="3838"/>
              <a:chExt cx="181" cy="91"/>
            </a:xfrm>
          </p:grpSpPr>
          <p:sp>
            <p:nvSpPr>
              <p:cNvPr id="30" name="Oval 14"/>
              <p:cNvSpPr>
                <a:spLocks noChangeArrowheads="1"/>
              </p:cNvSpPr>
              <p:nvPr/>
            </p:nvSpPr>
            <p:spPr bwMode="auto">
              <a:xfrm>
                <a:off x="2789" y="3838"/>
                <a:ext cx="91" cy="91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Line 15"/>
              <p:cNvSpPr>
                <a:spLocks noChangeShapeType="1"/>
              </p:cNvSpPr>
              <p:nvPr/>
            </p:nvSpPr>
            <p:spPr bwMode="auto">
              <a:xfrm>
                <a:off x="2744" y="3884"/>
                <a:ext cx="181" cy="0"/>
              </a:xfrm>
              <a:prstGeom prst="line">
                <a:avLst/>
              </a:prstGeom>
              <a:noFill/>
              <a:ln w="19050">
                <a:solidFill>
                  <a:srgbClr val="3333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6" name="Text Box 16"/>
            <p:cNvSpPr txBox="1">
              <a:spLocks noChangeArrowheads="1"/>
            </p:cNvSpPr>
            <p:nvPr/>
          </p:nvSpPr>
          <p:spPr bwMode="auto">
            <a:xfrm>
              <a:off x="877" y="3600"/>
              <a:ext cx="45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2.86                              4.06                                4.52</a:t>
              </a:r>
            </a:p>
          </p:txBody>
        </p:sp>
        <p:sp>
          <p:nvSpPr>
            <p:cNvPr id="27" name="Text Box 17"/>
            <p:cNvSpPr txBox="1">
              <a:spLocks noChangeArrowheads="1"/>
            </p:cNvSpPr>
            <p:nvPr/>
          </p:nvSpPr>
          <p:spPr bwMode="auto">
            <a:xfrm>
              <a:off x="699" y="3912"/>
              <a:ext cx="31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强</a:t>
              </a:r>
            </a:p>
          </p:txBody>
        </p:sp>
        <p:sp>
          <p:nvSpPr>
            <p:cNvPr id="28" name="Line 18"/>
            <p:cNvSpPr>
              <a:spLocks noChangeShapeType="1"/>
            </p:cNvSpPr>
            <p:nvPr/>
          </p:nvSpPr>
          <p:spPr bwMode="auto">
            <a:xfrm>
              <a:off x="1038" y="4042"/>
              <a:ext cx="3840" cy="0"/>
            </a:xfrm>
            <a:prstGeom prst="line">
              <a:avLst/>
            </a:prstGeom>
            <a:noFill/>
            <a:ln w="38100">
              <a:pattFill prst="pct75">
                <a:fgClr>
                  <a:srgbClr val="FF3300"/>
                </a:fgClr>
                <a:bgClr>
                  <a:srgbClr val="FFFFFF"/>
                </a:bgClr>
              </a:patt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Text Box 19"/>
            <p:cNvSpPr txBox="1">
              <a:spLocks noChangeArrowheads="1"/>
            </p:cNvSpPr>
            <p:nvPr/>
          </p:nvSpPr>
          <p:spPr bwMode="auto">
            <a:xfrm>
              <a:off x="4857" y="3912"/>
              <a:ext cx="40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弱</a:t>
              </a:r>
            </a:p>
          </p:txBody>
        </p:sp>
      </p:grpSp>
      <p:grpSp>
        <p:nvGrpSpPr>
          <p:cNvPr id="32" name="Group 20"/>
          <p:cNvGrpSpPr>
            <a:grpSpLocks/>
          </p:cNvGrpSpPr>
          <p:nvPr/>
        </p:nvGrpSpPr>
        <p:grpSpPr bwMode="auto">
          <a:xfrm>
            <a:off x="135953" y="2564904"/>
            <a:ext cx="8756527" cy="461963"/>
            <a:chOff x="0" y="3456"/>
            <a:chExt cx="5715" cy="291"/>
          </a:xfrm>
        </p:grpSpPr>
        <p:sp>
          <p:nvSpPr>
            <p:cNvPr id="33" name="Text Box 21"/>
            <p:cNvSpPr txBox="1">
              <a:spLocks noChangeArrowheads="1"/>
            </p:cNvSpPr>
            <p:nvPr/>
          </p:nvSpPr>
          <p:spPr bwMode="auto">
            <a:xfrm>
              <a:off x="68" y="3456"/>
              <a:ext cx="5647" cy="2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 dirty="0"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CH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3</a:t>
              </a:r>
              <a:r>
                <a:rPr lang="en-US" altLang="zh-CN" sz="2400" b="1" dirty="0"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COOH   CH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3</a:t>
              </a:r>
              <a:r>
                <a:rPr lang="en-US" altLang="zh-CN" sz="2400" b="1" dirty="0"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CH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400" b="1" dirty="0"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COOH </a:t>
              </a:r>
              <a:r>
                <a:rPr lang="en-US" altLang="zh-CN" sz="2400" b="1" dirty="0" smtClean="0"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 dirty="0"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(CH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3</a:t>
              </a:r>
              <a:r>
                <a:rPr lang="en-US" altLang="zh-CN" sz="2400" b="1" dirty="0"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)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400" b="1" dirty="0"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CHCOOH   </a:t>
              </a:r>
              <a:r>
                <a:rPr lang="en-US" altLang="zh-CN" sz="2400" b="1" dirty="0" smtClean="0"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b="1" dirty="0"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CH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3</a:t>
              </a:r>
              <a:r>
                <a:rPr lang="en-US" altLang="zh-CN" sz="2400" b="1" dirty="0"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)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3</a:t>
              </a:r>
              <a:r>
                <a:rPr lang="en-US" altLang="zh-CN" sz="2400" b="1" dirty="0"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CCOOH</a:t>
              </a:r>
            </a:p>
          </p:txBody>
        </p:sp>
        <p:pic>
          <p:nvPicPr>
            <p:cNvPr id="34" name="Picture 22" descr="gif026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544"/>
              <a:ext cx="187" cy="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Group 23"/>
          <p:cNvGrpSpPr>
            <a:grpSpLocks/>
          </p:cNvGrpSpPr>
          <p:nvPr/>
        </p:nvGrpSpPr>
        <p:grpSpPr bwMode="auto">
          <a:xfrm>
            <a:off x="55563" y="3098298"/>
            <a:ext cx="8631237" cy="949326"/>
            <a:chOff x="35" y="432"/>
            <a:chExt cx="5437" cy="598"/>
          </a:xfrm>
        </p:grpSpPr>
        <p:sp>
          <p:nvSpPr>
            <p:cNvPr id="36" name="Text Box 24"/>
            <p:cNvSpPr txBox="1">
              <a:spLocks noChangeArrowheads="1"/>
            </p:cNvSpPr>
            <p:nvPr/>
          </p:nvSpPr>
          <p:spPr bwMode="auto">
            <a:xfrm>
              <a:off x="35" y="432"/>
              <a:ext cx="4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33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pK</a:t>
              </a:r>
              <a:r>
                <a:rPr lang="en-US" altLang="zh-CN" sz="2800" b="1" baseline="-25000"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a</a:t>
              </a:r>
              <a:endParaRPr lang="en-US" altLang="zh-CN" sz="2800" b="1"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7" name="Group 25"/>
            <p:cNvGrpSpPr>
              <a:grpSpLocks/>
            </p:cNvGrpSpPr>
            <p:nvPr/>
          </p:nvGrpSpPr>
          <p:grpSpPr bwMode="auto">
            <a:xfrm>
              <a:off x="398" y="477"/>
              <a:ext cx="91" cy="46"/>
              <a:chOff x="2744" y="3838"/>
              <a:chExt cx="181" cy="91"/>
            </a:xfrm>
          </p:grpSpPr>
          <p:sp>
            <p:nvSpPr>
              <p:cNvPr id="42" name="Oval 26"/>
              <p:cNvSpPr>
                <a:spLocks noChangeArrowheads="1"/>
              </p:cNvSpPr>
              <p:nvPr/>
            </p:nvSpPr>
            <p:spPr bwMode="auto">
              <a:xfrm>
                <a:off x="2789" y="3838"/>
                <a:ext cx="91" cy="91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Line 27"/>
              <p:cNvSpPr>
                <a:spLocks noChangeShapeType="1"/>
              </p:cNvSpPr>
              <p:nvPr/>
            </p:nvSpPr>
            <p:spPr bwMode="auto">
              <a:xfrm>
                <a:off x="2744" y="3884"/>
                <a:ext cx="181" cy="0"/>
              </a:xfrm>
              <a:prstGeom prst="line">
                <a:avLst/>
              </a:prstGeom>
              <a:noFill/>
              <a:ln w="19050">
                <a:solidFill>
                  <a:srgbClr val="3333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8" name="Text Box 28"/>
            <p:cNvSpPr txBox="1">
              <a:spLocks noChangeArrowheads="1"/>
            </p:cNvSpPr>
            <p:nvPr/>
          </p:nvSpPr>
          <p:spPr bwMode="auto">
            <a:xfrm>
              <a:off x="624" y="480"/>
              <a:ext cx="484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4.76               4.86                        4.87                            5.02</a:t>
              </a:r>
            </a:p>
          </p:txBody>
        </p:sp>
        <p:sp>
          <p:nvSpPr>
            <p:cNvPr id="39" name="Text Box 29"/>
            <p:cNvSpPr txBox="1">
              <a:spLocks noChangeArrowheads="1"/>
            </p:cNvSpPr>
            <p:nvPr/>
          </p:nvSpPr>
          <p:spPr bwMode="auto">
            <a:xfrm>
              <a:off x="657" y="739"/>
              <a:ext cx="31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强</a:t>
              </a:r>
            </a:p>
          </p:txBody>
        </p:sp>
        <p:sp>
          <p:nvSpPr>
            <p:cNvPr id="40" name="Line 30"/>
            <p:cNvSpPr>
              <a:spLocks noChangeShapeType="1"/>
            </p:cNvSpPr>
            <p:nvPr/>
          </p:nvSpPr>
          <p:spPr bwMode="auto">
            <a:xfrm>
              <a:off x="1008" y="922"/>
              <a:ext cx="3840" cy="0"/>
            </a:xfrm>
            <a:prstGeom prst="line">
              <a:avLst/>
            </a:prstGeom>
            <a:noFill/>
            <a:ln w="38100">
              <a:pattFill prst="pct75">
                <a:fgClr>
                  <a:srgbClr val="FF3300"/>
                </a:fgClr>
                <a:bgClr>
                  <a:srgbClr val="FFFFFF"/>
                </a:bgClr>
              </a:patt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Text Box 31"/>
            <p:cNvSpPr txBox="1">
              <a:spLocks noChangeArrowheads="1"/>
            </p:cNvSpPr>
            <p:nvPr/>
          </p:nvSpPr>
          <p:spPr bwMode="auto">
            <a:xfrm>
              <a:off x="4815" y="739"/>
              <a:ext cx="40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弱</a:t>
              </a:r>
            </a:p>
          </p:txBody>
        </p:sp>
      </p:grpSp>
      <p:grpSp>
        <p:nvGrpSpPr>
          <p:cNvPr id="44" name="Group 2"/>
          <p:cNvGrpSpPr>
            <a:grpSpLocks/>
          </p:cNvGrpSpPr>
          <p:nvPr/>
        </p:nvGrpSpPr>
        <p:grpSpPr bwMode="auto">
          <a:xfrm>
            <a:off x="850828" y="4382616"/>
            <a:ext cx="7315200" cy="1073150"/>
            <a:chOff x="384" y="1196"/>
            <a:chExt cx="4608" cy="676"/>
          </a:xfrm>
        </p:grpSpPr>
        <p:pic>
          <p:nvPicPr>
            <p:cNvPr id="45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" y="1222"/>
              <a:ext cx="635" cy="6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6" y="1196"/>
              <a:ext cx="1316" cy="6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5" y="1210"/>
              <a:ext cx="953" cy="6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6" descr="gif026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1443"/>
              <a:ext cx="187" cy="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" name="Group 7"/>
          <p:cNvGrpSpPr>
            <a:grpSpLocks/>
          </p:cNvGrpSpPr>
          <p:nvPr/>
        </p:nvGrpSpPr>
        <p:grpSpPr bwMode="auto">
          <a:xfrm>
            <a:off x="317428" y="5373220"/>
            <a:ext cx="8229600" cy="873126"/>
            <a:chOff x="48" y="1824"/>
            <a:chExt cx="5184" cy="550"/>
          </a:xfrm>
        </p:grpSpPr>
        <p:sp>
          <p:nvSpPr>
            <p:cNvPr id="50" name="Text Box 8"/>
            <p:cNvSpPr txBox="1">
              <a:spLocks noChangeArrowheads="1"/>
            </p:cNvSpPr>
            <p:nvPr/>
          </p:nvSpPr>
          <p:spPr bwMode="auto">
            <a:xfrm>
              <a:off x="48" y="1824"/>
              <a:ext cx="6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33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pK</a:t>
              </a:r>
              <a:r>
                <a:rPr lang="en-US" altLang="zh-CN" sz="2800" b="1" baseline="-25000"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a1</a:t>
              </a:r>
              <a:endParaRPr lang="en-US" altLang="zh-CN" sz="2800" b="1"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1" name="Group 9"/>
            <p:cNvGrpSpPr>
              <a:grpSpLocks/>
            </p:cNvGrpSpPr>
            <p:nvPr/>
          </p:nvGrpSpPr>
          <p:grpSpPr bwMode="auto">
            <a:xfrm>
              <a:off x="411" y="1869"/>
              <a:ext cx="91" cy="46"/>
              <a:chOff x="2744" y="3838"/>
              <a:chExt cx="181" cy="91"/>
            </a:xfrm>
          </p:grpSpPr>
          <p:sp>
            <p:nvSpPr>
              <p:cNvPr id="56" name="Oval 10"/>
              <p:cNvSpPr>
                <a:spLocks noChangeArrowheads="1"/>
              </p:cNvSpPr>
              <p:nvPr/>
            </p:nvSpPr>
            <p:spPr bwMode="auto">
              <a:xfrm>
                <a:off x="2789" y="3838"/>
                <a:ext cx="91" cy="91"/>
              </a:xfrm>
              <a:prstGeom prst="ellipse">
                <a:avLst/>
              </a:prstGeom>
              <a:noFill/>
              <a:ln w="19050">
                <a:solidFill>
                  <a:srgbClr val="3333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Line 11"/>
              <p:cNvSpPr>
                <a:spLocks noChangeShapeType="1"/>
              </p:cNvSpPr>
              <p:nvPr/>
            </p:nvSpPr>
            <p:spPr bwMode="auto">
              <a:xfrm>
                <a:off x="2744" y="3884"/>
                <a:ext cx="181" cy="0"/>
              </a:xfrm>
              <a:prstGeom prst="line">
                <a:avLst/>
              </a:prstGeom>
              <a:noFill/>
              <a:ln w="19050">
                <a:solidFill>
                  <a:srgbClr val="3333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2" name="Text Box 12"/>
            <p:cNvSpPr txBox="1">
              <a:spLocks noChangeArrowheads="1"/>
            </p:cNvSpPr>
            <p:nvPr/>
          </p:nvSpPr>
          <p:spPr bwMode="auto">
            <a:xfrm>
              <a:off x="912" y="1840"/>
              <a:ext cx="38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1.46                       4.17                              4.43                            </a:t>
              </a:r>
            </a:p>
          </p:txBody>
        </p:sp>
        <p:sp>
          <p:nvSpPr>
            <p:cNvPr id="53" name="Text Box 13"/>
            <p:cNvSpPr txBox="1">
              <a:spLocks noChangeArrowheads="1"/>
            </p:cNvSpPr>
            <p:nvPr/>
          </p:nvSpPr>
          <p:spPr bwMode="auto">
            <a:xfrm>
              <a:off x="666" y="2083"/>
              <a:ext cx="31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强</a:t>
              </a:r>
            </a:p>
          </p:txBody>
        </p:sp>
        <p:sp>
          <p:nvSpPr>
            <p:cNvPr id="54" name="Line 14"/>
            <p:cNvSpPr>
              <a:spLocks noChangeShapeType="1"/>
            </p:cNvSpPr>
            <p:nvPr/>
          </p:nvSpPr>
          <p:spPr bwMode="auto">
            <a:xfrm>
              <a:off x="1032" y="2266"/>
              <a:ext cx="3840" cy="0"/>
            </a:xfrm>
            <a:prstGeom prst="line">
              <a:avLst/>
            </a:prstGeom>
            <a:noFill/>
            <a:ln w="38100">
              <a:pattFill prst="pct75">
                <a:fgClr>
                  <a:srgbClr val="FF3300"/>
                </a:fgClr>
                <a:bgClr>
                  <a:srgbClr val="FFFFFF"/>
                </a:bgClr>
              </a:patt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Text Box 15"/>
            <p:cNvSpPr txBox="1">
              <a:spLocks noChangeArrowheads="1"/>
            </p:cNvSpPr>
            <p:nvPr/>
          </p:nvSpPr>
          <p:spPr bwMode="auto">
            <a:xfrm>
              <a:off x="4824" y="2083"/>
              <a:ext cx="40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154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7" name="Rectangle 1033"/>
          <p:cNvSpPr>
            <a:spLocks noChangeArrowheads="1"/>
          </p:cNvSpPr>
          <p:nvPr/>
        </p:nvSpPr>
        <p:spPr bwMode="auto">
          <a:xfrm>
            <a:off x="967408" y="836712"/>
            <a:ext cx="7056784" cy="1200329"/>
          </a:xfrm>
          <a:prstGeom prst="rect">
            <a:avLst/>
          </a:prstGeom>
          <a:solidFill>
            <a:srgbClr val="CCCCFF"/>
          </a:solidFill>
          <a:ln>
            <a:noFill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r>
              <a:rPr lang="zh-CN" altLang="zh-CN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强无机酸   </a:t>
            </a:r>
            <a:r>
              <a:rPr lang="en-US" altLang="zh-CN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   </a:t>
            </a: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羧酸   </a:t>
            </a:r>
            <a:r>
              <a:rPr lang="en-US" altLang="zh-CN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   </a:t>
            </a: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碳酸   </a:t>
            </a:r>
            <a:r>
              <a:rPr lang="en-US" altLang="zh-CN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   </a:t>
            </a: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酚</a:t>
            </a:r>
          </a:p>
          <a:p>
            <a:endParaRPr lang="zh-CN" altLang="en-US" sz="2400" b="1" i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400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</a:t>
            </a:r>
            <a:r>
              <a:rPr lang="en-US" altLang="zh-CN" sz="2400" b="1" i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</a:t>
            </a:r>
            <a:r>
              <a:rPr lang="en-US" altLang="zh-CN" sz="2400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r>
              <a:rPr lang="en-US" altLang="zh-CN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	 </a:t>
            </a:r>
            <a:r>
              <a:rPr lang="en-US" altLang="zh-CN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</a:t>
            </a:r>
            <a:r>
              <a:rPr lang="en-US" altLang="zh-CN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4~5          6.35        10</a:t>
            </a:r>
          </a:p>
        </p:txBody>
      </p:sp>
      <p:sp>
        <p:nvSpPr>
          <p:cNvPr id="32778" name="Rectangle 1034"/>
          <p:cNvSpPr>
            <a:spLocks noChangeArrowheads="1"/>
          </p:cNvSpPr>
          <p:nvPr/>
        </p:nvSpPr>
        <p:spPr bwMode="auto">
          <a:xfrm>
            <a:off x="863073" y="3242592"/>
            <a:ext cx="77845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RCOOH  +  NaHCO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                   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RCOO</a:t>
            </a:r>
            <a:r>
              <a:rPr lang="en-US" altLang="zh-CN" sz="24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altLang="zh-CN" sz="2400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 CO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 H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32780" name="Line 1036"/>
          <p:cNvSpPr>
            <a:spLocks noChangeShapeType="1"/>
          </p:cNvSpPr>
          <p:nvPr/>
        </p:nvSpPr>
        <p:spPr bwMode="auto">
          <a:xfrm>
            <a:off x="3869432" y="3471192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1" name="Rectangle 1037"/>
          <p:cNvSpPr>
            <a:spLocks noChangeArrowheads="1"/>
          </p:cNvSpPr>
          <p:nvPr/>
        </p:nvSpPr>
        <p:spPr bwMode="auto">
          <a:xfrm>
            <a:off x="395536" y="2679302"/>
            <a:ext cx="36166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1" baseline="-25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zh-CN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羧酸可以和碳酸氢钠反应</a:t>
            </a:r>
            <a:endParaRPr lang="zh-CN" altLang="en-US" sz="2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2782" name="Rectangle 1038"/>
          <p:cNvSpPr>
            <a:spLocks noChangeArrowheads="1"/>
          </p:cNvSpPr>
          <p:nvPr/>
        </p:nvSpPr>
        <p:spPr bwMode="auto">
          <a:xfrm>
            <a:off x="871524" y="4623518"/>
            <a:ext cx="73154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ArONa  +  CO</a:t>
            </a:r>
            <a:r>
              <a:rPr lang="en-US" altLang="zh-CN" sz="2400" b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 H</a:t>
            </a:r>
            <a:r>
              <a:rPr lang="en-US" altLang="zh-CN" sz="2400" b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                    ArOH  +  NaHCO</a:t>
            </a:r>
            <a:r>
              <a:rPr lang="en-US" altLang="zh-CN" sz="2400" b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2784" name="Line 1040"/>
          <p:cNvSpPr>
            <a:spLocks noChangeShapeType="1"/>
          </p:cNvSpPr>
          <p:nvPr/>
        </p:nvSpPr>
        <p:spPr bwMode="auto">
          <a:xfrm>
            <a:off x="4211960" y="4848943"/>
            <a:ext cx="106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5" name="Rectangle 1041"/>
          <p:cNvSpPr>
            <a:spLocks noChangeArrowheads="1"/>
          </p:cNvSpPr>
          <p:nvPr/>
        </p:nvSpPr>
        <p:spPr bwMode="auto">
          <a:xfrm>
            <a:off x="467544" y="4047454"/>
            <a:ext cx="33233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1" baseline="-25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zh-CN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酚不能和碳酸氢钠反应</a:t>
            </a:r>
            <a:endParaRPr lang="zh-CN" altLang="en-US" sz="2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162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7" grpId="0" animBg="1" autoUpdateAnimBg="0"/>
      <p:bldP spid="32778" grpId="0"/>
      <p:bldP spid="32780" grpId="0" animBg="1"/>
      <p:bldP spid="32781" grpId="0"/>
      <p:bldP spid="32782" grpId="0"/>
      <p:bldP spid="32784" grpId="0" animBg="1"/>
      <p:bldP spid="3278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6618</TotalTime>
  <Words>1061</Words>
  <Application>Microsoft Office PowerPoint</Application>
  <PresentationFormat>全屏显示(4:3)</PresentationFormat>
  <Paragraphs>273</Paragraphs>
  <Slides>32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7" baseType="lpstr">
      <vt:lpstr>楷体_GB2312</vt:lpstr>
      <vt:lpstr>宋体</vt:lpstr>
      <vt:lpstr>微软雅黑 Light</vt:lpstr>
      <vt:lpstr>幼圆</vt:lpstr>
      <vt:lpstr>Arial</vt:lpstr>
      <vt:lpstr>Calibri</vt:lpstr>
      <vt:lpstr>Franklin Gothic Book</vt:lpstr>
      <vt:lpstr>Perpetua</vt:lpstr>
      <vt:lpstr>Symbol</vt:lpstr>
      <vt:lpstr>Times New Roman</vt:lpstr>
      <vt:lpstr>Wingdings</vt:lpstr>
      <vt:lpstr>Wingdings 2</vt:lpstr>
      <vt:lpstr>平衡</vt:lpstr>
      <vt:lpstr>Document</vt:lpstr>
      <vt:lpstr>CS ChemDraw Drawing</vt:lpstr>
      <vt:lpstr>羧酸及其衍生物</vt:lpstr>
      <vt:lpstr>PowerPoint 演示文稿</vt:lpstr>
      <vt:lpstr>PowerPoint 演示文稿</vt:lpstr>
      <vt:lpstr>PowerPoint 演示文稿</vt:lpstr>
      <vt:lpstr>10.1. 2  物理性质</vt:lpstr>
      <vt:lpstr>羧酸的结构和反应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10.2.2  物理性质</vt:lpstr>
      <vt:lpstr>PowerPoint 演示文稿</vt:lpstr>
      <vt:lpstr>PowerPoint 演示文稿</vt:lpstr>
      <vt:lpstr>PowerPoint 演示文稿</vt:lpstr>
      <vt:lpstr>４.　还原反应</vt:lpstr>
      <vt:lpstr>PowerPoint 演示文稿</vt:lpstr>
      <vt:lpstr>B.　酰胺的Hofmann降级反应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zhujie</dc:creator>
  <cp:lastModifiedBy>沙强</cp:lastModifiedBy>
  <cp:revision>149</cp:revision>
  <dcterms:created xsi:type="dcterms:W3CDTF">2016-08-23T01:53:32Z</dcterms:created>
  <dcterms:modified xsi:type="dcterms:W3CDTF">2019-05-04T07:53:32Z</dcterms:modified>
</cp:coreProperties>
</file>