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6" r:id="rId3"/>
    <p:sldId id="391" r:id="rId4"/>
    <p:sldId id="395" r:id="rId5"/>
    <p:sldId id="392" r:id="rId6"/>
    <p:sldId id="397" r:id="rId7"/>
    <p:sldId id="396" r:id="rId8"/>
    <p:sldId id="407" r:id="rId9"/>
    <p:sldId id="399" r:id="rId10"/>
    <p:sldId id="378" r:id="rId11"/>
    <p:sldId id="401" r:id="rId12"/>
    <p:sldId id="402" r:id="rId13"/>
    <p:sldId id="404" r:id="rId14"/>
    <p:sldId id="405" r:id="rId15"/>
    <p:sldId id="40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84DB9-8641-4E30-9ADE-AF419CBA59F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565A-CA91-4CD7-8F96-F0BAB5A0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8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2565A-CA91-4CD7-8F96-F0BAB5A0E3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1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FE3550-02F5-4CC1-B65F-B72B43E5409B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gif"/><Relationship Id="rId3" Type="http://schemas.openxmlformats.org/officeDocument/2006/relationships/image" Target="../media/image14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30.wmf"/><Relationship Id="rId10" Type="http://schemas.openxmlformats.org/officeDocument/2006/relationships/image" Target="../media/image54.wmf"/><Relationship Id="rId4" Type="http://schemas.openxmlformats.org/officeDocument/2006/relationships/image" Target="../media/image24.wmf"/><Relationship Id="rId9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image" Target="../media/image64.wmf"/><Relationship Id="rId5" Type="http://schemas.openxmlformats.org/officeDocument/2006/relationships/image" Target="../media/image14.wmf"/><Relationship Id="rId10" Type="http://schemas.openxmlformats.org/officeDocument/2006/relationships/image" Target="../media/image63.wmf"/><Relationship Id="rId4" Type="http://schemas.openxmlformats.org/officeDocument/2006/relationships/image" Target="../media/image59.wmf"/><Relationship Id="rId9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5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image" Target="../media/image24.wmf"/><Relationship Id="rId4" Type="http://schemas.openxmlformats.org/officeDocument/2006/relationships/image" Target="../media/image14.wmf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image" Target="../media/image36.wmf"/><Relationship Id="rId5" Type="http://schemas.openxmlformats.org/officeDocument/2006/relationships/image" Target="../media/image14.wmf"/><Relationship Id="rId10" Type="http://schemas.openxmlformats.org/officeDocument/2006/relationships/image" Target="../media/image35.wmf"/><Relationship Id="rId4" Type="http://schemas.openxmlformats.org/officeDocument/2006/relationships/image" Target="../media/image31.wmf"/><Relationship Id="rId9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11" Type="http://schemas.openxmlformats.org/officeDocument/2006/relationships/image" Target="../media/image24.wmf"/><Relationship Id="rId5" Type="http://schemas.openxmlformats.org/officeDocument/2006/relationships/image" Target="../media/image14.wmf"/><Relationship Id="rId10" Type="http://schemas.openxmlformats.org/officeDocument/2006/relationships/image" Target="../media/image46.wmf"/><Relationship Id="rId4" Type="http://schemas.openxmlformats.org/officeDocument/2006/relationships/image" Target="../media/image41.wmf"/><Relationship Id="rId9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取代酸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69412" y="1563038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69146" y="1527683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8306" y="1655088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69045" y="485800"/>
            <a:ext cx="677386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第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二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节  羰基酸</a:t>
            </a:r>
            <a:r>
              <a:rPr lang="zh-CN" altLang="en-US" sz="4400" dirty="0" smtClean="0">
                <a:solidFill>
                  <a:srgbClr val="0070C0"/>
                </a:solidFill>
                <a:latin typeface="+mj-ea"/>
              </a:rPr>
              <a:t> </a:t>
            </a:r>
            <a:endParaRPr lang="en-US" altLang="zh-CN" sz="44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182364" y="1844824"/>
            <a:ext cx="640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11.2.1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和命名</a:t>
            </a: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360957" y="2470852"/>
            <a:ext cx="4714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分类：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醛酸和酮酸</a:t>
            </a:r>
          </a:p>
        </p:txBody>
      </p:sp>
      <p:sp>
        <p:nvSpPr>
          <p:cNvPr id="18" name="Text Box 83"/>
          <p:cNvSpPr txBox="1">
            <a:spLocks noChangeArrowheads="1"/>
          </p:cNvSpPr>
          <p:nvPr/>
        </p:nvSpPr>
        <p:spPr bwMode="auto">
          <a:xfrm>
            <a:off x="358329" y="3039343"/>
            <a:ext cx="4357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命名：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酰基命名法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01" y="3957587"/>
            <a:ext cx="63055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60018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6008" y="521960"/>
            <a:ext cx="1223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Arial" charset="0"/>
              </a:rPr>
              <a:t>酮酸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678206" y="4228184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丁酮二酸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713131" y="4913984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草酰乙酸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614039" y="4215757"/>
            <a:ext cx="21979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氧代丁二酸</a:t>
            </a:r>
          </a:p>
        </p:txBody>
      </p:sp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1" y="4143749"/>
            <a:ext cx="33845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72" y="1124744"/>
            <a:ext cx="63055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57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135533" y="1609537"/>
            <a:ext cx="6019800" cy="1108075"/>
            <a:chOff x="384" y="2136"/>
            <a:chExt cx="3792" cy="698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136"/>
              <a:ext cx="1296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547"/>
              <a:ext cx="1056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616"/>
              <a:ext cx="2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419"/>
              <a:ext cx="72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5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317"/>
              <a:ext cx="624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421" y="246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1008" y="2496"/>
              <a:ext cx="480" cy="24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776" y="235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CC0000"/>
                  </a:solidFill>
                </a:rPr>
                <a:t>稀</a:t>
              </a:r>
              <a:r>
                <a:rPr lang="en-US" altLang="zh-CN" sz="2000" b="1" dirty="0">
                  <a:solidFill>
                    <a:srgbClr val="CC0000"/>
                  </a:solidFill>
                </a:rPr>
                <a:t>H</a:t>
              </a:r>
              <a:r>
                <a:rPr lang="en-US" altLang="zh-CN" sz="2000" b="1" baseline="-25000" dirty="0">
                  <a:solidFill>
                    <a:srgbClr val="CC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CC0000"/>
                  </a:solidFill>
                </a:rPr>
                <a:t>SO</a:t>
              </a:r>
              <a:r>
                <a:rPr lang="en-US" altLang="zh-CN" sz="2000" b="1" baseline="-25000" dirty="0">
                  <a:solidFill>
                    <a:srgbClr val="CC0000"/>
                  </a:solidFill>
                </a:rPr>
                <a:t>4</a:t>
              </a:r>
              <a:endParaRPr lang="en-US" altLang="zh-CN" sz="2000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61950" y="962135"/>
            <a:ext cx="2088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 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脱羧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</a:p>
        </p:txBody>
      </p: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102195" y="2977689"/>
            <a:ext cx="6053138" cy="847725"/>
            <a:chOff x="384" y="1002"/>
            <a:chExt cx="3813" cy="534"/>
          </a:xfrm>
        </p:grpSpPr>
        <p:grpSp>
          <p:nvGrpSpPr>
            <p:cNvPr id="14361" name="Group 25"/>
            <p:cNvGrpSpPr>
              <a:grpSpLocks/>
            </p:cNvGrpSpPr>
            <p:nvPr/>
          </p:nvGrpSpPr>
          <p:grpSpPr bwMode="auto">
            <a:xfrm>
              <a:off x="384" y="1002"/>
              <a:ext cx="3813" cy="534"/>
              <a:chOff x="384" y="1002"/>
              <a:chExt cx="3813" cy="534"/>
            </a:xfrm>
          </p:grpSpPr>
          <p:pic>
            <p:nvPicPr>
              <p:cNvPr id="14362" name="Picture 2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094"/>
                <a:ext cx="150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63" name="Picture 2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" y="1257"/>
                <a:ext cx="680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64" name="Picture 2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0" y="1120"/>
                <a:ext cx="195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65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" y="1114"/>
                <a:ext cx="90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66" name="Picture 3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1002"/>
                <a:ext cx="645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367" name="Text Box 31"/>
              <p:cNvSpPr txBox="1">
                <a:spLocks noChangeArrowheads="1"/>
              </p:cNvSpPr>
              <p:nvPr/>
            </p:nvSpPr>
            <p:spPr bwMode="auto">
              <a:xfrm>
                <a:off x="3408" y="1168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</p:grp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1240" y="112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Text Box 1"/>
          <p:cNvSpPr txBox="1">
            <a:spLocks noChangeArrowheads="1"/>
          </p:cNvSpPr>
          <p:nvPr/>
        </p:nvSpPr>
        <p:spPr bwMode="auto">
          <a:xfrm>
            <a:off x="350862" y="169377"/>
            <a:ext cx="446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11.2.2 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羰基酸的化学性质</a:t>
            </a:r>
            <a:endParaRPr lang="zh-CN" altLang="en-US" sz="2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4" y="5373216"/>
            <a:ext cx="3906837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6831483" y="3983659"/>
            <a:ext cx="68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6000">
                <a:solidFill>
                  <a:srgbClr val="FF3300"/>
                </a:solidFill>
              </a:rPr>
              <a:t>?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314795" y="4039716"/>
            <a:ext cx="6245225" cy="1333500"/>
            <a:chOff x="50" y="2744"/>
            <a:chExt cx="3934" cy="840"/>
          </a:xfrm>
        </p:grpSpPr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904"/>
              <a:ext cx="2352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832"/>
              <a:ext cx="64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3064"/>
              <a:ext cx="776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3132"/>
              <a:ext cx="480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9" name="Group 9"/>
            <p:cNvGrpSpPr>
              <a:grpSpLocks/>
            </p:cNvGrpSpPr>
            <p:nvPr/>
          </p:nvGrpSpPr>
          <p:grpSpPr bwMode="auto">
            <a:xfrm>
              <a:off x="50" y="2744"/>
              <a:ext cx="1006" cy="712"/>
              <a:chOff x="50" y="2784"/>
              <a:chExt cx="1006" cy="712"/>
            </a:xfrm>
          </p:grpSpPr>
          <p:pic>
            <p:nvPicPr>
              <p:cNvPr id="40" name="Picture 10" descr="1"/>
              <p:cNvPicPr>
                <a:picLocks noChangeAspect="1" noChangeArrowheads="1" noCrop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2861"/>
                <a:ext cx="635" cy="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50" y="2784"/>
                <a:ext cx="1006" cy="36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3200">
                    <a:solidFill>
                      <a:srgbClr val="FF3300"/>
                    </a:solidFill>
                    <a:latin typeface="Arial" charset="0"/>
                    <a:ea typeface="楷体_GB2312" pitchFamily="49" charset="-122"/>
                  </a:rPr>
                  <a:t>想一想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6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 autoUpdateAnimBg="0"/>
      <p:bldP spid="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38115" y="375047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氧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化反应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64433" y="838994"/>
            <a:ext cx="7315200" cy="1584326"/>
            <a:chOff x="384" y="916"/>
            <a:chExt cx="4608" cy="998"/>
          </a:xfrm>
        </p:grpSpPr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384" y="916"/>
              <a:ext cx="4608" cy="668"/>
              <a:chOff x="384" y="916"/>
              <a:chExt cx="4608" cy="668"/>
            </a:xfrm>
          </p:grpSpPr>
          <p:pic>
            <p:nvPicPr>
              <p:cNvPr id="1638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916"/>
                <a:ext cx="1296" cy="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39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138"/>
                <a:ext cx="912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39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0" y="1186"/>
                <a:ext cx="432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3792" y="1257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393" name="Picture 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" y="1341"/>
                <a:ext cx="1104" cy="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394" name="Picture 1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1" y="1389"/>
                <a:ext cx="243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3565" y="1262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  <p:sp>
            <p:nvSpPr>
              <p:cNvPr id="16396" name="Text Box 12"/>
              <p:cNvSpPr txBox="1">
                <a:spLocks noChangeArrowheads="1"/>
              </p:cNvSpPr>
              <p:nvPr/>
            </p:nvSpPr>
            <p:spPr bwMode="auto">
              <a:xfrm>
                <a:off x="4381" y="1262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>
                <a:off x="992" y="124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Text Box 14"/>
              <p:cNvSpPr txBox="1">
                <a:spLocks noChangeArrowheads="1"/>
              </p:cNvSpPr>
              <p:nvPr/>
            </p:nvSpPr>
            <p:spPr bwMode="auto">
              <a:xfrm>
                <a:off x="1720" y="1168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 dirty="0" err="1">
                    <a:solidFill>
                      <a:srgbClr val="CC0000"/>
                    </a:solidFill>
                  </a:rPr>
                  <a:t>Tollens</a:t>
                </a:r>
                <a:r>
                  <a:rPr lang="zh-CN" altLang="en-US" sz="2000" b="1" dirty="0">
                    <a:solidFill>
                      <a:srgbClr val="CC0000"/>
                    </a:solidFill>
                  </a:rPr>
                  <a:t>试剂</a:t>
                </a:r>
              </a:p>
            </p:txBody>
          </p:sp>
        </p:grp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585" y="1623"/>
              <a:ext cx="7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α-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酮酸</a:t>
              </a: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82588" y="2864617"/>
            <a:ext cx="533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β-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酮酸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分解反应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839788" y="3925540"/>
            <a:ext cx="3429000" cy="1179512"/>
            <a:chOff x="336" y="985"/>
            <a:chExt cx="2160" cy="743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36" y="1496"/>
              <a:ext cx="384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81" y="1288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0070C0"/>
                  </a:solidFill>
                </a:rPr>
                <a:t>H</a:t>
              </a:r>
              <a:r>
                <a:rPr lang="en-US" altLang="zh-CN" sz="1800" b="1" baseline="30000">
                  <a:solidFill>
                    <a:srgbClr val="0070C0"/>
                  </a:solidFill>
                </a:rPr>
                <a:t>+</a:t>
              </a:r>
              <a:endParaRPr lang="en-US" altLang="zh-CN" sz="1800" b="1">
                <a:solidFill>
                  <a:srgbClr val="0070C0"/>
                </a:solidFill>
              </a:endParaRPr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32" y="154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70C0"/>
                </a:solidFill>
              </a:endParaRPr>
            </a:p>
          </p:txBody>
        </p:sp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985"/>
              <a:ext cx="1055" cy="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696" y="136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872" y="132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0070C0"/>
                  </a:solidFill>
                </a:rPr>
                <a:t>CO</a:t>
              </a:r>
              <a:r>
                <a:rPr lang="en-US" altLang="zh-CN" sz="2800" b="1" baseline="-25000" dirty="0">
                  <a:solidFill>
                    <a:srgbClr val="0070C0"/>
                  </a:solidFill>
                </a:rPr>
                <a:t>2</a:t>
              </a:r>
              <a:endParaRPr lang="en-US" altLang="zh-CN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479426" y="3047652"/>
            <a:ext cx="7523162" cy="1139825"/>
            <a:chOff x="109" y="432"/>
            <a:chExt cx="4739" cy="718"/>
          </a:xfrm>
        </p:grpSpPr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" y="692"/>
              <a:ext cx="21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" y="432"/>
              <a:ext cx="1775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2304" y="713"/>
              <a:ext cx="7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 dirty="0">
                  <a:solidFill>
                    <a:srgbClr val="0070C0"/>
                  </a:solidFill>
                </a:rPr>
                <a:t>稀</a:t>
              </a:r>
              <a:r>
                <a:rPr lang="en-US" altLang="zh-CN" sz="1800" b="1" dirty="0" err="1">
                  <a:solidFill>
                    <a:srgbClr val="0070C0"/>
                  </a:solidFill>
                </a:rPr>
                <a:t>NaOH</a:t>
              </a:r>
              <a:endParaRPr lang="en-US" altLang="zh-CN" sz="18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2256" y="922"/>
              <a:ext cx="81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284" y="890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0070C0"/>
                  </a:solidFill>
                </a:rPr>
                <a:t>-C</a:t>
              </a:r>
              <a:r>
                <a:rPr lang="en-US" altLang="zh-CN" sz="1800" b="1" baseline="-25000">
                  <a:solidFill>
                    <a:srgbClr val="0070C0"/>
                  </a:solidFill>
                </a:rPr>
                <a:t>2</a:t>
              </a:r>
              <a:r>
                <a:rPr lang="en-US" altLang="zh-CN" sz="1800" b="1">
                  <a:solidFill>
                    <a:srgbClr val="0070C0"/>
                  </a:solidFill>
                </a:rPr>
                <a:t>H</a:t>
              </a:r>
              <a:r>
                <a:rPr lang="en-US" altLang="zh-CN" sz="1800" b="1" baseline="-25000">
                  <a:solidFill>
                    <a:srgbClr val="0070C0"/>
                  </a:solidFill>
                </a:rPr>
                <a:t>5</a:t>
              </a:r>
              <a:r>
                <a:rPr lang="en-US" altLang="zh-CN" sz="1800" b="1">
                  <a:solidFill>
                    <a:srgbClr val="0070C0"/>
                  </a:solidFill>
                </a:rPr>
                <a:t>OH</a:t>
              </a: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4056" y="712"/>
              <a:ext cx="0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040188" y="4406552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（酮式分解）</a:t>
            </a:r>
          </a:p>
        </p:txBody>
      </p: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179512" y="5207892"/>
            <a:ext cx="8839200" cy="723900"/>
            <a:chOff x="0" y="1824"/>
            <a:chExt cx="5568" cy="456"/>
          </a:xfrm>
        </p:grpSpPr>
        <p:pic>
          <p:nvPicPr>
            <p:cNvPr id="34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24"/>
              <a:ext cx="2164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2203" y="1856"/>
              <a:ext cx="6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 dirty="0">
                  <a:solidFill>
                    <a:srgbClr val="0070C0"/>
                  </a:solidFill>
                </a:rPr>
                <a:t>浓</a:t>
              </a:r>
              <a:r>
                <a:rPr lang="en-US" altLang="zh-CN" sz="1800" b="1" dirty="0" err="1">
                  <a:solidFill>
                    <a:srgbClr val="0070C0"/>
                  </a:solidFill>
                </a:rPr>
                <a:t>NaOH</a:t>
              </a:r>
              <a:endParaRPr lang="en-US" altLang="zh-CN" sz="18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2112" y="2072"/>
              <a:ext cx="81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2416" y="2122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2976" y="2074"/>
              <a:ext cx="384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3021" y="1866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H</a:t>
              </a:r>
              <a:r>
                <a:rPr lang="en-US" altLang="zh-CN" sz="1800" b="1" baseline="30000" dirty="0">
                  <a:solidFill>
                    <a:srgbClr val="0070C0"/>
                  </a:solidFill>
                </a:rPr>
                <a:t>+</a:t>
              </a:r>
              <a:endParaRPr lang="en-US" altLang="zh-CN" sz="18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776" y="1824"/>
              <a:ext cx="0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" name="Picture 2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" y="1843"/>
              <a:ext cx="1165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4496" y="19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066FF"/>
                  </a:solidFill>
                </a:rPr>
                <a:t>+</a:t>
              </a:r>
            </a:p>
          </p:txBody>
        </p:sp>
        <p:pic>
          <p:nvPicPr>
            <p:cNvPr id="43" name="Picture 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824"/>
              <a:ext cx="96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3352" y="19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2112" y="5847655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（酸式分解）</a:t>
            </a:r>
          </a:p>
        </p:txBody>
      </p:sp>
    </p:spTree>
    <p:extLst>
      <p:ext uri="{BB962C8B-B14F-4D97-AF65-F5344CB8AC3E}">
        <p14:creationId xmlns:p14="http://schemas.microsoft.com/office/powerpoint/2010/main" val="24432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7" grpId="0"/>
      <p:bldP spid="32" grpId="0" autoUpdateAnimBg="0"/>
      <p:bldP spid="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334030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itchFamily="18" charset="0"/>
              </a:rPr>
              <a:t> 11</a:t>
            </a:r>
            <a:r>
              <a:rPr lang="en-US" altLang="zh-CN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.3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乙酰乙酸</a:t>
            </a:r>
            <a:r>
              <a:rPr lang="zh-CN" altLang="en-US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乙酯</a:t>
            </a:r>
            <a:endParaRPr lang="en-US" altLang="zh-CN" sz="28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55556"/>
            <a:ext cx="5544616" cy="170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19672" y="3409836"/>
            <a:ext cx="5429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00B050"/>
                </a:solidFill>
              </a:rPr>
              <a:t>     </a:t>
            </a:r>
            <a:r>
              <a:rPr lang="zh-CN" altLang="en-US" sz="2800" dirty="0">
                <a:solidFill>
                  <a:srgbClr val="00B050"/>
                </a:solidFill>
              </a:rPr>
              <a:t>实验现象和结构的关系？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211935"/>
            <a:ext cx="7458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288032" y="4005064"/>
            <a:ext cx="11156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互变异构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47664" y="5214938"/>
            <a:ext cx="6889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00B050"/>
                </a:solidFill>
              </a:rPr>
              <a:t>     </a:t>
            </a:r>
            <a:r>
              <a:rPr lang="zh-CN" altLang="en-US" sz="2800" dirty="0">
                <a:solidFill>
                  <a:srgbClr val="00B050"/>
                </a:solidFill>
              </a:rPr>
              <a:t>分子结构与互变异构体的关系（通式）？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4056" y="1023119"/>
            <a:ext cx="36358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结构与互变异构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1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28625" y="285750"/>
            <a:ext cx="2555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化学性质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57188" y="918741"/>
            <a:ext cx="3460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）分解反应</a:t>
            </a:r>
          </a:p>
        </p:txBody>
      </p:sp>
      <p:pic>
        <p:nvPicPr>
          <p:cNvPr id="1229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52" y="1380406"/>
            <a:ext cx="6026422" cy="126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72122"/>
            <a:ext cx="6026422" cy="129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1"/>
          <p:cNvSpPr txBox="1">
            <a:spLocks noChangeArrowheads="1"/>
          </p:cNvSpPr>
          <p:nvPr/>
        </p:nvSpPr>
        <p:spPr bwMode="auto">
          <a:xfrm>
            <a:off x="428625" y="4182665"/>
            <a:ext cx="3460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）取代反应</a:t>
            </a:r>
          </a:p>
        </p:txBody>
      </p:sp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725144"/>
            <a:ext cx="8347211" cy="118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86000" y="5991374"/>
            <a:ext cx="3929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B050"/>
                </a:solidFill>
              </a:rPr>
              <a:t>     </a:t>
            </a:r>
            <a:r>
              <a:rPr lang="zh-CN" altLang="en-US" sz="2400" dirty="0">
                <a:solidFill>
                  <a:srgbClr val="00B050"/>
                </a:solidFill>
              </a:rPr>
              <a:t>应用？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69412" y="1563038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69146" y="1527683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8306" y="1655088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69045" y="485800"/>
            <a:ext cx="677386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第一节  羟基酸</a:t>
            </a:r>
            <a:r>
              <a:rPr lang="zh-CN" altLang="en-US" sz="4400" dirty="0" smtClean="0">
                <a:solidFill>
                  <a:srgbClr val="0070C0"/>
                </a:solidFill>
                <a:latin typeface="+mj-ea"/>
              </a:rPr>
              <a:t> </a:t>
            </a:r>
            <a:endParaRPr lang="en-US" altLang="zh-CN" sz="44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70160" y="2041684"/>
            <a:ext cx="5281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11.1 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羟基酸分类和命名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77056" y="2708920"/>
            <a:ext cx="1674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57739" y="5425554"/>
            <a:ext cx="2843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邻羟基苯甲酸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073639" y="5997054"/>
            <a:ext cx="1584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水杨酸</a:t>
            </a: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229200"/>
            <a:ext cx="1800225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4350" y="4767535"/>
            <a:ext cx="1175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俗名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54348" y="3284984"/>
            <a:ext cx="7966124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-OH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所连烃基分类：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醇酸、酚酸</a:t>
            </a:r>
            <a:endParaRPr lang="en-US" altLang="zh-CN" sz="2400" b="1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-OH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-COOH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的位置分类：</a:t>
            </a:r>
            <a:r>
              <a:rPr lang="el-GR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α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, </a:t>
            </a:r>
            <a:r>
              <a:rPr lang="el-GR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β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, </a:t>
            </a:r>
            <a:r>
              <a:rPr lang="el-GR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γ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, </a:t>
            </a:r>
            <a:r>
              <a:rPr lang="el-GR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δ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-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羟基酸</a:t>
            </a:r>
            <a:endParaRPr lang="en-US" altLang="zh-CN" sz="2400" b="1" dirty="0" smtClean="0">
              <a:solidFill>
                <a:srgbClr val="0070C0"/>
              </a:solidFill>
              <a:latin typeface="Times New Roman"/>
              <a:ea typeface="微软雅黑 Light" panose="020B0502040204020203" pitchFamily="34" charset="-122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                                             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邻、间、对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2198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2711"/>
            <a:ext cx="2232025" cy="105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187500" y="1676673"/>
            <a:ext cx="237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羟基丁二酸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493887" y="2180580"/>
            <a:ext cx="1584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苹果酸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24719"/>
            <a:ext cx="208915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003800" y="1815356"/>
            <a:ext cx="3492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2,3-</a:t>
            </a:r>
            <a:r>
              <a:rPr lang="zh-CN" altLang="en-US" sz="2400" b="1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二羟基丁二酸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867400" y="2319263"/>
            <a:ext cx="1603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酒石酸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38956" y="4711700"/>
            <a:ext cx="3960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3-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羧基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-3-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羟基戊二酸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45579" y="5498455"/>
            <a:ext cx="3533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柠檬酸 或 枸橼酸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642643" y="4711700"/>
            <a:ext cx="3960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3-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羧基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-2-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羟基戊二酸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446167" y="5498455"/>
            <a:ext cx="1862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0066F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异柠檬酸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6" y="3068638"/>
            <a:ext cx="22320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68" y="2995613"/>
            <a:ext cx="2233613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13881" y="5214391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jǔyuán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2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  <p:bldP spid="4104" grpId="0"/>
      <p:bldP spid="4105" grpId="0"/>
      <p:bldP spid="13" grpId="0"/>
      <p:bldP spid="14" grpId="0"/>
      <p:bldP spid="15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1674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 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酸性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77056" y="404664"/>
            <a:ext cx="5281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11.1 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羟基酸的化学性质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529116" y="1816359"/>
            <a:ext cx="4343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醇酸：连有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-OH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后酸性增强</a:t>
            </a:r>
            <a:endParaRPr lang="zh-CN" altLang="en-US" sz="24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18447"/>
              </p:ext>
            </p:extLst>
          </p:nvPr>
        </p:nvGraphicFramePr>
        <p:xfrm>
          <a:off x="1114401" y="2420888"/>
          <a:ext cx="2055614" cy="84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9" name="CS ChemDraw Drawing" r:id="rId3" imgW="1004034" imgH="412755" progId="ChemDraw.Document.6.0">
                  <p:embed/>
                </p:oleObj>
              </mc:Choice>
              <mc:Fallback>
                <p:oleObj name="CS ChemDraw Drawing" r:id="rId3" imgW="1004034" imgH="4127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01" y="2420888"/>
                        <a:ext cx="2055614" cy="84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264742"/>
              </p:ext>
            </p:extLst>
          </p:nvPr>
        </p:nvGraphicFramePr>
        <p:xfrm>
          <a:off x="4760913" y="2420938"/>
          <a:ext cx="20701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0" name="CS ChemDraw Drawing" r:id="rId5" imgW="1072421" imgH="422065" progId="ChemDraw.Document.6.0">
                  <p:embed/>
                </p:oleObj>
              </mc:Choice>
              <mc:Fallback>
                <p:oleObj name="CS ChemDraw Drawing" r:id="rId5" imgW="1072421" imgH="4220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0913" y="2420938"/>
                        <a:ext cx="2070100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563888" y="2636912"/>
            <a:ext cx="564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77056" y="3469533"/>
            <a:ext cx="851542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酚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酸：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-OH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在苯环上有吸电子的诱导效应和给电子的共轭效应</a:t>
            </a:r>
            <a:endParaRPr lang="zh-CN" altLang="en-US" sz="24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56007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87699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443158" y="476672"/>
            <a:ext cx="2016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脱水反应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83704" y="4429125"/>
            <a:ext cx="6324600" cy="1671638"/>
            <a:chOff x="528" y="2694"/>
            <a:chExt cx="3984" cy="105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707"/>
              <a:ext cx="1104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2839"/>
              <a:ext cx="480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680" y="2903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800"/>
              <a:ext cx="10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2694"/>
              <a:ext cx="91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945"/>
              <a:ext cx="104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72" y="3456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乙交酯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56" y="3456"/>
              <a:ext cx="10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羟基乙酸</a:t>
              </a: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408384" y="1820217"/>
            <a:ext cx="7620000" cy="2328863"/>
            <a:chOff x="192" y="1056"/>
            <a:chExt cx="4800" cy="1467"/>
          </a:xfrm>
        </p:grpSpPr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192" y="1056"/>
              <a:ext cx="4800" cy="1467"/>
              <a:chOff x="192" y="960"/>
              <a:chExt cx="4800" cy="1467"/>
            </a:xfrm>
          </p:grpSpPr>
          <p:pic>
            <p:nvPicPr>
              <p:cNvPr id="21" name="Picture 2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960"/>
                <a:ext cx="1590" cy="9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1248"/>
                <a:ext cx="1632" cy="9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" y="1031"/>
                <a:ext cx="1200" cy="10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0" y="1344"/>
                <a:ext cx="39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88"/>
                <a:ext cx="772" cy="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1392" y="1248"/>
                <a:ext cx="720" cy="288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720" cy="288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912" y="2136"/>
                <a:ext cx="13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66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α-</a:t>
                </a:r>
                <a:r>
                  <a:rPr lang="zh-CN" altLang="en-US" sz="2400" b="1" dirty="0">
                    <a:solidFill>
                      <a:srgbClr val="0066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羟基丙酸</a:t>
                </a:r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4032" y="2136"/>
                <a:ext cx="8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solidFill>
                      <a:srgbClr val="0066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丙交酯</a:t>
                </a:r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1728" y="1286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</p:grpSp>
        <p:sp>
          <p:nvSpPr>
            <p:cNvPr id="20" name="AutoShape 31"/>
            <p:cNvSpPr>
              <a:spLocks noChangeArrowheads="1"/>
            </p:cNvSpPr>
            <p:nvPr/>
          </p:nvSpPr>
          <p:spPr bwMode="auto">
            <a:xfrm>
              <a:off x="3264" y="1680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981584" y="1196752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α-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醇酸               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交酯</a:t>
            </a:r>
          </a:p>
        </p:txBody>
      </p: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2204864" y="1052736"/>
            <a:ext cx="1143000" cy="584200"/>
            <a:chOff x="1536" y="524"/>
            <a:chExt cx="720" cy="368"/>
          </a:xfrm>
        </p:grpSpPr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536" y="76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1616" y="52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- H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O</a:t>
              </a:r>
            </a:p>
          </p:txBody>
        </p:sp>
        <p:sp>
          <p:nvSpPr>
            <p:cNvPr id="44" name="AutoShape 18"/>
            <p:cNvSpPr>
              <a:spLocks noChangeArrowheads="1"/>
            </p:cNvSpPr>
            <p:nvPr/>
          </p:nvSpPr>
          <p:spPr bwMode="auto">
            <a:xfrm>
              <a:off x="1832" y="79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2821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07306" y="353367"/>
            <a:ext cx="4975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β-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醇酸     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α,β-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不饱和酸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44686" y="3696417"/>
            <a:ext cx="6138863" cy="1666874"/>
            <a:chOff x="344" y="2337"/>
            <a:chExt cx="3867" cy="1050"/>
          </a:xfrm>
        </p:grpSpPr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" y="2337"/>
              <a:ext cx="1488" cy="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" y="2413"/>
              <a:ext cx="909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2535"/>
              <a:ext cx="50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512" y="259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pic>
          <p:nvPicPr>
            <p:cNvPr id="1024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" y="2670"/>
              <a:ext cx="680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968" y="2817"/>
              <a:ext cx="720" cy="24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440" y="309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γ-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羟基丁酸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984" y="285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γ-</a:t>
              </a:r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丁内酯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792" y="3096"/>
              <a:ext cx="14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1,4-</a:t>
              </a:r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丁内酯）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888" y="233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  <a:latin typeface="Arial" charset="0"/>
                </a:rPr>
                <a:t>α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504" y="233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>
                  <a:solidFill>
                    <a:srgbClr val="FF3300"/>
                  </a:solidFill>
                  <a:latin typeface="Arial" charset="0"/>
                </a:rPr>
                <a:t>β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456" y="257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  <a:latin typeface="Arial" charset="0"/>
                </a:rPr>
                <a:t>γ</a:t>
              </a:r>
            </a:p>
          </p:txBody>
        </p:sp>
      </p:grp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2556371" y="5873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683371" y="2063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- H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O</a:t>
            </a:r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3026271" y="638175"/>
            <a:ext cx="228600" cy="152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590550" y="2895600"/>
            <a:ext cx="6807200" cy="584200"/>
            <a:chOff x="372" y="1824"/>
            <a:chExt cx="4288" cy="368"/>
          </a:xfrm>
        </p:grpSpPr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2" y="1869"/>
              <a:ext cx="4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γ-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醇酸和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δ-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醇酸           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</a:t>
              </a:r>
              <a:r>
                <a:rPr lang="en-US" altLang="zh-CN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元或</a:t>
              </a:r>
              <a:r>
                <a:rPr lang="en-US" altLang="zh-CN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元环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内酯</a:t>
              </a: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1973" y="206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2018" y="182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- H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O</a:t>
              </a:r>
            </a:p>
          </p:txBody>
        </p:sp>
        <p:sp>
          <p:nvSpPr>
            <p:cNvPr id="10266" name="AutoShape 26"/>
            <p:cNvSpPr>
              <a:spLocks noChangeArrowheads="1"/>
            </p:cNvSpPr>
            <p:nvPr/>
          </p:nvSpPr>
          <p:spPr bwMode="auto">
            <a:xfrm>
              <a:off x="2234" y="209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3176736" y="4710831"/>
            <a:ext cx="4419600" cy="1814513"/>
            <a:chOff x="1876" y="2976"/>
            <a:chExt cx="2784" cy="1143"/>
          </a:xfrm>
        </p:grpSpPr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2304" y="3168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err="1"/>
                <a:t>NaOH</a:t>
              </a:r>
              <a:endParaRPr lang="en-US" altLang="zh-CN" sz="2000" b="1" dirty="0"/>
            </a:p>
          </p:txBody>
        </p:sp>
        <p:pic>
          <p:nvPicPr>
            <p:cNvPr id="10269" name="Picture 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" y="3471"/>
              <a:ext cx="2160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308" y="3831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γ-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羟基丁酸钠</a:t>
              </a: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3508" y="3807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（麻醉药）</a:t>
              </a: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2832" y="297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450105" y="1053158"/>
            <a:ext cx="7434263" cy="1655762"/>
            <a:chOff x="240" y="589"/>
            <a:chExt cx="4683" cy="1043"/>
          </a:xfrm>
        </p:grpSpPr>
        <p:grpSp>
          <p:nvGrpSpPr>
            <p:cNvPr id="10274" name="Group 34"/>
            <p:cNvGrpSpPr>
              <a:grpSpLocks/>
            </p:cNvGrpSpPr>
            <p:nvPr/>
          </p:nvGrpSpPr>
          <p:grpSpPr bwMode="auto">
            <a:xfrm>
              <a:off x="240" y="589"/>
              <a:ext cx="4683" cy="803"/>
              <a:chOff x="240" y="589"/>
              <a:chExt cx="4683" cy="803"/>
            </a:xfrm>
          </p:grpSpPr>
          <p:pic>
            <p:nvPicPr>
              <p:cNvPr id="10275" name="Picture 3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589"/>
                <a:ext cx="1728" cy="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6" name="Picture 3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" y="604"/>
                <a:ext cx="1632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7" name="Picture 3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4" y="731"/>
                <a:ext cx="680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8" name="Picture 3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" y="608"/>
                <a:ext cx="195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9" name="Picture 3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596"/>
                <a:ext cx="50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80" name="Text Box 40"/>
              <p:cNvSpPr txBox="1">
                <a:spLocks noChangeArrowheads="1"/>
              </p:cNvSpPr>
              <p:nvPr/>
            </p:nvSpPr>
            <p:spPr bwMode="auto">
              <a:xfrm>
                <a:off x="4224" y="659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  <p:sp>
            <p:nvSpPr>
              <p:cNvPr id="10281" name="Rectangle 41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720" cy="240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2" name="Text Box 42"/>
            <p:cNvSpPr txBox="1">
              <a:spLocks noChangeArrowheads="1"/>
            </p:cNvSpPr>
            <p:nvPr/>
          </p:nvSpPr>
          <p:spPr bwMode="auto">
            <a:xfrm>
              <a:off x="432" y="134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β-</a:t>
              </a:r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羟基丁酸</a:t>
              </a:r>
            </a:p>
          </p:txBody>
        </p:sp>
        <p:sp>
          <p:nvSpPr>
            <p:cNvPr id="10283" name="Text Box 43"/>
            <p:cNvSpPr txBox="1">
              <a:spLocks noChangeArrowheads="1"/>
            </p:cNvSpPr>
            <p:nvPr/>
          </p:nvSpPr>
          <p:spPr bwMode="auto">
            <a:xfrm>
              <a:off x="2976" y="105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丁烯酸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39367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2" y="818977"/>
            <a:ext cx="29718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29072" y="1747664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δ-</a:t>
            </a:r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羟基戊酸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97" y="1053927"/>
            <a:ext cx="1079500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72" y="833264"/>
            <a:ext cx="3095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658072" y="403052"/>
            <a:ext cx="2362200" cy="1801812"/>
            <a:chOff x="2688" y="65"/>
            <a:chExt cx="1488" cy="1135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03"/>
              <a:ext cx="768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" y="340"/>
              <a:ext cx="50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77" y="40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688" y="91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δ-</a:t>
              </a:r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戊内酯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12" y="48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δ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216" y="24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α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976" y="6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β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20" y="24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γ</a:t>
              </a: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466073" y="3051615"/>
            <a:ext cx="5200650" cy="2405064"/>
            <a:chOff x="2688" y="1709"/>
            <a:chExt cx="3072" cy="1515"/>
          </a:xfrm>
        </p:grpSpPr>
        <p:pic>
          <p:nvPicPr>
            <p:cNvPr id="16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709"/>
              <a:ext cx="3072" cy="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278" y="2624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甲基</a:t>
              </a:r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-5-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羟基己酸钠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038" y="2936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β-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甲基</a:t>
              </a:r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-δ-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羟基己酸钠）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35496" y="4751829"/>
            <a:ext cx="3509962" cy="952500"/>
            <a:chOff x="624" y="2424"/>
            <a:chExt cx="1920" cy="600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816" y="2424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3,5-</a:t>
              </a:r>
              <a:r>
                <a:rPr lang="zh-CN" altLang="en-US" sz="2400" b="1" dirty="0" smtClean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二甲基戊内酯</a:t>
              </a:r>
              <a:endPara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624" y="2736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（</a:t>
              </a:r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β-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甲基</a:t>
              </a:r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en-US" altLang="zh-CN" sz="2400" b="1" dirty="0" smtClean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δ-</a:t>
              </a:r>
              <a:r>
                <a:rPr lang="zh-CN" altLang="en-US" sz="2400" b="1" dirty="0" smtClean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戊内酯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56064" y="2938657"/>
            <a:ext cx="3189288" cy="1809750"/>
            <a:chOff x="756" y="1489"/>
            <a:chExt cx="2009" cy="1140"/>
          </a:xfrm>
        </p:grpSpPr>
        <p:pic>
          <p:nvPicPr>
            <p:cNvPr id="23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" y="1489"/>
              <a:ext cx="1338" cy="1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" y="2061"/>
              <a:ext cx="772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110" y="1915"/>
              <a:ext cx="6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err="1"/>
                <a:t>NaOH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7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9552" y="4479503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α-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醇酸的分解反应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797485" y="5059833"/>
            <a:ext cx="6324600" cy="1033463"/>
            <a:chOff x="336" y="2976"/>
            <a:chExt cx="3984" cy="651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139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" y="3264"/>
              <a:ext cx="646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" y="3256"/>
              <a:ext cx="795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3408"/>
              <a:ext cx="960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3" y="3464"/>
              <a:ext cx="24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293" y="328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776" y="32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CC0000"/>
                  </a:solidFill>
                </a:rPr>
                <a:t>稀</a:t>
              </a:r>
              <a:r>
                <a:rPr lang="en-US" altLang="zh-CN" sz="2000" b="1" dirty="0">
                  <a:solidFill>
                    <a:srgbClr val="CC0000"/>
                  </a:solidFill>
                </a:rPr>
                <a:t>H</a:t>
              </a:r>
              <a:r>
                <a:rPr lang="en-US" altLang="zh-CN" sz="2000" b="1" baseline="-25000" dirty="0">
                  <a:solidFill>
                    <a:srgbClr val="CC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CC0000"/>
                  </a:solidFill>
                </a:rPr>
                <a:t>SO</a:t>
              </a:r>
              <a:r>
                <a:rPr lang="en-US" altLang="zh-CN" sz="2000" b="1" baseline="-25000" dirty="0">
                  <a:solidFill>
                    <a:srgbClr val="CC0000"/>
                  </a:solidFill>
                </a:rPr>
                <a:t>4</a:t>
              </a:r>
              <a:endParaRPr lang="en-US" altLang="zh-CN" sz="20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1416610" y="5230139"/>
            <a:ext cx="1473200" cy="800100"/>
            <a:chOff x="816" y="3040"/>
            <a:chExt cx="928" cy="504"/>
          </a:xfrm>
        </p:grpSpPr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816" y="3040"/>
              <a:ext cx="192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072" y="3352"/>
              <a:ext cx="672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82850" y="317847"/>
            <a:ext cx="28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酚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酸的脱羧反应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69232" y="926506"/>
            <a:ext cx="6513829" cy="3114877"/>
            <a:chOff x="192" y="2034"/>
            <a:chExt cx="3880" cy="2190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" y="2034"/>
              <a:ext cx="817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" y="2286"/>
              <a:ext cx="81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" y="2633"/>
              <a:ext cx="104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" y="2523"/>
              <a:ext cx="528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274" y="259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" y="2562"/>
              <a:ext cx="76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1149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" y="3310"/>
              <a:ext cx="1200" cy="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" y="3406"/>
              <a:ext cx="528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309" y="347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pic>
          <p:nvPicPr>
            <p:cNvPr id="27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" y="3527"/>
              <a:ext cx="90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" y="3454"/>
              <a:ext cx="38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6804248" y="1836120"/>
            <a:ext cx="2160240" cy="1421928"/>
          </a:xfrm>
          <a:prstGeom prst="rect">
            <a:avLst/>
          </a:prstGeom>
          <a:noFill/>
          <a:ln w="127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多发生于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邻位或</a:t>
            </a:r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对位有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羟基的</a:t>
            </a:r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苯甲酸</a:t>
            </a:r>
          </a:p>
        </p:txBody>
      </p:sp>
    </p:spTree>
    <p:extLst>
      <p:ext uri="{BB962C8B-B14F-4D97-AF65-F5344CB8AC3E}">
        <p14:creationId xmlns:p14="http://schemas.microsoft.com/office/powerpoint/2010/main" val="20425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2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76250" y="591071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 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氧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化反应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39750" y="1445516"/>
            <a:ext cx="8077200" cy="2120900"/>
            <a:chOff x="144" y="592"/>
            <a:chExt cx="5088" cy="1200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624"/>
              <a:ext cx="1344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640"/>
              <a:ext cx="11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" y="642"/>
              <a:ext cx="123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769"/>
              <a:ext cx="86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122"/>
              <a:ext cx="158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122"/>
              <a:ext cx="1824" cy="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1440" y="592"/>
              <a:ext cx="76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CC0000"/>
                  </a:solidFill>
                </a:rPr>
                <a:t>稀</a:t>
              </a:r>
              <a:r>
                <a:rPr lang="en-US" altLang="zh-CN" sz="2000" b="1">
                  <a:solidFill>
                    <a:srgbClr val="CC0000"/>
                  </a:solidFill>
                </a:rPr>
                <a:t>HNO</a:t>
              </a:r>
              <a:r>
                <a:rPr lang="en-US" altLang="zh-CN" sz="2000" b="1" baseline="-25000">
                  <a:solidFill>
                    <a:srgbClr val="CC0000"/>
                  </a:solidFill>
                </a:rPr>
                <a:t>3</a:t>
              </a:r>
              <a:endParaRPr lang="en-US" altLang="zh-CN" sz="2000" b="1">
                <a:solidFill>
                  <a:srgbClr val="CC0000"/>
                </a:solidFill>
              </a:endParaRPr>
            </a:p>
          </p:txBody>
        </p:sp>
        <p:pic>
          <p:nvPicPr>
            <p:cNvPr id="1229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769"/>
              <a:ext cx="86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3264" y="592"/>
              <a:ext cx="76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CC0000"/>
                  </a:solidFill>
                </a:rPr>
                <a:t>稀</a:t>
              </a:r>
              <a:r>
                <a:rPr lang="en-US" altLang="zh-CN" sz="2000" b="1">
                  <a:solidFill>
                    <a:srgbClr val="CC0000"/>
                  </a:solidFill>
                </a:rPr>
                <a:t>HNO</a:t>
              </a:r>
              <a:r>
                <a:rPr lang="en-US" altLang="zh-CN" sz="2000" b="1" baseline="-25000">
                  <a:solidFill>
                    <a:srgbClr val="CC0000"/>
                  </a:solidFill>
                </a:rPr>
                <a:t>3</a:t>
              </a:r>
              <a:endParaRPr lang="en-US" altLang="zh-CN" sz="2000" b="1">
                <a:solidFill>
                  <a:srgbClr val="CC0000"/>
                </a:solidFill>
              </a:endParaRPr>
            </a:p>
          </p:txBody>
        </p:sp>
        <p:pic>
          <p:nvPicPr>
            <p:cNvPr id="12301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1241"/>
              <a:ext cx="86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1776" y="1064"/>
              <a:ext cx="7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CC0000"/>
                  </a:solidFill>
                </a:rPr>
                <a:t>稀</a:t>
              </a:r>
              <a:r>
                <a:rPr lang="en-US" altLang="zh-CN" sz="2000" b="1">
                  <a:solidFill>
                    <a:srgbClr val="CC0000"/>
                  </a:solidFill>
                </a:rPr>
                <a:t>HNO</a:t>
              </a:r>
              <a:r>
                <a:rPr lang="en-US" altLang="zh-CN" sz="2000" b="1" baseline="-25000">
                  <a:solidFill>
                    <a:srgbClr val="CC0000"/>
                  </a:solidFill>
                </a:rPr>
                <a:t>3</a:t>
              </a:r>
              <a:endParaRPr lang="en-US" altLang="zh-CN" sz="2000" b="1">
                <a:solidFill>
                  <a:srgbClr val="CC0000"/>
                </a:solidFill>
              </a:endParaRPr>
            </a:p>
          </p:txBody>
        </p:sp>
      </p:grp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886544" y="3891508"/>
            <a:ext cx="6781800" cy="1409700"/>
            <a:chOff x="144" y="1584"/>
            <a:chExt cx="4272" cy="888"/>
          </a:xfrm>
        </p:grpSpPr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144" y="1584"/>
              <a:ext cx="4272" cy="711"/>
              <a:chOff x="144" y="1790"/>
              <a:chExt cx="4272" cy="711"/>
            </a:xfrm>
          </p:grpSpPr>
          <p:pic>
            <p:nvPicPr>
              <p:cNvPr id="12305" name="Picture 1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1824"/>
                <a:ext cx="1296" cy="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06" name="Picture 1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1824"/>
                <a:ext cx="1488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07" name="Picture 1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1797"/>
                <a:ext cx="432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308" name="Text Box 20"/>
              <p:cNvSpPr txBox="1">
                <a:spLocks noChangeArrowheads="1"/>
              </p:cNvSpPr>
              <p:nvPr/>
            </p:nvSpPr>
            <p:spPr bwMode="auto">
              <a:xfrm>
                <a:off x="3792" y="1872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+</a:t>
                </a:r>
              </a:p>
            </p:txBody>
          </p:sp>
          <p:pic>
            <p:nvPicPr>
              <p:cNvPr id="12309" name="Picture 2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968"/>
                <a:ext cx="1104" cy="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10" name="Picture 2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4" y="2023"/>
                <a:ext cx="243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311" name="Text Box 23"/>
              <p:cNvSpPr txBox="1">
                <a:spLocks noChangeArrowheads="1"/>
              </p:cNvSpPr>
              <p:nvPr/>
            </p:nvSpPr>
            <p:spPr bwMode="auto">
              <a:xfrm>
                <a:off x="1384" y="1790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solidFill>
                      <a:srgbClr val="CC0000"/>
                    </a:solidFill>
                  </a:rPr>
                  <a:t>Tollens</a:t>
                </a:r>
                <a:r>
                  <a:rPr lang="zh-CN" altLang="en-US" sz="2000" b="1">
                    <a:solidFill>
                      <a:srgbClr val="CC0000"/>
                    </a:solidFill>
                  </a:rPr>
                  <a:t>试剂</a:t>
                </a:r>
              </a:p>
            </p:txBody>
          </p:sp>
        </p:grp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288" y="2184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</a:rPr>
                <a:t>α-</a:t>
              </a:r>
              <a:r>
                <a:rPr lang="zh-CN" altLang="en-US" sz="2400" b="1">
                  <a:solidFill>
                    <a:srgbClr val="0066FF"/>
                  </a:solidFill>
                </a:rPr>
                <a:t>羟基酸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2640" y="218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</a:rPr>
                <a:t>α-</a:t>
              </a:r>
              <a:r>
                <a:rPr lang="zh-CN" altLang="en-US" sz="2400" b="1" dirty="0">
                  <a:solidFill>
                    <a:srgbClr val="0066FF"/>
                  </a:solidFill>
                </a:rPr>
                <a:t>酮酸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48064" y="587727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P195</a:t>
            </a:r>
            <a:r>
              <a:rPr lang="zh-CN" altLang="en-US" dirty="0" smtClean="0"/>
              <a:t>思考题</a:t>
            </a:r>
            <a:r>
              <a:rPr lang="en-US" altLang="zh-CN" dirty="0" smtClean="0"/>
              <a:t>11-2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54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8022</TotalTime>
  <Words>435</Words>
  <Application>Microsoft Office PowerPoint</Application>
  <PresentationFormat>全屏显示(4:3)</PresentationFormat>
  <Paragraphs>121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楷体_GB2312</vt:lpstr>
      <vt:lpstr>宋体</vt:lpstr>
      <vt:lpstr>微软雅黑 Light</vt:lpstr>
      <vt:lpstr>幼圆</vt:lpstr>
      <vt:lpstr>Arial</vt:lpstr>
      <vt:lpstr>Calibri</vt:lpstr>
      <vt:lpstr>Franklin Gothic Book</vt:lpstr>
      <vt:lpstr>Perpetua</vt:lpstr>
      <vt:lpstr>Times New Roman</vt:lpstr>
      <vt:lpstr>Wingdings 2</vt:lpstr>
      <vt:lpstr>平衡</vt:lpstr>
      <vt:lpstr>CS ChemDraw Drawing</vt:lpstr>
      <vt:lpstr>取代酸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zhujie</dc:creator>
  <cp:lastModifiedBy>沙强</cp:lastModifiedBy>
  <cp:revision>171</cp:revision>
  <dcterms:created xsi:type="dcterms:W3CDTF">2016-08-23T01:53:32Z</dcterms:created>
  <dcterms:modified xsi:type="dcterms:W3CDTF">2019-05-05T02:04:38Z</dcterms:modified>
</cp:coreProperties>
</file>