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6" r:id="rId3"/>
    <p:sldId id="343" r:id="rId4"/>
    <p:sldId id="350" r:id="rId5"/>
    <p:sldId id="342" r:id="rId6"/>
    <p:sldId id="282" r:id="rId7"/>
    <p:sldId id="285" r:id="rId8"/>
    <p:sldId id="281" r:id="rId9"/>
    <p:sldId id="277" r:id="rId10"/>
    <p:sldId id="286" r:id="rId11"/>
    <p:sldId id="288" r:id="rId12"/>
    <p:sldId id="345" r:id="rId13"/>
    <p:sldId id="289" r:id="rId14"/>
    <p:sldId id="346" r:id="rId15"/>
    <p:sldId id="347" r:id="rId16"/>
    <p:sldId id="351" r:id="rId17"/>
    <p:sldId id="348" r:id="rId18"/>
    <p:sldId id="349" r:id="rId19"/>
    <p:sldId id="352" r:id="rId20"/>
    <p:sldId id="353" r:id="rId21"/>
    <p:sldId id="354" r:id="rId22"/>
    <p:sldId id="355" r:id="rId23"/>
    <p:sldId id="356" r:id="rId24"/>
    <p:sldId id="357" r:id="rId25"/>
    <p:sldId id="359" r:id="rId26"/>
    <p:sldId id="360" r:id="rId27"/>
    <p:sldId id="361" r:id="rId28"/>
    <p:sldId id="362" r:id="rId29"/>
    <p:sldId id="364" r:id="rId30"/>
    <p:sldId id="363" r:id="rId31"/>
    <p:sldId id="365" r:id="rId32"/>
    <p:sldId id="366" r:id="rId33"/>
    <p:sldId id="368" r:id="rId34"/>
    <p:sldId id="369" r:id="rId35"/>
    <p:sldId id="370" r:id="rId36"/>
    <p:sldId id="371" r:id="rId37"/>
    <p:sldId id="372" r:id="rId38"/>
    <p:sldId id="37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84DB9-8641-4E30-9ADE-AF419CBA59F2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565A-CA91-4CD7-8F96-F0BAB5A0E3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8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FE3550-02F5-4CC1-B65F-B72B43E5409B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CFFB3C-14B0-4423-BB08-E75D4AD9D1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gi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28.bin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51.w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47.wmf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24.bin"/><Relationship Id="rId24" Type="http://schemas.openxmlformats.org/officeDocument/2006/relationships/oleObject" Target="../embeddings/oleObject31.bin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image" Target="../media/image46.wmf"/><Relationship Id="rId19" Type="http://schemas.openxmlformats.org/officeDocument/2006/relationships/image" Target="../media/image50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6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9.emf"/><Relationship Id="rId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含氮有机化合物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14400" y="3810000"/>
            <a:ext cx="7620000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综合上述各种因素，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在水溶液中，胺的碱性强弱次序为：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脂肪胺（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2°&gt;1°&gt;3°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氨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芳香胺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氯苯中，脂肪胺的碱性强弱次序为：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3°&gt; 2°&gt; 1°</a:t>
            </a:r>
            <a:endParaRPr lang="en-US" altLang="zh-CN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14400" y="381000"/>
            <a:ext cx="7391400" cy="138679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溶剂化效应是给电子的，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越多，溶剂化效应越大，形成的铵正离子就越稳定。不同溶剂的溶剂化效应是不同的。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985840" y="24384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</a:rPr>
              <a:t>+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554055"/>
              </p:ext>
            </p:extLst>
          </p:nvPr>
        </p:nvGraphicFramePr>
        <p:xfrm>
          <a:off x="3701256" y="2182813"/>
          <a:ext cx="204628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" name="CS ChemDraw Drawing" r:id="rId3" imgW="2046259" imgH="1244922" progId="ChemDraw.Document.6.0">
                  <p:embed/>
                </p:oleObj>
              </mc:Choice>
              <mc:Fallback>
                <p:oleObj name="CS ChemDraw Drawing" r:id="rId3" imgW="2046259" imgH="124492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1256" y="2182813"/>
                        <a:ext cx="2046287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21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nimBg="1" autoUpdateAnimBg="0"/>
      <p:bldP spid="2867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67544" y="393920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）芳香胺碱性强弱的分析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62000" y="1307571"/>
            <a:ext cx="6768752" cy="5355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N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的孤电子对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，与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苯环共轭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，碱性减弱。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38" y="2204864"/>
            <a:ext cx="6315075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8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76488"/>
            <a:ext cx="8842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376488"/>
            <a:ext cx="13716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76488"/>
            <a:ext cx="8842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2376488"/>
            <a:ext cx="14097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752600" y="68580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/>
              <a:t>按碱性由强到弱的顺序排列下列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447800" y="4129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①               ②                  ③               ④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667000" y="49530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 ② &gt; ① &gt; ③ &gt; ④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540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533400" y="457200"/>
            <a:ext cx="1114425" cy="971550"/>
            <a:chOff x="3960" y="336"/>
            <a:chExt cx="702" cy="612"/>
          </a:xfrm>
        </p:grpSpPr>
        <p:pic>
          <p:nvPicPr>
            <p:cNvPr id="12301" name="Picture 13" descr="179"/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" y="336"/>
              <a:ext cx="603" cy="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02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960" y="528"/>
              <a:ext cx="702" cy="259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zh-CN" altLang="en-US" sz="2800" kern="10">
                  <a:ln w="9525">
                    <a:solidFill>
                      <a:srgbClr val="339966"/>
                    </a:solidFill>
                    <a:round/>
                    <a:headEnd/>
                    <a:tailEnd/>
                  </a:ln>
                  <a:solidFill>
                    <a:srgbClr val="339966"/>
                  </a:solidFill>
                  <a:latin typeface="隶书"/>
                  <a:ea typeface="隶书"/>
                </a:rPr>
                <a:t>想一想</a:t>
              </a:r>
            </a:p>
          </p:txBody>
        </p:sp>
      </p:grp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57200" y="1371600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化合物</a:t>
            </a:r>
          </a:p>
        </p:txBody>
      </p:sp>
    </p:spTree>
    <p:extLst>
      <p:ext uri="{BB962C8B-B14F-4D97-AF65-F5344CB8AC3E}">
        <p14:creationId xmlns:p14="http://schemas.microsoft.com/office/powerpoint/2010/main" val="237806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57200" y="228600"/>
            <a:ext cx="3276600" cy="5334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</a:t>
            </a:r>
            <a:r>
              <a:rPr lang="zh-CN" altLang="en-US" sz="28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的成盐反应</a:t>
            </a:r>
            <a:endParaRPr lang="zh-CN" altLang="en-US" sz="28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46936" y="5672294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所有的铵盐都具有一定的熔点或分解点。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79619" y="979714"/>
            <a:ext cx="395476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胺有碱性，遇酸能形成盐。</a:t>
            </a:r>
            <a:endParaRPr lang="zh-CN" altLang="en-US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932040" y="1614488"/>
            <a:ext cx="2487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COO</a:t>
            </a:r>
            <a:r>
              <a:rPr lang="en-US" altLang="zh-CN" sz="2400" b="1" baseline="30000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 +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NH</a:t>
            </a:r>
            <a:r>
              <a:rPr lang="en-US" altLang="zh-CN" sz="2400" b="1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</a:t>
            </a:r>
            <a:endParaRPr lang="en-US" altLang="zh-CN" sz="2400" dirty="0"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14400" y="1590675"/>
            <a:ext cx="29400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RNH</a:t>
            </a:r>
            <a:r>
              <a:rPr lang="en-US" altLang="zh-CN" sz="2400" b="1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+  CH</a:t>
            </a:r>
            <a:r>
              <a:rPr lang="en-US" altLang="zh-CN" sz="2400" b="1" baseline="-25000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COOH</a:t>
            </a:r>
            <a:endParaRPr lang="en-US" altLang="zh-CN" sz="2400" b="1" dirty="0"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851920" y="1843088"/>
            <a:ext cx="914400" cy="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926277" y="2329543"/>
            <a:ext cx="235032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成盐反应的应用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153988" y="4426857"/>
            <a:ext cx="73784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不溶于水             溶于水           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不溶于水      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溶于水</a:t>
            </a: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81000" y="3124200"/>
            <a:ext cx="2318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用于分离提纯</a:t>
            </a:r>
            <a:endParaRPr lang="zh-CN" altLang="en-US" sz="2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0756" name="Object 36"/>
          <p:cNvGraphicFramePr>
            <a:graphicFrameLocks noChangeAspect="1"/>
          </p:cNvGraphicFramePr>
          <p:nvPr/>
        </p:nvGraphicFramePr>
        <p:xfrm>
          <a:off x="1143000" y="3810000"/>
          <a:ext cx="70469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4" name="Document" r:id="rId3" imgW="3524400" imgH="314280" progId="ChemWindow.Document">
                  <p:embed/>
                </p:oleObj>
              </mc:Choice>
              <mc:Fallback>
                <p:oleObj name="Document" r:id="rId3" imgW="3524400" imgH="31428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70469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533400" y="5181600"/>
            <a:ext cx="1752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2400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用于鉴定</a:t>
            </a:r>
          </a:p>
        </p:txBody>
      </p:sp>
      <p:sp>
        <p:nvSpPr>
          <p:cNvPr id="30762" name="Text Box 42"/>
          <p:cNvSpPr txBox="1">
            <a:spLocks noChangeArrowheads="1"/>
          </p:cNvSpPr>
          <p:nvPr/>
        </p:nvSpPr>
        <p:spPr bwMode="auto">
          <a:xfrm>
            <a:off x="3276600" y="38100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038600" y="37338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accent2"/>
                </a:solidFill>
              </a:rPr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97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utoUpdateAnimBg="0"/>
      <p:bldP spid="30724" grpId="0"/>
      <p:bldP spid="30725" grpId="0" autoUpdateAnimBg="0"/>
      <p:bldP spid="30726" grpId="0" autoUpdateAnimBg="0"/>
      <p:bldP spid="30727" grpId="0" animBg="1"/>
      <p:bldP spid="30728" grpId="0"/>
      <p:bldP spid="30739" grpId="0" autoUpdateAnimBg="0"/>
      <p:bldP spid="30741" grpId="0" autoUpdateAnimBg="0"/>
      <p:bldP spid="30760" grpId="0" autoUpdateAnimBg="0"/>
      <p:bldP spid="30762" grpId="0" autoUpdateAnimBg="0"/>
      <p:bldP spid="307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7"/>
          <p:cNvSpPr txBox="1">
            <a:spLocks noChangeArrowheads="1"/>
          </p:cNvSpPr>
          <p:nvPr/>
        </p:nvSpPr>
        <p:spPr bwMode="auto">
          <a:xfrm>
            <a:off x="642938" y="428625"/>
            <a:ext cx="3071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2. </a:t>
            </a:r>
            <a:r>
              <a:rPr lang="zh-CN" altLang="en-US" sz="3600">
                <a:solidFill>
                  <a:schemeClr val="tx1"/>
                </a:solidFill>
              </a:rPr>
              <a:t>烃基化反应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700808"/>
            <a:ext cx="8501955" cy="88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128737"/>
            <a:ext cx="57816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43188" y="4714875"/>
            <a:ext cx="3143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00B050"/>
                </a:solidFill>
              </a:rPr>
              <a:t>     </a:t>
            </a:r>
            <a:r>
              <a:rPr lang="zh-CN" altLang="en-US" i="1">
                <a:solidFill>
                  <a:srgbClr val="00B050"/>
                </a:solidFill>
              </a:rPr>
              <a:t>制备原理？碱性？</a:t>
            </a:r>
            <a:endParaRPr lang="en-US" altLang="zh-CN" i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949746" y="5595257"/>
            <a:ext cx="3352800" cy="4616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酰基铵盐（不能析离）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499381"/>
              </p:ext>
            </p:extLst>
          </p:nvPr>
        </p:nvGraphicFramePr>
        <p:xfrm>
          <a:off x="4389154" y="2675384"/>
          <a:ext cx="16208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0" name="CS ChemDraw Drawing" r:id="rId3" imgW="1620360" imgH="609480" progId="ChemDraw.Document.4.5">
                  <p:embed/>
                </p:oleObj>
              </mc:Choice>
              <mc:Fallback>
                <p:oleObj name="CS ChemDraw Drawing" r:id="rId3" imgW="1620360" imgH="60948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154" y="2675384"/>
                        <a:ext cx="16208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791803"/>
              </p:ext>
            </p:extLst>
          </p:nvPr>
        </p:nvGraphicFramePr>
        <p:xfrm>
          <a:off x="4389154" y="1913384"/>
          <a:ext cx="17033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1" name="CS ChemDraw Drawing" r:id="rId5" imgW="1704240" imgH="563760" progId="ChemDraw.Document.4.5">
                  <p:embed/>
                </p:oleObj>
              </mc:Choice>
              <mc:Fallback>
                <p:oleObj name="CS ChemDraw Drawing" r:id="rId5" imgW="1704240" imgH="56376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154" y="1913384"/>
                        <a:ext cx="17033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36847"/>
              </p:ext>
            </p:extLst>
          </p:nvPr>
        </p:nvGraphicFramePr>
        <p:xfrm>
          <a:off x="4389154" y="1227584"/>
          <a:ext cx="1570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2" name="CS ChemDraw Drawing" r:id="rId7" imgW="1569600" imgH="609480" progId="ChemDraw.Document.4.5">
                  <p:embed/>
                </p:oleObj>
              </mc:Choice>
              <mc:Fallback>
                <p:oleObj name="CS ChemDraw Drawing" r:id="rId7" imgW="1569600" imgH="60948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154" y="1227584"/>
                        <a:ext cx="15700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57233"/>
              </p:ext>
            </p:extLst>
          </p:nvPr>
        </p:nvGraphicFramePr>
        <p:xfrm>
          <a:off x="1264954" y="1913384"/>
          <a:ext cx="16144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3" name="CS ChemDraw Drawing" r:id="rId9" imgW="1615320" imgH="609480" progId="ChemDraw.Document.4.5">
                  <p:embed/>
                </p:oleObj>
              </mc:Choice>
              <mc:Fallback>
                <p:oleObj name="CS ChemDraw Drawing" r:id="rId9" imgW="1615320" imgH="60948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954" y="1913384"/>
                        <a:ext cx="16144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017554" y="2370584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2179354" y="1532384"/>
            <a:ext cx="6543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2103154" y="2827784"/>
            <a:ext cx="9252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</a:p>
        </p:txBody>
      </p:sp>
      <p:graphicFrame>
        <p:nvGraphicFramePr>
          <p:cNvPr id="542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47723"/>
              </p:ext>
            </p:extLst>
          </p:nvPr>
        </p:nvGraphicFramePr>
        <p:xfrm>
          <a:off x="1113549" y="4509945"/>
          <a:ext cx="1676400" cy="71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4" name="CS ChemDraw Drawing" r:id="rId11" imgW="1442520" imgH="612000" progId="ChemDraw.Document.4.5">
                  <p:embed/>
                </p:oleObj>
              </mc:Choice>
              <mc:Fallback>
                <p:oleObj name="CS ChemDraw Drawing" r:id="rId11" imgW="1442520" imgH="61200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549" y="4509945"/>
                        <a:ext cx="1676400" cy="71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2904621" y="5066766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24336"/>
              </p:ext>
            </p:extLst>
          </p:nvPr>
        </p:nvGraphicFramePr>
        <p:xfrm>
          <a:off x="4237749" y="4478870"/>
          <a:ext cx="1964645" cy="948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5" name="CS ChemDraw Drawing" r:id="rId13" imgW="1694160" imgH="817560" progId="ChemDraw.Document.4.5">
                  <p:embed/>
                </p:oleObj>
              </mc:Choice>
              <mc:Fallback>
                <p:oleObj name="CS ChemDraw Drawing" r:id="rId13" imgW="1694160" imgH="81756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749" y="4478870"/>
                        <a:ext cx="1964645" cy="948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426951" y="467023"/>
            <a:ext cx="1752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的酰化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017554" y="1854646"/>
            <a:ext cx="1219200" cy="8540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9900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氢氧化钠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或吡啶</a:t>
            </a: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1569754" y="3615744"/>
            <a:ext cx="4515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放热反应，产物酰胺均为固体。</a:t>
            </a:r>
          </a:p>
        </p:txBody>
      </p:sp>
    </p:spTree>
    <p:extLst>
      <p:ext uri="{BB962C8B-B14F-4D97-AF65-F5344CB8AC3E}">
        <p14:creationId xmlns:p14="http://schemas.microsoft.com/office/powerpoint/2010/main" val="127370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 autoUpdateAnimBg="0"/>
      <p:bldP spid="54281" grpId="0" animBg="1"/>
      <p:bldP spid="54282" grpId="0" autoUpdateAnimBg="0"/>
      <p:bldP spid="54283" grpId="0" autoUpdateAnimBg="0"/>
      <p:bldP spid="54286" grpId="0" animBg="1"/>
      <p:bldP spid="54289" grpId="0" autoUpdateAnimBg="0"/>
      <p:bldP spid="54291" grpId="0" autoUpdateAnimBg="0"/>
      <p:bldP spid="5429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348880"/>
            <a:ext cx="85153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21273"/>
            <a:ext cx="4143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586333" y="443593"/>
            <a:ext cx="1985417" cy="58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基团保护</a:t>
            </a:r>
          </a:p>
        </p:txBody>
      </p:sp>
    </p:spTree>
    <p:extLst>
      <p:ext uri="{BB962C8B-B14F-4D97-AF65-F5344CB8AC3E}">
        <p14:creationId xmlns:p14="http://schemas.microsoft.com/office/powerpoint/2010/main" val="11358961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02185" y="4614316"/>
            <a:ext cx="2209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2000" b="1" baseline="30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  </a:t>
            </a:r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  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磺酰氯                                              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27062" y="332656"/>
            <a:ext cx="335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兴斯堡反应</a:t>
            </a:r>
            <a:endParaRPr lang="zh-CN" altLang="en-US" sz="2800" dirty="0">
              <a:solidFill>
                <a:schemeClr val="accent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92786" y="2152103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反应现象分析：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78385" y="3014116"/>
            <a:ext cx="18950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000" b="1" baseline="30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  </a:t>
            </a:r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  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磺酰氯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912385" y="2961729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沉淀溶解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711985" y="324271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702585" y="2961729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沉淀</a:t>
            </a: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58228"/>
              </p:ext>
            </p:extLst>
          </p:nvPr>
        </p:nvGraphicFramePr>
        <p:xfrm>
          <a:off x="4388385" y="3090316"/>
          <a:ext cx="15287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34" name="CS ChemDraw Drawing" r:id="rId3" imgW="1528920" imgH="200520" progId="ChemDraw.Document.4.5">
                  <p:embed/>
                </p:oleObj>
              </mc:Choice>
              <mc:Fallback>
                <p:oleObj name="CS ChemDraw Drawing" r:id="rId3" imgW="1528920" imgH="20052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385" y="3090316"/>
                        <a:ext cx="152876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16985" y="2785516"/>
            <a:ext cx="99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NaOH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4845585" y="3242716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lang="en-US" altLang="zh-CN" sz="2000" b="1" baseline="30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endParaRPr lang="en-US" altLang="zh-CN" sz="2000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02185" y="3852316"/>
            <a:ext cx="19383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000" b="1" baseline="30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  </a:t>
            </a:r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  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磺酰氯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3626385" y="3803104"/>
            <a:ext cx="4113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沉淀（既不溶于酸，又不溶于碱） 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2559585" y="4080916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3626385" y="4565104"/>
            <a:ext cx="45132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3°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胺油状物  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  </a:t>
            </a:r>
            <a:r>
              <a:rPr lang="en-US" altLang="zh-CN" sz="20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TsO</a:t>
            </a:r>
            <a:r>
              <a:rPr lang="en-US" altLang="zh-CN" sz="2000" b="1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的水溶液  +  </a:t>
            </a:r>
            <a:r>
              <a:rPr lang="en-US" altLang="zh-CN" sz="2000" b="1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NaCl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2559585" y="484291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3854985" y="5708104"/>
            <a:ext cx="1532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油状物消失</a:t>
            </a:r>
          </a:p>
        </p:txBody>
      </p:sp>
      <p:graphicFrame>
        <p:nvGraphicFramePr>
          <p:cNvPr id="553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448650"/>
              </p:ext>
            </p:extLst>
          </p:nvPr>
        </p:nvGraphicFramePr>
        <p:xfrm>
          <a:off x="4464585" y="5071516"/>
          <a:ext cx="2016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35" name="CS ChemDraw Drawing" r:id="rId5" imgW="200520" imgH="677880" progId="ChemDraw.Document.4.5">
                  <p:embed/>
                </p:oleObj>
              </mc:Choice>
              <mc:Fallback>
                <p:oleObj name="CS ChemDraw Drawing" r:id="rId5" imgW="200520" imgH="67788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585" y="5071516"/>
                        <a:ext cx="2016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4631273" y="5150891"/>
            <a:ext cx="4956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</a:t>
            </a:r>
            <a:r>
              <a:rPr lang="en-US" altLang="zh-CN" sz="2000" b="1" baseline="30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3778785" y="5150891"/>
            <a:ext cx="6575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OH</a:t>
            </a:r>
          </a:p>
        </p:txBody>
      </p:sp>
      <p:sp>
        <p:nvSpPr>
          <p:cNvPr id="55329" name="Rectangle 33"/>
          <p:cNvSpPr>
            <a:spLocks noChangeArrowheads="1"/>
          </p:cNvSpPr>
          <p:nvPr/>
        </p:nvSpPr>
        <p:spPr bwMode="auto">
          <a:xfrm>
            <a:off x="990600" y="1337716"/>
            <a:ext cx="7199407" cy="46166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定义：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2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, 3</a:t>
            </a:r>
            <a:r>
              <a:rPr lang="en-US" altLang="zh-CN" sz="2400" b="1" baseline="30000">
                <a:solidFill>
                  <a:schemeClr val="bg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胺与磺酰氯的反应称为兴斯堡反应。</a:t>
            </a:r>
          </a:p>
        </p:txBody>
      </p:sp>
    </p:spTree>
    <p:extLst>
      <p:ext uri="{BB962C8B-B14F-4D97-AF65-F5344CB8AC3E}">
        <p14:creationId xmlns:p14="http://schemas.microsoft.com/office/powerpoint/2010/main" val="7959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1" grpId="0" autoUpdateAnimBg="0"/>
      <p:bldP spid="55302" grpId="0" autoUpdateAnimBg="0"/>
      <p:bldP spid="55303" grpId="0" autoUpdateAnimBg="0"/>
      <p:bldP spid="55304" grpId="0" animBg="1"/>
      <p:bldP spid="55305" grpId="0" autoUpdateAnimBg="0"/>
      <p:bldP spid="55307" grpId="0" autoUpdateAnimBg="0"/>
      <p:bldP spid="55308" grpId="0" autoUpdateAnimBg="0"/>
      <p:bldP spid="55309" grpId="0" autoUpdateAnimBg="0"/>
      <p:bldP spid="55310" grpId="0" autoUpdateAnimBg="0"/>
      <p:bldP spid="55311" grpId="0" animBg="1"/>
      <p:bldP spid="55312" grpId="0" autoUpdateAnimBg="0"/>
      <p:bldP spid="55313" grpId="0" animBg="1"/>
      <p:bldP spid="55314" grpId="0" autoUpdateAnimBg="0"/>
      <p:bldP spid="55316" grpId="0" autoUpdateAnimBg="0"/>
      <p:bldP spid="55317" grpId="0" autoUpdateAnimBg="0"/>
      <p:bldP spid="5532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429927"/>
              </p:ext>
            </p:extLst>
          </p:nvPr>
        </p:nvGraphicFramePr>
        <p:xfrm>
          <a:off x="2133600" y="908720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0" name="CS ChemDraw Drawing" r:id="rId3" imgW="2080080" imgH="583920" progId="ChemDraw.Document.4.5">
                  <p:embed/>
                </p:oleObj>
              </mc:Choice>
              <mc:Fallback>
                <p:oleObj name="CS ChemDraw Drawing" r:id="rId3" imgW="2080080" imgH="58392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08720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076773"/>
              </p:ext>
            </p:extLst>
          </p:nvPr>
        </p:nvGraphicFramePr>
        <p:xfrm>
          <a:off x="990600" y="1670720"/>
          <a:ext cx="2438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1" name="CS ChemDraw Drawing" r:id="rId5" imgW="2367000" imgH="583920" progId="ChemDraw.Document.4.5">
                  <p:embed/>
                </p:oleObj>
              </mc:Choice>
              <mc:Fallback>
                <p:oleObj name="CS ChemDraw Drawing" r:id="rId5" imgW="2367000" imgH="58392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0720"/>
                        <a:ext cx="2438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131181"/>
              </p:ext>
            </p:extLst>
          </p:nvPr>
        </p:nvGraphicFramePr>
        <p:xfrm>
          <a:off x="4953000" y="1670720"/>
          <a:ext cx="2667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2" name="CS ChemDraw Drawing" r:id="rId7" imgW="2679480" imgH="583920" progId="ChemDraw.Document.4.5">
                  <p:embed/>
                </p:oleObj>
              </mc:Choice>
              <mc:Fallback>
                <p:oleObj name="CS ChemDraw Drawing" r:id="rId7" imgW="2679480" imgH="58392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0720"/>
                        <a:ext cx="26670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914400" y="961108"/>
            <a:ext cx="1103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RNH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  +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43400" y="908720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NaOH-H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253140"/>
              </p:ext>
            </p:extLst>
          </p:nvPr>
        </p:nvGraphicFramePr>
        <p:xfrm>
          <a:off x="3733800" y="1899320"/>
          <a:ext cx="9906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3" name="CS ChemDraw Drawing" r:id="rId9" imgW="1330920" imgH="198000" progId="ChemDraw.Document.4.5">
                  <p:embed/>
                </p:oleObj>
              </mc:Choice>
              <mc:Fallback>
                <p:oleObj name="CS ChemDraw Drawing" r:id="rId9" imgW="1330920" imgH="19800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99320"/>
                        <a:ext cx="9906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4267200" y="1268760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3810000" y="1594520"/>
            <a:ext cx="8258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038600" y="1975520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581400" y="1670720"/>
            <a:ext cx="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33400" y="2500536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457200" y="2847975"/>
            <a:ext cx="11689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</a:t>
            </a:r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45107"/>
              </p:ext>
            </p:extLst>
          </p:nvPr>
        </p:nvGraphicFramePr>
        <p:xfrm>
          <a:off x="1600200" y="2771775"/>
          <a:ext cx="20780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4" name="CS ChemDraw Drawing" r:id="rId11" imgW="2077560" imgH="583920" progId="ChemDraw.Document.4.5">
                  <p:embed/>
                </p:oleObj>
              </mc:Choice>
              <mc:Fallback>
                <p:oleObj name="CS ChemDraw Drawing" r:id="rId11" imgW="2077560" imgH="58392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71775"/>
                        <a:ext cx="207803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3657600" y="3076575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3733800" y="2695575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NaOH-H</a:t>
            </a:r>
            <a:r>
              <a:rPr lang="en-US" altLang="zh-CN" b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7772400" y="2847975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accent2"/>
                </a:solidFill>
              </a:rPr>
              <a:t>+  NaCl</a:t>
            </a:r>
            <a:endParaRPr lang="en-US" altLang="zh-CN" sz="2000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304800" y="5161384"/>
            <a:ext cx="8515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</a:t>
            </a:r>
          </a:p>
        </p:txBody>
      </p:sp>
      <p:graphicFrame>
        <p:nvGraphicFramePr>
          <p:cNvPr id="563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829766"/>
              </p:ext>
            </p:extLst>
          </p:nvPr>
        </p:nvGraphicFramePr>
        <p:xfrm>
          <a:off x="1066800" y="5085184"/>
          <a:ext cx="1981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5" name="CS ChemDraw Drawing" r:id="rId13" imgW="2080080" imgH="583920" progId="ChemDraw.Document.4.5">
                  <p:embed/>
                </p:oleObj>
              </mc:Choice>
              <mc:Fallback>
                <p:oleObj name="CS ChemDraw Drawing" r:id="rId13" imgW="2080080" imgH="58392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85184"/>
                        <a:ext cx="1981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3124200" y="5389984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3200400" y="5085184"/>
            <a:ext cx="13388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NaOH-H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4724400" y="5161384"/>
            <a:ext cx="8515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</a:t>
            </a:r>
          </a:p>
        </p:txBody>
      </p:sp>
      <p:graphicFrame>
        <p:nvGraphicFramePr>
          <p:cNvPr id="563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370637"/>
              </p:ext>
            </p:extLst>
          </p:nvPr>
        </p:nvGraphicFramePr>
        <p:xfrm>
          <a:off x="4953000" y="5542384"/>
          <a:ext cx="2016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6" name="CS ChemDraw Drawing" r:id="rId14" imgW="200520" imgH="677880" progId="ChemDraw.Document.4.5">
                  <p:embed/>
                </p:oleObj>
              </mc:Choice>
              <mc:Fallback>
                <p:oleObj name="CS ChemDraw Drawing" r:id="rId14" imgW="200520" imgH="67788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42384"/>
                        <a:ext cx="2016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4724400" y="6200775"/>
            <a:ext cx="840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5029200" y="6048375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5029200" y="5694784"/>
            <a:ext cx="465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4499992" y="5694784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</a:p>
        </p:txBody>
      </p:sp>
      <p:graphicFrame>
        <p:nvGraphicFramePr>
          <p:cNvPr id="563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285642"/>
              </p:ext>
            </p:extLst>
          </p:nvPr>
        </p:nvGraphicFramePr>
        <p:xfrm>
          <a:off x="5486400" y="5085184"/>
          <a:ext cx="25812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7" name="CS ChemDraw Drawing" r:id="rId16" imgW="2580480" imgH="583920" progId="ChemDraw.Document.4.5">
                  <p:embed/>
                </p:oleObj>
              </mc:Choice>
              <mc:Fallback>
                <p:oleObj name="CS ChemDraw Drawing" r:id="rId16" imgW="2580480" imgH="58392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085184"/>
                        <a:ext cx="25812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6172200" y="549275"/>
            <a:ext cx="2514600" cy="830997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prstShdw prst="shdw17" dist="17961" dir="2700000">
              <a:srgbClr val="99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磺酰胺的水解速率比酰胺慢得多。</a:t>
            </a: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609600" y="304800"/>
            <a:ext cx="3124200" cy="4572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/>
            </a:prstShdw>
          </a:effec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兴斯堡反应的反应式</a:t>
            </a:r>
            <a:endParaRPr lang="zh-CN" altLang="en-US" sz="4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>
            <a:off x="304800" y="4905375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>
            <a:off x="7696200" y="2771775"/>
            <a:ext cx="0" cy="533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06020"/>
              </p:ext>
            </p:extLst>
          </p:nvPr>
        </p:nvGraphicFramePr>
        <p:xfrm>
          <a:off x="5181600" y="2771775"/>
          <a:ext cx="22653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8" name="CS ChemDraw Drawing" r:id="rId18" imgW="2265480" imgH="583920" progId="ChemDraw.Document.4.5">
                  <p:embed/>
                </p:oleObj>
              </mc:Choice>
              <mc:Fallback>
                <p:oleObj name="CS ChemDraw Drawing" r:id="rId18" imgW="2265480" imgH="58392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771775"/>
                        <a:ext cx="22653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6172200" y="3501008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6118224" y="3501008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RI</a:t>
            </a:r>
          </a:p>
        </p:txBody>
      </p:sp>
      <p:sp>
        <p:nvSpPr>
          <p:cNvPr id="56358" name="Line 38"/>
          <p:cNvSpPr>
            <a:spLocks noChangeShapeType="1"/>
          </p:cNvSpPr>
          <p:nvPr/>
        </p:nvSpPr>
        <p:spPr bwMode="auto">
          <a:xfrm flipH="1">
            <a:off x="3810000" y="4295775"/>
            <a:ext cx="121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05792"/>
              </p:ext>
            </p:extLst>
          </p:nvPr>
        </p:nvGraphicFramePr>
        <p:xfrm>
          <a:off x="4343400" y="4371975"/>
          <a:ext cx="25558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79" name="CS ChemDraw Drawing" r:id="rId20" imgW="256320" imgH="233640" progId="ChemDraw.Document.4.5">
                  <p:embed/>
                </p:oleObj>
              </mc:Choice>
              <mc:Fallback>
                <p:oleObj name="CS ChemDraw Drawing" r:id="rId20" imgW="256320" imgH="23364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371975"/>
                        <a:ext cx="255588" cy="233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4191000" y="3914775"/>
            <a:ext cx="612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baseline="30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</a:p>
        </p:txBody>
      </p:sp>
      <p:graphicFrame>
        <p:nvGraphicFramePr>
          <p:cNvPr id="5636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879634"/>
              </p:ext>
            </p:extLst>
          </p:nvPr>
        </p:nvGraphicFramePr>
        <p:xfrm>
          <a:off x="1600200" y="3990975"/>
          <a:ext cx="22066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80" name="CS ChemDraw Drawing" r:id="rId22" imgW="2207160" imgH="583920" progId="ChemDraw.Document.4.5">
                  <p:embed/>
                </p:oleObj>
              </mc:Choice>
              <mc:Fallback>
                <p:oleObj name="CS ChemDraw Drawing" r:id="rId22" imgW="2207160" imgH="58392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90975"/>
                        <a:ext cx="22066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685800" y="4067175"/>
            <a:ext cx="917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baseline="30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5636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62400"/>
              </p:ext>
            </p:extLst>
          </p:nvPr>
        </p:nvGraphicFramePr>
        <p:xfrm>
          <a:off x="5105400" y="3990975"/>
          <a:ext cx="2524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81" name="Document" r:id="rId24" imgW="2523960" imgH="561960" progId="ChemWindow.Document">
                  <p:embed/>
                </p:oleObj>
              </mc:Choice>
              <mc:Fallback>
                <p:oleObj name="Document" r:id="rId24" imgW="2523960" imgH="56196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90975"/>
                        <a:ext cx="25241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4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6" grpId="0"/>
      <p:bldP spid="56328" grpId="0" animBg="1"/>
      <p:bldP spid="56329" grpId="0"/>
      <p:bldP spid="56330" grpId="0"/>
      <p:bldP spid="56331" grpId="0" animBg="1"/>
      <p:bldP spid="56332" grpId="0" animBg="1"/>
      <p:bldP spid="56333" grpId="0"/>
      <p:bldP spid="56335" grpId="0" animBg="1"/>
      <p:bldP spid="56336" grpId="0"/>
      <p:bldP spid="56337" grpId="0"/>
      <p:bldP spid="56338" grpId="0"/>
      <p:bldP spid="56340" grpId="0" animBg="1"/>
      <p:bldP spid="56341" grpId="0"/>
      <p:bldP spid="56342" grpId="0"/>
      <p:bldP spid="56344" grpId="0"/>
      <p:bldP spid="56345" grpId="0"/>
      <p:bldP spid="56346" grpId="0"/>
      <p:bldP spid="56347" grpId="0"/>
      <p:bldP spid="56349" grpId="0" animBg="1"/>
      <p:bldP spid="56352" grpId="0" animBg="1"/>
      <p:bldP spid="56353" grpId="0" animBg="1"/>
      <p:bldP spid="56355" grpId="0" animBg="1"/>
      <p:bldP spid="56356" grpId="0"/>
      <p:bldP spid="56358" grpId="0" animBg="1"/>
      <p:bldP spid="56360" grpId="0"/>
      <p:bldP spid="563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7"/>
          <p:cNvSpPr txBox="1">
            <a:spLocks noChangeArrowheads="1"/>
          </p:cNvSpPr>
          <p:nvPr/>
        </p:nvSpPr>
        <p:spPr bwMode="auto">
          <a:xfrm>
            <a:off x="642938" y="428625"/>
            <a:ext cx="4071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与亚硝酸的反应</a:t>
            </a: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607418" y="1316870"/>
            <a:ext cx="3460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）伯胺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928813"/>
            <a:ext cx="7488237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571875"/>
            <a:ext cx="7488238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3714750" y="528637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重氮化反应</a:t>
            </a:r>
          </a:p>
        </p:txBody>
      </p:sp>
    </p:spTree>
    <p:extLst>
      <p:ext uri="{BB962C8B-B14F-4D97-AF65-F5344CB8AC3E}">
        <p14:creationId xmlns:p14="http://schemas.microsoft.com/office/powerpoint/2010/main" val="9044367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V="1">
            <a:off x="69412" y="1563038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69146" y="1527683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68306" y="1655088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69045" y="485800"/>
            <a:ext cx="6773862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第一节  胺</a:t>
            </a:r>
            <a:endParaRPr lang="en-US" altLang="zh-CN" sz="44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04179" y="2529606"/>
            <a:ext cx="3317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94919"/>
            <a:ext cx="4035808" cy="127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04180" y="3111351"/>
            <a:ext cx="2315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根据烃基种类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77963" y="4581128"/>
            <a:ext cx="3475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itchFamily="18" charset="0"/>
              </a:rPr>
              <a:t>NH</a:t>
            </a:r>
            <a:r>
              <a:rPr lang="en-US" altLang="zh-CN" baseline="-250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被取代的程度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27" y="5085184"/>
            <a:ext cx="5626425" cy="134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53594" y="4604126"/>
            <a:ext cx="3714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solidFill>
                  <a:srgbClr val="00B050"/>
                </a:solidFill>
              </a:rPr>
              <a:t>     </a:t>
            </a:r>
            <a:r>
              <a:rPr lang="zh-CN" altLang="en-US" i="1" dirty="0">
                <a:solidFill>
                  <a:srgbClr val="00B050"/>
                </a:solidFill>
              </a:rPr>
              <a:t>与卤代烃、醇的区别？</a:t>
            </a:r>
            <a:endParaRPr lang="en-US" altLang="zh-CN" i="1" dirty="0">
              <a:solidFill>
                <a:srgbClr val="00B050"/>
              </a:solidFill>
            </a:endParaRPr>
          </a:p>
        </p:txBody>
      </p: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2317264" y="2492896"/>
            <a:ext cx="6143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荷尔蒙决定一见钟情，多巴胺决定天长地久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56517" y="1772816"/>
            <a:ext cx="6723856" cy="5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12.1. 1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的分类、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</a:t>
            </a:r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21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3" grpId="0" autoUpdateAnimBg="0"/>
      <p:bldP spid="1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500063" y="500063"/>
            <a:ext cx="3460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）仲胺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85875"/>
            <a:ext cx="77755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214688"/>
            <a:ext cx="77755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1143000" y="5214938"/>
            <a:ext cx="693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亚硝基化合物</a:t>
            </a:r>
            <a:r>
              <a:rPr lang="en-US" altLang="zh-CN" sz="28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280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主要的化学致癌物</a:t>
            </a:r>
          </a:p>
        </p:txBody>
      </p:sp>
    </p:spTree>
    <p:extLst>
      <p:ext uri="{BB962C8B-B14F-4D97-AF65-F5344CB8AC3E}">
        <p14:creationId xmlns:p14="http://schemas.microsoft.com/office/powerpoint/2010/main" val="613448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500063" y="500063"/>
            <a:ext cx="3460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）叔胺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357313"/>
            <a:ext cx="61198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611981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1214438" y="5286375"/>
            <a:ext cx="693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鉴别脂肪族和芳香族伯、仲、叔胺</a:t>
            </a:r>
          </a:p>
        </p:txBody>
      </p:sp>
    </p:spTree>
    <p:extLst>
      <p:ext uri="{BB962C8B-B14F-4D97-AF65-F5344CB8AC3E}">
        <p14:creationId xmlns:p14="http://schemas.microsoft.com/office/powerpoint/2010/main" val="39995974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49696" y="281356"/>
            <a:ext cx="594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脂肪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胺、芳香胺与亚硝酸的反应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273496" y="980728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273496" y="2885728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425896" y="433829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349696" y="5324128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349696" y="1437928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914400" y="1052736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5029200" y="1052736"/>
            <a:ext cx="0" cy="533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73496" y="463832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273496" y="1056928"/>
            <a:ext cx="7008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分类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197296" y="174272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197296" y="3038128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1264096" y="1056928"/>
            <a:ext cx="27655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脂肪胺与亚硝酸的反应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5759896" y="1066988"/>
            <a:ext cx="27655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芳香胺与亚硝酸的反应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959296" y="1590328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RNH</a:t>
            </a:r>
            <a:r>
              <a:rPr lang="en-US" altLang="zh-CN" sz="1800" b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1721296" y="1818928"/>
            <a:ext cx="12954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1645096" y="1514128"/>
            <a:ext cx="12955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NaNO</a:t>
            </a:r>
            <a:r>
              <a:rPr lang="en-US" altLang="zh-CN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16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HCl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3016696" y="1590328"/>
            <a:ext cx="1312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[R-N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N]Cl</a:t>
            </a:r>
            <a:r>
              <a:rPr lang="en-US" altLang="zh-CN" sz="18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>
            <a:off x="4235896" y="1818928"/>
            <a:ext cx="685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4235896" y="1437928"/>
            <a:ext cx="468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  <a:sym typeface="Symbol" pitchFamily="18" charset="2"/>
              </a:rPr>
              <a:t>-N</a:t>
            </a:r>
            <a:r>
              <a:rPr lang="en-US" altLang="zh-CN" sz="1600" b="1" baseline="-25000">
                <a:solidFill>
                  <a:srgbClr val="FF0000"/>
                </a:solidFill>
                <a:sym typeface="Symbol" pitchFamily="18" charset="2"/>
              </a:rPr>
              <a:t>2</a:t>
            </a:r>
            <a:endParaRPr lang="en-US" altLang="zh-CN" sz="16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1035496" y="2204690"/>
            <a:ext cx="43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18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1492696" y="2352328"/>
            <a:ext cx="685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2178496" y="2199928"/>
            <a:ext cx="304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醇、烯、卤代烃等的混合物</a:t>
            </a:r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5226496" y="159032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ArNH</a:t>
            </a:r>
            <a:r>
              <a:rPr lang="en-US" altLang="zh-CN" sz="18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6064696" y="1818928"/>
            <a:ext cx="1447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6064696" y="1437928"/>
            <a:ext cx="12955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NaNO</a:t>
            </a:r>
            <a:r>
              <a:rPr lang="en-US" altLang="zh-CN" sz="1600" b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16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, HCl</a:t>
            </a: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1949896" y="1818928"/>
            <a:ext cx="6751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0-5</a:t>
            </a:r>
            <a:r>
              <a:rPr lang="en-US" altLang="zh-CN" sz="16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o</a:t>
            </a:r>
            <a:r>
              <a:rPr lang="en-US" altLang="zh-CN" sz="16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endParaRPr lang="en-US" altLang="zh-CN" sz="1800" b="1">
              <a:solidFill>
                <a:srgbClr val="0070C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6445696" y="1818928"/>
            <a:ext cx="6751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0-5</a:t>
            </a:r>
            <a:r>
              <a:rPr lang="en-US" altLang="zh-CN" sz="16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o</a:t>
            </a:r>
            <a:r>
              <a:rPr lang="en-US" altLang="zh-CN" sz="16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7512496" y="1590328"/>
            <a:ext cx="1414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[Ar-N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N]Cl</a:t>
            </a:r>
            <a:r>
              <a:rPr lang="en-US" altLang="zh-CN" sz="18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397696" y="1437928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</a:rPr>
              <a:t>+</a:t>
            </a:r>
            <a:endParaRPr lang="en-US" altLang="zh-CN"/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7969696" y="1437928"/>
            <a:ext cx="300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2483296" y="4790728"/>
            <a:ext cx="685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5302696" y="2199928"/>
            <a:ext cx="3581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发生取代反应制备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ArX, ArCN, ArOH, ArSH, ArH, Ar-Ar</a:t>
            </a:r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1035496" y="3038128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NH</a:t>
            </a:r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1797496" y="3266728"/>
            <a:ext cx="12954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1797496" y="2961928"/>
            <a:ext cx="12955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NaNO</a:t>
            </a:r>
            <a:r>
              <a:rPr lang="en-US" altLang="zh-CN" sz="1600" b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16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, HCl</a:t>
            </a:r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3092896" y="3042890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[R</a:t>
            </a:r>
            <a:r>
              <a:rPr lang="en-US" altLang="zh-CN" sz="1800" b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-N=O]</a:t>
            </a:r>
            <a:endParaRPr lang="en-US" altLang="zh-CN" sz="1800" b="1" baseline="30000">
              <a:solidFill>
                <a:srgbClr val="0070C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1111696" y="3876328"/>
            <a:ext cx="12954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9" name="Rectangle 41"/>
          <p:cNvSpPr>
            <a:spLocks noChangeArrowheads="1"/>
          </p:cNvSpPr>
          <p:nvPr/>
        </p:nvSpPr>
        <p:spPr bwMode="auto">
          <a:xfrm>
            <a:off x="1111696" y="3571528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99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SnCl</a:t>
            </a:r>
            <a:r>
              <a:rPr lang="en-US" altLang="zh-CN" sz="1600" b="1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1600" b="1" dirty="0">
                <a:solidFill>
                  <a:srgbClr val="0099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1600" b="1" dirty="0" err="1">
                <a:solidFill>
                  <a:srgbClr val="0099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HCl</a:t>
            </a:r>
            <a:endParaRPr lang="en-US" altLang="zh-CN" sz="1600" b="1" dirty="0">
              <a:solidFill>
                <a:srgbClr val="0099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2330896" y="364772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baseline="-25000" dirty="0">
                <a:solidFill>
                  <a:srgbClr val="0099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rgbClr val="0099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NH</a:t>
            </a:r>
            <a:endParaRPr lang="en-US" altLang="zh-CN" sz="1800" b="1" dirty="0">
              <a:solidFill>
                <a:schemeClr val="accent2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5592216" y="3038128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与脂肪胺类似</a:t>
            </a:r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3016696" y="3311178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亚硝基二级胺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3533" name="Text Box 45"/>
          <p:cNvSpPr txBox="1">
            <a:spLocks noChangeArrowheads="1"/>
          </p:cNvSpPr>
          <p:nvPr/>
        </p:nvSpPr>
        <p:spPr bwMode="auto">
          <a:xfrm>
            <a:off x="3245296" y="3647728"/>
            <a:ext cx="1219200" cy="641350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prstShdw prst="shdw17" dist="17961" dir="2700000">
              <a:srgbClr val="99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FFFF00"/>
                </a:solidFill>
              </a:rPr>
              <a:t>黄色油状物或固体</a:t>
            </a:r>
          </a:p>
        </p:txBody>
      </p:sp>
      <p:sp>
        <p:nvSpPr>
          <p:cNvPr id="63534" name="Rectangle 46"/>
          <p:cNvSpPr>
            <a:spLocks noChangeArrowheads="1"/>
          </p:cNvSpPr>
          <p:nvPr/>
        </p:nvSpPr>
        <p:spPr bwMode="auto">
          <a:xfrm>
            <a:off x="1035496" y="4562128"/>
            <a:ext cx="14446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altLang="zh-CN" sz="18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N + HNO</a:t>
            </a:r>
            <a:r>
              <a:rPr lang="en-US" altLang="zh-CN" sz="18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3535" name="Rectangle 47"/>
          <p:cNvSpPr>
            <a:spLocks noChangeArrowheads="1"/>
          </p:cNvSpPr>
          <p:nvPr/>
        </p:nvSpPr>
        <p:spPr bwMode="auto">
          <a:xfrm>
            <a:off x="3245296" y="4554150"/>
            <a:ext cx="1516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[R</a:t>
            </a:r>
            <a:r>
              <a:rPr lang="en-US" altLang="zh-CN" sz="1800" b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NH]</a:t>
            </a:r>
            <a:r>
              <a:rPr lang="en-US" altLang="zh-CN" sz="18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en-US" altLang="zh-CN" sz="18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NO</a:t>
            </a:r>
            <a:r>
              <a:rPr lang="en-US" altLang="zh-CN" sz="1800" b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  <a:sym typeface="Symbol" pitchFamily="18" charset="2"/>
              </a:rPr>
              <a:t>-</a:t>
            </a:r>
            <a:endParaRPr lang="en-US" altLang="zh-CN" sz="1800" b="1">
              <a:solidFill>
                <a:srgbClr val="0070C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3931096" y="4943128"/>
            <a:ext cx="0" cy="2286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1873696" y="5171728"/>
            <a:ext cx="20574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 flipV="1">
            <a:off x="1873696" y="4943128"/>
            <a:ext cx="0" cy="2286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2407096" y="4866928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OH</a:t>
            </a:r>
            <a:r>
              <a:rPr lang="en-US" altLang="zh-CN" sz="16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-</a:t>
            </a:r>
            <a:endParaRPr lang="en-US" altLang="zh-CN" sz="1600" b="1">
              <a:solidFill>
                <a:srgbClr val="0070C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35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01897"/>
              </p:ext>
            </p:extLst>
          </p:nvPr>
        </p:nvGraphicFramePr>
        <p:xfrm>
          <a:off x="5150296" y="4414490"/>
          <a:ext cx="228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4" name="CS ChemDraw Drawing" r:id="rId3" imgW="2524680" imgH="525600" progId="ChemDraw.Document.4.5">
                  <p:embed/>
                </p:oleObj>
              </mc:Choice>
              <mc:Fallback>
                <p:oleObj name="CS ChemDraw Drawing" r:id="rId3" imgW="2524680" imgH="52560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296" y="4414490"/>
                        <a:ext cx="228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1" name="Line 53"/>
          <p:cNvSpPr>
            <a:spLocks noChangeShapeType="1"/>
          </p:cNvSpPr>
          <p:nvPr/>
        </p:nvSpPr>
        <p:spPr bwMode="auto">
          <a:xfrm>
            <a:off x="7512496" y="4674223"/>
            <a:ext cx="685800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54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80319"/>
              </p:ext>
            </p:extLst>
          </p:nvPr>
        </p:nvGraphicFramePr>
        <p:xfrm>
          <a:off x="7207696" y="4795490"/>
          <a:ext cx="1752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5" name="CS ChemDraw Drawing" r:id="rId5" imgW="1981080" imgH="525600" progId="ChemDraw.Document.4.5">
                  <p:embed/>
                </p:oleObj>
              </mc:Choice>
              <mc:Fallback>
                <p:oleObj name="CS ChemDraw Drawing" r:id="rId5" imgW="1981080" imgH="52560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696" y="4795490"/>
                        <a:ext cx="1752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3" name="Rectangle 55"/>
          <p:cNvSpPr>
            <a:spLocks noChangeArrowheads="1"/>
          </p:cNvSpPr>
          <p:nvPr/>
        </p:nvSpPr>
        <p:spPr bwMode="auto">
          <a:xfrm>
            <a:off x="1029569" y="5476528"/>
            <a:ext cx="3947367" cy="646331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prstShdw prst="shdw17" dist="17961" dir="2700000">
              <a:srgbClr val="99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b="1" baseline="30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胺放出气体。 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b="1" baseline="30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胺出现黄色油状物。 </a:t>
            </a:r>
            <a:r>
              <a:rPr lang="en-US" altLang="zh-CN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b="1" baseline="30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胺发生成盐反应，无特殊现象。</a:t>
            </a:r>
          </a:p>
        </p:txBody>
      </p:sp>
      <p:sp>
        <p:nvSpPr>
          <p:cNvPr id="63544" name="Rectangle 56"/>
          <p:cNvSpPr>
            <a:spLocks noChangeArrowheads="1"/>
          </p:cNvSpPr>
          <p:nvPr/>
        </p:nvSpPr>
        <p:spPr bwMode="auto">
          <a:xfrm>
            <a:off x="5302696" y="5476528"/>
            <a:ext cx="3657600" cy="646331"/>
          </a:xfrm>
          <a:prstGeom prst="rect">
            <a:avLst/>
          </a:prstGeom>
          <a:solidFill>
            <a:srgbClr val="990000"/>
          </a:solidFill>
          <a:ln>
            <a:noFill/>
          </a:ln>
          <a:effectLst>
            <a:prstShdw prst="shdw17" dist="17961" dir="2700000">
              <a:srgbClr val="9900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b="1" baseline="30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胺放出气体。 </a:t>
            </a:r>
            <a:r>
              <a:rPr lang="en-US" altLang="zh-CN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b="1" baseline="30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胺出现黄色油状物。 </a:t>
            </a:r>
            <a:r>
              <a:rPr lang="en-US" altLang="zh-CN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b="1" baseline="30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</a:t>
            </a:r>
            <a:r>
              <a:rPr lang="zh-CN" altLang="en-US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胺出现绿色晶体。</a:t>
            </a:r>
          </a:p>
        </p:txBody>
      </p:sp>
    </p:spTree>
    <p:extLst>
      <p:ext uri="{BB962C8B-B14F-4D97-AF65-F5344CB8AC3E}">
        <p14:creationId xmlns:p14="http://schemas.microsoft.com/office/powerpoint/2010/main" val="390966358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7"/>
          <p:cNvSpPr txBox="1">
            <a:spLocks noChangeArrowheads="1"/>
          </p:cNvSpPr>
          <p:nvPr/>
        </p:nvSpPr>
        <p:spPr bwMode="auto">
          <a:xfrm>
            <a:off x="642938" y="673532"/>
            <a:ext cx="4071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 </a:t>
            </a:r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苯胺的卤代反应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22" y="1701018"/>
            <a:ext cx="5143766" cy="13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698230"/>
            <a:ext cx="6356253" cy="160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43688" y="2102942"/>
            <a:ext cx="1928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i="1" dirty="0"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鉴别</a:t>
            </a:r>
            <a:endParaRPr lang="en-US" altLang="zh-CN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7832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V="1">
            <a:off x="69412" y="1563038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146" y="1527683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06" y="1655088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2250" y="485800"/>
            <a:ext cx="8499499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 重氮化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合物和偶氮化合物</a:t>
            </a:r>
          </a:p>
          <a:p>
            <a:pPr algn="ctr"/>
            <a:endParaRPr lang="en-US" altLang="zh-CN" sz="4400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132442" y="1900892"/>
            <a:ext cx="3214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12.2.1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</a:t>
            </a:r>
            <a:endParaRPr lang="zh-CN" altLang="en-US" sz="2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014" y="1885949"/>
            <a:ext cx="56102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115" y="3212976"/>
            <a:ext cx="2066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55" y="3068960"/>
            <a:ext cx="160178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942" y="3262993"/>
            <a:ext cx="1663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18255" y="3986893"/>
            <a:ext cx="2000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重氮甲烷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347130" y="3986893"/>
            <a:ext cx="2000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氯化重氮苯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847443" y="3986893"/>
            <a:ext cx="2000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苯基重氮酸</a:t>
            </a:r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" y="4869160"/>
            <a:ext cx="350678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118" y="4869160"/>
            <a:ext cx="28225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286576" y="5661248"/>
            <a:ext cx="2428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对羟基偶氮苯</a:t>
            </a: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5246213" y="5661248"/>
            <a:ext cx="26725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4,4</a:t>
            </a:r>
            <a:r>
              <a:rPr lang="en-US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′</a:t>
            </a:r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二羟基偶氮苯</a:t>
            </a:r>
          </a:p>
        </p:txBody>
      </p:sp>
    </p:spTree>
    <p:extLst>
      <p:ext uri="{BB962C8B-B14F-4D97-AF65-F5344CB8AC3E}">
        <p14:creationId xmlns:p14="http://schemas.microsoft.com/office/powerpoint/2010/main" val="20619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57188" y="500063"/>
            <a:ext cx="80312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12.2.2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合成</a:t>
            </a:r>
            <a:r>
              <a:rPr lang="zh-CN" altLang="en-US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方法和结构特征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2" y="2594562"/>
            <a:ext cx="7289356" cy="331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0" y="1311332"/>
            <a:ext cx="7290618" cy="95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3060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57188" y="260648"/>
            <a:ext cx="3857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三、化学性质</a:t>
            </a:r>
          </a:p>
        </p:txBody>
      </p:sp>
      <p:sp>
        <p:nvSpPr>
          <p:cNvPr id="4" name="Text Box 83"/>
          <p:cNvSpPr txBox="1">
            <a:spLocks noChangeArrowheads="1"/>
          </p:cNvSpPr>
          <p:nvPr/>
        </p:nvSpPr>
        <p:spPr bwMode="auto">
          <a:xfrm>
            <a:off x="576217" y="764704"/>
            <a:ext cx="5867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取代反应（放</a:t>
            </a:r>
            <a:r>
              <a:rPr lang="en-US" altLang="zh-CN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baseline="-250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反应）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0" y="1398951"/>
            <a:ext cx="54006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2191039"/>
            <a:ext cx="5400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2839111"/>
            <a:ext cx="54006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3487183"/>
            <a:ext cx="54006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4207263"/>
            <a:ext cx="54006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4927343"/>
            <a:ext cx="54006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81" y="5647423"/>
            <a:ext cx="54006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164288" y="3413464"/>
            <a:ext cx="207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i="1" dirty="0">
                <a:solidFill>
                  <a:srgbClr val="00B050"/>
                </a:solidFill>
              </a:rPr>
              <a:t>特点和应用？</a:t>
            </a:r>
            <a:endParaRPr lang="en-US" altLang="zh-CN" i="1" dirty="0">
              <a:solidFill>
                <a:srgbClr val="00B0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340768"/>
            <a:ext cx="6120680" cy="5098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046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360045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49" y="1484784"/>
            <a:ext cx="3873599" cy="116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WordArt 65"/>
          <p:cNvSpPr>
            <a:spLocks noChangeArrowheads="1" noChangeShapeType="1" noTextEdit="1"/>
          </p:cNvSpPr>
          <p:nvPr/>
        </p:nvSpPr>
        <p:spPr bwMode="auto">
          <a:xfrm>
            <a:off x="539750" y="781050"/>
            <a:ext cx="1114425" cy="411163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zh-CN" altLang="en-US" sz="2800" kern="10">
                <a:ln w="9525">
                  <a:solidFill>
                    <a:srgbClr val="339966"/>
                  </a:solidFill>
                  <a:round/>
                  <a:headEnd/>
                  <a:tailEnd/>
                </a:ln>
                <a:solidFill>
                  <a:srgbClr val="339966"/>
                </a:solidFill>
                <a:latin typeface="隶书"/>
                <a:ea typeface="隶书"/>
              </a:rPr>
              <a:t>想一想</a:t>
            </a:r>
          </a:p>
        </p:txBody>
      </p:sp>
    </p:spTree>
    <p:extLst>
      <p:ext uri="{BB962C8B-B14F-4D97-AF65-F5344CB8AC3E}">
        <p14:creationId xmlns:p14="http://schemas.microsoft.com/office/powerpoint/2010/main" val="14802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20998" y="188640"/>
            <a:ext cx="662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偶合</a:t>
            </a:r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92490" y="5884851"/>
            <a:ext cx="6786563" cy="461962"/>
          </a:xfrm>
          <a:prstGeom prst="rect">
            <a:avLst/>
          </a:prstGeom>
          <a:noFill/>
          <a:ln w="127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一般情况下在对位，若对位被占据则偶合在邻位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609600" y="4118169"/>
            <a:ext cx="7924800" cy="1681164"/>
            <a:chOff x="432" y="2976"/>
            <a:chExt cx="4992" cy="1059"/>
          </a:xfrm>
        </p:grpSpPr>
        <p:pic>
          <p:nvPicPr>
            <p:cNvPr id="10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322"/>
              <a:ext cx="1056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3325"/>
              <a:ext cx="1104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488" y="3433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880" y="3577"/>
              <a:ext cx="480" cy="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976"/>
              <a:ext cx="1440" cy="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512" y="345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（红色）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776" y="3744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β-</a:t>
              </a:r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萘酚</a:t>
              </a: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609600" y="2924944"/>
            <a:ext cx="8715376" cy="1223964"/>
            <a:chOff x="432" y="2160"/>
            <a:chExt cx="5490" cy="771"/>
          </a:xfrm>
        </p:grpSpPr>
        <p:pic>
          <p:nvPicPr>
            <p:cNvPr id="18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199"/>
              <a:ext cx="1056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198"/>
              <a:ext cx="864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160"/>
              <a:ext cx="1968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488" y="229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592" y="2434"/>
              <a:ext cx="86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736" y="2424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0~5℃</a:t>
              </a:r>
            </a:p>
          </p:txBody>
        </p:sp>
        <p:pic>
          <p:nvPicPr>
            <p:cNvPr id="24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2160"/>
              <a:ext cx="81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522" y="2640"/>
              <a:ext cx="24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对羟基偶氮苯</a:t>
              </a:r>
              <a:r>
                <a:rPr lang="zh-CN" altLang="en-US" sz="2400" b="1" dirty="0">
                  <a:solidFill>
                    <a:srgbClr val="FF99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（桔黄色）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496" y="254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18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pH=8~10</a:t>
              </a:r>
              <a:r>
                <a:rPr lang="zh-CN" altLang="en-US" sz="18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6705602" y="2276872"/>
            <a:ext cx="1611313" cy="955675"/>
            <a:chOff x="4272" y="1798"/>
            <a:chExt cx="1015" cy="602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567" y="1798"/>
              <a:ext cx="720" cy="25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偶氮基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4272" y="2016"/>
              <a:ext cx="240" cy="38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4532086" y="5017487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4085772" y="3355611"/>
            <a:ext cx="1324428" cy="43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1066800" y="949459"/>
            <a:ext cx="5791200" cy="1728788"/>
            <a:chOff x="1104" y="604"/>
            <a:chExt cx="3648" cy="1089"/>
          </a:xfrm>
        </p:grpSpPr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604"/>
              <a:ext cx="2400" cy="1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914"/>
              <a:ext cx="1008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304" y="1403"/>
              <a:ext cx="15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苯重氮正离子</a:t>
              </a: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2640" y="673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+</a:t>
              </a:r>
            </a:p>
          </p:txBody>
        </p:sp>
      </p:grpSp>
      <p:grpSp>
        <p:nvGrpSpPr>
          <p:cNvPr id="39" name="Group 30"/>
          <p:cNvGrpSpPr>
            <a:grpSpLocks/>
          </p:cNvGrpSpPr>
          <p:nvPr/>
        </p:nvGrpSpPr>
        <p:grpSpPr bwMode="auto">
          <a:xfrm>
            <a:off x="6324600" y="828809"/>
            <a:ext cx="1295400" cy="914400"/>
            <a:chOff x="4416" y="528"/>
            <a:chExt cx="816" cy="576"/>
          </a:xfrm>
        </p:grpSpPr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512" y="528"/>
              <a:ext cx="720" cy="252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重氮基</a:t>
              </a: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H="1">
              <a:off x="4416" y="816"/>
              <a:ext cx="144" cy="288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000" b="1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9768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6875"/>
            <a:ext cx="1676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875"/>
            <a:ext cx="1905000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438400" y="5413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+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800600" y="769938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"/>
            <a:ext cx="13668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41350"/>
            <a:ext cx="114300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876800" y="990600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pH=5~7</a:t>
            </a:r>
            <a:r>
              <a:rPr lang="zh-CN" altLang="en-US" sz="2400" b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4953000" y="1295400"/>
            <a:ext cx="3962400" cy="1219200"/>
            <a:chOff x="3168" y="816"/>
            <a:chExt cx="2496" cy="768"/>
          </a:xfrm>
        </p:grpSpPr>
        <p:pic>
          <p:nvPicPr>
            <p:cNvPr id="25610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816"/>
              <a:ext cx="2256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3216" y="1296"/>
              <a:ext cx="2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对二甲氨基偶氮苯</a:t>
              </a:r>
              <a:r>
                <a:rPr lang="zh-CN" altLang="en-US" sz="2400" b="1">
                  <a:solidFill>
                    <a:srgbClr val="FF99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（黄色）</a:t>
              </a:r>
            </a:p>
          </p:txBody>
        </p:sp>
      </p:grp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685800" y="2620963"/>
            <a:ext cx="2133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偶氮染料</a:t>
            </a:r>
            <a:endParaRPr lang="zh-CN" altLang="en-US" sz="32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228600" y="3316288"/>
            <a:ext cx="8763000" cy="3160712"/>
            <a:chOff x="144" y="2089"/>
            <a:chExt cx="5520" cy="1991"/>
          </a:xfrm>
        </p:grpSpPr>
        <p:pic>
          <p:nvPicPr>
            <p:cNvPr id="25615" name="Picture 1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089"/>
              <a:ext cx="2784" cy="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16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796"/>
              <a:ext cx="2880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17" name="Picture 1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3504"/>
              <a:ext cx="2928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18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" y="2496"/>
              <a:ext cx="273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19" name="Picture 19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2448"/>
              <a:ext cx="165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20" name="Picture 2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168"/>
              <a:ext cx="165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21" name="Picture 2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" y="2498"/>
              <a:ext cx="384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528" y="2160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甲基橙</a:t>
              </a: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144" y="2496"/>
              <a:ext cx="17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（酸碱指示剂）</a:t>
              </a:r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4320" y="2220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苯型</a:t>
              </a:r>
              <a:r>
                <a:rPr lang="zh-CN" altLang="en-US" sz="2400" b="1">
                  <a:solidFill>
                    <a:srgbClr val="FF99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（黄色）</a:t>
              </a: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4368" y="3648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66FF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醌型</a:t>
              </a:r>
              <a:r>
                <a:rPr lang="zh-CN" altLang="en-US" sz="2400" b="1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（红色）</a:t>
              </a:r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3168" y="3312"/>
              <a:ext cx="13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pH 3.1~4.4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8150"/>
            <a:ext cx="1981200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5613"/>
            <a:ext cx="1981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447800" y="1905000"/>
            <a:ext cx="716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叔</a:t>
            </a:r>
            <a:r>
              <a:rPr lang="zh-CN" altLang="en-US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丁胺（一级胺）    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叔丁醇</a:t>
            </a:r>
            <a:r>
              <a:rPr lang="zh-CN" altLang="en-US" sz="2400" b="1" dirty="0">
                <a:solidFill>
                  <a:srgbClr val="0066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（三级醇）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6149975" y="990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2636838" y="1422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1" name="Picture 11" descr="25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81000"/>
            <a:ext cx="1006475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457200" y="3810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81000" y="2607295"/>
            <a:ext cx="18261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的命名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69014"/>
            <a:ext cx="3357562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5148064" y="3997576"/>
            <a:ext cx="3124200" cy="94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甲基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-3-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戊胺  </a:t>
            </a:r>
            <a:endParaRPr lang="en-US" altLang="zh-CN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甲基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-3-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氨基戊烷</a:t>
            </a:r>
            <a:endParaRPr lang="en-US" altLang="zh-CN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Text Box 83"/>
          <p:cNvSpPr txBox="1">
            <a:spLocks noChangeArrowheads="1"/>
          </p:cNvSpPr>
          <p:nvPr/>
        </p:nvSpPr>
        <p:spPr bwMode="auto">
          <a:xfrm>
            <a:off x="489598" y="3399383"/>
            <a:ext cx="3033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A.  </a:t>
            </a:r>
            <a:r>
              <a:rPr lang="zh-CN" altLang="en-US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命名法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2" y="5444083"/>
            <a:ext cx="28575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4491037" y="5301208"/>
            <a:ext cx="3933825" cy="94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甲基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i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乙基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-2-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丁胺</a:t>
            </a:r>
            <a:endParaRPr lang="en-US" altLang="zh-CN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2-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甲基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-3-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乙氨基丁烷</a:t>
            </a:r>
          </a:p>
        </p:txBody>
      </p:sp>
    </p:spTree>
    <p:extLst>
      <p:ext uri="{BB962C8B-B14F-4D97-AF65-F5344CB8AC3E}">
        <p14:creationId xmlns:p14="http://schemas.microsoft.com/office/powerpoint/2010/main" val="21446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5" grpId="0" animBg="1"/>
      <p:bldP spid="5126" grpId="0" animBg="1"/>
      <p:bldP spid="26" grpId="0" autoUpdateAnimBg="0"/>
      <p:bldP spid="14" grpId="0" autoUpdateAnimBg="0"/>
      <p:bldP spid="15" grpId="0" autoUpdateAnimBg="0"/>
      <p:bldP spid="1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9750" y="470454"/>
            <a:ext cx="662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还原</a:t>
            </a:r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760" y="1484784"/>
            <a:ext cx="6336704" cy="104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78126" y="4221088"/>
            <a:ext cx="8458200" cy="938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还原成肼用的还原剂：</a:t>
            </a:r>
          </a:p>
          <a:p>
            <a:pPr>
              <a:spcBef>
                <a:spcPct val="50000"/>
              </a:spcBef>
            </a:pP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锌粉、亚硫酸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钠、亚硫酸氢钠、</a:t>
            </a:r>
            <a:r>
              <a:rPr lang="en-US" altLang="zh-CN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HCl+SnCl</a:t>
            </a:r>
            <a:r>
              <a:rPr lang="en-US" altLang="zh-CN" sz="2200" b="1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200" b="1" baseline="-25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altLang="en-US" sz="22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连二亚硫酸钠（保险粉）</a:t>
            </a:r>
            <a:endParaRPr lang="zh-CN" altLang="en-US" sz="2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636739"/>
              </p:ext>
            </p:extLst>
          </p:nvPr>
        </p:nvGraphicFramePr>
        <p:xfrm>
          <a:off x="1042830" y="2996952"/>
          <a:ext cx="712879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4" name="CS ChemDraw Drawing" r:id="rId4" imgW="4172005" imgH="462853" progId="ChemDraw.Document.6.0">
                  <p:embed/>
                </p:oleObj>
              </mc:Choice>
              <mc:Fallback>
                <p:oleObj name="CS ChemDraw Drawing" r:id="rId4" imgW="4172005" imgH="46285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830" y="2996952"/>
                        <a:ext cx="7128792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72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V="1">
            <a:off x="69412" y="1409894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矩形 3"/>
          <p:cNvSpPr/>
          <p:nvPr/>
        </p:nvSpPr>
        <p:spPr>
          <a:xfrm>
            <a:off x="69146" y="1374539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68306" y="1501944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9552" y="476672"/>
            <a:ext cx="8174955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第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三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节  其他含氮有机化合物</a:t>
            </a:r>
            <a:endParaRPr lang="en-US" altLang="zh-CN" sz="44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8" name="Text Box 1"/>
          <p:cNvSpPr txBox="1">
            <a:spLocks noChangeArrowheads="1"/>
          </p:cNvSpPr>
          <p:nvPr/>
        </p:nvSpPr>
        <p:spPr bwMode="auto">
          <a:xfrm>
            <a:off x="266701" y="1743199"/>
            <a:ext cx="574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12.3.1  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硝基化合物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2514" y="2351807"/>
            <a:ext cx="300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 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分类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92619" y="2852936"/>
            <a:ext cx="2195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）根据碳架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04864"/>
            <a:ext cx="4310627" cy="163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46782" y="4142398"/>
            <a:ext cx="2813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）根据硝基数目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242878" y="5683983"/>
            <a:ext cx="4670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）根据硝基所连碳原子的种类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21146"/>
            <a:ext cx="3200697" cy="174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30" y="3907703"/>
            <a:ext cx="2538734" cy="15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4142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382486"/>
            <a:ext cx="300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 </a:t>
            </a:r>
            <a:r>
              <a:rPr lang="zh-CN" altLang="en-US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（同卤代烃）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72860" y="1825660"/>
            <a:ext cx="3000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物理性质</a:t>
            </a:r>
            <a:endParaRPr lang="zh-CN" altLang="en-US" sz="2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62696"/>
            <a:ext cx="8555361" cy="15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20907" y="1023119"/>
            <a:ext cx="54912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选取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最长碳链为主链，硝基为取代基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2659" y="4653136"/>
            <a:ext cx="7003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相对密度大于</a:t>
            </a:r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，不溶于水，溶于有机溶剂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829" y="5385644"/>
            <a:ext cx="7003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 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硝基化合物有毒，通过皮肤可被吸收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37904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00063" y="500063"/>
            <a:ext cx="4217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化学性质</a:t>
            </a:r>
            <a:endParaRPr lang="zh-CN" altLang="en-US" sz="2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723" name="矩形 2"/>
          <p:cNvSpPr>
            <a:spLocks noChangeArrowheads="1"/>
          </p:cNvSpPr>
          <p:nvPr/>
        </p:nvSpPr>
        <p:spPr bwMode="auto">
          <a:xfrm>
            <a:off x="383398" y="3399383"/>
            <a:ext cx="454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脂肪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族硝基化合物的酸性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005064"/>
            <a:ext cx="6026495" cy="207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矩形 4"/>
          <p:cNvSpPr>
            <a:spLocks noChangeArrowheads="1"/>
          </p:cNvSpPr>
          <p:nvPr/>
        </p:nvSpPr>
        <p:spPr bwMode="auto">
          <a:xfrm>
            <a:off x="360038" y="1268760"/>
            <a:ext cx="2332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还原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反应</a:t>
            </a:r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382" y="1916832"/>
            <a:ext cx="6848014" cy="11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9328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428625" y="428625"/>
            <a:ext cx="4670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）硝基对苯环上取代基的影响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000124"/>
            <a:ext cx="4805522" cy="14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2571750"/>
            <a:ext cx="4840031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077072"/>
            <a:ext cx="6784738" cy="171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矩形 5"/>
          <p:cNvSpPr>
            <a:spLocks noChangeArrowheads="1"/>
          </p:cNvSpPr>
          <p:nvPr/>
        </p:nvSpPr>
        <p:spPr bwMode="auto">
          <a:xfrm>
            <a:off x="428625" y="5847358"/>
            <a:ext cx="1885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）爆炸性</a:t>
            </a:r>
          </a:p>
        </p:txBody>
      </p:sp>
    </p:spTree>
    <p:extLst>
      <p:ext uri="{BB962C8B-B14F-4D97-AF65-F5344CB8AC3E}">
        <p14:creationId xmlns:p14="http://schemas.microsoft.com/office/powerpoint/2010/main" val="324676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55109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12.3.2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腈</a:t>
            </a:r>
            <a:r>
              <a:rPr lang="zh-CN" altLang="en-US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类化合物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00063" y="1143000"/>
            <a:ext cx="300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命名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60204"/>
            <a:ext cx="4735413" cy="260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357188" y="4150179"/>
            <a:ext cx="300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物理性质</a:t>
            </a:r>
          </a:p>
        </p:txBody>
      </p:sp>
      <p:pic>
        <p:nvPicPr>
          <p:cNvPr id="327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74248"/>
            <a:ext cx="8733392" cy="48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85054"/>
            <a:ext cx="7149080" cy="49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31916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28625" y="260648"/>
            <a:ext cx="3000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化学性质</a:t>
            </a: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500063" y="836712"/>
            <a:ext cx="2195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）水解反应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268760"/>
            <a:ext cx="7316861" cy="22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矩形 4"/>
          <p:cNvSpPr>
            <a:spLocks noChangeArrowheads="1"/>
          </p:cNvSpPr>
          <p:nvPr/>
        </p:nvSpPr>
        <p:spPr bwMode="auto">
          <a:xfrm>
            <a:off x="467544" y="3501008"/>
            <a:ext cx="2195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）还原反应</a:t>
            </a:r>
          </a:p>
        </p:txBody>
      </p:sp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005064"/>
            <a:ext cx="711553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矩形 7"/>
          <p:cNvSpPr>
            <a:spLocks noChangeArrowheads="1"/>
          </p:cNvSpPr>
          <p:nvPr/>
        </p:nvSpPr>
        <p:spPr bwMode="auto">
          <a:xfrm>
            <a:off x="500063" y="5013176"/>
            <a:ext cx="3122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buClr>
                <a:schemeClr val="hlink"/>
              </a:buClr>
              <a:buSzPct val="75000"/>
            </a:pP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）与格氏试剂反应</a:t>
            </a:r>
          </a:p>
        </p:txBody>
      </p:sp>
      <p:pic>
        <p:nvPicPr>
          <p:cNvPr id="3380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517232"/>
            <a:ext cx="7028829" cy="96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8007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52949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12.3.3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碳酸</a:t>
            </a:r>
            <a:r>
              <a:rPr lang="zh-CN" altLang="en-US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酰胺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83858" y="1367411"/>
            <a:ext cx="6500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氨基甲酸酯：</a:t>
            </a:r>
            <a:r>
              <a:rPr lang="zh-CN" altLang="en-US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有机氮类农药</a:t>
            </a:r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483858" y="2224661"/>
            <a:ext cx="6500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尿素</a:t>
            </a:r>
            <a:endParaRPr lang="zh-CN" altLang="en-US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64" y="2224661"/>
            <a:ext cx="5854004" cy="146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85806"/>
            <a:ext cx="6891435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08095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57188" y="428625"/>
            <a:ext cx="74551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12.3.4 </a:t>
            </a:r>
            <a:r>
              <a:rPr lang="zh-CN" altLang="en-US" sz="3200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苯</a:t>
            </a:r>
            <a:r>
              <a:rPr lang="zh-CN" altLang="en-US" sz="3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磺酰胺：</a:t>
            </a:r>
            <a:r>
              <a:rPr lang="zh-CN" altLang="en-US" sz="3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磺胺类药物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14500"/>
            <a:ext cx="3457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714375" y="2928938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/>
                </a:solidFill>
              </a:rPr>
              <a:t>对</a:t>
            </a:r>
            <a:r>
              <a:rPr lang="en-US" altLang="zh-CN" sz="2800">
                <a:solidFill>
                  <a:schemeClr val="tx1"/>
                </a:solidFill>
              </a:rPr>
              <a:t>-</a:t>
            </a:r>
            <a:r>
              <a:rPr lang="zh-CN" altLang="en-US" sz="2800">
                <a:solidFill>
                  <a:schemeClr val="tx1"/>
                </a:solidFill>
              </a:rPr>
              <a:t>甲基苯磺酰氯</a:t>
            </a: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714500"/>
            <a:ext cx="42481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4500563" y="2928938"/>
            <a:ext cx="417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</a:rPr>
              <a:t>N-</a:t>
            </a:r>
            <a:r>
              <a:rPr lang="zh-CN" altLang="en-US" sz="2800">
                <a:solidFill>
                  <a:schemeClr val="tx1"/>
                </a:solidFill>
              </a:rPr>
              <a:t>甲基</a:t>
            </a:r>
            <a:r>
              <a:rPr lang="en-US" altLang="zh-CN" sz="2800">
                <a:solidFill>
                  <a:schemeClr val="tx1"/>
                </a:solidFill>
              </a:rPr>
              <a:t>-</a:t>
            </a:r>
            <a:r>
              <a:rPr lang="zh-CN" altLang="en-US" sz="2800">
                <a:solidFill>
                  <a:schemeClr val="tx1"/>
                </a:solidFill>
              </a:rPr>
              <a:t>对</a:t>
            </a:r>
            <a:r>
              <a:rPr lang="en-US" altLang="zh-CN" sz="2800">
                <a:solidFill>
                  <a:schemeClr val="tx1"/>
                </a:solidFill>
              </a:rPr>
              <a:t>-</a:t>
            </a:r>
            <a:r>
              <a:rPr lang="zh-CN" altLang="en-US" sz="2800">
                <a:solidFill>
                  <a:schemeClr val="tx1"/>
                </a:solidFill>
              </a:rPr>
              <a:t>硝基苯磺酰胺</a:t>
            </a:r>
          </a:p>
        </p:txBody>
      </p:sp>
    </p:spTree>
    <p:extLst>
      <p:ext uri="{BB962C8B-B14F-4D97-AF65-F5344CB8AC3E}">
        <p14:creationId xmlns:p14="http://schemas.microsoft.com/office/powerpoint/2010/main" val="35429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602101"/>
              </p:ext>
            </p:extLst>
          </p:nvPr>
        </p:nvGraphicFramePr>
        <p:xfrm>
          <a:off x="646382" y="3356992"/>
          <a:ext cx="76200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1" name="Document" r:id="rId3" imgW="4543560" imgH="885960" progId="ChemWindow.Document">
                  <p:embed/>
                </p:oleObj>
              </mc:Choice>
              <mc:Fallback>
                <p:oleObj name="Document" r:id="rId3" imgW="4543560" imgH="88596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82" y="3356992"/>
                        <a:ext cx="7620000" cy="14859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15799" y="5170512"/>
            <a:ext cx="7696200" cy="533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甲胺                    苯胺                      甲基乙基环丙胺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539552" y="2348880"/>
            <a:ext cx="5476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B.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普通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命名法：可用胺为官能团，如：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85" y="836712"/>
            <a:ext cx="28860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4478897" y="836712"/>
            <a:ext cx="3733800" cy="943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i="1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en-US" altLang="zh-CN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甲基</a:t>
            </a:r>
            <a:r>
              <a:rPr lang="en-US" altLang="zh-CN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-1-</a:t>
            </a:r>
            <a:r>
              <a:rPr lang="zh-CN" altLang="en-US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苯基</a:t>
            </a:r>
            <a:r>
              <a:rPr lang="en-US" altLang="zh-CN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-2-</a:t>
            </a:r>
            <a:r>
              <a:rPr lang="zh-CN" altLang="en-US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丙胺</a:t>
            </a:r>
            <a:endParaRPr lang="en-US" altLang="zh-CN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</a:t>
            </a:r>
            <a:r>
              <a:rPr lang="zh-CN" altLang="en-US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苯基</a:t>
            </a:r>
            <a:r>
              <a:rPr lang="en-US" altLang="zh-CN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-2-</a:t>
            </a:r>
            <a:r>
              <a:rPr lang="zh-CN" altLang="en-US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甲氨基丙烷</a:t>
            </a:r>
          </a:p>
        </p:txBody>
      </p:sp>
    </p:spTree>
    <p:extLst>
      <p:ext uri="{BB962C8B-B14F-4D97-AF65-F5344CB8AC3E}">
        <p14:creationId xmlns:p14="http://schemas.microsoft.com/office/powerpoint/2010/main" val="230237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627642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872" y="5055567"/>
            <a:ext cx="6307342" cy="13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7" y="3540993"/>
            <a:ext cx="34290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211960" y="3975447"/>
            <a:ext cx="434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</a:rPr>
              <a:t>N-</a:t>
            </a:r>
            <a:r>
              <a:rPr lang="zh-CN" altLang="en-US" sz="2400" b="1" dirty="0">
                <a:solidFill>
                  <a:srgbClr val="0070C0"/>
                </a:solidFill>
              </a:rPr>
              <a:t>甲基</a:t>
            </a:r>
            <a:r>
              <a:rPr lang="en-US" altLang="zh-CN" sz="2400" b="1" dirty="0">
                <a:solidFill>
                  <a:srgbClr val="0070C0"/>
                </a:solidFill>
              </a:rPr>
              <a:t>-N-</a:t>
            </a:r>
            <a:r>
              <a:rPr lang="zh-CN" altLang="en-US" sz="2400" b="1" dirty="0">
                <a:solidFill>
                  <a:srgbClr val="0070C0"/>
                </a:solidFill>
              </a:rPr>
              <a:t>乙基对甲基苯胺</a:t>
            </a: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6018534" cy="127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1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3312368" cy="652934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800" b="1" dirty="0" smtClean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胺的结构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819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88286"/>
              </p:ext>
            </p:extLst>
          </p:nvPr>
        </p:nvGraphicFramePr>
        <p:xfrm>
          <a:off x="827584" y="1484784"/>
          <a:ext cx="31003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2" name="Document" r:id="rId3" imgW="1781280" imgH="352440" progId="ChemWindow.Document">
                  <p:embed/>
                </p:oleObj>
              </mc:Choice>
              <mc:Fallback>
                <p:oleObj name="Document" r:id="rId3" imgW="1781280" imgH="35244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84784"/>
                        <a:ext cx="310038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697554"/>
              </p:ext>
            </p:extLst>
          </p:nvPr>
        </p:nvGraphicFramePr>
        <p:xfrm>
          <a:off x="4139952" y="1628800"/>
          <a:ext cx="45862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3" name="Document" r:id="rId5" imgW="2314440" imgH="190440" progId="ChemWindow.Document">
                  <p:embed/>
                </p:oleObj>
              </mc:Choice>
              <mc:Fallback>
                <p:oleObj name="Document" r:id="rId5" imgW="2314440" imgH="190440" progId="ChemWindow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628800"/>
                        <a:ext cx="45862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791254"/>
              </p:ext>
            </p:extLst>
          </p:nvPr>
        </p:nvGraphicFramePr>
        <p:xfrm>
          <a:off x="2146176" y="2564904"/>
          <a:ext cx="170338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4" name="CS ChemDraw Drawing" r:id="rId7" imgW="1704240" imgH="1406880" progId="ChemDraw.Document.4.5">
                  <p:embed/>
                </p:oleObj>
              </mc:Choice>
              <mc:Fallback>
                <p:oleObj name="CS ChemDraw Drawing" r:id="rId7" imgW="1704240" imgH="140688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176" y="2564904"/>
                        <a:ext cx="1703388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72667"/>
              </p:ext>
            </p:extLst>
          </p:nvPr>
        </p:nvGraphicFramePr>
        <p:xfrm>
          <a:off x="4355976" y="2564904"/>
          <a:ext cx="30480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85" name="CS ChemDraw Drawing" r:id="rId9" imgW="2087640" imgH="944640" progId="ChemDraw.Document.4.5">
                  <p:embed/>
                </p:oleObj>
              </mc:Choice>
              <mc:Fallback>
                <p:oleObj name="CS ChemDraw Drawing" r:id="rId9" imgW="2087640" imgH="94464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564904"/>
                        <a:ext cx="30480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7152" y="4698504"/>
            <a:ext cx="7745288" cy="151580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prstShdw prst="shdw17" dist="17961" dir="2700000">
              <a:srgbClr val="CCFFFF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氨和胺中的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是不等性的 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</a:t>
            </a:r>
            <a:r>
              <a:rPr lang="en-US" altLang="zh-CN" sz="2200" b="1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杂化，未共用电子对占据一个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</a:t>
            </a:r>
            <a:r>
              <a:rPr lang="en-US" altLang="zh-CN" sz="2200" b="1" baseline="30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杂化轨道。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随着</a:t>
            </a:r>
            <a:r>
              <a:rPr lang="en-US" altLang="zh-CN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上连接基团的不同，键角大小会有改变。</a:t>
            </a:r>
          </a:p>
        </p:txBody>
      </p:sp>
    </p:spTree>
    <p:extLst>
      <p:ext uri="{BB962C8B-B14F-4D97-AF65-F5344CB8AC3E}">
        <p14:creationId xmlns:p14="http://schemas.microsoft.com/office/powerpoint/2010/main" val="14605596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1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84364"/>
              </p:ext>
            </p:extLst>
          </p:nvPr>
        </p:nvGraphicFramePr>
        <p:xfrm>
          <a:off x="531813" y="4246761"/>
          <a:ext cx="48006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5" name="Document" r:id="rId3" imgW="3133725" imgH="1123950" progId="ChemWindow.Document">
                  <p:embed/>
                </p:oleObj>
              </mc:Choice>
              <mc:Fallback>
                <p:oleObj name="Document" r:id="rId3" imgW="3133725" imgH="1123950" progId="ChemWindow.Document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246761"/>
                        <a:ext cx="48006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29897"/>
              </p:ext>
            </p:extLst>
          </p:nvPr>
        </p:nvGraphicFramePr>
        <p:xfrm>
          <a:off x="4113213" y="4681736"/>
          <a:ext cx="39624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6" name="Document" r:id="rId5" imgW="2543175" imgH="1085850" progId="ChemWindow.Document">
                  <p:embed/>
                </p:oleObj>
              </mc:Choice>
              <mc:Fallback>
                <p:oleObj name="Document" r:id="rId5" imgW="2543175" imgH="1085850" progId="ChemWindow.Document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4681736"/>
                        <a:ext cx="39624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294706"/>
              </p:ext>
            </p:extLst>
          </p:nvPr>
        </p:nvGraphicFramePr>
        <p:xfrm>
          <a:off x="1141413" y="2852936"/>
          <a:ext cx="7391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7" name="Document" r:id="rId7" imgW="4629150" imgH="866775" progId="ChemWindow.Document">
                  <p:embed/>
                </p:oleObj>
              </mc:Choice>
              <mc:Fallback>
                <p:oleObj name="Document" r:id="rId7" imgW="4629150" imgH="866775" progId="ChemWindow.Document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852936"/>
                        <a:ext cx="73914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35318"/>
              </p:ext>
            </p:extLst>
          </p:nvPr>
        </p:nvGraphicFramePr>
        <p:xfrm>
          <a:off x="1115616" y="1250558"/>
          <a:ext cx="40671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8" name="CS ChemDraw Drawing" r:id="rId9" imgW="4066560" imgH="1445040" progId="ChemDraw.Document.4.5">
                  <p:embed/>
                </p:oleObj>
              </mc:Choice>
              <mc:Fallback>
                <p:oleObj name="CS ChemDraw Drawing" r:id="rId9" imgW="4066560" imgH="1445040" progId="ChemDraw.Document.4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50558"/>
                        <a:ext cx="4067175" cy="1444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FFFF00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436096" y="1972871"/>
            <a:ext cx="342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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Marlett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Marlett" pitchFamily="2" charset="2"/>
              </a:rPr>
              <a:t> = 25.104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Marlett" pitchFamily="2" charset="2"/>
              </a:rPr>
              <a:t>k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Marlett" pitchFamily="2" charset="2"/>
              </a:rPr>
              <a:t>J/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Marlett" pitchFamily="2" charset="2"/>
              </a:rPr>
              <a:t>mol</a:t>
            </a:r>
            <a:endParaRPr lang="en-US" altLang="zh-CN" sz="20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09600" y="457200"/>
            <a:ext cx="712727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）当氮与三个不同基团相连时，有一对对映体。</a:t>
            </a:r>
          </a:p>
        </p:txBody>
      </p:sp>
    </p:spTree>
    <p:extLst>
      <p:ext uri="{BB962C8B-B14F-4D97-AF65-F5344CB8AC3E}">
        <p14:creationId xmlns:p14="http://schemas.microsoft.com/office/powerpoint/2010/main" val="26430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ChangeArrowheads="1"/>
          </p:cNvSpPr>
          <p:nvPr/>
        </p:nvSpPr>
        <p:spPr bwMode="auto">
          <a:xfrm>
            <a:off x="240904" y="241791"/>
            <a:ext cx="27687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12.1.2 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</a:t>
            </a:r>
            <a:r>
              <a:rPr lang="zh-CN" altLang="en-US" sz="28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的物性</a:t>
            </a:r>
          </a:p>
        </p:txBody>
      </p:sp>
      <p:sp>
        <p:nvSpPr>
          <p:cNvPr id="91139" name="Rectangle 2051"/>
          <p:cNvSpPr>
            <a:spLocks noChangeArrowheads="1"/>
          </p:cNvSpPr>
          <p:nvPr/>
        </p:nvSpPr>
        <p:spPr bwMode="auto">
          <a:xfrm>
            <a:off x="996685" y="2852936"/>
            <a:ext cx="7315200" cy="37574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低级胺为气体或易挥发性液体；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高级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胺为固体；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芳香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胺为高沸点的液体或低熔点的固体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能与水形成氢键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形成分子间氢键的能力为：</a:t>
            </a:r>
            <a:r>
              <a:rPr lang="zh-CN" altLang="en-US" sz="2400" b="1" dirty="0" smtClean="0">
                <a:solidFill>
                  <a:srgbClr val="FF33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酸&gt;醇&gt;胺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一级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胺和二级胺本身分子间也能形成氢键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醇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伯胺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仲胺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叔胺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烷烃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3528" y="908720"/>
            <a:ext cx="5029200" cy="19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低级脂肪胺有特殊</a:t>
            </a:r>
            <a:r>
              <a:rPr lang="zh-CN" altLang="en-US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气味</a:t>
            </a:r>
            <a:endParaRPr lang="en-US" altLang="zh-CN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三甲胺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鱼腥味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1,4-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丁二胺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腐肉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</a:t>
            </a:r>
            <a:endParaRPr lang="en-US" altLang="zh-CN" dirty="0" smtClean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1,5-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戊二胺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尸胺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67944" y="1196752"/>
            <a:ext cx="4896544" cy="105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芳香胺毒性</a:t>
            </a:r>
            <a:r>
              <a:rPr lang="zh-CN" altLang="en-US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</a:t>
            </a:r>
            <a:endParaRPr lang="en-US" altLang="zh-CN" dirty="0" smtClean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3,4-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二甲基苯胺、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β-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萘胺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致癌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0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  <p:bldP spid="911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152400"/>
            <a:ext cx="672385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12.1. 3  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胺的化学性质</a:t>
            </a:r>
            <a:endParaRPr lang="zh-CN" altLang="en-US" sz="2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381000" y="1007095"/>
            <a:ext cx="16995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胺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的碱性</a:t>
            </a:r>
            <a:endParaRPr lang="zh-CN" altLang="en-US" sz="2400" b="1" dirty="0">
              <a:solidFill>
                <a:srgbClr val="0070C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39552" y="1846334"/>
            <a:ext cx="8229600" cy="384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）产生碱性的原因：  </a:t>
            </a:r>
            <a:r>
              <a:rPr lang="en-US" altLang="zh-CN" sz="24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上的孤对电子</a:t>
            </a:r>
          </a:p>
          <a:p>
            <a:endParaRPr lang="zh-CN" altLang="en-US" sz="24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）判别碱性的方法：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碱的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；其共轭酸的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                 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形成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铵正离子的稳定性。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）影响碱性强弱的因素：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电子效应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2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1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	                                    </a:t>
            </a: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空间效应：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2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3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	                                    </a:t>
            </a:r>
          </a:p>
          <a:p>
            <a:pPr>
              <a:lnSpc>
                <a:spcPct val="135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           溶剂化效应：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NH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1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2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&gt; 3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胺</a:t>
            </a:r>
          </a:p>
        </p:txBody>
      </p:sp>
    </p:spTree>
    <p:extLst>
      <p:ext uri="{BB962C8B-B14F-4D97-AF65-F5344CB8AC3E}">
        <p14:creationId xmlns:p14="http://schemas.microsoft.com/office/powerpoint/2010/main" val="28749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7992</TotalTime>
  <Words>1299</Words>
  <Application>Microsoft Office PowerPoint</Application>
  <PresentationFormat>全屏显示(4:3)</PresentationFormat>
  <Paragraphs>228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平衡</vt:lpstr>
      <vt:lpstr>Document</vt:lpstr>
      <vt:lpstr>CS ChemDraw Drawing</vt:lpstr>
      <vt:lpstr>含氮有机化合物</vt:lpstr>
      <vt:lpstr>PowerPoint 演示文稿</vt:lpstr>
      <vt:lpstr>PowerPoint 演示文稿</vt:lpstr>
      <vt:lpstr>PowerPoint 演示文稿</vt:lpstr>
      <vt:lpstr>PowerPoint 演示文稿</vt:lpstr>
      <vt:lpstr>3. 胺的结构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zhujie</dc:creator>
  <cp:lastModifiedBy>沙强</cp:lastModifiedBy>
  <cp:revision>176</cp:revision>
  <dcterms:created xsi:type="dcterms:W3CDTF">2016-08-23T01:53:32Z</dcterms:created>
  <dcterms:modified xsi:type="dcterms:W3CDTF">2018-05-28T00:58:26Z</dcterms:modified>
</cp:coreProperties>
</file>