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5" r:id="rId3"/>
  </p:sldMasterIdLst>
  <p:sldIdLst>
    <p:sldId id="258" r:id="rId4"/>
    <p:sldId id="261" r:id="rId5"/>
    <p:sldId id="281" r:id="rId6"/>
    <p:sldId id="282" r:id="rId7"/>
    <p:sldId id="283" r:id="rId8"/>
    <p:sldId id="284" r:id="rId9"/>
    <p:sldId id="285" r:id="rId10"/>
    <p:sldId id="286" r:id="rId11"/>
    <p:sldId id="296" r:id="rId12"/>
    <p:sldId id="291" r:id="rId13"/>
    <p:sldId id="287" r:id="rId14"/>
    <p:sldId id="288" r:id="rId15"/>
    <p:sldId id="289" r:id="rId16"/>
    <p:sldId id="263" r:id="rId17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微软雅黑" panose="020B0503020204020204" pitchFamily="34" charset="-122"/>
      <p:regular r:id="rId25"/>
    </p:embeddedFont>
    <p:embeddedFont>
      <p:font typeface="Impact" panose="020B0806030902050204" pitchFamily="34" charset="0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78" y="354"/>
      </p:cViewPr>
      <p:guideLst>
        <p:guide orient="horz" pos="2175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4DF2-420D-488C-8409-99BCBACB48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6EA0-B915-4AC4-9485-4B55C063D3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500" y="1628775"/>
              <a:ext cx="2159000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263" y="3579813"/>
              <a:ext cx="4943475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11"/>
            <p:cNvSpPr txBox="1">
              <a:spLocks noChangeArrowheads="1"/>
            </p:cNvSpPr>
            <p:nvPr/>
          </p:nvSpPr>
          <p:spPr bwMode="auto">
            <a:xfrm>
              <a:off x="3117974" y="5781164"/>
              <a:ext cx="595605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只为设计最优质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en-US" altLang="zh-CN" sz="1100">
                <a:solidFill>
                  <a:srgbClr val="9797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 灰色的风 更多优秀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经验分享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优秀设计</a:t>
              </a:r>
              <a:endParaRPr lang="zh-CN" altLang="en-US" sz="1100">
                <a:solidFill>
                  <a:srgbClr val="9797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725" y="1690688"/>
              <a:ext cx="1976438" cy="197643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838" y="1690688"/>
              <a:ext cx="1976437" cy="197643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5"/>
            <p:cNvSpPr txBox="1">
              <a:spLocks noChangeArrowheads="1"/>
            </p:cNvSpPr>
            <p:nvPr/>
          </p:nvSpPr>
          <p:spPr bwMode="auto">
            <a:xfrm>
              <a:off x="3398838" y="3786188"/>
              <a:ext cx="1976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公众号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hsdf_ppt</a:t>
              </a:r>
              <a:endParaRPr lang="zh-CN" altLang="en-US" sz="14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6816725" y="3786188"/>
              <a:ext cx="19764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微博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</a:t>
              </a: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灰色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</a:t>
              </a:r>
              <a:endParaRPr lang="zh-CN" altLang="en-US" sz="14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196975"/>
              <a:ext cx="750888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670" y="1306051"/>
              <a:ext cx="560881" cy="457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1238" cy="685757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" y="2037922"/>
            <a:ext cx="12192763" cy="1791128"/>
            <a:chOff x="-1" y="2037922"/>
            <a:chExt cx="12192763" cy="1791128"/>
          </a:xfrm>
        </p:grpSpPr>
        <p:sp>
          <p:nvSpPr>
            <p:cNvPr id="5" name="矩形 4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9191624" y="0"/>
            <a:ext cx="300037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7725" y="2429256"/>
            <a:ext cx="56076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Python</a:t>
            </a:r>
            <a:r>
              <a:rPr lang="zh-CN" altLang="en-US" sz="5400" b="1" dirty="0">
                <a:solidFill>
                  <a:schemeClr val="bg1"/>
                </a:solidFill>
              </a:rPr>
              <a:t>之</a:t>
            </a:r>
            <a:r>
              <a:rPr lang="en-US" altLang="zh-CN" sz="5400" b="1" dirty="0">
                <a:solidFill>
                  <a:schemeClr val="bg1"/>
                </a:solidFill>
              </a:rPr>
              <a:t>flask</a:t>
            </a:r>
            <a:r>
              <a:rPr lang="zh-CN" altLang="en-US" sz="5400" b="1" dirty="0">
                <a:solidFill>
                  <a:schemeClr val="bg1"/>
                </a:solidFill>
              </a:rPr>
              <a:t>框架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9898" y="52724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分享人：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周洋</a:t>
            </a:r>
            <a:endParaRPr lang="zh-CN" alt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47448" y="5180856"/>
            <a:ext cx="552450" cy="552450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2" name="object 3"/>
          <p:cNvSpPr/>
          <p:nvPr/>
        </p:nvSpPr>
        <p:spPr>
          <a:xfrm>
            <a:off x="394673" y="318597"/>
            <a:ext cx="1174550" cy="724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sz="2400" dirty="0">
                <a:latin typeface="+mn-ea"/>
                <a:cs typeface="+mn-ea"/>
              </a:rPr>
              <a:t>在Flask Web应用程序中使用原始SQL对数据库执行CRUD操作可能很繁琐。相反， SQLAlchemy ，Python工具包是一个强大的OR Mapper，它为应用程序开发人员提供了SQL的全部功能和灵活性。Flask-SQLAlchemy是Flask扩展，它将对SQLAlchemy的支持添加到Flask应用程序中。</a:t>
            </a:r>
            <a:endParaRPr sz="2400" dirty="0">
              <a:latin typeface="+mn-ea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09977"/>
            <a:ext cx="3212347" cy="460375"/>
            <a:chOff x="493006" y="316630"/>
            <a:chExt cx="321234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97434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Flask SQLAlchemy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089444"/>
            <a:ext cx="10515600" cy="4876064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latin typeface="+mn-ea"/>
                <a:cs typeface="+mn-ea"/>
              </a:rPr>
              <a:t>Flask</a:t>
            </a:r>
            <a:r>
              <a:rPr lang="zh-CN" altLang="en-US" sz="1800" dirty="0">
                <a:latin typeface="+mn-ea"/>
                <a:cs typeface="+mn-ea"/>
              </a:rPr>
              <a:t>项目中有两个上下文，一个是应用上下文（</a:t>
            </a:r>
            <a:r>
              <a:rPr lang="en-US" altLang="zh-CN" sz="1800" dirty="0" err="1">
                <a:latin typeface="+mn-ea"/>
                <a:cs typeface="+mn-ea"/>
              </a:rPr>
              <a:t>AppContext</a:t>
            </a:r>
            <a:r>
              <a:rPr lang="zh-CN" altLang="en-US" sz="1800" dirty="0">
                <a:latin typeface="+mn-ea"/>
                <a:cs typeface="+mn-ea"/>
              </a:rPr>
              <a:t>），另外一个是请求上下文（</a:t>
            </a:r>
            <a:r>
              <a:rPr lang="en-US" altLang="zh-CN" sz="1800" dirty="0" err="1">
                <a:latin typeface="+mn-ea"/>
                <a:cs typeface="+mn-ea"/>
              </a:rPr>
              <a:t>RequestContext</a:t>
            </a:r>
            <a:r>
              <a:rPr lang="zh-CN" altLang="en-US" sz="1800" dirty="0">
                <a:latin typeface="+mn-ea"/>
                <a:cs typeface="+mn-ea"/>
              </a:rPr>
              <a:t>）。请求上下文</a:t>
            </a:r>
            <a:r>
              <a:rPr lang="en-US" altLang="zh-CN" sz="1800" dirty="0">
                <a:latin typeface="+mn-ea"/>
                <a:cs typeface="+mn-ea"/>
              </a:rPr>
              <a:t>request</a:t>
            </a:r>
            <a:r>
              <a:rPr lang="zh-CN" altLang="en-US" sz="1800" dirty="0">
                <a:latin typeface="+mn-ea"/>
                <a:cs typeface="+mn-ea"/>
              </a:rPr>
              <a:t>和应用上下文</a:t>
            </a:r>
            <a:r>
              <a:rPr lang="en-US" altLang="zh-CN" sz="1800" dirty="0" err="1">
                <a:latin typeface="+mn-ea"/>
                <a:cs typeface="+mn-ea"/>
              </a:rPr>
              <a:t>current_app</a:t>
            </a:r>
            <a:r>
              <a:rPr lang="zh-CN" altLang="en-US" sz="1800" dirty="0">
                <a:latin typeface="+mn-ea"/>
                <a:cs typeface="+mn-ea"/>
              </a:rPr>
              <a:t>都是一个全局变量。所有请求都共享的。</a:t>
            </a:r>
            <a:r>
              <a:rPr lang="en-US" altLang="zh-CN" sz="1800" dirty="0">
                <a:latin typeface="+mn-ea"/>
                <a:cs typeface="+mn-ea"/>
              </a:rPr>
              <a:t>Flask</a:t>
            </a:r>
            <a:r>
              <a:rPr lang="zh-CN" altLang="en-US" sz="1800" dirty="0">
                <a:latin typeface="+mn-ea"/>
                <a:cs typeface="+mn-ea"/>
              </a:rPr>
              <a:t>有特殊的机制可以保证每次请求的数据都是隔离的，即</a:t>
            </a:r>
            <a:r>
              <a:rPr lang="en-US" altLang="zh-CN" sz="1800" dirty="0">
                <a:latin typeface="+mn-ea"/>
                <a:cs typeface="+mn-ea"/>
              </a:rPr>
              <a:t>A</a:t>
            </a:r>
            <a:r>
              <a:rPr lang="zh-CN" altLang="en-US" sz="1800" dirty="0">
                <a:latin typeface="+mn-ea"/>
                <a:cs typeface="+mn-ea"/>
              </a:rPr>
              <a:t>请求所产生的数据不会影响到</a:t>
            </a:r>
            <a:r>
              <a:rPr lang="en-US" altLang="zh-CN" sz="1800" dirty="0">
                <a:latin typeface="+mn-ea"/>
                <a:cs typeface="+mn-ea"/>
              </a:rPr>
              <a:t>B</a:t>
            </a:r>
            <a:r>
              <a:rPr lang="zh-CN" altLang="en-US" sz="1800" dirty="0">
                <a:latin typeface="+mn-ea"/>
                <a:cs typeface="+mn-ea"/>
              </a:rPr>
              <a:t>请求。所以可以直接导入</a:t>
            </a:r>
            <a:r>
              <a:rPr lang="en-US" altLang="zh-CN" sz="1800" dirty="0">
                <a:latin typeface="+mn-ea"/>
                <a:cs typeface="+mn-ea"/>
              </a:rPr>
              <a:t>request</a:t>
            </a:r>
            <a:r>
              <a:rPr lang="zh-CN" altLang="en-US" sz="1800" dirty="0">
                <a:latin typeface="+mn-ea"/>
                <a:cs typeface="+mn-ea"/>
              </a:rPr>
              <a:t>对象，也不会被一些脏数据影响了，并且不需要在每个函数中使用</a:t>
            </a:r>
            <a:r>
              <a:rPr lang="en-US" altLang="zh-CN" sz="1800" dirty="0">
                <a:latin typeface="+mn-ea"/>
                <a:cs typeface="+mn-ea"/>
              </a:rPr>
              <a:t>request</a:t>
            </a:r>
            <a:r>
              <a:rPr lang="zh-CN" altLang="en-US" sz="1800" dirty="0">
                <a:latin typeface="+mn-ea"/>
                <a:cs typeface="+mn-ea"/>
              </a:rPr>
              <a:t>的时候传入</a:t>
            </a:r>
            <a:r>
              <a:rPr lang="en-US" altLang="zh-CN" sz="1800" dirty="0">
                <a:latin typeface="+mn-ea"/>
                <a:cs typeface="+mn-ea"/>
              </a:rPr>
              <a:t>request</a:t>
            </a:r>
            <a:r>
              <a:rPr lang="zh-CN" altLang="en-US" sz="1800" dirty="0">
                <a:latin typeface="+mn-ea"/>
                <a:cs typeface="+mn-ea"/>
              </a:rPr>
              <a:t>对象。这两个上下文具体的实现方式和原理可以没必要详细了解。只要了解这两个上下文的四个属性就可以了：</a:t>
            </a:r>
            <a:endParaRPr lang="zh-CN" altLang="en-US" sz="18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latin typeface="+mn-ea"/>
                <a:cs typeface="+mn-ea"/>
              </a:rPr>
              <a:t>（</a:t>
            </a:r>
            <a:r>
              <a:rPr lang="en-US" altLang="zh-CN" sz="1800" dirty="0">
                <a:latin typeface="+mn-ea"/>
                <a:cs typeface="+mn-ea"/>
              </a:rPr>
              <a:t>1</a:t>
            </a:r>
            <a:r>
              <a:rPr lang="zh-CN" altLang="en-US" sz="1800" dirty="0">
                <a:latin typeface="+mn-ea"/>
                <a:cs typeface="+mn-ea"/>
              </a:rPr>
              <a:t>）</a:t>
            </a:r>
            <a:r>
              <a:rPr lang="en-US" altLang="zh-CN" sz="1800" dirty="0">
                <a:latin typeface="+mn-ea"/>
                <a:cs typeface="+mn-ea"/>
              </a:rPr>
              <a:t>request</a:t>
            </a:r>
            <a:r>
              <a:rPr lang="zh-CN" altLang="en-US" sz="1800" dirty="0">
                <a:latin typeface="+mn-ea"/>
                <a:cs typeface="+mn-ea"/>
              </a:rPr>
              <a:t>：请求上下文上的对象。这个对象一般用来保存一些请求的变量。比如</a:t>
            </a:r>
            <a:r>
              <a:rPr lang="en-US" altLang="zh-CN" sz="1800" dirty="0">
                <a:latin typeface="+mn-ea"/>
                <a:cs typeface="+mn-ea"/>
              </a:rPr>
              <a:t>method</a:t>
            </a:r>
            <a:r>
              <a:rPr lang="zh-CN" altLang="en-US" sz="1800" dirty="0">
                <a:latin typeface="+mn-ea"/>
                <a:cs typeface="+mn-ea"/>
              </a:rPr>
              <a:t>、</a:t>
            </a:r>
            <a:r>
              <a:rPr lang="en-US" altLang="zh-CN" sz="1800" dirty="0" err="1">
                <a:latin typeface="+mn-ea"/>
                <a:cs typeface="+mn-ea"/>
              </a:rPr>
              <a:t>args</a:t>
            </a:r>
            <a:r>
              <a:rPr lang="zh-CN" altLang="en-US" sz="1800" dirty="0">
                <a:latin typeface="+mn-ea"/>
                <a:cs typeface="+mn-ea"/>
              </a:rPr>
              <a:t>、</a:t>
            </a:r>
            <a:r>
              <a:rPr lang="en-US" altLang="zh-CN" sz="1800" dirty="0">
                <a:latin typeface="+mn-ea"/>
                <a:cs typeface="+mn-ea"/>
              </a:rPr>
              <a:t>form</a:t>
            </a:r>
            <a:r>
              <a:rPr lang="zh-CN" altLang="en-US" sz="1800" dirty="0">
                <a:latin typeface="+mn-ea"/>
                <a:cs typeface="+mn-ea"/>
              </a:rPr>
              <a:t>等。</a:t>
            </a:r>
            <a:endParaRPr lang="zh-CN" altLang="en-US" sz="18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latin typeface="+mn-ea"/>
                <a:cs typeface="+mn-ea"/>
              </a:rPr>
              <a:t>（</a:t>
            </a:r>
            <a:r>
              <a:rPr lang="en-US" altLang="zh-CN" sz="1800" dirty="0">
                <a:latin typeface="+mn-ea"/>
                <a:cs typeface="+mn-ea"/>
              </a:rPr>
              <a:t>2</a:t>
            </a:r>
            <a:r>
              <a:rPr lang="zh-CN" altLang="en-US" sz="1800" dirty="0">
                <a:latin typeface="+mn-ea"/>
                <a:cs typeface="+mn-ea"/>
              </a:rPr>
              <a:t>）</a:t>
            </a:r>
            <a:r>
              <a:rPr lang="en-US" altLang="zh-CN" sz="1800" dirty="0">
                <a:latin typeface="+mn-ea"/>
                <a:cs typeface="+mn-ea"/>
              </a:rPr>
              <a:t>session</a:t>
            </a:r>
            <a:r>
              <a:rPr lang="zh-CN" altLang="en-US" sz="1800" dirty="0">
                <a:latin typeface="+mn-ea"/>
                <a:cs typeface="+mn-ea"/>
              </a:rPr>
              <a:t>：请求上下文上的对象。这个对象一般用来保存一些会话信息。</a:t>
            </a:r>
            <a:endParaRPr lang="zh-CN" altLang="en-US" sz="18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latin typeface="+mn-ea"/>
                <a:cs typeface="+mn-ea"/>
              </a:rPr>
              <a:t>（</a:t>
            </a:r>
            <a:r>
              <a:rPr lang="en-US" altLang="zh-CN" sz="1800" dirty="0">
                <a:latin typeface="+mn-ea"/>
                <a:cs typeface="+mn-ea"/>
              </a:rPr>
              <a:t>3</a:t>
            </a:r>
            <a:r>
              <a:rPr lang="zh-CN" altLang="en-US" sz="1800" dirty="0">
                <a:latin typeface="+mn-ea"/>
                <a:cs typeface="+mn-ea"/>
              </a:rPr>
              <a:t>）</a:t>
            </a:r>
            <a:r>
              <a:rPr lang="en-US" altLang="zh-CN" sz="1800" dirty="0" err="1">
                <a:latin typeface="+mn-ea"/>
                <a:cs typeface="+mn-ea"/>
              </a:rPr>
              <a:t>current_app</a:t>
            </a:r>
            <a:r>
              <a:rPr lang="zh-CN" altLang="en-US" sz="1800" dirty="0">
                <a:latin typeface="+mn-ea"/>
                <a:cs typeface="+mn-ea"/>
              </a:rPr>
              <a:t>：返回当前的</a:t>
            </a:r>
            <a:r>
              <a:rPr lang="en-US" altLang="zh-CN" sz="1800" dirty="0">
                <a:latin typeface="+mn-ea"/>
                <a:cs typeface="+mn-ea"/>
              </a:rPr>
              <a:t>app</a:t>
            </a:r>
            <a:r>
              <a:rPr lang="zh-CN" altLang="en-US" sz="1800" dirty="0">
                <a:latin typeface="+mn-ea"/>
                <a:cs typeface="+mn-ea"/>
              </a:rPr>
              <a:t>。</a:t>
            </a:r>
            <a:endParaRPr lang="zh-CN" altLang="en-US" sz="18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latin typeface="+mn-ea"/>
                <a:cs typeface="+mn-ea"/>
              </a:rPr>
              <a:t>（</a:t>
            </a:r>
            <a:r>
              <a:rPr lang="en-US" altLang="zh-CN" sz="1800" dirty="0">
                <a:latin typeface="+mn-ea"/>
                <a:cs typeface="+mn-ea"/>
              </a:rPr>
              <a:t>4</a:t>
            </a:r>
            <a:r>
              <a:rPr lang="zh-CN" altLang="en-US" sz="1800" dirty="0">
                <a:latin typeface="+mn-ea"/>
                <a:cs typeface="+mn-ea"/>
              </a:rPr>
              <a:t>）</a:t>
            </a:r>
            <a:r>
              <a:rPr lang="en-US" altLang="zh-CN" sz="1800" dirty="0">
                <a:latin typeface="+mn-ea"/>
                <a:cs typeface="+mn-ea"/>
              </a:rPr>
              <a:t>g</a:t>
            </a:r>
            <a:r>
              <a:rPr lang="zh-CN" altLang="en-US" sz="1800" dirty="0">
                <a:latin typeface="+mn-ea"/>
                <a:cs typeface="+mn-ea"/>
              </a:rPr>
              <a:t>：应用上下文上的对象。处理请求时用作临时存储的对象。</a:t>
            </a:r>
            <a:endParaRPr lang="zh-CN" altLang="en-US" sz="18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latin typeface="+mn-ea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23947"/>
            <a:ext cx="4632842" cy="460375"/>
            <a:chOff x="493006" y="316630"/>
            <a:chExt cx="4632842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439483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Flask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应用上下文和请求上下文</a:t>
              </a:r>
              <a:endParaRPr lang="zh-CN" altLang="en-US" sz="2400" b="1" dirty="0">
                <a:latin typeface="+mn-ea"/>
                <a:cs typeface="+mn-ea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/>
          <a:lstStyle/>
          <a:p>
            <a:pPr indent="0" fontAlgn="auto">
              <a:lnSpc>
                <a:spcPct val="100000"/>
              </a:lnSpc>
              <a:buNone/>
            </a:pPr>
            <a:r>
              <a:rPr lang="en-US" altLang="zh-CN" sz="2400" dirty="0">
                <a:latin typeface="+mn-ea"/>
                <a:cs typeface="+mn-ea"/>
              </a:rPr>
              <a:t>Flask</a:t>
            </a:r>
            <a:r>
              <a:rPr lang="zh-CN" altLang="en-US" sz="2400" dirty="0">
                <a:latin typeface="+mn-ea"/>
                <a:cs typeface="+mn-ea"/>
              </a:rPr>
              <a:t>的上下文：</a:t>
            </a:r>
            <a:endParaRPr lang="en-US" altLang="zh-CN" sz="2400"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dirty="0" err="1">
                <a:latin typeface="+mn-ea"/>
                <a:cs typeface="+mn-ea"/>
              </a:rPr>
              <a:t>	AppContext</a:t>
            </a:r>
            <a:r>
              <a:rPr lang="zh-CN" altLang="en-US" sz="2400" dirty="0">
                <a:latin typeface="+mn-ea"/>
                <a:cs typeface="+mn-ea"/>
              </a:rPr>
              <a:t>，内部封装：</a:t>
            </a:r>
            <a:r>
              <a:rPr lang="en-US" altLang="zh-CN" sz="2400" dirty="0">
                <a:latin typeface="+mn-ea"/>
                <a:cs typeface="+mn-ea"/>
              </a:rPr>
              <a:t>app</a:t>
            </a:r>
            <a:r>
              <a:rPr lang="zh-CN" altLang="en-US" sz="2400" dirty="0">
                <a:latin typeface="+mn-ea"/>
                <a:cs typeface="+mn-ea"/>
              </a:rPr>
              <a:t>和</a:t>
            </a:r>
            <a:r>
              <a:rPr lang="en-US" altLang="zh-CN" sz="2400" dirty="0">
                <a:latin typeface="+mn-ea"/>
                <a:cs typeface="+mn-ea"/>
              </a:rPr>
              <a:t>g</a:t>
            </a:r>
            <a:endParaRPr lang="en-US" altLang="zh-CN" sz="2400"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dirty="0" err="1">
                <a:latin typeface="+mn-ea"/>
                <a:cs typeface="+mn-ea"/>
              </a:rPr>
              <a:t>	RequestContext</a:t>
            </a:r>
            <a:r>
              <a:rPr lang="zh-CN" altLang="en-US" sz="2400" dirty="0">
                <a:latin typeface="+mn-ea"/>
                <a:cs typeface="+mn-ea"/>
              </a:rPr>
              <a:t>，内部封装：</a:t>
            </a:r>
            <a:r>
              <a:rPr lang="en-US" altLang="zh-CN" sz="2400" dirty="0">
                <a:latin typeface="+mn-ea"/>
                <a:cs typeface="+mn-ea"/>
              </a:rPr>
              <a:t>request</a:t>
            </a:r>
            <a:r>
              <a:rPr lang="zh-CN" altLang="en-US" sz="2400" dirty="0">
                <a:latin typeface="+mn-ea"/>
                <a:cs typeface="+mn-ea"/>
              </a:rPr>
              <a:t>和</a:t>
            </a:r>
            <a:r>
              <a:rPr lang="en-US" altLang="zh-CN" sz="2400" dirty="0">
                <a:latin typeface="+mn-ea"/>
                <a:cs typeface="+mn-ea"/>
              </a:rPr>
              <a:t>session</a:t>
            </a:r>
            <a:endParaRPr lang="en-US" altLang="zh-CN" sz="2400"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dirty="0">
                <a:latin typeface="+mn-ea"/>
                <a:cs typeface="+mn-ea"/>
              </a:rPr>
              <a:t>	</a:t>
            </a:r>
            <a:r>
              <a:rPr lang="zh-CN" altLang="en-US" sz="2400" dirty="0">
                <a:latin typeface="+mn-ea"/>
                <a:cs typeface="+mn-ea"/>
              </a:rPr>
              <a:t>这两个都是客户的请求到来时创建，请求结束时销毁</a:t>
            </a:r>
            <a:endParaRPr lang="en-US" altLang="zh-CN" sz="2400" dirty="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5" y="2407346"/>
            <a:ext cx="685800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</a:rPr>
              <a:t>简单理解蓝图：就是将系统的代码模块化</a:t>
            </a:r>
            <a:endParaRPr lang="en-US" altLang="zh-CN" sz="20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  <a:cs typeface="+mn-ea"/>
              </a:rPr>
              <a:t>每个蓝图都可以为自己独立出一套</a:t>
            </a:r>
            <a:r>
              <a:rPr lang="en-US" altLang="zh-CN" sz="2000" dirty="0">
                <a:latin typeface="+mn-ea"/>
                <a:cs typeface="+mn-ea"/>
              </a:rPr>
              <a:t>template</a:t>
            </a:r>
            <a:r>
              <a:rPr lang="zh-CN" altLang="en-US" sz="2000" dirty="0">
                <a:latin typeface="+mn-ea"/>
                <a:cs typeface="+mn-ea"/>
              </a:rPr>
              <a:t>模板文件，如果不写则共享项目目录中的</a:t>
            </a:r>
            <a:r>
              <a:rPr lang="en-US" altLang="zh-CN" sz="2000" dirty="0">
                <a:latin typeface="+mn-ea"/>
                <a:cs typeface="+mn-ea"/>
              </a:rPr>
              <a:t>templates</a:t>
            </a:r>
            <a:r>
              <a:rPr lang="zh-CN" altLang="en-US" sz="2000" dirty="0">
                <a:latin typeface="+mn-ea"/>
                <a:cs typeface="+mn-ea"/>
              </a:rPr>
              <a:t>；静态文件目录也可以独立出来</a:t>
            </a:r>
            <a:endParaRPr lang="zh-CN" altLang="en-US" sz="2000" dirty="0">
              <a:latin typeface="+mn-ea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23947"/>
            <a:ext cx="3059947" cy="460375"/>
            <a:chOff x="493006" y="316630"/>
            <a:chExt cx="305994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82194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Blueprint（蓝图）</a:t>
              </a:r>
              <a:endParaRPr lang="zh-CN" altLang="en-US" sz="2000" b="1" dirty="0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" y="2037922"/>
            <a:ext cx="12192763" cy="1791128"/>
            <a:chOff x="-1" y="2037922"/>
            <a:chExt cx="12192763" cy="1791128"/>
          </a:xfrm>
        </p:grpSpPr>
        <p:sp>
          <p:nvSpPr>
            <p:cNvPr id="5" name="矩形 4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9191624" y="0"/>
            <a:ext cx="300037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1600" y="2328817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 dirty="0" smtClean="0">
                <a:solidFill>
                  <a:schemeClr val="bg1"/>
                </a:solidFill>
              </a:rPr>
              <a:t>感谢聆听</a:t>
            </a:r>
            <a:endParaRPr lang="zh-CN" altLang="en-US" sz="7200" spc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91480" y="-114033"/>
            <a:ext cx="55971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CONTENTS</a:t>
            </a:r>
            <a:endParaRPr lang="zh-CN" altLang="en-US" sz="9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30615" y="847725"/>
            <a:ext cx="3730770" cy="781050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562841" y="866775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4"/>
                </a:solidFill>
              </a:rPr>
              <a:t>目  录</a:t>
            </a:r>
            <a:endParaRPr lang="zh-CN" altLang="en-US" sz="2800" dirty="0">
              <a:solidFill>
                <a:schemeClr val="accent4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66000" y="2168525"/>
            <a:ext cx="720000" cy="720000"/>
            <a:chOff x="1581150" y="2181225"/>
            <a:chExt cx="720000" cy="720000"/>
          </a:xfrm>
        </p:grpSpPr>
        <p:sp>
          <p:nvSpPr>
            <p:cNvPr id="16" name="矩形 15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60652" y="2218059"/>
              <a:ext cx="360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314575" y="2328469"/>
            <a:ext cx="1364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Flask路由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66000" y="3320925"/>
            <a:ext cx="720000" cy="720000"/>
            <a:chOff x="1581150" y="2181225"/>
            <a:chExt cx="720000" cy="720000"/>
          </a:xfrm>
        </p:grpSpPr>
        <p:sp>
          <p:nvSpPr>
            <p:cNvPr id="21" name="矩形 20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32599" y="2218059"/>
              <a:ext cx="417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314575" y="3480869"/>
            <a:ext cx="1872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Flask变量规则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66000" y="4529205"/>
            <a:ext cx="720000" cy="720000"/>
            <a:chOff x="1581150" y="2181225"/>
            <a:chExt cx="720000" cy="720000"/>
          </a:xfrm>
        </p:grpSpPr>
        <p:sp>
          <p:nvSpPr>
            <p:cNvPr id="25" name="矩形 24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26187" y="2218059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314575" y="4689149"/>
            <a:ext cx="1925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 URL构建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70445" y="5758815"/>
            <a:ext cx="720000" cy="720000"/>
            <a:chOff x="1581150" y="2181225"/>
            <a:chExt cx="720000" cy="720000"/>
          </a:xfrm>
        </p:grpSpPr>
        <p:sp>
          <p:nvSpPr>
            <p:cNvPr id="29" name="矩形 28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33401" y="2218059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4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319020" y="5918759"/>
            <a:ext cx="19469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 http方法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004775" y="2189355"/>
            <a:ext cx="720000" cy="720000"/>
            <a:chOff x="1581150" y="2181225"/>
            <a:chExt cx="720000" cy="720000"/>
          </a:xfrm>
        </p:grpSpPr>
        <p:sp>
          <p:nvSpPr>
            <p:cNvPr id="33" name="矩形 32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24584" y="2218059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753350" y="2349299"/>
            <a:ext cx="1844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 request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004775" y="3341755"/>
            <a:ext cx="720000" cy="720000"/>
            <a:chOff x="1581150" y="2181225"/>
            <a:chExt cx="720000" cy="720000"/>
          </a:xfrm>
        </p:grpSpPr>
        <p:sp>
          <p:nvSpPr>
            <p:cNvPr id="37" name="矩形 36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23783" y="2218059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6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53350" y="3501699"/>
            <a:ext cx="2469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 SQLAlchemy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20015" y="4509645"/>
            <a:ext cx="720000" cy="720000"/>
            <a:chOff x="1581150" y="2181225"/>
            <a:chExt cx="720000" cy="720000"/>
          </a:xfrm>
        </p:grpSpPr>
        <p:sp>
          <p:nvSpPr>
            <p:cNvPr id="3" name="矩形 2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60175" y="2218059"/>
              <a:ext cx="36195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7</a:t>
              </a:r>
              <a:endParaRPr lang="en-US" altLang="zh-CN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768590" y="4669589"/>
            <a:ext cx="3650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Flask应用上下文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和请求上下文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20015" y="5731895"/>
            <a:ext cx="720000" cy="720000"/>
            <a:chOff x="1581150" y="2181225"/>
            <a:chExt cx="720000" cy="720000"/>
          </a:xfrm>
        </p:grpSpPr>
        <p:sp>
          <p:nvSpPr>
            <p:cNvPr id="42" name="矩形 41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27473" y="2218059"/>
              <a:ext cx="42735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en-US" altLang="zh-CN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768590" y="5891839"/>
            <a:ext cx="37255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 用蓝图实现模块化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的应用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0" y="1005819"/>
            <a:ext cx="10515600" cy="53522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Flask</a:t>
            </a:r>
            <a:r>
              <a:rPr lang="zh-CN" altLang="en-US" sz="2000" dirty="0"/>
              <a:t>中的</a:t>
            </a:r>
            <a:r>
              <a:rPr lang="en-US" altLang="zh-CN" sz="2000" b="1" dirty="0"/>
              <a:t>route()</a:t>
            </a:r>
            <a:r>
              <a:rPr lang="zh-CN" altLang="en-US" sz="2000" dirty="0"/>
              <a:t>装饰器用于将</a:t>
            </a:r>
            <a:r>
              <a:rPr lang="en-US" altLang="zh-CN" sz="2000" dirty="0"/>
              <a:t>URL</a:t>
            </a:r>
            <a:r>
              <a:rPr lang="zh-CN" altLang="en-US" sz="2000" dirty="0"/>
              <a:t>绑定到函数。例如：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在这里，</a:t>
            </a:r>
            <a:r>
              <a:rPr lang="en-US" altLang="zh-CN" sz="2000" dirty="0"/>
              <a:t>URL '/ hello' </a:t>
            </a:r>
            <a:r>
              <a:rPr lang="zh-CN" altLang="en-US" sz="2000" dirty="0"/>
              <a:t>规则绑定到</a:t>
            </a:r>
            <a:r>
              <a:rPr lang="en-US" altLang="zh-CN" sz="2000" dirty="0" err="1"/>
              <a:t>hello_world</a:t>
            </a:r>
            <a:r>
              <a:rPr lang="en-US" altLang="zh-CN" sz="2000" dirty="0"/>
              <a:t>()</a:t>
            </a:r>
            <a:r>
              <a:rPr lang="zh-CN" altLang="en-US" sz="2000" dirty="0"/>
              <a:t>函数。 因此，如果用户访问</a:t>
            </a:r>
            <a:r>
              <a:rPr lang="en-US" altLang="zh-CN" sz="2000" dirty="0"/>
              <a:t>http</a:t>
            </a:r>
            <a:r>
              <a:rPr lang="zh-CN" altLang="en-US" sz="2000" dirty="0"/>
              <a:t>：</a:t>
            </a:r>
            <a:r>
              <a:rPr lang="en-US" altLang="zh-CN" sz="2000" dirty="0"/>
              <a:t>// localhost</a:t>
            </a:r>
            <a:r>
              <a:rPr lang="zh-CN" altLang="en-US" sz="2000" dirty="0"/>
              <a:t>：</a:t>
            </a:r>
            <a:r>
              <a:rPr lang="en-US" altLang="zh-CN" sz="2000" dirty="0"/>
              <a:t>5000 / hello URL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hello_world</a:t>
            </a:r>
            <a:r>
              <a:rPr lang="en-US" altLang="zh-CN" sz="2000" dirty="0"/>
              <a:t>()</a:t>
            </a:r>
            <a:r>
              <a:rPr lang="zh-CN" altLang="en-US" sz="2000" dirty="0"/>
              <a:t>函数的输出将在浏览器中呈现。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application</a:t>
            </a:r>
            <a:r>
              <a:rPr lang="zh-CN" altLang="en-US" sz="2000" dirty="0"/>
              <a:t>对象的</a:t>
            </a:r>
            <a:r>
              <a:rPr lang="en-US" altLang="zh-CN" sz="2000" dirty="0" err="1"/>
              <a:t>add_url_rule</a:t>
            </a:r>
            <a:r>
              <a:rPr lang="en-US" altLang="zh-CN" sz="2000" dirty="0"/>
              <a:t>()</a:t>
            </a:r>
            <a:r>
              <a:rPr lang="zh-CN" altLang="en-US" sz="2000" dirty="0"/>
              <a:t>函数也可用于将</a:t>
            </a:r>
            <a:r>
              <a:rPr lang="en-US" altLang="zh-CN" sz="2000" dirty="0"/>
              <a:t>URL</a:t>
            </a:r>
            <a:r>
              <a:rPr lang="zh-CN" altLang="en-US" sz="2000" dirty="0"/>
              <a:t>与函数绑定，如上例所示，使用</a:t>
            </a:r>
            <a:r>
              <a:rPr lang="en-US" altLang="zh-CN" sz="2000" dirty="0"/>
              <a:t>route()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装饰器的目的也由以下表示：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3582" y="1523584"/>
            <a:ext cx="10202828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@app.route(‘/hello’)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def hello_world():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retur ‘hello world’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3582" y="4551279"/>
            <a:ext cx="10202828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def hello_world():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return ‘hello world’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app.add_url_rule(‘/’, ‘hello’, hello_world)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23947"/>
            <a:ext cx="1798837" cy="460375"/>
            <a:chOff x="493006" y="316630"/>
            <a:chExt cx="179883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156083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Flask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路由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1209"/>
            <a:ext cx="10515600" cy="53522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通过向规则参数添加变量部分，可以动态构建</a:t>
            </a:r>
            <a:r>
              <a:rPr lang="en-US" altLang="zh-CN" sz="2000" dirty="0"/>
              <a:t>URL</a:t>
            </a:r>
            <a:r>
              <a:rPr lang="zh-CN" altLang="en-US" sz="2000" dirty="0"/>
              <a:t>。此变量部分标记为</a:t>
            </a:r>
            <a:r>
              <a:rPr lang="en-US" altLang="zh-CN" sz="2000" dirty="0"/>
              <a:t>&lt;variable-name&gt; </a:t>
            </a:r>
            <a:r>
              <a:rPr lang="zh-CN" altLang="en-US" sz="2000" dirty="0"/>
              <a:t>。它作为关键字参数传递给与规则相关联的函数。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在以下示例中，</a:t>
            </a:r>
            <a:r>
              <a:rPr lang="en-US" altLang="zh-CN" sz="2000" dirty="0"/>
              <a:t>route()</a:t>
            </a:r>
            <a:r>
              <a:rPr lang="zh-CN" altLang="en-US" sz="2000" dirty="0"/>
              <a:t>装饰器的规则参数包含附加到</a:t>
            </a:r>
            <a:r>
              <a:rPr lang="en-US" altLang="zh-CN" sz="2000" dirty="0"/>
              <a:t>URL '/hello' </a:t>
            </a:r>
            <a:r>
              <a:rPr lang="zh-CN" altLang="en-US" sz="2000" dirty="0"/>
              <a:t>的</a:t>
            </a:r>
            <a:r>
              <a:rPr lang="en-US" altLang="zh-CN" sz="2000" dirty="0"/>
              <a:t>&lt;name&gt;</a:t>
            </a:r>
            <a:r>
              <a:rPr lang="zh-CN" altLang="en-US" sz="2000" dirty="0"/>
              <a:t>。 因此，如果在浏览器中输入</a:t>
            </a:r>
            <a:r>
              <a:rPr lang="en-US" altLang="zh-CN" sz="2000" dirty="0"/>
              <a:t>http://localhost:5000/hello/w3cschool</a:t>
            </a:r>
            <a:r>
              <a:rPr lang="zh-CN" altLang="en-US" sz="2000" dirty="0"/>
              <a:t>作为</a:t>
            </a:r>
            <a:r>
              <a:rPr lang="en-US" altLang="zh-CN" sz="2000" dirty="0"/>
              <a:t>URL</a:t>
            </a:r>
            <a:r>
              <a:rPr lang="zh-CN" altLang="en-US" sz="2000" dirty="0"/>
              <a:t>，则</a:t>
            </a:r>
            <a:r>
              <a:rPr lang="en-US" altLang="zh-CN" sz="2000" dirty="0"/>
              <a:t>'w3cschool'</a:t>
            </a:r>
            <a:r>
              <a:rPr lang="zh-CN" altLang="en-US" sz="2000" dirty="0"/>
              <a:t>将作为参数提供给 </a:t>
            </a:r>
            <a:r>
              <a:rPr lang="en-US" altLang="zh-CN" sz="2000" dirty="0"/>
              <a:t>hello()</a:t>
            </a:r>
            <a:r>
              <a:rPr lang="zh-CN" altLang="en-US" sz="2000" dirty="0"/>
              <a:t>函数。 </a:t>
            </a:r>
            <a:endParaRPr lang="zh-CN" altLang="en-US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除了默认字符串变量部分之外，还可以使用以下转换器构建规则：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3582" y="2587750"/>
            <a:ext cx="10202828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@app.route('/hello/&lt;name&gt;')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hello_name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(name):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return 'Hello %s!' % name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43581" y="4690647"/>
          <a:ext cx="10202828" cy="184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305"/>
                <a:gridCol w="7381523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转换器和描述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93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zh-CN" altLang="en-US" dirty="0"/>
                        <a:t>接受整数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9392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float </a:t>
                      </a:r>
                      <a:r>
                        <a:rPr lang="zh-CN" altLang="en-US" dirty="0"/>
                        <a:t>对于浮点值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9392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path </a:t>
                      </a:r>
                      <a:r>
                        <a:rPr lang="zh-CN" altLang="en-US" dirty="0"/>
                        <a:t>接受用作目录分隔符的斜杠 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71298" y="323947"/>
            <a:ext cx="2408437" cy="460375"/>
            <a:chOff x="493006" y="316630"/>
            <a:chExt cx="240843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17043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 dirty="0">
                  <a:latin typeface="+mn-ea"/>
                  <a:cs typeface="+mn-ea"/>
                </a:rPr>
                <a:t>Flask</a:t>
              </a:r>
              <a:r>
                <a:rPr lang="zh-CN" altLang="en-US" sz="2400" b="1" dirty="0">
                  <a:latin typeface="+mn-ea"/>
                  <a:cs typeface="+mn-ea"/>
                </a:rPr>
                <a:t>变量规则</a:t>
              </a:r>
              <a:endParaRPr lang="zh-CN" altLang="en-US" sz="2400" b="1" dirty="0">
                <a:latin typeface="+mn-ea"/>
                <a:cs typeface="+mn-ea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8325" y="238808"/>
            <a:ext cx="10202828" cy="35394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@app.route('/blog/&lt;int:postID&gt;')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show_blog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postID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return 'Blog Number %d' %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postID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@app.route('/rev/&lt;float:revNo&gt;')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revision(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revNo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return 'Revision Number %f' %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revNo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@app.route('/&lt;path:url&gt;/')  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设置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传参数：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http://127.0.0.1:5000/http://www.baiu.com/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first_flask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):  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视图必须有对应接收参数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return 'Hello World’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614"/>
            <a:ext cx="10515600" cy="53522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url_for</a:t>
            </a:r>
            <a:r>
              <a:rPr lang="en-US" altLang="zh-CN" sz="2000" dirty="0"/>
              <a:t>()</a:t>
            </a:r>
            <a:r>
              <a:rPr lang="zh-CN" altLang="en-US" sz="2000" dirty="0"/>
              <a:t>函数接受函数的名称作为第一个参数，以及一个或多个关键字参数，每个参数对应于</a:t>
            </a:r>
            <a:r>
              <a:rPr lang="en-US" altLang="zh-CN" sz="2000" dirty="0"/>
              <a:t>URL</a:t>
            </a:r>
            <a:r>
              <a:rPr lang="zh-CN" altLang="en-US" sz="2000" dirty="0"/>
              <a:t>的变量部分。 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3582" y="1748111"/>
            <a:ext cx="10202828" cy="42780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@app.route('/admin')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hello_admin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return 'Hello Admin'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@app.route('/guest/&lt;guest&gt;')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hello_guest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(guest):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return 'Hello %s as Guest' % guest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@app.route('/user/&lt;name&gt;')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hello_user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(name):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if name == 'admin':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return redirect(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url_for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('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hello_admin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'))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else: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return redirect(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url_for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('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hello_guest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', guest=name))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23947"/>
            <a:ext cx="2415422" cy="460375"/>
            <a:chOff x="493006" y="316630"/>
            <a:chExt cx="2415422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17741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Flask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URL构建</a:t>
              </a:r>
              <a:endParaRPr lang="zh-CN" altLang="en-US" sz="2000" b="1" dirty="0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30599" y="1053843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204"/>
                <a:gridCol w="80463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方法与描述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GET </a:t>
                      </a:r>
                      <a:endParaRPr lang="zh-CN" altLang="en-US"/>
                    </a:p>
                    <a:p>
                      <a:r>
                        <a:rPr lang="zh-CN" altLang="en-US"/>
                        <a:t>以未加密的形式将数据发送到服务器。最常见的方法。 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HEAD </a:t>
                      </a:r>
                      <a:endParaRPr lang="en-US"/>
                    </a:p>
                    <a:p>
                      <a:r>
                        <a:rPr lang="zh-CN" altLang="en-US"/>
                        <a:t>和</a:t>
                      </a:r>
                      <a:r>
                        <a:rPr lang="en-US"/>
                        <a:t>GET</a:t>
                      </a:r>
                      <a:r>
                        <a:rPr lang="zh-CN" altLang="en-US"/>
                        <a:t>方法相同，但没有响应体。 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POST </a:t>
                      </a:r>
                      <a:endParaRPr lang="zh-CN" altLang="en-US"/>
                    </a:p>
                    <a:p>
                      <a:r>
                        <a:rPr lang="zh-CN" altLang="en-US"/>
                        <a:t>用于将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表单数据发送到服务器。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方法接收的数据不由服务器缓存。 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PUT </a:t>
                      </a:r>
                      <a:endParaRPr lang="zh-CN" altLang="en-US"/>
                    </a:p>
                    <a:p>
                      <a:r>
                        <a:rPr lang="zh-CN" altLang="en-US"/>
                        <a:t>用上传的内容替换目标资源的所有当前表示。 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DELETE</a:t>
                      </a:r>
                      <a:r>
                        <a:rPr lang="zh-CN" altLang="en-US" dirty="0"/>
                        <a:t> </a:t>
                      </a:r>
                      <a:endParaRPr lang="zh-CN" altLang="en-US" dirty="0"/>
                    </a:p>
                    <a:p>
                      <a:r>
                        <a:rPr lang="zh-CN" altLang="en-US" dirty="0"/>
                        <a:t>删除由</a:t>
                      </a:r>
                      <a:r>
                        <a:rPr lang="en-US" altLang="zh-CN" dirty="0"/>
                        <a:t>URL</a:t>
                      </a:r>
                      <a:r>
                        <a:rPr lang="zh-CN" altLang="en-US" dirty="0"/>
                        <a:t>给出的目标资源的所有当前表示。 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71298" y="323947"/>
            <a:ext cx="2727207" cy="460375"/>
            <a:chOff x="493006" y="316630"/>
            <a:chExt cx="272720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4892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Flask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HTTP方法</a:t>
              </a:r>
              <a:endParaRPr lang="zh-CN" altLang="en-US" sz="2000" b="1" dirty="0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cs typeface="+mn-ea"/>
              </a:rPr>
              <a:t>Request</a:t>
            </a:r>
            <a:r>
              <a:rPr lang="zh-CN" altLang="en-US" sz="2400" dirty="0">
                <a:latin typeface="+mn-ea"/>
                <a:cs typeface="+mn-ea"/>
              </a:rPr>
              <a:t>对象的重要属性如下所列： </a:t>
            </a:r>
            <a:endParaRPr lang="zh-CN" altLang="en-US" sz="240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cs typeface="+mn-ea"/>
              </a:rPr>
              <a:t>Form</a:t>
            </a:r>
            <a:r>
              <a:rPr lang="zh-CN" altLang="en-US" sz="2400" dirty="0">
                <a:latin typeface="+mn-ea"/>
                <a:cs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</a:rPr>
              <a:t>- </a:t>
            </a:r>
            <a:r>
              <a:rPr lang="zh-CN" altLang="en-US" sz="2400" dirty="0">
                <a:latin typeface="+mn-ea"/>
                <a:cs typeface="+mn-ea"/>
              </a:rPr>
              <a:t>它是一个字典对象，包含表单参数及其值的键和值对。</a:t>
            </a:r>
            <a:endParaRPr lang="zh-CN" altLang="en-US" sz="240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+mn-ea"/>
                <a:cs typeface="+mn-ea"/>
              </a:rPr>
              <a:t>args</a:t>
            </a:r>
            <a:r>
              <a:rPr lang="en-US" altLang="zh-CN" sz="2400" b="1" dirty="0">
                <a:latin typeface="+mn-ea"/>
                <a:cs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</a:rPr>
              <a:t>- </a:t>
            </a:r>
            <a:r>
              <a:rPr lang="zh-CN" altLang="en-US" sz="2400" dirty="0">
                <a:latin typeface="+mn-ea"/>
                <a:cs typeface="+mn-ea"/>
              </a:rPr>
              <a:t>解析查询字符串的内容，它是问号（？）之后的</a:t>
            </a:r>
            <a:r>
              <a:rPr lang="en-US" altLang="zh-CN" sz="2400" dirty="0">
                <a:latin typeface="+mn-ea"/>
                <a:cs typeface="+mn-ea"/>
              </a:rPr>
              <a:t>URL</a:t>
            </a:r>
            <a:r>
              <a:rPr lang="zh-CN" altLang="en-US" sz="2400" dirty="0">
                <a:latin typeface="+mn-ea"/>
                <a:cs typeface="+mn-ea"/>
              </a:rPr>
              <a:t>的一部分。</a:t>
            </a:r>
            <a:endParaRPr lang="zh-CN" altLang="en-US" sz="240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cs typeface="+mn-ea"/>
              </a:rPr>
              <a:t>Cookies </a:t>
            </a:r>
            <a:r>
              <a:rPr lang="zh-CN" altLang="en-US" sz="2400" dirty="0">
                <a:latin typeface="+mn-ea"/>
                <a:cs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</a:rPr>
              <a:t>- </a:t>
            </a:r>
            <a:r>
              <a:rPr lang="zh-CN" altLang="en-US" sz="2400" dirty="0">
                <a:latin typeface="+mn-ea"/>
                <a:cs typeface="+mn-ea"/>
              </a:rPr>
              <a:t>保存</a:t>
            </a:r>
            <a:r>
              <a:rPr lang="en-US" altLang="zh-CN" sz="2400" dirty="0">
                <a:latin typeface="+mn-ea"/>
                <a:cs typeface="+mn-ea"/>
              </a:rPr>
              <a:t>Cookie</a:t>
            </a:r>
            <a:r>
              <a:rPr lang="zh-CN" altLang="en-US" sz="2400" dirty="0">
                <a:latin typeface="+mn-ea"/>
                <a:cs typeface="+mn-ea"/>
              </a:rPr>
              <a:t>名称和值的字典对象。</a:t>
            </a:r>
            <a:endParaRPr lang="zh-CN" altLang="en-US" sz="240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cs typeface="+mn-ea"/>
              </a:rPr>
              <a:t>files</a:t>
            </a:r>
            <a:r>
              <a:rPr lang="zh-CN" altLang="en-US" sz="2400" dirty="0">
                <a:latin typeface="+mn-ea"/>
                <a:cs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</a:rPr>
              <a:t>- </a:t>
            </a:r>
            <a:r>
              <a:rPr lang="zh-CN" altLang="en-US" sz="2400" dirty="0">
                <a:latin typeface="+mn-ea"/>
                <a:cs typeface="+mn-ea"/>
              </a:rPr>
              <a:t>与上传文件有关的数据。</a:t>
            </a:r>
            <a:endParaRPr lang="zh-CN" altLang="en-US" sz="240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cs typeface="+mn-ea"/>
              </a:rPr>
              <a:t>method</a:t>
            </a:r>
            <a:r>
              <a:rPr lang="zh-CN" altLang="en-US" sz="2400" dirty="0">
                <a:latin typeface="+mn-ea"/>
                <a:cs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</a:rPr>
              <a:t>- </a:t>
            </a:r>
            <a:r>
              <a:rPr lang="zh-CN" altLang="en-US" sz="2400" dirty="0">
                <a:latin typeface="+mn-ea"/>
                <a:cs typeface="+mn-ea"/>
              </a:rPr>
              <a:t>当前请求方法。</a:t>
            </a:r>
            <a:endParaRPr lang="zh-CN" altLang="en-US" sz="2400" dirty="0">
              <a:latin typeface="+mn-ea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09977"/>
            <a:ext cx="3124717" cy="460375"/>
            <a:chOff x="493006" y="316630"/>
            <a:chExt cx="312471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88671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Flask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Request对象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15" y="389890"/>
            <a:ext cx="12131040" cy="60782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f71559d-4765-4721-aa47-578c9b8b8f57}"/>
</p:tagLst>
</file>

<file path=ppt/tags/tag2.xml><?xml version="1.0" encoding="utf-8"?>
<p:tagLst xmlns:p="http://schemas.openxmlformats.org/presentationml/2006/main">
  <p:tag name="KSO_WM_UNIT_TABLE_BEAUTIFY" val="smartTable{e57b65cf-922e-40b2-a05e-3aebbf1083d9}"/>
</p:tagLst>
</file>

<file path=ppt/tags/tag3.xml><?xml version="1.0" encoding="utf-8"?>
<p:tagLst xmlns:p="http://schemas.openxmlformats.org/presentationml/2006/main">
  <p:tag name="KSO_WM_UNIT_PLACING_PICTURE_USER_VIEWPORT" val="{&quot;height&quot;:7485,&quot;width&quot;:14940}"/>
</p:tagLst>
</file>

<file path=ppt/theme/theme1.xml><?xml version="1.0" encoding="utf-8"?>
<a:theme xmlns:a="http://schemas.openxmlformats.org/drawingml/2006/main" name="版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2782</Words>
  <Application>WPS 演示</Application>
  <PresentationFormat>宽屏</PresentationFormat>
  <Paragraphs>196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Arial Unicode MS</vt:lpstr>
      <vt:lpstr>版式</vt:lpstr>
      <vt:lpstr>版权信息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dell</cp:lastModifiedBy>
  <cp:revision>30</cp:revision>
  <dcterms:created xsi:type="dcterms:W3CDTF">2014-12-24T03:19:00Z</dcterms:created>
  <dcterms:modified xsi:type="dcterms:W3CDTF">2021-10-14T08:56:14Z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0B8C427AC1EE4473BB25B7140011360F</vt:lpwstr>
  </property>
  <property fmtid="{D5CDD505-2E9C-101B-9397-08002B2CF9AE}" pid="3" name="KSOProductBuildVer">
    <vt:lpwstr>2052-11.1.0.10938</vt:lpwstr>
  </property>
</Properties>
</file>