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92" r:id="rId2"/>
    <p:sldId id="522" r:id="rId3"/>
    <p:sldId id="528" r:id="rId4"/>
    <p:sldId id="529" r:id="rId5"/>
    <p:sldId id="530" r:id="rId6"/>
    <p:sldId id="531" r:id="rId7"/>
    <p:sldId id="523" r:id="rId8"/>
    <p:sldId id="532" r:id="rId9"/>
    <p:sldId id="533" r:id="rId10"/>
    <p:sldId id="534" r:id="rId11"/>
    <p:sldId id="535" r:id="rId12"/>
    <p:sldId id="537" r:id="rId13"/>
    <p:sldId id="538" r:id="rId14"/>
    <p:sldId id="536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558" r:id="rId35"/>
    <p:sldId id="559" r:id="rId36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2349">
          <p15:clr>
            <a:srgbClr val="A4A3A4"/>
          </p15:clr>
        </p15:guide>
        <p15:guide id="4" pos="261">
          <p15:clr>
            <a:srgbClr val="A4A3A4"/>
          </p15:clr>
        </p15:guide>
        <p15:guide id="5" pos="6023">
          <p15:clr>
            <a:srgbClr val="A4A3A4"/>
          </p15:clr>
        </p15:guide>
        <p15:guide id="6" pos="3120">
          <p15:clr>
            <a:srgbClr val="A4A3A4"/>
          </p15:clr>
        </p15:guide>
        <p15:guide id="7" pos="3982">
          <p15:clr>
            <a:srgbClr val="A4A3A4"/>
          </p15:clr>
        </p15:guide>
        <p15:guide id="8" pos="4572">
          <p15:clr>
            <a:srgbClr val="A4A3A4"/>
          </p15:clr>
        </p15:guide>
        <p15:guide id="9" pos="5388">
          <p15:clr>
            <a:srgbClr val="A4A3A4"/>
          </p15:clr>
        </p15:guide>
        <p15:guide id="10" pos="57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  <p:cmAuthor id="2" name="Registered User" initials="RU" lastIdx="1" clrIdx="2">
    <p:extLst>
      <p:ext uri="{19B8F6BF-5375-455C-9EA6-DF929625EA0E}">
        <p15:presenceInfo xmlns:p15="http://schemas.microsoft.com/office/powerpoint/2012/main" userId="Registered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EB8"/>
    <a:srgbClr val="A8E9A5"/>
    <a:srgbClr val="8EE28A"/>
    <a:srgbClr val="33CCCC"/>
    <a:srgbClr val="CC0099"/>
    <a:srgbClr val="0000FF"/>
    <a:srgbClr val="FF99FF"/>
    <a:srgbClr val="BAE18F"/>
    <a:srgbClr val="CCECFF"/>
    <a:srgbClr val="8DA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5" autoAdjust="0"/>
    <p:restoredTop sz="94384" autoAdjust="0"/>
  </p:normalViewPr>
  <p:slideViewPr>
    <p:cSldViewPr>
      <p:cViewPr varScale="1">
        <p:scale>
          <a:sx n="69" d="100"/>
          <a:sy n="69" d="100"/>
        </p:scale>
        <p:origin x="1560" y="66"/>
      </p:cViewPr>
      <p:guideLst>
        <p:guide orient="horz" pos="799"/>
        <p:guide orient="horz" pos="4065"/>
        <p:guide pos="2349"/>
        <p:guide pos="261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B46AF4-7EDA-43AA-87AD-15F1BA4D084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14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B46AF4-7EDA-43AA-87AD-15F1BA4D084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583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B46AF4-7EDA-43AA-87AD-15F1BA4D084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16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302" y="188550"/>
            <a:ext cx="5727706" cy="490518"/>
          </a:xfr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014" y="908650"/>
            <a:ext cx="9211626" cy="5332270"/>
          </a:xfrm>
        </p:spPr>
        <p:txBody>
          <a:bodyPr/>
          <a:lstStyle>
            <a:lvl1pPr>
              <a:defRPr sz="22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302" y="188550"/>
            <a:ext cx="5727706" cy="490518"/>
          </a:xfr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014" y="908650"/>
            <a:ext cx="9175050" cy="5332270"/>
          </a:xfrm>
          <a:solidFill>
            <a:srgbClr val="CCECFF"/>
          </a:solidFill>
        </p:spPr>
        <p:txBody>
          <a:bodyPr/>
          <a:lstStyle>
            <a:lvl1pPr marL="0" indent="0" defTabSz="360000" latinLnBrk="0">
              <a:spcBef>
                <a:spcPts val="200"/>
              </a:spcBef>
              <a:buNone/>
              <a:defRPr sz="1800" b="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358775" indent="0">
              <a:buNone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623888" indent="0">
              <a:buNone/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982663" indent="0">
              <a:buNone/>
              <a:defRPr/>
            </a:lvl4pPr>
            <a:lvl5pPr marL="1255712" indent="0">
              <a:buNone/>
              <a:defRPr/>
            </a:lvl5pPr>
          </a:lstStyle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081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302" y="188550"/>
            <a:ext cx="5727706" cy="490518"/>
          </a:xfr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0790" y="908650"/>
            <a:ext cx="6160410" cy="5332270"/>
          </a:xfrm>
          <a:solidFill>
            <a:srgbClr val="CCECFF"/>
          </a:solidFill>
        </p:spPr>
        <p:txBody>
          <a:bodyPr/>
          <a:lstStyle>
            <a:lvl1pPr marL="0" indent="0" defTabSz="360000" latinLnBrk="0">
              <a:spcBef>
                <a:spcPts val="200"/>
              </a:spcBef>
              <a:buNone/>
              <a:defRPr sz="1800" b="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358775" indent="0">
              <a:buNone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623888" indent="0">
              <a:buNone/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982663" indent="0">
              <a:buNone/>
              <a:defRPr/>
            </a:lvl4pPr>
            <a:lvl5pPr marL="1255712" indent="0">
              <a:buNone/>
              <a:defRPr/>
            </a:lvl5pPr>
          </a:lstStyle>
          <a:p>
            <a:pPr lvl="0"/>
            <a:endParaRPr lang="en-US" altLang="ko-KR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315750" y="908650"/>
            <a:ext cx="2981020" cy="5332270"/>
          </a:xfrm>
          <a:solidFill>
            <a:srgbClr val="CCECFF"/>
          </a:solidFill>
        </p:spPr>
        <p:txBody>
          <a:bodyPr/>
          <a:lstStyle>
            <a:lvl1pPr marL="0" indent="0" defTabSz="360000" latinLnBrk="0">
              <a:spcBef>
                <a:spcPts val="200"/>
              </a:spcBef>
              <a:buNone/>
              <a:defRPr sz="1800" b="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358775" indent="0">
              <a:buNone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623888" indent="0">
              <a:buNone/>
              <a:defRPr sz="1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982663" indent="0">
              <a:buNone/>
              <a:defRPr/>
            </a:lvl4pPr>
            <a:lvl5pPr marL="1255712" indent="0">
              <a:buNone/>
              <a:defRPr/>
            </a:lvl5pPr>
          </a:lstStyle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040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424272" y="923850"/>
            <a:ext cx="9193338" cy="5332270"/>
          </a:xfrm>
          <a:prstGeom prst="rect">
            <a:avLst/>
          </a:prstGeom>
          <a:solidFill>
            <a:srgbClr val="BBEEB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302" y="188256"/>
            <a:ext cx="5727706" cy="490518"/>
          </a:xfr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3656820" y="908650"/>
            <a:ext cx="0" cy="53322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flipH="1" flipV="1">
            <a:off x="350014" y="3356990"/>
            <a:ext cx="331616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12385" y="90865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63917" y="908650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heap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74394" y="338993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func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33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3116"/>
            <a:ext cx="9925049" cy="656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302" y="202102"/>
            <a:ext cx="5727706" cy="49051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49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7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49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4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25049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60560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2" y="908650"/>
            <a:ext cx="9121328" cy="541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51" r:id="rId2"/>
    <p:sldLayoutId id="2147483752" r:id="rId3"/>
    <p:sldLayoutId id="2147483753" r:id="rId4"/>
    <p:sldLayoutId id="2147483750" r:id="rId5"/>
    <p:sldLayoutId id="2147483748" r:id="rId6"/>
    <p:sldLayoutId id="214748373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2200" b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 b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C</a:t>
            </a:r>
            <a:r>
              <a:rPr lang="en-US" altLang="ko-KR" sz="3200" smtClean="0"/>
              <a:t>_</a:t>
            </a:r>
            <a:r>
              <a:rPr lang="ko-KR" altLang="en-US" sz="3200" smtClean="0"/>
              <a:t>자료구조</a:t>
            </a:r>
            <a:endParaRPr lang="en-US" altLang="ko-KR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포화 이진 트리</a:t>
            </a:r>
            <a:r>
              <a:rPr lang="en-US" altLang="ko-KR" dirty="0" smtClean="0"/>
              <a:t>( full binary tree)</a:t>
            </a:r>
          </a:p>
          <a:p>
            <a:pPr lvl="1" eaLnBrk="1" hangingPunct="1"/>
            <a:r>
              <a:rPr lang="ko-KR" altLang="en-US" dirty="0"/>
              <a:t>각 레벨에 </a:t>
            </a:r>
            <a:r>
              <a:rPr lang="ko-KR" altLang="en-US" dirty="0" err="1"/>
              <a:t>노드가</a:t>
            </a:r>
            <a:r>
              <a:rPr lang="ko-KR" altLang="en-US" dirty="0"/>
              <a:t> 꽉 차있는 </a:t>
            </a:r>
            <a:r>
              <a:rPr lang="ko-KR" altLang="en-US" dirty="0" err="1"/>
              <a:t>이진트리를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2"/>
          <a:stretch/>
        </p:blipFill>
        <p:spPr bwMode="auto">
          <a:xfrm>
            <a:off x="1712550" y="1876789"/>
            <a:ext cx="5821363" cy="325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2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완전 이진 트리</a:t>
            </a:r>
            <a:r>
              <a:rPr lang="en-US" altLang="ko-KR" dirty="0" smtClean="0"/>
              <a:t>(</a:t>
            </a:r>
            <a:r>
              <a:rPr kumimoji="0" lang="en-US" altLang="ko-KR" kern="1200" dirty="0">
                <a:solidFill>
                  <a:srgbClr val="000000"/>
                </a:solidFill>
              </a:rPr>
              <a:t>complete</a:t>
            </a:r>
            <a:r>
              <a:rPr lang="en-US" altLang="ko-KR" dirty="0" smtClean="0"/>
              <a:t> binary tree)</a:t>
            </a:r>
          </a:p>
          <a:p>
            <a:pPr lvl="1" eaLnBrk="1" hangingPunct="1"/>
            <a:r>
              <a:rPr lang="ko-KR" altLang="en-US" dirty="0"/>
              <a:t>깊이가 </a:t>
            </a:r>
            <a:r>
              <a:rPr lang="en-US" altLang="ko-KR" dirty="0"/>
              <a:t>k</a:t>
            </a:r>
            <a:r>
              <a:rPr lang="ko-KR" altLang="en-US" dirty="0"/>
              <a:t>일 때 레벨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k</a:t>
            </a:r>
            <a:r>
              <a:rPr lang="ko-KR" altLang="en-US" dirty="0"/>
              <a:t>까지는 </a:t>
            </a:r>
            <a:r>
              <a:rPr lang="ko-KR" altLang="en-US" dirty="0" err="1"/>
              <a:t>노드가</a:t>
            </a:r>
            <a:r>
              <a:rPr lang="ko-KR" altLang="en-US" dirty="0"/>
              <a:t> 모두 채워져 있고 마지막 레벨 </a:t>
            </a:r>
            <a:r>
              <a:rPr lang="en-US" altLang="ko-KR" dirty="0"/>
              <a:t>k</a:t>
            </a:r>
            <a:r>
              <a:rPr lang="ko-KR" altLang="en-US" dirty="0"/>
              <a:t>에서는 왼쪽부터 오른쪽으로 </a:t>
            </a:r>
            <a:r>
              <a:rPr lang="ko-KR" altLang="en-US" dirty="0" err="1"/>
              <a:t>노드가</a:t>
            </a:r>
            <a:r>
              <a:rPr lang="ko-KR" altLang="en-US" dirty="0"/>
              <a:t> 순서대로 채워져 있는 이진 </a:t>
            </a:r>
            <a:r>
              <a:rPr lang="ko-KR" altLang="en-US" dirty="0" err="1"/>
              <a:t>트리를</a:t>
            </a:r>
            <a:r>
              <a:rPr lang="ko-KR" altLang="en-US" dirty="0"/>
              <a:t> 의미한다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 smtClean="0"/>
              <a:t>Ex )</a:t>
            </a:r>
          </a:p>
        </p:txBody>
      </p:sp>
      <p:pic>
        <p:nvPicPr>
          <p:cNvPr id="7" name="Picture 3" descr="H:\원고\finish\인피니티 북스\00 C 자료구조 인피니티북스\자료구조_인피니티북스_강의교안\PPT\그림및표추출\7장\그림7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540" y="1916790"/>
            <a:ext cx="6333372" cy="265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:\원고\finish\인피니티 북스\00 C 자료구조 인피니티북스\자료구조_인피니티북스_강의교안\PPT\그림및표추출\7장\그림7-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7683" y="4337642"/>
            <a:ext cx="5096287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04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편향 이진 트리</a:t>
            </a:r>
            <a:r>
              <a:rPr lang="en-US" altLang="ko-KR" dirty="0" smtClean="0"/>
              <a:t>(</a:t>
            </a:r>
            <a:r>
              <a:rPr kumimoji="0" lang="en-US" altLang="ko-KR" kern="1200" dirty="0">
                <a:solidFill>
                  <a:srgbClr val="000000"/>
                </a:solidFill>
              </a:rPr>
              <a:t> </a:t>
            </a:r>
            <a:r>
              <a:rPr kumimoji="0" lang="en-US" altLang="ko-KR" kern="1200" dirty="0" smtClean="0">
                <a:solidFill>
                  <a:srgbClr val="000000"/>
                </a:solidFill>
              </a:rPr>
              <a:t>skewed</a:t>
            </a:r>
            <a:r>
              <a:rPr lang="en-US" altLang="ko-KR" dirty="0" smtClean="0"/>
              <a:t> binary tree)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</a:pPr>
            <a:r>
              <a:rPr lang="ko-KR" altLang="en-US" sz="1800" dirty="0"/>
              <a:t>높이 </a:t>
            </a:r>
            <a:r>
              <a:rPr lang="en-US" altLang="ko-KR" sz="1800" dirty="0"/>
              <a:t>h</a:t>
            </a:r>
            <a:r>
              <a:rPr lang="ko-KR" altLang="en-US" sz="1800" dirty="0"/>
              <a:t>에 대한 최소 개수의 노드를 가지면서 한쪽 방향의 자식 </a:t>
            </a:r>
            <a:r>
              <a:rPr lang="ko-KR" altLang="en-US" sz="1800" dirty="0" err="1"/>
              <a:t>노드만을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가진 </a:t>
            </a:r>
            <a:r>
              <a:rPr lang="ko-KR" altLang="en-US" sz="1800" dirty="0"/>
              <a:t>이진 트리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</a:pPr>
            <a:r>
              <a:rPr lang="ko-KR" altLang="en-US" sz="1800" dirty="0"/>
              <a:t>왼쪽 편향 이진 트리</a:t>
            </a:r>
          </a:p>
          <a:p>
            <a:pPr lvl="2" eaLnBrk="1" hangingPunct="1">
              <a:lnSpc>
                <a:spcPct val="85000"/>
              </a:lnSpc>
              <a:spcBef>
                <a:spcPct val="5000"/>
              </a:spcBef>
              <a:spcAft>
                <a:spcPct val="15000"/>
              </a:spcAft>
            </a:pPr>
            <a:r>
              <a:rPr lang="ko-KR" altLang="en-US" sz="1600" dirty="0"/>
              <a:t>모든 </a:t>
            </a:r>
            <a:r>
              <a:rPr lang="ko-KR" altLang="en-US" sz="1600" dirty="0" err="1"/>
              <a:t>노드가</a:t>
            </a:r>
            <a:r>
              <a:rPr lang="ko-KR" altLang="en-US" sz="1600" dirty="0"/>
              <a:t> 왼쪽 자식 </a:t>
            </a:r>
            <a:r>
              <a:rPr lang="ko-KR" altLang="en-US" sz="1600" dirty="0" err="1"/>
              <a:t>노드만을</a:t>
            </a:r>
            <a:r>
              <a:rPr lang="ko-KR" altLang="en-US" sz="1600" dirty="0"/>
              <a:t> 가진 편향 이진 트리</a:t>
            </a:r>
          </a:p>
          <a:p>
            <a:pPr lvl="1" eaLnBrk="1" hangingPunct="1">
              <a:lnSpc>
                <a:spcPct val="125000"/>
              </a:lnSpc>
              <a:spcBef>
                <a:spcPct val="10000"/>
              </a:spcBef>
            </a:pPr>
            <a:r>
              <a:rPr lang="ko-KR" altLang="en-US" sz="1800" dirty="0"/>
              <a:t>오른쪽 편향 이진 트리</a:t>
            </a:r>
          </a:p>
          <a:p>
            <a:pPr lvl="2" eaLnBrk="1" hangingPunct="1">
              <a:lnSpc>
                <a:spcPct val="75000"/>
              </a:lnSpc>
              <a:spcBef>
                <a:spcPct val="10000"/>
              </a:spcBef>
            </a:pPr>
            <a:r>
              <a:rPr lang="ko-KR" altLang="en-US" sz="1600" dirty="0"/>
              <a:t>모든 </a:t>
            </a:r>
            <a:r>
              <a:rPr lang="ko-KR" altLang="en-US" sz="1600" dirty="0" err="1"/>
              <a:t>노드가</a:t>
            </a:r>
            <a:r>
              <a:rPr lang="ko-KR" altLang="en-US" sz="1600" dirty="0"/>
              <a:t> 오른쪽 자식 </a:t>
            </a:r>
            <a:r>
              <a:rPr lang="ko-KR" altLang="en-US" sz="1600" dirty="0" err="1"/>
              <a:t>노드만을</a:t>
            </a:r>
            <a:r>
              <a:rPr lang="ko-KR" altLang="en-US" sz="1600" dirty="0"/>
              <a:t> 가진 편향 이진 트리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marL="358775" lvl="1" indent="0" eaLnBrk="1" hangingPunct="1">
              <a:buNone/>
            </a:pPr>
            <a:endParaRPr lang="en-US" altLang="ko-KR" dirty="0" smtClean="0"/>
          </a:p>
        </p:txBody>
      </p:sp>
      <p:pic>
        <p:nvPicPr>
          <p:cNvPr id="6" name="Picture 2" descr="H:\원고\finish\인피니티 북스\00 C 자료구조 인피니티북스\자료구조_인피니티북스_강의교안\PPT\그림및표추출\7장\그림7-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432" y="3284980"/>
            <a:ext cx="5688790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86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연결리스트를 이용한  이진 </a:t>
            </a:r>
            <a:r>
              <a:rPr lang="ko-KR" altLang="en-US" sz="2000" dirty="0" err="1" smtClean="0"/>
              <a:t>트리의</a:t>
            </a:r>
            <a:r>
              <a:rPr lang="ko-KR" altLang="en-US" sz="2000" dirty="0" smtClean="0"/>
              <a:t> 구현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ko-KR" altLang="en-US" dirty="0"/>
              <a:t>단순 연결 리스트를 사용하여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sz="1600" dirty="0"/>
              <a:t>이진 </a:t>
            </a:r>
            <a:r>
              <a:rPr lang="ko-KR" altLang="en-US" sz="1600" dirty="0" err="1"/>
              <a:t>트리의</a:t>
            </a:r>
            <a:r>
              <a:rPr lang="ko-KR" altLang="en-US" sz="1600" dirty="0"/>
              <a:t> 모든 </a:t>
            </a:r>
            <a:r>
              <a:rPr lang="ko-KR" altLang="en-US" sz="1600" dirty="0" err="1"/>
              <a:t>노드는</a:t>
            </a:r>
            <a:r>
              <a:rPr lang="ko-KR" altLang="en-US" sz="1600" dirty="0"/>
              <a:t> 최대 </a:t>
            </a:r>
            <a:r>
              <a:rPr lang="en-US" altLang="ko-KR" sz="1600" dirty="0"/>
              <a:t>2</a:t>
            </a:r>
            <a:r>
              <a:rPr lang="ko-KR" altLang="en-US" sz="1600" dirty="0"/>
              <a:t>개의 자식 노드를 가지므로 일정한 구조의 단순 연결 리스트 노드를 사용하여 구현</a:t>
            </a:r>
            <a:endParaRPr lang="en-US" altLang="ko-KR" sz="1600" dirty="0"/>
          </a:p>
          <a:p>
            <a:pPr lvl="2" eaLnBrk="1" hangingPunct="1">
              <a:defRPr/>
            </a:pPr>
            <a:endParaRPr lang="ko-KR" altLang="en-US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이진 </a:t>
            </a:r>
            <a:r>
              <a:rPr lang="ko-KR" altLang="en-US" dirty="0" err="1"/>
              <a:t>트리의</a:t>
            </a:r>
            <a:r>
              <a:rPr lang="ko-KR" altLang="en-US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구조에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정의</a:t>
            </a:r>
          </a:p>
          <a:p>
            <a:pPr marL="623888" lvl="2" indent="0" eaLnBrk="1" hangingPunct="1">
              <a:buNone/>
            </a:pPr>
            <a:r>
              <a:rPr lang="en-US" altLang="ko-KR" dirty="0" smtClean="0"/>
              <a:t>typedef  struct  </a:t>
            </a:r>
            <a:r>
              <a:rPr lang="en-US" altLang="ko-KR" dirty="0" err="1" smtClean="0"/>
              <a:t>treeNode</a:t>
            </a:r>
            <a:r>
              <a:rPr lang="en-US" altLang="ko-KR" dirty="0" smtClean="0"/>
              <a:t> { </a:t>
            </a:r>
          </a:p>
          <a:p>
            <a:pPr marL="623888" lvl="2" indent="0" eaLnBrk="1" hangingPunct="1">
              <a:buNone/>
            </a:pPr>
            <a:r>
              <a:rPr lang="en-US" altLang="ko-KR" dirty="0"/>
              <a:t>       </a:t>
            </a:r>
            <a:r>
              <a:rPr lang="en-US" altLang="ko-KR" dirty="0" smtClean="0"/>
              <a:t>char </a:t>
            </a:r>
            <a:r>
              <a:rPr lang="en-US" altLang="ko-KR" dirty="0"/>
              <a:t>data; </a:t>
            </a:r>
          </a:p>
          <a:p>
            <a:pPr marL="623888" lvl="2" indent="0" eaLnBrk="1" hangingPunct="1">
              <a:buNone/>
            </a:pPr>
            <a:r>
              <a:rPr lang="en-US" altLang="ko-KR" dirty="0"/>
              <a:t>       struct  </a:t>
            </a:r>
            <a:r>
              <a:rPr lang="en-US" altLang="ko-KR" dirty="0" err="1"/>
              <a:t>treeNode</a:t>
            </a:r>
            <a:r>
              <a:rPr lang="en-US" altLang="ko-KR" dirty="0"/>
              <a:t>  *left; </a:t>
            </a:r>
          </a:p>
          <a:p>
            <a:pPr marL="623888" lvl="2" indent="0" eaLnBrk="1" hangingPunct="1">
              <a:buNone/>
            </a:pPr>
            <a:r>
              <a:rPr lang="en-US" altLang="ko-KR" dirty="0"/>
              <a:t>       </a:t>
            </a:r>
            <a:r>
              <a:rPr lang="en-US" altLang="ko-KR" dirty="0" smtClean="0"/>
              <a:t>struct  </a:t>
            </a:r>
            <a:r>
              <a:rPr lang="en-US" altLang="ko-KR" dirty="0" err="1"/>
              <a:t>treeNode</a:t>
            </a:r>
            <a:r>
              <a:rPr lang="en-US" altLang="ko-KR" dirty="0"/>
              <a:t>  *right; </a:t>
            </a:r>
          </a:p>
          <a:p>
            <a:pPr marL="623888" lvl="2" indent="0" eaLnBrk="1" hangingPunct="1">
              <a:buNone/>
            </a:pPr>
            <a:r>
              <a:rPr lang="en-US" altLang="ko-KR" dirty="0" smtClean="0"/>
              <a:t>} </a:t>
            </a:r>
            <a:r>
              <a:rPr lang="en-US" altLang="ko-KR" dirty="0" err="1"/>
              <a:t>treeNode</a:t>
            </a:r>
            <a:r>
              <a:rPr lang="en-US" altLang="ko-KR" dirty="0"/>
              <a:t>; </a:t>
            </a:r>
          </a:p>
          <a:p>
            <a:pPr lvl="1" eaLnBrk="1" hangingPunct="1"/>
            <a:endParaRPr lang="en-US" altLang="ko-KR" dirty="0" smtClean="0"/>
          </a:p>
        </p:txBody>
      </p:sp>
      <p:pic>
        <p:nvPicPr>
          <p:cNvPr id="6" name="그림 7" descr="ch08-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 b="19401"/>
          <a:stretch/>
        </p:blipFill>
        <p:spPr bwMode="auto">
          <a:xfrm>
            <a:off x="2864710" y="2167289"/>
            <a:ext cx="3878262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2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연결리스트를 이용한  이진 </a:t>
            </a:r>
            <a:r>
              <a:rPr lang="ko-KR" altLang="en-US" sz="2000" dirty="0" err="1" smtClean="0"/>
              <a:t>트리의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표</a:t>
            </a:r>
            <a:r>
              <a:rPr lang="ko-KR" altLang="en-US" sz="2000" dirty="0" smtClean="0"/>
              <a:t>현</a:t>
            </a:r>
            <a:endParaRPr lang="en-US" altLang="ko-KR" sz="2000" dirty="0" smtClean="0"/>
          </a:p>
          <a:p>
            <a:pPr lvl="1" eaLnBrk="1" hangingPunct="1"/>
            <a:endParaRPr lang="en-US" altLang="ko-KR" dirty="0" smtClean="0"/>
          </a:p>
        </p:txBody>
      </p:sp>
      <p:pic>
        <p:nvPicPr>
          <p:cNvPr id="9" name="그림 7" descr="ch08-13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79" y="1556740"/>
            <a:ext cx="8763496" cy="461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5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순회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348471" y="836640"/>
            <a:ext cx="8686800" cy="5715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23888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96938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255713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520825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ko-KR" altLang="en-US" sz="2000" kern="0" dirty="0" smtClean="0"/>
              <a:t>이진 </a:t>
            </a:r>
            <a:r>
              <a:rPr lang="ko-KR" altLang="en-US" sz="2000" kern="0" dirty="0" err="1" smtClean="0"/>
              <a:t>트리의</a:t>
            </a:r>
            <a:r>
              <a:rPr lang="ko-KR" altLang="en-US" sz="2000" kern="0" dirty="0" smtClean="0"/>
              <a:t> 순회</a:t>
            </a:r>
            <a:r>
              <a:rPr lang="en-US" altLang="ko-KR" sz="2000" kern="0" dirty="0" smtClean="0"/>
              <a:t>(traversal)</a:t>
            </a:r>
          </a:p>
          <a:p>
            <a:pPr lvl="1" eaLnBrk="1" hangingPunct="1">
              <a:defRPr/>
            </a:pPr>
            <a:r>
              <a:rPr lang="ko-KR" altLang="en-US" sz="1800" kern="0" dirty="0" smtClean="0"/>
              <a:t>계층적 구조로 저장되어있는 </a:t>
            </a:r>
            <a:r>
              <a:rPr lang="ko-KR" altLang="en-US" sz="1800" kern="0" dirty="0" err="1" smtClean="0"/>
              <a:t>트리의</a:t>
            </a:r>
            <a:r>
              <a:rPr lang="ko-KR" altLang="en-US" sz="1800" kern="0" dirty="0" smtClean="0"/>
              <a:t> 모든 노드를 방문하여 데이터를 처리하는 연산</a:t>
            </a:r>
          </a:p>
          <a:p>
            <a:pPr eaLnBrk="1" hangingPunct="1"/>
            <a:r>
              <a:rPr lang="en-US" altLang="ko-KR" sz="2000" dirty="0"/>
              <a:t>3</a:t>
            </a:r>
            <a:r>
              <a:rPr lang="ko-KR" altLang="en-US" sz="2000" dirty="0"/>
              <a:t>가지의 기본적인 순회방법</a:t>
            </a:r>
          </a:p>
          <a:p>
            <a:pPr lvl="1" eaLnBrk="1" hangingPunct="1"/>
            <a:r>
              <a:rPr lang="ko-KR" altLang="en-US" sz="1800" dirty="0"/>
              <a:t>전위순회</a:t>
            </a:r>
            <a:r>
              <a:rPr lang="en-US" altLang="ko-KR" sz="1800" dirty="0"/>
              <a:t>(preorder traversal)    : VLR </a:t>
            </a:r>
          </a:p>
          <a:p>
            <a:pPr lvl="2" eaLnBrk="1" hangingPunct="1"/>
            <a:r>
              <a:rPr lang="ko-KR" altLang="en-US" sz="1600" dirty="0" err="1">
                <a:latin typeface="Trebuchet MS" panose="020B0603020202020204" pitchFamily="34" charset="0"/>
              </a:rPr>
              <a:t>자손노드보다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ko-KR" altLang="en-US" sz="1600" dirty="0" err="1">
                <a:latin typeface="Trebuchet MS" panose="020B0603020202020204" pitchFamily="34" charset="0"/>
              </a:rPr>
              <a:t>루트노드를</a:t>
            </a:r>
            <a:r>
              <a:rPr lang="ko-KR" altLang="en-US" sz="1600" dirty="0">
                <a:latin typeface="Trebuchet MS" panose="020B0603020202020204" pitchFamily="34" charset="0"/>
              </a:rPr>
              <a:t> 먼저 방문한다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lvl="1" eaLnBrk="1" hangingPunct="1"/>
            <a:r>
              <a:rPr lang="ko-KR" altLang="en-US" sz="1800" dirty="0"/>
              <a:t>중위순회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 traversal)  : LVR </a:t>
            </a:r>
          </a:p>
          <a:p>
            <a:pPr lvl="2" eaLnBrk="1" hangingPunct="1"/>
            <a:r>
              <a:rPr lang="ko-KR" altLang="en-US" sz="1600" dirty="0"/>
              <a:t>왼쪽 자손</a:t>
            </a:r>
            <a:r>
              <a:rPr lang="en-US" altLang="ko-KR" sz="1600" dirty="0"/>
              <a:t>, </a:t>
            </a:r>
            <a:r>
              <a:rPr lang="ko-KR" altLang="en-US" sz="1600" dirty="0"/>
              <a:t>루트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 자손 순으로 방문한다</a:t>
            </a:r>
            <a:r>
              <a:rPr lang="en-US" altLang="ko-KR" sz="1600" dirty="0"/>
              <a:t>.</a:t>
            </a:r>
          </a:p>
          <a:p>
            <a:pPr lvl="1" eaLnBrk="1" hangingPunct="1"/>
            <a:r>
              <a:rPr lang="ko-KR" altLang="en-US" sz="1800" dirty="0"/>
              <a:t>후위순회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 traversal) : LRV</a:t>
            </a:r>
          </a:p>
          <a:p>
            <a:pPr lvl="2" eaLnBrk="1" hangingPunct="1"/>
            <a:r>
              <a:rPr lang="ko-KR" altLang="en-US" sz="1600" dirty="0" err="1"/>
              <a:t>루트노드보다</a:t>
            </a:r>
            <a:r>
              <a:rPr lang="ko-KR" altLang="en-US" sz="1600" dirty="0"/>
              <a:t> 자손을 먼저 방문한다</a:t>
            </a:r>
            <a:r>
              <a:rPr lang="en-US" altLang="ko-KR" sz="160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96520" y="4005080"/>
            <a:ext cx="6929438" cy="1870075"/>
            <a:chOff x="857250" y="4005263"/>
            <a:chExt cx="6929438" cy="1870075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49675" y="4005263"/>
              <a:ext cx="965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노드</a:t>
              </a: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435350" y="4795838"/>
              <a:ext cx="1538288" cy="622300"/>
              <a:chOff x="659" y="634"/>
              <a:chExt cx="1497" cy="392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435" y="634"/>
                <a:ext cx="721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>
                <a:off x="659" y="639"/>
                <a:ext cx="784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938588" y="4300538"/>
              <a:ext cx="576262" cy="50323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9200" anchor="ctr"/>
            <a:lstStyle/>
            <a:p>
              <a:pPr>
                <a:defRPr/>
              </a:pPr>
              <a:r>
                <a:rPr lang="en-US" altLang="ko-KR" sz="1800" b="1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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643438" y="5365750"/>
              <a:ext cx="576262" cy="503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9200" anchor="ctr"/>
            <a:lstStyle/>
            <a:p>
              <a:pPr>
                <a:defRPr/>
              </a:pPr>
              <a:endParaRPr lang="ko-KR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201988" y="5372100"/>
              <a:ext cx="576262" cy="503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9200" anchor="ctr"/>
            <a:lstStyle/>
            <a:p>
              <a:pPr>
                <a:defRPr/>
              </a:pPr>
              <a:endParaRPr lang="ko-KR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460875" y="4271963"/>
              <a:ext cx="29241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ko-KR" altLang="en-US" sz="1600" b="1" dirty="0" err="1">
                  <a:latin typeface="맑은 고딕" pitchFamily="50" charset="-127"/>
                  <a:ea typeface="맑은 고딕" pitchFamily="50" charset="-127"/>
                </a:rPr>
                <a:t>노드의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데이터 읽기 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en-US" altLang="ko-KR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작업 </a:t>
              </a:r>
              <a:r>
                <a:rPr lang="en-US" altLang="ko-KR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D</a:t>
              </a: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857250" y="4824413"/>
              <a:ext cx="3254375" cy="776287"/>
              <a:chOff x="794" y="2995"/>
              <a:chExt cx="2050" cy="489"/>
            </a:xfrm>
          </p:grpSpPr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794" y="3023"/>
                <a:ext cx="1817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defRPr/>
                </a:pPr>
                <a:r>
                  <a:rPr lang="ko-KR" altLang="en-US" sz="1600" b="1" dirty="0">
                    <a:latin typeface="맑은 고딕" pitchFamily="50" charset="-127"/>
                    <a:ea typeface="맑은 고딕" pitchFamily="50" charset="-127"/>
                  </a:rPr>
                  <a:t>왼쪽 </a:t>
                </a:r>
                <a:r>
                  <a:rPr lang="ko-KR" altLang="en-US" sz="1600" b="1" dirty="0" err="1">
                    <a:latin typeface="맑은 고딕" pitchFamily="50" charset="-127"/>
                    <a:ea typeface="맑은 고딕" pitchFamily="50" charset="-127"/>
                  </a:rPr>
                  <a:t>서브트리로</a:t>
                </a:r>
                <a:r>
                  <a:rPr lang="ko-KR" altLang="en-US" sz="1600" b="1" dirty="0">
                    <a:latin typeface="맑은 고딕" pitchFamily="50" charset="-127"/>
                    <a:ea typeface="맑은 고딕" pitchFamily="50" charset="-127"/>
                  </a:rPr>
                  <a:t> 이동하기 </a:t>
                </a:r>
                <a:r>
                  <a:rPr lang="en-US" altLang="ko-KR" sz="1600" b="1" dirty="0">
                    <a:latin typeface="맑은 고딕" pitchFamily="50" charset="-127"/>
                    <a:ea typeface="맑은 고딕" pitchFamily="50" charset="-127"/>
                  </a:rPr>
                  <a:t>:</a:t>
                </a:r>
                <a:r>
                  <a:rPr lang="en-US" altLang="ko-KR" sz="16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defRPr/>
                </a:pPr>
                <a:r>
                  <a:rPr lang="ko-KR" altLang="en-US" sz="16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작업 </a:t>
                </a:r>
                <a:r>
                  <a:rPr lang="en-US" altLang="ko-KR" sz="16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L</a:t>
                </a: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 flipH="1">
                <a:off x="2450" y="2995"/>
                <a:ext cx="394" cy="29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4349750" y="4838700"/>
              <a:ext cx="3436938" cy="760413"/>
              <a:chOff x="2994" y="3004"/>
              <a:chExt cx="2165" cy="479"/>
            </a:xfrm>
          </p:grpSpPr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259" y="3022"/>
                <a:ext cx="1900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defRPr/>
                </a:pPr>
                <a:r>
                  <a:rPr lang="ko-KR" altLang="en-US" sz="1600" b="1" dirty="0">
                    <a:latin typeface="맑은 고딕" pitchFamily="50" charset="-127"/>
                    <a:ea typeface="맑은 고딕" pitchFamily="50" charset="-127"/>
                  </a:rPr>
                  <a:t>오른쪽 </a:t>
                </a:r>
                <a:r>
                  <a:rPr lang="ko-KR" altLang="en-US" sz="1600" b="1" dirty="0" err="1">
                    <a:latin typeface="맑은 고딕" pitchFamily="50" charset="-127"/>
                    <a:ea typeface="맑은 고딕" pitchFamily="50" charset="-127"/>
                  </a:rPr>
                  <a:t>서브트리로</a:t>
                </a:r>
                <a:r>
                  <a:rPr lang="ko-KR" altLang="en-US" sz="1600" b="1" dirty="0">
                    <a:latin typeface="맑은 고딕" pitchFamily="50" charset="-127"/>
                    <a:ea typeface="맑은 고딕" pitchFamily="50" charset="-127"/>
                  </a:rPr>
                  <a:t> 이동하기 </a:t>
                </a:r>
                <a:r>
                  <a:rPr lang="en-US" altLang="ko-KR" sz="1600" b="1" dirty="0">
                    <a:latin typeface="맑은 고딕" pitchFamily="50" charset="-127"/>
                    <a:ea typeface="맑은 고딕" pitchFamily="50" charset="-127"/>
                  </a:rPr>
                  <a:t>:</a:t>
                </a:r>
                <a:r>
                  <a:rPr lang="en-US" altLang="ko-KR" sz="16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defRPr/>
                </a:pPr>
                <a:r>
                  <a:rPr lang="ko-KR" altLang="en-US" sz="16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작업 </a:t>
                </a:r>
                <a:r>
                  <a:rPr lang="en-US" altLang="ko-KR" sz="16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R</a:t>
                </a: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994" y="3004"/>
                <a:ext cx="394" cy="29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67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/>
              <a:t> </a:t>
            </a:r>
            <a:r>
              <a:rPr lang="ko-KR" altLang="en-US" dirty="0" smtClean="0"/>
              <a:t>순회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348471" y="836640"/>
            <a:ext cx="8686800" cy="5715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23888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96938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255713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520825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ko-KR" altLang="en-US" sz="2000" kern="0" dirty="0" smtClean="0"/>
              <a:t>이진 </a:t>
            </a:r>
            <a:r>
              <a:rPr lang="ko-KR" altLang="en-US" sz="2000" kern="0" dirty="0" err="1" smtClean="0"/>
              <a:t>트리의</a:t>
            </a:r>
            <a:r>
              <a:rPr lang="ko-KR" altLang="en-US" sz="2000" kern="0" dirty="0" smtClean="0"/>
              <a:t> 순회</a:t>
            </a:r>
            <a:r>
              <a:rPr lang="en-US" altLang="ko-KR" sz="2000" kern="0" dirty="0" smtClean="0"/>
              <a:t>(traversal)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910971" y="1700874"/>
            <a:ext cx="2021970" cy="1623666"/>
            <a:chOff x="539552" y="2132856"/>
            <a:chExt cx="2021970" cy="1623666"/>
          </a:xfrm>
        </p:grpSpPr>
        <p:sp>
          <p:nvSpPr>
            <p:cNvPr id="87" name="직사각형 86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39552" y="3284984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054593" y="3284984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0" name="직선 연결선 89"/>
            <p:cNvCxnSpPr>
              <a:stCxn id="87" idx="2"/>
              <a:endCxn id="88" idx="0"/>
            </p:cNvCxnSpPr>
            <p:nvPr/>
          </p:nvCxnSpPr>
          <p:spPr>
            <a:xfrm flipH="1">
              <a:off x="793017" y="2604394"/>
              <a:ext cx="765896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" name="직선 연결선 90"/>
            <p:cNvCxnSpPr>
              <a:stCxn id="87" idx="2"/>
              <a:endCxn id="89" idx="0"/>
            </p:cNvCxnSpPr>
            <p:nvPr/>
          </p:nvCxnSpPr>
          <p:spPr>
            <a:xfrm>
              <a:off x="1558913" y="2604394"/>
              <a:ext cx="749145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92" name="TextBox 91"/>
          <p:cNvSpPr txBox="1"/>
          <p:nvPr/>
        </p:nvSpPr>
        <p:spPr>
          <a:xfrm>
            <a:off x="744166" y="3532432"/>
            <a:ext cx="2483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0" lang="ko-KR" altLang="en-US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전위 순회</a:t>
            </a:r>
            <a:r>
              <a:rPr kumimoji="0" lang="en-US" altLang="ko-KR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0" lang="en-US" altLang="ko-KR" sz="1800" b="0" dirty="0" err="1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PreOrder</a:t>
            </a: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800" b="0" dirty="0" smtClean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탐색</a:t>
            </a: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ROOT</a:t>
            </a:r>
            <a:r>
              <a:rPr kumimoji="0" lang="en-US" altLang="ko-KR" sz="1800" b="0" dirty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-&gt;</a:t>
            </a:r>
            <a:r>
              <a:rPr kumimoji="0" lang="ko-KR" altLang="en-US" sz="1800" b="0" dirty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왼쪽</a:t>
            </a:r>
            <a:r>
              <a:rPr kumimoji="0" lang="en-US" altLang="ko-KR" sz="1800" b="0" dirty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-&gt;</a:t>
            </a:r>
            <a:r>
              <a:rPr kumimoji="0" lang="ko-KR" altLang="en-US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오른쪽</a:t>
            </a:r>
            <a:endParaRPr kumimoji="0" lang="ko-KR" altLang="en-US" sz="1800" b="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860426" y="1700874"/>
            <a:ext cx="2021970" cy="1623666"/>
            <a:chOff x="3489007" y="2132856"/>
            <a:chExt cx="2021970" cy="1623666"/>
          </a:xfrm>
        </p:grpSpPr>
        <p:sp>
          <p:nvSpPr>
            <p:cNvPr id="94" name="직사각형 93"/>
            <p:cNvSpPr/>
            <p:nvPr/>
          </p:nvSpPr>
          <p:spPr>
            <a:xfrm>
              <a:off x="4254903" y="2132856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489007" y="3284984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004048" y="3284984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/>
            <p:cNvCxnSpPr>
              <a:stCxn id="94" idx="2"/>
              <a:endCxn id="95" idx="0"/>
            </p:cNvCxnSpPr>
            <p:nvPr/>
          </p:nvCxnSpPr>
          <p:spPr>
            <a:xfrm flipH="1">
              <a:off x="3742472" y="2604394"/>
              <a:ext cx="765896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" name="직선 연결선 97"/>
            <p:cNvCxnSpPr>
              <a:stCxn id="94" idx="2"/>
              <a:endCxn id="96" idx="0"/>
            </p:cNvCxnSpPr>
            <p:nvPr/>
          </p:nvCxnSpPr>
          <p:spPr>
            <a:xfrm>
              <a:off x="4508368" y="2604394"/>
              <a:ext cx="749145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3693620" y="3532432"/>
            <a:ext cx="2483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0" lang="ko-KR" altLang="en-US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중위 순회</a:t>
            </a:r>
            <a:r>
              <a:rPr kumimoji="0" lang="en-US" altLang="ko-KR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0" lang="en-US" altLang="ko-KR" sz="1800" b="0" dirty="0" err="1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InOrder</a:t>
            </a: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800" b="0" dirty="0" smtClean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탐색</a:t>
            </a: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:</a:t>
            </a:r>
            <a:endParaRPr kumimoji="0" lang="en-US" altLang="ko-KR" sz="1800" b="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b="0" dirty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왼쪽</a:t>
            </a:r>
            <a:r>
              <a:rPr kumimoji="0" lang="en-US" altLang="ko-KR" sz="1800" b="0" dirty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-&gt;</a:t>
            </a:r>
            <a:r>
              <a:rPr kumimoji="0" lang="en-US" altLang="ko-KR" sz="18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ROOT</a:t>
            </a:r>
            <a:r>
              <a:rPr kumimoji="0" lang="en-US" altLang="ko-KR" sz="1800" b="0" dirty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-&gt;</a:t>
            </a:r>
            <a:r>
              <a:rPr kumimoji="0" lang="ko-KR" altLang="en-US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오른쪽</a:t>
            </a:r>
            <a:endParaRPr kumimoji="0" lang="ko-KR" altLang="en-US" sz="1800" b="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6740746" y="1700874"/>
            <a:ext cx="2021970" cy="1623666"/>
            <a:chOff x="6369327" y="2132856"/>
            <a:chExt cx="2021970" cy="1623666"/>
          </a:xfrm>
        </p:grpSpPr>
        <p:sp>
          <p:nvSpPr>
            <p:cNvPr id="101" name="직사각형 100"/>
            <p:cNvSpPr/>
            <p:nvPr/>
          </p:nvSpPr>
          <p:spPr>
            <a:xfrm>
              <a:off x="7135223" y="2132856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369327" y="3284984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884368" y="3284984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4" name="직선 연결선 103"/>
            <p:cNvCxnSpPr>
              <a:stCxn id="101" idx="2"/>
              <a:endCxn id="102" idx="0"/>
            </p:cNvCxnSpPr>
            <p:nvPr/>
          </p:nvCxnSpPr>
          <p:spPr>
            <a:xfrm flipH="1">
              <a:off x="6622792" y="2604394"/>
              <a:ext cx="765896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5" name="직선 연결선 104"/>
            <p:cNvCxnSpPr>
              <a:stCxn id="101" idx="2"/>
              <a:endCxn id="103" idx="0"/>
            </p:cNvCxnSpPr>
            <p:nvPr/>
          </p:nvCxnSpPr>
          <p:spPr>
            <a:xfrm>
              <a:off x="7388688" y="2604394"/>
              <a:ext cx="749145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106" name="TextBox 105"/>
          <p:cNvSpPr txBox="1"/>
          <p:nvPr/>
        </p:nvSpPr>
        <p:spPr>
          <a:xfrm>
            <a:off x="6573941" y="3532432"/>
            <a:ext cx="2483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0" lang="ko-KR" altLang="en-US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후위 순회</a:t>
            </a:r>
            <a:r>
              <a:rPr kumimoji="0" lang="en-US" altLang="ko-KR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0" lang="en-US" altLang="ko-KR" sz="1800" b="0" dirty="0" err="1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PostOrder</a:t>
            </a: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800" b="0" dirty="0" smtClean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탐색</a:t>
            </a: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:</a:t>
            </a:r>
            <a:endParaRPr kumimoji="0" lang="en-US" altLang="ko-KR" sz="1800" b="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왼쪽</a:t>
            </a: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-&gt;</a:t>
            </a:r>
            <a:r>
              <a:rPr kumimoji="0" lang="ko-KR" altLang="en-US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오른쪽</a:t>
            </a:r>
            <a:r>
              <a:rPr kumimoji="0" lang="en-US" altLang="ko-KR" sz="1800" b="0" dirty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-&gt;</a:t>
            </a:r>
            <a:r>
              <a:rPr kumimoji="0" lang="en-US" altLang="ko-KR" sz="18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ROOT</a:t>
            </a:r>
            <a:endParaRPr kumimoji="0" lang="ko-KR" altLang="en-US" sz="1800" dirty="0">
              <a:solidFill>
                <a:srgbClr val="FF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3434124" y="1340834"/>
            <a:ext cx="0" cy="44644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108" name="직선 연결선 107"/>
          <p:cNvCxnSpPr/>
          <p:nvPr/>
        </p:nvCxnSpPr>
        <p:spPr>
          <a:xfrm>
            <a:off x="6383579" y="1340834"/>
            <a:ext cx="0" cy="44644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 flipH="1">
            <a:off x="910971" y="2172412"/>
            <a:ext cx="636414" cy="5760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1547384" y="3088771"/>
            <a:ext cx="75752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11" name="직선 화살표 연결선 110"/>
          <p:cNvCxnSpPr/>
          <p:nvPr/>
        </p:nvCxnSpPr>
        <p:spPr>
          <a:xfrm flipH="1">
            <a:off x="3867285" y="2172412"/>
            <a:ext cx="636414" cy="5760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112" name="직선 화살표 연결선 111"/>
          <p:cNvCxnSpPr/>
          <p:nvPr/>
        </p:nvCxnSpPr>
        <p:spPr>
          <a:xfrm>
            <a:off x="5254360" y="2172412"/>
            <a:ext cx="628036" cy="5760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13" name="직선 화살표 연결선 112"/>
          <p:cNvCxnSpPr/>
          <p:nvPr/>
        </p:nvCxnSpPr>
        <p:spPr>
          <a:xfrm>
            <a:off x="7377159" y="3088771"/>
            <a:ext cx="75752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14" name="직선 화살표 연결선 113"/>
          <p:cNvCxnSpPr/>
          <p:nvPr/>
        </p:nvCxnSpPr>
        <p:spPr>
          <a:xfrm>
            <a:off x="8134680" y="2172412"/>
            <a:ext cx="628036" cy="5760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arrow"/>
            <a:tailEnd type="none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1595489" y="515725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A B C</a:t>
            </a:r>
            <a:endParaRPr kumimoji="0" lang="ko-KR" altLang="en-US" sz="1800" b="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44943" y="515725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B A C</a:t>
            </a:r>
            <a:endParaRPr kumimoji="0" lang="ko-KR" altLang="en-US" sz="1800" b="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25264" y="515725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B C A</a:t>
            </a:r>
            <a:endParaRPr kumimoji="0" lang="ko-KR" altLang="en-US" sz="1800" b="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6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9" grpId="0"/>
      <p:bldP spid="106" grpId="0"/>
      <p:bldP spid="115" grpId="0"/>
      <p:bldP spid="116" grpId="0"/>
      <p:bldP spid="1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순회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348471" y="836640"/>
            <a:ext cx="8686800" cy="5715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23888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96938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255713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520825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ko-KR" altLang="en-US" sz="2000" dirty="0" err="1">
                <a:solidFill>
                  <a:srgbClr val="002060"/>
                </a:solidFill>
              </a:rPr>
              <a:t>트리의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전위 순회 구현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en-US" altLang="ko-KR" sz="2000" dirty="0" err="1">
                <a:solidFill>
                  <a:srgbClr val="002060"/>
                </a:solidFill>
              </a:rPr>
              <a:t>PreOrder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en-US" altLang="ko-KR" sz="2000" dirty="0">
                <a:solidFill>
                  <a:srgbClr val="FF0000"/>
                </a:solidFill>
              </a:rPr>
              <a:t>ROOT</a:t>
            </a:r>
            <a:r>
              <a:rPr lang="en-US" altLang="ko-KR" sz="2000" dirty="0">
                <a:solidFill>
                  <a:srgbClr val="002060"/>
                </a:solidFill>
              </a:rPr>
              <a:t>-&gt;</a:t>
            </a:r>
            <a:r>
              <a:rPr lang="ko-KR" altLang="en-US" sz="2000" dirty="0">
                <a:solidFill>
                  <a:srgbClr val="002060"/>
                </a:solidFill>
              </a:rPr>
              <a:t>왼쪽</a:t>
            </a:r>
            <a:r>
              <a:rPr lang="en-US" altLang="ko-KR" sz="2000" dirty="0">
                <a:solidFill>
                  <a:srgbClr val="002060"/>
                </a:solidFill>
              </a:rPr>
              <a:t>-&gt;</a:t>
            </a:r>
            <a:r>
              <a:rPr lang="ko-KR" altLang="en-US" sz="2000" dirty="0">
                <a:solidFill>
                  <a:srgbClr val="002060"/>
                </a:solidFill>
              </a:rPr>
              <a:t>오른쪽</a:t>
            </a:r>
            <a:endParaRPr lang="en-US" altLang="ko-KR" sz="2000" kern="0" dirty="0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2276076" y="1700760"/>
            <a:ext cx="4896544" cy="2775794"/>
            <a:chOff x="-900608" y="2132856"/>
            <a:chExt cx="4896544" cy="2775794"/>
          </a:xfrm>
        </p:grpSpPr>
        <p:sp>
          <p:nvSpPr>
            <p:cNvPr id="65" name="직사각형 64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-134711" y="3284984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39862" y="3284984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8" name="직선 연결선 67"/>
            <p:cNvCxnSpPr>
              <a:stCxn id="65" idx="2"/>
              <a:endCxn id="66" idx="0"/>
            </p:cNvCxnSpPr>
            <p:nvPr/>
          </p:nvCxnSpPr>
          <p:spPr>
            <a:xfrm flipH="1">
              <a:off x="118754" y="2604394"/>
              <a:ext cx="1440159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9" name="직선 연결선 68"/>
            <p:cNvCxnSpPr>
              <a:stCxn id="65" idx="2"/>
              <a:endCxn id="67" idx="0"/>
            </p:cNvCxnSpPr>
            <p:nvPr/>
          </p:nvCxnSpPr>
          <p:spPr>
            <a:xfrm>
              <a:off x="1558913" y="2604394"/>
              <a:ext cx="1434414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70" name="직사각형 69"/>
            <p:cNvSpPr/>
            <p:nvPr/>
          </p:nvSpPr>
          <p:spPr>
            <a:xfrm>
              <a:off x="-900608" y="4437112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973965" y="4437112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F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2" name="직선 연결선 71"/>
            <p:cNvCxnSpPr>
              <a:stCxn id="66" idx="2"/>
              <a:endCxn id="70" idx="0"/>
            </p:cNvCxnSpPr>
            <p:nvPr/>
          </p:nvCxnSpPr>
          <p:spPr>
            <a:xfrm flipH="1">
              <a:off x="-647143" y="3756522"/>
              <a:ext cx="765897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3" name="직선 연결선 72"/>
            <p:cNvCxnSpPr>
              <a:stCxn id="66" idx="2"/>
              <a:endCxn id="74" idx="0"/>
            </p:cNvCxnSpPr>
            <p:nvPr/>
          </p:nvCxnSpPr>
          <p:spPr>
            <a:xfrm>
              <a:off x="118754" y="3756522"/>
              <a:ext cx="749145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74" name="직사각형 73"/>
            <p:cNvSpPr/>
            <p:nvPr/>
          </p:nvSpPr>
          <p:spPr>
            <a:xfrm>
              <a:off x="614434" y="4437112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E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489007" y="4437112"/>
              <a:ext cx="506929" cy="471538"/>
            </a:xfrm>
            <a:prstGeom prst="rect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6" name="직선 연결선 75"/>
            <p:cNvCxnSpPr>
              <a:stCxn id="67" idx="2"/>
            </p:cNvCxnSpPr>
            <p:nvPr/>
          </p:nvCxnSpPr>
          <p:spPr>
            <a:xfrm flipH="1">
              <a:off x="2227431" y="3756522"/>
              <a:ext cx="765896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7" name="직선 연결선 76"/>
            <p:cNvCxnSpPr>
              <a:stCxn id="67" idx="2"/>
              <a:endCxn id="75" idx="0"/>
            </p:cNvCxnSpPr>
            <p:nvPr/>
          </p:nvCxnSpPr>
          <p:spPr>
            <a:xfrm>
              <a:off x="2993327" y="3756522"/>
              <a:ext cx="749145" cy="68059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78" name="직선 화살표 연결선 77"/>
          <p:cNvCxnSpPr/>
          <p:nvPr/>
        </p:nvCxnSpPr>
        <p:spPr>
          <a:xfrm flipH="1">
            <a:off x="3292972" y="2172298"/>
            <a:ext cx="1005075" cy="5040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9" name="직선 화살표 연결선 78"/>
          <p:cNvCxnSpPr/>
          <p:nvPr/>
        </p:nvCxnSpPr>
        <p:spPr>
          <a:xfrm>
            <a:off x="2912489" y="4240785"/>
            <a:ext cx="75752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0" name="직선 화살표 연결선 79"/>
          <p:cNvCxnSpPr/>
          <p:nvPr/>
        </p:nvCxnSpPr>
        <p:spPr>
          <a:xfrm flipH="1">
            <a:off x="2420092" y="3429970"/>
            <a:ext cx="568796" cy="4723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1" name="직선 화살표 연결선 80"/>
          <p:cNvCxnSpPr/>
          <p:nvPr/>
        </p:nvCxnSpPr>
        <p:spPr>
          <a:xfrm flipH="1">
            <a:off x="5300412" y="3396434"/>
            <a:ext cx="568796" cy="4723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2" name="직선 화살표 연결선 81"/>
          <p:cNvCxnSpPr/>
          <p:nvPr/>
        </p:nvCxnSpPr>
        <p:spPr>
          <a:xfrm>
            <a:off x="5787063" y="4240785"/>
            <a:ext cx="75752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110184" y="17309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①</a:t>
            </a:r>
            <a:endParaRPr kumimoji="0" lang="ko-KR" altLang="en-US" sz="180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86792" y="2903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②</a:t>
            </a:r>
            <a:endParaRPr kumimoji="0" lang="ko-KR" altLang="en-US" sz="180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17444" y="4053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③</a:t>
            </a:r>
            <a:endParaRPr kumimoji="0" lang="ko-KR" altLang="en-US" sz="180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55994" y="40561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④</a:t>
            </a:r>
            <a:endParaRPr kumimoji="0" lang="ko-KR" altLang="en-US" sz="180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36834" y="2903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⑤</a:t>
            </a:r>
            <a:endParaRPr kumimoji="0" lang="ko-KR" altLang="en-US" sz="180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781312" y="40561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⑥</a:t>
            </a:r>
            <a:endParaRPr kumimoji="0" lang="ko-KR" altLang="en-US" sz="180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215004" y="4982882"/>
            <a:ext cx="29129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500" b="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A  B  D  E  C  F  G</a:t>
            </a:r>
            <a:endParaRPr kumimoji="0" lang="ko-KR" altLang="en-US" sz="2500" b="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129862" y="40561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002060"/>
                </a:solidFill>
                <a:latin typeface="맑은 고딕"/>
                <a:ea typeface="맑은 고딕" panose="020B0503020000020004" pitchFamily="50" charset="-127"/>
              </a:rPr>
              <a:t>⑦</a:t>
            </a:r>
            <a:endParaRPr kumimoji="0" lang="ko-KR" altLang="en-US" sz="1800" dirty="0">
              <a:solidFill>
                <a:srgbClr val="00206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3636757" y="3088657"/>
            <a:ext cx="2150306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0777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118" grpId="0"/>
      <p:bldP spid="119" grpId="0"/>
      <p:bldP spid="120" grpId="0"/>
      <p:bldP spid="121" grpId="0"/>
      <p:bldP spid="1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순회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348471" y="836640"/>
            <a:ext cx="8686800" cy="5715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23888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96938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255713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520825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ko-KR" altLang="en-US" sz="2000" dirty="0" err="1">
                <a:solidFill>
                  <a:srgbClr val="002060"/>
                </a:solidFill>
              </a:rPr>
              <a:t>트리의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중위 순회 구현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en-US" altLang="ko-KR" sz="2000" dirty="0" err="1">
                <a:solidFill>
                  <a:srgbClr val="002060"/>
                </a:solidFill>
              </a:rPr>
              <a:t>InOrder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왼쪽</a:t>
            </a:r>
            <a:r>
              <a:rPr lang="en-US" altLang="ko-KR" sz="2000" dirty="0">
                <a:solidFill>
                  <a:srgbClr val="002060"/>
                </a:solidFill>
              </a:rPr>
              <a:t>-&gt;</a:t>
            </a:r>
            <a:r>
              <a:rPr lang="en-US" altLang="ko-KR" sz="2000" dirty="0">
                <a:solidFill>
                  <a:srgbClr val="FF0000"/>
                </a:solidFill>
              </a:rPr>
              <a:t>ROOT</a:t>
            </a:r>
            <a:r>
              <a:rPr lang="en-US" altLang="ko-KR" sz="2000" dirty="0">
                <a:solidFill>
                  <a:srgbClr val="002060"/>
                </a:solidFill>
              </a:rPr>
              <a:t>-&gt;</a:t>
            </a:r>
            <a:r>
              <a:rPr lang="ko-KR" altLang="en-US" sz="2000" dirty="0">
                <a:solidFill>
                  <a:srgbClr val="002060"/>
                </a:solidFill>
              </a:rPr>
              <a:t>오른쪽</a:t>
            </a:r>
            <a:endParaRPr lang="en-US" altLang="ko-KR" sz="2000" kern="0" dirty="0" smtClean="0"/>
          </a:p>
        </p:txBody>
      </p:sp>
      <p:grpSp>
        <p:nvGrpSpPr>
          <p:cNvPr id="32" name="그룹 31"/>
          <p:cNvGrpSpPr/>
          <p:nvPr/>
        </p:nvGrpSpPr>
        <p:grpSpPr>
          <a:xfrm>
            <a:off x="2432650" y="1772770"/>
            <a:ext cx="4896544" cy="2775794"/>
            <a:chOff x="-900608" y="2132856"/>
            <a:chExt cx="4896544" cy="2775794"/>
          </a:xfrm>
        </p:grpSpPr>
        <p:sp>
          <p:nvSpPr>
            <p:cNvPr id="33" name="직사각형 32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134711" y="3284984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39862" y="3284984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6" name="직선 연결선 35"/>
            <p:cNvCxnSpPr>
              <a:stCxn id="33" idx="2"/>
              <a:endCxn id="34" idx="0"/>
            </p:cNvCxnSpPr>
            <p:nvPr/>
          </p:nvCxnSpPr>
          <p:spPr>
            <a:xfrm flipH="1">
              <a:off x="118754" y="2604394"/>
              <a:ext cx="1440159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3" idx="2"/>
              <a:endCxn id="35" idx="0"/>
            </p:cNvCxnSpPr>
            <p:nvPr/>
          </p:nvCxnSpPr>
          <p:spPr>
            <a:xfrm>
              <a:off x="1558913" y="2604394"/>
              <a:ext cx="1434414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-900608" y="4437112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73965" y="4437112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0" name="직선 연결선 39"/>
            <p:cNvCxnSpPr>
              <a:stCxn id="34" idx="2"/>
              <a:endCxn id="38" idx="0"/>
            </p:cNvCxnSpPr>
            <p:nvPr/>
          </p:nvCxnSpPr>
          <p:spPr>
            <a:xfrm flipH="1">
              <a:off x="-647143" y="3756522"/>
              <a:ext cx="765897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4" idx="2"/>
              <a:endCxn id="42" idx="0"/>
            </p:cNvCxnSpPr>
            <p:nvPr/>
          </p:nvCxnSpPr>
          <p:spPr>
            <a:xfrm>
              <a:off x="118754" y="3756522"/>
              <a:ext cx="749145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614434" y="4437112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89007" y="4437112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4" name="직선 연결선 43"/>
            <p:cNvCxnSpPr>
              <a:stCxn id="35" idx="2"/>
            </p:cNvCxnSpPr>
            <p:nvPr/>
          </p:nvCxnSpPr>
          <p:spPr>
            <a:xfrm flipH="1">
              <a:off x="2227431" y="3756522"/>
              <a:ext cx="765896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5" idx="2"/>
              <a:endCxn id="43" idx="0"/>
            </p:cNvCxnSpPr>
            <p:nvPr/>
          </p:nvCxnSpPr>
          <p:spPr>
            <a:xfrm>
              <a:off x="2993327" y="3756522"/>
              <a:ext cx="749145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/>
          <p:cNvCxnSpPr/>
          <p:nvPr/>
        </p:nvCxnSpPr>
        <p:spPr>
          <a:xfrm flipH="1">
            <a:off x="3449546" y="2316316"/>
            <a:ext cx="1005075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240962" y="2290916"/>
            <a:ext cx="109773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2576666" y="3501980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5536262" y="3500132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72610" y="4128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①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56066" y="29760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②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4778" y="41072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③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04858" y="1823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④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32590" y="41239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⑤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19618" y="29760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⑥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71581" y="5054892"/>
            <a:ext cx="29129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</a:rPr>
              <a:t>D  B  E  A  F  C  G</a:t>
            </a:r>
            <a:endParaRPr lang="ko-KR" altLang="en-US" sz="2500" dirty="0">
              <a:solidFill>
                <a:srgbClr val="002060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3728794" y="3468444"/>
            <a:ext cx="512183" cy="49592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475066" y="3438480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3443799" y="2172300"/>
            <a:ext cx="1005075" cy="504056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86436" y="4128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⑦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5435220" y="3438480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6580049" y="3468444"/>
            <a:ext cx="512183" cy="49592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6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순회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348471" y="836640"/>
            <a:ext cx="8686800" cy="5715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23888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96938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255713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520825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000" dirty="0" err="1">
                <a:solidFill>
                  <a:srgbClr val="002060"/>
                </a:solidFill>
              </a:rPr>
              <a:t>트리의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후위 순회 구현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en-US" altLang="ko-KR" sz="2000" dirty="0" err="1">
                <a:solidFill>
                  <a:srgbClr val="002060"/>
                </a:solidFill>
              </a:rPr>
              <a:t>PostOrder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왼쪽</a:t>
            </a:r>
            <a:r>
              <a:rPr lang="en-US" altLang="ko-KR" sz="2000" dirty="0">
                <a:solidFill>
                  <a:srgbClr val="002060"/>
                </a:solidFill>
              </a:rPr>
              <a:t>-&gt;</a:t>
            </a:r>
            <a:r>
              <a:rPr lang="ko-KR" altLang="en-US" sz="2000" dirty="0">
                <a:solidFill>
                  <a:srgbClr val="002060"/>
                </a:solidFill>
              </a:rPr>
              <a:t>오른쪽</a:t>
            </a:r>
            <a:r>
              <a:rPr lang="en-US" altLang="ko-KR" sz="2000" dirty="0">
                <a:solidFill>
                  <a:srgbClr val="002060"/>
                </a:solidFill>
              </a:rPr>
              <a:t>-&gt;</a:t>
            </a:r>
            <a:r>
              <a:rPr lang="en-US" altLang="ko-KR" sz="2000" dirty="0">
                <a:solidFill>
                  <a:srgbClr val="FF0000"/>
                </a:solidFill>
              </a:rPr>
              <a:t>ROOT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432650" y="1700760"/>
            <a:ext cx="4896544" cy="2775794"/>
            <a:chOff x="-900608" y="2132856"/>
            <a:chExt cx="4896544" cy="2775794"/>
          </a:xfrm>
        </p:grpSpPr>
        <p:sp>
          <p:nvSpPr>
            <p:cNvPr id="64" name="직사각형 63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-134711" y="3284984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39862" y="3284984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67" name="직선 연결선 66"/>
            <p:cNvCxnSpPr>
              <a:stCxn id="64" idx="2"/>
              <a:endCxn id="65" idx="0"/>
            </p:cNvCxnSpPr>
            <p:nvPr/>
          </p:nvCxnSpPr>
          <p:spPr>
            <a:xfrm flipH="1">
              <a:off x="118754" y="2604394"/>
              <a:ext cx="1440159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4" idx="2"/>
              <a:endCxn id="66" idx="0"/>
            </p:cNvCxnSpPr>
            <p:nvPr/>
          </p:nvCxnSpPr>
          <p:spPr>
            <a:xfrm>
              <a:off x="1558913" y="2604394"/>
              <a:ext cx="1434414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-900608" y="4437112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973965" y="4437112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1" name="직선 연결선 70"/>
            <p:cNvCxnSpPr>
              <a:stCxn id="65" idx="2"/>
              <a:endCxn id="69" idx="0"/>
            </p:cNvCxnSpPr>
            <p:nvPr/>
          </p:nvCxnSpPr>
          <p:spPr>
            <a:xfrm flipH="1">
              <a:off x="-647143" y="3756522"/>
              <a:ext cx="765897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2"/>
              <a:endCxn id="73" idx="0"/>
            </p:cNvCxnSpPr>
            <p:nvPr/>
          </p:nvCxnSpPr>
          <p:spPr>
            <a:xfrm>
              <a:off x="118754" y="3756522"/>
              <a:ext cx="749145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614434" y="4437112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489007" y="4437112"/>
              <a:ext cx="506929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직선 연결선 74"/>
            <p:cNvCxnSpPr>
              <a:stCxn id="66" idx="2"/>
            </p:cNvCxnSpPr>
            <p:nvPr/>
          </p:nvCxnSpPr>
          <p:spPr>
            <a:xfrm flipH="1">
              <a:off x="2227431" y="3756522"/>
              <a:ext cx="765896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6" idx="2"/>
              <a:endCxn id="74" idx="0"/>
            </p:cNvCxnSpPr>
            <p:nvPr/>
          </p:nvCxnSpPr>
          <p:spPr>
            <a:xfrm>
              <a:off x="2993327" y="3756522"/>
              <a:ext cx="749145" cy="68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직선 화살표 연결선 76"/>
          <p:cNvCxnSpPr/>
          <p:nvPr/>
        </p:nvCxnSpPr>
        <p:spPr>
          <a:xfrm flipH="1">
            <a:off x="3449546" y="2244306"/>
            <a:ext cx="1005075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240962" y="2218906"/>
            <a:ext cx="1097730" cy="504056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2576666" y="3429970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5536262" y="3428122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72610" y="40561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①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86668" y="40519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②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32629" y="28954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③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52930" y="40736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④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57186" y="40352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⑤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37106" y="28954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⑥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71584" y="4982882"/>
            <a:ext cx="29129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</a:rPr>
              <a:t>D  E  B  F  G  C  A</a:t>
            </a:r>
            <a:endParaRPr lang="ko-KR" altLang="en-US" sz="2500" dirty="0">
              <a:solidFill>
                <a:srgbClr val="002060"/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3728794" y="3396434"/>
            <a:ext cx="512183" cy="49592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46872" y="17518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⑦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6580049" y="3396434"/>
            <a:ext cx="512183" cy="49592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008714" y="4240785"/>
            <a:ext cx="8474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856159" y="3088657"/>
            <a:ext cx="208747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5923672" y="4240785"/>
            <a:ext cx="77748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/>
      <p:bldP spid="86" grpId="0"/>
      <p:bldP spid="87" grpId="0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764630"/>
            <a:ext cx="9211626" cy="5332270"/>
          </a:xfrm>
        </p:spPr>
        <p:txBody>
          <a:bodyPr/>
          <a:lstStyle/>
          <a:p>
            <a:r>
              <a:rPr lang="ko-KR" altLang="en-US" sz="2000" dirty="0" smtClean="0"/>
              <a:t>트리</a:t>
            </a:r>
            <a:r>
              <a:rPr lang="en-US" altLang="ko-KR" sz="2000" dirty="0" smtClean="0"/>
              <a:t>(tree)</a:t>
            </a:r>
            <a:endParaRPr lang="ko-KR" altLang="en-US" sz="2000" dirty="0"/>
          </a:p>
          <a:p>
            <a:pPr lvl="1" eaLnBrk="1" hangingPunct="1">
              <a:defRPr/>
            </a:pPr>
            <a:r>
              <a:rPr lang="ko-KR" altLang="en-US" sz="1800" dirty="0"/>
              <a:t>원소들 간에 </a:t>
            </a:r>
            <a:r>
              <a:rPr lang="en-US" altLang="ko-KR" sz="1800" dirty="0"/>
              <a:t>1:</a:t>
            </a:r>
            <a:r>
              <a:rPr lang="ko-KR" altLang="en-US" sz="1800" dirty="0"/>
              <a:t>多 관계를 가지는 비선형 자료구조</a:t>
            </a:r>
          </a:p>
          <a:p>
            <a:pPr lvl="1" eaLnBrk="1" hangingPunct="1">
              <a:defRPr/>
            </a:pPr>
            <a:r>
              <a:rPr lang="ko-KR" altLang="en-US" sz="1800" dirty="0"/>
              <a:t>원소들 간에 계층관계를 가지는 </a:t>
            </a:r>
            <a:r>
              <a:rPr lang="ko-KR" altLang="en-US" sz="1800" dirty="0" err="1"/>
              <a:t>계층형</a:t>
            </a:r>
            <a:r>
              <a:rPr lang="ko-KR" altLang="en-US" sz="1800" dirty="0"/>
              <a:t> 자료구조</a:t>
            </a:r>
          </a:p>
          <a:p>
            <a:pPr lvl="1" eaLnBrk="1" hangingPunct="1">
              <a:defRPr/>
            </a:pPr>
            <a:r>
              <a:rPr lang="ko-KR" altLang="en-US" sz="1800" dirty="0"/>
              <a:t>상위 원소에서 하위 </a:t>
            </a:r>
            <a:r>
              <a:rPr lang="ko-KR" altLang="en-US" sz="1800" spc="-100" dirty="0"/>
              <a:t>원소로 내려가면서 확장되는 </a:t>
            </a:r>
            <a:r>
              <a:rPr lang="ko-KR" altLang="en-US" sz="1800" dirty="0"/>
              <a:t>트리</a:t>
            </a:r>
            <a:r>
              <a:rPr lang="en-US" altLang="ko-KR" sz="1800" dirty="0"/>
              <a:t>(</a:t>
            </a:r>
            <a:r>
              <a:rPr lang="ko-KR" altLang="en-US" sz="1800" dirty="0"/>
              <a:t>나무</a:t>
            </a:r>
            <a:r>
              <a:rPr lang="en-US" altLang="ko-KR" sz="1800" dirty="0"/>
              <a:t>)</a:t>
            </a:r>
            <a:r>
              <a:rPr lang="ko-KR" altLang="en-US" sz="1800" dirty="0"/>
              <a:t>모양의 </a:t>
            </a:r>
            <a:r>
              <a:rPr lang="ko-KR" altLang="en-US" sz="1800" dirty="0" smtClean="0"/>
              <a:t>구조</a:t>
            </a:r>
            <a:endParaRPr lang="en-US" altLang="ko-KR" sz="1800" dirty="0" smtClean="0"/>
          </a:p>
          <a:p>
            <a:pPr eaLnBrk="1" hangingPunct="1">
              <a:defRPr/>
            </a:pPr>
            <a:endParaRPr lang="ko-KR" altLang="en-US" dirty="0"/>
          </a:p>
          <a:p>
            <a:pPr lvl="1"/>
            <a:endParaRPr lang="ko-KR" altLang="en-US" sz="1800" dirty="0"/>
          </a:p>
          <a:p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496520" y="2348850"/>
            <a:ext cx="6480899" cy="3096430"/>
            <a:chOff x="1496520" y="2854924"/>
            <a:chExt cx="6480899" cy="2590356"/>
          </a:xfrm>
        </p:grpSpPr>
        <p:sp>
          <p:nvSpPr>
            <p:cNvPr id="7" name="object 7"/>
            <p:cNvSpPr/>
            <p:nvPr/>
          </p:nvSpPr>
          <p:spPr>
            <a:xfrm>
              <a:off x="4398258" y="3218998"/>
              <a:ext cx="0" cy="276977"/>
            </a:xfrm>
            <a:custGeom>
              <a:avLst/>
              <a:gdLst/>
              <a:ahLst/>
              <a:cxnLst/>
              <a:rect l="l" t="t" r="r" b="b"/>
              <a:pathLst>
                <a:path h="214629">
                  <a:moveTo>
                    <a:pt x="0" y="0"/>
                  </a:moveTo>
                  <a:lnTo>
                    <a:pt x="0" y="214249"/>
                  </a:lnTo>
                </a:path>
              </a:pathLst>
            </a:custGeom>
            <a:ln w="1587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79330" y="4097790"/>
              <a:ext cx="0" cy="252395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325"/>
                  </a:lnTo>
                </a:path>
              </a:pathLst>
            </a:custGeom>
            <a:ln w="1587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40777" y="4013712"/>
              <a:ext cx="1414681" cy="92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46052" y="3729031"/>
              <a:ext cx="1266554" cy="368758"/>
            </a:xfrm>
            <a:custGeom>
              <a:avLst/>
              <a:gdLst/>
              <a:ahLst/>
              <a:cxnLst/>
              <a:rect l="l" t="t" r="r" b="b"/>
              <a:pathLst>
                <a:path w="1000125" h="285750">
                  <a:moveTo>
                    <a:pt x="0" y="285750"/>
                  </a:moveTo>
                  <a:lnTo>
                    <a:pt x="1000137" y="285750"/>
                  </a:lnTo>
                  <a:lnTo>
                    <a:pt x="1000137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77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6052" y="3729031"/>
              <a:ext cx="1266554" cy="368758"/>
            </a:xfrm>
            <a:custGeom>
              <a:avLst/>
              <a:gdLst/>
              <a:ahLst/>
              <a:cxnLst/>
              <a:rect l="l" t="t" r="r" b="b"/>
              <a:pathLst>
                <a:path w="1000125" h="285750">
                  <a:moveTo>
                    <a:pt x="0" y="285750"/>
                  </a:moveTo>
                  <a:lnTo>
                    <a:pt x="1000137" y="285750"/>
                  </a:lnTo>
                  <a:lnTo>
                    <a:pt x="1000137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326158" y="3793113"/>
              <a:ext cx="704446" cy="238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60" dirty="0">
                  <a:solidFill>
                    <a:srgbClr val="EBF0D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상무이사</a:t>
              </a:r>
              <a:endParaRPr sz="12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87377" y="4013712"/>
              <a:ext cx="1414680" cy="924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93326" y="3729031"/>
              <a:ext cx="1266554" cy="368758"/>
            </a:xfrm>
            <a:custGeom>
              <a:avLst/>
              <a:gdLst/>
              <a:ahLst/>
              <a:cxnLst/>
              <a:rect l="l" t="t" r="r" b="b"/>
              <a:pathLst>
                <a:path w="1000125" h="285750">
                  <a:moveTo>
                    <a:pt x="0" y="285750"/>
                  </a:moveTo>
                  <a:lnTo>
                    <a:pt x="1000137" y="285750"/>
                  </a:lnTo>
                  <a:lnTo>
                    <a:pt x="1000137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77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93326" y="3729031"/>
              <a:ext cx="1266554" cy="368758"/>
            </a:xfrm>
            <a:custGeom>
              <a:avLst/>
              <a:gdLst/>
              <a:ahLst/>
              <a:cxnLst/>
              <a:rect l="l" t="t" r="r" b="b"/>
              <a:pathLst>
                <a:path w="1000125" h="285750">
                  <a:moveTo>
                    <a:pt x="0" y="285750"/>
                  </a:moveTo>
                  <a:lnTo>
                    <a:pt x="1000137" y="285750"/>
                  </a:lnTo>
                  <a:lnTo>
                    <a:pt x="1000137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674300" y="3830983"/>
              <a:ext cx="704446" cy="238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60" dirty="0">
                  <a:solidFill>
                    <a:srgbClr val="EBF0D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</a:rPr>
                <a:t>상무이사</a:t>
              </a:r>
              <a:endParaRPr sz="12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496520" y="4843665"/>
              <a:ext cx="1235192" cy="924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3243" y="4558754"/>
              <a:ext cx="1085618" cy="368758"/>
            </a:xfrm>
            <a:custGeom>
              <a:avLst/>
              <a:gdLst/>
              <a:ahLst/>
              <a:cxnLst/>
              <a:rect l="l" t="t" r="r" b="b"/>
              <a:pathLst>
                <a:path w="857250" h="285750">
                  <a:moveTo>
                    <a:pt x="0" y="285750"/>
                  </a:moveTo>
                  <a:lnTo>
                    <a:pt x="857250" y="28575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03243" y="4558754"/>
              <a:ext cx="1085618" cy="368758"/>
            </a:xfrm>
            <a:custGeom>
              <a:avLst/>
              <a:gdLst/>
              <a:ahLst/>
              <a:cxnLst/>
              <a:rect l="l" t="t" r="r" b="b"/>
              <a:pathLst>
                <a:path w="857250" h="285750">
                  <a:moveTo>
                    <a:pt x="0" y="285750"/>
                  </a:moveTo>
                  <a:lnTo>
                    <a:pt x="857250" y="28575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9525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694667" y="4667339"/>
              <a:ext cx="704446" cy="238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60" dirty="0">
                  <a:solidFill>
                    <a:srgbClr val="EBF0D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</a:rPr>
                <a:t>관리부장</a:t>
              </a:r>
              <a:endParaRPr sz="12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764522" y="4843665"/>
              <a:ext cx="1233262" cy="924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69831" y="4558754"/>
              <a:ext cx="1085618" cy="368758"/>
            </a:xfrm>
            <a:custGeom>
              <a:avLst/>
              <a:gdLst/>
              <a:ahLst/>
              <a:cxnLst/>
              <a:rect l="l" t="t" r="r" b="b"/>
              <a:pathLst>
                <a:path w="857250" h="285750">
                  <a:moveTo>
                    <a:pt x="0" y="285750"/>
                  </a:moveTo>
                  <a:lnTo>
                    <a:pt x="857250" y="28575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69831" y="4558754"/>
              <a:ext cx="1085618" cy="368758"/>
            </a:xfrm>
            <a:custGeom>
              <a:avLst/>
              <a:gdLst/>
              <a:ahLst/>
              <a:cxnLst/>
              <a:rect l="l" t="t" r="r" b="b"/>
              <a:pathLst>
                <a:path w="857250" h="285750">
                  <a:moveTo>
                    <a:pt x="0" y="285750"/>
                  </a:moveTo>
                  <a:lnTo>
                    <a:pt x="857250" y="28575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9525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961542" y="4667339"/>
              <a:ext cx="704446" cy="238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60" dirty="0">
                  <a:solidFill>
                    <a:srgbClr val="EBF0D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</a:rPr>
                <a:t>총무부장</a:t>
              </a:r>
              <a:endParaRPr sz="12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212013" y="4843665"/>
              <a:ext cx="1233262" cy="924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7322" y="4558754"/>
              <a:ext cx="1085618" cy="368758"/>
            </a:xfrm>
            <a:custGeom>
              <a:avLst/>
              <a:gdLst/>
              <a:ahLst/>
              <a:cxnLst/>
              <a:rect l="l" t="t" r="r" b="b"/>
              <a:pathLst>
                <a:path w="857250" h="285750">
                  <a:moveTo>
                    <a:pt x="0" y="285750"/>
                  </a:moveTo>
                  <a:lnTo>
                    <a:pt x="857250" y="28575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5F4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17322" y="4558754"/>
              <a:ext cx="1085618" cy="368758"/>
            </a:xfrm>
            <a:custGeom>
              <a:avLst/>
              <a:gdLst/>
              <a:ahLst/>
              <a:cxnLst/>
              <a:rect l="l" t="t" r="r" b="b"/>
              <a:pathLst>
                <a:path w="857250" h="285750">
                  <a:moveTo>
                    <a:pt x="0" y="285750"/>
                  </a:moveTo>
                  <a:lnTo>
                    <a:pt x="857250" y="28575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9525">
              <a:solidFill>
                <a:srgbClr val="5F49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4409032" y="4667339"/>
              <a:ext cx="704446" cy="238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60" dirty="0">
                  <a:solidFill>
                    <a:srgbClr val="EBF0D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</a:rPr>
                <a:t>경리부장</a:t>
              </a:r>
              <a:endParaRPr sz="12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478086" y="4843665"/>
              <a:ext cx="1233262" cy="924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83876" y="4558754"/>
              <a:ext cx="1085618" cy="368758"/>
            </a:xfrm>
            <a:custGeom>
              <a:avLst/>
              <a:gdLst/>
              <a:ahLst/>
              <a:cxnLst/>
              <a:rect l="l" t="t" r="r" b="b"/>
              <a:pathLst>
                <a:path w="857250" h="285750">
                  <a:moveTo>
                    <a:pt x="0" y="285750"/>
                  </a:moveTo>
                  <a:lnTo>
                    <a:pt x="857250" y="28575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5F4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83876" y="4558754"/>
              <a:ext cx="1085618" cy="368758"/>
            </a:xfrm>
            <a:custGeom>
              <a:avLst/>
              <a:gdLst/>
              <a:ahLst/>
              <a:cxnLst/>
              <a:rect l="l" t="t" r="r" b="b"/>
              <a:pathLst>
                <a:path w="857250" h="285750">
                  <a:moveTo>
                    <a:pt x="0" y="285750"/>
                  </a:moveTo>
                  <a:lnTo>
                    <a:pt x="857250" y="28575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9525">
              <a:solidFill>
                <a:srgbClr val="5F49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675910" y="4667339"/>
              <a:ext cx="704446" cy="238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60" dirty="0">
                  <a:solidFill>
                    <a:srgbClr val="EBF0D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</a:rPr>
                <a:t>자재부장</a:t>
              </a:r>
              <a:endParaRPr sz="12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744157" y="4843665"/>
              <a:ext cx="1233262" cy="924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50431" y="4558754"/>
              <a:ext cx="1085618" cy="368758"/>
            </a:xfrm>
            <a:custGeom>
              <a:avLst/>
              <a:gdLst/>
              <a:ahLst/>
              <a:cxnLst/>
              <a:rect l="l" t="t" r="r" b="b"/>
              <a:pathLst>
                <a:path w="857250" h="285750">
                  <a:moveTo>
                    <a:pt x="0" y="285750"/>
                  </a:moveTo>
                  <a:lnTo>
                    <a:pt x="857250" y="28575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5F4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50431" y="4558754"/>
              <a:ext cx="1085618" cy="368758"/>
            </a:xfrm>
            <a:custGeom>
              <a:avLst/>
              <a:gdLst/>
              <a:ahLst/>
              <a:cxnLst/>
              <a:rect l="l" t="t" r="r" b="b"/>
              <a:pathLst>
                <a:path w="857250" h="285750">
                  <a:moveTo>
                    <a:pt x="0" y="285750"/>
                  </a:moveTo>
                  <a:lnTo>
                    <a:pt x="857250" y="28575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9525">
              <a:solidFill>
                <a:srgbClr val="5F49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6942625" y="4667339"/>
              <a:ext cx="704446" cy="2383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60" dirty="0">
                  <a:solidFill>
                    <a:srgbClr val="EBF0D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</a:rPr>
                <a:t>생산부장</a:t>
              </a:r>
              <a:endParaRPr sz="12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047050" y="4350840"/>
              <a:ext cx="1266554" cy="208963"/>
            </a:xfrm>
            <a:custGeom>
              <a:avLst/>
              <a:gdLst/>
              <a:ahLst/>
              <a:cxnLst/>
              <a:rect l="l" t="t" r="r" b="b"/>
              <a:pathLst>
                <a:path w="1000125" h="161925">
                  <a:moveTo>
                    <a:pt x="0" y="161912"/>
                  </a:moveTo>
                  <a:lnTo>
                    <a:pt x="0" y="0"/>
                  </a:lnTo>
                  <a:lnTo>
                    <a:pt x="1000125" y="0"/>
                  </a:lnTo>
                  <a:lnTo>
                    <a:pt x="1000125" y="160324"/>
                  </a:lnTo>
                </a:path>
              </a:pathLst>
            </a:custGeom>
            <a:ln w="1587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61094" y="4363132"/>
              <a:ext cx="2533109" cy="196671"/>
            </a:xfrm>
            <a:custGeom>
              <a:avLst/>
              <a:gdLst/>
              <a:ahLst/>
              <a:cxnLst/>
              <a:rect l="l" t="t" r="r" b="b"/>
              <a:pathLst>
                <a:path w="2000250" h="152400">
                  <a:moveTo>
                    <a:pt x="0" y="152387"/>
                  </a:moveTo>
                  <a:lnTo>
                    <a:pt x="0" y="0"/>
                  </a:lnTo>
                  <a:lnTo>
                    <a:pt x="2000250" y="0"/>
                  </a:lnTo>
                  <a:lnTo>
                    <a:pt x="2000250" y="150799"/>
                  </a:lnTo>
                </a:path>
              </a:pathLst>
            </a:custGeom>
            <a:ln w="1587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26685" y="4097790"/>
              <a:ext cx="0" cy="461358"/>
            </a:xfrm>
            <a:custGeom>
              <a:avLst/>
              <a:gdLst/>
              <a:ahLst/>
              <a:cxnLst/>
              <a:rect l="l" t="t" r="r" b="b"/>
              <a:pathLst>
                <a:path h="357504">
                  <a:moveTo>
                    <a:pt x="0" y="0"/>
                  </a:moveTo>
                  <a:lnTo>
                    <a:pt x="0" y="357200"/>
                  </a:lnTo>
                </a:path>
              </a:pathLst>
            </a:custGeom>
            <a:ln w="1587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80343" y="3508758"/>
              <a:ext cx="3347725" cy="221255"/>
            </a:xfrm>
            <a:custGeom>
              <a:avLst/>
              <a:gdLst/>
              <a:ahLst/>
              <a:cxnLst/>
              <a:rect l="l" t="t" r="r" b="b"/>
              <a:pathLst>
                <a:path w="2643504" h="171450">
                  <a:moveTo>
                    <a:pt x="0" y="171450"/>
                  </a:moveTo>
                  <a:lnTo>
                    <a:pt x="0" y="0"/>
                  </a:lnTo>
                  <a:lnTo>
                    <a:pt x="2643174" y="0"/>
                  </a:lnTo>
                  <a:lnTo>
                    <a:pt x="2643174" y="169925"/>
                  </a:lnTo>
                </a:path>
              </a:pathLst>
            </a:custGeom>
            <a:ln w="1587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748611" y="2854924"/>
              <a:ext cx="1414681" cy="377114"/>
              <a:chOff x="3758467" y="2204830"/>
              <a:chExt cx="1414681" cy="377114"/>
            </a:xfrm>
          </p:grpSpPr>
          <p:sp>
            <p:nvSpPr>
              <p:cNvPr id="44" name="object 44"/>
              <p:cNvSpPr/>
              <p:nvPr/>
            </p:nvSpPr>
            <p:spPr>
              <a:xfrm>
                <a:off x="3758467" y="2489510"/>
                <a:ext cx="1414681" cy="92434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3764899" y="2204830"/>
                <a:ext cx="1266554" cy="368758"/>
              </a:xfrm>
              <a:custGeom>
                <a:avLst/>
                <a:gdLst/>
                <a:ahLst/>
                <a:cxnLst/>
                <a:rect l="l" t="t" r="r" b="b"/>
                <a:pathLst>
                  <a:path w="1000125" h="285750">
                    <a:moveTo>
                      <a:pt x="0" y="285750"/>
                    </a:moveTo>
                    <a:lnTo>
                      <a:pt x="1000137" y="285750"/>
                    </a:lnTo>
                    <a:lnTo>
                      <a:pt x="1000137" y="0"/>
                    </a:lnTo>
                    <a:lnTo>
                      <a:pt x="0" y="0"/>
                    </a:lnTo>
                    <a:lnTo>
                      <a:pt x="0" y="28575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3764899" y="2204830"/>
                <a:ext cx="1266554" cy="368758"/>
              </a:xfrm>
              <a:custGeom>
                <a:avLst/>
                <a:gdLst/>
                <a:ahLst/>
                <a:cxnLst/>
                <a:rect l="l" t="t" r="r" b="b"/>
                <a:pathLst>
                  <a:path w="1000125" h="285750">
                    <a:moveTo>
                      <a:pt x="0" y="285750"/>
                    </a:moveTo>
                    <a:lnTo>
                      <a:pt x="1000137" y="285750"/>
                    </a:lnTo>
                    <a:lnTo>
                      <a:pt x="1000137" y="0"/>
                    </a:lnTo>
                    <a:lnTo>
                      <a:pt x="0" y="0"/>
                    </a:lnTo>
                    <a:lnTo>
                      <a:pt x="0" y="285750"/>
                    </a:lnTo>
                    <a:close/>
                  </a:path>
                </a:pathLst>
              </a:custGeom>
              <a:ln w="9525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 txBox="1"/>
              <p:nvPr/>
            </p:nvSpPr>
            <p:spPr>
              <a:xfrm>
                <a:off x="3993938" y="2303653"/>
                <a:ext cx="767654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sz="1400" spc="-16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Malgun Gothic"/>
                  </a:rPr>
                  <a:t>사장</a:t>
                </a:r>
                <a:endParaRPr sz="1400" dirty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</a:endParaRPr>
              </a:p>
            </p:txBody>
          </p:sp>
        </p:grpSp>
        <p:sp>
          <p:nvSpPr>
            <p:cNvPr id="48" name="object 49"/>
            <p:cNvSpPr txBox="1"/>
            <p:nvPr/>
          </p:nvSpPr>
          <p:spPr>
            <a:xfrm>
              <a:off x="3955487" y="5119135"/>
              <a:ext cx="942477" cy="3261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-155" dirty="0">
                  <a:solidFill>
                    <a:srgbClr val="770F2D"/>
                  </a:solidFill>
                  <a:latin typeface="Tahoma"/>
                  <a:cs typeface="Tahoma"/>
                </a:rPr>
                <a:t>[</a:t>
              </a:r>
              <a:r>
                <a:rPr sz="1600" b="1" spc="-150" dirty="0">
                  <a:solidFill>
                    <a:srgbClr val="770F2D"/>
                  </a:solidFill>
                  <a:latin typeface="Malgun Gothic"/>
                  <a:cs typeface="Malgun Gothic"/>
                </a:rPr>
                <a:t>조직도</a:t>
              </a:r>
              <a:r>
                <a:rPr sz="1600" b="1" spc="-5" dirty="0">
                  <a:solidFill>
                    <a:srgbClr val="770F2D"/>
                  </a:solidFill>
                  <a:latin typeface="Tahoma"/>
                  <a:cs typeface="Tahoma"/>
                </a:rPr>
                <a:t>]</a:t>
              </a:r>
              <a:endParaRPr sz="160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5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이진 탐색 트리</a:t>
            </a:r>
            <a:r>
              <a:rPr lang="en-US" altLang="ko-KR" dirty="0"/>
              <a:t>(binary search tree)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이진 </a:t>
            </a:r>
            <a:r>
              <a:rPr lang="ko-KR" altLang="en-US" dirty="0" err="1"/>
              <a:t>트리에</a:t>
            </a:r>
            <a:r>
              <a:rPr lang="ko-KR" altLang="en-US" dirty="0"/>
              <a:t> 탐색을 위한 조건을 추가하여 정의한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 smtClean="0"/>
              <a:t>임의의 키를 가진 원소를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검색하는데 효율적인 자료 구조</a:t>
            </a:r>
            <a:endParaRPr lang="ko-KR" altLang="en-US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이진 탐색 </a:t>
            </a:r>
            <a:r>
              <a:rPr lang="ko-KR" altLang="en-US" dirty="0" err="1"/>
              <a:t>트리의</a:t>
            </a:r>
            <a:r>
              <a:rPr lang="ko-KR" altLang="en-US" dirty="0"/>
              <a:t> 정의</a:t>
            </a:r>
          </a:p>
          <a:p>
            <a:pPr lvl="2" eaLnBrk="1" hangingPunct="1">
              <a:lnSpc>
                <a:spcPct val="70000"/>
              </a:lnSpc>
              <a:defRPr/>
            </a:pPr>
            <a:r>
              <a:rPr lang="ko-KR" altLang="en-US" dirty="0" smtClean="0"/>
              <a:t>모든 </a:t>
            </a:r>
            <a:r>
              <a:rPr lang="ko-KR" altLang="en-US" dirty="0"/>
              <a:t>원소는 서로 다른 </a:t>
            </a:r>
            <a:r>
              <a:rPr lang="ko-KR" altLang="en-US" dirty="0">
                <a:solidFill>
                  <a:srgbClr val="0000CC"/>
                </a:solidFill>
              </a:rPr>
              <a:t>유일한 키</a:t>
            </a:r>
            <a:r>
              <a:rPr lang="ko-KR" altLang="en-US" dirty="0"/>
              <a:t>를 갖는다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 eaLnBrk="1" hangingPunct="1">
              <a:lnSpc>
                <a:spcPct val="70000"/>
              </a:lnSpc>
              <a:defRPr/>
            </a:pPr>
            <a:r>
              <a:rPr lang="ko-KR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왼쪽</a:t>
            </a:r>
            <a:r>
              <a:rPr lang="ko-KR" altLang="en-US" dirty="0" smtClean="0"/>
              <a:t> </a:t>
            </a:r>
            <a:r>
              <a:rPr lang="ko-KR" altLang="en-US" dirty="0" err="1"/>
              <a:t>서브트리에</a:t>
            </a:r>
            <a:r>
              <a:rPr lang="ko-KR" altLang="en-US" dirty="0"/>
              <a:t> 있는 원소의 키들은 </a:t>
            </a:r>
            <a:r>
              <a:rPr lang="ko-KR" altLang="en-US" dirty="0">
                <a:solidFill>
                  <a:srgbClr val="0000CC"/>
                </a:solidFill>
              </a:rPr>
              <a:t>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CC"/>
                </a:solidFill>
              </a:rPr>
              <a:t>루트의 키보다</a:t>
            </a:r>
            <a:r>
              <a:rPr lang="ko-KR" altLang="en-US" dirty="0">
                <a:solidFill>
                  <a:srgbClr val="0000CC"/>
                </a:solidFill>
                <a:latin typeface="Times New Roman"/>
              </a:rPr>
              <a:t> 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작다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2" eaLnBrk="1" hangingPunct="1">
              <a:lnSpc>
                <a:spcPct val="70000"/>
              </a:lnSpc>
              <a:defRPr/>
            </a:pPr>
            <a:r>
              <a:rPr lang="ko-KR" altLang="en-US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오른쪽</a:t>
            </a:r>
            <a:r>
              <a:rPr lang="ko-KR" altLang="en-US" dirty="0" smtClean="0"/>
              <a:t> </a:t>
            </a:r>
            <a:r>
              <a:rPr lang="ko-KR" altLang="en-US" dirty="0" err="1"/>
              <a:t>서브트리에</a:t>
            </a:r>
            <a:r>
              <a:rPr lang="ko-KR" altLang="en-US" dirty="0"/>
              <a:t> 있는 원소의 키들은 </a:t>
            </a:r>
            <a:r>
              <a:rPr lang="ko-KR" altLang="en-US" dirty="0">
                <a:solidFill>
                  <a:srgbClr val="0000CC"/>
                </a:solidFill>
              </a:rPr>
              <a:t>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CC"/>
                </a:solidFill>
              </a:rPr>
              <a:t>루트의 키보다 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크다</a:t>
            </a:r>
            <a:r>
              <a:rPr lang="en-US" altLang="ko-KR" dirty="0"/>
              <a:t>. </a:t>
            </a:r>
          </a:p>
          <a:p>
            <a:pPr lvl="2" eaLnBrk="1" hangingPunct="1">
              <a:lnSpc>
                <a:spcPct val="70000"/>
              </a:lnSpc>
              <a:defRPr/>
            </a:pPr>
            <a:r>
              <a:rPr lang="ko-KR" altLang="en-US" dirty="0" smtClean="0"/>
              <a:t>왼쪽 </a:t>
            </a:r>
            <a:r>
              <a:rPr lang="ko-KR" altLang="en-US" dirty="0" err="1"/>
              <a:t>서브트리와</a:t>
            </a:r>
            <a:r>
              <a:rPr lang="ko-KR" altLang="en-US" dirty="0"/>
              <a:t> 오른쪽 </a:t>
            </a:r>
            <a:r>
              <a:rPr lang="ko-KR" altLang="en-US" dirty="0" err="1"/>
              <a:t>서브트리도</a:t>
            </a:r>
            <a:r>
              <a:rPr lang="ko-KR" altLang="en-US" dirty="0"/>
              <a:t> 이진 탐색 트리다</a:t>
            </a:r>
            <a:r>
              <a:rPr lang="en-US" altLang="ko-KR" dirty="0"/>
              <a:t>. </a:t>
            </a:r>
          </a:p>
        </p:txBody>
      </p:sp>
      <p:pic>
        <p:nvPicPr>
          <p:cNvPr id="7" name="그림 7" descr="ch08-2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" b="10885"/>
          <a:stretch/>
        </p:blipFill>
        <p:spPr bwMode="auto">
          <a:xfrm>
            <a:off x="3008730" y="3516950"/>
            <a:ext cx="4447982" cy="259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7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5347" y="925860"/>
            <a:ext cx="9211626" cy="533227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ko-KR" dirty="0" smtClean="0"/>
              <a:t>Ex &gt;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7544317" y="1391367"/>
            <a:ext cx="1224154" cy="1800224"/>
            <a:chOff x="6568947" y="1628775"/>
            <a:chExt cx="1224154" cy="1800224"/>
          </a:xfrm>
        </p:grpSpPr>
        <p:sp>
          <p:nvSpPr>
            <p:cNvPr id="52" name="object 50"/>
            <p:cNvSpPr/>
            <p:nvPr/>
          </p:nvSpPr>
          <p:spPr>
            <a:xfrm>
              <a:off x="6856983" y="1628775"/>
              <a:ext cx="360045" cy="3600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/>
            <p:cNvSpPr/>
            <p:nvPr/>
          </p:nvSpPr>
          <p:spPr>
            <a:xfrm>
              <a:off x="6856983" y="162877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86"/>
                  </a:moveTo>
                  <a:lnTo>
                    <a:pt x="6433" y="132218"/>
                  </a:lnTo>
                  <a:lnTo>
                    <a:pt x="24586" y="89201"/>
                  </a:lnTo>
                  <a:lnTo>
                    <a:pt x="52736" y="52752"/>
                  </a:lnTo>
                  <a:lnTo>
                    <a:pt x="89163" y="24590"/>
                  </a:lnTo>
                  <a:lnTo>
                    <a:pt x="132144" y="6434"/>
                  </a:lnTo>
                  <a:lnTo>
                    <a:pt x="179959" y="0"/>
                  </a:lnTo>
                  <a:lnTo>
                    <a:pt x="227826" y="6434"/>
                  </a:lnTo>
                  <a:lnTo>
                    <a:pt x="270843" y="24590"/>
                  </a:lnTo>
                  <a:lnTo>
                    <a:pt x="307292" y="52752"/>
                  </a:lnTo>
                  <a:lnTo>
                    <a:pt x="335454" y="89201"/>
                  </a:lnTo>
                  <a:lnTo>
                    <a:pt x="353610" y="132218"/>
                  </a:lnTo>
                  <a:lnTo>
                    <a:pt x="360045" y="180086"/>
                  </a:lnTo>
                  <a:lnTo>
                    <a:pt x="353610" y="227944"/>
                  </a:lnTo>
                  <a:lnTo>
                    <a:pt x="335454" y="270938"/>
                  </a:lnTo>
                  <a:lnTo>
                    <a:pt x="307292" y="307355"/>
                  </a:lnTo>
                  <a:lnTo>
                    <a:pt x="270843" y="335486"/>
                  </a:lnTo>
                  <a:lnTo>
                    <a:pt x="227826" y="353620"/>
                  </a:lnTo>
                  <a:lnTo>
                    <a:pt x="179959" y="360045"/>
                  </a:lnTo>
                  <a:lnTo>
                    <a:pt x="132144" y="353620"/>
                  </a:lnTo>
                  <a:lnTo>
                    <a:pt x="89163" y="335486"/>
                  </a:lnTo>
                  <a:lnTo>
                    <a:pt x="52736" y="307355"/>
                  </a:lnTo>
                  <a:lnTo>
                    <a:pt x="24586" y="270938"/>
                  </a:lnTo>
                  <a:lnTo>
                    <a:pt x="6433" y="227944"/>
                  </a:lnTo>
                  <a:lnTo>
                    <a:pt x="0" y="1800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2"/>
            <p:cNvSpPr txBox="1"/>
            <p:nvPr/>
          </p:nvSpPr>
          <p:spPr>
            <a:xfrm>
              <a:off x="6976109" y="1701546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5</a:t>
              </a:r>
            </a:p>
          </p:txBody>
        </p:sp>
        <p:sp>
          <p:nvSpPr>
            <p:cNvPr id="55" name="object 53"/>
            <p:cNvSpPr/>
            <p:nvPr/>
          </p:nvSpPr>
          <p:spPr>
            <a:xfrm>
              <a:off x="6568947" y="2312923"/>
              <a:ext cx="360045" cy="360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/>
            <p:cNvSpPr/>
            <p:nvPr/>
          </p:nvSpPr>
          <p:spPr>
            <a:xfrm>
              <a:off x="6568947" y="231292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79959"/>
                  </a:moveTo>
                  <a:lnTo>
                    <a:pt x="6433" y="132100"/>
                  </a:lnTo>
                  <a:lnTo>
                    <a:pt x="24586" y="89106"/>
                  </a:lnTo>
                  <a:lnTo>
                    <a:pt x="52736" y="52689"/>
                  </a:lnTo>
                  <a:lnTo>
                    <a:pt x="89163" y="24558"/>
                  </a:lnTo>
                  <a:lnTo>
                    <a:pt x="132144" y="6424"/>
                  </a:lnTo>
                  <a:lnTo>
                    <a:pt x="179958" y="0"/>
                  </a:lnTo>
                  <a:lnTo>
                    <a:pt x="227826" y="6424"/>
                  </a:lnTo>
                  <a:lnTo>
                    <a:pt x="270843" y="24558"/>
                  </a:lnTo>
                  <a:lnTo>
                    <a:pt x="307292" y="52689"/>
                  </a:lnTo>
                  <a:lnTo>
                    <a:pt x="335454" y="89106"/>
                  </a:lnTo>
                  <a:lnTo>
                    <a:pt x="353610" y="132100"/>
                  </a:lnTo>
                  <a:lnTo>
                    <a:pt x="360045" y="179959"/>
                  </a:lnTo>
                  <a:lnTo>
                    <a:pt x="353610" y="227826"/>
                  </a:lnTo>
                  <a:lnTo>
                    <a:pt x="335454" y="270843"/>
                  </a:lnTo>
                  <a:lnTo>
                    <a:pt x="307292" y="307292"/>
                  </a:lnTo>
                  <a:lnTo>
                    <a:pt x="270843" y="335454"/>
                  </a:lnTo>
                  <a:lnTo>
                    <a:pt x="227826" y="353610"/>
                  </a:lnTo>
                  <a:lnTo>
                    <a:pt x="179958" y="360045"/>
                  </a:lnTo>
                  <a:lnTo>
                    <a:pt x="132144" y="353610"/>
                  </a:lnTo>
                  <a:lnTo>
                    <a:pt x="89163" y="335454"/>
                  </a:lnTo>
                  <a:lnTo>
                    <a:pt x="52736" y="307292"/>
                  </a:lnTo>
                  <a:lnTo>
                    <a:pt x="24586" y="270843"/>
                  </a:lnTo>
                  <a:lnTo>
                    <a:pt x="6433" y="227826"/>
                  </a:lnTo>
                  <a:lnTo>
                    <a:pt x="0" y="179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/>
            <p:cNvSpPr txBox="1"/>
            <p:nvPr/>
          </p:nvSpPr>
          <p:spPr>
            <a:xfrm>
              <a:off x="6688073" y="2385821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4</a:t>
              </a:r>
            </a:p>
          </p:txBody>
        </p:sp>
        <p:sp>
          <p:nvSpPr>
            <p:cNvPr id="58" name="object 56"/>
            <p:cNvSpPr/>
            <p:nvPr/>
          </p:nvSpPr>
          <p:spPr>
            <a:xfrm>
              <a:off x="7145019" y="2312923"/>
              <a:ext cx="360045" cy="360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7"/>
            <p:cNvSpPr/>
            <p:nvPr/>
          </p:nvSpPr>
          <p:spPr>
            <a:xfrm>
              <a:off x="7145019" y="231292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79959"/>
                  </a:moveTo>
                  <a:lnTo>
                    <a:pt x="6433" y="132100"/>
                  </a:lnTo>
                  <a:lnTo>
                    <a:pt x="24586" y="89106"/>
                  </a:lnTo>
                  <a:lnTo>
                    <a:pt x="52736" y="52689"/>
                  </a:lnTo>
                  <a:lnTo>
                    <a:pt x="89163" y="24558"/>
                  </a:lnTo>
                  <a:lnTo>
                    <a:pt x="132144" y="6424"/>
                  </a:lnTo>
                  <a:lnTo>
                    <a:pt x="179958" y="0"/>
                  </a:lnTo>
                  <a:lnTo>
                    <a:pt x="227826" y="6424"/>
                  </a:lnTo>
                  <a:lnTo>
                    <a:pt x="270843" y="24558"/>
                  </a:lnTo>
                  <a:lnTo>
                    <a:pt x="307292" y="52689"/>
                  </a:lnTo>
                  <a:lnTo>
                    <a:pt x="335454" y="89106"/>
                  </a:lnTo>
                  <a:lnTo>
                    <a:pt x="353610" y="132100"/>
                  </a:lnTo>
                  <a:lnTo>
                    <a:pt x="360045" y="179959"/>
                  </a:lnTo>
                  <a:lnTo>
                    <a:pt x="353610" y="227826"/>
                  </a:lnTo>
                  <a:lnTo>
                    <a:pt x="335454" y="270843"/>
                  </a:lnTo>
                  <a:lnTo>
                    <a:pt x="307292" y="307292"/>
                  </a:lnTo>
                  <a:lnTo>
                    <a:pt x="270843" y="335454"/>
                  </a:lnTo>
                  <a:lnTo>
                    <a:pt x="227826" y="353610"/>
                  </a:lnTo>
                  <a:lnTo>
                    <a:pt x="179958" y="360045"/>
                  </a:lnTo>
                  <a:lnTo>
                    <a:pt x="132144" y="353610"/>
                  </a:lnTo>
                  <a:lnTo>
                    <a:pt x="89163" y="335454"/>
                  </a:lnTo>
                  <a:lnTo>
                    <a:pt x="52736" y="307292"/>
                  </a:lnTo>
                  <a:lnTo>
                    <a:pt x="24586" y="270843"/>
                  </a:lnTo>
                  <a:lnTo>
                    <a:pt x="6433" y="227826"/>
                  </a:lnTo>
                  <a:lnTo>
                    <a:pt x="0" y="179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8"/>
            <p:cNvSpPr txBox="1"/>
            <p:nvPr/>
          </p:nvSpPr>
          <p:spPr>
            <a:xfrm>
              <a:off x="7264400" y="2385821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6</a:t>
              </a:r>
            </a:p>
          </p:txBody>
        </p:sp>
        <p:sp>
          <p:nvSpPr>
            <p:cNvPr id="61" name="object 59"/>
            <p:cNvSpPr/>
            <p:nvPr/>
          </p:nvSpPr>
          <p:spPr>
            <a:xfrm>
              <a:off x="6748906" y="1936114"/>
              <a:ext cx="161290" cy="377190"/>
            </a:xfrm>
            <a:custGeom>
              <a:avLst/>
              <a:gdLst/>
              <a:ahLst/>
              <a:cxnLst/>
              <a:rect l="l" t="t" r="r" b="b"/>
              <a:pathLst>
                <a:path w="161290" h="377189">
                  <a:moveTo>
                    <a:pt x="160782" y="0"/>
                  </a:moveTo>
                  <a:lnTo>
                    <a:pt x="0" y="376809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0"/>
            <p:cNvSpPr/>
            <p:nvPr/>
          </p:nvSpPr>
          <p:spPr>
            <a:xfrm>
              <a:off x="7164323" y="1936114"/>
              <a:ext cx="160655" cy="377190"/>
            </a:xfrm>
            <a:custGeom>
              <a:avLst/>
              <a:gdLst/>
              <a:ahLst/>
              <a:cxnLst/>
              <a:rect l="l" t="t" r="r" b="b"/>
              <a:pathLst>
                <a:path w="160654" h="377189">
                  <a:moveTo>
                    <a:pt x="0" y="0"/>
                  </a:moveTo>
                  <a:lnTo>
                    <a:pt x="160654" y="376809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1"/>
            <p:cNvSpPr/>
            <p:nvPr/>
          </p:nvSpPr>
          <p:spPr>
            <a:xfrm>
              <a:off x="7433056" y="3068954"/>
              <a:ext cx="360045" cy="360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2"/>
            <p:cNvSpPr/>
            <p:nvPr/>
          </p:nvSpPr>
          <p:spPr>
            <a:xfrm>
              <a:off x="7433056" y="306895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86"/>
                  </a:moveTo>
                  <a:lnTo>
                    <a:pt x="6424" y="132218"/>
                  </a:lnTo>
                  <a:lnTo>
                    <a:pt x="24558" y="89201"/>
                  </a:lnTo>
                  <a:lnTo>
                    <a:pt x="52689" y="52752"/>
                  </a:lnTo>
                  <a:lnTo>
                    <a:pt x="89106" y="24590"/>
                  </a:lnTo>
                  <a:lnTo>
                    <a:pt x="132100" y="6434"/>
                  </a:lnTo>
                  <a:lnTo>
                    <a:pt x="179959" y="0"/>
                  </a:lnTo>
                  <a:lnTo>
                    <a:pt x="227826" y="6434"/>
                  </a:lnTo>
                  <a:lnTo>
                    <a:pt x="270843" y="24590"/>
                  </a:lnTo>
                  <a:lnTo>
                    <a:pt x="307292" y="52752"/>
                  </a:lnTo>
                  <a:lnTo>
                    <a:pt x="335454" y="89201"/>
                  </a:lnTo>
                  <a:lnTo>
                    <a:pt x="353610" y="132218"/>
                  </a:lnTo>
                  <a:lnTo>
                    <a:pt x="360045" y="180086"/>
                  </a:lnTo>
                  <a:lnTo>
                    <a:pt x="353610" y="227900"/>
                  </a:lnTo>
                  <a:lnTo>
                    <a:pt x="335454" y="270881"/>
                  </a:lnTo>
                  <a:lnTo>
                    <a:pt x="307292" y="307308"/>
                  </a:lnTo>
                  <a:lnTo>
                    <a:pt x="270843" y="335458"/>
                  </a:lnTo>
                  <a:lnTo>
                    <a:pt x="227826" y="353611"/>
                  </a:lnTo>
                  <a:lnTo>
                    <a:pt x="179959" y="360045"/>
                  </a:lnTo>
                  <a:lnTo>
                    <a:pt x="132100" y="353611"/>
                  </a:lnTo>
                  <a:lnTo>
                    <a:pt x="89106" y="335458"/>
                  </a:lnTo>
                  <a:lnTo>
                    <a:pt x="52689" y="307308"/>
                  </a:lnTo>
                  <a:lnTo>
                    <a:pt x="24558" y="270881"/>
                  </a:lnTo>
                  <a:lnTo>
                    <a:pt x="6424" y="227900"/>
                  </a:lnTo>
                  <a:lnTo>
                    <a:pt x="0" y="1800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3"/>
            <p:cNvSpPr txBox="1"/>
            <p:nvPr/>
          </p:nvSpPr>
          <p:spPr>
            <a:xfrm>
              <a:off x="7552435" y="3142107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7</a:t>
              </a:r>
            </a:p>
          </p:txBody>
        </p:sp>
        <p:sp>
          <p:nvSpPr>
            <p:cNvPr id="66" name="object 64"/>
            <p:cNvSpPr/>
            <p:nvPr/>
          </p:nvSpPr>
          <p:spPr>
            <a:xfrm>
              <a:off x="7452359" y="2620136"/>
              <a:ext cx="160655" cy="448945"/>
            </a:xfrm>
            <a:custGeom>
              <a:avLst/>
              <a:gdLst/>
              <a:ahLst/>
              <a:cxnLst/>
              <a:rect l="l" t="t" r="r" b="b"/>
              <a:pathLst>
                <a:path w="160654" h="448944">
                  <a:moveTo>
                    <a:pt x="0" y="0"/>
                  </a:moveTo>
                  <a:lnTo>
                    <a:pt x="160655" y="448817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0"/>
          <p:cNvSpPr/>
          <p:nvPr/>
        </p:nvSpPr>
        <p:spPr>
          <a:xfrm>
            <a:off x="4881002" y="4129785"/>
            <a:ext cx="360045" cy="360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/>
          <p:cNvSpPr/>
          <p:nvPr/>
        </p:nvSpPr>
        <p:spPr>
          <a:xfrm>
            <a:off x="4881002" y="412978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80086"/>
                </a:moveTo>
                <a:lnTo>
                  <a:pt x="6434" y="132218"/>
                </a:lnTo>
                <a:lnTo>
                  <a:pt x="24590" y="89201"/>
                </a:lnTo>
                <a:lnTo>
                  <a:pt x="52752" y="52752"/>
                </a:lnTo>
                <a:lnTo>
                  <a:pt x="89201" y="24590"/>
                </a:lnTo>
                <a:lnTo>
                  <a:pt x="132218" y="6434"/>
                </a:lnTo>
                <a:lnTo>
                  <a:pt x="180086" y="0"/>
                </a:lnTo>
                <a:lnTo>
                  <a:pt x="227944" y="6434"/>
                </a:lnTo>
                <a:lnTo>
                  <a:pt x="270938" y="24590"/>
                </a:lnTo>
                <a:lnTo>
                  <a:pt x="307355" y="52752"/>
                </a:lnTo>
                <a:lnTo>
                  <a:pt x="335486" y="89201"/>
                </a:lnTo>
                <a:lnTo>
                  <a:pt x="353620" y="132218"/>
                </a:lnTo>
                <a:lnTo>
                  <a:pt x="360045" y="180086"/>
                </a:lnTo>
                <a:lnTo>
                  <a:pt x="353620" y="227900"/>
                </a:lnTo>
                <a:lnTo>
                  <a:pt x="335486" y="270881"/>
                </a:lnTo>
                <a:lnTo>
                  <a:pt x="307355" y="307308"/>
                </a:lnTo>
                <a:lnTo>
                  <a:pt x="270938" y="335458"/>
                </a:lnTo>
                <a:lnTo>
                  <a:pt x="227944" y="353611"/>
                </a:lnTo>
                <a:lnTo>
                  <a:pt x="180086" y="360044"/>
                </a:lnTo>
                <a:lnTo>
                  <a:pt x="132218" y="353611"/>
                </a:lnTo>
                <a:lnTo>
                  <a:pt x="89201" y="335458"/>
                </a:lnTo>
                <a:lnTo>
                  <a:pt x="52752" y="307308"/>
                </a:lnTo>
                <a:lnTo>
                  <a:pt x="24590" y="270881"/>
                </a:lnTo>
                <a:lnTo>
                  <a:pt x="6434" y="227900"/>
                </a:lnTo>
                <a:lnTo>
                  <a:pt x="0" y="18008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/>
          <p:cNvSpPr txBox="1"/>
          <p:nvPr/>
        </p:nvSpPr>
        <p:spPr>
          <a:xfrm>
            <a:off x="4999748" y="4203065"/>
            <a:ext cx="123189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5</a:t>
            </a:r>
          </a:p>
        </p:txBody>
      </p:sp>
      <p:sp>
        <p:nvSpPr>
          <p:cNvPr id="85" name="object 83"/>
          <p:cNvSpPr/>
          <p:nvPr/>
        </p:nvSpPr>
        <p:spPr>
          <a:xfrm>
            <a:off x="5169038" y="4813934"/>
            <a:ext cx="360044" cy="359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/>
          <p:cNvSpPr/>
          <p:nvPr/>
        </p:nvSpPr>
        <p:spPr>
          <a:xfrm>
            <a:off x="5169038" y="481393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958"/>
                </a:moveTo>
                <a:lnTo>
                  <a:pt x="6434" y="132100"/>
                </a:lnTo>
                <a:lnTo>
                  <a:pt x="24590" y="89106"/>
                </a:lnTo>
                <a:lnTo>
                  <a:pt x="52752" y="52689"/>
                </a:lnTo>
                <a:lnTo>
                  <a:pt x="89201" y="24558"/>
                </a:lnTo>
                <a:lnTo>
                  <a:pt x="132218" y="6424"/>
                </a:lnTo>
                <a:lnTo>
                  <a:pt x="180086" y="0"/>
                </a:lnTo>
                <a:lnTo>
                  <a:pt x="227944" y="6424"/>
                </a:lnTo>
                <a:lnTo>
                  <a:pt x="270938" y="24558"/>
                </a:lnTo>
                <a:lnTo>
                  <a:pt x="307355" y="52689"/>
                </a:lnTo>
                <a:lnTo>
                  <a:pt x="335486" y="89106"/>
                </a:lnTo>
                <a:lnTo>
                  <a:pt x="353620" y="132100"/>
                </a:lnTo>
                <a:lnTo>
                  <a:pt x="360044" y="179958"/>
                </a:lnTo>
                <a:lnTo>
                  <a:pt x="353620" y="227817"/>
                </a:lnTo>
                <a:lnTo>
                  <a:pt x="335486" y="270811"/>
                </a:lnTo>
                <a:lnTo>
                  <a:pt x="307355" y="307228"/>
                </a:lnTo>
                <a:lnTo>
                  <a:pt x="270938" y="335359"/>
                </a:lnTo>
                <a:lnTo>
                  <a:pt x="227944" y="353493"/>
                </a:lnTo>
                <a:lnTo>
                  <a:pt x="180086" y="359917"/>
                </a:lnTo>
                <a:lnTo>
                  <a:pt x="132218" y="353493"/>
                </a:lnTo>
                <a:lnTo>
                  <a:pt x="89201" y="335359"/>
                </a:lnTo>
                <a:lnTo>
                  <a:pt x="52752" y="307228"/>
                </a:lnTo>
                <a:lnTo>
                  <a:pt x="24590" y="270811"/>
                </a:lnTo>
                <a:lnTo>
                  <a:pt x="6434" y="227817"/>
                </a:lnTo>
                <a:lnTo>
                  <a:pt x="0" y="1799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/>
          <p:cNvSpPr txBox="1"/>
          <p:nvPr/>
        </p:nvSpPr>
        <p:spPr>
          <a:xfrm>
            <a:off x="5288038" y="4887341"/>
            <a:ext cx="123189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6</a:t>
            </a:r>
          </a:p>
        </p:txBody>
      </p:sp>
      <p:sp>
        <p:nvSpPr>
          <p:cNvPr id="88" name="object 86"/>
          <p:cNvSpPr/>
          <p:nvPr/>
        </p:nvSpPr>
        <p:spPr>
          <a:xfrm>
            <a:off x="5188343" y="4437126"/>
            <a:ext cx="161290" cy="377190"/>
          </a:xfrm>
          <a:custGeom>
            <a:avLst/>
            <a:gdLst/>
            <a:ahLst/>
            <a:cxnLst/>
            <a:rect l="l" t="t" r="r" b="b"/>
            <a:pathLst>
              <a:path w="161289" h="377189">
                <a:moveTo>
                  <a:pt x="0" y="0"/>
                </a:moveTo>
                <a:lnTo>
                  <a:pt x="160782" y="376809"/>
                </a:lnTo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/>
          <p:cNvSpPr/>
          <p:nvPr/>
        </p:nvSpPr>
        <p:spPr>
          <a:xfrm>
            <a:off x="5457075" y="5569965"/>
            <a:ext cx="360044" cy="360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/>
          <p:cNvSpPr/>
          <p:nvPr/>
        </p:nvSpPr>
        <p:spPr>
          <a:xfrm>
            <a:off x="5457075" y="556996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80009"/>
                </a:moveTo>
                <a:lnTo>
                  <a:pt x="6434" y="132156"/>
                </a:lnTo>
                <a:lnTo>
                  <a:pt x="24590" y="89155"/>
                </a:lnTo>
                <a:lnTo>
                  <a:pt x="52752" y="52724"/>
                </a:lnTo>
                <a:lnTo>
                  <a:pt x="89201" y="24576"/>
                </a:lnTo>
                <a:lnTo>
                  <a:pt x="132218" y="6430"/>
                </a:lnTo>
                <a:lnTo>
                  <a:pt x="180086" y="0"/>
                </a:lnTo>
                <a:lnTo>
                  <a:pt x="227944" y="6430"/>
                </a:lnTo>
                <a:lnTo>
                  <a:pt x="270938" y="24576"/>
                </a:lnTo>
                <a:lnTo>
                  <a:pt x="307355" y="52724"/>
                </a:lnTo>
                <a:lnTo>
                  <a:pt x="335486" y="89155"/>
                </a:lnTo>
                <a:lnTo>
                  <a:pt x="353620" y="132156"/>
                </a:lnTo>
                <a:lnTo>
                  <a:pt x="360044" y="180009"/>
                </a:lnTo>
                <a:lnTo>
                  <a:pt x="353620" y="227868"/>
                </a:lnTo>
                <a:lnTo>
                  <a:pt x="335486" y="270872"/>
                </a:lnTo>
                <a:lnTo>
                  <a:pt x="307355" y="307306"/>
                </a:lnTo>
                <a:lnTo>
                  <a:pt x="270938" y="335454"/>
                </a:lnTo>
                <a:lnTo>
                  <a:pt x="227944" y="353602"/>
                </a:lnTo>
                <a:lnTo>
                  <a:pt x="180086" y="360032"/>
                </a:lnTo>
                <a:lnTo>
                  <a:pt x="132218" y="353602"/>
                </a:lnTo>
                <a:lnTo>
                  <a:pt x="89201" y="335454"/>
                </a:lnTo>
                <a:lnTo>
                  <a:pt x="52752" y="307306"/>
                </a:lnTo>
                <a:lnTo>
                  <a:pt x="24590" y="270872"/>
                </a:lnTo>
                <a:lnTo>
                  <a:pt x="6434" y="227868"/>
                </a:lnTo>
                <a:lnTo>
                  <a:pt x="0" y="1800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9"/>
          <p:cNvSpPr txBox="1"/>
          <p:nvPr/>
        </p:nvSpPr>
        <p:spPr>
          <a:xfrm>
            <a:off x="5576074" y="5643575"/>
            <a:ext cx="123189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7</a:t>
            </a:r>
          </a:p>
        </p:txBody>
      </p:sp>
      <p:sp>
        <p:nvSpPr>
          <p:cNvPr id="92" name="object 90"/>
          <p:cNvSpPr/>
          <p:nvPr/>
        </p:nvSpPr>
        <p:spPr>
          <a:xfrm>
            <a:off x="5476379" y="5121147"/>
            <a:ext cx="161290" cy="448945"/>
          </a:xfrm>
          <a:custGeom>
            <a:avLst/>
            <a:gdLst/>
            <a:ahLst/>
            <a:cxnLst/>
            <a:rect l="l" t="t" r="r" b="b"/>
            <a:pathLst>
              <a:path w="161289" h="448945">
                <a:moveTo>
                  <a:pt x="0" y="0"/>
                </a:moveTo>
                <a:lnTo>
                  <a:pt x="160782" y="448817"/>
                </a:lnTo>
              </a:path>
            </a:pathLst>
          </a:custGeom>
          <a:ln w="9525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/>
          <p:cNvSpPr/>
          <p:nvPr/>
        </p:nvSpPr>
        <p:spPr>
          <a:xfrm>
            <a:off x="4468252" y="4833111"/>
            <a:ext cx="360045" cy="360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2"/>
          <p:cNvSpPr/>
          <p:nvPr/>
        </p:nvSpPr>
        <p:spPr>
          <a:xfrm>
            <a:off x="4468252" y="483311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80086"/>
                </a:moveTo>
                <a:lnTo>
                  <a:pt x="6434" y="132218"/>
                </a:lnTo>
                <a:lnTo>
                  <a:pt x="24590" y="89201"/>
                </a:lnTo>
                <a:lnTo>
                  <a:pt x="52752" y="52752"/>
                </a:lnTo>
                <a:lnTo>
                  <a:pt x="89201" y="24590"/>
                </a:lnTo>
                <a:lnTo>
                  <a:pt x="132218" y="6434"/>
                </a:lnTo>
                <a:lnTo>
                  <a:pt x="180086" y="0"/>
                </a:lnTo>
                <a:lnTo>
                  <a:pt x="227944" y="6434"/>
                </a:lnTo>
                <a:lnTo>
                  <a:pt x="270938" y="24590"/>
                </a:lnTo>
                <a:lnTo>
                  <a:pt x="307355" y="52752"/>
                </a:lnTo>
                <a:lnTo>
                  <a:pt x="335486" y="89201"/>
                </a:lnTo>
                <a:lnTo>
                  <a:pt x="353620" y="132218"/>
                </a:lnTo>
                <a:lnTo>
                  <a:pt x="360045" y="180086"/>
                </a:lnTo>
                <a:lnTo>
                  <a:pt x="353620" y="227944"/>
                </a:lnTo>
                <a:lnTo>
                  <a:pt x="335486" y="270938"/>
                </a:lnTo>
                <a:lnTo>
                  <a:pt x="307355" y="307355"/>
                </a:lnTo>
                <a:lnTo>
                  <a:pt x="270938" y="335486"/>
                </a:lnTo>
                <a:lnTo>
                  <a:pt x="227944" y="353620"/>
                </a:lnTo>
                <a:lnTo>
                  <a:pt x="180086" y="360044"/>
                </a:lnTo>
                <a:lnTo>
                  <a:pt x="132218" y="353620"/>
                </a:lnTo>
                <a:lnTo>
                  <a:pt x="89201" y="335486"/>
                </a:lnTo>
                <a:lnTo>
                  <a:pt x="52752" y="307355"/>
                </a:lnTo>
                <a:lnTo>
                  <a:pt x="24590" y="270938"/>
                </a:lnTo>
                <a:lnTo>
                  <a:pt x="6434" y="227944"/>
                </a:lnTo>
                <a:lnTo>
                  <a:pt x="0" y="18008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/>
          <p:cNvSpPr txBox="1"/>
          <p:nvPr/>
        </p:nvSpPr>
        <p:spPr>
          <a:xfrm>
            <a:off x="4586998" y="4906898"/>
            <a:ext cx="123189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4</a:t>
            </a:r>
          </a:p>
        </p:txBody>
      </p:sp>
      <p:sp>
        <p:nvSpPr>
          <p:cNvPr id="96" name="object 94"/>
          <p:cNvSpPr/>
          <p:nvPr/>
        </p:nvSpPr>
        <p:spPr>
          <a:xfrm>
            <a:off x="4775593" y="4437126"/>
            <a:ext cx="158750" cy="448945"/>
          </a:xfrm>
          <a:custGeom>
            <a:avLst/>
            <a:gdLst/>
            <a:ahLst/>
            <a:cxnLst/>
            <a:rect l="l" t="t" r="r" b="b"/>
            <a:pathLst>
              <a:path w="158750" h="448945">
                <a:moveTo>
                  <a:pt x="0" y="448818"/>
                </a:moveTo>
                <a:lnTo>
                  <a:pt x="158241" y="0"/>
                </a:lnTo>
              </a:path>
            </a:pathLst>
          </a:custGeom>
          <a:ln w="9524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6" name="그룹 145"/>
          <p:cNvGrpSpPr/>
          <p:nvPr/>
        </p:nvGrpSpPr>
        <p:grpSpPr>
          <a:xfrm>
            <a:off x="834339" y="4005071"/>
            <a:ext cx="2206167" cy="2392985"/>
            <a:chOff x="834339" y="4005071"/>
            <a:chExt cx="2206167" cy="2392985"/>
          </a:xfrm>
        </p:grpSpPr>
        <p:sp>
          <p:nvSpPr>
            <p:cNvPr id="67" name="object 65"/>
            <p:cNvSpPr/>
            <p:nvPr/>
          </p:nvSpPr>
          <p:spPr>
            <a:xfrm>
              <a:off x="2104389" y="4597908"/>
              <a:ext cx="360045" cy="360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6"/>
            <p:cNvSpPr/>
            <p:nvPr/>
          </p:nvSpPr>
          <p:spPr>
            <a:xfrm>
              <a:off x="2104389" y="459790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179959"/>
                  </a:moveTo>
                  <a:lnTo>
                    <a:pt x="6434" y="132100"/>
                  </a:lnTo>
                  <a:lnTo>
                    <a:pt x="24590" y="89106"/>
                  </a:lnTo>
                  <a:lnTo>
                    <a:pt x="52752" y="52689"/>
                  </a:lnTo>
                  <a:lnTo>
                    <a:pt x="89201" y="24558"/>
                  </a:lnTo>
                  <a:lnTo>
                    <a:pt x="132218" y="6424"/>
                  </a:lnTo>
                  <a:lnTo>
                    <a:pt x="180086" y="0"/>
                  </a:lnTo>
                  <a:lnTo>
                    <a:pt x="227944" y="6424"/>
                  </a:lnTo>
                  <a:lnTo>
                    <a:pt x="270938" y="24558"/>
                  </a:lnTo>
                  <a:lnTo>
                    <a:pt x="307355" y="52689"/>
                  </a:lnTo>
                  <a:lnTo>
                    <a:pt x="335486" y="89106"/>
                  </a:lnTo>
                  <a:lnTo>
                    <a:pt x="353620" y="132100"/>
                  </a:lnTo>
                  <a:lnTo>
                    <a:pt x="360045" y="179959"/>
                  </a:lnTo>
                  <a:lnTo>
                    <a:pt x="353620" y="227826"/>
                  </a:lnTo>
                  <a:lnTo>
                    <a:pt x="335486" y="270843"/>
                  </a:lnTo>
                  <a:lnTo>
                    <a:pt x="307355" y="307292"/>
                  </a:lnTo>
                  <a:lnTo>
                    <a:pt x="270938" y="335454"/>
                  </a:lnTo>
                  <a:lnTo>
                    <a:pt x="227944" y="353610"/>
                  </a:lnTo>
                  <a:lnTo>
                    <a:pt x="180086" y="360045"/>
                  </a:lnTo>
                  <a:lnTo>
                    <a:pt x="132218" y="353610"/>
                  </a:lnTo>
                  <a:lnTo>
                    <a:pt x="89201" y="335454"/>
                  </a:lnTo>
                  <a:lnTo>
                    <a:pt x="52752" y="307292"/>
                  </a:lnTo>
                  <a:lnTo>
                    <a:pt x="24590" y="270843"/>
                  </a:lnTo>
                  <a:lnTo>
                    <a:pt x="6434" y="227826"/>
                  </a:lnTo>
                  <a:lnTo>
                    <a:pt x="0" y="1799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7"/>
            <p:cNvSpPr txBox="1"/>
            <p:nvPr/>
          </p:nvSpPr>
          <p:spPr>
            <a:xfrm>
              <a:off x="2223007" y="4671314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5</a:t>
              </a:r>
            </a:p>
          </p:txBody>
        </p:sp>
        <p:sp>
          <p:nvSpPr>
            <p:cNvPr id="70" name="object 68"/>
            <p:cNvSpPr/>
            <p:nvPr/>
          </p:nvSpPr>
          <p:spPr>
            <a:xfrm>
              <a:off x="2392426" y="5281929"/>
              <a:ext cx="360044" cy="360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9"/>
            <p:cNvSpPr/>
            <p:nvPr/>
          </p:nvSpPr>
          <p:spPr>
            <a:xfrm>
              <a:off x="2392426" y="528192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179959"/>
                  </a:moveTo>
                  <a:lnTo>
                    <a:pt x="6434" y="132144"/>
                  </a:lnTo>
                  <a:lnTo>
                    <a:pt x="24590" y="89163"/>
                  </a:lnTo>
                  <a:lnTo>
                    <a:pt x="52752" y="52736"/>
                  </a:lnTo>
                  <a:lnTo>
                    <a:pt x="89201" y="24586"/>
                  </a:lnTo>
                  <a:lnTo>
                    <a:pt x="132218" y="6433"/>
                  </a:lnTo>
                  <a:lnTo>
                    <a:pt x="180086" y="0"/>
                  </a:lnTo>
                  <a:lnTo>
                    <a:pt x="227944" y="6433"/>
                  </a:lnTo>
                  <a:lnTo>
                    <a:pt x="270938" y="24586"/>
                  </a:lnTo>
                  <a:lnTo>
                    <a:pt x="307355" y="52736"/>
                  </a:lnTo>
                  <a:lnTo>
                    <a:pt x="335486" y="89163"/>
                  </a:lnTo>
                  <a:lnTo>
                    <a:pt x="353620" y="132144"/>
                  </a:lnTo>
                  <a:lnTo>
                    <a:pt x="360044" y="179959"/>
                  </a:lnTo>
                  <a:lnTo>
                    <a:pt x="353620" y="227825"/>
                  </a:lnTo>
                  <a:lnTo>
                    <a:pt x="335486" y="270840"/>
                  </a:lnTo>
                  <a:lnTo>
                    <a:pt x="307355" y="307286"/>
                  </a:lnTo>
                  <a:lnTo>
                    <a:pt x="270938" y="335444"/>
                  </a:lnTo>
                  <a:lnTo>
                    <a:pt x="227944" y="353599"/>
                  </a:lnTo>
                  <a:lnTo>
                    <a:pt x="180086" y="360032"/>
                  </a:lnTo>
                  <a:lnTo>
                    <a:pt x="132218" y="353599"/>
                  </a:lnTo>
                  <a:lnTo>
                    <a:pt x="89201" y="335444"/>
                  </a:lnTo>
                  <a:lnTo>
                    <a:pt x="52752" y="307286"/>
                  </a:lnTo>
                  <a:lnTo>
                    <a:pt x="24590" y="270840"/>
                  </a:lnTo>
                  <a:lnTo>
                    <a:pt x="6434" y="227825"/>
                  </a:lnTo>
                  <a:lnTo>
                    <a:pt x="0" y="179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0"/>
            <p:cNvSpPr txBox="1"/>
            <p:nvPr/>
          </p:nvSpPr>
          <p:spPr>
            <a:xfrm>
              <a:off x="2511044" y="5355590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6</a:t>
              </a:r>
            </a:p>
          </p:txBody>
        </p:sp>
        <p:sp>
          <p:nvSpPr>
            <p:cNvPr id="73" name="object 71"/>
            <p:cNvSpPr/>
            <p:nvPr/>
          </p:nvSpPr>
          <p:spPr>
            <a:xfrm>
              <a:off x="2411729" y="4905121"/>
              <a:ext cx="161290" cy="377190"/>
            </a:xfrm>
            <a:custGeom>
              <a:avLst/>
              <a:gdLst/>
              <a:ahLst/>
              <a:cxnLst/>
              <a:rect l="l" t="t" r="r" b="b"/>
              <a:pathLst>
                <a:path w="161289" h="377189">
                  <a:moveTo>
                    <a:pt x="0" y="0"/>
                  </a:moveTo>
                  <a:lnTo>
                    <a:pt x="160781" y="376808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2"/>
            <p:cNvSpPr/>
            <p:nvPr/>
          </p:nvSpPr>
          <p:spPr>
            <a:xfrm>
              <a:off x="2680461" y="6038011"/>
              <a:ext cx="360044" cy="3600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3"/>
            <p:cNvSpPr/>
            <p:nvPr/>
          </p:nvSpPr>
          <p:spPr>
            <a:xfrm>
              <a:off x="2680461" y="603801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180022"/>
                  </a:moveTo>
                  <a:lnTo>
                    <a:pt x="6434" y="132163"/>
                  </a:lnTo>
                  <a:lnTo>
                    <a:pt x="24590" y="89159"/>
                  </a:lnTo>
                  <a:lnTo>
                    <a:pt x="52752" y="52725"/>
                  </a:lnTo>
                  <a:lnTo>
                    <a:pt x="89201" y="24577"/>
                  </a:lnTo>
                  <a:lnTo>
                    <a:pt x="132218" y="6430"/>
                  </a:lnTo>
                  <a:lnTo>
                    <a:pt x="180086" y="0"/>
                  </a:lnTo>
                  <a:lnTo>
                    <a:pt x="227944" y="6430"/>
                  </a:lnTo>
                  <a:lnTo>
                    <a:pt x="270938" y="24577"/>
                  </a:lnTo>
                  <a:lnTo>
                    <a:pt x="307355" y="52725"/>
                  </a:lnTo>
                  <a:lnTo>
                    <a:pt x="335486" y="89159"/>
                  </a:lnTo>
                  <a:lnTo>
                    <a:pt x="353620" y="132163"/>
                  </a:lnTo>
                  <a:lnTo>
                    <a:pt x="360044" y="180022"/>
                  </a:lnTo>
                  <a:lnTo>
                    <a:pt x="353620" y="227876"/>
                  </a:lnTo>
                  <a:lnTo>
                    <a:pt x="335486" y="270879"/>
                  </a:lnTo>
                  <a:lnTo>
                    <a:pt x="307355" y="307314"/>
                  </a:lnTo>
                  <a:lnTo>
                    <a:pt x="270938" y="335464"/>
                  </a:lnTo>
                  <a:lnTo>
                    <a:pt x="227944" y="353613"/>
                  </a:lnTo>
                  <a:lnTo>
                    <a:pt x="180086" y="360045"/>
                  </a:lnTo>
                  <a:lnTo>
                    <a:pt x="132218" y="353613"/>
                  </a:lnTo>
                  <a:lnTo>
                    <a:pt x="89201" y="335464"/>
                  </a:lnTo>
                  <a:lnTo>
                    <a:pt x="52752" y="307314"/>
                  </a:lnTo>
                  <a:lnTo>
                    <a:pt x="24590" y="270879"/>
                  </a:lnTo>
                  <a:lnTo>
                    <a:pt x="6434" y="227876"/>
                  </a:lnTo>
                  <a:lnTo>
                    <a:pt x="0" y="1800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4"/>
            <p:cNvSpPr txBox="1"/>
            <p:nvPr/>
          </p:nvSpPr>
          <p:spPr>
            <a:xfrm>
              <a:off x="2799079" y="6111747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7</a:t>
              </a:r>
            </a:p>
          </p:txBody>
        </p:sp>
        <p:sp>
          <p:nvSpPr>
            <p:cNvPr id="77" name="object 75"/>
            <p:cNvSpPr/>
            <p:nvPr/>
          </p:nvSpPr>
          <p:spPr>
            <a:xfrm>
              <a:off x="2699766" y="5589244"/>
              <a:ext cx="161290" cy="448945"/>
            </a:xfrm>
            <a:custGeom>
              <a:avLst/>
              <a:gdLst/>
              <a:ahLst/>
              <a:cxnLst/>
              <a:rect l="l" t="t" r="r" b="b"/>
              <a:pathLst>
                <a:path w="161289" h="448945">
                  <a:moveTo>
                    <a:pt x="0" y="0"/>
                  </a:moveTo>
                  <a:lnTo>
                    <a:pt x="160781" y="448767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6"/>
            <p:cNvSpPr/>
            <p:nvPr/>
          </p:nvSpPr>
          <p:spPr>
            <a:xfrm>
              <a:off x="1547622" y="4005071"/>
              <a:ext cx="360045" cy="3600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7"/>
            <p:cNvSpPr/>
            <p:nvPr/>
          </p:nvSpPr>
          <p:spPr>
            <a:xfrm>
              <a:off x="1547622" y="400507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179958"/>
                  </a:moveTo>
                  <a:lnTo>
                    <a:pt x="6434" y="132144"/>
                  </a:lnTo>
                  <a:lnTo>
                    <a:pt x="24590" y="89163"/>
                  </a:lnTo>
                  <a:lnTo>
                    <a:pt x="52752" y="52736"/>
                  </a:lnTo>
                  <a:lnTo>
                    <a:pt x="89201" y="24586"/>
                  </a:lnTo>
                  <a:lnTo>
                    <a:pt x="132218" y="6433"/>
                  </a:lnTo>
                  <a:lnTo>
                    <a:pt x="180085" y="0"/>
                  </a:lnTo>
                  <a:lnTo>
                    <a:pt x="227944" y="6433"/>
                  </a:lnTo>
                  <a:lnTo>
                    <a:pt x="270938" y="24586"/>
                  </a:lnTo>
                  <a:lnTo>
                    <a:pt x="307355" y="52736"/>
                  </a:lnTo>
                  <a:lnTo>
                    <a:pt x="335486" y="89163"/>
                  </a:lnTo>
                  <a:lnTo>
                    <a:pt x="353620" y="132144"/>
                  </a:lnTo>
                  <a:lnTo>
                    <a:pt x="360045" y="179958"/>
                  </a:lnTo>
                  <a:lnTo>
                    <a:pt x="353620" y="227826"/>
                  </a:lnTo>
                  <a:lnTo>
                    <a:pt x="335486" y="270843"/>
                  </a:lnTo>
                  <a:lnTo>
                    <a:pt x="307355" y="307292"/>
                  </a:lnTo>
                  <a:lnTo>
                    <a:pt x="270938" y="335454"/>
                  </a:lnTo>
                  <a:lnTo>
                    <a:pt x="227944" y="353610"/>
                  </a:lnTo>
                  <a:lnTo>
                    <a:pt x="180085" y="360044"/>
                  </a:lnTo>
                  <a:lnTo>
                    <a:pt x="132218" y="353610"/>
                  </a:lnTo>
                  <a:lnTo>
                    <a:pt x="89201" y="335454"/>
                  </a:lnTo>
                  <a:lnTo>
                    <a:pt x="52752" y="307292"/>
                  </a:lnTo>
                  <a:lnTo>
                    <a:pt x="24590" y="270843"/>
                  </a:lnTo>
                  <a:lnTo>
                    <a:pt x="6434" y="227826"/>
                  </a:lnTo>
                  <a:lnTo>
                    <a:pt x="0" y="1799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8"/>
            <p:cNvSpPr txBox="1"/>
            <p:nvPr/>
          </p:nvSpPr>
          <p:spPr>
            <a:xfrm>
              <a:off x="1666113" y="4078478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4</a:t>
              </a:r>
            </a:p>
          </p:txBody>
        </p:sp>
        <p:sp>
          <p:nvSpPr>
            <p:cNvPr id="81" name="object 79"/>
            <p:cNvSpPr/>
            <p:nvPr/>
          </p:nvSpPr>
          <p:spPr>
            <a:xfrm>
              <a:off x="1854961" y="4312411"/>
              <a:ext cx="302260" cy="338455"/>
            </a:xfrm>
            <a:custGeom>
              <a:avLst/>
              <a:gdLst/>
              <a:ahLst/>
              <a:cxnLst/>
              <a:rect l="l" t="t" r="r" b="b"/>
              <a:pathLst>
                <a:path w="302260" h="338454">
                  <a:moveTo>
                    <a:pt x="0" y="0"/>
                  </a:moveTo>
                  <a:lnTo>
                    <a:pt x="302260" y="33820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3"/>
            <p:cNvSpPr txBox="1"/>
            <p:nvPr/>
          </p:nvSpPr>
          <p:spPr>
            <a:xfrm>
              <a:off x="834339" y="4049014"/>
              <a:ext cx="511175" cy="8159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6425"/>
                </a:lnSpc>
              </a:pPr>
              <a:r>
                <a:rPr sz="5400" dirty="0">
                  <a:solidFill>
                    <a:srgbClr val="0000CC"/>
                  </a:solidFill>
                  <a:latin typeface="Tahoma"/>
                  <a:cs typeface="Tahoma"/>
                </a:rPr>
                <a:t>O</a:t>
              </a:r>
              <a:endParaRPr sz="5400" dirty="0">
                <a:latin typeface="Tahoma"/>
                <a:cs typeface="Tahom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60913" y="1412747"/>
            <a:ext cx="1656207" cy="1944243"/>
            <a:chOff x="3688588" y="1412747"/>
            <a:chExt cx="1656207" cy="1944243"/>
          </a:xfrm>
        </p:grpSpPr>
        <p:sp>
          <p:nvSpPr>
            <p:cNvPr id="33" name="object 31"/>
            <p:cNvSpPr/>
            <p:nvPr/>
          </p:nvSpPr>
          <p:spPr>
            <a:xfrm>
              <a:off x="4480686" y="1412747"/>
              <a:ext cx="360045" cy="3600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4480686" y="141274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86"/>
                  </a:move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6" y="0"/>
                  </a:lnTo>
                  <a:lnTo>
                    <a:pt x="227944" y="6434"/>
                  </a:lnTo>
                  <a:lnTo>
                    <a:pt x="270938" y="24590"/>
                  </a:lnTo>
                  <a:lnTo>
                    <a:pt x="307355" y="52752"/>
                  </a:lnTo>
                  <a:lnTo>
                    <a:pt x="335486" y="89201"/>
                  </a:lnTo>
                  <a:lnTo>
                    <a:pt x="353620" y="132218"/>
                  </a:lnTo>
                  <a:lnTo>
                    <a:pt x="360045" y="180086"/>
                  </a:lnTo>
                  <a:lnTo>
                    <a:pt x="353620" y="227944"/>
                  </a:lnTo>
                  <a:lnTo>
                    <a:pt x="335486" y="270938"/>
                  </a:lnTo>
                  <a:lnTo>
                    <a:pt x="307355" y="307355"/>
                  </a:lnTo>
                  <a:lnTo>
                    <a:pt x="270938" y="335486"/>
                  </a:lnTo>
                  <a:lnTo>
                    <a:pt x="227944" y="353620"/>
                  </a:lnTo>
                  <a:lnTo>
                    <a:pt x="180086" y="360044"/>
                  </a:lnTo>
                  <a:lnTo>
                    <a:pt x="132218" y="353620"/>
                  </a:lnTo>
                  <a:lnTo>
                    <a:pt x="89201" y="335486"/>
                  </a:lnTo>
                  <a:lnTo>
                    <a:pt x="52752" y="307355"/>
                  </a:lnTo>
                  <a:lnTo>
                    <a:pt x="24590" y="270938"/>
                  </a:lnTo>
                  <a:lnTo>
                    <a:pt x="6434" y="227944"/>
                  </a:lnTo>
                  <a:lnTo>
                    <a:pt x="0" y="1800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 txBox="1"/>
            <p:nvPr/>
          </p:nvSpPr>
          <p:spPr>
            <a:xfrm>
              <a:off x="4501766" y="1485519"/>
              <a:ext cx="307214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10</a:t>
              </a:r>
            </a:p>
          </p:txBody>
        </p:sp>
        <p:sp>
          <p:nvSpPr>
            <p:cNvPr id="36" name="object 34"/>
            <p:cNvSpPr/>
            <p:nvPr/>
          </p:nvSpPr>
          <p:spPr>
            <a:xfrm>
              <a:off x="3976623" y="2312923"/>
              <a:ext cx="360045" cy="360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/>
            <p:cNvSpPr/>
            <p:nvPr/>
          </p:nvSpPr>
          <p:spPr>
            <a:xfrm>
              <a:off x="3976623" y="231292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79959"/>
                  </a:moveTo>
                  <a:lnTo>
                    <a:pt x="6434" y="132100"/>
                  </a:lnTo>
                  <a:lnTo>
                    <a:pt x="24590" y="89106"/>
                  </a:lnTo>
                  <a:lnTo>
                    <a:pt x="52752" y="52689"/>
                  </a:lnTo>
                  <a:lnTo>
                    <a:pt x="89201" y="24558"/>
                  </a:lnTo>
                  <a:lnTo>
                    <a:pt x="132218" y="6424"/>
                  </a:lnTo>
                  <a:lnTo>
                    <a:pt x="180086" y="0"/>
                  </a:lnTo>
                  <a:lnTo>
                    <a:pt x="227944" y="6424"/>
                  </a:lnTo>
                  <a:lnTo>
                    <a:pt x="270938" y="24558"/>
                  </a:lnTo>
                  <a:lnTo>
                    <a:pt x="307355" y="52689"/>
                  </a:lnTo>
                  <a:lnTo>
                    <a:pt x="335486" y="89106"/>
                  </a:lnTo>
                  <a:lnTo>
                    <a:pt x="353620" y="132100"/>
                  </a:lnTo>
                  <a:lnTo>
                    <a:pt x="360045" y="179959"/>
                  </a:lnTo>
                  <a:lnTo>
                    <a:pt x="353620" y="227826"/>
                  </a:lnTo>
                  <a:lnTo>
                    <a:pt x="335486" y="270843"/>
                  </a:lnTo>
                  <a:lnTo>
                    <a:pt x="307355" y="307292"/>
                  </a:lnTo>
                  <a:lnTo>
                    <a:pt x="270938" y="335454"/>
                  </a:lnTo>
                  <a:lnTo>
                    <a:pt x="227944" y="353610"/>
                  </a:lnTo>
                  <a:lnTo>
                    <a:pt x="180086" y="360045"/>
                  </a:lnTo>
                  <a:lnTo>
                    <a:pt x="132218" y="353610"/>
                  </a:lnTo>
                  <a:lnTo>
                    <a:pt x="89201" y="335454"/>
                  </a:lnTo>
                  <a:lnTo>
                    <a:pt x="52752" y="307292"/>
                  </a:lnTo>
                  <a:lnTo>
                    <a:pt x="24590" y="270843"/>
                  </a:lnTo>
                  <a:lnTo>
                    <a:pt x="6434" y="227826"/>
                  </a:lnTo>
                  <a:lnTo>
                    <a:pt x="0" y="179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/>
            <p:cNvSpPr/>
            <p:nvPr/>
          </p:nvSpPr>
          <p:spPr>
            <a:xfrm>
              <a:off x="4984750" y="2312923"/>
              <a:ext cx="360045" cy="360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/>
            <p:cNvSpPr/>
            <p:nvPr/>
          </p:nvSpPr>
          <p:spPr>
            <a:xfrm>
              <a:off x="4984750" y="231292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79959"/>
                  </a:moveTo>
                  <a:lnTo>
                    <a:pt x="6434" y="132100"/>
                  </a:lnTo>
                  <a:lnTo>
                    <a:pt x="24590" y="89106"/>
                  </a:lnTo>
                  <a:lnTo>
                    <a:pt x="52752" y="52689"/>
                  </a:lnTo>
                  <a:lnTo>
                    <a:pt x="89201" y="24558"/>
                  </a:lnTo>
                  <a:lnTo>
                    <a:pt x="132218" y="6424"/>
                  </a:lnTo>
                  <a:lnTo>
                    <a:pt x="180086" y="0"/>
                  </a:lnTo>
                  <a:lnTo>
                    <a:pt x="227900" y="6424"/>
                  </a:lnTo>
                  <a:lnTo>
                    <a:pt x="270881" y="24558"/>
                  </a:lnTo>
                  <a:lnTo>
                    <a:pt x="307308" y="52689"/>
                  </a:lnTo>
                  <a:lnTo>
                    <a:pt x="335458" y="89106"/>
                  </a:lnTo>
                  <a:lnTo>
                    <a:pt x="353611" y="132100"/>
                  </a:lnTo>
                  <a:lnTo>
                    <a:pt x="360045" y="179959"/>
                  </a:lnTo>
                  <a:lnTo>
                    <a:pt x="353611" y="227826"/>
                  </a:lnTo>
                  <a:lnTo>
                    <a:pt x="335458" y="270843"/>
                  </a:lnTo>
                  <a:lnTo>
                    <a:pt x="307308" y="307292"/>
                  </a:lnTo>
                  <a:lnTo>
                    <a:pt x="270881" y="335454"/>
                  </a:lnTo>
                  <a:lnTo>
                    <a:pt x="227900" y="353610"/>
                  </a:lnTo>
                  <a:lnTo>
                    <a:pt x="180086" y="360045"/>
                  </a:lnTo>
                  <a:lnTo>
                    <a:pt x="132218" y="353610"/>
                  </a:lnTo>
                  <a:lnTo>
                    <a:pt x="89201" y="335454"/>
                  </a:lnTo>
                  <a:lnTo>
                    <a:pt x="52752" y="307292"/>
                  </a:lnTo>
                  <a:lnTo>
                    <a:pt x="24590" y="270843"/>
                  </a:lnTo>
                  <a:lnTo>
                    <a:pt x="6434" y="227826"/>
                  </a:lnTo>
                  <a:lnTo>
                    <a:pt x="0" y="179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/>
            <p:cNvSpPr/>
            <p:nvPr/>
          </p:nvSpPr>
          <p:spPr>
            <a:xfrm>
              <a:off x="3688588" y="2996945"/>
              <a:ext cx="360045" cy="360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/>
            <p:cNvSpPr/>
            <p:nvPr/>
          </p:nvSpPr>
          <p:spPr>
            <a:xfrm>
              <a:off x="3688588" y="299694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86"/>
                  </a:move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6" y="0"/>
                  </a:lnTo>
                  <a:lnTo>
                    <a:pt x="227944" y="6434"/>
                  </a:lnTo>
                  <a:lnTo>
                    <a:pt x="270938" y="24590"/>
                  </a:lnTo>
                  <a:lnTo>
                    <a:pt x="307355" y="52752"/>
                  </a:lnTo>
                  <a:lnTo>
                    <a:pt x="335486" y="89201"/>
                  </a:lnTo>
                  <a:lnTo>
                    <a:pt x="353620" y="132218"/>
                  </a:lnTo>
                  <a:lnTo>
                    <a:pt x="360045" y="180086"/>
                  </a:lnTo>
                  <a:lnTo>
                    <a:pt x="353620" y="227900"/>
                  </a:lnTo>
                  <a:lnTo>
                    <a:pt x="335486" y="270881"/>
                  </a:lnTo>
                  <a:lnTo>
                    <a:pt x="307355" y="307308"/>
                  </a:lnTo>
                  <a:lnTo>
                    <a:pt x="270938" y="335458"/>
                  </a:lnTo>
                  <a:lnTo>
                    <a:pt x="227944" y="353611"/>
                  </a:lnTo>
                  <a:lnTo>
                    <a:pt x="180086" y="360044"/>
                  </a:lnTo>
                  <a:lnTo>
                    <a:pt x="132218" y="353611"/>
                  </a:lnTo>
                  <a:lnTo>
                    <a:pt x="89201" y="335458"/>
                  </a:lnTo>
                  <a:lnTo>
                    <a:pt x="52752" y="307308"/>
                  </a:lnTo>
                  <a:lnTo>
                    <a:pt x="24590" y="270881"/>
                  </a:lnTo>
                  <a:lnTo>
                    <a:pt x="6434" y="227900"/>
                  </a:lnTo>
                  <a:lnTo>
                    <a:pt x="0" y="1800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/>
            <p:cNvSpPr/>
            <p:nvPr/>
          </p:nvSpPr>
          <p:spPr>
            <a:xfrm>
              <a:off x="4264659" y="2996945"/>
              <a:ext cx="360044" cy="3600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/>
            <p:cNvSpPr/>
            <p:nvPr/>
          </p:nvSpPr>
          <p:spPr>
            <a:xfrm>
              <a:off x="4264659" y="299694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86"/>
                  </a:move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6" y="0"/>
                  </a:lnTo>
                  <a:lnTo>
                    <a:pt x="227944" y="6434"/>
                  </a:lnTo>
                  <a:lnTo>
                    <a:pt x="270938" y="24590"/>
                  </a:lnTo>
                  <a:lnTo>
                    <a:pt x="307355" y="52752"/>
                  </a:lnTo>
                  <a:lnTo>
                    <a:pt x="335486" y="89201"/>
                  </a:lnTo>
                  <a:lnTo>
                    <a:pt x="353620" y="132218"/>
                  </a:lnTo>
                  <a:lnTo>
                    <a:pt x="360044" y="180086"/>
                  </a:lnTo>
                  <a:lnTo>
                    <a:pt x="353620" y="227900"/>
                  </a:lnTo>
                  <a:lnTo>
                    <a:pt x="335486" y="270881"/>
                  </a:lnTo>
                  <a:lnTo>
                    <a:pt x="307355" y="307308"/>
                  </a:lnTo>
                  <a:lnTo>
                    <a:pt x="270938" y="335458"/>
                  </a:lnTo>
                  <a:lnTo>
                    <a:pt x="227944" y="353611"/>
                  </a:lnTo>
                  <a:lnTo>
                    <a:pt x="180086" y="360044"/>
                  </a:lnTo>
                  <a:lnTo>
                    <a:pt x="132218" y="353611"/>
                  </a:lnTo>
                  <a:lnTo>
                    <a:pt x="89201" y="335458"/>
                  </a:lnTo>
                  <a:lnTo>
                    <a:pt x="52752" y="307308"/>
                  </a:lnTo>
                  <a:lnTo>
                    <a:pt x="24590" y="270881"/>
                  </a:lnTo>
                  <a:lnTo>
                    <a:pt x="6434" y="227900"/>
                  </a:lnTo>
                  <a:lnTo>
                    <a:pt x="0" y="1800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/>
            <p:cNvSpPr/>
            <p:nvPr/>
          </p:nvSpPr>
          <p:spPr>
            <a:xfrm>
              <a:off x="4696714" y="2996945"/>
              <a:ext cx="360045" cy="3600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/>
            <p:cNvSpPr/>
            <p:nvPr/>
          </p:nvSpPr>
          <p:spPr>
            <a:xfrm>
              <a:off x="4696714" y="299694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86"/>
                  </a:move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6" y="0"/>
                  </a:lnTo>
                  <a:lnTo>
                    <a:pt x="227900" y="6434"/>
                  </a:lnTo>
                  <a:lnTo>
                    <a:pt x="270881" y="24590"/>
                  </a:lnTo>
                  <a:lnTo>
                    <a:pt x="307308" y="52752"/>
                  </a:lnTo>
                  <a:lnTo>
                    <a:pt x="335458" y="89201"/>
                  </a:lnTo>
                  <a:lnTo>
                    <a:pt x="353611" y="132218"/>
                  </a:lnTo>
                  <a:lnTo>
                    <a:pt x="360045" y="180086"/>
                  </a:lnTo>
                  <a:lnTo>
                    <a:pt x="353611" y="227900"/>
                  </a:lnTo>
                  <a:lnTo>
                    <a:pt x="335458" y="270881"/>
                  </a:lnTo>
                  <a:lnTo>
                    <a:pt x="307308" y="307308"/>
                  </a:lnTo>
                  <a:lnTo>
                    <a:pt x="270881" y="335458"/>
                  </a:lnTo>
                  <a:lnTo>
                    <a:pt x="227900" y="353611"/>
                  </a:lnTo>
                  <a:lnTo>
                    <a:pt x="180086" y="360044"/>
                  </a:lnTo>
                  <a:lnTo>
                    <a:pt x="132218" y="353611"/>
                  </a:lnTo>
                  <a:lnTo>
                    <a:pt x="89201" y="335458"/>
                  </a:lnTo>
                  <a:lnTo>
                    <a:pt x="52752" y="307308"/>
                  </a:lnTo>
                  <a:lnTo>
                    <a:pt x="24590" y="270881"/>
                  </a:lnTo>
                  <a:lnTo>
                    <a:pt x="6434" y="227900"/>
                  </a:lnTo>
                  <a:lnTo>
                    <a:pt x="0" y="180086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/>
            <p:cNvSpPr/>
            <p:nvPr/>
          </p:nvSpPr>
          <p:spPr>
            <a:xfrm>
              <a:off x="4166425" y="1720089"/>
              <a:ext cx="367093" cy="620037"/>
            </a:xfrm>
            <a:custGeom>
              <a:avLst/>
              <a:gdLst/>
              <a:ahLst/>
              <a:cxnLst/>
              <a:rect l="l" t="t" r="r" b="b"/>
              <a:pathLst>
                <a:path w="249554" h="645794">
                  <a:moveTo>
                    <a:pt x="249427" y="0"/>
                  </a:moveTo>
                  <a:lnTo>
                    <a:pt x="0" y="64554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/>
            <p:cNvSpPr/>
            <p:nvPr/>
          </p:nvSpPr>
          <p:spPr>
            <a:xfrm>
              <a:off x="4788026" y="1720088"/>
              <a:ext cx="358013" cy="614299"/>
            </a:xfrm>
            <a:custGeom>
              <a:avLst/>
              <a:gdLst/>
              <a:ahLst/>
              <a:cxnLst/>
              <a:rect l="l" t="t" r="r" b="b"/>
              <a:pathLst>
                <a:path w="249554" h="645794">
                  <a:moveTo>
                    <a:pt x="0" y="0"/>
                  </a:moveTo>
                  <a:lnTo>
                    <a:pt x="249427" y="64554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/>
            <p:cNvSpPr/>
            <p:nvPr/>
          </p:nvSpPr>
          <p:spPr>
            <a:xfrm>
              <a:off x="3868673" y="2620136"/>
              <a:ext cx="160655" cy="377190"/>
            </a:xfrm>
            <a:custGeom>
              <a:avLst/>
              <a:gdLst/>
              <a:ahLst/>
              <a:cxnLst/>
              <a:rect l="l" t="t" r="r" b="b"/>
              <a:pathLst>
                <a:path w="160654" h="377189">
                  <a:moveTo>
                    <a:pt x="160654" y="0"/>
                  </a:moveTo>
                  <a:lnTo>
                    <a:pt x="0" y="376809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/>
            <p:cNvSpPr/>
            <p:nvPr/>
          </p:nvSpPr>
          <p:spPr>
            <a:xfrm>
              <a:off x="4283964" y="2620136"/>
              <a:ext cx="161290" cy="377190"/>
            </a:xfrm>
            <a:custGeom>
              <a:avLst/>
              <a:gdLst/>
              <a:ahLst/>
              <a:cxnLst/>
              <a:rect l="l" t="t" r="r" b="b"/>
              <a:pathLst>
                <a:path w="161289" h="377189">
                  <a:moveTo>
                    <a:pt x="0" y="0"/>
                  </a:moveTo>
                  <a:lnTo>
                    <a:pt x="160782" y="376809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/>
            <p:cNvSpPr/>
            <p:nvPr/>
          </p:nvSpPr>
          <p:spPr>
            <a:xfrm>
              <a:off x="4876800" y="2620136"/>
              <a:ext cx="160655" cy="377190"/>
            </a:xfrm>
            <a:custGeom>
              <a:avLst/>
              <a:gdLst/>
              <a:ahLst/>
              <a:cxnLst/>
              <a:rect l="l" t="t" r="r" b="b"/>
              <a:pathLst>
                <a:path w="160654" h="377189">
                  <a:moveTo>
                    <a:pt x="160654" y="0"/>
                  </a:moveTo>
                  <a:lnTo>
                    <a:pt x="0" y="376809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33"/>
            <p:cNvSpPr txBox="1"/>
            <p:nvPr/>
          </p:nvSpPr>
          <p:spPr>
            <a:xfrm>
              <a:off x="5005836" y="2410674"/>
              <a:ext cx="307214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 smtClean="0">
                  <a:latin typeface="Tahoma"/>
                  <a:cs typeface="Tahoma"/>
                </a:rPr>
                <a:t>1</a:t>
              </a:r>
              <a:r>
                <a:rPr lang="en-US" sz="1400" dirty="0" smtClean="0">
                  <a:latin typeface="Tahoma"/>
                  <a:cs typeface="Tahoma"/>
                </a:rPr>
                <a:t>5</a:t>
              </a:r>
              <a:endParaRPr sz="1400" dirty="0">
                <a:latin typeface="Tahoma"/>
                <a:cs typeface="Tahoma"/>
              </a:endParaRPr>
            </a:p>
          </p:txBody>
        </p:sp>
        <p:sp>
          <p:nvSpPr>
            <p:cNvPr id="136" name="object 33"/>
            <p:cNvSpPr txBox="1"/>
            <p:nvPr/>
          </p:nvSpPr>
          <p:spPr>
            <a:xfrm>
              <a:off x="3997696" y="2398825"/>
              <a:ext cx="307214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00" dirty="0" smtClean="0">
                  <a:latin typeface="Tahoma"/>
                  <a:cs typeface="Tahoma"/>
                </a:rPr>
                <a:t>6</a:t>
              </a:r>
              <a:endParaRPr sz="1400" dirty="0">
                <a:latin typeface="Tahoma"/>
                <a:cs typeface="Tahoma"/>
              </a:endParaRPr>
            </a:p>
          </p:txBody>
        </p:sp>
        <p:sp>
          <p:nvSpPr>
            <p:cNvPr id="137" name="object 33"/>
            <p:cNvSpPr txBox="1"/>
            <p:nvPr/>
          </p:nvSpPr>
          <p:spPr>
            <a:xfrm>
              <a:off x="3709575" y="3051951"/>
              <a:ext cx="307214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00" dirty="0" smtClean="0">
                  <a:latin typeface="Tahoma"/>
                  <a:cs typeface="Tahoma"/>
                </a:rPr>
                <a:t>3</a:t>
              </a:r>
              <a:endParaRPr sz="1400" dirty="0">
                <a:latin typeface="Tahoma"/>
                <a:cs typeface="Tahoma"/>
              </a:endParaRPr>
            </a:p>
          </p:txBody>
        </p:sp>
        <p:sp>
          <p:nvSpPr>
            <p:cNvPr id="138" name="object 33"/>
            <p:cNvSpPr txBox="1"/>
            <p:nvPr/>
          </p:nvSpPr>
          <p:spPr>
            <a:xfrm>
              <a:off x="4283964" y="3060557"/>
              <a:ext cx="307214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00" dirty="0">
                  <a:latin typeface="Tahoma"/>
                  <a:cs typeface="Tahoma"/>
                </a:rPr>
                <a:t>8</a:t>
              </a:r>
              <a:endParaRPr sz="1400" dirty="0">
                <a:latin typeface="Tahoma"/>
                <a:cs typeface="Tahoma"/>
              </a:endParaRPr>
            </a:p>
          </p:txBody>
        </p:sp>
        <p:sp>
          <p:nvSpPr>
            <p:cNvPr id="139" name="object 33"/>
            <p:cNvSpPr txBox="1"/>
            <p:nvPr/>
          </p:nvSpPr>
          <p:spPr>
            <a:xfrm>
              <a:off x="4733553" y="3056280"/>
              <a:ext cx="307214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00" dirty="0" smtClean="0">
                  <a:latin typeface="Tahoma"/>
                  <a:cs typeface="Tahoma"/>
                </a:rPr>
                <a:t>7</a:t>
              </a:r>
              <a:endParaRPr sz="1400" dirty="0">
                <a:latin typeface="Tahoma"/>
                <a:cs typeface="Tahoma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815466" y="1197247"/>
            <a:ext cx="2230104" cy="2159743"/>
            <a:chOff x="815466" y="1197247"/>
            <a:chExt cx="2230104" cy="2159743"/>
          </a:xfrm>
        </p:grpSpPr>
        <p:sp>
          <p:nvSpPr>
            <p:cNvPr id="8" name="object 6"/>
            <p:cNvSpPr/>
            <p:nvPr/>
          </p:nvSpPr>
          <p:spPr>
            <a:xfrm>
              <a:off x="1888363" y="1412747"/>
              <a:ext cx="360044" cy="360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888363" y="141274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0" y="180086"/>
                  </a:move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6" y="0"/>
                  </a:lnTo>
                  <a:lnTo>
                    <a:pt x="227944" y="6434"/>
                  </a:lnTo>
                  <a:lnTo>
                    <a:pt x="270938" y="24590"/>
                  </a:lnTo>
                  <a:lnTo>
                    <a:pt x="307355" y="52752"/>
                  </a:lnTo>
                  <a:lnTo>
                    <a:pt x="335486" y="89201"/>
                  </a:lnTo>
                  <a:lnTo>
                    <a:pt x="353620" y="132218"/>
                  </a:lnTo>
                  <a:lnTo>
                    <a:pt x="360044" y="180086"/>
                  </a:lnTo>
                  <a:lnTo>
                    <a:pt x="353620" y="227944"/>
                  </a:lnTo>
                  <a:lnTo>
                    <a:pt x="335486" y="270938"/>
                  </a:lnTo>
                  <a:lnTo>
                    <a:pt x="307355" y="307355"/>
                  </a:lnTo>
                  <a:lnTo>
                    <a:pt x="270938" y="335486"/>
                  </a:lnTo>
                  <a:lnTo>
                    <a:pt x="227944" y="353620"/>
                  </a:lnTo>
                  <a:lnTo>
                    <a:pt x="180086" y="360044"/>
                  </a:lnTo>
                  <a:lnTo>
                    <a:pt x="132218" y="353620"/>
                  </a:lnTo>
                  <a:lnTo>
                    <a:pt x="89201" y="335486"/>
                  </a:lnTo>
                  <a:lnTo>
                    <a:pt x="52752" y="307355"/>
                  </a:lnTo>
                  <a:lnTo>
                    <a:pt x="24590" y="270938"/>
                  </a:lnTo>
                  <a:lnTo>
                    <a:pt x="6434" y="227944"/>
                  </a:lnTo>
                  <a:lnTo>
                    <a:pt x="0" y="1800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 txBox="1"/>
            <p:nvPr/>
          </p:nvSpPr>
          <p:spPr>
            <a:xfrm>
              <a:off x="1909325" y="1485519"/>
              <a:ext cx="326391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10</a:t>
              </a:r>
            </a:p>
          </p:txBody>
        </p:sp>
        <p:sp>
          <p:nvSpPr>
            <p:cNvPr id="11" name="object 9"/>
            <p:cNvSpPr/>
            <p:nvPr/>
          </p:nvSpPr>
          <p:spPr>
            <a:xfrm>
              <a:off x="1384427" y="2312923"/>
              <a:ext cx="359917" cy="3600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1384427" y="231292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0" y="179959"/>
                  </a:moveTo>
                  <a:lnTo>
                    <a:pt x="6424" y="132100"/>
                  </a:lnTo>
                  <a:lnTo>
                    <a:pt x="24558" y="89106"/>
                  </a:lnTo>
                  <a:lnTo>
                    <a:pt x="52689" y="52689"/>
                  </a:lnTo>
                  <a:lnTo>
                    <a:pt x="89106" y="24558"/>
                  </a:lnTo>
                  <a:lnTo>
                    <a:pt x="132100" y="6424"/>
                  </a:lnTo>
                  <a:lnTo>
                    <a:pt x="179959" y="0"/>
                  </a:lnTo>
                  <a:lnTo>
                    <a:pt x="227817" y="6424"/>
                  </a:lnTo>
                  <a:lnTo>
                    <a:pt x="270811" y="24558"/>
                  </a:lnTo>
                  <a:lnTo>
                    <a:pt x="307228" y="52689"/>
                  </a:lnTo>
                  <a:lnTo>
                    <a:pt x="335359" y="89106"/>
                  </a:lnTo>
                  <a:lnTo>
                    <a:pt x="353493" y="132100"/>
                  </a:lnTo>
                  <a:lnTo>
                    <a:pt x="359917" y="179959"/>
                  </a:lnTo>
                  <a:lnTo>
                    <a:pt x="353493" y="227826"/>
                  </a:lnTo>
                  <a:lnTo>
                    <a:pt x="335359" y="270843"/>
                  </a:lnTo>
                  <a:lnTo>
                    <a:pt x="307228" y="307292"/>
                  </a:lnTo>
                  <a:lnTo>
                    <a:pt x="270811" y="335454"/>
                  </a:lnTo>
                  <a:lnTo>
                    <a:pt x="227817" y="353610"/>
                  </a:lnTo>
                  <a:lnTo>
                    <a:pt x="179959" y="360045"/>
                  </a:lnTo>
                  <a:lnTo>
                    <a:pt x="132100" y="353610"/>
                  </a:lnTo>
                  <a:lnTo>
                    <a:pt x="89106" y="335454"/>
                  </a:lnTo>
                  <a:lnTo>
                    <a:pt x="52689" y="307292"/>
                  </a:lnTo>
                  <a:lnTo>
                    <a:pt x="24558" y="270843"/>
                  </a:lnTo>
                  <a:lnTo>
                    <a:pt x="6424" y="227826"/>
                  </a:lnTo>
                  <a:lnTo>
                    <a:pt x="0" y="179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 txBox="1"/>
            <p:nvPr/>
          </p:nvSpPr>
          <p:spPr>
            <a:xfrm>
              <a:off x="1502791" y="2385821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5</a:t>
              </a:r>
            </a:p>
          </p:txBody>
        </p:sp>
        <p:sp>
          <p:nvSpPr>
            <p:cNvPr id="14" name="object 12"/>
            <p:cNvSpPr/>
            <p:nvPr/>
          </p:nvSpPr>
          <p:spPr>
            <a:xfrm>
              <a:off x="2392426" y="2312923"/>
              <a:ext cx="360044" cy="3600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2392426" y="231292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0" y="179959"/>
                  </a:moveTo>
                  <a:lnTo>
                    <a:pt x="6434" y="132100"/>
                  </a:lnTo>
                  <a:lnTo>
                    <a:pt x="24590" y="89106"/>
                  </a:lnTo>
                  <a:lnTo>
                    <a:pt x="52752" y="52689"/>
                  </a:lnTo>
                  <a:lnTo>
                    <a:pt x="89201" y="24558"/>
                  </a:lnTo>
                  <a:lnTo>
                    <a:pt x="132218" y="6424"/>
                  </a:lnTo>
                  <a:lnTo>
                    <a:pt x="180086" y="0"/>
                  </a:lnTo>
                  <a:lnTo>
                    <a:pt x="227944" y="6424"/>
                  </a:lnTo>
                  <a:lnTo>
                    <a:pt x="270938" y="24558"/>
                  </a:lnTo>
                  <a:lnTo>
                    <a:pt x="307355" y="52689"/>
                  </a:lnTo>
                  <a:lnTo>
                    <a:pt x="335486" y="89106"/>
                  </a:lnTo>
                  <a:lnTo>
                    <a:pt x="353620" y="132100"/>
                  </a:lnTo>
                  <a:lnTo>
                    <a:pt x="360044" y="179959"/>
                  </a:lnTo>
                  <a:lnTo>
                    <a:pt x="353620" y="227826"/>
                  </a:lnTo>
                  <a:lnTo>
                    <a:pt x="335486" y="270843"/>
                  </a:lnTo>
                  <a:lnTo>
                    <a:pt x="307355" y="307292"/>
                  </a:lnTo>
                  <a:lnTo>
                    <a:pt x="270938" y="335454"/>
                  </a:lnTo>
                  <a:lnTo>
                    <a:pt x="227944" y="353610"/>
                  </a:lnTo>
                  <a:lnTo>
                    <a:pt x="180086" y="360045"/>
                  </a:lnTo>
                  <a:lnTo>
                    <a:pt x="132218" y="353610"/>
                  </a:lnTo>
                  <a:lnTo>
                    <a:pt x="89201" y="335454"/>
                  </a:lnTo>
                  <a:lnTo>
                    <a:pt x="52752" y="307292"/>
                  </a:lnTo>
                  <a:lnTo>
                    <a:pt x="24590" y="270843"/>
                  </a:lnTo>
                  <a:lnTo>
                    <a:pt x="6434" y="227826"/>
                  </a:lnTo>
                  <a:lnTo>
                    <a:pt x="0" y="1799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 txBox="1"/>
            <p:nvPr/>
          </p:nvSpPr>
          <p:spPr>
            <a:xfrm>
              <a:off x="2409521" y="2385821"/>
              <a:ext cx="336803" cy="2150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13</a:t>
              </a:r>
            </a:p>
          </p:txBody>
        </p:sp>
        <p:sp>
          <p:nvSpPr>
            <p:cNvPr id="17" name="object 15"/>
            <p:cNvSpPr/>
            <p:nvPr/>
          </p:nvSpPr>
          <p:spPr>
            <a:xfrm>
              <a:off x="1096340" y="2996945"/>
              <a:ext cx="360095" cy="3600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1096340" y="2996945"/>
              <a:ext cx="360680" cy="360045"/>
            </a:xfrm>
            <a:custGeom>
              <a:avLst/>
              <a:gdLst/>
              <a:ahLst/>
              <a:cxnLst/>
              <a:rect l="l" t="t" r="r" b="b"/>
              <a:pathLst>
                <a:path w="360680" h="360045">
                  <a:moveTo>
                    <a:pt x="0" y="180086"/>
                  </a:moveTo>
                  <a:lnTo>
                    <a:pt x="6430" y="132218"/>
                  </a:lnTo>
                  <a:lnTo>
                    <a:pt x="24576" y="89201"/>
                  </a:lnTo>
                  <a:lnTo>
                    <a:pt x="52724" y="52752"/>
                  </a:lnTo>
                  <a:lnTo>
                    <a:pt x="89155" y="24590"/>
                  </a:lnTo>
                  <a:lnTo>
                    <a:pt x="132156" y="6434"/>
                  </a:lnTo>
                  <a:lnTo>
                    <a:pt x="180009" y="0"/>
                  </a:lnTo>
                  <a:lnTo>
                    <a:pt x="227877" y="6434"/>
                  </a:lnTo>
                  <a:lnTo>
                    <a:pt x="270894" y="24590"/>
                  </a:lnTo>
                  <a:lnTo>
                    <a:pt x="307343" y="52752"/>
                  </a:lnTo>
                  <a:lnTo>
                    <a:pt x="335504" y="89201"/>
                  </a:lnTo>
                  <a:lnTo>
                    <a:pt x="353661" y="132218"/>
                  </a:lnTo>
                  <a:lnTo>
                    <a:pt x="360095" y="180086"/>
                  </a:lnTo>
                  <a:lnTo>
                    <a:pt x="353661" y="227900"/>
                  </a:lnTo>
                  <a:lnTo>
                    <a:pt x="335504" y="270881"/>
                  </a:lnTo>
                  <a:lnTo>
                    <a:pt x="307343" y="307308"/>
                  </a:lnTo>
                  <a:lnTo>
                    <a:pt x="270894" y="335458"/>
                  </a:lnTo>
                  <a:lnTo>
                    <a:pt x="227877" y="353611"/>
                  </a:lnTo>
                  <a:lnTo>
                    <a:pt x="180009" y="360044"/>
                  </a:lnTo>
                  <a:lnTo>
                    <a:pt x="132156" y="353611"/>
                  </a:lnTo>
                  <a:lnTo>
                    <a:pt x="89155" y="335458"/>
                  </a:lnTo>
                  <a:lnTo>
                    <a:pt x="52724" y="307308"/>
                  </a:lnTo>
                  <a:lnTo>
                    <a:pt x="24576" y="270881"/>
                  </a:lnTo>
                  <a:lnTo>
                    <a:pt x="6430" y="227900"/>
                  </a:lnTo>
                  <a:lnTo>
                    <a:pt x="0" y="1800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1672335" y="2996945"/>
              <a:ext cx="360044" cy="360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1672335" y="299694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180086"/>
                  </a:move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6" y="0"/>
                  </a:lnTo>
                  <a:lnTo>
                    <a:pt x="227944" y="6434"/>
                  </a:lnTo>
                  <a:lnTo>
                    <a:pt x="270938" y="24590"/>
                  </a:lnTo>
                  <a:lnTo>
                    <a:pt x="307355" y="52752"/>
                  </a:lnTo>
                  <a:lnTo>
                    <a:pt x="335486" y="89201"/>
                  </a:lnTo>
                  <a:lnTo>
                    <a:pt x="353620" y="132218"/>
                  </a:lnTo>
                  <a:lnTo>
                    <a:pt x="360044" y="180086"/>
                  </a:lnTo>
                  <a:lnTo>
                    <a:pt x="353620" y="227900"/>
                  </a:lnTo>
                  <a:lnTo>
                    <a:pt x="335486" y="270881"/>
                  </a:lnTo>
                  <a:lnTo>
                    <a:pt x="307355" y="307308"/>
                  </a:lnTo>
                  <a:lnTo>
                    <a:pt x="270938" y="335458"/>
                  </a:lnTo>
                  <a:lnTo>
                    <a:pt x="227944" y="353611"/>
                  </a:lnTo>
                  <a:lnTo>
                    <a:pt x="180086" y="360044"/>
                  </a:lnTo>
                  <a:lnTo>
                    <a:pt x="132218" y="353611"/>
                  </a:lnTo>
                  <a:lnTo>
                    <a:pt x="89201" y="335458"/>
                  </a:lnTo>
                  <a:lnTo>
                    <a:pt x="52752" y="307308"/>
                  </a:lnTo>
                  <a:lnTo>
                    <a:pt x="24590" y="270881"/>
                  </a:lnTo>
                  <a:lnTo>
                    <a:pt x="6434" y="227900"/>
                  </a:lnTo>
                  <a:lnTo>
                    <a:pt x="0" y="1800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2104389" y="2996945"/>
              <a:ext cx="360045" cy="360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2104389" y="299694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180086"/>
                  </a:move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6" y="0"/>
                  </a:lnTo>
                  <a:lnTo>
                    <a:pt x="227944" y="6434"/>
                  </a:lnTo>
                  <a:lnTo>
                    <a:pt x="270938" y="24590"/>
                  </a:lnTo>
                  <a:lnTo>
                    <a:pt x="307355" y="52752"/>
                  </a:lnTo>
                  <a:lnTo>
                    <a:pt x="335486" y="89201"/>
                  </a:lnTo>
                  <a:lnTo>
                    <a:pt x="353620" y="132218"/>
                  </a:lnTo>
                  <a:lnTo>
                    <a:pt x="360045" y="180086"/>
                  </a:lnTo>
                  <a:lnTo>
                    <a:pt x="353620" y="227900"/>
                  </a:lnTo>
                  <a:lnTo>
                    <a:pt x="335486" y="270881"/>
                  </a:lnTo>
                  <a:lnTo>
                    <a:pt x="307355" y="307308"/>
                  </a:lnTo>
                  <a:lnTo>
                    <a:pt x="270938" y="335458"/>
                  </a:lnTo>
                  <a:lnTo>
                    <a:pt x="227944" y="353611"/>
                  </a:lnTo>
                  <a:lnTo>
                    <a:pt x="180086" y="360044"/>
                  </a:lnTo>
                  <a:lnTo>
                    <a:pt x="132218" y="353611"/>
                  </a:lnTo>
                  <a:lnTo>
                    <a:pt x="89201" y="335458"/>
                  </a:lnTo>
                  <a:lnTo>
                    <a:pt x="52752" y="307308"/>
                  </a:lnTo>
                  <a:lnTo>
                    <a:pt x="24590" y="270881"/>
                  </a:lnTo>
                  <a:lnTo>
                    <a:pt x="6434" y="227900"/>
                  </a:lnTo>
                  <a:lnTo>
                    <a:pt x="0" y="1800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2680461" y="2996945"/>
              <a:ext cx="360044" cy="360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2680461" y="299694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180086"/>
                  </a:move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6" y="0"/>
                  </a:lnTo>
                  <a:lnTo>
                    <a:pt x="227944" y="6434"/>
                  </a:lnTo>
                  <a:lnTo>
                    <a:pt x="270938" y="24590"/>
                  </a:lnTo>
                  <a:lnTo>
                    <a:pt x="307355" y="52752"/>
                  </a:lnTo>
                  <a:lnTo>
                    <a:pt x="335486" y="89201"/>
                  </a:lnTo>
                  <a:lnTo>
                    <a:pt x="353620" y="132218"/>
                  </a:lnTo>
                  <a:lnTo>
                    <a:pt x="360044" y="180086"/>
                  </a:lnTo>
                  <a:lnTo>
                    <a:pt x="353620" y="227900"/>
                  </a:lnTo>
                  <a:lnTo>
                    <a:pt x="335486" y="270881"/>
                  </a:lnTo>
                  <a:lnTo>
                    <a:pt x="307355" y="307308"/>
                  </a:lnTo>
                  <a:lnTo>
                    <a:pt x="270938" y="335458"/>
                  </a:lnTo>
                  <a:lnTo>
                    <a:pt x="227944" y="353611"/>
                  </a:lnTo>
                  <a:lnTo>
                    <a:pt x="180086" y="360044"/>
                  </a:lnTo>
                  <a:lnTo>
                    <a:pt x="132218" y="353611"/>
                  </a:lnTo>
                  <a:lnTo>
                    <a:pt x="89201" y="335458"/>
                  </a:lnTo>
                  <a:lnTo>
                    <a:pt x="52752" y="307308"/>
                  </a:lnTo>
                  <a:lnTo>
                    <a:pt x="24590" y="270881"/>
                  </a:lnTo>
                  <a:lnTo>
                    <a:pt x="6434" y="227900"/>
                  </a:lnTo>
                  <a:lnTo>
                    <a:pt x="0" y="1800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 txBox="1"/>
            <p:nvPr/>
          </p:nvSpPr>
          <p:spPr>
            <a:xfrm>
              <a:off x="2685523" y="3070097"/>
              <a:ext cx="360047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15</a:t>
              </a:r>
            </a:p>
          </p:txBody>
        </p:sp>
        <p:sp>
          <p:nvSpPr>
            <p:cNvPr id="27" name="object 25"/>
            <p:cNvSpPr/>
            <p:nvPr/>
          </p:nvSpPr>
          <p:spPr>
            <a:xfrm>
              <a:off x="1581149" y="1720089"/>
              <a:ext cx="360044" cy="614298"/>
            </a:xfrm>
            <a:custGeom>
              <a:avLst/>
              <a:gdLst/>
              <a:ahLst/>
              <a:cxnLst/>
              <a:rect l="l" t="t" r="r" b="b"/>
              <a:pathLst>
                <a:path w="249555" h="645794">
                  <a:moveTo>
                    <a:pt x="249555" y="0"/>
                  </a:moveTo>
                  <a:lnTo>
                    <a:pt x="0" y="64554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/>
            <p:cNvSpPr/>
            <p:nvPr/>
          </p:nvSpPr>
          <p:spPr>
            <a:xfrm>
              <a:off x="2195701" y="1720088"/>
              <a:ext cx="359919" cy="645795"/>
            </a:xfrm>
            <a:custGeom>
              <a:avLst/>
              <a:gdLst/>
              <a:ahLst/>
              <a:cxnLst/>
              <a:rect l="l" t="t" r="r" b="b"/>
              <a:pathLst>
                <a:path w="249555" h="645794">
                  <a:moveTo>
                    <a:pt x="0" y="0"/>
                  </a:moveTo>
                  <a:lnTo>
                    <a:pt x="249555" y="64554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1276350" y="2620136"/>
              <a:ext cx="161290" cy="377190"/>
            </a:xfrm>
            <a:custGeom>
              <a:avLst/>
              <a:gdLst/>
              <a:ahLst/>
              <a:cxnLst/>
              <a:rect l="l" t="t" r="r" b="b"/>
              <a:pathLst>
                <a:path w="161290" h="377189">
                  <a:moveTo>
                    <a:pt x="160781" y="0"/>
                  </a:moveTo>
                  <a:lnTo>
                    <a:pt x="0" y="376809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1691639" y="2620136"/>
              <a:ext cx="161290" cy="377190"/>
            </a:xfrm>
            <a:custGeom>
              <a:avLst/>
              <a:gdLst/>
              <a:ahLst/>
              <a:cxnLst/>
              <a:rect l="l" t="t" r="r" b="b"/>
              <a:pathLst>
                <a:path w="161289" h="377189">
                  <a:moveTo>
                    <a:pt x="0" y="0"/>
                  </a:moveTo>
                  <a:lnTo>
                    <a:pt x="160782" y="376809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2284476" y="2620136"/>
              <a:ext cx="161290" cy="377190"/>
            </a:xfrm>
            <a:custGeom>
              <a:avLst/>
              <a:gdLst/>
              <a:ahLst/>
              <a:cxnLst/>
              <a:rect l="l" t="t" r="r" b="b"/>
              <a:pathLst>
                <a:path w="161289" h="377189">
                  <a:moveTo>
                    <a:pt x="160781" y="0"/>
                  </a:moveTo>
                  <a:lnTo>
                    <a:pt x="0" y="376809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/>
            <p:cNvSpPr/>
            <p:nvPr/>
          </p:nvSpPr>
          <p:spPr>
            <a:xfrm>
              <a:off x="2699766" y="2620136"/>
              <a:ext cx="161290" cy="377190"/>
            </a:xfrm>
            <a:custGeom>
              <a:avLst/>
              <a:gdLst/>
              <a:ahLst/>
              <a:cxnLst/>
              <a:rect l="l" t="t" r="r" b="b"/>
              <a:pathLst>
                <a:path w="161289" h="377189">
                  <a:moveTo>
                    <a:pt x="0" y="0"/>
                  </a:moveTo>
                  <a:lnTo>
                    <a:pt x="160781" y="376809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9"/>
            <p:cNvSpPr txBox="1"/>
            <p:nvPr/>
          </p:nvSpPr>
          <p:spPr>
            <a:xfrm>
              <a:off x="815466" y="1197247"/>
              <a:ext cx="511175" cy="8309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400" dirty="0" smtClean="0">
                  <a:solidFill>
                    <a:srgbClr val="0000CC"/>
                  </a:solidFill>
                  <a:latin typeface="Tahoma"/>
                  <a:cs typeface="Tahoma"/>
                </a:rPr>
                <a:t>O</a:t>
              </a:r>
              <a:endParaRPr sz="5400" dirty="0">
                <a:latin typeface="Tahoma"/>
                <a:cs typeface="Tahoma"/>
              </a:endParaRPr>
            </a:p>
          </p:txBody>
        </p:sp>
        <p:sp>
          <p:nvSpPr>
            <p:cNvPr id="140" name="object 11"/>
            <p:cNvSpPr txBox="1"/>
            <p:nvPr/>
          </p:nvSpPr>
          <p:spPr>
            <a:xfrm>
              <a:off x="1136470" y="3068950"/>
              <a:ext cx="27429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00" dirty="0">
                  <a:latin typeface="Tahoma"/>
                  <a:cs typeface="Tahoma"/>
                </a:rPr>
                <a:t>1</a:t>
              </a:r>
              <a:endParaRPr sz="1400" dirty="0">
                <a:latin typeface="Tahoma"/>
                <a:cs typeface="Tahoma"/>
              </a:endParaRPr>
            </a:p>
          </p:txBody>
        </p:sp>
        <p:sp>
          <p:nvSpPr>
            <p:cNvPr id="141" name="object 11"/>
            <p:cNvSpPr txBox="1"/>
            <p:nvPr/>
          </p:nvSpPr>
          <p:spPr>
            <a:xfrm>
              <a:off x="1712550" y="3068950"/>
              <a:ext cx="27429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00" dirty="0">
                  <a:latin typeface="Tahoma"/>
                  <a:cs typeface="Tahoma"/>
                </a:rPr>
                <a:t>7</a:t>
              </a:r>
              <a:endParaRPr sz="1400" dirty="0">
                <a:latin typeface="Tahoma"/>
                <a:cs typeface="Tahoma"/>
              </a:endParaRPr>
            </a:p>
          </p:txBody>
        </p:sp>
        <p:sp>
          <p:nvSpPr>
            <p:cNvPr id="142" name="object 11"/>
            <p:cNvSpPr txBox="1"/>
            <p:nvPr/>
          </p:nvSpPr>
          <p:spPr>
            <a:xfrm>
              <a:off x="2144610" y="3068950"/>
              <a:ext cx="27429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00" dirty="0" smtClean="0">
                  <a:latin typeface="Tahoma"/>
                  <a:cs typeface="Tahoma"/>
                </a:rPr>
                <a:t>11</a:t>
              </a:r>
              <a:endParaRPr sz="1400" dirty="0">
                <a:latin typeface="Tahoma"/>
                <a:cs typeface="Tahoma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017200" y="3861060"/>
            <a:ext cx="1608290" cy="2520276"/>
            <a:chOff x="7017200" y="3861060"/>
            <a:chExt cx="1608290" cy="2520276"/>
          </a:xfrm>
        </p:grpSpPr>
        <p:sp>
          <p:nvSpPr>
            <p:cNvPr id="97" name="object 95"/>
            <p:cNvSpPr/>
            <p:nvPr/>
          </p:nvSpPr>
          <p:spPr>
            <a:xfrm>
              <a:off x="7833391" y="4581150"/>
              <a:ext cx="360045" cy="3600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6"/>
            <p:cNvSpPr/>
            <p:nvPr/>
          </p:nvSpPr>
          <p:spPr>
            <a:xfrm>
              <a:off x="7833391" y="458115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79959"/>
                  </a:moveTo>
                  <a:lnTo>
                    <a:pt x="6424" y="132100"/>
                  </a:lnTo>
                  <a:lnTo>
                    <a:pt x="24558" y="89106"/>
                  </a:lnTo>
                  <a:lnTo>
                    <a:pt x="52689" y="52689"/>
                  </a:lnTo>
                  <a:lnTo>
                    <a:pt x="89106" y="24558"/>
                  </a:lnTo>
                  <a:lnTo>
                    <a:pt x="132100" y="6424"/>
                  </a:lnTo>
                  <a:lnTo>
                    <a:pt x="179958" y="0"/>
                  </a:lnTo>
                  <a:lnTo>
                    <a:pt x="227826" y="6424"/>
                  </a:lnTo>
                  <a:lnTo>
                    <a:pt x="270843" y="24558"/>
                  </a:lnTo>
                  <a:lnTo>
                    <a:pt x="307292" y="52689"/>
                  </a:lnTo>
                  <a:lnTo>
                    <a:pt x="335454" y="89106"/>
                  </a:lnTo>
                  <a:lnTo>
                    <a:pt x="353610" y="132100"/>
                  </a:lnTo>
                  <a:lnTo>
                    <a:pt x="360045" y="179959"/>
                  </a:lnTo>
                  <a:lnTo>
                    <a:pt x="353610" y="227826"/>
                  </a:lnTo>
                  <a:lnTo>
                    <a:pt x="335454" y="270843"/>
                  </a:lnTo>
                  <a:lnTo>
                    <a:pt x="307292" y="307292"/>
                  </a:lnTo>
                  <a:lnTo>
                    <a:pt x="270843" y="335454"/>
                  </a:lnTo>
                  <a:lnTo>
                    <a:pt x="227826" y="353610"/>
                  </a:lnTo>
                  <a:lnTo>
                    <a:pt x="179958" y="360045"/>
                  </a:lnTo>
                  <a:lnTo>
                    <a:pt x="132100" y="353610"/>
                  </a:lnTo>
                  <a:lnTo>
                    <a:pt x="89106" y="335454"/>
                  </a:lnTo>
                  <a:lnTo>
                    <a:pt x="52689" y="307292"/>
                  </a:lnTo>
                  <a:lnTo>
                    <a:pt x="24558" y="270843"/>
                  </a:lnTo>
                  <a:lnTo>
                    <a:pt x="6424" y="227826"/>
                  </a:lnTo>
                  <a:lnTo>
                    <a:pt x="0" y="179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7"/>
            <p:cNvSpPr txBox="1"/>
            <p:nvPr/>
          </p:nvSpPr>
          <p:spPr>
            <a:xfrm>
              <a:off x="7952644" y="4654682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6</a:t>
              </a:r>
            </a:p>
          </p:txBody>
        </p:sp>
        <p:sp>
          <p:nvSpPr>
            <p:cNvPr id="100" name="object 98"/>
            <p:cNvSpPr/>
            <p:nvPr/>
          </p:nvSpPr>
          <p:spPr>
            <a:xfrm>
              <a:off x="7473346" y="5229231"/>
              <a:ext cx="360044" cy="360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9"/>
            <p:cNvSpPr/>
            <p:nvPr/>
          </p:nvSpPr>
          <p:spPr>
            <a:xfrm>
              <a:off x="7473346" y="522923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79958"/>
                  </a:moveTo>
                  <a:lnTo>
                    <a:pt x="6424" y="132100"/>
                  </a:lnTo>
                  <a:lnTo>
                    <a:pt x="24558" y="89106"/>
                  </a:lnTo>
                  <a:lnTo>
                    <a:pt x="52689" y="52689"/>
                  </a:lnTo>
                  <a:lnTo>
                    <a:pt x="89106" y="24558"/>
                  </a:lnTo>
                  <a:lnTo>
                    <a:pt x="132100" y="6424"/>
                  </a:lnTo>
                  <a:lnTo>
                    <a:pt x="179958" y="0"/>
                  </a:lnTo>
                  <a:lnTo>
                    <a:pt x="227826" y="6424"/>
                  </a:lnTo>
                  <a:lnTo>
                    <a:pt x="270843" y="24558"/>
                  </a:lnTo>
                  <a:lnTo>
                    <a:pt x="307292" y="52689"/>
                  </a:lnTo>
                  <a:lnTo>
                    <a:pt x="335454" y="89106"/>
                  </a:lnTo>
                  <a:lnTo>
                    <a:pt x="353610" y="132100"/>
                  </a:lnTo>
                  <a:lnTo>
                    <a:pt x="360044" y="179958"/>
                  </a:lnTo>
                  <a:lnTo>
                    <a:pt x="353610" y="227824"/>
                  </a:lnTo>
                  <a:lnTo>
                    <a:pt x="335454" y="270837"/>
                  </a:lnTo>
                  <a:lnTo>
                    <a:pt x="307292" y="307279"/>
                  </a:lnTo>
                  <a:lnTo>
                    <a:pt x="270843" y="335435"/>
                  </a:lnTo>
                  <a:lnTo>
                    <a:pt x="227826" y="353587"/>
                  </a:lnTo>
                  <a:lnTo>
                    <a:pt x="179958" y="360019"/>
                  </a:lnTo>
                  <a:lnTo>
                    <a:pt x="132100" y="353587"/>
                  </a:lnTo>
                  <a:lnTo>
                    <a:pt x="89106" y="335435"/>
                  </a:lnTo>
                  <a:lnTo>
                    <a:pt x="52689" y="307279"/>
                  </a:lnTo>
                  <a:lnTo>
                    <a:pt x="24558" y="270837"/>
                  </a:lnTo>
                  <a:lnTo>
                    <a:pt x="6424" y="227824"/>
                  </a:lnTo>
                  <a:lnTo>
                    <a:pt x="0" y="1799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0"/>
            <p:cNvSpPr/>
            <p:nvPr/>
          </p:nvSpPr>
          <p:spPr>
            <a:xfrm>
              <a:off x="7695976" y="4888489"/>
              <a:ext cx="190373" cy="392969"/>
            </a:xfrm>
            <a:custGeom>
              <a:avLst/>
              <a:gdLst/>
              <a:ahLst/>
              <a:cxnLst/>
              <a:rect l="l" t="t" r="r" b="b"/>
              <a:pathLst>
                <a:path w="233045" h="340995">
                  <a:moveTo>
                    <a:pt x="232790" y="0"/>
                  </a:moveTo>
                  <a:lnTo>
                    <a:pt x="0" y="34074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1"/>
            <p:cNvSpPr/>
            <p:nvPr/>
          </p:nvSpPr>
          <p:spPr>
            <a:xfrm>
              <a:off x="7113300" y="6021291"/>
              <a:ext cx="360045" cy="3600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2"/>
            <p:cNvSpPr/>
            <p:nvPr/>
          </p:nvSpPr>
          <p:spPr>
            <a:xfrm>
              <a:off x="7113300" y="602129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22"/>
                  </a:moveTo>
                  <a:lnTo>
                    <a:pt x="6424" y="132163"/>
                  </a:lnTo>
                  <a:lnTo>
                    <a:pt x="24558" y="89159"/>
                  </a:lnTo>
                  <a:lnTo>
                    <a:pt x="52689" y="52725"/>
                  </a:lnTo>
                  <a:lnTo>
                    <a:pt x="89106" y="24577"/>
                  </a:lnTo>
                  <a:lnTo>
                    <a:pt x="132100" y="6430"/>
                  </a:lnTo>
                  <a:lnTo>
                    <a:pt x="179959" y="0"/>
                  </a:lnTo>
                  <a:lnTo>
                    <a:pt x="227826" y="6430"/>
                  </a:lnTo>
                  <a:lnTo>
                    <a:pt x="270843" y="24577"/>
                  </a:lnTo>
                  <a:lnTo>
                    <a:pt x="307292" y="52725"/>
                  </a:lnTo>
                  <a:lnTo>
                    <a:pt x="335454" y="89159"/>
                  </a:lnTo>
                  <a:lnTo>
                    <a:pt x="353610" y="132163"/>
                  </a:lnTo>
                  <a:lnTo>
                    <a:pt x="360045" y="180022"/>
                  </a:lnTo>
                  <a:lnTo>
                    <a:pt x="353610" y="227876"/>
                  </a:lnTo>
                  <a:lnTo>
                    <a:pt x="335454" y="270879"/>
                  </a:lnTo>
                  <a:lnTo>
                    <a:pt x="307292" y="307314"/>
                  </a:lnTo>
                  <a:lnTo>
                    <a:pt x="270843" y="335464"/>
                  </a:lnTo>
                  <a:lnTo>
                    <a:pt x="227826" y="353613"/>
                  </a:lnTo>
                  <a:lnTo>
                    <a:pt x="179959" y="360045"/>
                  </a:lnTo>
                  <a:lnTo>
                    <a:pt x="132100" y="353613"/>
                  </a:lnTo>
                  <a:lnTo>
                    <a:pt x="89106" y="335464"/>
                  </a:lnTo>
                  <a:lnTo>
                    <a:pt x="52689" y="307314"/>
                  </a:lnTo>
                  <a:lnTo>
                    <a:pt x="24558" y="270879"/>
                  </a:lnTo>
                  <a:lnTo>
                    <a:pt x="6424" y="227876"/>
                  </a:lnTo>
                  <a:lnTo>
                    <a:pt x="0" y="18002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3"/>
            <p:cNvSpPr txBox="1"/>
            <p:nvPr/>
          </p:nvSpPr>
          <p:spPr>
            <a:xfrm>
              <a:off x="7232427" y="6095218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4</a:t>
              </a:r>
            </a:p>
          </p:txBody>
        </p:sp>
        <p:sp>
          <p:nvSpPr>
            <p:cNvPr id="106" name="object 104"/>
            <p:cNvSpPr/>
            <p:nvPr/>
          </p:nvSpPr>
          <p:spPr>
            <a:xfrm>
              <a:off x="7293260" y="5536520"/>
              <a:ext cx="233045" cy="485140"/>
            </a:xfrm>
            <a:custGeom>
              <a:avLst/>
              <a:gdLst/>
              <a:ahLst/>
              <a:cxnLst/>
              <a:rect l="l" t="t" r="r" b="b"/>
              <a:pathLst>
                <a:path w="233045" h="485139">
                  <a:moveTo>
                    <a:pt x="232790" y="0"/>
                  </a:moveTo>
                  <a:lnTo>
                    <a:pt x="0" y="484771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5"/>
            <p:cNvSpPr/>
            <p:nvPr/>
          </p:nvSpPr>
          <p:spPr>
            <a:xfrm>
              <a:off x="8265445" y="3861060"/>
              <a:ext cx="360045" cy="3600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6"/>
            <p:cNvSpPr/>
            <p:nvPr/>
          </p:nvSpPr>
          <p:spPr>
            <a:xfrm>
              <a:off x="8265445" y="386106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79959"/>
                  </a:moveTo>
                  <a:lnTo>
                    <a:pt x="6424" y="132144"/>
                  </a:lnTo>
                  <a:lnTo>
                    <a:pt x="24558" y="89163"/>
                  </a:lnTo>
                  <a:lnTo>
                    <a:pt x="52689" y="52736"/>
                  </a:lnTo>
                  <a:lnTo>
                    <a:pt x="89106" y="24586"/>
                  </a:lnTo>
                  <a:lnTo>
                    <a:pt x="132100" y="6433"/>
                  </a:lnTo>
                  <a:lnTo>
                    <a:pt x="179959" y="0"/>
                  </a:lnTo>
                  <a:lnTo>
                    <a:pt x="227826" y="6433"/>
                  </a:lnTo>
                  <a:lnTo>
                    <a:pt x="270843" y="24586"/>
                  </a:lnTo>
                  <a:lnTo>
                    <a:pt x="307292" y="52736"/>
                  </a:lnTo>
                  <a:lnTo>
                    <a:pt x="335454" y="89163"/>
                  </a:lnTo>
                  <a:lnTo>
                    <a:pt x="353610" y="132144"/>
                  </a:lnTo>
                  <a:lnTo>
                    <a:pt x="360045" y="179959"/>
                  </a:lnTo>
                  <a:lnTo>
                    <a:pt x="353610" y="227826"/>
                  </a:lnTo>
                  <a:lnTo>
                    <a:pt x="335454" y="270843"/>
                  </a:lnTo>
                  <a:lnTo>
                    <a:pt x="307292" y="307292"/>
                  </a:lnTo>
                  <a:lnTo>
                    <a:pt x="270843" y="335454"/>
                  </a:lnTo>
                  <a:lnTo>
                    <a:pt x="227826" y="353610"/>
                  </a:lnTo>
                  <a:lnTo>
                    <a:pt x="179959" y="360044"/>
                  </a:lnTo>
                  <a:lnTo>
                    <a:pt x="132100" y="353610"/>
                  </a:lnTo>
                  <a:lnTo>
                    <a:pt x="89106" y="335454"/>
                  </a:lnTo>
                  <a:lnTo>
                    <a:pt x="52689" y="307292"/>
                  </a:lnTo>
                  <a:lnTo>
                    <a:pt x="24558" y="270843"/>
                  </a:lnTo>
                  <a:lnTo>
                    <a:pt x="6424" y="227826"/>
                  </a:lnTo>
                  <a:lnTo>
                    <a:pt x="0" y="1799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7"/>
            <p:cNvSpPr txBox="1"/>
            <p:nvPr/>
          </p:nvSpPr>
          <p:spPr>
            <a:xfrm>
              <a:off x="8384570" y="3934466"/>
              <a:ext cx="123189" cy="2216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Tahoma"/>
                  <a:cs typeface="Tahoma"/>
                </a:rPr>
                <a:t>7</a:t>
              </a:r>
            </a:p>
          </p:txBody>
        </p:sp>
        <p:sp>
          <p:nvSpPr>
            <p:cNvPr id="110" name="object 108"/>
            <p:cNvSpPr/>
            <p:nvPr/>
          </p:nvSpPr>
          <p:spPr>
            <a:xfrm>
              <a:off x="8075833" y="4168401"/>
              <a:ext cx="242698" cy="421384"/>
            </a:xfrm>
            <a:custGeom>
              <a:avLst/>
              <a:gdLst/>
              <a:ahLst/>
              <a:cxnLst/>
              <a:rect l="l" t="t" r="r" b="b"/>
              <a:pathLst>
                <a:path w="177800" h="465454">
                  <a:moveTo>
                    <a:pt x="177418" y="0"/>
                  </a:moveTo>
                  <a:lnTo>
                    <a:pt x="0" y="465455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1"/>
            <p:cNvSpPr txBox="1"/>
            <p:nvPr/>
          </p:nvSpPr>
          <p:spPr>
            <a:xfrm>
              <a:off x="7017200" y="3945772"/>
              <a:ext cx="511175" cy="8309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5400" dirty="0" smtClean="0">
                  <a:solidFill>
                    <a:srgbClr val="0000CC"/>
                  </a:solidFill>
                  <a:latin typeface="Tahoma"/>
                  <a:cs typeface="Tahoma"/>
                </a:rPr>
                <a:t>O</a:t>
              </a:r>
              <a:endParaRPr sz="5400" dirty="0">
                <a:latin typeface="Tahoma"/>
                <a:cs typeface="Tahoma"/>
              </a:endParaRPr>
            </a:p>
          </p:txBody>
        </p:sp>
        <p:sp>
          <p:nvSpPr>
            <p:cNvPr id="143" name="object 97"/>
            <p:cNvSpPr txBox="1"/>
            <p:nvPr/>
          </p:nvSpPr>
          <p:spPr>
            <a:xfrm>
              <a:off x="7504905" y="5301267"/>
              <a:ext cx="277748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00" dirty="0">
                  <a:latin typeface="Tahoma"/>
                  <a:cs typeface="Tahoma"/>
                </a:rPr>
                <a:t>5</a:t>
              </a:r>
              <a:endParaRPr sz="1400" dirty="0">
                <a:latin typeface="Tahoma"/>
                <a:cs typeface="Tahoma"/>
              </a:endParaRPr>
            </a:p>
          </p:txBody>
        </p:sp>
      </p:grpSp>
      <p:sp>
        <p:nvSpPr>
          <p:cNvPr id="145" name="object 113"/>
          <p:cNvSpPr txBox="1"/>
          <p:nvPr/>
        </p:nvSpPr>
        <p:spPr>
          <a:xfrm>
            <a:off x="3866761" y="4005071"/>
            <a:ext cx="511175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25"/>
              </a:lnSpc>
            </a:pPr>
            <a:r>
              <a:rPr sz="5400" dirty="0">
                <a:solidFill>
                  <a:srgbClr val="0000CC"/>
                </a:solidFill>
                <a:latin typeface="Tahoma"/>
                <a:cs typeface="Tahoma"/>
              </a:rPr>
              <a:t>O</a:t>
            </a:r>
            <a:endParaRPr sz="5400" dirty="0">
              <a:latin typeface="Tahoma"/>
              <a:cs typeface="Tahoma"/>
            </a:endParaRPr>
          </a:p>
        </p:txBody>
      </p:sp>
      <p:sp>
        <p:nvSpPr>
          <p:cNvPr id="148" name="object 113"/>
          <p:cNvSpPr txBox="1"/>
          <p:nvPr/>
        </p:nvSpPr>
        <p:spPr>
          <a:xfrm>
            <a:off x="6958974" y="1210890"/>
            <a:ext cx="511175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25"/>
              </a:lnSpc>
            </a:pPr>
            <a:r>
              <a:rPr sz="5400" dirty="0">
                <a:solidFill>
                  <a:srgbClr val="0000CC"/>
                </a:solidFill>
                <a:latin typeface="Tahoma"/>
                <a:cs typeface="Tahoma"/>
              </a:rPr>
              <a:t>O</a:t>
            </a:r>
            <a:endParaRPr sz="5400" dirty="0">
              <a:latin typeface="Tahoma"/>
              <a:cs typeface="Tahoma"/>
            </a:endParaRPr>
          </a:p>
        </p:txBody>
      </p:sp>
      <p:sp>
        <p:nvSpPr>
          <p:cNvPr id="149" name="object 109"/>
          <p:cNvSpPr txBox="1"/>
          <p:nvPr/>
        </p:nvSpPr>
        <p:spPr>
          <a:xfrm>
            <a:off x="3871798" y="1195868"/>
            <a:ext cx="5111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400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endParaRPr sz="54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311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/>
              <a:t>이진 탐색 </a:t>
            </a:r>
            <a:r>
              <a:rPr lang="ko-KR" altLang="en-US" dirty="0" err="1"/>
              <a:t>트리의</a:t>
            </a:r>
            <a:r>
              <a:rPr lang="ko-KR" altLang="en-US" dirty="0"/>
              <a:t> 탐색 연산</a:t>
            </a:r>
          </a:p>
          <a:p>
            <a:pPr lvl="1" eaLnBrk="1" hangingPunct="1">
              <a:defRPr/>
            </a:pPr>
            <a:r>
              <a:rPr lang="ko-KR" altLang="en-US" dirty="0"/>
              <a:t>루트에서 시작한다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r>
              <a:rPr lang="ko-KR" altLang="en-US" dirty="0"/>
              <a:t>탐색할 </a:t>
            </a:r>
            <a:r>
              <a:rPr lang="ko-KR" altLang="en-US" dirty="0" err="1" smtClean="0"/>
              <a:t>키값</a:t>
            </a:r>
            <a:r>
              <a:rPr lang="ko-KR" altLang="en-US" dirty="0" smtClean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루트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ko-KR" altLang="en-US" dirty="0" err="1" smtClean="0"/>
              <a:t>키값과</a:t>
            </a:r>
            <a:r>
              <a:rPr lang="ko-KR" altLang="en-US" dirty="0" smtClean="0"/>
              <a:t> </a:t>
            </a:r>
            <a:r>
              <a:rPr lang="ko-KR" altLang="en-US" dirty="0"/>
              <a:t>비교한다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키값</a:t>
            </a:r>
            <a:r>
              <a:rPr lang="ko-KR" altLang="en-US" dirty="0" smtClean="0"/>
              <a:t> </a:t>
            </a:r>
            <a:r>
              <a:rPr lang="en-US" altLang="ko-KR" dirty="0"/>
              <a:t>x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ko-KR" dirty="0"/>
              <a:t> </a:t>
            </a:r>
            <a:r>
              <a:rPr lang="ko-KR" altLang="en-US" dirty="0" err="1"/>
              <a:t>루트노드의</a:t>
            </a:r>
            <a:r>
              <a:rPr lang="ko-KR" altLang="en-US" dirty="0"/>
              <a:t> </a:t>
            </a:r>
            <a:r>
              <a:rPr lang="ko-KR" altLang="en-US" dirty="0" err="1" smtClean="0"/>
              <a:t>키값</a:t>
            </a:r>
            <a:r>
              <a:rPr lang="en-US" altLang="ko-KR" dirty="0" smtClean="0"/>
              <a:t>)</a:t>
            </a:r>
            <a:r>
              <a:rPr lang="ko-KR" altLang="en-US" dirty="0"/>
              <a:t>인 경우 </a:t>
            </a:r>
            <a:r>
              <a:rPr lang="en-US" altLang="ko-KR" dirty="0"/>
              <a:t>:</a:t>
            </a:r>
          </a:p>
          <a:p>
            <a:pPr lvl="2" eaLnBrk="1" hangingPunct="1">
              <a:buFontTx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smtClean="0"/>
              <a:t>                                           </a:t>
            </a:r>
            <a:r>
              <a:rPr lang="ko-KR" altLang="en-US" dirty="0"/>
              <a:t>원하는 원소를 찾았으므로 탐색연산 성공 </a:t>
            </a:r>
          </a:p>
          <a:p>
            <a:pPr lvl="2" eaLnBrk="1" hangingPunct="1">
              <a:lnSpc>
                <a:spcPct val="10000"/>
              </a:lnSpc>
              <a:buFontTx/>
              <a:buNone/>
              <a:defRPr/>
            </a:pPr>
            <a:r>
              <a:rPr lang="ko-KR" altLang="en-US" dirty="0"/>
              <a:t>	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키값</a:t>
            </a:r>
            <a:r>
              <a:rPr lang="ko-KR" altLang="en-US" dirty="0" smtClean="0"/>
              <a:t> </a:t>
            </a:r>
            <a:r>
              <a:rPr lang="en-US" altLang="ko-KR" dirty="0"/>
              <a:t>x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ko-KR" dirty="0"/>
              <a:t> </a:t>
            </a:r>
            <a:r>
              <a:rPr lang="ko-KR" altLang="en-US" dirty="0" err="1"/>
              <a:t>루트노드의</a:t>
            </a:r>
            <a:r>
              <a:rPr lang="ko-KR" altLang="en-US" dirty="0"/>
              <a:t> </a:t>
            </a:r>
            <a:r>
              <a:rPr lang="ko-KR" altLang="en-US" dirty="0" err="1" smtClean="0"/>
              <a:t>키값</a:t>
            </a:r>
            <a:r>
              <a:rPr lang="en-US" altLang="ko-KR" dirty="0" smtClean="0"/>
              <a:t>)</a:t>
            </a:r>
            <a:r>
              <a:rPr lang="ko-KR" altLang="en-US" dirty="0"/>
              <a:t>인 경우 </a:t>
            </a:r>
            <a:r>
              <a:rPr lang="en-US" altLang="ko-KR" dirty="0"/>
              <a:t>: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                                           </a:t>
            </a:r>
            <a:r>
              <a:rPr lang="ko-KR" altLang="en-US" dirty="0" err="1" smtClean="0"/>
              <a:t>루트노드의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rgbClr val="0000CC"/>
                </a:solidFill>
              </a:rPr>
              <a:t>왼쪽</a:t>
            </a:r>
            <a:r>
              <a:rPr lang="ko-KR" altLang="en-US" dirty="0"/>
              <a:t> </a:t>
            </a:r>
            <a:r>
              <a:rPr lang="ko-KR" altLang="en-US" dirty="0" err="1"/>
              <a:t>서브트리에</a:t>
            </a:r>
            <a:r>
              <a:rPr lang="ko-KR" altLang="en-US" dirty="0"/>
              <a:t> 대해서 탐색연산 수행 </a:t>
            </a:r>
          </a:p>
          <a:p>
            <a:pPr lvl="2" eaLnBrk="1" hangingPunct="1">
              <a:lnSpc>
                <a:spcPct val="20000"/>
              </a:lnSpc>
              <a:buFontTx/>
              <a:buNone/>
              <a:defRPr/>
            </a:pPr>
            <a:endParaRPr lang="ko-KR" altLang="en-US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키값</a:t>
            </a:r>
            <a:r>
              <a:rPr lang="ko-KR" altLang="en-US" dirty="0" smtClean="0"/>
              <a:t> </a:t>
            </a:r>
            <a:r>
              <a:rPr lang="en-US" altLang="ko-KR" dirty="0"/>
              <a:t>x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dirty="0"/>
              <a:t> </a:t>
            </a:r>
            <a:r>
              <a:rPr lang="ko-KR" altLang="en-US" dirty="0" err="1"/>
              <a:t>루트노드의</a:t>
            </a:r>
            <a:r>
              <a:rPr lang="ko-KR" altLang="en-US" dirty="0"/>
              <a:t> </a:t>
            </a:r>
            <a:r>
              <a:rPr lang="ko-KR" altLang="en-US" dirty="0" err="1" smtClean="0"/>
              <a:t>키값</a:t>
            </a:r>
            <a:r>
              <a:rPr lang="en-US" altLang="ko-KR" dirty="0" smtClean="0"/>
              <a:t>)</a:t>
            </a:r>
            <a:r>
              <a:rPr lang="ko-KR" altLang="en-US" dirty="0"/>
              <a:t>인 경우 </a:t>
            </a:r>
            <a:r>
              <a:rPr lang="en-US" altLang="ko-KR" dirty="0"/>
              <a:t>: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dirty="0"/>
              <a:t>		 </a:t>
            </a:r>
            <a:r>
              <a:rPr lang="en-US" altLang="ko-KR" dirty="0" smtClean="0"/>
              <a:t>                                          </a:t>
            </a:r>
            <a:r>
              <a:rPr lang="ko-KR" altLang="en-US" dirty="0" err="1" smtClean="0"/>
              <a:t>루트노드의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rgbClr val="0000CC"/>
                </a:solidFill>
              </a:rPr>
              <a:t>오른쪽</a:t>
            </a:r>
            <a:r>
              <a:rPr lang="ko-KR" altLang="en-US" dirty="0"/>
              <a:t> </a:t>
            </a:r>
            <a:r>
              <a:rPr lang="ko-KR" altLang="en-US" dirty="0" err="1"/>
              <a:t>서브트리에</a:t>
            </a:r>
            <a:r>
              <a:rPr lang="ko-KR" altLang="en-US" dirty="0"/>
              <a:t> 대해서 탐색연산 수행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ko-KR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err="1"/>
              <a:t>서브트리에</a:t>
            </a:r>
            <a:r>
              <a:rPr lang="ko-KR" altLang="en-US" dirty="0"/>
              <a:t> 대해서 순환적으로 탐색 연산을 반복한다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22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/>
              <a:t>탐색 </a:t>
            </a:r>
            <a:r>
              <a:rPr lang="ko-KR" altLang="en-US" dirty="0" smtClean="0"/>
              <a:t>연산 예제 </a:t>
            </a:r>
            <a:r>
              <a:rPr lang="en-US" altLang="ko-KR" dirty="0" smtClean="0"/>
              <a:t>-  </a:t>
            </a:r>
            <a:r>
              <a:rPr lang="ko-KR" altLang="en-US" dirty="0"/>
              <a:t>원소 </a:t>
            </a:r>
            <a:r>
              <a:rPr lang="en-US" altLang="ko-KR" dirty="0"/>
              <a:t>11 </a:t>
            </a:r>
            <a:r>
              <a:rPr lang="ko-KR" altLang="en-US" dirty="0"/>
              <a:t>탐색하기</a:t>
            </a:r>
          </a:p>
          <a:p>
            <a:pPr marL="623888" lvl="2" indent="0" eaLnBrk="1" hangingPunct="1">
              <a:lnSpc>
                <a:spcPct val="110000"/>
              </a:lnSpc>
              <a:buNone/>
              <a:defRPr/>
            </a:pPr>
            <a:r>
              <a:rPr lang="ko-KR" altLang="en-US" dirty="0"/>
              <a:t>① 찾는 킷값 </a:t>
            </a:r>
            <a:r>
              <a:rPr lang="en-US" altLang="ko-KR" dirty="0"/>
              <a:t>11</a:t>
            </a:r>
            <a:r>
              <a:rPr lang="ko-KR" altLang="en-US" dirty="0"/>
              <a:t>을 </a:t>
            </a:r>
            <a:r>
              <a:rPr lang="ko-KR" altLang="en-US" dirty="0" err="1"/>
              <a:t>루트노드의</a:t>
            </a:r>
            <a:r>
              <a:rPr lang="ko-KR" altLang="en-US" dirty="0"/>
              <a:t> 킷값 </a:t>
            </a:r>
            <a:r>
              <a:rPr lang="en-US" altLang="ko-KR" dirty="0"/>
              <a:t>8</a:t>
            </a:r>
            <a:r>
              <a:rPr lang="ko-KR" altLang="en-US" dirty="0"/>
              <a:t>과 비교</a:t>
            </a:r>
          </a:p>
          <a:p>
            <a:pPr marL="623888" lvl="2" indent="0" eaLnBrk="1" hangingPunct="1">
              <a:lnSpc>
                <a:spcPct val="110000"/>
              </a:lnSpc>
              <a:buNone/>
              <a:defRPr/>
            </a:pPr>
            <a:r>
              <a:rPr lang="ko-KR" altLang="en-US" dirty="0"/>
              <a:t>    </a:t>
            </a:r>
            <a:r>
              <a:rPr lang="en-US" altLang="ko-KR" dirty="0"/>
              <a:t>(</a:t>
            </a:r>
            <a:r>
              <a:rPr lang="ko-KR" altLang="en-US" dirty="0"/>
              <a:t>찾는 킷값 </a:t>
            </a:r>
            <a:r>
              <a:rPr lang="en-US" altLang="ko-KR" dirty="0"/>
              <a:t>11 &gt; </a:t>
            </a:r>
            <a:r>
              <a:rPr lang="ko-KR" altLang="en-US" dirty="0" err="1"/>
              <a:t>노드의</a:t>
            </a:r>
            <a:r>
              <a:rPr lang="ko-KR" altLang="en-US" dirty="0"/>
              <a:t> 킷값 </a:t>
            </a:r>
            <a:r>
              <a:rPr lang="en-US" altLang="ko-KR" dirty="0"/>
              <a:t>8) </a:t>
            </a:r>
            <a:r>
              <a:rPr lang="ko-KR" altLang="en-US" dirty="0"/>
              <a:t>이므로 오른쪽 </a:t>
            </a:r>
            <a:r>
              <a:rPr lang="ko-KR" altLang="en-US" dirty="0" err="1"/>
              <a:t>서브트리를</a:t>
            </a:r>
            <a:r>
              <a:rPr lang="ko-KR" altLang="en-US" dirty="0"/>
              <a:t> 탐색</a:t>
            </a:r>
          </a:p>
          <a:p>
            <a:pPr marL="623888" lvl="2" indent="0" eaLnBrk="1" hangingPunct="1">
              <a:lnSpc>
                <a:spcPct val="110000"/>
              </a:lnSpc>
              <a:buNone/>
              <a:defRPr/>
            </a:pPr>
            <a:r>
              <a:rPr lang="ko-KR" altLang="en-US" dirty="0"/>
              <a:t>② </a:t>
            </a:r>
            <a:r>
              <a:rPr lang="en-US" altLang="ko-KR" dirty="0"/>
              <a:t>(</a:t>
            </a:r>
            <a:r>
              <a:rPr lang="ko-KR" altLang="en-US" dirty="0"/>
              <a:t>찾는 킷값 </a:t>
            </a:r>
            <a:r>
              <a:rPr lang="en-US" altLang="ko-KR" dirty="0"/>
              <a:t>11 &gt; </a:t>
            </a:r>
            <a:r>
              <a:rPr lang="ko-KR" altLang="en-US" dirty="0" err="1"/>
              <a:t>노드의</a:t>
            </a:r>
            <a:r>
              <a:rPr lang="ko-KR" altLang="en-US" dirty="0"/>
              <a:t> 킷값 </a:t>
            </a:r>
            <a:r>
              <a:rPr lang="en-US" altLang="ko-KR" dirty="0"/>
              <a:t>10)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다시 오른쪽 </a:t>
            </a:r>
            <a:r>
              <a:rPr lang="ko-KR" altLang="en-US" dirty="0" err="1"/>
              <a:t>서브트리를</a:t>
            </a:r>
            <a:r>
              <a:rPr lang="ko-KR" altLang="en-US" dirty="0"/>
              <a:t> 탐색</a:t>
            </a:r>
          </a:p>
          <a:p>
            <a:pPr marL="623888" lvl="2" indent="0" eaLnBrk="1" hangingPunct="1">
              <a:lnSpc>
                <a:spcPct val="110000"/>
              </a:lnSpc>
              <a:buNone/>
              <a:defRPr/>
            </a:pPr>
            <a:r>
              <a:rPr lang="ko-KR" altLang="en-US" dirty="0"/>
              <a:t>③ </a:t>
            </a:r>
            <a:r>
              <a:rPr lang="en-US" altLang="ko-KR" dirty="0"/>
              <a:t>(</a:t>
            </a:r>
            <a:r>
              <a:rPr lang="ko-KR" altLang="en-US" dirty="0"/>
              <a:t>찾는 킷값 </a:t>
            </a:r>
            <a:r>
              <a:rPr lang="en-US" altLang="ko-KR" dirty="0"/>
              <a:t>11 &lt; </a:t>
            </a:r>
            <a:r>
              <a:rPr lang="ko-KR" altLang="en-US" dirty="0" err="1"/>
              <a:t>노드의</a:t>
            </a:r>
            <a:r>
              <a:rPr lang="ko-KR" altLang="en-US" dirty="0"/>
              <a:t> 킷값 </a:t>
            </a:r>
            <a:r>
              <a:rPr lang="en-US" altLang="ko-KR" dirty="0"/>
              <a:t>14)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왼쪽 </a:t>
            </a:r>
            <a:r>
              <a:rPr lang="ko-KR" altLang="en-US" dirty="0" err="1"/>
              <a:t>서브트리를</a:t>
            </a:r>
            <a:r>
              <a:rPr lang="ko-KR" altLang="en-US" dirty="0"/>
              <a:t> 탐색</a:t>
            </a:r>
          </a:p>
          <a:p>
            <a:pPr marL="623888" lvl="2" indent="0" eaLnBrk="1" hangingPunct="1">
              <a:lnSpc>
                <a:spcPct val="110000"/>
              </a:lnSpc>
              <a:buNone/>
              <a:defRPr/>
            </a:pPr>
            <a:r>
              <a:rPr lang="ko-KR" altLang="en-US" dirty="0"/>
              <a:t>④ </a:t>
            </a:r>
            <a:r>
              <a:rPr lang="en-US" altLang="ko-KR" dirty="0"/>
              <a:t>(</a:t>
            </a:r>
            <a:r>
              <a:rPr lang="ko-KR" altLang="en-US" dirty="0"/>
              <a:t>찾는 킷값 </a:t>
            </a:r>
            <a:r>
              <a:rPr lang="en-US" altLang="ko-KR" dirty="0"/>
              <a:t>11 = </a:t>
            </a:r>
            <a:r>
              <a:rPr lang="ko-KR" altLang="en-US" dirty="0" err="1"/>
              <a:t>노드의</a:t>
            </a:r>
            <a:r>
              <a:rPr lang="ko-KR" altLang="en-US" dirty="0"/>
              <a:t> 킷값 </a:t>
            </a:r>
            <a:r>
              <a:rPr lang="en-US" altLang="ko-KR" dirty="0"/>
              <a:t>11)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탐색 성공</a:t>
            </a:r>
            <a:r>
              <a:rPr lang="en-US" altLang="ko-KR" dirty="0"/>
              <a:t>! (</a:t>
            </a:r>
            <a:r>
              <a:rPr lang="ko-KR" altLang="en-US" dirty="0"/>
              <a:t>연산 종료</a:t>
            </a:r>
            <a:r>
              <a:rPr lang="en-US" altLang="ko-KR" dirty="0"/>
              <a:t>)</a:t>
            </a:r>
          </a:p>
        </p:txBody>
      </p:sp>
      <p:pic>
        <p:nvPicPr>
          <p:cNvPr id="6" name="그림 7" descr="ch08-2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4"/>
          <a:stretch/>
        </p:blipFill>
        <p:spPr bwMode="auto">
          <a:xfrm>
            <a:off x="2680497" y="3068950"/>
            <a:ext cx="4550660" cy="288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4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dirty="0"/>
              <a:t>이진 탐색 </a:t>
            </a:r>
            <a:r>
              <a:rPr lang="ko-KR" altLang="en-US" dirty="0" err="1"/>
              <a:t>트리의</a:t>
            </a:r>
            <a:r>
              <a:rPr lang="ko-KR" altLang="en-US" dirty="0"/>
              <a:t> 삽입 연산</a:t>
            </a:r>
          </a:p>
          <a:p>
            <a:pPr lvl="1" eaLnBrk="1" hangingPunct="1">
              <a:buNone/>
            </a:pPr>
            <a:r>
              <a:rPr lang="en-US" altLang="ko-KR" dirty="0"/>
              <a:t>1) </a:t>
            </a:r>
            <a:r>
              <a:rPr lang="ko-KR" altLang="en-US" dirty="0"/>
              <a:t>먼저 탐색 연산을 수행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dirty="0"/>
              <a:t>삽입할 원소와 같은 원소가 </a:t>
            </a:r>
            <a:r>
              <a:rPr lang="ko-KR" altLang="en-US" dirty="0" err="1"/>
              <a:t>트리에</a:t>
            </a:r>
            <a:r>
              <a:rPr lang="ko-KR" altLang="en-US" dirty="0"/>
              <a:t> 있으면 삽입할 수 없으므로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623888" lvl="2" indent="0" eaLnBrk="1" hangingPunct="1">
              <a:lnSpc>
                <a:spcPct val="11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같은 원소가 </a:t>
            </a:r>
            <a:r>
              <a:rPr lang="ko-KR" altLang="en-US" dirty="0" err="1"/>
              <a:t>트리에</a:t>
            </a:r>
            <a:r>
              <a:rPr lang="ko-KR" altLang="en-US" dirty="0"/>
              <a:t> 있는지 탐색하여 확인한다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dirty="0"/>
              <a:t>탐색에서 탐색 실패가 결정되는 위치가 삽입 위치가 된다</a:t>
            </a:r>
            <a:r>
              <a:rPr lang="en-US" altLang="ko-KR" dirty="0"/>
              <a:t>.</a:t>
            </a:r>
          </a:p>
          <a:p>
            <a:pPr lvl="1" eaLnBrk="1" hangingPunct="1">
              <a:buNone/>
            </a:pPr>
            <a:r>
              <a:rPr lang="en-US" altLang="ko-KR" dirty="0"/>
              <a:t>2) </a:t>
            </a:r>
            <a:r>
              <a:rPr lang="ko-KR" altLang="en-US" dirty="0"/>
              <a:t>탐색 실패한 위치에 원소를 삽입한다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5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dirty="0" smtClean="0"/>
              <a:t>이진 </a:t>
            </a:r>
            <a:r>
              <a:rPr lang="ko-KR" altLang="en-US" dirty="0"/>
              <a:t>탐색 </a:t>
            </a:r>
            <a:r>
              <a:rPr lang="ko-KR" altLang="en-US" dirty="0" err="1"/>
              <a:t>트리에서의</a:t>
            </a:r>
            <a:r>
              <a:rPr lang="ko-KR" altLang="en-US" dirty="0"/>
              <a:t> 삽입 연산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원소 </a:t>
            </a:r>
            <a:r>
              <a:rPr lang="en-US" altLang="ko-KR" dirty="0"/>
              <a:t>4 </a:t>
            </a:r>
            <a:r>
              <a:rPr lang="ko-KR" altLang="en-US" dirty="0" smtClean="0"/>
              <a:t>삽입하기</a:t>
            </a:r>
            <a:endParaRPr lang="en-US" altLang="ko-KR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① </a:t>
            </a:r>
            <a:r>
              <a:rPr lang="ko-KR" altLang="en-US" sz="1600" dirty="0"/>
              <a:t>찾는 킷값 </a:t>
            </a:r>
            <a:r>
              <a:rPr lang="en-US" altLang="ko-KR" sz="1600" dirty="0"/>
              <a:t>4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루트노드의</a:t>
            </a:r>
            <a:r>
              <a:rPr lang="ko-KR" altLang="en-US" sz="1600" dirty="0"/>
              <a:t> 킷값 </a:t>
            </a:r>
            <a:r>
              <a:rPr lang="en-US" altLang="ko-KR" sz="1600" dirty="0"/>
              <a:t>8</a:t>
            </a:r>
            <a:r>
              <a:rPr lang="ko-KR" altLang="en-US" sz="1600" dirty="0"/>
              <a:t>과 비교하여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en-US" altLang="ko-KR" sz="1600" dirty="0"/>
              <a:t>(</a:t>
            </a:r>
            <a:r>
              <a:rPr lang="ko-KR" altLang="en-US" sz="1600" dirty="0"/>
              <a:t>찾는 킷값 </a:t>
            </a:r>
            <a:r>
              <a:rPr lang="en-US" altLang="ko-KR" sz="1600" dirty="0"/>
              <a:t>4 </a:t>
            </a:r>
            <a:r>
              <a:rPr lang="en-US" altLang="ko-KR" sz="1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킷값 </a:t>
            </a:r>
            <a:r>
              <a:rPr lang="en-US" altLang="ko-KR" sz="1600" dirty="0"/>
              <a:t>8) 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왼쪽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서브트리를</a:t>
            </a:r>
            <a:r>
              <a:rPr lang="ko-KR" altLang="en-US" sz="1600" dirty="0"/>
              <a:t> 탐색한다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② </a:t>
            </a:r>
            <a:r>
              <a:rPr lang="en-US" altLang="ko-KR" sz="1600" dirty="0"/>
              <a:t>(</a:t>
            </a:r>
            <a:r>
              <a:rPr lang="ko-KR" altLang="en-US" sz="1600" dirty="0"/>
              <a:t>찾는 킷값 </a:t>
            </a:r>
            <a:r>
              <a:rPr lang="en-US" altLang="ko-KR" sz="1600" dirty="0"/>
              <a:t>4 </a:t>
            </a:r>
            <a:r>
              <a:rPr lang="en-US" altLang="ko-KR" sz="1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킷값 </a:t>
            </a:r>
            <a:r>
              <a:rPr lang="en-US" altLang="ko-KR" sz="1600" dirty="0"/>
              <a:t>3) 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오른쪽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서브트리를</a:t>
            </a:r>
            <a:r>
              <a:rPr lang="ko-KR" altLang="en-US" sz="1600" dirty="0"/>
              <a:t> 탐색한다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③ </a:t>
            </a:r>
            <a:r>
              <a:rPr lang="en-US" altLang="ko-KR" sz="1600" dirty="0"/>
              <a:t>(</a:t>
            </a:r>
            <a:r>
              <a:rPr lang="ko-KR" altLang="en-US" sz="1600" dirty="0"/>
              <a:t>찾는 킷값 </a:t>
            </a:r>
            <a:r>
              <a:rPr lang="en-US" altLang="ko-KR" sz="1600" dirty="0"/>
              <a:t>4 </a:t>
            </a:r>
            <a:r>
              <a:rPr lang="en-US" altLang="ko-KR" sz="1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킷값 </a:t>
            </a:r>
            <a:r>
              <a:rPr lang="en-US" altLang="ko-KR" sz="1600" dirty="0"/>
              <a:t>5) 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왼쪽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서브트리를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탐색해야하는데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왼쪽 </a:t>
            </a:r>
            <a:r>
              <a:rPr lang="ko-KR" altLang="en-US" sz="1600" dirty="0" err="1"/>
              <a:t>자식노드가</a:t>
            </a:r>
            <a:r>
              <a:rPr lang="ko-KR" altLang="en-US" sz="1600" dirty="0"/>
              <a:t> 없으므로 탐색 실패</a:t>
            </a:r>
            <a:r>
              <a:rPr lang="en-US" altLang="ko-KR" sz="1600" dirty="0" smtClean="0"/>
              <a:t>!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탐색 실패가 결정된 위치 즉</a:t>
            </a:r>
            <a:r>
              <a:rPr lang="en-US" altLang="ko-KR" sz="1600" dirty="0"/>
              <a:t>, </a:t>
            </a:r>
            <a:r>
              <a:rPr lang="ko-KR" altLang="en-US" sz="1600" dirty="0"/>
              <a:t>왼쪽 </a:t>
            </a:r>
            <a:r>
              <a:rPr lang="ko-KR" altLang="en-US" sz="1600" dirty="0" err="1"/>
              <a:t>자식노드의</a:t>
            </a:r>
            <a:r>
              <a:rPr lang="ko-KR" altLang="en-US" sz="1600" dirty="0"/>
              <a:t> 위치가 삽입 위치가 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④ </a:t>
            </a:r>
            <a:r>
              <a:rPr lang="ko-KR" altLang="en-US" sz="1600" dirty="0"/>
              <a:t>탐색작업으로 찾은 자리 즉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의 왼쪽 </a:t>
            </a:r>
            <a:r>
              <a:rPr lang="ko-KR" altLang="en-US" sz="1600" dirty="0" err="1"/>
              <a:t>자식노드</a:t>
            </a:r>
            <a:r>
              <a:rPr lang="ko-KR" altLang="en-US" sz="1600" dirty="0"/>
              <a:t> 자리에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4</a:t>
            </a:r>
            <a:r>
              <a:rPr lang="ko-KR" altLang="en-US" sz="1600" dirty="0"/>
              <a:t>를 삽입한다</a:t>
            </a:r>
            <a:r>
              <a:rPr lang="en-US" altLang="ko-KR" sz="1600" dirty="0"/>
              <a:t>. </a:t>
            </a:r>
          </a:p>
        </p:txBody>
      </p:sp>
      <p:pic>
        <p:nvPicPr>
          <p:cNvPr id="6" name="Picture 5" descr="331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" t="3601" r="763" b="7202"/>
          <a:stretch>
            <a:fillRect/>
          </a:stretch>
        </p:blipFill>
        <p:spPr bwMode="auto">
          <a:xfrm>
            <a:off x="1247427" y="3586968"/>
            <a:ext cx="7416800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5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sz="2000" dirty="0" smtClean="0"/>
              <a:t>단순 연결 리스트로 표현한 이진 </a:t>
            </a:r>
            <a:r>
              <a:rPr lang="ko-KR" altLang="en-US" sz="2000" dirty="0" err="1" smtClean="0"/>
              <a:t>트리에서의</a:t>
            </a:r>
            <a:r>
              <a:rPr lang="ko-KR" altLang="en-US" sz="2000" dirty="0" smtClean="0"/>
              <a:t> 원소 </a:t>
            </a:r>
            <a:r>
              <a:rPr lang="en-US" altLang="ko-KR" sz="2000" dirty="0" smtClean="0"/>
              <a:t>4 </a:t>
            </a:r>
            <a:r>
              <a:rPr lang="ko-KR" altLang="en-US" sz="2000" dirty="0" smtClean="0"/>
              <a:t>삽입하기</a:t>
            </a:r>
            <a:endParaRPr lang="en-US" altLang="ko-KR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399952" y="1268700"/>
            <a:ext cx="5217418" cy="4900210"/>
            <a:chOff x="2399952" y="1268700"/>
            <a:chExt cx="5111750" cy="5220000"/>
          </a:xfrm>
        </p:grpSpPr>
        <p:pic>
          <p:nvPicPr>
            <p:cNvPr id="7" name="그림 18" descr="ch08-23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20"/>
            <a:stretch/>
          </p:blipFill>
          <p:spPr bwMode="auto">
            <a:xfrm>
              <a:off x="2399952" y="1268700"/>
              <a:ext cx="5111750" cy="52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4520940" y="1593580"/>
              <a:ext cx="320675" cy="525462"/>
              <a:chOff x="5037" y="2432"/>
              <a:chExt cx="202" cy="331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V="1">
                <a:off x="5103" y="243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5037" y="2532"/>
                <a:ext cx="202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굴림" panose="020B0600000101010101" pitchFamily="50" charset="-127"/>
                    <a:ea typeface="굴림" panose="020B0600000101010101" pitchFamily="50" charset="-127"/>
                  </a:rPr>
                  <a:t>q</a:t>
                </a:r>
              </a:p>
            </p:txBody>
          </p:sp>
        </p:grp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3582880" y="2224085"/>
              <a:ext cx="219025" cy="525462"/>
              <a:chOff x="5037" y="2432"/>
              <a:chExt cx="202" cy="331"/>
            </a:xfrm>
          </p:grpSpPr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V="1">
                <a:off x="5103" y="243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5037" y="2532"/>
                <a:ext cx="202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굴림" panose="020B0600000101010101" pitchFamily="50" charset="-127"/>
                    <a:ea typeface="굴림" panose="020B0600000101010101" pitchFamily="50" charset="-127"/>
                  </a:rPr>
                  <a:t>q</a:t>
                </a:r>
              </a:p>
            </p:txBody>
          </p:sp>
        </p:grp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4314488" y="2814638"/>
              <a:ext cx="320675" cy="525462"/>
              <a:chOff x="5037" y="2432"/>
              <a:chExt cx="202" cy="331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5103" y="243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5037" y="2532"/>
                <a:ext cx="202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굴림" panose="020B0600000101010101" pitchFamily="50" charset="-127"/>
                    <a:ea typeface="굴림" panose="020B0600000101010101" pitchFamily="50" charset="-127"/>
                  </a:rPr>
                  <a:t>q</a:t>
                </a:r>
              </a:p>
            </p:txBody>
          </p:sp>
        </p:grp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3490575" y="2571750"/>
              <a:ext cx="890588" cy="579438"/>
              <a:chOff x="1732" y="1594"/>
              <a:chExt cx="561" cy="365"/>
            </a:xfrm>
          </p:grpSpPr>
          <p:sp>
            <p:nvSpPr>
              <p:cNvPr id="18" name="AutoShape 16"/>
              <p:cNvSpPr>
                <a:spLocks noChangeArrowheads="1"/>
              </p:cNvSpPr>
              <p:nvPr/>
            </p:nvSpPr>
            <p:spPr bwMode="auto">
              <a:xfrm>
                <a:off x="2012" y="1594"/>
                <a:ext cx="227" cy="182"/>
              </a:xfrm>
              <a:prstGeom prst="irregularSeal2">
                <a:avLst/>
              </a:prstGeom>
              <a:noFill/>
              <a:ln w="19050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marL="1714500" indent="-342900">
                  <a:lnSpc>
                    <a:spcPct val="130000"/>
                  </a:lnSpc>
                  <a:spcBef>
                    <a:spcPct val="20000"/>
                  </a:spcBef>
                  <a:buFont typeface="Wingdings" pitchFamily="2" charset="2"/>
                  <a:buNone/>
                  <a:defRPr/>
                </a:pPr>
                <a:endParaRPr lang="ko-KR" altLang="ko-K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샘물" charset="-127"/>
                  <a:ea typeface="샘물" charset="-127"/>
                </a:endParaRP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1732" y="1752"/>
                <a:ext cx="56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14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탐색실패</a:t>
                </a:r>
                <a:r>
                  <a:rPr lang="en-US" altLang="ko-KR" sz="14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44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/>
              <a:t>이진 탐색 </a:t>
            </a:r>
            <a:r>
              <a:rPr lang="ko-KR" altLang="en-US" dirty="0" err="1"/>
              <a:t>트리의</a:t>
            </a:r>
            <a:r>
              <a:rPr lang="ko-KR" altLang="en-US" dirty="0"/>
              <a:t> 삭제 연산</a:t>
            </a:r>
          </a:p>
          <a:p>
            <a:pPr lvl="1" eaLnBrk="1" hangingPunct="1">
              <a:buNone/>
              <a:defRPr/>
            </a:pPr>
            <a:r>
              <a:rPr lang="en-US" altLang="ko-KR" dirty="0"/>
              <a:t>1) </a:t>
            </a:r>
            <a:r>
              <a:rPr lang="ko-KR" altLang="en-US" dirty="0"/>
              <a:t>먼저 탐색 연산을 수행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삭제할 </a:t>
            </a:r>
            <a:r>
              <a:rPr lang="ko-KR" altLang="en-US" dirty="0" err="1"/>
              <a:t>노드의</a:t>
            </a:r>
            <a:r>
              <a:rPr lang="ko-KR" altLang="en-US" dirty="0"/>
              <a:t> 위치를 알아야 하므로 </a:t>
            </a:r>
            <a:r>
              <a:rPr lang="ko-KR" altLang="en-US" dirty="0" err="1"/>
              <a:t>트리를</a:t>
            </a:r>
            <a:r>
              <a:rPr lang="ko-KR" altLang="en-US" dirty="0"/>
              <a:t> 탐색한다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10000"/>
              </a:lnSpc>
              <a:defRPr/>
            </a:pPr>
            <a:endParaRPr lang="en-US" altLang="ko-KR" dirty="0"/>
          </a:p>
          <a:p>
            <a:pPr lvl="1" eaLnBrk="1" hangingPunct="1">
              <a:buNone/>
              <a:defRPr/>
            </a:pPr>
            <a:r>
              <a:rPr lang="en-US" altLang="ko-KR" dirty="0"/>
              <a:t>2) </a:t>
            </a:r>
            <a:r>
              <a:rPr lang="ko-KR" altLang="en-US" dirty="0"/>
              <a:t>탐색하여 찾은 노드를 삭제한다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 err="1"/>
              <a:t>노드의</a:t>
            </a:r>
            <a:r>
              <a:rPr lang="ko-KR" altLang="en-US" dirty="0"/>
              <a:t> 삭제 후에도 이진 탐색 </a:t>
            </a:r>
            <a:r>
              <a:rPr lang="ko-KR" altLang="en-US" dirty="0" err="1"/>
              <a:t>트리를</a:t>
            </a:r>
            <a:r>
              <a:rPr lang="ko-KR" altLang="en-US" dirty="0"/>
              <a:t> 유지해야 하므로 삭제 </a:t>
            </a:r>
            <a:r>
              <a:rPr lang="ko-KR" altLang="en-US" dirty="0" err="1"/>
              <a:t>노드의</a:t>
            </a:r>
            <a:r>
              <a:rPr lang="ko-KR" altLang="en-US" dirty="0"/>
              <a:t> 경우에 대한 후속 처리</a:t>
            </a:r>
            <a:r>
              <a:rPr lang="en-US" altLang="ko-KR" dirty="0"/>
              <a:t>(</a:t>
            </a:r>
            <a:r>
              <a:rPr lang="ko-KR" altLang="en-US" dirty="0"/>
              <a:t>이진 탐색 </a:t>
            </a:r>
            <a:r>
              <a:rPr lang="ko-KR" altLang="en-US" dirty="0" err="1"/>
              <a:t>트리의</a:t>
            </a:r>
            <a:r>
              <a:rPr lang="ko-KR" altLang="en-US" dirty="0"/>
              <a:t> 재구성 작업</a:t>
            </a:r>
            <a:r>
              <a:rPr lang="en-US" altLang="ko-KR" dirty="0"/>
              <a:t>)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삭제할 </a:t>
            </a:r>
            <a:r>
              <a:rPr lang="ko-KR" altLang="en-US" dirty="0" err="1"/>
              <a:t>노드의</a:t>
            </a:r>
            <a:r>
              <a:rPr lang="ko-KR" altLang="en-US" dirty="0"/>
              <a:t> 경우</a:t>
            </a:r>
          </a:p>
          <a:p>
            <a:pPr lvl="3" eaLnBrk="1" hangingPunct="1">
              <a:defRPr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삭제할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노드가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단말노드인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차수가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경우</a:t>
            </a:r>
          </a:p>
          <a:p>
            <a:pPr lvl="3" eaLnBrk="1" hangingPunct="1">
              <a:defRPr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삭제할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노드가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하나의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자식노드를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가진 경우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차수가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경우 </a:t>
            </a:r>
          </a:p>
          <a:p>
            <a:pPr lvl="3" eaLnBrk="1" hangingPunct="1">
              <a:defRPr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삭제할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노드가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두개의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자식노드를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가진 경우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차수가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경우</a:t>
            </a:r>
          </a:p>
        </p:txBody>
      </p:sp>
    </p:spTree>
    <p:extLst>
      <p:ext uri="{BB962C8B-B14F-4D97-AF65-F5344CB8AC3E}">
        <p14:creationId xmlns:p14="http://schemas.microsoft.com/office/powerpoint/2010/main" val="17096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smtClean="0"/>
              <a:t>단말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삭제 연산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노드를 삭제하고</a:t>
            </a:r>
            <a:r>
              <a:rPr lang="en-US" altLang="ko-KR" dirty="0"/>
              <a:t>, </a:t>
            </a:r>
            <a:r>
              <a:rPr lang="ko-KR" altLang="en-US" dirty="0"/>
              <a:t>삭제한 </a:t>
            </a:r>
            <a:r>
              <a:rPr lang="ko-KR" altLang="en-US" dirty="0" err="1"/>
              <a:t>노드의</a:t>
            </a:r>
            <a:r>
              <a:rPr lang="ko-KR" altLang="en-US" dirty="0"/>
              <a:t> 부모 </a:t>
            </a:r>
            <a:r>
              <a:rPr lang="ko-KR" altLang="en-US" dirty="0" err="1"/>
              <a:t>노드의</a:t>
            </a:r>
            <a:r>
              <a:rPr lang="ko-KR" altLang="en-US" dirty="0"/>
              <a:t> 링크 필드에 </a:t>
            </a:r>
            <a:r>
              <a:rPr lang="en-US" altLang="ko-KR" dirty="0"/>
              <a:t>null </a:t>
            </a:r>
            <a:r>
              <a:rPr lang="ko-KR" altLang="en-US" dirty="0"/>
              <a:t>설정</a:t>
            </a:r>
          </a:p>
        </p:txBody>
      </p:sp>
      <p:pic>
        <p:nvPicPr>
          <p:cNvPr id="8" name="Picture 6" descr="332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9" y="1844780"/>
            <a:ext cx="88931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자식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노드가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하나인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즉 차수가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노드의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삭제 연산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ko-KR" altLang="en-US" dirty="0"/>
              <a:t>노드를 삭제하면</a:t>
            </a:r>
            <a:r>
              <a:rPr lang="en-US" altLang="ko-KR" dirty="0"/>
              <a:t>, </a:t>
            </a:r>
            <a:r>
              <a:rPr lang="ko-KR" altLang="en-US" dirty="0"/>
              <a:t>자식 </a:t>
            </a:r>
            <a:r>
              <a:rPr lang="ko-KR" altLang="en-US" dirty="0" err="1"/>
              <a:t>노드는</a:t>
            </a:r>
            <a:r>
              <a:rPr lang="ko-KR" altLang="en-US" dirty="0"/>
              <a:t> </a:t>
            </a:r>
            <a:r>
              <a:rPr lang="ko-KR" altLang="en-US" dirty="0" err="1"/>
              <a:t>트리에서</a:t>
            </a:r>
            <a:r>
              <a:rPr lang="ko-KR" altLang="en-US" dirty="0"/>
              <a:t> 연결이 끊어져서 고아가 된다</a:t>
            </a:r>
            <a:r>
              <a:rPr lang="en-US" altLang="ko-KR" dirty="0" smtClean="0"/>
              <a:t>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ko-KR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후속 처리 </a:t>
            </a:r>
            <a:r>
              <a:rPr lang="en-US" altLang="ko-KR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ko-KR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이진 탐색 </a:t>
            </a:r>
            <a:r>
              <a:rPr lang="ko-KR" altLang="en-US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트리의</a:t>
            </a:r>
            <a:r>
              <a:rPr lang="ko-KR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재구성</a:t>
            </a:r>
            <a:endParaRPr lang="en-US" altLang="ko-KR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>
                <a:solidFill>
                  <a:srgbClr val="000066"/>
                </a:solidFill>
              </a:rPr>
              <a:t>삭제한 부모노드의 자리를 </a:t>
            </a:r>
            <a:r>
              <a:rPr lang="ko-KR" altLang="en-US" dirty="0" err="1">
                <a:solidFill>
                  <a:srgbClr val="000066"/>
                </a:solidFill>
              </a:rPr>
              <a:t>자식노드에게</a:t>
            </a:r>
            <a:r>
              <a:rPr lang="ko-KR" altLang="en-US" dirty="0">
                <a:solidFill>
                  <a:srgbClr val="000066"/>
                </a:solidFill>
              </a:rPr>
              <a:t> 물려준다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을 삭제하는 경우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39800" y="2997200"/>
            <a:ext cx="7918450" cy="3024188"/>
            <a:chOff x="939800" y="2997200"/>
            <a:chExt cx="7918450" cy="3024188"/>
          </a:xfrm>
        </p:grpSpPr>
        <p:sp>
          <p:nvSpPr>
            <p:cNvPr id="9" name="Line 2"/>
            <p:cNvSpPr>
              <a:spLocks noChangeShapeType="1"/>
            </p:cNvSpPr>
            <p:nvPr/>
          </p:nvSpPr>
          <p:spPr bwMode="auto">
            <a:xfrm>
              <a:off x="3852863" y="4638675"/>
              <a:ext cx="454025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1871663" y="3943350"/>
              <a:ext cx="1873250" cy="504825"/>
              <a:chOff x="1791" y="416"/>
              <a:chExt cx="1433" cy="318"/>
            </a:xfrm>
          </p:grpSpPr>
          <p:sp>
            <p:nvSpPr>
              <p:cNvPr id="40" name="Line 4"/>
              <p:cNvSpPr>
                <a:spLocks noChangeShapeType="1"/>
              </p:cNvSpPr>
              <p:nvPr/>
            </p:nvSpPr>
            <p:spPr bwMode="auto">
              <a:xfrm flipV="1">
                <a:off x="1791" y="416"/>
                <a:ext cx="707" cy="2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2498" y="416"/>
                <a:ext cx="726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3621088" y="4325938"/>
              <a:ext cx="400050" cy="3794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anchor="ctr"/>
            <a:lstStyle/>
            <a:p>
              <a:pPr>
                <a:defRPr/>
              </a:pPr>
              <a:endParaRPr lang="ko-KR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196975" y="4638675"/>
              <a:ext cx="1050925" cy="431800"/>
              <a:chOff x="3168" y="1117"/>
              <a:chExt cx="662" cy="272"/>
            </a:xfrm>
          </p:grpSpPr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 flipV="1">
                <a:off x="3168" y="1117"/>
                <a:ext cx="363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3544" y="1117"/>
                <a:ext cx="286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613025" y="3592513"/>
              <a:ext cx="355600" cy="336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619250" y="4322763"/>
              <a:ext cx="355600" cy="336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621088" y="4337050"/>
              <a:ext cx="388937" cy="3683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939800" y="5022850"/>
              <a:ext cx="355600" cy="336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138363" y="5024438"/>
              <a:ext cx="355600" cy="336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3900488" y="5024438"/>
              <a:ext cx="1004887" cy="996950"/>
              <a:chOff x="2457" y="2972"/>
              <a:chExt cx="633" cy="628"/>
            </a:xfrm>
          </p:grpSpPr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 flipV="1">
                <a:off x="2569" y="3183"/>
                <a:ext cx="227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 flipH="1" flipV="1">
                <a:off x="2791" y="3183"/>
                <a:ext cx="186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Oval 21"/>
              <p:cNvSpPr>
                <a:spLocks noChangeArrowheads="1"/>
              </p:cNvSpPr>
              <p:nvPr/>
            </p:nvSpPr>
            <p:spPr bwMode="auto">
              <a:xfrm>
                <a:off x="2457" y="3388"/>
                <a:ext cx="224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72000" anchor="ctr"/>
              <a:lstStyle/>
              <a:p>
                <a:pPr algn="ctr">
                  <a:defRPr/>
                </a:pPr>
                <a:r>
                  <a:rPr lang="en-US" altLang="ko-KR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  <p:sp>
            <p:nvSpPr>
              <p:cNvPr id="36" name="Oval 22"/>
              <p:cNvSpPr>
                <a:spLocks noChangeArrowheads="1"/>
              </p:cNvSpPr>
              <p:nvPr/>
            </p:nvSpPr>
            <p:spPr bwMode="auto">
              <a:xfrm>
                <a:off x="2866" y="3381"/>
                <a:ext cx="224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72000" anchor="ctr"/>
              <a:lstStyle/>
              <a:p>
                <a:pPr algn="ctr">
                  <a:defRPr/>
                </a:pPr>
                <a:r>
                  <a:rPr lang="en-US" altLang="ko-KR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16</a:t>
                </a:r>
              </a:p>
            </p:txBody>
          </p:sp>
          <p:sp>
            <p:nvSpPr>
              <p:cNvPr id="37" name="Oval 23"/>
              <p:cNvSpPr>
                <a:spLocks noChangeArrowheads="1"/>
              </p:cNvSpPr>
              <p:nvPr/>
            </p:nvSpPr>
            <p:spPr bwMode="auto">
              <a:xfrm>
                <a:off x="2679" y="2972"/>
                <a:ext cx="224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72000" anchor="ctr"/>
              <a:lstStyle/>
              <a:p>
                <a:pPr algn="ctr">
                  <a:defRPr/>
                </a:pPr>
                <a:r>
                  <a:rPr lang="en-US" altLang="ko-KR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</p:grp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2311400" y="2997200"/>
              <a:ext cx="965200" cy="538163"/>
              <a:chOff x="1456" y="1695"/>
              <a:chExt cx="608" cy="339"/>
            </a:xfrm>
          </p:grpSpPr>
          <p:sp>
            <p:nvSpPr>
              <p:cNvPr id="31" name="AutoShape 25"/>
              <p:cNvSpPr>
                <a:spLocks noChangeArrowheads="1"/>
              </p:cNvSpPr>
              <p:nvPr/>
            </p:nvSpPr>
            <p:spPr bwMode="auto">
              <a:xfrm>
                <a:off x="1688" y="1898"/>
                <a:ext cx="136" cy="136"/>
              </a:xfrm>
              <a:prstGeom prst="downArrow">
                <a:avLst>
                  <a:gd name="adj1" fmla="val 40657"/>
                  <a:gd name="adj2" fmla="val 53676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Text Box 26"/>
              <p:cNvSpPr txBox="1">
                <a:spLocks noChangeArrowheads="1"/>
              </p:cNvSpPr>
              <p:nvPr/>
            </p:nvSpPr>
            <p:spPr bwMode="auto">
              <a:xfrm>
                <a:off x="1456" y="1695"/>
                <a:ext cx="60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탐색시작 </a:t>
                </a:r>
              </a:p>
            </p:txBody>
          </p:sp>
        </p:grp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2941638" y="3578225"/>
              <a:ext cx="105251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① </a:t>
              </a: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400" b="1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 &gt; </a:t>
              </a:r>
              <a:r>
                <a:rPr lang="en-US" altLang="ko-KR" sz="140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2928938" y="3946525"/>
              <a:ext cx="744537" cy="3714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970338" y="4314825"/>
              <a:ext cx="11509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② </a:t>
              </a: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400" b="1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 = </a:t>
              </a:r>
              <a:r>
                <a:rPr lang="en-US" altLang="ko-KR" sz="140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10 </a:t>
              </a:r>
              <a:endParaRPr lang="en-US" altLang="ko-KR" sz="14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V="1">
              <a:off x="1958975" y="5359400"/>
              <a:ext cx="360363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Oval 31"/>
            <p:cNvSpPr>
              <a:spLocks noChangeArrowheads="1"/>
            </p:cNvSpPr>
            <p:nvPr/>
          </p:nvSpPr>
          <p:spPr bwMode="auto">
            <a:xfrm>
              <a:off x="1781175" y="5684838"/>
              <a:ext cx="355600" cy="336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6156325" y="3492500"/>
              <a:ext cx="2701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삭제할 노드 </a:t>
              </a:r>
              <a:r>
                <a:rPr lang="ko-KR" altLang="en-US" sz="18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</a:t>
              </a:r>
            </a:p>
          </p:txBody>
        </p:sp>
        <p:grpSp>
          <p:nvGrpSpPr>
            <p:cNvPr id="26" name="Group 33"/>
            <p:cNvGrpSpPr>
              <a:grpSpLocks/>
            </p:cNvGrpSpPr>
            <p:nvPr/>
          </p:nvGrpSpPr>
          <p:grpSpPr bwMode="auto">
            <a:xfrm>
              <a:off x="4052888" y="4484688"/>
              <a:ext cx="1498600" cy="596900"/>
              <a:chOff x="3470" y="1207"/>
              <a:chExt cx="944" cy="376"/>
            </a:xfrm>
          </p:grpSpPr>
          <p:sp>
            <p:nvSpPr>
              <p:cNvPr id="29" name="Freeform 34"/>
              <p:cNvSpPr>
                <a:spLocks/>
              </p:cNvSpPr>
              <p:nvPr/>
            </p:nvSpPr>
            <p:spPr bwMode="auto">
              <a:xfrm>
                <a:off x="3470" y="1207"/>
                <a:ext cx="325" cy="318"/>
              </a:xfrm>
              <a:custGeom>
                <a:avLst/>
                <a:gdLst>
                  <a:gd name="T0" fmla="*/ 317 w 325"/>
                  <a:gd name="T1" fmla="*/ 814 h 272"/>
                  <a:gd name="T2" fmla="*/ 317 w 325"/>
                  <a:gd name="T3" fmla="*/ 677 h 272"/>
                  <a:gd name="T4" fmla="*/ 272 w 325"/>
                  <a:gd name="T5" fmla="*/ 272 h 272"/>
                  <a:gd name="T6" fmla="*/ 0 w 325"/>
                  <a:gd name="T7" fmla="*/ 0 h 2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5"/>
                  <a:gd name="T13" fmla="*/ 0 h 272"/>
                  <a:gd name="T14" fmla="*/ 325 w 325"/>
                  <a:gd name="T15" fmla="*/ 272 h 2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5" h="272">
                    <a:moveTo>
                      <a:pt x="317" y="272"/>
                    </a:moveTo>
                    <a:cubicBezTo>
                      <a:pt x="320" y="264"/>
                      <a:pt x="324" y="257"/>
                      <a:pt x="317" y="227"/>
                    </a:cubicBezTo>
                    <a:cubicBezTo>
                      <a:pt x="310" y="197"/>
                      <a:pt x="325" y="129"/>
                      <a:pt x="272" y="91"/>
                    </a:cubicBezTo>
                    <a:cubicBezTo>
                      <a:pt x="219" y="53"/>
                      <a:pt x="109" y="26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Text Box 35"/>
              <p:cNvSpPr txBox="1">
                <a:spLocks noChangeArrowheads="1"/>
              </p:cNvSpPr>
              <p:nvPr/>
            </p:nvSpPr>
            <p:spPr bwMode="auto">
              <a:xfrm>
                <a:off x="3696" y="1389"/>
                <a:ext cx="71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1400" b="1">
                    <a:solidFill>
                      <a:srgbClr val="0000CC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자식노드 이동</a:t>
                </a:r>
                <a:endPara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6156325" y="3873500"/>
              <a:ext cx="2701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탐색한 </a:t>
              </a:r>
              <a:r>
                <a:rPr lang="ko-KR" altLang="en-US" sz="18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6165850" y="4217988"/>
              <a:ext cx="18446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후속처리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5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764630"/>
            <a:ext cx="9211626" cy="576080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node</a:t>
            </a:r>
            <a:endParaRPr lang="en-US" altLang="ko-KR" sz="1800" dirty="0"/>
          </a:p>
          <a:p>
            <a:pPr marL="358775" lvl="1" indent="0">
              <a:buNone/>
            </a:pPr>
            <a:r>
              <a:rPr lang="en-US" altLang="ko-KR" sz="1600" dirty="0" smtClean="0"/>
              <a:t>    -  </a:t>
            </a:r>
            <a:r>
              <a:rPr lang="ko-KR" altLang="en-US" sz="1600" dirty="0" err="1" smtClean="0"/>
              <a:t>트리의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구성 요소에 해당하는 </a:t>
            </a:r>
            <a:r>
              <a:rPr lang="en-US" altLang="ko-KR" sz="1600" dirty="0"/>
              <a:t>A, B, C, ..., J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노드</a:t>
            </a:r>
            <a:r>
              <a:rPr lang="en-US" altLang="ko-KR" sz="1600" dirty="0"/>
              <a:t>(node)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800" dirty="0"/>
              <a:t>부모</a:t>
            </a:r>
            <a:r>
              <a:rPr lang="en-US" altLang="ko-KR" sz="1800" dirty="0"/>
              <a:t>/</a:t>
            </a:r>
            <a:r>
              <a:rPr lang="ko-KR" altLang="en-US" sz="1800" dirty="0"/>
              <a:t>자식</a:t>
            </a:r>
            <a:r>
              <a:rPr lang="en-US" altLang="ko-KR" sz="1800" dirty="0"/>
              <a:t>/</a:t>
            </a:r>
            <a:r>
              <a:rPr lang="ko-KR" altLang="en-US" sz="1800" dirty="0" smtClean="0"/>
              <a:t>형제</a:t>
            </a:r>
            <a:endParaRPr lang="en-US" altLang="ko-KR" sz="1800" dirty="0" smtClean="0"/>
          </a:p>
          <a:p>
            <a:pPr marL="358775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 </a:t>
            </a:r>
            <a:r>
              <a:rPr lang="en-US" altLang="ko-KR" sz="1600" dirty="0" smtClean="0"/>
              <a:t>B</a:t>
            </a:r>
            <a:r>
              <a:rPr lang="ko-KR" altLang="en-US" sz="1600" dirty="0"/>
              <a:t>의 바로 아래 있는 </a:t>
            </a:r>
            <a:r>
              <a:rPr lang="en-US" altLang="ko-KR" sz="1600" dirty="0"/>
              <a:t>E, F, G</a:t>
            </a:r>
            <a:r>
              <a:rPr lang="ko-KR" altLang="en-US" sz="1600" dirty="0"/>
              <a:t>를 </a:t>
            </a:r>
            <a:r>
              <a:rPr lang="en-US" altLang="ko-KR" sz="1600" dirty="0"/>
              <a:t>B</a:t>
            </a:r>
            <a:r>
              <a:rPr lang="ko-KR" altLang="en-US" sz="1600" dirty="0"/>
              <a:t>의 자식</a:t>
            </a:r>
            <a:r>
              <a:rPr lang="en-US" altLang="ko-KR" sz="1600" dirty="0"/>
              <a:t>(children) </a:t>
            </a:r>
            <a:r>
              <a:rPr lang="ko-KR" altLang="en-US" sz="1600" dirty="0" err="1"/>
              <a:t>노드라</a:t>
            </a:r>
            <a:r>
              <a:rPr lang="ko-KR" altLang="en-US" sz="1600" dirty="0"/>
              <a:t> 하며 </a:t>
            </a:r>
            <a:endParaRPr lang="en-US" altLang="ko-KR" sz="1600" dirty="0" smtClean="0"/>
          </a:p>
          <a:p>
            <a:pPr marL="358775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B</a:t>
            </a:r>
            <a:r>
              <a:rPr lang="ko-KR" altLang="en-US" sz="1600" dirty="0"/>
              <a:t>는 </a:t>
            </a:r>
            <a:r>
              <a:rPr lang="en-US" altLang="ko-KR" sz="1600" dirty="0"/>
              <a:t>E, F, G</a:t>
            </a:r>
            <a:r>
              <a:rPr lang="ko-KR" altLang="en-US" sz="1600" dirty="0"/>
              <a:t>의 부모</a:t>
            </a:r>
            <a:r>
              <a:rPr lang="en-US" altLang="ko-KR" sz="1600" dirty="0"/>
              <a:t>(parent) </a:t>
            </a:r>
            <a:r>
              <a:rPr lang="ko-KR" altLang="en-US" sz="1600" dirty="0" err="1"/>
              <a:t>노드라고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 </a:t>
            </a:r>
          </a:p>
          <a:p>
            <a:pPr marL="358775" lvl="1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 </a:t>
            </a:r>
            <a:r>
              <a:rPr lang="ko-KR" altLang="en-US" sz="1600" dirty="0" smtClean="0"/>
              <a:t>같은 </a:t>
            </a:r>
            <a:r>
              <a:rPr lang="ko-KR" altLang="en-US" sz="1600" dirty="0"/>
              <a:t>부모 아래의 자식 사이는 서로를 형제</a:t>
            </a:r>
            <a:r>
              <a:rPr lang="en-US" altLang="ko-KR" sz="1600" dirty="0"/>
              <a:t>(sibling) </a:t>
            </a:r>
            <a:r>
              <a:rPr lang="ko-KR" altLang="en-US" sz="1600" dirty="0" err="1"/>
              <a:t>노드라고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800" dirty="0"/>
              <a:t>조상</a:t>
            </a:r>
            <a:r>
              <a:rPr lang="en-US" altLang="ko-KR" sz="1800" dirty="0"/>
              <a:t>/</a:t>
            </a:r>
            <a:r>
              <a:rPr lang="ko-KR" altLang="en-US" sz="1800" dirty="0"/>
              <a:t>후손 </a:t>
            </a:r>
            <a:endParaRPr lang="en-US" altLang="ko-KR" sz="1800" dirty="0" smtClean="0"/>
          </a:p>
          <a:p>
            <a:pPr marL="358775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600" dirty="0" smtClean="0"/>
              <a:t>주어진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상위에 있는 </a:t>
            </a:r>
            <a:r>
              <a:rPr lang="ko-KR" altLang="en-US" sz="1600" dirty="0" err="1"/>
              <a:t>노드들을</a:t>
            </a:r>
            <a:r>
              <a:rPr lang="ko-KR" altLang="en-US" sz="1600" dirty="0"/>
              <a:t> 조상</a:t>
            </a:r>
            <a:r>
              <a:rPr lang="en-US" altLang="ko-KR" sz="1600" dirty="0"/>
              <a:t>(ancestor) </a:t>
            </a:r>
            <a:r>
              <a:rPr lang="ko-KR" altLang="en-US" sz="1600" dirty="0" err="1"/>
              <a:t>노드라</a:t>
            </a:r>
            <a:r>
              <a:rPr lang="ko-KR" altLang="en-US" sz="1600" dirty="0"/>
              <a:t> 한다</a:t>
            </a:r>
            <a:r>
              <a:rPr lang="en-US" altLang="ko-KR" sz="1600" dirty="0"/>
              <a:t>. </a:t>
            </a:r>
          </a:p>
          <a:p>
            <a:pPr marL="358775" lvl="1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 </a:t>
            </a:r>
            <a:r>
              <a:rPr lang="ko-KR" altLang="en-US" sz="1600" dirty="0" smtClean="0"/>
              <a:t>어떤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하위에 있는 노드를 후손 </a:t>
            </a:r>
            <a:r>
              <a:rPr lang="ko-KR" altLang="en-US" sz="1600" dirty="0" err="1"/>
              <a:t>노드라고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6" name="Picture 2" descr="H:\원고\finish\인피니티 북스\00 C 자료구조 인피니티북스\자료구조_인피니티북스_강의교안\PPT\그림및표추출\7장\그림7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8630" y="908650"/>
            <a:ext cx="6778625" cy="288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81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자식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노드가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하나인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즉 차수가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노드의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삭제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연산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Ex &gt;</a:t>
            </a:r>
            <a:endParaRPr lang="ko-KR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2" name="Picture 6" descr="334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 b="2237"/>
          <a:stretch>
            <a:fillRect/>
          </a:stretch>
        </p:blipFill>
        <p:spPr bwMode="auto">
          <a:xfrm>
            <a:off x="1424510" y="1412720"/>
            <a:ext cx="77057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2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자식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노드가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둘인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즉 차수가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노드의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삭제 연산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ko-KR" altLang="en-US" dirty="0"/>
              <a:t>노드를 삭제하면</a:t>
            </a:r>
            <a:r>
              <a:rPr lang="en-US" altLang="ko-KR" dirty="0"/>
              <a:t>, </a:t>
            </a:r>
            <a:r>
              <a:rPr lang="ko-KR" altLang="en-US" dirty="0"/>
              <a:t>자식 </a:t>
            </a:r>
            <a:r>
              <a:rPr lang="ko-KR" altLang="en-US" dirty="0" err="1"/>
              <a:t>노드들은</a:t>
            </a:r>
            <a:r>
              <a:rPr lang="ko-KR" altLang="en-US" dirty="0"/>
              <a:t> </a:t>
            </a:r>
            <a:r>
              <a:rPr lang="ko-KR" altLang="en-US" dirty="0" err="1"/>
              <a:t>트리에서</a:t>
            </a:r>
            <a:r>
              <a:rPr lang="ko-KR" altLang="en-US" dirty="0"/>
              <a:t> 연결이 끊어져서 고아가 </a:t>
            </a:r>
            <a:r>
              <a:rPr lang="ko-KR" altLang="en-US" dirty="0" smtClean="0"/>
              <a:t>된다</a:t>
            </a:r>
            <a:endParaRPr lang="en-US" altLang="ko-KR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ko-KR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후속 처리 </a:t>
            </a:r>
            <a:r>
              <a:rPr lang="en-US" altLang="ko-KR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ko-KR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이진 탐색 </a:t>
            </a:r>
            <a:r>
              <a:rPr lang="ko-KR" altLang="en-US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트리의</a:t>
            </a:r>
            <a:r>
              <a:rPr lang="ko-KR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재구성</a:t>
            </a:r>
            <a:endParaRPr lang="ko-KR" altLang="en-US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삭제한 </a:t>
            </a:r>
            <a:r>
              <a:rPr lang="ko-KR" altLang="en-US" dirty="0" err="1"/>
              <a:t>노드의</a:t>
            </a:r>
            <a:r>
              <a:rPr lang="ko-KR" altLang="en-US" dirty="0"/>
              <a:t> 자리를 자손 </a:t>
            </a:r>
            <a:r>
              <a:rPr lang="ko-KR" altLang="en-US" dirty="0" err="1"/>
              <a:t>노드들</a:t>
            </a:r>
            <a:r>
              <a:rPr lang="ko-KR" altLang="en-US" dirty="0"/>
              <a:t> 중에서 선택한 후계자에게 물려준다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10000"/>
              </a:lnSpc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후계자 선택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/>
              <a:t>방법</a:t>
            </a:r>
            <a:r>
              <a:rPr lang="en-US" altLang="ko-KR" dirty="0"/>
              <a:t>1)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왼쪽</a:t>
            </a:r>
            <a:r>
              <a:rPr lang="ko-KR" altLang="en-US" dirty="0"/>
              <a:t> </a:t>
            </a:r>
            <a:r>
              <a:rPr lang="ko-KR" altLang="en-US" dirty="0" err="1"/>
              <a:t>서브트리에서</a:t>
            </a:r>
            <a:r>
              <a:rPr lang="ko-KR" altLang="en-US" dirty="0"/>
              <a:t> 가장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큰</a:t>
            </a:r>
            <a:r>
              <a:rPr lang="ko-KR" altLang="en-US" dirty="0"/>
              <a:t> </a:t>
            </a:r>
            <a:r>
              <a:rPr lang="ko-KR" altLang="en-US" dirty="0" err="1"/>
              <a:t>자손노드</a:t>
            </a:r>
            <a:r>
              <a:rPr lang="ko-KR" altLang="en-US" dirty="0"/>
              <a:t> 선택</a:t>
            </a:r>
          </a:p>
          <a:p>
            <a:pPr marL="623888" lvl="2" indent="0" eaLnBrk="1" hangingPunct="1">
              <a:buNone/>
              <a:defRPr/>
            </a:pPr>
            <a:r>
              <a:rPr lang="ko-KR" altLang="en-US" dirty="0" smtClean="0"/>
              <a:t>   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왼쪽 </a:t>
            </a:r>
            <a:r>
              <a:rPr lang="ko-KR" altLang="en-US" dirty="0" err="1"/>
              <a:t>서브트리의</a:t>
            </a:r>
            <a:r>
              <a:rPr lang="ko-KR" altLang="en-US" dirty="0"/>
              <a:t> 오른쪽 링크를 따라 계속 이동하여 </a:t>
            </a:r>
            <a:endParaRPr lang="en-US" altLang="ko-KR" dirty="0" smtClean="0"/>
          </a:p>
          <a:p>
            <a:pPr marL="623888" lvl="2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오른쪽 </a:t>
            </a:r>
            <a:r>
              <a:rPr lang="ko-KR" altLang="en-US" dirty="0"/>
              <a:t>링크 필드가 </a:t>
            </a:r>
            <a:r>
              <a:rPr lang="en-US" altLang="ko-KR" dirty="0"/>
              <a:t>NULL</a:t>
            </a:r>
            <a:r>
              <a:rPr lang="ko-KR" altLang="en-US" dirty="0"/>
              <a:t>인 </a:t>
            </a:r>
            <a:r>
              <a:rPr lang="ko-KR" altLang="en-US" dirty="0" err="1"/>
              <a:t>노드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가장 오른쪽에 있는 </a:t>
            </a:r>
            <a:r>
              <a:rPr lang="ko-KR" altLang="en-US" dirty="0" err="1"/>
              <a:t>노드가</a:t>
            </a:r>
            <a:r>
              <a:rPr lang="ko-KR" altLang="en-US" dirty="0"/>
              <a:t> 후계자가 된다</a:t>
            </a:r>
            <a:r>
              <a:rPr lang="en-US" altLang="ko-KR" dirty="0"/>
              <a:t>.</a:t>
            </a:r>
          </a:p>
          <a:p>
            <a:pPr lvl="2" eaLnBrk="1" hangingPunct="1">
              <a:defRPr/>
            </a:pPr>
            <a:r>
              <a:rPr lang="ko-KR" altLang="en-US" dirty="0"/>
              <a:t>방법</a:t>
            </a:r>
            <a:r>
              <a:rPr lang="en-US" altLang="ko-KR" dirty="0"/>
              <a:t>2)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오른쪽</a:t>
            </a:r>
            <a:r>
              <a:rPr lang="ko-KR" altLang="en-US" dirty="0"/>
              <a:t> </a:t>
            </a:r>
            <a:r>
              <a:rPr lang="ko-KR" altLang="en-US" dirty="0" err="1"/>
              <a:t>서브트리에서</a:t>
            </a:r>
            <a:r>
              <a:rPr lang="ko-KR" altLang="en-US" dirty="0"/>
              <a:t> 가장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작은</a:t>
            </a:r>
            <a:r>
              <a:rPr lang="ko-KR" altLang="en-US" dirty="0"/>
              <a:t> </a:t>
            </a:r>
            <a:r>
              <a:rPr lang="ko-KR" altLang="en-US" dirty="0" err="1"/>
              <a:t>자손노드</a:t>
            </a:r>
            <a:r>
              <a:rPr lang="ko-KR" altLang="en-US" dirty="0"/>
              <a:t> 선택</a:t>
            </a:r>
          </a:p>
          <a:p>
            <a:pPr marL="623888" lvl="2" indent="0" eaLnBrk="1" hangingPunct="1">
              <a:buNone/>
              <a:defRPr/>
            </a:pPr>
            <a:r>
              <a:rPr lang="ko-KR" altLang="en-US" dirty="0" smtClean="0"/>
              <a:t>   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오른쪽 </a:t>
            </a:r>
            <a:r>
              <a:rPr lang="ko-KR" altLang="en-US" dirty="0" err="1"/>
              <a:t>서브트리에서</a:t>
            </a:r>
            <a:r>
              <a:rPr lang="ko-KR" altLang="en-US" dirty="0"/>
              <a:t> 왼쪽 링크를 따라 계속 이동하여 </a:t>
            </a:r>
            <a:endParaRPr lang="en-US" altLang="ko-KR" dirty="0" smtClean="0"/>
          </a:p>
          <a:p>
            <a:pPr marL="623888" lvl="2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왼쪽 </a:t>
            </a:r>
            <a:r>
              <a:rPr lang="ko-KR" altLang="en-US" dirty="0"/>
              <a:t>링크 필드가 </a:t>
            </a:r>
            <a:r>
              <a:rPr lang="en-US" altLang="ko-KR" dirty="0"/>
              <a:t>NULL</a:t>
            </a:r>
            <a:r>
              <a:rPr lang="ko-KR" altLang="en-US" dirty="0"/>
              <a:t>인 </a:t>
            </a:r>
            <a:r>
              <a:rPr lang="ko-KR" altLang="en-US" dirty="0" err="1"/>
              <a:t>노드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가장 왼쪽에 있는 </a:t>
            </a:r>
            <a:r>
              <a:rPr lang="ko-KR" altLang="en-US" dirty="0" err="1"/>
              <a:t>노드가</a:t>
            </a:r>
            <a:r>
              <a:rPr lang="ko-KR" altLang="en-US" dirty="0"/>
              <a:t> 후계자가 된다</a:t>
            </a:r>
            <a:r>
              <a:rPr lang="en-US" altLang="ko-KR" dirty="0"/>
              <a:t>.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1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자식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노드가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둘인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즉 차수가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노드의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삭제 연산</a:t>
            </a:r>
          </a:p>
          <a:p>
            <a:pPr lvl="1"/>
            <a:r>
              <a:rPr lang="ko-KR" altLang="en-US" dirty="0"/>
              <a:t>삭제한 </a:t>
            </a:r>
            <a:r>
              <a:rPr lang="ko-KR" altLang="en-US" dirty="0" err="1"/>
              <a:t>노드의</a:t>
            </a:r>
            <a:r>
              <a:rPr lang="ko-KR" altLang="en-US" dirty="0"/>
              <a:t> 자리를 물려받을 수 있는 후계자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ko-KR" altLang="en-US" dirty="0"/>
          </a:p>
        </p:txBody>
      </p:sp>
      <p:pic>
        <p:nvPicPr>
          <p:cNvPr id="6" name="그림 6" descr="ch08-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"/>
          <a:stretch/>
        </p:blipFill>
        <p:spPr bwMode="auto">
          <a:xfrm>
            <a:off x="1424509" y="1988800"/>
            <a:ext cx="6790803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5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자식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노드가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둘인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즉 차수가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노드의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삭제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연산</a:t>
            </a:r>
            <a:endParaRPr lang="en-US" altLang="ko-KR" dirty="0" smtClean="0"/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 &gt;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노드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을 삭제 하는 경우</a:t>
            </a:r>
            <a:endParaRPr lang="ko-KR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Picture 5" descr="8-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 b="6731"/>
          <a:stretch/>
        </p:blipFill>
        <p:spPr bwMode="auto">
          <a:xfrm>
            <a:off x="1401675" y="1772770"/>
            <a:ext cx="7108303" cy="46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8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자식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노드가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둘인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즉 차수가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노드의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삭제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연산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후계자로 선택한 경우</a:t>
            </a:r>
            <a:endParaRPr lang="en-US" altLang="ko-KR" dirty="0" smtClean="0"/>
          </a:p>
          <a:p>
            <a:pPr marL="623888" lvl="2" indent="0" eaLnBrk="1" hangingPunct="1">
              <a:lnSpc>
                <a:spcPct val="110000"/>
              </a:lnSpc>
              <a:buNone/>
              <a:defRPr/>
            </a:pPr>
            <a:r>
              <a:rPr lang="ko-KR" altLang="en-US" dirty="0"/>
              <a:t>① 후계자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를 </a:t>
            </a:r>
            <a:r>
              <a:rPr lang="ko-KR" altLang="en-US" dirty="0" err="1"/>
              <a:t>원래자리에서</a:t>
            </a:r>
            <a:r>
              <a:rPr lang="ko-KR" altLang="en-US" dirty="0"/>
              <a:t> 삭제하여</a:t>
            </a:r>
            <a:r>
              <a:rPr lang="en-US" altLang="ko-KR" dirty="0"/>
              <a:t>, </a:t>
            </a:r>
            <a:r>
              <a:rPr lang="ko-KR" altLang="en-US" dirty="0" err="1"/>
              <a:t>삭제노드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의 자리를 물려준다</a:t>
            </a:r>
            <a:r>
              <a:rPr lang="en-US" altLang="ko-KR" dirty="0"/>
              <a:t>.</a:t>
            </a:r>
          </a:p>
          <a:p>
            <a:pPr marL="623888" lvl="2" indent="0" eaLnBrk="1" hangingPunct="1">
              <a:lnSpc>
                <a:spcPct val="110000"/>
              </a:lnSpc>
              <a:buNone/>
              <a:defRPr/>
            </a:pPr>
            <a:r>
              <a:rPr lang="en-US" altLang="ko-KR" dirty="0"/>
              <a:t>② </a:t>
            </a:r>
            <a:r>
              <a:rPr lang="ko-KR" altLang="en-US" dirty="0"/>
              <a:t>후계자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의 </a:t>
            </a:r>
            <a:r>
              <a:rPr lang="ko-KR" altLang="en-US" dirty="0" err="1"/>
              <a:t>원래자리는</a:t>
            </a:r>
            <a:r>
              <a:rPr lang="ko-KR" altLang="en-US" dirty="0"/>
              <a:t> </a:t>
            </a:r>
            <a:r>
              <a:rPr lang="ko-KR" altLang="en-US" dirty="0" err="1"/>
              <a:t>자식노드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에게 물려주어 이진 탐색 </a:t>
            </a:r>
            <a:r>
              <a:rPr lang="ko-KR" altLang="en-US" dirty="0" err="1"/>
              <a:t>트리를</a:t>
            </a:r>
            <a:r>
              <a:rPr lang="ko-KR" altLang="en-US" dirty="0"/>
              <a:t> 재구성한다</a:t>
            </a:r>
            <a:r>
              <a:rPr lang="en-US" altLang="ko-KR" dirty="0" smtClean="0"/>
              <a:t>.</a:t>
            </a:r>
          </a:p>
          <a:p>
            <a:pPr marL="623888" lvl="2" indent="0" eaLnBrk="1" hangingPunct="1">
              <a:lnSpc>
                <a:spcPct val="110000"/>
              </a:lnSpc>
              <a:buNone/>
              <a:defRPr/>
            </a:pPr>
            <a:r>
              <a:rPr lang="en-US" altLang="ko-KR" dirty="0" smtClean="0"/>
              <a:t>    ( </a:t>
            </a:r>
            <a:r>
              <a:rPr lang="ko-KR" altLang="en-US" dirty="0" err="1" smtClean="0"/>
              <a:t>자식노드가</a:t>
            </a:r>
            <a:r>
              <a:rPr lang="ko-KR" altLang="en-US" dirty="0" smtClean="0"/>
              <a:t> </a:t>
            </a:r>
            <a:r>
              <a:rPr lang="ko-KR" altLang="en-US" dirty="0"/>
              <a:t>하나인 </a:t>
            </a:r>
            <a:r>
              <a:rPr lang="ko-KR" altLang="en-US" dirty="0" err="1"/>
              <a:t>노드</a:t>
            </a:r>
            <a:r>
              <a:rPr lang="ko-KR" altLang="en-US" dirty="0"/>
              <a:t> 삭제 연산의 후속처리 수행</a:t>
            </a:r>
            <a:r>
              <a:rPr lang="en-US" altLang="ko-KR" dirty="0"/>
              <a:t>!)</a:t>
            </a:r>
          </a:p>
          <a:p>
            <a:pPr lvl="2" eaLnBrk="1" hangingPunct="1">
              <a:lnSpc>
                <a:spcPct val="110000"/>
              </a:lnSpc>
              <a:defRPr/>
            </a:pP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064460" y="2844930"/>
            <a:ext cx="4275138" cy="2960687"/>
            <a:chOff x="1064460" y="2844930"/>
            <a:chExt cx="4275138" cy="2960687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1631198" y="4197480"/>
              <a:ext cx="1050925" cy="431800"/>
              <a:chOff x="3168" y="1117"/>
              <a:chExt cx="662" cy="272"/>
            </a:xfrm>
          </p:grpSpPr>
          <p:sp>
            <p:nvSpPr>
              <p:cNvPr id="8" name="Line 3"/>
              <p:cNvSpPr>
                <a:spLocks noChangeShapeType="1"/>
              </p:cNvSpPr>
              <p:nvPr/>
            </p:nvSpPr>
            <p:spPr bwMode="auto">
              <a:xfrm flipV="1">
                <a:off x="3168" y="1117"/>
                <a:ext cx="363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3544" y="1117"/>
                <a:ext cx="286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2367798" y="4916617"/>
              <a:ext cx="360362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575760" y="4581655"/>
              <a:ext cx="355600" cy="3365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anchor="ctr"/>
            <a:lstStyle/>
            <a:p>
              <a:pPr>
                <a:defRPr/>
              </a:pPr>
              <a:endParaRPr lang="ko-KR" altLang="ko-KR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287085" y="4197480"/>
              <a:ext cx="454025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2305885" y="3502155"/>
              <a:ext cx="1873250" cy="504825"/>
              <a:chOff x="1791" y="416"/>
              <a:chExt cx="1433" cy="318"/>
            </a:xfrm>
          </p:grpSpPr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V="1">
                <a:off x="1791" y="416"/>
                <a:ext cx="707" cy="2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498" y="416"/>
                <a:ext cx="726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047248" y="3151317"/>
              <a:ext cx="355600" cy="33655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endParaRPr lang="ko-KR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053473" y="3881567"/>
              <a:ext cx="355600" cy="336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80710" y="3895855"/>
              <a:ext cx="355600" cy="336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1374023" y="4581655"/>
              <a:ext cx="355600" cy="336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4512510" y="4918205"/>
              <a:ext cx="360363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 flipV="1">
              <a:off x="4864935" y="4918205"/>
              <a:ext cx="295275" cy="373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4334710" y="5243642"/>
              <a:ext cx="355600" cy="336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11</a:t>
              </a:r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4983998" y="5232530"/>
              <a:ext cx="355600" cy="336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687135" y="4583242"/>
              <a:ext cx="355600" cy="336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14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742448" y="2844930"/>
              <a:ext cx="965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 삭제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2189998" y="5242055"/>
              <a:ext cx="355600" cy="336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064460" y="3645030"/>
              <a:ext cx="2232025" cy="2160587"/>
            </a:xfrm>
            <a:custGeom>
              <a:avLst/>
              <a:gdLst>
                <a:gd name="T0" fmla="*/ 2147483647 w 1572"/>
                <a:gd name="T1" fmla="*/ 2147483647 h 1384"/>
                <a:gd name="T2" fmla="*/ 2147483647 w 1572"/>
                <a:gd name="T3" fmla="*/ 2147483647 h 1384"/>
                <a:gd name="T4" fmla="*/ 2147483647 w 1572"/>
                <a:gd name="T5" fmla="*/ 2147483647 h 1384"/>
                <a:gd name="T6" fmla="*/ 2147483647 w 1572"/>
                <a:gd name="T7" fmla="*/ 2147483647 h 1384"/>
                <a:gd name="T8" fmla="*/ 2147483647 w 1572"/>
                <a:gd name="T9" fmla="*/ 2147483647 h 1384"/>
                <a:gd name="T10" fmla="*/ 2147483647 w 1572"/>
                <a:gd name="T11" fmla="*/ 2147483647 h 1384"/>
                <a:gd name="T12" fmla="*/ 2147483647 w 1572"/>
                <a:gd name="T13" fmla="*/ 0 h 1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72"/>
                <a:gd name="T22" fmla="*/ 0 h 1384"/>
                <a:gd name="T23" fmla="*/ 1572 w 1572"/>
                <a:gd name="T24" fmla="*/ 1384 h 1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72" h="1384">
                  <a:moveTo>
                    <a:pt x="854" y="46"/>
                  </a:moveTo>
                  <a:cubicBezTo>
                    <a:pt x="778" y="76"/>
                    <a:pt x="703" y="106"/>
                    <a:pt x="582" y="227"/>
                  </a:cubicBezTo>
                  <a:cubicBezTo>
                    <a:pt x="461" y="348"/>
                    <a:pt x="211" y="612"/>
                    <a:pt x="128" y="771"/>
                  </a:cubicBezTo>
                  <a:cubicBezTo>
                    <a:pt x="45" y="930"/>
                    <a:pt x="0" y="1104"/>
                    <a:pt x="83" y="1180"/>
                  </a:cubicBezTo>
                  <a:cubicBezTo>
                    <a:pt x="166" y="1256"/>
                    <a:pt x="385" y="1225"/>
                    <a:pt x="627" y="1225"/>
                  </a:cubicBezTo>
                  <a:cubicBezTo>
                    <a:pt x="869" y="1225"/>
                    <a:pt x="1496" y="1384"/>
                    <a:pt x="1534" y="1180"/>
                  </a:cubicBezTo>
                  <a:cubicBezTo>
                    <a:pt x="1572" y="976"/>
                    <a:pt x="1213" y="488"/>
                    <a:pt x="854" y="0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3052010" y="3156080"/>
              <a:ext cx="355600" cy="33655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5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2575760" y="4595942"/>
              <a:ext cx="355600" cy="3365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35375" y="2912125"/>
            <a:ext cx="3178175" cy="1597025"/>
            <a:chOff x="5735375" y="2912125"/>
            <a:chExt cx="3178175" cy="1597025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5735375" y="2912125"/>
              <a:ext cx="17335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 </a:t>
              </a:r>
              <a:r>
                <a:rPr lang="ko-KR" altLang="en-US" sz="16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5735375" y="3293125"/>
              <a:ext cx="29035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삭제한 </a:t>
              </a:r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노드의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자리를 </a:t>
              </a:r>
            </a:p>
            <a:p>
              <a:pPr eaLnBrk="1" hangingPunct="1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</a:t>
              </a:r>
              <a:r>
                <a:rPr lang="ko-KR" altLang="en-US" sz="1600" b="1" dirty="0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후계자에게 물려주기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5744900" y="3924950"/>
              <a:ext cx="31686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후계자노드의 </a:t>
              </a:r>
              <a:r>
                <a:rPr lang="ko-KR" altLang="en-US" sz="16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원래자리를</a:t>
              </a:r>
            </a:p>
            <a:p>
              <a:pPr eaLnBrk="1" hangingPunct="1"/>
              <a:r>
                <a:rPr lang="ko-KR" altLang="en-US" sz="16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자식노드에게 물려주기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7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자식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노드가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둘인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즉 차수가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인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노드의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삭제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연산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를 후계자로 선택한 경우</a:t>
            </a:r>
            <a:endParaRPr lang="en-US" altLang="ko-KR" dirty="0" smtClean="0"/>
          </a:p>
          <a:p>
            <a:pPr marL="623888" lvl="2" indent="0" eaLnBrk="1" hangingPunct="1">
              <a:lnSpc>
                <a:spcPct val="110000"/>
              </a:lnSpc>
              <a:buNone/>
              <a:defRPr/>
            </a:pPr>
            <a:r>
              <a:rPr lang="ko-KR" altLang="en-US" dirty="0"/>
              <a:t>① 후계자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을 </a:t>
            </a:r>
            <a:r>
              <a:rPr lang="ko-KR" altLang="en-US" dirty="0" err="1"/>
              <a:t>원래자리에서</a:t>
            </a:r>
            <a:r>
              <a:rPr lang="ko-KR" altLang="en-US" dirty="0"/>
              <a:t> 삭제하여</a:t>
            </a:r>
            <a:r>
              <a:rPr lang="en-US" altLang="ko-KR" dirty="0"/>
              <a:t>, </a:t>
            </a:r>
            <a:r>
              <a:rPr lang="ko-KR" altLang="en-US" dirty="0" err="1"/>
              <a:t>삭제노드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의 자리를 물려준다</a:t>
            </a:r>
            <a:r>
              <a:rPr lang="en-US" altLang="ko-KR" dirty="0"/>
              <a:t>.</a:t>
            </a:r>
          </a:p>
          <a:p>
            <a:pPr marL="623888" lvl="2" indent="0" eaLnBrk="1" hangingPunct="1">
              <a:lnSpc>
                <a:spcPct val="110000"/>
              </a:lnSpc>
              <a:buNone/>
              <a:defRPr/>
            </a:pPr>
            <a:r>
              <a:rPr lang="en-US" altLang="ko-KR" dirty="0"/>
              <a:t>② </a:t>
            </a:r>
            <a:r>
              <a:rPr lang="ko-KR" altLang="en-US" dirty="0"/>
              <a:t>후계자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의 </a:t>
            </a:r>
            <a:r>
              <a:rPr lang="ko-KR" altLang="en-US" dirty="0" err="1"/>
              <a:t>원래자리는</a:t>
            </a:r>
            <a:r>
              <a:rPr lang="ko-KR" altLang="en-US" dirty="0"/>
              <a:t> </a:t>
            </a:r>
            <a:r>
              <a:rPr lang="ko-KR" altLang="en-US" dirty="0" err="1"/>
              <a:t>자식노드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에게 물려주어 이진 탐색 </a:t>
            </a:r>
            <a:r>
              <a:rPr lang="ko-KR" altLang="en-US" dirty="0" err="1"/>
              <a:t>트리를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623888" lvl="2" indent="0" eaLnBrk="1" hangingPunct="1">
              <a:lnSpc>
                <a:spcPct val="110000"/>
              </a:lnSpc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재구성한다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ko-KR" altLang="en-US" dirty="0" err="1" smtClean="0"/>
              <a:t>자식노드가</a:t>
            </a:r>
            <a:r>
              <a:rPr lang="ko-KR" altLang="en-US" dirty="0" smtClean="0"/>
              <a:t> </a:t>
            </a:r>
            <a:r>
              <a:rPr lang="ko-KR" altLang="en-US" dirty="0"/>
              <a:t>하나인 </a:t>
            </a:r>
            <a:r>
              <a:rPr lang="ko-KR" altLang="en-US" dirty="0" err="1"/>
              <a:t>노드</a:t>
            </a:r>
            <a:r>
              <a:rPr lang="ko-KR" altLang="en-US" dirty="0"/>
              <a:t> 삭제 연산의 후속처리 수행</a:t>
            </a:r>
            <a:r>
              <a:rPr lang="en-US" altLang="ko-KR" dirty="0"/>
              <a:t>!)</a:t>
            </a:r>
          </a:p>
          <a:p>
            <a:pPr lvl="2" eaLnBrk="1" hangingPunct="1">
              <a:lnSpc>
                <a:spcPct val="110000"/>
              </a:lnSpc>
              <a:defRPr/>
            </a:pP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5735375" y="2912125"/>
            <a:ext cx="3178175" cy="1597025"/>
            <a:chOff x="5735375" y="2912125"/>
            <a:chExt cx="3178175" cy="1597025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5735375" y="2912125"/>
              <a:ext cx="17335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 </a:t>
              </a:r>
              <a:r>
                <a:rPr lang="ko-KR" altLang="en-US" sz="16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5735375" y="3293125"/>
              <a:ext cx="29035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삭제한 </a:t>
              </a:r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노드의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자리를 </a:t>
              </a:r>
            </a:p>
            <a:p>
              <a:pPr eaLnBrk="1" hangingPunct="1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</a:t>
              </a:r>
              <a:r>
                <a:rPr lang="ko-KR" altLang="en-US" sz="1600" b="1" dirty="0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후계자에게 물려주기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5744900" y="3924950"/>
              <a:ext cx="31686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후계자노드의 </a:t>
              </a:r>
              <a:r>
                <a:rPr lang="ko-KR" altLang="en-US" sz="16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원래자리를</a:t>
              </a:r>
            </a:p>
            <a:p>
              <a:pPr eaLnBrk="1" hangingPunct="1"/>
              <a:r>
                <a:rPr lang="ko-KR" altLang="en-US" sz="16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자식노드에게 물려주기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80490" y="2924930"/>
            <a:ext cx="4351338" cy="2844800"/>
            <a:chOff x="1280490" y="2924930"/>
            <a:chExt cx="4351338" cy="2844800"/>
          </a:xfrm>
        </p:grpSpPr>
        <p:sp>
          <p:nvSpPr>
            <p:cNvPr id="33" name="Line 2"/>
            <p:cNvSpPr>
              <a:spLocks noChangeShapeType="1"/>
            </p:cNvSpPr>
            <p:nvPr/>
          </p:nvSpPr>
          <p:spPr bwMode="auto">
            <a:xfrm>
              <a:off x="4193553" y="4263192"/>
              <a:ext cx="454025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4" name="Group 3"/>
            <p:cNvGrpSpPr>
              <a:grpSpLocks/>
            </p:cNvGrpSpPr>
            <p:nvPr/>
          </p:nvGrpSpPr>
          <p:grpSpPr bwMode="auto">
            <a:xfrm>
              <a:off x="2212353" y="3567867"/>
              <a:ext cx="1873250" cy="504825"/>
              <a:chOff x="1791" y="416"/>
              <a:chExt cx="1433" cy="318"/>
            </a:xfrm>
          </p:grpSpPr>
          <p:sp>
            <p:nvSpPr>
              <p:cNvPr id="35" name="Line 4"/>
              <p:cNvSpPr>
                <a:spLocks noChangeShapeType="1"/>
              </p:cNvSpPr>
              <p:nvPr/>
            </p:nvSpPr>
            <p:spPr bwMode="auto">
              <a:xfrm flipV="1">
                <a:off x="1791" y="416"/>
                <a:ext cx="707" cy="2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Line 5"/>
              <p:cNvSpPr>
                <a:spLocks noChangeShapeType="1"/>
              </p:cNvSpPr>
              <p:nvPr/>
            </p:nvSpPr>
            <p:spPr bwMode="auto">
              <a:xfrm>
                <a:off x="2498" y="416"/>
                <a:ext cx="726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3966540" y="3940930"/>
              <a:ext cx="396875" cy="3889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anchor="ctr"/>
            <a:lstStyle/>
            <a:p>
              <a:pPr>
                <a:defRPr/>
              </a:pPr>
              <a:endParaRPr lang="ko-KR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8" name="Group 7"/>
            <p:cNvGrpSpPr>
              <a:grpSpLocks/>
            </p:cNvGrpSpPr>
            <p:nvPr/>
          </p:nvGrpSpPr>
          <p:grpSpPr bwMode="auto">
            <a:xfrm>
              <a:off x="1537665" y="4263192"/>
              <a:ext cx="1050925" cy="431800"/>
              <a:chOff x="3168" y="1117"/>
              <a:chExt cx="662" cy="272"/>
            </a:xfrm>
          </p:grpSpPr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 flipV="1">
                <a:off x="3168" y="1117"/>
                <a:ext cx="363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>
                <a:off x="3544" y="1117"/>
                <a:ext cx="286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1959940" y="3947280"/>
              <a:ext cx="355600" cy="336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auto">
            <a:xfrm>
              <a:off x="1280490" y="4647367"/>
              <a:ext cx="355600" cy="336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2479053" y="4648955"/>
              <a:ext cx="355600" cy="3365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grpSp>
          <p:nvGrpSpPr>
            <p:cNvPr id="44" name="Group 13"/>
            <p:cNvGrpSpPr>
              <a:grpSpLocks/>
            </p:cNvGrpSpPr>
            <p:nvPr/>
          </p:nvGrpSpPr>
          <p:grpSpPr bwMode="auto">
            <a:xfrm>
              <a:off x="4241178" y="4648955"/>
              <a:ext cx="1004887" cy="996950"/>
              <a:chOff x="3483" y="2152"/>
              <a:chExt cx="633" cy="628"/>
            </a:xfrm>
          </p:grpSpPr>
          <p:sp>
            <p:nvSpPr>
              <p:cNvPr id="45" name="Line 14"/>
              <p:cNvSpPr>
                <a:spLocks noChangeShapeType="1"/>
              </p:cNvSpPr>
              <p:nvPr/>
            </p:nvSpPr>
            <p:spPr bwMode="auto">
              <a:xfrm flipV="1">
                <a:off x="3595" y="2363"/>
                <a:ext cx="227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 flipH="1" flipV="1">
                <a:off x="3817" y="2363"/>
                <a:ext cx="186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auto">
              <a:xfrm>
                <a:off x="3483" y="2568"/>
                <a:ext cx="224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72000" anchor="ctr"/>
              <a:lstStyle/>
              <a:p>
                <a:pPr algn="ctr">
                  <a:defRPr/>
                </a:pPr>
                <a:r>
                  <a:rPr lang="en-US" altLang="ko-KR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  <p:sp>
            <p:nvSpPr>
              <p:cNvPr id="48" name="Oval 17"/>
              <p:cNvSpPr>
                <a:spLocks noChangeArrowheads="1"/>
              </p:cNvSpPr>
              <p:nvPr/>
            </p:nvSpPr>
            <p:spPr bwMode="auto">
              <a:xfrm>
                <a:off x="3892" y="2561"/>
                <a:ext cx="224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72000" anchor="ctr"/>
              <a:lstStyle/>
              <a:p>
                <a:pPr algn="ctr">
                  <a:defRPr/>
                </a:pPr>
                <a:r>
                  <a:rPr lang="en-US" altLang="ko-KR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16</a:t>
                </a:r>
              </a:p>
            </p:txBody>
          </p:sp>
          <p:sp>
            <p:nvSpPr>
              <p:cNvPr id="49" name="Oval 18"/>
              <p:cNvSpPr>
                <a:spLocks noChangeArrowheads="1"/>
              </p:cNvSpPr>
              <p:nvPr/>
            </p:nvSpPr>
            <p:spPr bwMode="auto">
              <a:xfrm>
                <a:off x="3705" y="2152"/>
                <a:ext cx="224" cy="21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72000" anchor="ctr"/>
              <a:lstStyle/>
              <a:p>
                <a:pPr algn="ctr">
                  <a:defRPr/>
                </a:pPr>
                <a:r>
                  <a:rPr lang="en-US" altLang="ko-KR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</p:grp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 flipV="1">
              <a:off x="2274265" y="4982330"/>
              <a:ext cx="360363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2096465" y="5307767"/>
              <a:ext cx="355600" cy="336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 rot="596157">
              <a:off x="3604590" y="3898067"/>
              <a:ext cx="2027238" cy="1871663"/>
            </a:xfrm>
            <a:custGeom>
              <a:avLst/>
              <a:gdLst>
                <a:gd name="T0" fmla="*/ 2147483647 w 1482"/>
                <a:gd name="T1" fmla="*/ 2147483647 h 1634"/>
                <a:gd name="T2" fmla="*/ 2147483647 w 1482"/>
                <a:gd name="T3" fmla="*/ 2147483647 h 1634"/>
                <a:gd name="T4" fmla="*/ 2147483647 w 1482"/>
                <a:gd name="T5" fmla="*/ 2147483647 h 1634"/>
                <a:gd name="T6" fmla="*/ 2147483647 w 1482"/>
                <a:gd name="T7" fmla="*/ 2147483647 h 1634"/>
                <a:gd name="T8" fmla="*/ 2147483647 w 1482"/>
                <a:gd name="T9" fmla="*/ 2147483647 h 1634"/>
                <a:gd name="T10" fmla="*/ 2147483647 w 1482"/>
                <a:gd name="T11" fmla="*/ 2147483647 h 1634"/>
                <a:gd name="T12" fmla="*/ 2147483647 w 1482"/>
                <a:gd name="T13" fmla="*/ 2147483647 h 1634"/>
                <a:gd name="T14" fmla="*/ 2147483647 w 1482"/>
                <a:gd name="T15" fmla="*/ 2147483647 h 1634"/>
                <a:gd name="T16" fmla="*/ 2147483647 w 1482"/>
                <a:gd name="T17" fmla="*/ 2147483647 h 16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2"/>
                <a:gd name="T28" fmla="*/ 0 h 1634"/>
                <a:gd name="T29" fmla="*/ 1482 w 1482"/>
                <a:gd name="T30" fmla="*/ 1634 h 16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2" h="1634">
                  <a:moveTo>
                    <a:pt x="158" y="129"/>
                  </a:moveTo>
                  <a:cubicBezTo>
                    <a:pt x="165" y="64"/>
                    <a:pt x="173" y="0"/>
                    <a:pt x="158" y="174"/>
                  </a:cubicBezTo>
                  <a:cubicBezTo>
                    <a:pt x="143" y="348"/>
                    <a:pt x="83" y="953"/>
                    <a:pt x="68" y="1172"/>
                  </a:cubicBezTo>
                  <a:cubicBezTo>
                    <a:pt x="53" y="1391"/>
                    <a:pt x="0" y="1413"/>
                    <a:pt x="68" y="1489"/>
                  </a:cubicBezTo>
                  <a:cubicBezTo>
                    <a:pt x="136" y="1565"/>
                    <a:pt x="264" y="1618"/>
                    <a:pt x="476" y="1626"/>
                  </a:cubicBezTo>
                  <a:cubicBezTo>
                    <a:pt x="688" y="1634"/>
                    <a:pt x="1194" y="1603"/>
                    <a:pt x="1338" y="1535"/>
                  </a:cubicBezTo>
                  <a:cubicBezTo>
                    <a:pt x="1482" y="1467"/>
                    <a:pt x="1459" y="1436"/>
                    <a:pt x="1338" y="1217"/>
                  </a:cubicBezTo>
                  <a:cubicBezTo>
                    <a:pt x="1217" y="998"/>
                    <a:pt x="808" y="408"/>
                    <a:pt x="612" y="219"/>
                  </a:cubicBezTo>
                  <a:cubicBezTo>
                    <a:pt x="416" y="30"/>
                    <a:pt x="287" y="56"/>
                    <a:pt x="158" y="83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Oval 24"/>
            <p:cNvSpPr>
              <a:spLocks noChangeArrowheads="1"/>
            </p:cNvSpPr>
            <p:nvPr/>
          </p:nvSpPr>
          <p:spPr bwMode="auto">
            <a:xfrm>
              <a:off x="2963240" y="3231317"/>
              <a:ext cx="355600" cy="33655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endParaRPr lang="ko-KR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2658440" y="2924930"/>
              <a:ext cx="965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 삭제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Oval 27"/>
            <p:cNvSpPr>
              <a:spLocks noChangeArrowheads="1"/>
            </p:cNvSpPr>
            <p:nvPr/>
          </p:nvSpPr>
          <p:spPr bwMode="auto">
            <a:xfrm>
              <a:off x="2968003" y="3236080"/>
              <a:ext cx="355600" cy="33655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5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56" name="Oval 28"/>
            <p:cNvSpPr>
              <a:spLocks noChangeArrowheads="1"/>
            </p:cNvSpPr>
            <p:nvPr/>
          </p:nvSpPr>
          <p:spPr bwMode="auto">
            <a:xfrm>
              <a:off x="3987178" y="3961567"/>
              <a:ext cx="355600" cy="33655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anchor="ctr"/>
            <a:lstStyle/>
            <a:p>
              <a:pPr algn="ctr">
                <a:defRPr/>
              </a:pPr>
              <a:r>
                <a:rPr lang="en-US" altLang="ko-KR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1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트리의</a:t>
            </a:r>
            <a:r>
              <a:rPr lang="ko-KR" altLang="en-US" dirty="0" smtClean="0"/>
              <a:t> 용어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764630"/>
            <a:ext cx="9211626" cy="576080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leaf </a:t>
            </a:r>
            <a:r>
              <a:rPr lang="en-US" altLang="ko-KR" sz="1800" dirty="0"/>
              <a:t>node (= terminal node)</a:t>
            </a:r>
          </a:p>
          <a:p>
            <a:pPr marL="358775" lvl="1" indent="0">
              <a:buNone/>
            </a:pPr>
            <a:r>
              <a:rPr lang="ko-KR" altLang="en-US" sz="1800" dirty="0" smtClean="0"/>
              <a:t>    </a:t>
            </a:r>
            <a:r>
              <a:rPr lang="en-US" altLang="ko-KR" sz="1800" dirty="0" smtClean="0"/>
              <a:t>- </a:t>
            </a:r>
            <a:r>
              <a:rPr lang="ko-KR" altLang="en-US" sz="1600" dirty="0" smtClean="0"/>
              <a:t>자식이 </a:t>
            </a:r>
            <a:r>
              <a:rPr lang="ko-KR" altLang="en-US" sz="1600" dirty="0"/>
              <a:t>없는 노드를 </a:t>
            </a:r>
            <a:r>
              <a:rPr lang="ko-KR" altLang="en-US" sz="1600" dirty="0" err="1"/>
              <a:t>리프</a:t>
            </a:r>
            <a:r>
              <a:rPr lang="en-US" altLang="ko-KR" sz="1600" dirty="0"/>
              <a:t>(leaf)</a:t>
            </a:r>
            <a:r>
              <a:rPr lang="ko-KR" altLang="en-US" sz="1600" dirty="0" err="1"/>
              <a:t>노드라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800" dirty="0" smtClean="0"/>
              <a:t>subtree</a:t>
            </a:r>
          </a:p>
          <a:p>
            <a:pPr marL="358775" lvl="1" indent="0">
              <a:buNone/>
            </a:pPr>
            <a:r>
              <a:rPr lang="ko-KR" altLang="en-US" sz="1800" dirty="0" smtClean="0"/>
              <a:t>    </a:t>
            </a:r>
            <a:r>
              <a:rPr lang="en-US" altLang="ko-KR" sz="1800" dirty="0" smtClean="0"/>
              <a:t>- </a:t>
            </a:r>
            <a:r>
              <a:rPr lang="ko-KR" altLang="en-US" sz="1600" dirty="0" smtClean="0"/>
              <a:t>어진 </a:t>
            </a:r>
            <a:r>
              <a:rPr lang="ko-KR" altLang="en-US" sz="1600" dirty="0" err="1"/>
              <a:t>트리의</a:t>
            </a:r>
            <a:r>
              <a:rPr lang="ko-KR" altLang="en-US" sz="1600" dirty="0"/>
              <a:t> 부분집합을 이루는 </a:t>
            </a:r>
            <a:r>
              <a:rPr lang="ko-KR" altLang="en-US" sz="1600" dirty="0" err="1"/>
              <a:t>트리를</a:t>
            </a:r>
            <a:r>
              <a:rPr lang="ko-KR" altLang="en-US" sz="1600" dirty="0"/>
              <a:t> 서브 트리라고 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800" dirty="0"/>
              <a:t>degree</a:t>
            </a:r>
          </a:p>
          <a:p>
            <a:pPr marL="358775" lvl="1" indent="0">
              <a:buNone/>
            </a:pPr>
            <a:r>
              <a:rPr lang="ko-KR" altLang="en-US" sz="1800" dirty="0" smtClean="0"/>
              <a:t>    </a:t>
            </a:r>
            <a:r>
              <a:rPr lang="en-US" altLang="ko-KR" sz="1800" dirty="0" smtClean="0"/>
              <a:t>- </a:t>
            </a:r>
            <a:r>
              <a:rPr lang="ko-KR" altLang="en-US" sz="1600" dirty="0" smtClean="0"/>
              <a:t>차수</a:t>
            </a:r>
            <a:r>
              <a:rPr lang="en-US" altLang="ko-KR" sz="1600" dirty="0"/>
              <a:t>(degree)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노드가</a:t>
            </a:r>
            <a:r>
              <a:rPr lang="ko-KR" altLang="en-US" sz="1600" dirty="0"/>
              <a:t> 가지고 있는 자식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개수를 의미한다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358775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루트 </a:t>
            </a:r>
            <a:r>
              <a:rPr lang="ko-KR" altLang="en-US" sz="1600" dirty="0" err="1"/>
              <a:t>노드인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의 경우 자식 </a:t>
            </a:r>
            <a:r>
              <a:rPr lang="ko-KR" altLang="en-US" sz="1600" dirty="0" err="1"/>
              <a:t>노드가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개이기 때문에 차수도 </a:t>
            </a:r>
            <a:r>
              <a:rPr lang="en-US" altLang="ko-KR" sz="1600" dirty="0"/>
              <a:t>3</a:t>
            </a:r>
            <a:r>
              <a:rPr lang="ko-KR" altLang="en-US" sz="1600" dirty="0"/>
              <a:t>이 된다</a:t>
            </a:r>
            <a:r>
              <a:rPr lang="en-US" altLang="ko-KR" sz="1600" dirty="0" smtClean="0"/>
              <a:t>.</a:t>
            </a:r>
          </a:p>
          <a:p>
            <a:pPr marL="358775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err="1" smtClean="0"/>
              <a:t>리프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경우에는 차수가 </a:t>
            </a:r>
            <a:r>
              <a:rPr lang="en-US" altLang="ko-KR" sz="1600" dirty="0"/>
              <a:t>0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7" name="Picture 2" descr="H:\원고\finish\인피니티 북스\00 C 자료구조 인피니티북스\자료구조_인피니티북스_강의교안\PPT\그림및표추출\7장\그림7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630" y="764630"/>
            <a:ext cx="6625965" cy="27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98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트리의</a:t>
            </a:r>
            <a:r>
              <a:rPr lang="ko-KR" altLang="en-US" dirty="0" smtClean="0"/>
              <a:t> 용어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764630"/>
            <a:ext cx="9211626" cy="576080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레벨</a:t>
            </a:r>
            <a:r>
              <a:rPr lang="en-US" altLang="ko-KR" sz="1800" dirty="0" smtClean="0"/>
              <a:t>(level)</a:t>
            </a:r>
            <a:endParaRPr lang="en-US" altLang="ko-KR" sz="1800" dirty="0"/>
          </a:p>
          <a:p>
            <a:pPr marL="358775" lvl="1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루트 </a:t>
            </a:r>
            <a:r>
              <a:rPr lang="ko-KR" altLang="en-US" sz="1600" dirty="0"/>
              <a:t>노드를 레벨 </a:t>
            </a:r>
            <a:r>
              <a:rPr lang="en-US" altLang="ko-KR" sz="1600" dirty="0"/>
              <a:t>1</a:t>
            </a:r>
            <a:r>
              <a:rPr lang="ko-KR" altLang="en-US" sz="1600" dirty="0"/>
              <a:t>로 하고 아래로 내려오면서 증가시킨다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트리의</a:t>
            </a:r>
            <a:r>
              <a:rPr lang="ko-KR" altLang="en-US" sz="1600" dirty="0" smtClean="0"/>
              <a:t> 각층 번호 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r>
              <a:rPr lang="ko-KR" altLang="en-US" sz="1800" dirty="0" smtClean="0"/>
              <a:t>높이</a:t>
            </a:r>
            <a:r>
              <a:rPr lang="en-US" altLang="ko-KR" sz="1800" dirty="0" smtClean="0"/>
              <a:t>( </a:t>
            </a:r>
            <a:r>
              <a:rPr lang="en-US" altLang="ko-KR" sz="1800" dirty="0"/>
              <a:t>height </a:t>
            </a:r>
            <a:r>
              <a:rPr lang="en-US" altLang="ko-KR" sz="1800" dirty="0" smtClean="0"/>
              <a:t>= depth )</a:t>
            </a:r>
            <a:endParaRPr lang="en-US" altLang="ko-KR" sz="1800" dirty="0"/>
          </a:p>
          <a:p>
            <a:pPr marL="358775" lvl="1" indent="0">
              <a:buNone/>
            </a:pPr>
            <a:r>
              <a:rPr lang="ko-KR" altLang="en-US" sz="1800" dirty="0" smtClean="0"/>
              <a:t>    </a:t>
            </a:r>
            <a:r>
              <a:rPr lang="en-US" altLang="ko-KR" sz="1800" dirty="0" smtClean="0"/>
              <a:t>- </a:t>
            </a:r>
            <a:r>
              <a:rPr lang="ko-KR" altLang="en-US" sz="1600" dirty="0" err="1" smtClean="0"/>
              <a:t>트리의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최대 레벨</a:t>
            </a:r>
            <a:r>
              <a:rPr lang="en-US" altLang="ko-KR" sz="1600" dirty="0"/>
              <a:t>(4)</a:t>
            </a:r>
            <a:r>
              <a:rPr lang="ko-KR" altLang="en-US" sz="1600" dirty="0"/>
              <a:t>을 높이</a:t>
            </a:r>
            <a:r>
              <a:rPr lang="en-US" altLang="ko-KR" sz="1600" dirty="0"/>
              <a:t>(height) </a:t>
            </a:r>
            <a:r>
              <a:rPr lang="ko-KR" altLang="en-US" sz="1600" dirty="0"/>
              <a:t>또는 깊이</a:t>
            </a:r>
            <a:r>
              <a:rPr lang="en-US" altLang="ko-KR" sz="1600" dirty="0"/>
              <a:t>(depth)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800" dirty="0"/>
              <a:t>루트만 있는 </a:t>
            </a:r>
            <a:r>
              <a:rPr lang="ko-KR" altLang="en-US" sz="1800" dirty="0" err="1"/>
              <a:t>트리의</a:t>
            </a:r>
            <a:r>
              <a:rPr lang="ko-KR" altLang="en-US" sz="1800" dirty="0"/>
              <a:t> 높이는 </a:t>
            </a:r>
            <a:r>
              <a:rPr lang="en-US" altLang="ko-KR" sz="1800" dirty="0"/>
              <a:t>1</a:t>
            </a:r>
            <a:r>
              <a:rPr lang="ko-KR" altLang="en-US" sz="1800" dirty="0"/>
              <a:t>이 되고 비어있는 </a:t>
            </a:r>
            <a:r>
              <a:rPr lang="ko-KR" altLang="en-US" sz="1800" dirty="0" err="1"/>
              <a:t>트리의</a:t>
            </a:r>
            <a:r>
              <a:rPr lang="ko-KR" altLang="en-US" sz="1800" dirty="0"/>
              <a:t> 높이는 </a:t>
            </a:r>
            <a:r>
              <a:rPr lang="en-US" altLang="ko-KR" sz="1800" dirty="0"/>
              <a:t>0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6" name="Picture 2" descr="H:\원고\finish\인피니티 북스\00 C 자료구조 인피니티북스\자료구조_인피니티북스_강의교안\PPT\그림및표추출\7장\그림7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0640" y="908650"/>
            <a:ext cx="6984970" cy="352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5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</a:t>
            </a:r>
            <a:r>
              <a:rPr lang="en-US" altLang="ko-KR" dirty="0" smtClean="0"/>
              <a:t>(tree) -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764630"/>
            <a:ext cx="9211626" cy="576080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A</a:t>
            </a:r>
            <a:r>
              <a:rPr lang="ko-KR" altLang="en-US" sz="1800" dirty="0"/>
              <a:t>는 루트 </a:t>
            </a:r>
            <a:r>
              <a:rPr lang="ko-KR" altLang="en-US" sz="1800" dirty="0" err="1"/>
              <a:t>노드이다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 smtClean="0"/>
              <a:t>B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는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D</a:t>
            </a:r>
            <a:r>
              <a:rPr lang="ko-KR" altLang="en-US" sz="1800" dirty="0"/>
              <a:t>와 </a:t>
            </a:r>
            <a:r>
              <a:rPr lang="en-US" altLang="ko-KR" sz="1800" dirty="0"/>
              <a:t>E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부모노드이다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 smtClean="0"/>
              <a:t>C </a:t>
            </a:r>
            <a:r>
              <a:rPr lang="ko-KR" altLang="en-US" sz="1800" dirty="0" smtClean="0"/>
              <a:t>는 </a:t>
            </a:r>
            <a:r>
              <a:rPr lang="en-US" altLang="ko-KR" sz="1800" dirty="0"/>
              <a:t>B</a:t>
            </a:r>
            <a:r>
              <a:rPr lang="ko-KR" altLang="en-US" sz="1800" dirty="0"/>
              <a:t>의 형제 </a:t>
            </a:r>
            <a:r>
              <a:rPr lang="ko-KR" altLang="en-US" sz="1800" dirty="0" err="1"/>
              <a:t>노드이다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/>
              <a:t>D</a:t>
            </a:r>
            <a:r>
              <a:rPr lang="ko-KR" altLang="en-US" sz="1800" dirty="0"/>
              <a:t>와 </a:t>
            </a:r>
            <a:r>
              <a:rPr lang="en-US" altLang="ko-KR" sz="1800" dirty="0"/>
              <a:t>E</a:t>
            </a:r>
            <a:r>
              <a:rPr lang="ko-KR" altLang="en-US" sz="1800" dirty="0"/>
              <a:t>는 </a:t>
            </a:r>
            <a:r>
              <a:rPr lang="en-US" altLang="ko-KR" sz="1800" dirty="0"/>
              <a:t>B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자식노드이다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/>
              <a:t>B</a:t>
            </a:r>
            <a:r>
              <a:rPr lang="ko-KR" altLang="en-US" sz="1800" dirty="0"/>
              <a:t>의 차수는 </a:t>
            </a:r>
            <a:r>
              <a:rPr lang="en-US" altLang="ko-KR" sz="1800" dirty="0"/>
              <a:t>2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위의 </a:t>
            </a:r>
            <a:r>
              <a:rPr lang="ko-KR" altLang="en-US" sz="1800" dirty="0" err="1"/>
              <a:t>트리의</a:t>
            </a:r>
            <a:r>
              <a:rPr lang="ko-KR" altLang="en-US" sz="1800" dirty="0"/>
              <a:t> 높이는 </a:t>
            </a:r>
            <a:r>
              <a:rPr lang="en-US" altLang="ko-KR" sz="1800" dirty="0"/>
              <a:t>4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7" name="_x149529072" descr="EMB0000118036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10" y="1268700"/>
            <a:ext cx="3509963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6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트리</a:t>
            </a:r>
            <a:r>
              <a:rPr lang="en-US" altLang="ko-KR" dirty="0" smtClean="0"/>
              <a:t>( binary tree 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/>
            <a:r>
              <a:rPr lang="ko-KR" altLang="en-US" dirty="0"/>
              <a:t>이진 트리</a:t>
            </a:r>
            <a:r>
              <a:rPr lang="en-US" altLang="ko-KR" dirty="0"/>
              <a:t>(binary tree) 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en-US" altLang="ko-KR" dirty="0" smtClean="0"/>
              <a:t>    : </a:t>
            </a:r>
            <a:r>
              <a:rPr lang="ko-KR" altLang="en-US" dirty="0" smtClean="0"/>
              <a:t>루트와 왼쪽 서브 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서브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구성된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모든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서브 </a:t>
            </a:r>
            <a:r>
              <a:rPr lang="ko-KR" altLang="en-US" dirty="0" err="1"/>
              <a:t>트리를</a:t>
            </a:r>
            <a:r>
              <a:rPr lang="ko-KR" altLang="en-US" dirty="0"/>
              <a:t> 가지고 있는 트리</a:t>
            </a:r>
            <a:endParaRPr lang="en-US" altLang="ko-KR" dirty="0"/>
          </a:p>
          <a:p>
            <a:pPr lvl="1" eaLnBrk="1" hangingPunct="1"/>
            <a:r>
              <a:rPr lang="ko-KR" altLang="en-US" sz="1800" dirty="0" err="1"/>
              <a:t>서브트리는</a:t>
            </a:r>
            <a:r>
              <a:rPr lang="ko-KR" altLang="en-US" sz="1800" dirty="0"/>
              <a:t> 공집합일수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eaLnBrk="1" hangingPunct="1"/>
            <a:r>
              <a:rPr lang="ko-KR" altLang="en-US" dirty="0" err="1"/>
              <a:t>이진트리의</a:t>
            </a:r>
            <a:r>
              <a:rPr lang="ko-KR" altLang="en-US" dirty="0"/>
              <a:t> </a:t>
            </a:r>
            <a:r>
              <a:rPr lang="ko-KR" altLang="en-US" dirty="0" err="1"/>
              <a:t>노드에는</a:t>
            </a:r>
            <a:r>
              <a:rPr lang="ko-KR" altLang="en-US" dirty="0"/>
              <a:t> 최대 </a:t>
            </a:r>
            <a:r>
              <a:rPr lang="en-US" altLang="ko-KR" dirty="0"/>
              <a:t>2</a:t>
            </a:r>
            <a:r>
              <a:rPr lang="ko-KR" altLang="en-US" dirty="0"/>
              <a:t>개까지의 자식 </a:t>
            </a:r>
            <a:r>
              <a:rPr lang="ko-KR" altLang="en-US" dirty="0" err="1"/>
              <a:t>노드가</a:t>
            </a:r>
            <a:r>
              <a:rPr lang="ko-KR" altLang="en-US" dirty="0"/>
              <a:t> 존재</a:t>
            </a:r>
          </a:p>
          <a:p>
            <a:pPr eaLnBrk="1" hangingPunct="1"/>
            <a:r>
              <a:rPr lang="ko-KR" altLang="en-US" dirty="0"/>
              <a:t>모든 </a:t>
            </a:r>
            <a:r>
              <a:rPr lang="ko-KR" altLang="en-US" dirty="0" err="1"/>
              <a:t>노드의</a:t>
            </a:r>
            <a:r>
              <a:rPr lang="ko-KR" altLang="en-US" dirty="0"/>
              <a:t> 차수가 </a:t>
            </a:r>
            <a:r>
              <a:rPr lang="en-US" altLang="ko-KR" dirty="0"/>
              <a:t>2 </a:t>
            </a:r>
            <a:r>
              <a:rPr lang="ko-KR" altLang="en-US" dirty="0"/>
              <a:t>이하가 된다</a:t>
            </a:r>
            <a:r>
              <a:rPr lang="en-US" altLang="ko-KR" dirty="0"/>
              <a:t>-&gt; </a:t>
            </a:r>
            <a:r>
              <a:rPr lang="ko-KR" altLang="en-US" dirty="0"/>
              <a:t>구현하기가 편리함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789" y="3284980"/>
            <a:ext cx="5934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8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성질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노드의</a:t>
            </a:r>
            <a:r>
              <a:rPr lang="ko-KR" altLang="en-US" dirty="0" smtClean="0"/>
              <a:t> 개수와 간선의 개수와의 관계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/>
              <a:t>개수가 </a:t>
            </a:r>
            <a:r>
              <a:rPr lang="en-US" altLang="ko-KR" dirty="0"/>
              <a:t>n</a:t>
            </a:r>
            <a:r>
              <a:rPr lang="ko-KR" altLang="en-US" dirty="0"/>
              <a:t>개이면 간선의 개수는 </a:t>
            </a:r>
            <a:r>
              <a:rPr lang="en-US" altLang="ko-KR" dirty="0"/>
              <a:t>n-1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4"/>
          <a:stretch/>
        </p:blipFill>
        <p:spPr bwMode="auto">
          <a:xfrm>
            <a:off x="1712550" y="2060810"/>
            <a:ext cx="6696930" cy="24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성질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0014" y="836640"/>
            <a:ext cx="9211626" cy="533227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노드의</a:t>
            </a:r>
            <a:r>
              <a:rPr lang="ko-KR" altLang="en-US" dirty="0" smtClean="0"/>
              <a:t> 개수와 높이와의 관계</a:t>
            </a:r>
            <a:endParaRPr lang="en-US" altLang="ko-KR" dirty="0" smtClean="0"/>
          </a:p>
          <a:p>
            <a:pPr lvl="1" eaLnBrk="1" hangingPunct="1"/>
            <a:r>
              <a:rPr lang="ko-KR" altLang="en-US" dirty="0"/>
              <a:t>높이가 </a:t>
            </a:r>
            <a:r>
              <a:rPr lang="en-US" altLang="ko-KR" dirty="0"/>
              <a:t>h</a:t>
            </a:r>
            <a:r>
              <a:rPr lang="ko-KR" altLang="en-US" dirty="0"/>
              <a:t>인 </a:t>
            </a:r>
            <a:r>
              <a:rPr lang="ko-KR" altLang="en-US" dirty="0" err="1"/>
              <a:t>이진트리의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h</a:t>
            </a:r>
            <a:r>
              <a:rPr lang="ko-KR" altLang="en-US" dirty="0"/>
              <a:t>개의 노드를 가지며 최대 </a:t>
            </a:r>
            <a:r>
              <a:rPr lang="en-US" altLang="ko-KR" dirty="0"/>
              <a:t>2</a:t>
            </a:r>
            <a:r>
              <a:rPr lang="en-US" altLang="ko-KR" baseline="30000" dirty="0"/>
              <a:t>h</a:t>
            </a:r>
            <a:r>
              <a:rPr lang="en-US" altLang="ko-KR" dirty="0"/>
              <a:t>-1</a:t>
            </a:r>
            <a:r>
              <a:rPr lang="ko-KR" altLang="en-US" dirty="0"/>
              <a:t>개의 노드를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30" y="1972424"/>
            <a:ext cx="8281150" cy="340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8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26126</TotalTime>
  <Words>1793</Words>
  <Application>Microsoft Office PowerPoint</Application>
  <PresentationFormat>A4 용지(210x297mm)</PresentationFormat>
  <Paragraphs>458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HY헤드라인M</vt:lpstr>
      <vt:lpstr>굴림</vt:lpstr>
      <vt:lpstr>나눔고딕</vt:lpstr>
      <vt:lpstr>나눔고딕코딩</vt:lpstr>
      <vt:lpstr>맑은 고딕</vt:lpstr>
      <vt:lpstr>맑은 고딕</vt:lpstr>
      <vt:lpstr>샘물</vt:lpstr>
      <vt:lpstr>휴먼모음T</vt:lpstr>
      <vt:lpstr>Arial</vt:lpstr>
      <vt:lpstr>Tahoma</vt:lpstr>
      <vt:lpstr>Times New Roman</vt:lpstr>
      <vt:lpstr>Trebuchet MS</vt:lpstr>
      <vt:lpstr>Wingdings</vt:lpstr>
      <vt:lpstr>기본 디자인</vt:lpstr>
      <vt:lpstr>C_자료구조</vt:lpstr>
      <vt:lpstr>트리(tree)</vt:lpstr>
      <vt:lpstr>트리의 용어</vt:lpstr>
      <vt:lpstr>트리의 용어</vt:lpstr>
      <vt:lpstr>트리의 용어</vt:lpstr>
      <vt:lpstr>트리(tree) - 예제</vt:lpstr>
      <vt:lpstr>이진 트리( binary tree )</vt:lpstr>
      <vt:lpstr>이진 트리의 성질</vt:lpstr>
      <vt:lpstr>이진 트리의 성질</vt:lpstr>
      <vt:lpstr>이진 트리의 분류</vt:lpstr>
      <vt:lpstr>이진 트리의 분류</vt:lpstr>
      <vt:lpstr>이진 트리의 분류</vt:lpstr>
      <vt:lpstr>이진 트리의 구현</vt:lpstr>
      <vt:lpstr>이진 트리의 표현</vt:lpstr>
      <vt:lpstr>이진 트리의 순회</vt:lpstr>
      <vt:lpstr>이진 트리의 순회</vt:lpstr>
      <vt:lpstr>이진 트리의 순회</vt:lpstr>
      <vt:lpstr>이진 트리의 순회</vt:lpstr>
      <vt:lpstr>이진 트리의 순회</vt:lpstr>
      <vt:lpstr>이진 탐색 트리</vt:lpstr>
      <vt:lpstr>이진 탐색 트리</vt:lpstr>
      <vt:lpstr>이진 탐색 트리</vt:lpstr>
      <vt:lpstr>이진 탐색 트리</vt:lpstr>
      <vt:lpstr>이진 탐색 트리 - 삽입</vt:lpstr>
      <vt:lpstr>이진 탐색 트리 - 삽입</vt:lpstr>
      <vt:lpstr>이진 탐색 트리 - 삽입</vt:lpstr>
      <vt:lpstr>이진 탐색 트리 - 삭제</vt:lpstr>
      <vt:lpstr>이진 탐색 트리 - 삭제</vt:lpstr>
      <vt:lpstr>이진 탐색 트리 - 삭제</vt:lpstr>
      <vt:lpstr>이진 탐색 트리 - 삭제</vt:lpstr>
      <vt:lpstr>이진 탐색 트리 - 삭제</vt:lpstr>
      <vt:lpstr>이진 탐색 트리 - 삭제</vt:lpstr>
      <vt:lpstr>이진 탐색 트리 - 삭제</vt:lpstr>
      <vt:lpstr>이진 탐색 트리 - 삭제</vt:lpstr>
      <vt:lpstr>이진 탐색 트리 - 삭제</vt:lpstr>
    </vt:vector>
  </TitlesOfParts>
  <Company>A3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김민준</cp:lastModifiedBy>
  <cp:revision>8172</cp:revision>
  <dcterms:created xsi:type="dcterms:W3CDTF">2006-12-12T01:37:26Z</dcterms:created>
  <dcterms:modified xsi:type="dcterms:W3CDTF">2016-04-19T07:02:33Z</dcterms:modified>
</cp:coreProperties>
</file>