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Masters/theme/theme2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a22eef85e89427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宋体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宋体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宋体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宋体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宋体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宋体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宋体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宋体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宋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notesMaster" Target="/ppt/notesMasters/notes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slide" Target="/ppt/slides/slide9.xml" Id="rId13" /><Relationship Type="http://schemas.openxmlformats.org/officeDocument/2006/relationships/slide" Target="/ppt/slides/slide10.xml" Id="rId14" /><Relationship Type="http://schemas.openxmlformats.org/officeDocument/2006/relationships/slide" Target="/ppt/slides/slide11.xml" Id="rId15" /><Relationship Type="http://schemas.openxmlformats.org/officeDocument/2006/relationships/slide" Target="/ppt/slides/slide12.xml" Id="rId16" /><Relationship Type="http://schemas.openxmlformats.org/officeDocument/2006/relationships/slide" Target="/ppt/slides/slide13.xml" Id="rId17" /><Relationship Type="http://schemas.openxmlformats.org/officeDocument/2006/relationships/slide" Target="/ppt/slides/slide14.xml" Id="rId18" /><Relationship Type="http://schemas.openxmlformats.org/officeDocument/2006/relationships/slide" Target="/ppt/slides/slide15.xml" Id="rId19" /><Relationship Type="http://schemas.openxmlformats.org/officeDocument/2006/relationships/slide" Target="/ppt/slides/slide16.xml" Id="rId20" /><Relationship Type="http://schemas.openxmlformats.org/officeDocument/2006/relationships/slide" Target="/ppt/slides/slide17.xml" Id="rId21" /><Relationship Type="http://schemas.openxmlformats.org/officeDocument/2006/relationships/slide" Target="/ppt/slides/slide18.xml" Id="rId22" /><Relationship Type="http://schemas.openxmlformats.org/officeDocument/2006/relationships/slide" Target="/ppt/slides/slide19.xml" Id="rId23" /><Relationship Type="http://schemas.openxmlformats.org/officeDocument/2006/relationships/slide" Target="/ppt/slides/slide20.xml" Id="rId24" /><Relationship Type="http://schemas.openxmlformats.org/officeDocument/2006/relationships/slide" Target="/ppt/slides/slide21.xml" Id="rId25" /><Relationship Type="http://schemas.openxmlformats.org/officeDocument/2006/relationships/slide" Target="/ppt/slides/slide22.xml" Id="rId26" /><Relationship Type="http://schemas.openxmlformats.org/officeDocument/2006/relationships/slide" Target="/ppt/slides/slide23.xml" Id="rId27" /><Relationship Type="http://schemas.openxmlformats.org/officeDocument/2006/relationships/slide" Target="/ppt/slides/slide24.xml" Id="rId28" /><Relationship Type="http://schemas.openxmlformats.org/officeDocument/2006/relationships/slide" Target="/ppt/slides/slide25.xml" Id="rId29" /><Relationship Type="http://schemas.openxmlformats.org/officeDocument/2006/relationships/slide" Target="/ppt/slides/slide26.xml" Id="rId30" /><Relationship Type="http://schemas.openxmlformats.org/officeDocument/2006/relationships/slide" Target="/ppt/slides/slide27.xml" Id="rId31" /><Relationship Type="http://schemas.openxmlformats.org/officeDocument/2006/relationships/slide" Target="/ppt/slides/slide28.xml" Id="rId32" /><Relationship Type="http://schemas.openxmlformats.org/officeDocument/2006/relationships/slide" Target="/ppt/slides/slide29.xml" Id="rId33" /><Relationship Type="http://schemas.openxmlformats.org/officeDocument/2006/relationships/slide" Target="/ppt/slides/slide30.xml" Id="rId34" /><Relationship Type="http://schemas.openxmlformats.org/officeDocument/2006/relationships/slide" Target="/ppt/slides/slide31.xml" Id="rId35" /><Relationship Type="http://schemas.openxmlformats.org/officeDocument/2006/relationships/tableStyles" Target="/ppt/tableStyles.xml" Id="rId36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3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slide" Target="/ppt/slides/slide20.xml" Id="rId1" /><Relationship Type="http://schemas.openxmlformats.org/officeDocument/2006/relationships/notesMaster" Target="/ppt/notesMasters/notesMaster1.xml" Id="rId2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2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3.xml" Id="rId1" /><Relationship Type="http://schemas.openxmlformats.org/officeDocument/2006/relationships/notesMaster" Target="/ppt/notesMasters/notesMaster1.xml" Id="rId2" /></Relationships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slide" Target="/ppt/slides/slide24.xml" Id="rId1" /><Relationship Type="http://schemas.openxmlformats.org/officeDocument/2006/relationships/notesMaster" Target="/ppt/notesMasters/notesMaster1.xml" Id="rId2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9.xml" Id="rId1" /><Relationship Type="http://schemas.openxmlformats.org/officeDocument/2006/relationships/notesMaster" Target="/ppt/notesMasters/notesMaster1.xml" Id="rId2" /></Relationships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slide" Target="/ppt/slides/slide31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lv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lv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1" name="矩形 10"/>
          <p:cNvSpPr/>
          <p:nvPr/>
        </p:nvSpPr>
        <p:spPr>
          <a:xfrm>
            <a:off x="8978388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www.1ppt.com/moban/     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行业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www.1ppt.com/hangye/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节日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www.1ppt.com/jieri/   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素材下载：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www.1ppt.com/sucai/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背景图片：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www.1ppt.com/beijing/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图表下载：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www.1ppt.com/tubiao/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优秀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www.1ppt.com/xiazai/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 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www.1ppt.com/powerpoint/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Word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 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www.1ppt.com/word/              Excel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www.1ppt.com/excel/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资料下载：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www.1ppt.com/ziliao/        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课件下载：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www.1ppt.com/kejian/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范文下载：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www.1ppt.com/fanwen/             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试卷下载：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www.1ppt.com/shiti/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教案下载：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www.1ppt.com/jiaoan/  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字体下载：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www.1ppt.com/ziti/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 </a:t>
            </a:r>
            <a:endParaRPr lang="zh-CN" sz="100" b="0" i="0" u="none" strike="noStrike" kern="0" spc="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6.xml" Id="rId16" /><Relationship Type="http://schemas.openxmlformats.org/officeDocument/2006/relationships/slideLayout" Target="/ppt/slideLayouts/slideLayout17.xml" Id="rId17" /><Relationship Type="http://schemas.openxmlformats.org/officeDocument/2006/relationships/slideLayout" Target="/ppt/slideLayouts/slideLayout18.xml" Id="rId18" /><Relationship Type="http://schemas.openxmlformats.org/officeDocument/2006/relationships/slideLayout" Target="/ppt/slideLayouts/slideLayout19.xml" Id="rId19" /><Relationship Type="http://schemas.openxmlformats.org/officeDocument/2006/relationships/slideLayout" Target="/ppt/slideLayouts/slideLayout20.xml" Id="rId20" /><Relationship Type="http://schemas.openxmlformats.org/officeDocument/2006/relationships/slideLayout" Target="/ppt/slideLayouts/slideLayout21.xml" Id="rId21" /><Relationship Type="http://schemas.openxmlformats.org/officeDocument/2006/relationships/slideLayout" Target="/ppt/slideLayouts/slideLayout22.xml" Id="rId22" /><Relationship Type="http://schemas.openxmlformats.org/officeDocument/2006/relationships/slideLayout" Target="/ppt/slideLayouts/slideLayout23.xml" Id="rId23" /><Relationship Type="http://schemas.openxmlformats.org/officeDocument/2006/relationships/slideLayout" Target="/ppt/slideLayouts/slideLayout24.xml" Id="rId24" /><Relationship Type="http://schemas.openxmlformats.org/officeDocument/2006/relationships/slideLayout" Target="/ppt/slideLayouts/slideLayout25.xml" Id="rId25" /><Relationship Type="http://schemas.openxmlformats.org/officeDocument/2006/relationships/slideLayout" Target="/ppt/slideLayouts/slideLayout26.xml" Id="rId26" /><Relationship Type="http://schemas.openxmlformats.org/officeDocument/2006/relationships/slideLayout" Target="/ppt/slideLayouts/slideLayout27.xml" Id="rId27" /><Relationship Type="http://schemas.openxmlformats.org/officeDocument/2006/relationships/slideLayout" Target="/ppt/slideLayouts/slideLayout28.xml" Id="rId28" /><Relationship Type="http://schemas.openxmlformats.org/officeDocument/2006/relationships/slideLayout" Target="/ppt/slideLayouts/slideLayout29.xml" Id="rId29" /><Relationship Type="http://schemas.openxmlformats.org/officeDocument/2006/relationships/slideLayout" Target="/ppt/slideLayouts/slideLayout30.xml" Id="rId30" /><Relationship Type="http://schemas.openxmlformats.org/officeDocument/2006/relationships/slideLayout" Target="/ppt/slideLayouts/slideLayout31.xml" Id="rId31" /><Relationship Type="http://schemas.openxmlformats.org/officeDocument/2006/relationships/slideLayout" Target="/ppt/slideLayouts/slideLayout32.xml" Id="rId32" /><Relationship Type="http://schemas.openxmlformats.org/officeDocument/2006/relationships/theme" Target="/ppt/slideMasters/theme/theme1.xml" Id="rId3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3.xml" Id="rId1" /><Relationship Type="http://schemas.openxmlformats.org/officeDocument/2006/relationships/slideLayout" Target="/ppt/slideLayouts/slideLayout34.xml" Id="rId2" /><Relationship Type="http://schemas.openxmlformats.org/officeDocument/2006/relationships/slideLayout" Target="/ppt/slideLayouts/slideLayout35.xml" Id="rId3" /><Relationship Type="http://schemas.openxmlformats.org/officeDocument/2006/relationships/slideLayout" Target="/ppt/slideLayouts/slideLayout36.xml" Id="rId4" /><Relationship Type="http://schemas.openxmlformats.org/officeDocument/2006/relationships/slideLayout" Target="/ppt/slideLayouts/slideLayout37.xml" Id="rId5" /><Relationship Type="http://schemas.openxmlformats.org/officeDocument/2006/relationships/slideLayout" Target="/ppt/slideLayouts/slideLayout38.xml" Id="rId6" /><Relationship Type="http://schemas.openxmlformats.org/officeDocument/2006/relationships/slideLayout" Target="/ppt/slideLayouts/slideLayout39.xml" Id="rId7" /><Relationship Type="http://schemas.openxmlformats.org/officeDocument/2006/relationships/slideLayout" Target="/ppt/slideLayouts/slideLayout40.xml" Id="rId8" /><Relationship Type="http://schemas.openxmlformats.org/officeDocument/2006/relationships/slideLayout" Target="/ppt/slideLayouts/slideLayout41.xml" Id="rId9" /><Relationship Type="http://schemas.openxmlformats.org/officeDocument/2006/relationships/slideLayout" Target="/ppt/slideLayouts/slideLayout42.xml" Id="rId10" /><Relationship Type="http://schemas.openxmlformats.org/officeDocument/2006/relationships/slideLayout" Target="/ppt/slideLayouts/slideLayout43.xml" Id="rId11" /><Relationship Type="http://schemas.openxmlformats.org/officeDocument/2006/relationships/theme" Target="/ppt/slideMasters/theme/theme2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900" lvl="0" indent="-342900" algn="l" defTabSz="91440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3.jp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3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4.jp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5.jpg" Id="rId3" /><Relationship Type="http://schemas.openxmlformats.org/officeDocument/2006/relationships/image" Target="/ppt/media/image6.jpg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4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13.xml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5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5.xml" Id="rId2" /><Relationship Type="http://schemas.openxmlformats.org/officeDocument/2006/relationships/image" Target="/ppt/media/image6.png" Id="rId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6.xml" Id="rId2" /><Relationship Type="http://schemas.openxmlformats.org/officeDocument/2006/relationships/image" Target="/ppt/media/image7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7.xml" Id="rId2" /><Relationship Type="http://schemas.openxmlformats.org/officeDocument/2006/relationships/image" Target="/ppt/media/image8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.xml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8.xml" Id="rId2" /><Relationship Type="http://schemas.openxmlformats.org/officeDocument/2006/relationships/image" Target="/ppt/media/image9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9.xml" Id="rId2" /><Relationship Type="http://schemas.openxmlformats.org/officeDocument/2006/relationships/image" Target="/ppt/media/image10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0.xml" Id="rId2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21.xml" Id="rId2" /><Relationship Type="http://schemas.openxmlformats.org/officeDocument/2006/relationships/image" Target="/ppt/media/image11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2.xml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7.jpg" Id="rId2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2.png" Id="rId2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3.png" Id="rId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4.png" Id="rId2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3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3.xml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4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notesSlide" Target="/ppt/notesSlides/notesSlide4.xml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5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2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.jp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2.jp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25" name="Group 4"/>
            <p:cNvGrpSpPr/>
            <p:nvPr/>
          </p:nvGrpSpPr>
          <p:grpSpPr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</p:grpSpPr>
          <p:sp>
            <p:nvSpPr>
              <p:cNvPr id="26" name="Freeform 6"/>
              <p:cNvSpPr/>
              <p:nvPr/>
            </p:nvSpPr>
            <p:spPr>
              <a:xfrm>
                <a:off x="1164" y="687"/>
                <a:ext cx="3219" cy="2998"/>
              </a:xfrm>
              <a:custGeom>
                <a:rect l="0" t="0" r="r" b="b"/>
                <a:pathLst>
                  <a:path w="3219" h="2998">
                    <a:moveTo>
                      <a:pt x="227" y="957"/>
                    </a:moveTo>
                    <a:cubicBezTo>
                      <a:pt x="227" y="1059"/>
                      <a:pt x="227" y="1153"/>
                      <a:pt x="227" y="1248"/>
                    </a:cubicBezTo>
                    <a:cubicBezTo>
                      <a:pt x="227" y="1257"/>
                      <a:pt x="239" y="1267"/>
                      <a:pt x="249" y="1272"/>
                    </a:cubicBezTo>
                    <a:cubicBezTo>
                      <a:pt x="322" y="1314"/>
                      <a:pt x="341" y="1385"/>
                      <a:pt x="291" y="1459"/>
                    </a:cubicBezTo>
                    <a:cubicBezTo>
                      <a:pt x="286" y="1468"/>
                      <a:pt x="282" y="1480"/>
                      <a:pt x="282" y="1490"/>
                    </a:cubicBezTo>
                    <a:cubicBezTo>
                      <a:pt x="303" y="1736"/>
                      <a:pt x="327" y="1980"/>
                      <a:pt x="348" y="2226"/>
                    </a:cubicBezTo>
                    <a:cubicBezTo>
                      <a:pt x="365" y="2425"/>
                      <a:pt x="383" y="2626"/>
                      <a:pt x="400" y="2827"/>
                    </a:cubicBezTo>
                    <a:cubicBezTo>
                      <a:pt x="405" y="2882"/>
                      <a:pt x="409" y="2934"/>
                      <a:pt x="414" y="2998"/>
                    </a:cubicBezTo>
                    <a:cubicBezTo>
                      <a:pt x="277" y="2998"/>
                      <a:pt x="142" y="2998"/>
                      <a:pt x="0" y="2998"/>
                    </a:cubicBezTo>
                    <a:cubicBezTo>
                      <a:pt x="5" y="2946"/>
                      <a:pt x="9" y="2889"/>
                      <a:pt x="14" y="2835"/>
                    </a:cubicBezTo>
                    <a:cubicBezTo>
                      <a:pt x="38" y="2529"/>
                      <a:pt x="64" y="2226"/>
                      <a:pt x="90" y="1921"/>
                    </a:cubicBezTo>
                    <a:cubicBezTo>
                      <a:pt x="102" y="1776"/>
                      <a:pt x="116" y="1634"/>
                      <a:pt x="128" y="1490"/>
                    </a:cubicBezTo>
                    <a:cubicBezTo>
                      <a:pt x="128" y="1478"/>
                      <a:pt x="123" y="1461"/>
                      <a:pt x="118" y="1452"/>
                    </a:cubicBezTo>
                    <a:cubicBezTo>
                      <a:pt x="76" y="1381"/>
                      <a:pt x="95" y="1310"/>
                      <a:pt x="168" y="1272"/>
                    </a:cubicBezTo>
                    <a:cubicBezTo>
                      <a:pt x="178" y="1267"/>
                      <a:pt x="187" y="1253"/>
                      <a:pt x="187" y="1243"/>
                    </a:cubicBezTo>
                    <a:cubicBezTo>
                      <a:pt x="187" y="1151"/>
                      <a:pt x="189" y="1056"/>
                      <a:pt x="187" y="964"/>
                    </a:cubicBezTo>
                    <a:cubicBezTo>
                      <a:pt x="187" y="952"/>
                      <a:pt x="175" y="935"/>
                      <a:pt x="166" y="928"/>
                    </a:cubicBezTo>
                    <a:cubicBezTo>
                      <a:pt x="137" y="914"/>
                      <a:pt x="107" y="902"/>
                      <a:pt x="73" y="886"/>
                    </a:cubicBezTo>
                    <a:cubicBezTo>
                      <a:pt x="85" y="879"/>
                      <a:pt x="95" y="871"/>
                      <a:pt x="104" y="867"/>
                    </a:cubicBezTo>
                    <a:cubicBezTo>
                      <a:pt x="561" y="613"/>
                      <a:pt x="1020" y="358"/>
                      <a:pt x="1477" y="104"/>
                    </a:cubicBezTo>
                    <a:cubicBezTo>
                      <a:pt x="1531" y="73"/>
                      <a:pt x="1586" y="45"/>
                      <a:pt x="1638" y="12"/>
                    </a:cubicBezTo>
                    <a:cubicBezTo>
                      <a:pt x="1662" y="0"/>
                      <a:pt x="1678" y="2"/>
                      <a:pt x="1699" y="12"/>
                    </a:cubicBezTo>
                    <a:cubicBezTo>
                      <a:pt x="2123" y="227"/>
                      <a:pt x="2547" y="438"/>
                      <a:pt x="2970" y="651"/>
                    </a:cubicBezTo>
                    <a:cubicBezTo>
                      <a:pt x="3051" y="694"/>
                      <a:pt x="3134" y="734"/>
                      <a:pt x="3219" y="777"/>
                    </a:cubicBezTo>
                    <a:cubicBezTo>
                      <a:pt x="3169" y="805"/>
                      <a:pt x="3124" y="829"/>
                      <a:pt x="3082" y="853"/>
                    </a:cubicBezTo>
                    <a:cubicBezTo>
                      <a:pt x="2625" y="1094"/>
                      <a:pt x="2168" y="1336"/>
                      <a:pt x="1711" y="1577"/>
                    </a:cubicBezTo>
                    <a:cubicBezTo>
                      <a:pt x="1683" y="1591"/>
                      <a:pt x="1659" y="1596"/>
                      <a:pt x="1628" y="1582"/>
                    </a:cubicBezTo>
                    <a:cubicBezTo>
                      <a:pt x="1174" y="1378"/>
                      <a:pt x="720" y="1175"/>
                      <a:pt x="265" y="973"/>
                    </a:cubicBezTo>
                    <a:cubicBezTo>
                      <a:pt x="256" y="969"/>
                      <a:pt x="244" y="964"/>
                      <a:pt x="227" y="9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>
                  <a:spcBef>
                    <a:spcPts val="0"/>
                  </a:spcBef>
                  <a:spcAft>
                    <a:spcPts val="0"/>
                  </a:spcAft>
                </a:pPr>
                <a:endParaRPr lang="zh-HK">
                  <a:latin typeface="微软雅黑"/>
                  <a:ea typeface="宋体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>
              <a:xfrm>
                <a:off x="1829" y="1959"/>
                <a:ext cx="2000" cy="947"/>
              </a:xfrm>
              <a:custGeom>
                <a:rect l="0" t="0" r="r" b="b"/>
                <a:pathLst>
                  <a:path w="2000" h="947">
                    <a:moveTo>
                      <a:pt x="0" y="348"/>
                    </a:moveTo>
                    <a:cubicBezTo>
                      <a:pt x="64" y="256"/>
                      <a:pt x="125" y="166"/>
                      <a:pt x="185" y="76"/>
                    </a:cubicBezTo>
                    <a:cubicBezTo>
                      <a:pt x="199" y="57"/>
                      <a:pt x="211" y="59"/>
                      <a:pt x="227" y="66"/>
                    </a:cubicBezTo>
                    <a:cubicBezTo>
                      <a:pt x="357" y="125"/>
                      <a:pt x="488" y="182"/>
                      <a:pt x="620" y="239"/>
                    </a:cubicBezTo>
                    <a:cubicBezTo>
                      <a:pt x="741" y="294"/>
                      <a:pt x="864" y="348"/>
                      <a:pt x="987" y="402"/>
                    </a:cubicBezTo>
                    <a:cubicBezTo>
                      <a:pt x="996" y="407"/>
                      <a:pt x="1015" y="402"/>
                      <a:pt x="1027" y="395"/>
                    </a:cubicBezTo>
                    <a:cubicBezTo>
                      <a:pt x="1257" y="275"/>
                      <a:pt x="1484" y="154"/>
                      <a:pt x="1714" y="31"/>
                    </a:cubicBezTo>
                    <a:cubicBezTo>
                      <a:pt x="1733" y="21"/>
                      <a:pt x="1751" y="12"/>
                      <a:pt x="1773" y="0"/>
                    </a:cubicBezTo>
                    <a:cubicBezTo>
                      <a:pt x="1849" y="114"/>
                      <a:pt x="1924" y="225"/>
                      <a:pt x="2000" y="339"/>
                    </a:cubicBezTo>
                    <a:cubicBezTo>
                      <a:pt x="1920" y="391"/>
                      <a:pt x="1839" y="440"/>
                      <a:pt x="1759" y="490"/>
                    </a:cubicBezTo>
                    <a:cubicBezTo>
                      <a:pt x="1527" y="637"/>
                      <a:pt x="1292" y="784"/>
                      <a:pt x="1060" y="930"/>
                    </a:cubicBezTo>
                    <a:cubicBezTo>
                      <a:pt x="1037" y="945"/>
                      <a:pt x="1020" y="947"/>
                      <a:pt x="996" y="933"/>
                    </a:cubicBezTo>
                    <a:cubicBezTo>
                      <a:pt x="672" y="741"/>
                      <a:pt x="346" y="552"/>
                      <a:pt x="19" y="362"/>
                    </a:cubicBezTo>
                    <a:cubicBezTo>
                      <a:pt x="14" y="357"/>
                      <a:pt x="7" y="353"/>
                      <a:pt x="0" y="3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>
                  <a:spcBef>
                    <a:spcPts val="0"/>
                  </a:spcBef>
                  <a:spcAft>
                    <a:spcPts val="0"/>
                  </a:spcAft>
                </a:pPr>
                <a:endParaRPr lang="zh-HK">
                  <a:latin typeface="微软雅黑"/>
                  <a:ea typeface="宋体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674402" y="2278317"/>
            <a:ext cx="5724644" cy="92333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5400">
                <a:solidFill>
                  <a:srgbClr val="858976"/>
                </a:solidFill>
                <a:latin typeface="微软雅黑"/>
                <a:ea typeface="微软雅黑"/>
              </a:rPr>
              <a:t>软件设计规格说明书</a:t>
            </a:r>
          </a:p>
        </p:txBody>
      </p:sp>
      <p:sp>
        <p:nvSpPr>
          <p:cNvPr id="29" name="文本框 28"/>
          <p:cNvSpPr txBox="1"/>
          <p:nvPr/>
        </p:nvSpPr>
        <p:spPr>
          <a:xfrm rot="0">
            <a:off x="7654096" y="4512854"/>
            <a:ext cx="1951175" cy="400110"/>
          </a:xfrm>
          <a:prstGeom prst="rect">
            <a:avLst/>
          </a:prstGeom>
          <a:noFill/>
        </p:spPr>
        <p:txBody>
          <a:bodyPr wrap="none"/>
          <a:lstStyle/>
          <a:p>
            <a:pPr/>
            <a:r>
              <a:rPr lang="zh-CN" sz="2000">
                <a:solidFill>
                  <a:srgbClr val="858976"/>
                </a:solidFill>
                <a:latin typeface="微软雅黑"/>
                <a:ea typeface="微软雅黑"/>
              </a:rPr>
              <a:t>制作人</a:t>
            </a:r>
            <a:r>
              <a:rPr lang="zh-CN" sz="2000">
                <a:solidFill>
                  <a:srgbClr val="858976"/>
                </a:solidFill>
                <a:latin typeface="微软雅黑"/>
                <a:ea typeface="微软雅黑"/>
              </a:rPr>
              <a:t>：易行小组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3736988" y="1682125"/>
            <a:ext cx="4718150" cy="3631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购物车界面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1388148" y="1522790"/>
            <a:ext cx="9544408" cy="451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交流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726265" y="1302435"/>
            <a:ext cx="10739597" cy="509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订单管理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669194" y="1544492"/>
            <a:ext cx="6095871" cy="3006489"/>
          </a:xfrm>
          <a:prstGeom prst="rect">
            <a:avLst/>
          </a:prstGeom>
        </p:spPr>
      </p:pic>
      <p:pic>
        <p:nvPicPr>
          <p:cNvPr id="34" name=""/>
          <p:cNvPicPr/>
          <p:nvPr/>
        </p:nvPicPr>
        <p:blipFill>
          <a:blip r:embed="rId4"/>
          <a:stretch/>
        </p:blipFill>
        <p:spPr>
          <a:xfrm rot="0" flipH="0" flipV="0">
            <a:off x="4710033" y="2983386"/>
            <a:ext cx="6875227" cy="336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个人中心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1452403" y="904973"/>
            <a:ext cx="9311719" cy="5254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数据库设计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3.1用户表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3390900" y="1524000"/>
            <a:ext cx="5410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3.2商品表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3117850" y="1708150"/>
            <a:ext cx="5956300" cy="344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3.3订单表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3581400" y="1778000"/>
            <a:ext cx="50292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3.4购物车表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3200400" y="1873250"/>
            <a:ext cx="5791200" cy="311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</p:grpSpPr>
        <p:sp>
          <p:nvSpPr>
            <p:cNvPr id="6" name="Freeform 6"/>
            <p:cNvSpPr/>
            <p:nvPr/>
          </p:nvSpPr>
          <p:spPr>
            <a:xfrm>
              <a:off x="1709739" y="2636838"/>
              <a:ext cx="1468102" cy="1467130"/>
            </a:xfrm>
            <a:custGeom>
              <a:rect l="0" t="0" r="r" b="b"/>
              <a:pathLst>
                <a:path w="1468102" h="1467130">
                  <a:moveTo>
                    <a:pt x="795030" y="1345061"/>
                  </a:moveTo>
                  <a:cubicBezTo>
                    <a:pt x="783525" y="1385367"/>
                    <a:pt x="773170" y="1422218"/>
                    <a:pt x="761664" y="1459069"/>
                  </a:cubicBezTo>
                  <a:cubicBezTo>
                    <a:pt x="760514" y="1462524"/>
                    <a:pt x="755911" y="1464827"/>
                    <a:pt x="752460" y="1465978"/>
                  </a:cubicBezTo>
                  <a:cubicBezTo>
                    <a:pt x="749008" y="1467130"/>
                    <a:pt x="744406" y="1467130"/>
                    <a:pt x="739804" y="1467130"/>
                  </a:cubicBezTo>
                  <a:cubicBezTo>
                    <a:pt x="559167" y="1467130"/>
                    <a:pt x="378531" y="1465978"/>
                    <a:pt x="197895" y="1467130"/>
                  </a:cubicBezTo>
                  <a:cubicBezTo>
                    <a:pt x="161077" y="1467130"/>
                    <a:pt x="125410" y="1461372"/>
                    <a:pt x="93195" y="1442947"/>
                  </a:cubicBezTo>
                  <a:cubicBezTo>
                    <a:pt x="33366" y="1406096"/>
                    <a:pt x="1151" y="1351971"/>
                    <a:pt x="1151" y="1281723"/>
                  </a:cubicBezTo>
                  <a:cubicBezTo>
                    <a:pt x="0" y="1196506"/>
                    <a:pt x="0" y="1112439"/>
                    <a:pt x="0" y="1027221"/>
                  </a:cubicBezTo>
                  <a:cubicBezTo>
                    <a:pt x="0" y="749687"/>
                    <a:pt x="0" y="473305"/>
                    <a:pt x="0" y="195771"/>
                  </a:cubicBezTo>
                  <a:cubicBezTo>
                    <a:pt x="0" y="78308"/>
                    <a:pt x="78237" y="0"/>
                    <a:pt x="195594" y="0"/>
                  </a:cubicBezTo>
                  <a:cubicBezTo>
                    <a:pt x="555716" y="0"/>
                    <a:pt x="916988" y="0"/>
                    <a:pt x="1277111" y="0"/>
                  </a:cubicBezTo>
                  <a:cubicBezTo>
                    <a:pt x="1373757" y="0"/>
                    <a:pt x="1447392" y="58731"/>
                    <a:pt x="1464650" y="150859"/>
                  </a:cubicBezTo>
                  <a:cubicBezTo>
                    <a:pt x="1468102" y="164678"/>
                    <a:pt x="1468102" y="179649"/>
                    <a:pt x="1468102" y="193468"/>
                  </a:cubicBezTo>
                  <a:cubicBezTo>
                    <a:pt x="1468102" y="370813"/>
                    <a:pt x="1468102" y="547007"/>
                    <a:pt x="1468102" y="724352"/>
                  </a:cubicBezTo>
                  <a:cubicBezTo>
                    <a:pt x="1468102" y="730110"/>
                    <a:pt x="1468102" y="734717"/>
                    <a:pt x="1466951" y="742778"/>
                  </a:cubicBezTo>
                  <a:cubicBezTo>
                    <a:pt x="1425532" y="737020"/>
                    <a:pt x="1386413" y="740475"/>
                    <a:pt x="1347294" y="758900"/>
                  </a:cubicBezTo>
                  <a:cubicBezTo>
                    <a:pt x="1347294" y="586161"/>
                    <a:pt x="1347294" y="416877"/>
                    <a:pt x="1347294" y="246441"/>
                  </a:cubicBezTo>
                  <a:cubicBezTo>
                    <a:pt x="938849" y="246441"/>
                    <a:pt x="531554" y="246441"/>
                    <a:pt x="121958" y="246441"/>
                  </a:cubicBezTo>
                  <a:cubicBezTo>
                    <a:pt x="121958" y="252199"/>
                    <a:pt x="121958" y="257957"/>
                    <a:pt x="121958" y="264866"/>
                  </a:cubicBezTo>
                  <a:cubicBezTo>
                    <a:pt x="121958" y="599980"/>
                    <a:pt x="121958" y="935094"/>
                    <a:pt x="120808" y="1269056"/>
                  </a:cubicBezTo>
                  <a:cubicBezTo>
                    <a:pt x="120808" y="1313968"/>
                    <a:pt x="143819" y="1346213"/>
                    <a:pt x="196744" y="1345061"/>
                  </a:cubicBezTo>
                  <a:cubicBezTo>
                    <a:pt x="388886" y="1343910"/>
                    <a:pt x="579877" y="1345061"/>
                    <a:pt x="772019" y="1345061"/>
                  </a:cubicBezTo>
                  <a:cubicBezTo>
                    <a:pt x="778922" y="1345061"/>
                    <a:pt x="785826" y="1345061"/>
                    <a:pt x="795030" y="13450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7" name="Freeform 7"/>
            <p:cNvSpPr/>
            <p:nvPr/>
          </p:nvSpPr>
          <p:spPr>
            <a:xfrm>
              <a:off x="2571440" y="3653665"/>
              <a:ext cx="569443" cy="567498"/>
            </a:xfrm>
            <a:custGeom>
              <a:rect l="0" t="0" r="r" b="b"/>
              <a:pathLst>
                <a:path w="569443" h="567498">
                  <a:moveTo>
                    <a:pt x="377328" y="1151"/>
                  </a:moveTo>
                  <a:cubicBezTo>
                    <a:pt x="441750" y="64462"/>
                    <a:pt x="505021" y="128924"/>
                    <a:pt x="569443" y="192236"/>
                  </a:cubicBezTo>
                  <a:cubicBezTo>
                    <a:pt x="544134" y="218711"/>
                    <a:pt x="517675" y="245187"/>
                    <a:pt x="491216" y="271662"/>
                  </a:cubicBezTo>
                  <a:cubicBezTo>
                    <a:pt x="419892" y="343031"/>
                    <a:pt x="348568" y="414400"/>
                    <a:pt x="276094" y="484618"/>
                  </a:cubicBezTo>
                  <a:cubicBezTo>
                    <a:pt x="268041" y="492676"/>
                    <a:pt x="258838" y="498431"/>
                    <a:pt x="248484" y="501885"/>
                  </a:cubicBezTo>
                  <a:cubicBezTo>
                    <a:pt x="180611" y="522605"/>
                    <a:pt x="112738" y="542174"/>
                    <a:pt x="46016" y="561742"/>
                  </a:cubicBezTo>
                  <a:cubicBezTo>
                    <a:pt x="32211" y="566347"/>
                    <a:pt x="20707" y="567498"/>
                    <a:pt x="10354" y="557138"/>
                  </a:cubicBezTo>
                  <a:cubicBezTo>
                    <a:pt x="0" y="546778"/>
                    <a:pt x="3451" y="534116"/>
                    <a:pt x="6902" y="522605"/>
                  </a:cubicBezTo>
                  <a:cubicBezTo>
                    <a:pt x="26459" y="454689"/>
                    <a:pt x="46016" y="385622"/>
                    <a:pt x="66723" y="317707"/>
                  </a:cubicBezTo>
                  <a:cubicBezTo>
                    <a:pt x="69023" y="310800"/>
                    <a:pt x="72475" y="303893"/>
                    <a:pt x="77076" y="298138"/>
                  </a:cubicBezTo>
                  <a:cubicBezTo>
                    <a:pt x="177160" y="199142"/>
                    <a:pt x="276094" y="100147"/>
                    <a:pt x="376177" y="1151"/>
                  </a:cubicBezTo>
                  <a:cubicBezTo>
                    <a:pt x="377328" y="1151"/>
                    <a:pt x="378478" y="0"/>
                    <a:pt x="377328" y="1151"/>
                  </a:cubicBezTo>
                  <a:close/>
                  <a:moveTo>
                    <a:pt x="117340" y="336125"/>
                  </a:moveTo>
                  <a:cubicBezTo>
                    <a:pt x="104685" y="376413"/>
                    <a:pt x="93182" y="416702"/>
                    <a:pt x="82828" y="455840"/>
                  </a:cubicBezTo>
                  <a:cubicBezTo>
                    <a:pt x="81678" y="459294"/>
                    <a:pt x="82828" y="463898"/>
                    <a:pt x="85129" y="466200"/>
                  </a:cubicBezTo>
                  <a:cubicBezTo>
                    <a:pt x="100084" y="486920"/>
                    <a:pt x="105836" y="489222"/>
                    <a:pt x="129994" y="481165"/>
                  </a:cubicBezTo>
                  <a:cubicBezTo>
                    <a:pt x="143799" y="477711"/>
                    <a:pt x="156453" y="473107"/>
                    <a:pt x="170258" y="469654"/>
                  </a:cubicBezTo>
                  <a:cubicBezTo>
                    <a:pt x="189814" y="463898"/>
                    <a:pt x="209371" y="458142"/>
                    <a:pt x="230078" y="452387"/>
                  </a:cubicBezTo>
                  <a:cubicBezTo>
                    <a:pt x="224326" y="420156"/>
                    <a:pt x="218574" y="392529"/>
                    <a:pt x="212822" y="363751"/>
                  </a:cubicBezTo>
                  <a:cubicBezTo>
                    <a:pt x="212822" y="360298"/>
                    <a:pt x="208221" y="355693"/>
                    <a:pt x="204769" y="354542"/>
                  </a:cubicBezTo>
                  <a:cubicBezTo>
                    <a:pt x="176010" y="347636"/>
                    <a:pt x="147250" y="341880"/>
                    <a:pt x="117340" y="336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2262162" y="3371619"/>
              <a:ext cx="608346" cy="119627"/>
            </a:xfrm>
            <a:custGeom>
              <a:rect l="0" t="0" r="r" b="b"/>
              <a:pathLst>
                <a:path w="608346" h="119627">
                  <a:moveTo>
                    <a:pt x="0" y="119627"/>
                  </a:moveTo>
                  <a:cubicBezTo>
                    <a:pt x="0" y="79368"/>
                    <a:pt x="0" y="40259"/>
                    <a:pt x="0" y="0"/>
                  </a:cubicBezTo>
                  <a:cubicBezTo>
                    <a:pt x="203549" y="0"/>
                    <a:pt x="404797" y="0"/>
                    <a:pt x="608346" y="0"/>
                  </a:cubicBezTo>
                  <a:cubicBezTo>
                    <a:pt x="608346" y="40259"/>
                    <a:pt x="608346" y="79368"/>
                    <a:pt x="608346" y="119627"/>
                  </a:cubicBezTo>
                  <a:cubicBezTo>
                    <a:pt x="405947" y="119627"/>
                    <a:pt x="203549" y="119627"/>
                    <a:pt x="0" y="1196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2263134" y="3127502"/>
              <a:ext cx="607373" cy="119627"/>
            </a:xfrm>
            <a:custGeom>
              <a:rect l="0" t="0" r="r" b="b"/>
              <a:pathLst>
                <a:path w="607373" h="119627">
                  <a:moveTo>
                    <a:pt x="607373" y="0"/>
                  </a:moveTo>
                  <a:cubicBezTo>
                    <a:pt x="607373" y="40259"/>
                    <a:pt x="607373" y="79368"/>
                    <a:pt x="607373" y="119627"/>
                  </a:cubicBezTo>
                  <a:cubicBezTo>
                    <a:pt x="404915" y="119627"/>
                    <a:pt x="203608" y="119627"/>
                    <a:pt x="0" y="119627"/>
                  </a:cubicBezTo>
                  <a:cubicBezTo>
                    <a:pt x="0" y="80518"/>
                    <a:pt x="0" y="41409"/>
                    <a:pt x="0" y="0"/>
                  </a:cubicBezTo>
                  <a:cubicBezTo>
                    <a:pt x="202458" y="0"/>
                    <a:pt x="404915" y="0"/>
                    <a:pt x="607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2263134" y="3615735"/>
              <a:ext cx="549991" cy="120599"/>
            </a:xfrm>
            <a:custGeom>
              <a:rect l="0" t="0" r="r" b="b"/>
              <a:pathLst>
                <a:path w="549991" h="120599">
                  <a:moveTo>
                    <a:pt x="0" y="0"/>
                  </a:moveTo>
                  <a:cubicBezTo>
                    <a:pt x="182947" y="0"/>
                    <a:pt x="365894" y="0"/>
                    <a:pt x="549991" y="0"/>
                  </a:cubicBezTo>
                  <a:cubicBezTo>
                    <a:pt x="547690" y="3446"/>
                    <a:pt x="545389" y="6891"/>
                    <a:pt x="543087" y="9188"/>
                  </a:cubicBezTo>
                  <a:cubicBezTo>
                    <a:pt x="509720" y="43645"/>
                    <a:pt x="475201" y="78102"/>
                    <a:pt x="440683" y="111411"/>
                  </a:cubicBezTo>
                  <a:cubicBezTo>
                    <a:pt x="436081" y="116005"/>
                    <a:pt x="428026" y="119450"/>
                    <a:pt x="421123" y="119450"/>
                  </a:cubicBezTo>
                  <a:cubicBezTo>
                    <a:pt x="284200" y="120599"/>
                    <a:pt x="146127" y="120599"/>
                    <a:pt x="9205" y="120599"/>
                  </a:cubicBezTo>
                  <a:cubicBezTo>
                    <a:pt x="6904" y="120599"/>
                    <a:pt x="3452" y="119450"/>
                    <a:pt x="0" y="119450"/>
                  </a:cubicBezTo>
                  <a:cubicBezTo>
                    <a:pt x="0" y="79251"/>
                    <a:pt x="0" y="4020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3016880" y="3492218"/>
              <a:ext cx="283019" cy="281074"/>
            </a:xfrm>
            <a:custGeom>
              <a:rect l="0" t="0" r="r" b="b"/>
              <a:pathLst>
                <a:path w="283019" h="281074">
                  <a:moveTo>
                    <a:pt x="0" y="100219"/>
                  </a:moveTo>
                  <a:cubicBezTo>
                    <a:pt x="25311" y="73724"/>
                    <a:pt x="49471" y="47230"/>
                    <a:pt x="75932" y="23039"/>
                  </a:cubicBezTo>
                  <a:cubicBezTo>
                    <a:pt x="100092" y="1152"/>
                    <a:pt x="135757" y="0"/>
                    <a:pt x="159917" y="23039"/>
                  </a:cubicBezTo>
                  <a:cubicBezTo>
                    <a:pt x="194432" y="55293"/>
                    <a:pt x="227796" y="87548"/>
                    <a:pt x="258859" y="122106"/>
                  </a:cubicBezTo>
                  <a:cubicBezTo>
                    <a:pt x="281869" y="146297"/>
                    <a:pt x="283019" y="182007"/>
                    <a:pt x="261160" y="205046"/>
                  </a:cubicBezTo>
                  <a:cubicBezTo>
                    <a:pt x="235849" y="232692"/>
                    <a:pt x="208238" y="256883"/>
                    <a:pt x="182927" y="281074"/>
                  </a:cubicBezTo>
                  <a:cubicBezTo>
                    <a:pt x="123102" y="222325"/>
                    <a:pt x="62126" y="161272"/>
                    <a:pt x="0" y="100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017073" y="3372591"/>
              <a:ext cx="119627" cy="117682"/>
            </a:xfrm>
            <a:custGeom>
              <a:rect l="0" t="0" r="r" b="b"/>
              <a:pathLst>
                <a:path w="119627" h="117682">
                  <a:moveTo>
                    <a:pt x="0" y="117682"/>
                  </a:moveTo>
                  <a:cubicBezTo>
                    <a:pt x="0" y="78455"/>
                    <a:pt x="0" y="39227"/>
                    <a:pt x="0" y="0"/>
                  </a:cubicBezTo>
                  <a:cubicBezTo>
                    <a:pt x="40259" y="0"/>
                    <a:pt x="79368" y="0"/>
                    <a:pt x="119627" y="0"/>
                  </a:cubicBezTo>
                  <a:cubicBezTo>
                    <a:pt x="119627" y="39227"/>
                    <a:pt x="119627" y="77301"/>
                    <a:pt x="119627" y="117682"/>
                  </a:cubicBezTo>
                  <a:cubicBezTo>
                    <a:pt x="80518" y="117682"/>
                    <a:pt x="41409" y="117682"/>
                    <a:pt x="0" y="1176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2018045" y="3128475"/>
              <a:ext cx="118654" cy="118654"/>
            </a:xfrm>
            <a:custGeom>
              <a:rect l="0" t="0" r="r" b="b"/>
              <a:pathLst>
                <a:path w="118654" h="118654">
                  <a:moveTo>
                    <a:pt x="118654" y="118654"/>
                  </a:moveTo>
                  <a:cubicBezTo>
                    <a:pt x="78335" y="118654"/>
                    <a:pt x="39167" y="118654"/>
                    <a:pt x="0" y="118654"/>
                  </a:cubicBezTo>
                  <a:cubicBezTo>
                    <a:pt x="0" y="78335"/>
                    <a:pt x="0" y="40319"/>
                    <a:pt x="0" y="0"/>
                  </a:cubicBezTo>
                  <a:cubicBezTo>
                    <a:pt x="39167" y="0"/>
                    <a:pt x="78335" y="0"/>
                    <a:pt x="118654" y="0"/>
                  </a:cubicBezTo>
                  <a:cubicBezTo>
                    <a:pt x="118654" y="39167"/>
                    <a:pt x="118654" y="78335"/>
                    <a:pt x="118654" y="1186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18045" y="3616708"/>
              <a:ext cx="118654" cy="118654"/>
            </a:xfrm>
            <a:custGeom>
              <a:rect l="0" t="0" r="r" b="b"/>
              <a:pathLst>
                <a:path w="118654" h="118654">
                  <a:moveTo>
                    <a:pt x="118654" y="118654"/>
                  </a:moveTo>
                  <a:cubicBezTo>
                    <a:pt x="78335" y="118654"/>
                    <a:pt x="40319" y="118654"/>
                    <a:pt x="0" y="118654"/>
                  </a:cubicBezTo>
                  <a:cubicBezTo>
                    <a:pt x="0" y="78335"/>
                    <a:pt x="0" y="40319"/>
                    <a:pt x="0" y="0"/>
                  </a:cubicBezTo>
                  <a:cubicBezTo>
                    <a:pt x="39167" y="0"/>
                    <a:pt x="78335" y="0"/>
                    <a:pt x="118654" y="0"/>
                  </a:cubicBezTo>
                  <a:cubicBezTo>
                    <a:pt x="118654" y="38015"/>
                    <a:pt x="118654" y="77183"/>
                    <a:pt x="118654" y="1186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5400" b="1">
                <a:solidFill>
                  <a:srgbClr val="EBE9D0"/>
                </a:solidFill>
                <a:latin typeface="微软雅黑"/>
                <a:ea typeface="微软雅黑"/>
              </a:rPr>
              <a:t>目   录</a:t>
            </a:r>
          </a:p>
        </p:txBody>
      </p:sp>
      <p:sp>
        <p:nvSpPr>
          <p:cNvPr id="37" name="文本框 36"/>
          <p:cNvSpPr txBox="1"/>
          <p:nvPr/>
        </p:nvSpPr>
        <p:spPr>
          <a:xfrm rot="0" flipH="0" flipV="0">
            <a:off x="6107693" y="1221125"/>
            <a:ext cx="3834121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000000"/>
                </a:solidFill>
                <a:latin typeface="微软雅黑"/>
                <a:ea typeface="Microsoft YaHei"/>
              </a:rPr>
              <a:t>系统</a:t>
            </a:r>
            <a:r>
              <a:rPr lang="zh-CN" sz="3600" b="1">
                <a:solidFill>
                  <a:srgbClr val="000000"/>
                </a:solidFill>
                <a:latin typeface="微软雅黑"/>
                <a:ea typeface="Microsoft YaHei"/>
              </a:rPr>
              <a:t>体系结构设计</a:t>
            </a:r>
          </a:p>
        </p:txBody>
      </p:sp>
      <p:sp>
        <p:nvSpPr>
          <p:cNvPr id="38" name="文本框 37"/>
          <p:cNvSpPr txBox="1"/>
          <p:nvPr/>
        </p:nvSpPr>
        <p:spPr>
          <a:xfrm rot="0" flipH="0" flipV="0">
            <a:off x="6114043" y="2141401"/>
            <a:ext cx="2031325" cy="646331"/>
          </a:xfrm>
          <a:prstGeom prst="rect">
            <a:avLst/>
          </a:prstGeom>
          <a:noFill/>
          <a:ln w="0"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000000"/>
                </a:solidFill>
                <a:latin typeface="微软雅黑"/>
                <a:ea typeface="Microsoft YaHei"/>
              </a:rPr>
              <a:t>界面设计</a:t>
            </a: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0" flipH="0" flipV="0">
            <a:off x="5110422" y="1174971"/>
            <a:ext cx="769275" cy="769278"/>
            <a:chOff x="5722376" y="1268362"/>
            <a:chExt cx="769275" cy="769278"/>
          </a:xfrm>
        </p:grpSpPr>
        <p:sp>
          <p:nvSpPr>
            <p:cNvPr id="17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b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01</a:t>
              </a:r>
              <a:endParaRPr lang="ea"/>
            </a:p>
          </p:txBody>
        </p:sp>
      </p:grpSp>
      <p:grpSp>
        <p:nvGrpSpPr>
          <p:cNvPr id="56" name="组合 55"/>
          <p:cNvGrpSpPr/>
          <p:nvPr/>
        </p:nvGrpSpPr>
        <p:grpSpPr>
          <a:xfrm rot="0" flipH="0" flipV="0">
            <a:off x="5110422" y="2134822"/>
            <a:ext cx="769275" cy="769278"/>
            <a:chOff x="5722376" y="2450564"/>
            <a:chExt cx="769275" cy="769278"/>
          </a:xfrm>
        </p:grpSpPr>
        <p:sp>
          <p:nvSpPr>
            <p:cNvPr id="18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b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02</a:t>
              </a:r>
              <a:endParaRPr lang="ea"/>
            </a:p>
          </p:txBody>
        </p:sp>
      </p:grpSp>
      <p:sp>
        <p:nvSpPr>
          <p:cNvPr id="57" name="文本框 36"/>
          <p:cNvSpPr txBox="1"/>
          <p:nvPr/>
        </p:nvSpPr>
        <p:spPr>
          <a:xfrm rot="0" flipH="0" flipV="0">
            <a:off x="6114043" y="3079271"/>
            <a:ext cx="3114371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000000"/>
                </a:solidFill>
                <a:latin typeface="微软雅黑"/>
                <a:ea typeface="Microsoft YaHei"/>
              </a:rPr>
              <a:t>数据库设计</a:t>
            </a:r>
          </a:p>
        </p:txBody>
      </p:sp>
      <p:grpSp>
        <p:nvGrpSpPr>
          <p:cNvPr id="58" name="组合 54"/>
          <p:cNvGrpSpPr/>
          <p:nvPr/>
        </p:nvGrpSpPr>
        <p:grpSpPr>
          <a:xfrm rot="0" flipH="0" flipV="0">
            <a:off x="5110422" y="3094673"/>
            <a:ext cx="769275" cy="769278"/>
            <a:chOff x="5722376" y="1268362"/>
            <a:chExt cx="769275" cy="769278"/>
          </a:xfrm>
          <a:solidFill>
            <a:srgbClr val="756271"/>
          </a:solidFill>
        </p:grpSpPr>
        <p:sp>
          <p:nvSpPr>
            <p:cNvPr id="59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grpFill/>
            <a:ln>
              <a:noFill/>
            </a:ln>
          </p:spPr>
          <p:txBody>
            <a:bodyPr anchor="b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  <a:noFill/>
          </p:spPr>
          <p:txBody>
            <a:bodyPr wrap="square" anchor="b"/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03</a:t>
              </a:r>
            </a:p>
          </p:txBody>
        </p:sp>
      </p:grpSp>
      <p:sp>
        <p:nvSpPr>
          <p:cNvPr id="61" name="文本框 37"/>
          <p:cNvSpPr txBox="1"/>
          <p:nvPr/>
        </p:nvSpPr>
        <p:spPr>
          <a:xfrm rot="0" flipH="0" flipV="0">
            <a:off x="6114043" y="4031421"/>
            <a:ext cx="4584218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000000"/>
                </a:solidFill>
                <a:latin typeface="微软雅黑"/>
                <a:ea typeface="Microsoft YaHei"/>
              </a:rPr>
              <a:t>类设计</a:t>
            </a:r>
          </a:p>
        </p:txBody>
      </p:sp>
      <p:grpSp>
        <p:nvGrpSpPr>
          <p:cNvPr id="62" name="组合 55"/>
          <p:cNvGrpSpPr/>
          <p:nvPr/>
        </p:nvGrpSpPr>
        <p:grpSpPr>
          <a:xfrm rot="0" flipH="0" flipV="0">
            <a:off x="5110422" y="4054524"/>
            <a:ext cx="769275" cy="769278"/>
            <a:chOff x="5722376" y="2444214"/>
            <a:chExt cx="769275" cy="769278"/>
          </a:xfrm>
        </p:grpSpPr>
        <p:sp>
          <p:nvSpPr>
            <p:cNvPr id="63" name="椭圆 17"/>
            <p:cNvSpPr/>
            <p:nvPr/>
          </p:nvSpPr>
          <p:spPr>
            <a:xfrm>
              <a:off x="5722376" y="2444214"/>
              <a:ext cx="769275" cy="769278"/>
            </a:xfrm>
            <a:prstGeom prst="ellipse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b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 anchor="b"/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04</a:t>
              </a:r>
            </a:p>
          </p:txBody>
        </p:sp>
      </p:grpSp>
      <p:grpSp>
        <p:nvGrpSpPr>
          <p:cNvPr id="65" name="组合 55"/>
          <p:cNvGrpSpPr/>
          <p:nvPr/>
        </p:nvGrpSpPr>
        <p:grpSpPr>
          <a:xfrm rot="0" flipH="0" flipV="0">
            <a:off x="5110422" y="5014375"/>
            <a:ext cx="769275" cy="769278"/>
            <a:chOff x="5722376" y="2450564"/>
            <a:chExt cx="769275" cy="769278"/>
          </a:xfrm>
          <a:solidFill>
            <a:srgbClr val="756271"/>
          </a:solidFill>
        </p:grpSpPr>
        <p:sp>
          <p:nvSpPr>
            <p:cNvPr id="66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grpFill/>
            <a:ln>
              <a:noFill/>
            </a:ln>
          </p:spPr>
          <p:txBody>
            <a:bodyPr anchor="b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  <a:noFill/>
          </p:spPr>
          <p:txBody>
            <a:bodyPr wrap="square" anchor="b"/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05</a:t>
              </a:r>
            </a:p>
          </p:txBody>
        </p:sp>
      </p:grpSp>
      <p:sp>
        <p:nvSpPr>
          <p:cNvPr id="68" name=""/>
          <p:cNvSpPr txBox="1"/>
          <p:nvPr/>
        </p:nvSpPr>
        <p:spPr>
          <a:xfrm rot="0" flipH="0" flipV="0">
            <a:off x="6114043" y="5040920"/>
            <a:ext cx="3450702" cy="6355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 b="1">
                <a:solidFill>
                  <a:srgbClr val="000000"/>
                </a:solidFill>
                <a:latin typeface="Calibri"/>
                <a:ea typeface="Microsoft YaHei"/>
              </a:rPr>
              <a:t>目前存在的问题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3.5聊天记录表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4476750" y="1047750"/>
            <a:ext cx="3238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3.6收藏表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>
            <a:off x="3175000" y="2482850"/>
            <a:ext cx="584200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功能与模块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28" name=""/>
          <p:cNvPicPr/>
          <p:nvPr/>
        </p:nvPicPr>
        <p:blipFill>
          <a:blip r:embed="rId3"/>
          <a:stretch/>
        </p:blipFill>
        <p:spPr>
          <a:xfrm>
            <a:off x="2233574" y="0"/>
            <a:ext cx="772485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类设计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2261764" y="64"/>
            <a:ext cx="9838726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-108513" y="1171937"/>
            <a:ext cx="2908139" cy="319027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400" b="1"/>
              <a:t>易行交易平台</a:t>
            </a:r>
          </a:p>
          <a:p>
            <a:pPr/>
            <a:r>
              <a:rPr lang="zh-CN" sz="3400" b="1"/>
              <a:t>总体设计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-86747" y="2495855"/>
            <a:ext cx="6037159" cy="169279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400" b="1">
                <a:solidFill>
                  <a:srgbClr val="000000"/>
                </a:solidFill>
                <a:latin typeface="宋体"/>
                <a:ea typeface="宋体"/>
              </a:rPr>
              <a:t>易行交易平台</a:t>
            </a:r>
            <a:r>
              <a:rPr lang="zh-CN" sz="3400" b="1">
                <a:solidFill>
                  <a:srgbClr val="000000"/>
                </a:solidFill>
                <a:latin typeface="宋体"/>
                <a:ea typeface="宋体"/>
              </a:rPr>
              <a:t>实体类类图设计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6570266" y="64"/>
            <a:ext cx="28188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2213658" y="499158"/>
            <a:ext cx="7645679" cy="1334304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 b="1">
                <a:solidFill>
                  <a:srgbClr val="000000"/>
                </a:solidFill>
                <a:latin typeface="宋体"/>
                <a:ea typeface="宋体"/>
              </a:rPr>
              <a:t>易行交易平台数据库操作类图设计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2400300" y="2362200"/>
            <a:ext cx="7391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2720935" y="325601"/>
            <a:ext cx="6262466" cy="145407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 b="1">
                <a:solidFill>
                  <a:srgbClr val="000000"/>
                </a:solidFill>
                <a:latin typeface="宋体"/>
                <a:ea typeface="宋体"/>
              </a:rPr>
              <a:t>易行交易平台控制层类图设计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4565650" y="1708150"/>
            <a:ext cx="30607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目前存在的问题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/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体系结构设计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507406" y="409830"/>
            <a:ext cx="10456752" cy="88271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3200">
                <a:solidFill>
                  <a:srgbClr val="000000"/>
                </a:solidFill>
              </a:rPr>
              <a:t>Q1:界面设计不完善，风格迥异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35992" y="1292543"/>
            <a:ext cx="9859224" cy="1262958"/>
          </a:xfrm>
          <a:prstGeom prst="rect">
            <a:avLst/>
          </a:prstGeom>
          <a:ln w="12700">
            <a:solidFill>
              <a:srgbClr val="ebeae2"/>
            </a:solidFill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2000">
                <a:solidFill>
                  <a:srgbClr val="000000"/>
                </a:solidFill>
              </a:rPr>
              <a:t>界面开发现阶段是由多人同时进行的，确实存在风格上的差异，开发接近尾声时会交由一人，统一界面风格。界面设计不完善则是上一周讨论界面设计时遗留的问题，只确定了界面的大体布局，很多小细节并没有考虑到。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507406" y="2668849"/>
            <a:ext cx="10456752" cy="160598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200">
                <a:solidFill>
                  <a:srgbClr val="000000"/>
                </a:solidFill>
              </a:rPr>
              <a:t>Q2:商品是否有类别属性？是否能根据类别筛选商品？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507406" y="4101200"/>
            <a:ext cx="10456752" cy="151917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200"/>
              <a:t>Q3：购物车和订单分别有哪些状态？在何时改变？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806170" y="3350658"/>
            <a:ext cx="9859224" cy="1262958"/>
          </a:xfrm>
          <a:prstGeom prst="rect">
            <a:avLst/>
          </a:prstGeom>
          <a:ln w="12700">
            <a:solidFill>
              <a:srgbClr val="ebeae2"/>
            </a:solidFill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2000">
                <a:solidFill>
                  <a:srgbClr val="000000"/>
                </a:solidFill>
              </a:rPr>
              <a:t>就</a:t>
            </a:r>
            <a:r>
              <a:rPr lang="zh-CN" sz="2000">
                <a:solidFill>
                  <a:srgbClr val="000000"/>
                </a:solidFill>
              </a:rPr>
              <a:t>目前项目开发方向来讲，商品是没有类别属性的。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806170" y="4820419"/>
            <a:ext cx="9859224" cy="1262958"/>
          </a:xfrm>
          <a:prstGeom prst="rect">
            <a:avLst/>
          </a:prstGeom>
          <a:ln w="12700">
            <a:solidFill>
              <a:srgbClr val="ebeae2"/>
            </a:solidFill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2000">
                <a:solidFill>
                  <a:srgbClr val="000000"/>
                </a:solidFill>
              </a:rPr>
              <a:t>订单的状态分为三种：正在进行（下订单后）、待确认（有一方确认交易完成）、已完成订单（双方确认交易完成，即成为购物历史）。</a:t>
            </a:r>
          </a:p>
          <a:p>
            <a:pPr/>
            <a:r>
              <a:rPr lang="zh-CN" sz="2000">
                <a:solidFill>
                  <a:srgbClr val="000000"/>
                </a:solidFill>
              </a:rPr>
              <a:t>购物车中商品分为两种状态：一种是在购物车，一种是不在购物车。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3541742" y="4368840"/>
            <a:ext cx="5262980" cy="769441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algn="ctr" defTabSz="673100">
              <a:spcBef>
                <a:spcPct val="0"/>
              </a:spcBef>
              <a:spcAft>
                <a:spcPct val="0"/>
              </a:spcAft>
            </a:pPr>
            <a:r>
              <a:rPr lang="zh-CN" sz="4400" b="1">
                <a:solidFill>
                  <a:srgbClr val="756271"/>
                </a:solidFill>
                <a:latin typeface="微软雅黑"/>
                <a:ea typeface="微软雅黑"/>
              </a:rPr>
              <a:t>感谢老师的批评指正</a:t>
            </a:r>
          </a:p>
        </p:txBody>
      </p:sp>
      <p:sp>
        <p:nvSpPr>
          <p:cNvPr id="32" name="文本框 6"/>
          <p:cNvSpPr txBox="1"/>
          <p:nvPr/>
        </p:nvSpPr>
        <p:spPr>
          <a:xfrm>
            <a:off x="4015089" y="5298392"/>
            <a:ext cx="422904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algn="ctr" defTabSz="685783">
              <a:spcBef>
                <a:spcPct val="0"/>
              </a:spcBef>
              <a:spcAft>
                <a:spcPct val="0"/>
              </a:spcAft>
            </a:pPr>
            <a:r>
              <a:rPr lang="en-US" sz="1600" spc="400">
                <a:solidFill>
                  <a:srgbClr val="543C4F"/>
                </a:solidFill>
                <a:latin typeface="微软雅黑"/>
                <a:ea typeface="微软雅黑 Light"/>
              </a:rPr>
              <a:t>THANK YOU FOR WATCHING</a:t>
            </a:r>
          </a:p>
        </p:txBody>
      </p:sp>
      <p:grpSp>
        <p:nvGrpSpPr>
          <p:cNvPr id="34" name="Group 4"/>
          <p:cNvGrpSpPr/>
          <p:nvPr/>
        </p:nvGrpSpPr>
        <p:grpSpPr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>
            <a:xfrm>
              <a:off x="2362" y="-55"/>
              <a:ext cx="1046" cy="1722"/>
            </a:xfrm>
            <a:custGeom>
              <a:rect l="0" t="0" r="r" b="b"/>
              <a:pathLst>
                <a:path w="1046" h="1722">
                  <a:moveTo>
                    <a:pt x="1046" y="1722"/>
                  </a:moveTo>
                  <a:cubicBezTo>
                    <a:pt x="0" y="1382"/>
                    <a:pt x="0" y="1382"/>
                    <a:pt x="0" y="1382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5"/>
                  </a:cubicBezTo>
                  <a:cubicBezTo>
                    <a:pt x="38" y="23"/>
                    <a:pt x="75" y="33"/>
                    <a:pt x="77" y="33"/>
                  </a:cubicBezTo>
                  <a:cubicBezTo>
                    <a:pt x="1046" y="348"/>
                    <a:pt x="1046" y="348"/>
                    <a:pt x="1046" y="348"/>
                  </a:cubicBezTo>
                  <a:lnTo>
                    <a:pt x="1046" y="1722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" name="Freeform 6"/>
            <p:cNvSpPr/>
            <p:nvPr/>
          </p:nvSpPr>
          <p:spPr>
            <a:xfrm>
              <a:off x="2315" y="-324"/>
              <a:ext cx="1353" cy="2048"/>
            </a:xfrm>
            <a:custGeom>
              <a:rect l="0" t="0" r="r" b="b"/>
              <a:pathLst>
                <a:path w="1353" h="2048">
                  <a:moveTo>
                    <a:pt x="1336" y="367"/>
                  </a:moveTo>
                  <a:cubicBezTo>
                    <a:pt x="243" y="11"/>
                    <a:pt x="243" y="11"/>
                    <a:pt x="243" y="11"/>
                  </a:cubicBezTo>
                  <a:cubicBezTo>
                    <a:pt x="241" y="11"/>
                    <a:pt x="240" y="11"/>
                    <a:pt x="238" y="11"/>
                  </a:cubicBezTo>
                  <a:cubicBezTo>
                    <a:pt x="217" y="5"/>
                    <a:pt x="198" y="0"/>
                    <a:pt x="178" y="0"/>
                  </a:cubicBezTo>
                  <a:cubicBezTo>
                    <a:pt x="83" y="0"/>
                    <a:pt x="9" y="72"/>
                    <a:pt x="2" y="166"/>
                  </a:cubicBezTo>
                  <a:cubicBezTo>
                    <a:pt x="2" y="167"/>
                    <a:pt x="0" y="170"/>
                    <a:pt x="0" y="17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78"/>
                    <a:pt x="8" y="1687"/>
                    <a:pt x="17" y="1690"/>
                  </a:cubicBezTo>
                  <a:cubicBezTo>
                    <a:pt x="1110" y="2046"/>
                    <a:pt x="1110" y="2046"/>
                    <a:pt x="1110" y="2046"/>
                  </a:cubicBezTo>
                  <a:cubicBezTo>
                    <a:pt x="1113" y="2046"/>
                    <a:pt x="1115" y="2048"/>
                    <a:pt x="1118" y="2048"/>
                  </a:cubicBezTo>
                  <a:cubicBezTo>
                    <a:pt x="1122" y="2048"/>
                    <a:pt x="1128" y="2046"/>
                    <a:pt x="1131" y="2043"/>
                  </a:cubicBezTo>
                  <a:cubicBezTo>
                    <a:pt x="1137" y="2039"/>
                    <a:pt x="1142" y="2031"/>
                    <a:pt x="1142" y="2024"/>
                  </a:cubicBezTo>
                  <a:cubicBezTo>
                    <a:pt x="1142" y="1775"/>
                    <a:pt x="1142" y="1775"/>
                    <a:pt x="1142" y="1775"/>
                  </a:cubicBezTo>
                  <a:cubicBezTo>
                    <a:pt x="1326" y="1836"/>
                    <a:pt x="1326" y="1836"/>
                    <a:pt x="1330" y="1836"/>
                  </a:cubicBezTo>
                  <a:cubicBezTo>
                    <a:pt x="1342" y="1836"/>
                    <a:pt x="1353" y="1825"/>
                    <a:pt x="1353" y="1813"/>
                  </a:cubicBezTo>
                  <a:cubicBezTo>
                    <a:pt x="1353" y="390"/>
                    <a:pt x="1353" y="390"/>
                    <a:pt x="1353" y="390"/>
                  </a:cubicBezTo>
                  <a:cubicBezTo>
                    <a:pt x="1353" y="379"/>
                    <a:pt x="1347" y="370"/>
                    <a:pt x="1336" y="367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" name="Freeform 7"/>
            <p:cNvSpPr/>
            <p:nvPr/>
          </p:nvSpPr>
          <p:spPr>
            <a:xfrm>
              <a:off x="2282" y="186"/>
              <a:ext cx="543" cy="1659"/>
            </a:xfrm>
            <a:custGeom>
              <a:rect l="0" t="0" r="r" b="b"/>
              <a:pathLst>
                <a:path w="543" h="1659">
                  <a:moveTo>
                    <a:pt x="18" y="1659"/>
                  </a:moveTo>
                  <a:cubicBezTo>
                    <a:pt x="17" y="1659"/>
                    <a:pt x="15" y="1659"/>
                    <a:pt x="14" y="1657"/>
                  </a:cubicBezTo>
                  <a:cubicBezTo>
                    <a:pt x="5" y="1654"/>
                    <a:pt x="0" y="1645"/>
                    <a:pt x="2" y="1636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11" y="5"/>
                    <a:pt x="520" y="0"/>
                    <a:pt x="529" y="3"/>
                  </a:cubicBezTo>
                  <a:cubicBezTo>
                    <a:pt x="538" y="5"/>
                    <a:pt x="543" y="15"/>
                    <a:pt x="541" y="24"/>
                  </a:cubicBezTo>
                  <a:cubicBezTo>
                    <a:pt x="35" y="1647"/>
                    <a:pt x="35" y="1647"/>
                    <a:pt x="35" y="1647"/>
                  </a:cubicBezTo>
                  <a:cubicBezTo>
                    <a:pt x="32" y="1654"/>
                    <a:pt x="26" y="1659"/>
                    <a:pt x="18" y="165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>
              <a:off x="2540" y="266"/>
              <a:ext cx="544" cy="1658"/>
            </a:xfrm>
            <a:custGeom>
              <a:rect l="0" t="0" r="r" b="b"/>
              <a:pathLst>
                <a:path w="544" h="1658">
                  <a:moveTo>
                    <a:pt x="20" y="1658"/>
                  </a:moveTo>
                  <a:cubicBezTo>
                    <a:pt x="18" y="1658"/>
                    <a:pt x="17" y="1658"/>
                    <a:pt x="15" y="1658"/>
                  </a:cubicBezTo>
                  <a:cubicBezTo>
                    <a:pt x="6" y="1655"/>
                    <a:pt x="0" y="1646"/>
                    <a:pt x="3" y="1637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12" y="6"/>
                    <a:pt x="521" y="0"/>
                    <a:pt x="530" y="3"/>
                  </a:cubicBezTo>
                  <a:cubicBezTo>
                    <a:pt x="539" y="6"/>
                    <a:pt x="544" y="15"/>
                    <a:pt x="541" y="24"/>
                  </a:cubicBezTo>
                  <a:cubicBezTo>
                    <a:pt x="36" y="1646"/>
                    <a:pt x="36" y="1646"/>
                    <a:pt x="36" y="1646"/>
                  </a:cubicBezTo>
                  <a:cubicBezTo>
                    <a:pt x="33" y="1653"/>
                    <a:pt x="27" y="1658"/>
                    <a:pt x="20" y="165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Freeform 9"/>
            <p:cNvSpPr/>
            <p:nvPr/>
          </p:nvSpPr>
          <p:spPr>
            <a:xfrm>
              <a:off x="2763" y="293"/>
              <a:ext cx="288" cy="115"/>
            </a:xfrm>
            <a:custGeom>
              <a:rect l="0" t="0" r="r" b="b"/>
              <a:pathLst>
                <a:path w="288" h="115">
                  <a:moveTo>
                    <a:pt x="270" y="115"/>
                  </a:moveTo>
                  <a:cubicBezTo>
                    <a:pt x="268" y="115"/>
                    <a:pt x="267" y="115"/>
                    <a:pt x="264" y="11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3"/>
                    <a:pt x="3" y="15"/>
                  </a:cubicBezTo>
                  <a:cubicBezTo>
                    <a:pt x="5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8" y="94"/>
                    <a:pt x="286" y="103"/>
                  </a:cubicBezTo>
                  <a:cubicBezTo>
                    <a:pt x="283" y="110"/>
                    <a:pt x="277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" name="Freeform 10"/>
            <p:cNvSpPr/>
            <p:nvPr/>
          </p:nvSpPr>
          <p:spPr>
            <a:xfrm>
              <a:off x="2709" y="468"/>
              <a:ext cx="288" cy="113"/>
            </a:xfrm>
            <a:custGeom>
              <a:rect l="0" t="0" r="r" b="b"/>
              <a:pathLst>
                <a:path w="288" h="113">
                  <a:moveTo>
                    <a:pt x="270" y="113"/>
                  </a:moveTo>
                  <a:cubicBezTo>
                    <a:pt x="268" y="113"/>
                    <a:pt x="267" y="113"/>
                    <a:pt x="264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83"/>
                    <a:pt x="288" y="93"/>
                    <a:pt x="286" y="101"/>
                  </a:cubicBezTo>
                  <a:cubicBezTo>
                    <a:pt x="283" y="108"/>
                    <a:pt x="277" y="113"/>
                    <a:pt x="270" y="113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Freeform 11"/>
            <p:cNvSpPr/>
            <p:nvPr/>
          </p:nvSpPr>
          <p:spPr>
            <a:xfrm>
              <a:off x="2655" y="641"/>
              <a:ext cx="288" cy="115"/>
            </a:xfrm>
            <a:custGeom>
              <a:rect l="0" t="0" r="r" b="b"/>
              <a:pathLst>
                <a:path w="288" h="115">
                  <a:moveTo>
                    <a:pt x="270" y="115"/>
                  </a:moveTo>
                  <a:cubicBezTo>
                    <a:pt x="268" y="115"/>
                    <a:pt x="267" y="115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3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8" y="94"/>
                    <a:pt x="286" y="103"/>
                  </a:cubicBezTo>
                  <a:cubicBezTo>
                    <a:pt x="283" y="110"/>
                    <a:pt x="277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" name="Freeform 12"/>
            <p:cNvSpPr/>
            <p:nvPr/>
          </p:nvSpPr>
          <p:spPr>
            <a:xfrm>
              <a:off x="2600" y="814"/>
              <a:ext cx="290" cy="115"/>
            </a:xfrm>
            <a:custGeom>
              <a:rect l="0" t="0" r="r" b="b"/>
              <a:pathLst>
                <a:path w="290" h="115">
                  <a:moveTo>
                    <a:pt x="270" y="115"/>
                  </a:moveTo>
                  <a:cubicBezTo>
                    <a:pt x="269" y="115"/>
                    <a:pt x="267" y="115"/>
                    <a:pt x="266" y="11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4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5" y="82"/>
                    <a:pt x="275" y="82"/>
                    <a:pt x="275" y="82"/>
                  </a:cubicBezTo>
                  <a:cubicBezTo>
                    <a:pt x="284" y="85"/>
                    <a:pt x="290" y="94"/>
                    <a:pt x="287" y="103"/>
                  </a:cubicBezTo>
                  <a:cubicBezTo>
                    <a:pt x="284" y="110"/>
                    <a:pt x="278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Freeform 13"/>
            <p:cNvSpPr/>
            <p:nvPr/>
          </p:nvSpPr>
          <p:spPr>
            <a:xfrm>
              <a:off x="2546" y="989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3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3"/>
                    <a:pt x="289" y="94"/>
                    <a:pt x="286" y="103"/>
                  </a:cubicBezTo>
                  <a:cubicBezTo>
                    <a:pt x="283" y="109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Freeform 14"/>
            <p:cNvSpPr/>
            <p:nvPr/>
          </p:nvSpPr>
          <p:spPr>
            <a:xfrm>
              <a:off x="2492" y="1162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5"/>
                    <a:pt x="265" y="11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3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9" y="94"/>
                    <a:pt x="286" y="103"/>
                  </a:cubicBezTo>
                  <a:cubicBezTo>
                    <a:pt x="283" y="110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" name="Freeform 15"/>
            <p:cNvSpPr/>
            <p:nvPr/>
          </p:nvSpPr>
          <p:spPr>
            <a:xfrm>
              <a:off x="2438" y="1337"/>
              <a:ext cx="289" cy="113"/>
            </a:xfrm>
            <a:custGeom>
              <a:rect l="0" t="0" r="r" b="b"/>
              <a:pathLst>
                <a:path w="289" h="113">
                  <a:moveTo>
                    <a:pt x="269" y="113"/>
                  </a:moveTo>
                  <a:cubicBezTo>
                    <a:pt x="268" y="113"/>
                    <a:pt x="266" y="113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83"/>
                    <a:pt x="289" y="93"/>
                    <a:pt x="286" y="101"/>
                  </a:cubicBezTo>
                  <a:cubicBezTo>
                    <a:pt x="283" y="108"/>
                    <a:pt x="277" y="113"/>
                    <a:pt x="269" y="113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" name="Freeform 16"/>
            <p:cNvSpPr/>
            <p:nvPr/>
          </p:nvSpPr>
          <p:spPr>
            <a:xfrm>
              <a:off x="2383" y="1510"/>
              <a:ext cx="290" cy="115"/>
            </a:xfrm>
            <a:custGeom>
              <a:rect l="0" t="0" r="r" b="b"/>
              <a:pathLst>
                <a:path w="290" h="115">
                  <a:moveTo>
                    <a:pt x="270" y="115"/>
                  </a:moveTo>
                  <a:cubicBezTo>
                    <a:pt x="269" y="115"/>
                    <a:pt x="267" y="115"/>
                    <a:pt x="266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3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5" y="82"/>
                    <a:pt x="275" y="82"/>
                    <a:pt x="275" y="82"/>
                  </a:cubicBezTo>
                  <a:cubicBezTo>
                    <a:pt x="284" y="85"/>
                    <a:pt x="290" y="94"/>
                    <a:pt x="287" y="103"/>
                  </a:cubicBezTo>
                  <a:cubicBezTo>
                    <a:pt x="284" y="110"/>
                    <a:pt x="278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Freeform 17"/>
            <p:cNvSpPr/>
            <p:nvPr/>
          </p:nvSpPr>
          <p:spPr>
            <a:xfrm>
              <a:off x="2329" y="1683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5"/>
                    <a:pt x="265" y="11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4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9" y="94"/>
                    <a:pt x="286" y="103"/>
                  </a:cubicBezTo>
                  <a:cubicBezTo>
                    <a:pt x="283" y="110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Freeform 18"/>
            <p:cNvSpPr/>
            <p:nvPr/>
          </p:nvSpPr>
          <p:spPr>
            <a:xfrm>
              <a:off x="2213" y="1378"/>
              <a:ext cx="858" cy="507"/>
            </a:xfrm>
            <a:custGeom>
              <a:rect l="0" t="0" r="r" b="b"/>
              <a:pathLst>
                <a:path w="858" h="507">
                  <a:moveTo>
                    <a:pt x="36" y="504"/>
                  </a:moveTo>
                  <a:cubicBezTo>
                    <a:pt x="33" y="504"/>
                    <a:pt x="29" y="502"/>
                    <a:pt x="26" y="501"/>
                  </a:cubicBezTo>
                  <a:cubicBezTo>
                    <a:pt x="8" y="495"/>
                    <a:pt x="0" y="486"/>
                    <a:pt x="11" y="480"/>
                  </a:cubicBezTo>
                  <a:cubicBezTo>
                    <a:pt x="780" y="6"/>
                    <a:pt x="780" y="6"/>
                    <a:pt x="780" y="6"/>
                  </a:cubicBezTo>
                  <a:cubicBezTo>
                    <a:pt x="790" y="0"/>
                    <a:pt x="814" y="0"/>
                    <a:pt x="832" y="6"/>
                  </a:cubicBezTo>
                  <a:cubicBezTo>
                    <a:pt x="850" y="12"/>
                    <a:pt x="858" y="23"/>
                    <a:pt x="847" y="29"/>
                  </a:cubicBezTo>
                  <a:cubicBezTo>
                    <a:pt x="78" y="501"/>
                    <a:pt x="78" y="501"/>
                    <a:pt x="78" y="501"/>
                  </a:cubicBezTo>
                  <a:cubicBezTo>
                    <a:pt x="69" y="507"/>
                    <a:pt x="53" y="507"/>
                    <a:pt x="36" y="504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Freeform 19"/>
            <p:cNvSpPr/>
            <p:nvPr/>
          </p:nvSpPr>
          <p:spPr>
            <a:xfrm>
              <a:off x="2484" y="1468"/>
              <a:ext cx="858" cy="508"/>
            </a:xfrm>
            <a:custGeom>
              <a:rect l="0" t="0" r="r" b="b"/>
              <a:pathLst>
                <a:path w="858" h="508">
                  <a:moveTo>
                    <a:pt x="36" y="505"/>
                  </a:moveTo>
                  <a:cubicBezTo>
                    <a:pt x="32" y="505"/>
                    <a:pt x="29" y="503"/>
                    <a:pt x="26" y="502"/>
                  </a:cubicBezTo>
                  <a:cubicBezTo>
                    <a:pt x="6" y="496"/>
                    <a:pt x="0" y="485"/>
                    <a:pt x="9" y="479"/>
                  </a:cubicBezTo>
                  <a:cubicBezTo>
                    <a:pt x="780" y="6"/>
                    <a:pt x="780" y="6"/>
                    <a:pt x="780" y="6"/>
                  </a:cubicBezTo>
                  <a:cubicBezTo>
                    <a:pt x="790" y="0"/>
                    <a:pt x="813" y="0"/>
                    <a:pt x="832" y="6"/>
                  </a:cubicBezTo>
                  <a:cubicBezTo>
                    <a:pt x="850" y="12"/>
                    <a:pt x="858" y="23"/>
                    <a:pt x="847" y="29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69" y="508"/>
                    <a:pt x="53" y="508"/>
                    <a:pt x="36" y="50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Freeform 20"/>
            <p:cNvSpPr/>
            <p:nvPr/>
          </p:nvSpPr>
          <p:spPr>
            <a:xfrm>
              <a:off x="2879" y="145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4" y="117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2"/>
                    <a:pt x="9" y="6"/>
                  </a:cubicBezTo>
                  <a:cubicBezTo>
                    <a:pt x="20" y="0"/>
                    <a:pt x="42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39" y="116"/>
                  </a:cubicBezTo>
                  <a:cubicBezTo>
                    <a:pt x="332" y="120"/>
                    <a:pt x="314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Freeform 21"/>
            <p:cNvSpPr/>
            <p:nvPr/>
          </p:nvSpPr>
          <p:spPr>
            <a:xfrm>
              <a:off x="2781" y="151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6" y="117"/>
                    <a:pt x="291" y="116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2"/>
                    <a:pt x="9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39" y="116"/>
                  </a:cubicBezTo>
                  <a:cubicBezTo>
                    <a:pt x="332" y="120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Freeform 22"/>
            <p:cNvSpPr/>
            <p:nvPr/>
          </p:nvSpPr>
          <p:spPr>
            <a:xfrm>
              <a:off x="2683" y="1570"/>
              <a:ext cx="350" cy="122"/>
            </a:xfrm>
            <a:custGeom>
              <a:rect l="0" t="0" r="r" b="b"/>
              <a:pathLst>
                <a:path w="350" h="122">
                  <a:moveTo>
                    <a:pt x="299" y="117"/>
                  </a:moveTo>
                  <a:cubicBezTo>
                    <a:pt x="296" y="117"/>
                    <a:pt x="291" y="116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2"/>
                    <a:pt x="11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4" y="99"/>
                    <a:pt x="350" y="110"/>
                    <a:pt x="341" y="116"/>
                  </a:cubicBezTo>
                  <a:cubicBezTo>
                    <a:pt x="332" y="120"/>
                    <a:pt x="315" y="122"/>
                    <a:pt x="299" y="117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" name="Freeform 23"/>
            <p:cNvSpPr/>
            <p:nvPr/>
          </p:nvSpPr>
          <p:spPr>
            <a:xfrm>
              <a:off x="2585" y="1631"/>
              <a:ext cx="350" cy="120"/>
            </a:xfrm>
            <a:custGeom>
              <a:rect l="0" t="0" r="r" b="b"/>
              <a:pathLst>
                <a:path w="350" h="120">
                  <a:moveTo>
                    <a:pt x="299" y="117"/>
                  </a:moveTo>
                  <a:cubicBezTo>
                    <a:pt x="296" y="117"/>
                    <a:pt x="293" y="116"/>
                    <a:pt x="288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1"/>
                    <a:pt x="0" y="12"/>
                    <a:pt x="11" y="6"/>
                  </a:cubicBezTo>
                  <a:cubicBezTo>
                    <a:pt x="21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4" y="99"/>
                    <a:pt x="350" y="108"/>
                    <a:pt x="341" y="116"/>
                  </a:cubicBezTo>
                  <a:cubicBezTo>
                    <a:pt x="332" y="120"/>
                    <a:pt x="315" y="120"/>
                    <a:pt x="299" y="117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Freeform 24"/>
            <p:cNvSpPr/>
            <p:nvPr/>
          </p:nvSpPr>
          <p:spPr>
            <a:xfrm>
              <a:off x="2487" y="1689"/>
              <a:ext cx="352" cy="122"/>
            </a:xfrm>
            <a:custGeom>
              <a:rect l="0" t="0" r="r" b="b"/>
              <a:pathLst>
                <a:path w="352" h="122">
                  <a:moveTo>
                    <a:pt x="301" y="119"/>
                  </a:moveTo>
                  <a:cubicBezTo>
                    <a:pt x="296" y="119"/>
                    <a:pt x="293" y="117"/>
                    <a:pt x="290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4"/>
                    <a:pt x="11" y="8"/>
                  </a:cubicBezTo>
                  <a:cubicBezTo>
                    <a:pt x="21" y="0"/>
                    <a:pt x="44" y="0"/>
                    <a:pt x="63" y="8"/>
                  </a:cubicBezTo>
                  <a:cubicBezTo>
                    <a:pt x="326" y="95"/>
                    <a:pt x="326" y="95"/>
                    <a:pt x="326" y="95"/>
                  </a:cubicBezTo>
                  <a:cubicBezTo>
                    <a:pt x="344" y="101"/>
                    <a:pt x="352" y="110"/>
                    <a:pt x="341" y="116"/>
                  </a:cubicBezTo>
                  <a:cubicBezTo>
                    <a:pt x="334" y="122"/>
                    <a:pt x="316" y="122"/>
                    <a:pt x="301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" name="Freeform 25"/>
            <p:cNvSpPr/>
            <p:nvPr/>
          </p:nvSpPr>
          <p:spPr>
            <a:xfrm>
              <a:off x="2391" y="175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4" y="119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4"/>
                    <a:pt x="9" y="6"/>
                  </a:cubicBezTo>
                  <a:cubicBezTo>
                    <a:pt x="20" y="0"/>
                    <a:pt x="42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101"/>
                    <a:pt x="350" y="110"/>
                    <a:pt x="339" y="116"/>
                  </a:cubicBezTo>
                  <a:cubicBezTo>
                    <a:pt x="332" y="122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" name="Freeform 26"/>
            <p:cNvSpPr/>
            <p:nvPr/>
          </p:nvSpPr>
          <p:spPr>
            <a:xfrm>
              <a:off x="2293" y="181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6" y="119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2"/>
                    <a:pt x="11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41" y="116"/>
                  </a:cubicBezTo>
                  <a:cubicBezTo>
                    <a:pt x="332" y="122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" name="Freeform 27"/>
            <p:cNvSpPr/>
            <p:nvPr/>
          </p:nvSpPr>
          <p:spPr>
            <a:xfrm>
              <a:off x="2207" y="192"/>
              <a:ext cx="582" cy="1695"/>
            </a:xfrm>
            <a:custGeom>
              <a:rect l="0" t="0" r="r" b="b"/>
              <a:pathLst>
                <a:path w="582" h="1695">
                  <a:moveTo>
                    <a:pt x="39" y="1695"/>
                  </a:moveTo>
                  <a:cubicBezTo>
                    <a:pt x="35" y="1695"/>
                    <a:pt x="32" y="1695"/>
                    <a:pt x="29" y="1693"/>
                  </a:cubicBezTo>
                  <a:cubicBezTo>
                    <a:pt x="11" y="1689"/>
                    <a:pt x="0" y="1669"/>
                    <a:pt x="6" y="1651"/>
                  </a:cubicBezTo>
                  <a:cubicBezTo>
                    <a:pt x="513" y="29"/>
                    <a:pt x="513" y="29"/>
                    <a:pt x="513" y="29"/>
                  </a:cubicBezTo>
                  <a:cubicBezTo>
                    <a:pt x="517" y="11"/>
                    <a:pt x="537" y="0"/>
                    <a:pt x="555" y="6"/>
                  </a:cubicBezTo>
                  <a:cubicBezTo>
                    <a:pt x="573" y="12"/>
                    <a:pt x="582" y="30"/>
                    <a:pt x="577" y="48"/>
                  </a:cubicBezTo>
                  <a:cubicBezTo>
                    <a:pt x="71" y="1672"/>
                    <a:pt x="71" y="1672"/>
                    <a:pt x="71" y="1672"/>
                  </a:cubicBezTo>
                  <a:cubicBezTo>
                    <a:pt x="66" y="1686"/>
                    <a:pt x="53" y="1695"/>
                    <a:pt x="39" y="169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" name="Freeform 28"/>
            <p:cNvSpPr/>
            <p:nvPr/>
          </p:nvSpPr>
          <p:spPr>
            <a:xfrm>
              <a:off x="2466" y="274"/>
              <a:ext cx="582" cy="1694"/>
            </a:xfrm>
            <a:custGeom>
              <a:rect l="0" t="0" r="r" b="b"/>
              <a:pathLst>
                <a:path w="582" h="1694">
                  <a:moveTo>
                    <a:pt x="38" y="1694"/>
                  </a:moveTo>
                  <a:cubicBezTo>
                    <a:pt x="35" y="1694"/>
                    <a:pt x="32" y="1694"/>
                    <a:pt x="29" y="1692"/>
                  </a:cubicBezTo>
                  <a:cubicBezTo>
                    <a:pt x="11" y="1686"/>
                    <a:pt x="0" y="1668"/>
                    <a:pt x="6" y="1650"/>
                  </a:cubicBezTo>
                  <a:cubicBezTo>
                    <a:pt x="513" y="27"/>
                    <a:pt x="513" y="27"/>
                    <a:pt x="513" y="27"/>
                  </a:cubicBezTo>
                  <a:cubicBezTo>
                    <a:pt x="517" y="11"/>
                    <a:pt x="537" y="0"/>
                    <a:pt x="555" y="6"/>
                  </a:cubicBezTo>
                  <a:cubicBezTo>
                    <a:pt x="573" y="11"/>
                    <a:pt x="582" y="30"/>
                    <a:pt x="577" y="48"/>
                  </a:cubicBezTo>
                  <a:cubicBezTo>
                    <a:pt x="71" y="1670"/>
                    <a:pt x="71" y="1670"/>
                    <a:pt x="71" y="1670"/>
                  </a:cubicBezTo>
                  <a:cubicBezTo>
                    <a:pt x="66" y="1685"/>
                    <a:pt x="53" y="1694"/>
                    <a:pt x="38" y="1694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" name="Freeform 29"/>
            <p:cNvSpPr/>
            <p:nvPr/>
          </p:nvSpPr>
          <p:spPr>
            <a:xfrm>
              <a:off x="2689" y="301"/>
              <a:ext cx="326" cy="150"/>
            </a:xfrm>
            <a:custGeom>
              <a:rect l="0" t="0" r="r" b="b"/>
              <a:pathLst>
                <a:path w="326" h="150">
                  <a:moveTo>
                    <a:pt x="288" y="150"/>
                  </a:moveTo>
                  <a:cubicBezTo>
                    <a:pt x="285" y="150"/>
                    <a:pt x="282" y="149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5"/>
                    <a:pt x="5" y="27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4"/>
                    <a:pt x="299" y="84"/>
                    <a:pt x="299" y="84"/>
                  </a:cubicBezTo>
                  <a:cubicBezTo>
                    <a:pt x="317" y="89"/>
                    <a:pt x="326" y="108"/>
                    <a:pt x="321" y="126"/>
                  </a:cubicBezTo>
                  <a:cubicBezTo>
                    <a:pt x="317" y="140"/>
                    <a:pt x="303" y="150"/>
                    <a:pt x="288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Freeform 30"/>
            <p:cNvSpPr/>
            <p:nvPr/>
          </p:nvSpPr>
          <p:spPr>
            <a:xfrm>
              <a:off x="2635" y="474"/>
              <a:ext cx="326" cy="151"/>
            </a:xfrm>
            <a:custGeom>
              <a:rect l="0" t="0" r="r" b="b"/>
              <a:pathLst>
                <a:path w="326" h="151">
                  <a:moveTo>
                    <a:pt x="288" y="151"/>
                  </a:moveTo>
                  <a:cubicBezTo>
                    <a:pt x="285" y="151"/>
                    <a:pt x="282" y="151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7"/>
                    <a:pt x="5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317" y="91"/>
                    <a:pt x="326" y="109"/>
                    <a:pt x="321" y="127"/>
                  </a:cubicBezTo>
                  <a:cubicBezTo>
                    <a:pt x="317" y="142"/>
                    <a:pt x="303" y="151"/>
                    <a:pt x="288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Freeform 31"/>
            <p:cNvSpPr/>
            <p:nvPr/>
          </p:nvSpPr>
          <p:spPr>
            <a:xfrm>
              <a:off x="2581" y="649"/>
              <a:ext cx="327" cy="149"/>
            </a:xfrm>
            <a:custGeom>
              <a:rect l="0" t="0" r="r" b="b"/>
              <a:pathLst>
                <a:path w="327" h="149">
                  <a:moveTo>
                    <a:pt x="288" y="149"/>
                  </a:moveTo>
                  <a:cubicBezTo>
                    <a:pt x="285" y="149"/>
                    <a:pt x="282" y="149"/>
                    <a:pt x="279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9" y="65"/>
                    <a:pt x="0" y="45"/>
                    <a:pt x="6" y="27"/>
                  </a:cubicBezTo>
                  <a:cubicBezTo>
                    <a:pt x="11" y="9"/>
                    <a:pt x="30" y="0"/>
                    <a:pt x="48" y="6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316" y="89"/>
                    <a:pt x="327" y="108"/>
                    <a:pt x="321" y="126"/>
                  </a:cubicBezTo>
                  <a:cubicBezTo>
                    <a:pt x="316" y="140"/>
                    <a:pt x="303" y="149"/>
                    <a:pt x="288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Freeform 32"/>
            <p:cNvSpPr/>
            <p:nvPr/>
          </p:nvSpPr>
          <p:spPr>
            <a:xfrm>
              <a:off x="2526" y="822"/>
              <a:ext cx="328" cy="150"/>
            </a:xfrm>
            <a:custGeom>
              <a:rect l="0" t="0" r="r" b="b"/>
              <a:pathLst>
                <a:path w="328" h="150">
                  <a:moveTo>
                    <a:pt x="289" y="150"/>
                  </a:moveTo>
                  <a:cubicBezTo>
                    <a:pt x="286" y="150"/>
                    <a:pt x="283" y="149"/>
                    <a:pt x="280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4"/>
                    <a:pt x="299" y="84"/>
                    <a:pt x="299" y="84"/>
                  </a:cubicBezTo>
                  <a:cubicBezTo>
                    <a:pt x="317" y="89"/>
                    <a:pt x="328" y="108"/>
                    <a:pt x="322" y="126"/>
                  </a:cubicBezTo>
                  <a:cubicBezTo>
                    <a:pt x="317" y="141"/>
                    <a:pt x="304" y="150"/>
                    <a:pt x="289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" name="Freeform 33"/>
            <p:cNvSpPr/>
            <p:nvPr/>
          </p:nvSpPr>
          <p:spPr>
            <a:xfrm>
              <a:off x="2472" y="997"/>
              <a:ext cx="327" cy="149"/>
            </a:xfrm>
            <a:custGeom>
              <a:rect l="0" t="0" r="r" b="b"/>
              <a:pathLst>
                <a:path w="327" h="149">
                  <a:moveTo>
                    <a:pt x="288" y="149"/>
                  </a:moveTo>
                  <a:cubicBezTo>
                    <a:pt x="285" y="149"/>
                    <a:pt x="282" y="149"/>
                    <a:pt x="279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1" y="65"/>
                    <a:pt x="0" y="45"/>
                    <a:pt x="6" y="27"/>
                  </a:cubicBezTo>
                  <a:cubicBezTo>
                    <a:pt x="11" y="9"/>
                    <a:pt x="30" y="0"/>
                    <a:pt x="48" y="5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316" y="89"/>
                    <a:pt x="327" y="107"/>
                    <a:pt x="321" y="125"/>
                  </a:cubicBezTo>
                  <a:cubicBezTo>
                    <a:pt x="316" y="140"/>
                    <a:pt x="303" y="149"/>
                    <a:pt x="288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" name="Freeform 34"/>
            <p:cNvSpPr/>
            <p:nvPr/>
          </p:nvSpPr>
          <p:spPr>
            <a:xfrm>
              <a:off x="2418" y="1170"/>
              <a:ext cx="327" cy="150"/>
            </a:xfrm>
            <a:custGeom>
              <a:rect l="0" t="0" r="r" b="b"/>
              <a:pathLst>
                <a:path w="327" h="150">
                  <a:moveTo>
                    <a:pt x="289" y="150"/>
                  </a:moveTo>
                  <a:cubicBezTo>
                    <a:pt x="285" y="150"/>
                    <a:pt x="282" y="149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11" y="65"/>
                    <a:pt x="0" y="45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4"/>
                    <a:pt x="298" y="84"/>
                    <a:pt x="298" y="84"/>
                  </a:cubicBezTo>
                  <a:cubicBezTo>
                    <a:pt x="316" y="89"/>
                    <a:pt x="327" y="108"/>
                    <a:pt x="321" y="126"/>
                  </a:cubicBezTo>
                  <a:cubicBezTo>
                    <a:pt x="316" y="140"/>
                    <a:pt x="303" y="150"/>
                    <a:pt x="289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" name="Freeform 35"/>
            <p:cNvSpPr/>
            <p:nvPr/>
          </p:nvSpPr>
          <p:spPr>
            <a:xfrm>
              <a:off x="2364" y="1343"/>
              <a:ext cx="327" cy="151"/>
            </a:xfrm>
            <a:custGeom>
              <a:rect l="0" t="0" r="r" b="b"/>
              <a:pathLst>
                <a:path w="327" h="151">
                  <a:moveTo>
                    <a:pt x="289" y="151"/>
                  </a:moveTo>
                  <a:cubicBezTo>
                    <a:pt x="285" y="151"/>
                    <a:pt x="282" y="151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11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316" y="91"/>
                    <a:pt x="327" y="109"/>
                    <a:pt x="321" y="127"/>
                  </a:cubicBezTo>
                  <a:cubicBezTo>
                    <a:pt x="316" y="142"/>
                    <a:pt x="303" y="151"/>
                    <a:pt x="289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Freeform 36"/>
            <p:cNvSpPr/>
            <p:nvPr/>
          </p:nvSpPr>
          <p:spPr>
            <a:xfrm>
              <a:off x="2309" y="1518"/>
              <a:ext cx="328" cy="149"/>
            </a:xfrm>
            <a:custGeom>
              <a:rect l="0" t="0" r="r" b="b"/>
              <a:pathLst>
                <a:path w="328" h="149">
                  <a:moveTo>
                    <a:pt x="290" y="149"/>
                  </a:moveTo>
                  <a:cubicBezTo>
                    <a:pt x="286" y="149"/>
                    <a:pt x="283" y="149"/>
                    <a:pt x="280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1" y="65"/>
                    <a:pt x="0" y="45"/>
                    <a:pt x="6" y="27"/>
                  </a:cubicBezTo>
                  <a:cubicBezTo>
                    <a:pt x="11" y="9"/>
                    <a:pt x="30" y="0"/>
                    <a:pt x="48" y="6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317" y="89"/>
                    <a:pt x="328" y="108"/>
                    <a:pt x="322" y="126"/>
                  </a:cubicBezTo>
                  <a:cubicBezTo>
                    <a:pt x="317" y="140"/>
                    <a:pt x="304" y="149"/>
                    <a:pt x="290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" name="Freeform 37"/>
            <p:cNvSpPr/>
            <p:nvPr/>
          </p:nvSpPr>
          <p:spPr>
            <a:xfrm>
              <a:off x="2255" y="1691"/>
              <a:ext cx="327" cy="151"/>
            </a:xfrm>
            <a:custGeom>
              <a:rect l="0" t="0" r="r" b="b"/>
              <a:pathLst>
                <a:path w="327" h="151">
                  <a:moveTo>
                    <a:pt x="289" y="151"/>
                  </a:moveTo>
                  <a:cubicBezTo>
                    <a:pt x="285" y="151"/>
                    <a:pt x="282" y="149"/>
                    <a:pt x="279" y="149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11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316" y="89"/>
                    <a:pt x="327" y="109"/>
                    <a:pt x="321" y="127"/>
                  </a:cubicBezTo>
                  <a:cubicBezTo>
                    <a:pt x="316" y="142"/>
                    <a:pt x="303" y="151"/>
                    <a:pt x="289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" name="Freeform 38"/>
            <p:cNvSpPr/>
            <p:nvPr/>
          </p:nvSpPr>
          <p:spPr>
            <a:xfrm>
              <a:off x="2364" y="-278"/>
              <a:ext cx="1257" cy="1844"/>
            </a:xfrm>
            <a:custGeom>
              <a:rect l="0" t="0" r="r" b="b"/>
              <a:pathLst>
                <a:path w="1257" h="1844">
                  <a:moveTo>
                    <a:pt x="1093" y="554"/>
                  </a:moveTo>
                  <a:cubicBezTo>
                    <a:pt x="1093" y="1844"/>
                    <a:pt x="1093" y="1844"/>
                    <a:pt x="1093" y="1844"/>
                  </a:cubicBezTo>
                  <a:cubicBezTo>
                    <a:pt x="1115" y="1803"/>
                    <a:pt x="1158" y="1775"/>
                    <a:pt x="1209" y="1775"/>
                  </a:cubicBezTo>
                  <a:cubicBezTo>
                    <a:pt x="1224" y="1775"/>
                    <a:pt x="1239" y="1778"/>
                    <a:pt x="1257" y="1784"/>
                  </a:cubicBezTo>
                  <a:cubicBezTo>
                    <a:pt x="1257" y="360"/>
                    <a:pt x="1257" y="360"/>
                    <a:pt x="1257" y="360"/>
                  </a:cubicBezTo>
                  <a:cubicBezTo>
                    <a:pt x="193" y="14"/>
                    <a:pt x="193" y="14"/>
                    <a:pt x="193" y="14"/>
                  </a:cubicBezTo>
                  <a:cubicBezTo>
                    <a:pt x="193" y="14"/>
                    <a:pt x="193" y="14"/>
                    <a:pt x="191" y="14"/>
                  </a:cubicBezTo>
                  <a:cubicBezTo>
                    <a:pt x="169" y="5"/>
                    <a:pt x="149" y="0"/>
                    <a:pt x="130" y="0"/>
                  </a:cubicBezTo>
                  <a:cubicBezTo>
                    <a:pt x="59" y="0"/>
                    <a:pt x="3" y="56"/>
                    <a:pt x="0" y="127"/>
                  </a:cubicBezTo>
                  <a:cubicBezTo>
                    <a:pt x="2" y="142"/>
                    <a:pt x="11" y="175"/>
                    <a:pt x="30" y="187"/>
                  </a:cubicBezTo>
                  <a:cubicBezTo>
                    <a:pt x="56" y="202"/>
                    <a:pt x="89" y="211"/>
                    <a:pt x="89" y="211"/>
                  </a:cubicBezTo>
                  <a:cubicBezTo>
                    <a:pt x="1076" y="532"/>
                    <a:pt x="1076" y="532"/>
                    <a:pt x="1076" y="532"/>
                  </a:cubicBezTo>
                  <a:cubicBezTo>
                    <a:pt x="1085" y="535"/>
                    <a:pt x="1093" y="544"/>
                    <a:pt x="1093" y="554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80" name="TextBox 42"/>
          <p:cNvSpPr txBox="1"/>
          <p:nvPr/>
        </p:nvSpPr>
        <p:spPr>
          <a:xfrm>
            <a:off x="1213474" y="266653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B/S体系结构</a:t>
            </a:r>
          </a:p>
        </p:txBody>
      </p:sp>
      <p:sp>
        <p:nvSpPr>
          <p:cNvPr id="81" name=""/>
          <p:cNvSpPr txBox="1"/>
          <p:nvPr/>
        </p:nvSpPr>
        <p:spPr>
          <a:xfrm>
            <a:off x="937034" y="1349872"/>
            <a:ext cx="10334531" cy="480739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浏览器</a:t>
            </a:r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端：前端使用vue框架结合element-ui组件搭建前端界面，使用浏览器输入网址即可访问，使用ajax向后端服务器发送请求，从而获取数据。</a:t>
            </a:r>
          </a:p>
          <a:p>
            <a:pPr/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服务器端：使用</a:t>
            </a:r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springboot框架，在controller层拦截前端发出的请求，</a:t>
            </a:r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根据不同的url</a:t>
            </a:r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调用相关的</a:t>
            </a:r>
            <a:r>
              <a:rPr lang="zh-CN" sz="3600">
                <a:solidFill>
                  <a:srgbClr val="000000"/>
                </a:solidFill>
                <a:latin typeface="宋体"/>
                <a:ea typeface="宋体"/>
              </a:rPr>
              <a:t>进行相对应的处理，在后端使用jpa(java持久层接口)对MySQL数据库进行数据相关的操作。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   界面设计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.1 登入/注册界面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1323878" y="1018095"/>
            <a:ext cx="9561922" cy="5378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主界面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1059194" y="848412"/>
            <a:ext cx="10283072" cy="578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商品界面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 flipH="0" flipV="0">
            <a:off x="2086924" y="1595030"/>
            <a:ext cx="8487209" cy="418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337649" y="1361470"/>
            <a:ext cx="9516828" cy="4586667"/>
          </a:xfrm>
          <a:prstGeom prst="rect">
            <a:avLst/>
          </a:prstGeom>
        </p:spPr>
      </p:pic>
    </p:spTree>
  </p:cSld>
  <p:clrMapOvr>
    <a:masterClrMapping/>
  </p:clrMapOvr>
</p:sld>
</file>