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1" r:id="rId6"/>
    <p:sldId id="260" r:id="rId7"/>
    <p:sldId id="262"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22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5f258fc93_2_6: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 sz="1800" b="0" i="0" u="none" strike="noStrike" cap="none">
                <a:solidFill>
                  <a:srgbClr val="000000"/>
                </a:solidFill>
              </a:rPr>
              <a:t>2</a:t>
            </a:fld>
            <a:endParaRPr sz="1800" b="0" i="0" u="none" strike="noStrike" cap="none">
              <a:solidFill>
                <a:srgbClr val="000000"/>
              </a:solidFill>
            </a:endParaRPr>
          </a:p>
        </p:txBody>
      </p:sp>
      <p:sp>
        <p:nvSpPr>
          <p:cNvPr id="139" name="Google Shape;139;g85f258fc93_2_6:notes"/>
          <p:cNvSpPr>
            <a:spLocks noGrp="1" noRot="1" noChangeAspect="1"/>
          </p:cNvSpPr>
          <p:nvPr>
            <p:ph type="sldImg" idx="2"/>
          </p:nvPr>
        </p:nvSpPr>
        <p:spPr>
          <a:xfrm>
            <a:off x="-4186238" y="1265238"/>
            <a:ext cx="149352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g85f258fc93_2_6: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5f258fc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5f258fc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5f258fc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5f258fc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5f258fc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5f258fc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5f258fc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5f258fc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5f258fc9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5f258fc9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174945" y="176147"/>
            <a:ext cx="8794200" cy="223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roid Sans"/>
                <a:ea typeface="Droid Sans"/>
                <a:cs typeface="Droid Sans"/>
                <a:sym typeface="Droid Sans"/>
              </a:rPr>
              <a:t>Big Mountain Resort</a:t>
            </a:r>
            <a:endParaRPr>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p:nvPr/>
        </p:nvSpPr>
        <p:spPr>
          <a:xfrm>
            <a:off x="137949" y="1182010"/>
            <a:ext cx="4344156" cy="35107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143" name="Google Shape;143;p15"/>
          <p:cNvSpPr/>
          <p:nvPr/>
        </p:nvSpPr>
        <p:spPr>
          <a:xfrm>
            <a:off x="4587388" y="1182010"/>
            <a:ext cx="4344156" cy="35107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144" name="Google Shape;144;p15"/>
          <p:cNvSpPr/>
          <p:nvPr/>
        </p:nvSpPr>
        <p:spPr>
          <a:xfrm>
            <a:off x="218936" y="1213595"/>
            <a:ext cx="288315" cy="21623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145" name="Google Shape;145;p15"/>
          <p:cNvSpPr/>
          <p:nvPr/>
        </p:nvSpPr>
        <p:spPr>
          <a:xfrm>
            <a:off x="4668375" y="1213595"/>
            <a:ext cx="288315" cy="21623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601195" y="1237636"/>
            <a:ext cx="3597600" cy="168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5050634" y="1237636"/>
            <a:ext cx="3597454" cy="1681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4668375" y="2405322"/>
            <a:ext cx="288315" cy="21623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218936" y="2405322"/>
            <a:ext cx="288315" cy="21623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601195" y="2429364"/>
            <a:ext cx="3597454" cy="1681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5050634" y="2429364"/>
            <a:ext cx="3597454" cy="1681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218936" y="3788101"/>
            <a:ext cx="288300" cy="216300"/>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4668375" y="3598264"/>
            <a:ext cx="288315" cy="216236"/>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601195" y="3813879"/>
            <a:ext cx="3597600" cy="164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5050634" y="3622306"/>
            <a:ext cx="3597454" cy="16815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 sz="1428" b="0" i="0" u="none" strike="noStrike" cap="none">
                <a:solidFill>
                  <a:schemeClr val="dk1"/>
                </a:solidFill>
                <a:latin typeface="Arial"/>
                <a:ea typeface="Arial"/>
                <a:cs typeface="Arial"/>
                <a:sym typeface="Arial"/>
              </a:rPr>
              <a:t>Key data sources </a:t>
            </a:r>
            <a:endParaRPr sz="1400" b="0" i="0" u="none" strike="noStrike" cap="none">
              <a:solidFill>
                <a:srgbClr val="000000"/>
              </a:solidFill>
              <a:latin typeface="Arial"/>
              <a:ea typeface="Arial"/>
              <a:cs typeface="Arial"/>
              <a:sym typeface="Arial"/>
            </a:endParaRPr>
          </a:p>
        </p:txBody>
      </p:sp>
      <p:sp>
        <p:nvSpPr>
          <p:cNvPr id="156" name="Google Shape;156;p15"/>
          <p:cNvSpPr txBox="1"/>
          <p:nvPr/>
        </p:nvSpPr>
        <p:spPr>
          <a:xfrm>
            <a:off x="143108" y="1473732"/>
            <a:ext cx="4324418" cy="9343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US" sz="1070" b="1" dirty="0"/>
              <a:t>Big Mountain Resort added a chairlift to better distribute guests throughout the mountain. This season, this extra chair raises their operating expenditures by $1,540,000. The company is eager to hear your suggestions on how to offset the higher running expenses associated with the new chair this season. </a:t>
            </a:r>
          </a:p>
        </p:txBody>
      </p:sp>
      <p:sp>
        <p:nvSpPr>
          <p:cNvPr id="157" name="Google Shape;157;p15"/>
          <p:cNvSpPr txBox="1"/>
          <p:nvPr/>
        </p:nvSpPr>
        <p:spPr>
          <a:xfrm>
            <a:off x="147783" y="2663768"/>
            <a:ext cx="4324500" cy="105810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r>
              <a:rPr lang="en-US" sz="1071" b="1" i="0" u="none" strike="noStrike" dirty="0">
                <a:solidFill>
                  <a:srgbClr val="000000"/>
                </a:solidFill>
                <a:effectLst/>
                <a:latin typeface="Arial" panose="020B0604020202020204" pitchFamily="34" charset="0"/>
              </a:rPr>
              <a:t>Recommendations to offset $1,540,000 in additional operation costs in order to maintain a 9.2% profit margin. Additionally to project this year’s revenue assuming the recommendations are carried out</a:t>
            </a:r>
            <a:endParaRPr lang="en-US" sz="1400" b="0" dirty="0">
              <a:effectLst/>
            </a:endParaRPr>
          </a:p>
          <a:p>
            <a:br>
              <a:rPr lang="en-US" sz="1400" dirty="0"/>
            </a:br>
            <a:endParaRPr lang="en-US" sz="1071" b="1" dirty="0"/>
          </a:p>
        </p:txBody>
      </p:sp>
      <p:sp>
        <p:nvSpPr>
          <p:cNvPr id="158" name="Google Shape;158;p15"/>
          <p:cNvSpPr txBox="1"/>
          <p:nvPr/>
        </p:nvSpPr>
        <p:spPr>
          <a:xfrm>
            <a:off x="143055" y="4004404"/>
            <a:ext cx="4324500" cy="563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US" sz="1071" b="1" dirty="0"/>
              <a:t>We are taking into account 330 US resorts that are regarded as competitors for this analysis </a:t>
            </a:r>
          </a:p>
        </p:txBody>
      </p:sp>
      <p:sp>
        <p:nvSpPr>
          <p:cNvPr id="159" name="Google Shape;159;p15"/>
          <p:cNvSpPr txBox="1"/>
          <p:nvPr/>
        </p:nvSpPr>
        <p:spPr>
          <a:xfrm>
            <a:off x="4558232" y="1472939"/>
            <a:ext cx="4324418" cy="8107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0"/>
              <a:buFont typeface="Arial"/>
              <a:buNone/>
            </a:pPr>
            <a:r>
              <a:rPr lang="en-US" sz="1070" b="1" dirty="0"/>
              <a:t>The profit margin for business should not exceed 9.2%.</a:t>
            </a:r>
          </a:p>
          <a:p>
            <a:pPr marL="0" marR="0" lvl="0" indent="0" algn="l" rtl="0">
              <a:lnSpc>
                <a:spcPct val="100000"/>
              </a:lnSpc>
              <a:spcBef>
                <a:spcPts val="0"/>
              </a:spcBef>
              <a:spcAft>
                <a:spcPts val="0"/>
              </a:spcAft>
              <a:buClr>
                <a:srgbClr val="000000"/>
              </a:buClr>
              <a:buSzPts val="1070"/>
              <a:buFont typeface="Arial"/>
              <a:buNone/>
            </a:pPr>
            <a:r>
              <a:rPr lang="en-US" sz="1070" b="1" dirty="0"/>
              <a:t>There may not be enough data. </a:t>
            </a:r>
          </a:p>
        </p:txBody>
      </p:sp>
      <p:sp>
        <p:nvSpPr>
          <p:cNvPr id="160" name="Google Shape;160;p15"/>
          <p:cNvSpPr txBox="1"/>
          <p:nvPr/>
        </p:nvSpPr>
        <p:spPr>
          <a:xfrm>
            <a:off x="4590928" y="3813880"/>
            <a:ext cx="4324418" cy="810799"/>
          </a:xfrm>
          <a:prstGeom prst="rect">
            <a:avLst/>
          </a:prstGeom>
          <a:noFill/>
          <a:ln>
            <a:noFill/>
          </a:ln>
        </p:spPr>
        <p:txBody>
          <a:bodyPr spcFirstLastPara="1" wrap="square" lIns="91425" tIns="45700" rIns="91425" bIns="45700" anchor="t" anchorCtr="0">
            <a:noAutofit/>
          </a:bodyPr>
          <a:lstStyle/>
          <a:p>
            <a:pPr lvl="0">
              <a:buSzPts val="1070"/>
            </a:pPr>
            <a:r>
              <a:rPr lang="en-US" sz="1070" b="1" dirty="0"/>
              <a:t>CSV file that contains info from the 330 resorts in the US that can be considered part of the competition in the same market. </a:t>
            </a:r>
          </a:p>
        </p:txBody>
      </p:sp>
      <p:sp>
        <p:nvSpPr>
          <p:cNvPr id="161" name="Google Shape;161;p15"/>
          <p:cNvSpPr/>
          <p:nvPr/>
        </p:nvSpPr>
        <p:spPr>
          <a:xfrm>
            <a:off x="6633337" y="4893313"/>
            <a:ext cx="432000" cy="153900"/>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162" name="Google Shape;162;p15"/>
          <p:cNvSpPr/>
          <p:nvPr/>
        </p:nvSpPr>
        <p:spPr>
          <a:xfrm>
            <a:off x="7028512" y="4885283"/>
            <a:ext cx="432000" cy="1620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7452320" y="4877253"/>
            <a:ext cx="432000" cy="1620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7846662" y="4881061"/>
            <a:ext cx="432000" cy="1620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8245692" y="4877253"/>
            <a:ext cx="432000" cy="1620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8099130" y="530346"/>
            <a:ext cx="432000" cy="153900"/>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121750" y="87473"/>
            <a:ext cx="7724912" cy="85280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p15"/>
          <p:cNvSpPr txBox="1">
            <a:spLocks noGrp="1"/>
          </p:cNvSpPr>
          <p:nvPr>
            <p:ph type="title"/>
          </p:nvPr>
        </p:nvSpPr>
        <p:spPr>
          <a:xfrm>
            <a:off x="184140" y="142193"/>
            <a:ext cx="8793596" cy="23083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 sz="2000">
                <a:solidFill>
                  <a:srgbClr val="29748D"/>
                </a:solidFill>
                <a:latin typeface="Quattrocento Sans"/>
                <a:ea typeface="Quattrocento Sans"/>
                <a:cs typeface="Quattrocento Sans"/>
                <a:sym typeface="Quattrocento Sans"/>
              </a:rPr>
              <a:t>Problem Statement</a:t>
            </a:r>
            <a:endParaRPr/>
          </a:p>
        </p:txBody>
      </p:sp>
      <p:sp>
        <p:nvSpPr>
          <p:cNvPr id="169" name="Google Shape;169;p15"/>
          <p:cNvSpPr txBox="1"/>
          <p:nvPr/>
        </p:nvSpPr>
        <p:spPr>
          <a:xfrm>
            <a:off x="4607126" y="2660700"/>
            <a:ext cx="4324418" cy="8107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71"/>
              <a:buFont typeface="Arial"/>
              <a:buNone/>
            </a:pPr>
            <a:r>
              <a:rPr lang="en" sz="1071" b="1" dirty="0"/>
              <a:t>Big Mountain Resort Executive Team</a:t>
            </a:r>
            <a:endParaRPr sz="1071" b="1" dirty="0"/>
          </a:p>
          <a:p>
            <a:pPr marL="0" marR="0" lvl="0" indent="0" algn="l" rtl="0">
              <a:lnSpc>
                <a:spcPct val="100000"/>
              </a:lnSpc>
              <a:spcBef>
                <a:spcPts val="0"/>
              </a:spcBef>
              <a:spcAft>
                <a:spcPts val="0"/>
              </a:spcAft>
              <a:buClr>
                <a:srgbClr val="000000"/>
              </a:buClr>
              <a:buSzPts val="1071"/>
              <a:buFont typeface="Arial"/>
              <a:buNone/>
            </a:pPr>
            <a:r>
              <a:rPr lang="en" sz="1071" b="1" dirty="0"/>
              <a:t>Jimmy Blackburn, Director of Operations</a:t>
            </a:r>
            <a:endParaRPr sz="1071" b="1" dirty="0"/>
          </a:p>
          <a:p>
            <a:pPr marL="0" marR="0" lvl="0" indent="0" algn="l" rtl="0">
              <a:lnSpc>
                <a:spcPct val="100000"/>
              </a:lnSpc>
              <a:spcBef>
                <a:spcPts val="0"/>
              </a:spcBef>
              <a:spcAft>
                <a:spcPts val="0"/>
              </a:spcAft>
              <a:buClr>
                <a:srgbClr val="000000"/>
              </a:buClr>
              <a:buSzPts val="1071"/>
              <a:buFont typeface="Arial"/>
              <a:buNone/>
            </a:pPr>
            <a:r>
              <a:rPr lang="en" sz="1071" b="1" dirty="0"/>
              <a:t>Alesha Eisen, Database Manager</a:t>
            </a:r>
            <a:endParaRPr sz="1071" b="1" dirty="0"/>
          </a:p>
        </p:txBody>
      </p:sp>
      <p:sp>
        <p:nvSpPr>
          <p:cNvPr id="170" name="Google Shape;170;p15"/>
          <p:cNvSpPr txBox="1"/>
          <p:nvPr/>
        </p:nvSpPr>
        <p:spPr>
          <a:xfrm>
            <a:off x="184149" y="405675"/>
            <a:ext cx="7845900" cy="36930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r>
              <a:rPr lang="en-US" b="1" i="0" u="none" strike="noStrike" dirty="0">
                <a:solidFill>
                  <a:srgbClr val="000000"/>
                </a:solidFill>
                <a:effectLst/>
                <a:latin typeface="Arial" panose="020B0604020202020204" pitchFamily="34" charset="0"/>
              </a:rPr>
              <a:t>Big Mountain Resort’s wants to maximize their capitalization of facilities in their resort in additional operating costs by $1,540,000/- over the season. </a:t>
            </a:r>
            <a:endParaRPr lang="en-US" b="0" dirty="0">
              <a:effectLst/>
            </a:endParaRPr>
          </a:p>
          <a:p>
            <a:br>
              <a:rPr lang="en-US" sz="2400" b="0" dirty="0">
                <a:effectLst/>
              </a:rPr>
            </a:br>
            <a:endParaRPr lang="en-US"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 and Key Findings</a:t>
            </a:r>
            <a:endParaRPr/>
          </a:p>
        </p:txBody>
      </p:sp>
      <p:sp>
        <p:nvSpPr>
          <p:cNvPr id="176" name="Google Shape;176;p16"/>
          <p:cNvSpPr txBox="1">
            <a:spLocks noGrp="1"/>
          </p:cNvSpPr>
          <p:nvPr>
            <p:ph type="body" idx="1"/>
          </p:nvPr>
        </p:nvSpPr>
        <p:spPr>
          <a:xfrm>
            <a:off x="311700" y="1413700"/>
            <a:ext cx="8520600" cy="1244700"/>
          </a:xfrm>
          <a:prstGeom prst="rect">
            <a:avLst/>
          </a:prstGeom>
        </p:spPr>
        <p:txBody>
          <a:bodyPr spcFirstLastPara="1" wrap="square" lIns="91425" tIns="91425" rIns="91425" bIns="91425" anchor="t" anchorCtr="0">
            <a:noAutofit/>
          </a:bodyPr>
          <a:lstStyle/>
          <a:p>
            <a:pPr marL="0" lvl="0" indent="457200" algn="ctr" rtl="0">
              <a:lnSpc>
                <a:spcPct val="150000"/>
              </a:lnSpc>
              <a:spcBef>
                <a:spcPts val="0"/>
              </a:spcBef>
              <a:spcAft>
                <a:spcPts val="2400"/>
              </a:spcAft>
              <a:buClr>
                <a:schemeClr val="dk1"/>
              </a:buClr>
              <a:buSzPts val="1100"/>
              <a:buFont typeface="Arial"/>
              <a:buNone/>
            </a:pPr>
            <a:r>
              <a:rPr lang="en-US" sz="1200" dirty="0">
                <a:solidFill>
                  <a:srgbClr val="525C65"/>
                </a:solidFill>
                <a:highlight>
                  <a:srgbClr val="FFFFFF"/>
                </a:highlight>
              </a:rPr>
              <a:t>Based on our model predictions and comparative analysis, we recommend increasing the adult weekend ticket price to $88.45, rounded to $89. This 9.2% increase aligns Big Mountain's pricing more closely with its features and market position, while still remaining competitive within its peer group.</a:t>
            </a:r>
            <a:endParaRPr lang="en-US" sz="2400" dirty="0">
              <a:solidFill>
                <a:srgbClr val="525C65"/>
              </a:solidFill>
              <a:highlight>
                <a:srgbClr val="FFFFFF"/>
              </a:highlight>
            </a:endParaRPr>
          </a:p>
        </p:txBody>
      </p:sp>
      <p:sp>
        <p:nvSpPr>
          <p:cNvPr id="177" name="Google Shape;177;p16"/>
          <p:cNvSpPr txBox="1"/>
          <p:nvPr/>
        </p:nvSpPr>
        <p:spPr>
          <a:xfrm>
            <a:off x="0" y="2906950"/>
            <a:ext cx="3119700" cy="18414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500">
                <a:solidFill>
                  <a:srgbClr val="525C65"/>
                </a:solidFill>
                <a:highlight>
                  <a:srgbClr val="FFFFFF"/>
                </a:highlight>
              </a:rPr>
              <a:t>Current Ticket Price:</a:t>
            </a:r>
            <a:endParaRPr sz="2500">
              <a:solidFill>
                <a:srgbClr val="525C65"/>
              </a:solidFill>
              <a:highlight>
                <a:srgbClr val="FFFFFF"/>
              </a:highlight>
            </a:endParaRPr>
          </a:p>
          <a:p>
            <a:pPr marL="0" lvl="0" indent="0" algn="ctr" rtl="0">
              <a:lnSpc>
                <a:spcPct val="150000"/>
              </a:lnSpc>
              <a:spcBef>
                <a:spcPts val="2400"/>
              </a:spcBef>
              <a:spcAft>
                <a:spcPts val="2400"/>
              </a:spcAft>
              <a:buClr>
                <a:schemeClr val="dk1"/>
              </a:buClr>
              <a:buSzPts val="1100"/>
              <a:buFont typeface="Arial"/>
              <a:buNone/>
            </a:pPr>
            <a:r>
              <a:rPr lang="en" sz="2500">
                <a:solidFill>
                  <a:srgbClr val="525C65"/>
                </a:solidFill>
                <a:highlight>
                  <a:srgbClr val="FFFFFF"/>
                </a:highlight>
              </a:rPr>
              <a:t>$81</a:t>
            </a:r>
            <a:endParaRPr sz="2500"/>
          </a:p>
        </p:txBody>
      </p:sp>
      <p:sp>
        <p:nvSpPr>
          <p:cNvPr id="178" name="Google Shape;178;p16"/>
          <p:cNvSpPr txBox="1"/>
          <p:nvPr/>
        </p:nvSpPr>
        <p:spPr>
          <a:xfrm>
            <a:off x="4283700" y="2869000"/>
            <a:ext cx="4860300" cy="1917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500" dirty="0">
                <a:solidFill>
                  <a:srgbClr val="525C65"/>
                </a:solidFill>
                <a:highlight>
                  <a:srgbClr val="FFFFFF"/>
                </a:highlight>
              </a:rPr>
              <a:t>Model Recommended Price:</a:t>
            </a:r>
            <a:endParaRPr sz="2500" dirty="0">
              <a:solidFill>
                <a:srgbClr val="525C65"/>
              </a:solidFill>
              <a:highlight>
                <a:srgbClr val="FFFFFF"/>
              </a:highlight>
            </a:endParaRPr>
          </a:p>
          <a:p>
            <a:pPr marL="0" lvl="0" indent="0" algn="ctr" rtl="0">
              <a:lnSpc>
                <a:spcPct val="150000"/>
              </a:lnSpc>
              <a:spcBef>
                <a:spcPts val="2400"/>
              </a:spcBef>
              <a:spcAft>
                <a:spcPts val="2400"/>
              </a:spcAft>
              <a:buClr>
                <a:schemeClr val="dk1"/>
              </a:buClr>
              <a:buSzPts val="1100"/>
              <a:buFont typeface="Arial"/>
              <a:buNone/>
            </a:pPr>
            <a:r>
              <a:rPr lang="en" sz="2500" dirty="0">
                <a:solidFill>
                  <a:srgbClr val="525C65"/>
                </a:solidFill>
                <a:highlight>
                  <a:srgbClr val="FFFFFF"/>
                </a:highlight>
              </a:rPr>
              <a:t>$89</a:t>
            </a:r>
            <a:endParaRPr sz="2500" dirty="0">
              <a:solidFill>
                <a:srgbClr val="525C65"/>
              </a:solidFill>
              <a:highlight>
                <a:srgbClr val="FFFFFF"/>
              </a:highlight>
            </a:endParaRPr>
          </a:p>
        </p:txBody>
      </p:sp>
      <p:sp>
        <p:nvSpPr>
          <p:cNvPr id="179" name="Google Shape;179;p16"/>
          <p:cNvSpPr/>
          <p:nvPr/>
        </p:nvSpPr>
        <p:spPr>
          <a:xfrm>
            <a:off x="2084600" y="3768725"/>
            <a:ext cx="4118700" cy="52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Modeling Results and Analysis (1/3)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85" name="Google Shape;185;p17"/>
          <p:cNvSpPr txBox="1">
            <a:spLocks noGrp="1"/>
          </p:cNvSpPr>
          <p:nvPr>
            <p:ph type="body" idx="1"/>
          </p:nvPr>
        </p:nvSpPr>
        <p:spPr>
          <a:xfrm>
            <a:off x="287950" y="1455375"/>
            <a:ext cx="41538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 few things distinguish Big Mountain from the other ski resorts, and therefore warrant the recommended price increase. Within our condensed data set, Big Mountain has far and away the most acres of skiable terrain and is very high up the league.</a:t>
            </a:r>
            <a:endParaRPr sz="1800" dirty="0"/>
          </a:p>
          <a:p>
            <a:pPr marL="0" lvl="0" indent="0" algn="l" rtl="0">
              <a:spcBef>
                <a:spcPts val="1600"/>
              </a:spcBef>
              <a:spcAft>
                <a:spcPts val="1600"/>
              </a:spcAft>
              <a:buNone/>
            </a:pPr>
            <a:r>
              <a:rPr lang="en" sz="1800" dirty="0"/>
              <a:t>				</a:t>
            </a:r>
            <a:endParaRPr sz="1800" dirty="0"/>
          </a:p>
        </p:txBody>
      </p:sp>
      <p:pic>
        <p:nvPicPr>
          <p:cNvPr id="7" name="Picture 6">
            <a:extLst>
              <a:ext uri="{FF2B5EF4-FFF2-40B4-BE49-F238E27FC236}">
                <a16:creationId xmlns:a16="http://schemas.microsoft.com/office/drawing/2014/main" id="{00B8503C-8AC6-A8E8-FD7A-0511BF3A38D0}"/>
              </a:ext>
            </a:extLst>
          </p:cNvPr>
          <p:cNvPicPr>
            <a:picLocks noChangeAspect="1"/>
          </p:cNvPicPr>
          <p:nvPr/>
        </p:nvPicPr>
        <p:blipFill>
          <a:blip r:embed="rId3"/>
          <a:stretch>
            <a:fillRect/>
          </a:stretch>
        </p:blipFill>
        <p:spPr>
          <a:xfrm>
            <a:off x="4233706" y="1385741"/>
            <a:ext cx="4910294" cy="2703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Modeling Results and Analysis (2/3)</a:t>
            </a:r>
            <a:endParaRPr dirty="0"/>
          </a:p>
          <a:p>
            <a:pPr marL="0" lvl="0" indent="0" algn="l" rtl="0">
              <a:spcBef>
                <a:spcPts val="0"/>
              </a:spcBef>
              <a:spcAft>
                <a:spcPts val="0"/>
              </a:spcAft>
              <a:buNone/>
            </a:pPr>
            <a:endParaRPr dirty="0"/>
          </a:p>
        </p:txBody>
      </p:sp>
      <p:sp>
        <p:nvSpPr>
          <p:cNvPr id="199" name="Google Shape;199;p19"/>
          <p:cNvSpPr txBox="1">
            <a:spLocks noGrp="1"/>
          </p:cNvSpPr>
          <p:nvPr>
            <p:ph type="body" idx="1"/>
          </p:nvPr>
        </p:nvSpPr>
        <p:spPr>
          <a:xfrm>
            <a:off x="319850" y="1668775"/>
            <a:ext cx="4017900" cy="238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The biggest vertical drop at Big Mountain Resort sets it apart from the majority of other ski resorts in our condensed data set. For the ski resorts in our data collection, Big Mountain Resort has an impressive vertical drop correlation. </a:t>
            </a:r>
            <a:endParaRPr sz="1800" dirty="0"/>
          </a:p>
        </p:txBody>
      </p:sp>
      <p:pic>
        <p:nvPicPr>
          <p:cNvPr id="3" name="Picture 2">
            <a:extLst>
              <a:ext uri="{FF2B5EF4-FFF2-40B4-BE49-F238E27FC236}">
                <a16:creationId xmlns:a16="http://schemas.microsoft.com/office/drawing/2014/main" id="{2012D532-E62A-0481-C28C-202F1B85FD0A}"/>
              </a:ext>
            </a:extLst>
          </p:cNvPr>
          <p:cNvPicPr>
            <a:picLocks noChangeAspect="1"/>
          </p:cNvPicPr>
          <p:nvPr/>
        </p:nvPicPr>
        <p:blipFill>
          <a:blip r:embed="rId3"/>
          <a:stretch>
            <a:fillRect/>
          </a:stretch>
        </p:blipFill>
        <p:spPr>
          <a:xfrm>
            <a:off x="4337750" y="1668775"/>
            <a:ext cx="4620127" cy="25679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Modeling Results and Analysis (3/3)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92" name="Google Shape;192;p18"/>
          <p:cNvSpPr txBox="1">
            <a:spLocks noGrp="1"/>
          </p:cNvSpPr>
          <p:nvPr>
            <p:ph type="body" idx="1"/>
          </p:nvPr>
        </p:nvSpPr>
        <p:spPr>
          <a:xfrm>
            <a:off x="4788650" y="1307849"/>
            <a:ext cx="3856200" cy="201974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t>In comparison to most other resorts, Big Mountain receives more snowfall on average. Withink our data collection, this chracterisitc and Adult Weekend pricing have a posite link. </a:t>
            </a:r>
            <a:endParaRPr sz="1800" dirty="0"/>
          </a:p>
        </p:txBody>
      </p:sp>
      <p:pic>
        <p:nvPicPr>
          <p:cNvPr id="4" name="Picture 3">
            <a:extLst>
              <a:ext uri="{FF2B5EF4-FFF2-40B4-BE49-F238E27FC236}">
                <a16:creationId xmlns:a16="http://schemas.microsoft.com/office/drawing/2014/main" id="{5B63C164-4D54-C204-8AA0-63A916A8B00F}"/>
              </a:ext>
            </a:extLst>
          </p:cNvPr>
          <p:cNvPicPr>
            <a:picLocks noChangeAspect="1"/>
          </p:cNvPicPr>
          <p:nvPr/>
        </p:nvPicPr>
        <p:blipFill>
          <a:blip r:embed="rId3"/>
          <a:stretch>
            <a:fillRect/>
          </a:stretch>
        </p:blipFill>
        <p:spPr>
          <a:xfrm>
            <a:off x="78154" y="1672191"/>
            <a:ext cx="4738796" cy="2633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and Conclusion</a:t>
            </a:r>
            <a:endParaRPr/>
          </a:p>
        </p:txBody>
      </p:sp>
      <p:sp>
        <p:nvSpPr>
          <p:cNvPr id="206" name="Google Shape;206;p20"/>
          <p:cNvSpPr txBox="1">
            <a:spLocks noGrp="1"/>
          </p:cNvSpPr>
          <p:nvPr>
            <p:ph type="body" idx="1"/>
          </p:nvPr>
        </p:nvSpPr>
        <p:spPr>
          <a:xfrm>
            <a:off x="1297500" y="1567550"/>
            <a:ext cx="7038900" cy="2911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indent="0">
              <a:lnSpc>
                <a:spcPct val="150000"/>
              </a:lnSpc>
              <a:spcAft>
                <a:spcPts val="2400"/>
              </a:spcAft>
              <a:buClr>
                <a:schemeClr val="dk1"/>
              </a:buClr>
              <a:buSzPts val="110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Based on our model predictions and comparative analysis, we recommend increasing the adult weekend ticket price to $88.45, rounded to $89. This 9.2% increase aligns Big Mountain's pricing more closely with its features and market position, while remaining competitive within its peer group.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lnSpc>
                <a:spcPct val="150000"/>
              </a:lnSpc>
              <a:spcBef>
                <a:spcPts val="0"/>
              </a:spcBef>
              <a:spcAft>
                <a:spcPts val="2400"/>
              </a:spcAft>
              <a:buClr>
                <a:schemeClr val="dk1"/>
              </a:buClr>
              <a:buSzPts val="1100"/>
              <a:buFont typeface="Arial"/>
              <a:buNone/>
            </a:pPr>
            <a:endParaRPr lang="en-US" sz="17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(16:9)</PresentationFormat>
  <Paragraphs>48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Times New Roman</vt:lpstr>
      <vt:lpstr>Arial</vt:lpstr>
      <vt:lpstr>Quattrocento Sans</vt:lpstr>
      <vt:lpstr>Calibri</vt:lpstr>
      <vt:lpstr>Droid Sans</vt:lpstr>
      <vt:lpstr>Lato</vt:lpstr>
      <vt:lpstr>Montserrat</vt:lpstr>
      <vt:lpstr>Aptos</vt:lpstr>
      <vt:lpstr>Focus</vt:lpstr>
      <vt:lpstr>Big Mountain Resort</vt:lpstr>
      <vt:lpstr>Problem Statement</vt:lpstr>
      <vt:lpstr>Recommendation and Key Findings</vt:lpstr>
      <vt:lpstr>Modeling Results and Analysis (1/3)  </vt:lpstr>
      <vt:lpstr>Modeling Results and Analysis (2/3) </vt:lpstr>
      <vt:lpstr>Modeling Results and Analysis (3/3)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Aaron Oaks</dc:creator>
  <cp:lastModifiedBy>Aaron Oaks</cp:lastModifiedBy>
  <cp:revision>1</cp:revision>
  <dcterms:modified xsi:type="dcterms:W3CDTF">2024-10-01T01:03:05Z</dcterms:modified>
</cp:coreProperties>
</file>