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84" r:id="rId11"/>
    <p:sldId id="263" r:id="rId12"/>
    <p:sldId id="282" r:id="rId13"/>
    <p:sldId id="283" r:id="rId14"/>
    <p:sldId id="264" r:id="rId15"/>
    <p:sldId id="265" r:id="rId16"/>
    <p:sldId id="266" r:id="rId17"/>
    <p:sldId id="267" r:id="rId18"/>
    <p:sldId id="268" r:id="rId19"/>
    <p:sldId id="269" r:id="rId20"/>
    <p:sldId id="318" r:id="rId21"/>
    <p:sldId id="320" r:id="rId22"/>
    <p:sldId id="319" r:id="rId23"/>
    <p:sldId id="321" r:id="rId24"/>
    <p:sldId id="322" r:id="rId25"/>
    <p:sldId id="323" r:id="rId26"/>
    <p:sldId id="317" r:id="rId27"/>
    <p:sldId id="315" r:id="rId28"/>
    <p:sldId id="316" r:id="rId29"/>
    <p:sldId id="270" r:id="rId30"/>
    <p:sldId id="271" r:id="rId31"/>
    <p:sldId id="272" r:id="rId32"/>
    <p:sldId id="273" r:id="rId33"/>
    <p:sldId id="274" r:id="rId34"/>
    <p:sldId id="275" r:id="rId35"/>
    <p:sldId id="276" r:id="rId36"/>
    <p:sldId id="277" r:id="rId37"/>
    <p:sldId id="278" r:id="rId38"/>
    <p:sldId id="279" r:id="rId39"/>
    <p:sldId id="280" r:id="rId40"/>
    <p:sldId id="281" r:id="rId41"/>
    <p:sldId id="285" r:id="rId42"/>
    <p:sldId id="286" r:id="rId43"/>
    <p:sldId id="287" r:id="rId44"/>
    <p:sldId id="288" r:id="rId45"/>
    <p:sldId id="289" r:id="rId46"/>
    <p:sldId id="291" r:id="rId47"/>
    <p:sldId id="290" r:id="rId48"/>
    <p:sldId id="292" r:id="rId49"/>
    <p:sldId id="293" r:id="rId50"/>
    <p:sldId id="349" r:id="rId51"/>
    <p:sldId id="350" r:id="rId52"/>
    <p:sldId id="351" r:id="rId53"/>
    <p:sldId id="352" r:id="rId54"/>
    <p:sldId id="353" r:id="rId55"/>
    <p:sldId id="354" r:id="rId56"/>
    <p:sldId id="355" r:id="rId57"/>
    <p:sldId id="356" r:id="rId58"/>
    <p:sldId id="357" r:id="rId59"/>
    <p:sldId id="360" r:id="rId60"/>
    <p:sldId id="358" r:id="rId61"/>
    <p:sldId id="359" r:id="rId62"/>
    <p:sldId id="361" r:id="rId63"/>
    <p:sldId id="362" r:id="rId64"/>
    <p:sldId id="363" r:id="rId6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3765" autoAdjust="0"/>
  </p:normalViewPr>
  <p:slideViewPr>
    <p:cSldViewPr snapToGrid="0">
      <p:cViewPr varScale="1">
        <p:scale>
          <a:sx n="92" d="100"/>
          <a:sy n="92" d="100"/>
        </p:scale>
        <p:origin x="127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8" Type="http://schemas.openxmlformats.org/officeDocument/2006/relationships/tableStyles" Target="tableStyles.xml"/><Relationship Id="rId67" Type="http://schemas.openxmlformats.org/officeDocument/2006/relationships/viewProps" Target="viewProps.xml"/><Relationship Id="rId66" Type="http://schemas.openxmlformats.org/officeDocument/2006/relationships/presProps" Target="presProps.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AE1195-CE22-4BD8-8A78-62B0434FDE2B}"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BCA8D4-B9E8-4752-B384-AD03F24CE7AB}"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2.xml.rels><?xml version="1.0" encoding="UTF-8" standalone="yes"?>
<Relationships xmlns="http://schemas.openxmlformats.org/package/2006/relationships"><Relationship Id="rId4" Type="http://schemas.openxmlformats.org/officeDocument/2006/relationships/hyperlink" Target="http://baike.baidu.com/view/120892.htm" TargetMode="External"/><Relationship Id="rId3" Type="http://schemas.openxmlformats.org/officeDocument/2006/relationships/hyperlink" Target="http://baike.baidu.com/view/549640.htm" TargetMode="External"/><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3.xml.rels><?xml version="1.0" encoding="UTF-8" standalone="yes"?>
<Relationships xmlns="http://schemas.openxmlformats.org/package/2006/relationships"><Relationship Id="rId9" Type="http://schemas.openxmlformats.org/officeDocument/2006/relationships/hyperlink" Target="http://baike.baidu.com/view/239615.htm" TargetMode="External"/><Relationship Id="rId8" Type="http://schemas.openxmlformats.org/officeDocument/2006/relationships/hyperlink" Target="http://baike.baidu.com/view/239612.htm" TargetMode="External"/><Relationship Id="rId7" Type="http://schemas.openxmlformats.org/officeDocument/2006/relationships/hyperlink" Target="http://baike.baidu.com/view/239605.htm" TargetMode="External"/><Relationship Id="rId6" Type="http://schemas.openxmlformats.org/officeDocument/2006/relationships/hyperlink" Target="http://baike.baidu.com/view/239592.htm" TargetMode="External"/><Relationship Id="rId5" Type="http://schemas.openxmlformats.org/officeDocument/2006/relationships/hyperlink" Target="http://baike.baidu.com/view/239585.htm" TargetMode="External"/><Relationship Id="rId4" Type="http://schemas.openxmlformats.org/officeDocument/2006/relationships/hyperlink" Target="http://baike.baidu.com/view/538641.htm" TargetMode="External"/><Relationship Id="rId3" Type="http://schemas.openxmlformats.org/officeDocument/2006/relationships/hyperlink" Target="http://baike.baidu.com/view/42488.htm" TargetMode="External"/><Relationship Id="rId2" Type="http://schemas.openxmlformats.org/officeDocument/2006/relationships/notesMaster" Target="../notesMasters/notesMaster1.xml"/><Relationship Id="rId10" Type="http://schemas.openxmlformats.org/officeDocument/2006/relationships/hyperlink" Target="http://baike.baidu.com/view/239619.htm" TargetMode="Externa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6" Type="http://schemas.openxmlformats.org/officeDocument/2006/relationships/hyperlink" Target="http://baike.baidu.com/view/3930.htm" TargetMode="External"/><Relationship Id="rId5" Type="http://schemas.openxmlformats.org/officeDocument/2006/relationships/hyperlink" Target="http://baike.baidu.com/view/127315.htm" TargetMode="External"/><Relationship Id="rId4" Type="http://schemas.openxmlformats.org/officeDocument/2006/relationships/hyperlink" Target="http://baike.baidu.com/view/696501.htm" TargetMode="External"/><Relationship Id="rId3" Type="http://schemas.openxmlformats.org/officeDocument/2006/relationships/hyperlink" Target="http://baike.baidu.com/view/565688.htm" TargetMode="External"/><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9" Type="http://schemas.openxmlformats.org/officeDocument/2006/relationships/hyperlink" Target="http://baike.baidu.com/view/7649.htm" TargetMode="External"/><Relationship Id="rId8" Type="http://schemas.openxmlformats.org/officeDocument/2006/relationships/hyperlink" Target="http://baike.baidu.com/view/883168.htm" TargetMode="External"/><Relationship Id="rId7" Type="http://schemas.openxmlformats.org/officeDocument/2006/relationships/hyperlink" Target="http://baike.baidu.com/view/3930.htm" TargetMode="External"/><Relationship Id="rId6" Type="http://schemas.openxmlformats.org/officeDocument/2006/relationships/hyperlink" Target="http://baike.baidu.com/view/18655.htm" TargetMode="External"/><Relationship Id="rId5" Type="http://schemas.openxmlformats.org/officeDocument/2006/relationships/hyperlink" Target="http://baike.baidu.com/view/23880.htm" TargetMode="External"/><Relationship Id="rId4" Type="http://schemas.openxmlformats.org/officeDocument/2006/relationships/hyperlink" Target="http://baike.baidu.com/view/2221037.htm" TargetMode="External"/><Relationship Id="rId3" Type="http://schemas.openxmlformats.org/officeDocument/2006/relationships/hyperlink" Target="http://baike.baidu.com/view/175122.htm" TargetMode="External"/><Relationship Id="rId2" Type="http://schemas.openxmlformats.org/officeDocument/2006/relationships/notesMaster" Target="../notesMasters/notesMaster1.xml"/><Relationship Id="rId12" Type="http://schemas.openxmlformats.org/officeDocument/2006/relationships/hyperlink" Target="http://baike.baidu.com/view/149421.htm" TargetMode="External"/><Relationship Id="rId11" Type="http://schemas.openxmlformats.org/officeDocument/2006/relationships/hyperlink" Target="http://baike.baidu.com/view/807.htm" TargetMode="External"/><Relationship Id="rId10" Type="http://schemas.openxmlformats.org/officeDocument/2006/relationships/hyperlink" Target="http://baike.baidu.com/view/155386.htm" TargetMode="Externa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4" Type="http://schemas.openxmlformats.org/officeDocument/2006/relationships/hyperlink" Target="http://lib.csdn.net/base/computernetworks" TargetMode="External"/><Relationship Id="rId3" Type="http://schemas.openxmlformats.org/officeDocument/2006/relationships/hyperlink" Target="http://baike.baidu.com/view/1112575.htm" TargetMode="External"/><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8" Type="http://schemas.openxmlformats.org/officeDocument/2006/relationships/hyperlink" Target="http://baike.baidu.com/view/133203.htm" TargetMode="External"/><Relationship Id="rId7" Type="http://schemas.openxmlformats.org/officeDocument/2006/relationships/hyperlink" Target="http://baike.baidu.com/view/3067.htm" TargetMode="External"/><Relationship Id="rId6" Type="http://schemas.openxmlformats.org/officeDocument/2006/relationships/hyperlink" Target="http://baike.baidu.com/view/1360.htm" TargetMode="External"/><Relationship Id="rId5" Type="http://schemas.openxmlformats.org/officeDocument/2006/relationships/hyperlink" Target="http://baike.baidu.com/view/23880.htm" TargetMode="External"/><Relationship Id="rId4" Type="http://schemas.openxmlformats.org/officeDocument/2006/relationships/hyperlink" Target="http://baike.baidu.com/view/2089.htm" TargetMode="External"/><Relationship Id="rId3" Type="http://schemas.openxmlformats.org/officeDocument/2006/relationships/hyperlink" Target="http://baike.baidu.com/view/1240122.htm" TargetMode="External"/><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FBCA8D4-B9E8-4752-B384-AD03F24CE7AB}"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FBCA8D4-B9E8-4752-B384-AD03F24CE7AB}"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FBCA8D4-B9E8-4752-B384-AD03F24CE7AB}"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FBCA8D4-B9E8-4752-B384-AD03F24CE7AB}"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FBCA8D4-B9E8-4752-B384-AD03F24CE7AB}"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FBCA8D4-B9E8-4752-B384-AD03F24CE7AB}"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FBCA8D4-B9E8-4752-B384-AD03F24CE7AB}"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编程接口，简称</a:t>
            </a:r>
            <a:r>
              <a:rPr lang="en-US" altLang="zh-CN" sz="1200" b="0" i="0" kern="1200" dirty="0">
                <a:solidFill>
                  <a:schemeClr val="tx1"/>
                </a:solidFill>
                <a:effectLst/>
                <a:latin typeface="+mn-lt"/>
                <a:ea typeface="+mn-ea"/>
                <a:cs typeface="+mn-cs"/>
              </a:rPr>
              <a:t>API(Application Programming Interface)</a:t>
            </a:r>
            <a:r>
              <a:rPr lang="zh-CN" altLang="en-US" sz="1200" b="0" i="0" kern="1200" dirty="0">
                <a:solidFill>
                  <a:schemeClr val="tx1"/>
                </a:solidFill>
                <a:effectLst/>
                <a:latin typeface="+mn-lt"/>
                <a:ea typeface="+mn-ea"/>
                <a:cs typeface="+mn-cs"/>
              </a:rPr>
              <a:t>，就是软件系统不同组成部分衔接的约定。</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进程通信是指在进程间传输数据</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交换信息</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a:t>
            </a:r>
            <a:r>
              <a:rPr lang="en-US" altLang="zh-CN" sz="1200" b="0" i="0" kern="1200" baseline="30000" dirty="0">
                <a:solidFill>
                  <a:schemeClr val="tx1"/>
                </a:solidFill>
                <a:effectLst/>
                <a:latin typeface="+mn-lt"/>
                <a:ea typeface="+mn-ea"/>
                <a:cs typeface="+mn-cs"/>
              </a:rPr>
              <a:t>[1]</a:t>
            </a:r>
            <a:r>
              <a:rPr lang="zh-CN" altLang="en-US" sz="1200" b="0" i="0" u="none" strike="noStrike"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 进程通信根据交换信息量的多少和效率的高低，分为低级通信（只能传递状态和整数值）和高级通信（提高信号通信的效率，传递大量数据，减轻程序编制的复杂度）。其中高级</a:t>
            </a:r>
            <a:r>
              <a:rPr lang="zh-CN" altLang="en-US" sz="1200" b="0" i="0" u="none" strike="noStrike" kern="1200" dirty="0">
                <a:solidFill>
                  <a:schemeClr val="tx1"/>
                </a:solidFill>
                <a:effectLst/>
                <a:latin typeface="+mn-lt"/>
                <a:ea typeface="+mn-ea"/>
                <a:cs typeface="+mn-cs"/>
                <a:hlinkClick r:id="rId3"/>
              </a:rPr>
              <a:t>进程通信</a:t>
            </a:r>
            <a:r>
              <a:rPr lang="zh-CN" altLang="en-US" sz="1200" b="0" i="0" kern="1200" dirty="0">
                <a:solidFill>
                  <a:schemeClr val="tx1"/>
                </a:solidFill>
                <a:effectLst/>
                <a:latin typeface="+mn-lt"/>
                <a:ea typeface="+mn-ea"/>
                <a:cs typeface="+mn-cs"/>
              </a:rPr>
              <a:t>分为三种方式：</a:t>
            </a:r>
            <a:r>
              <a:rPr lang="zh-CN" altLang="en-US" sz="1200" b="0" i="0" u="none" strike="noStrike" kern="1200" dirty="0">
                <a:solidFill>
                  <a:schemeClr val="tx1"/>
                </a:solidFill>
                <a:effectLst/>
                <a:latin typeface="+mn-lt"/>
                <a:ea typeface="+mn-ea"/>
                <a:cs typeface="+mn-cs"/>
                <a:hlinkClick r:id="rId4"/>
              </a:rPr>
              <a:t>共享内存</a:t>
            </a:r>
            <a:r>
              <a:rPr lang="zh-CN" altLang="en-US" sz="1200" b="0" i="0" kern="1200" dirty="0">
                <a:solidFill>
                  <a:schemeClr val="tx1"/>
                </a:solidFill>
                <a:effectLst/>
                <a:latin typeface="+mn-lt"/>
                <a:ea typeface="+mn-ea"/>
                <a:cs typeface="+mn-cs"/>
              </a:rPr>
              <a:t>模式、消息传递模式、共享文件模式。</a:t>
            </a:r>
            <a:endParaRPr lang="zh-CN" altLang="en-US" dirty="0"/>
          </a:p>
        </p:txBody>
      </p:sp>
      <p:sp>
        <p:nvSpPr>
          <p:cNvPr id="4" name="灯片编号占位符 3"/>
          <p:cNvSpPr>
            <a:spLocks noGrp="1"/>
          </p:cNvSpPr>
          <p:nvPr>
            <p:ph type="sldNum" sz="quarter" idx="10"/>
          </p:nvPr>
        </p:nvSpPr>
        <p:spPr/>
        <p:txBody>
          <a:bodyPr/>
          <a:lstStyle/>
          <a:p>
            <a:fld id="{CFBCA8D4-B9E8-4752-B384-AD03F24CE7AB}"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FBCA8D4-B9E8-4752-B384-AD03F24CE7AB}"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OSI</a:t>
            </a:r>
            <a:r>
              <a:rPr lang="zh-CN" altLang="en-US" sz="1200" b="0" i="0" kern="1200" dirty="0">
                <a:solidFill>
                  <a:schemeClr val="tx1"/>
                </a:solidFill>
                <a:effectLst/>
                <a:latin typeface="+mn-lt"/>
                <a:ea typeface="+mn-ea"/>
                <a:cs typeface="+mn-cs"/>
              </a:rPr>
              <a:t>是</a:t>
            </a:r>
            <a:r>
              <a:rPr lang="en-US" altLang="zh-CN" sz="1200" b="0" i="0" kern="1200" dirty="0">
                <a:solidFill>
                  <a:schemeClr val="tx1"/>
                </a:solidFill>
                <a:effectLst/>
                <a:latin typeface="+mn-lt"/>
                <a:ea typeface="+mn-ea"/>
                <a:cs typeface="+mn-cs"/>
              </a:rPr>
              <a:t>Open System Interconnection</a:t>
            </a:r>
            <a:r>
              <a:rPr lang="zh-CN" altLang="en-US" sz="1200" b="0" i="0" kern="1200" dirty="0">
                <a:solidFill>
                  <a:schemeClr val="tx1"/>
                </a:solidFill>
                <a:effectLst/>
                <a:latin typeface="+mn-lt"/>
                <a:ea typeface="+mn-ea"/>
                <a:cs typeface="+mn-cs"/>
              </a:rPr>
              <a:t>的缩写，意为开放式系统互联。</a:t>
            </a:r>
            <a:r>
              <a:rPr lang="zh-CN" altLang="en-US" sz="1200" b="0" i="0" u="none" strike="noStrike" kern="1200" dirty="0">
                <a:solidFill>
                  <a:schemeClr val="tx1"/>
                </a:solidFill>
                <a:effectLst/>
                <a:latin typeface="+mn-lt"/>
                <a:ea typeface="+mn-ea"/>
                <a:cs typeface="+mn-cs"/>
                <a:hlinkClick r:id="rId3"/>
              </a:rPr>
              <a:t>国际标准化组织</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ISO</a:t>
            </a:r>
            <a:r>
              <a:rPr lang="zh-CN" altLang="en-US" sz="1200" b="0" i="0" kern="1200" dirty="0">
                <a:solidFill>
                  <a:schemeClr val="tx1"/>
                </a:solidFill>
                <a:effectLst/>
                <a:latin typeface="+mn-lt"/>
                <a:ea typeface="+mn-ea"/>
                <a:cs typeface="+mn-cs"/>
              </a:rPr>
              <a:t>）制定了</a:t>
            </a:r>
            <a:r>
              <a:rPr lang="en-US" altLang="zh-CN" sz="1200" b="0" i="0" kern="1200" dirty="0">
                <a:solidFill>
                  <a:schemeClr val="tx1"/>
                </a:solidFill>
                <a:effectLst/>
                <a:latin typeface="+mn-lt"/>
                <a:ea typeface="+mn-ea"/>
                <a:cs typeface="+mn-cs"/>
              </a:rPr>
              <a:t>OSI</a:t>
            </a:r>
            <a:r>
              <a:rPr lang="zh-CN" altLang="en-US" sz="1200" b="0" i="0" kern="1200" dirty="0">
                <a:solidFill>
                  <a:schemeClr val="tx1"/>
                </a:solidFill>
                <a:effectLst/>
                <a:latin typeface="+mn-lt"/>
                <a:ea typeface="+mn-ea"/>
                <a:cs typeface="+mn-cs"/>
              </a:rPr>
              <a:t>模型，该模型定义了不同计算机互联的标准，是设计和描述计算机网络通信的基本框架。</a:t>
            </a:r>
            <a:r>
              <a:rPr lang="en-US" altLang="zh-CN" sz="1200" b="0" i="0" kern="1200" dirty="0">
                <a:solidFill>
                  <a:schemeClr val="tx1"/>
                </a:solidFill>
                <a:effectLst/>
                <a:latin typeface="+mn-lt"/>
                <a:ea typeface="+mn-ea"/>
                <a:cs typeface="+mn-cs"/>
              </a:rPr>
              <a:t>OSI</a:t>
            </a:r>
            <a:r>
              <a:rPr lang="zh-CN" altLang="en-US" sz="1200" b="0" i="0" kern="1200" dirty="0">
                <a:solidFill>
                  <a:schemeClr val="tx1"/>
                </a:solidFill>
                <a:effectLst/>
                <a:latin typeface="+mn-lt"/>
                <a:ea typeface="+mn-ea"/>
                <a:cs typeface="+mn-cs"/>
              </a:rPr>
              <a:t>模型把</a:t>
            </a:r>
            <a:r>
              <a:rPr lang="zh-CN" altLang="en-US" sz="1200" b="0" i="0" u="none" strike="noStrike" kern="1200" dirty="0">
                <a:solidFill>
                  <a:schemeClr val="tx1"/>
                </a:solidFill>
                <a:effectLst/>
                <a:latin typeface="+mn-lt"/>
                <a:ea typeface="+mn-ea"/>
                <a:cs typeface="+mn-cs"/>
                <a:hlinkClick r:id="rId4"/>
              </a:rPr>
              <a:t>网络通信</a:t>
            </a:r>
            <a:r>
              <a:rPr lang="zh-CN" altLang="en-US" sz="1200" b="0" i="0" kern="1200" dirty="0">
                <a:solidFill>
                  <a:schemeClr val="tx1"/>
                </a:solidFill>
                <a:effectLst/>
                <a:latin typeface="+mn-lt"/>
                <a:ea typeface="+mn-ea"/>
                <a:cs typeface="+mn-cs"/>
              </a:rPr>
              <a:t>的工作分为</a:t>
            </a:r>
            <a:r>
              <a:rPr lang="en-US" altLang="zh-CN" sz="1200" b="0" i="0" kern="1200" dirty="0">
                <a:solidFill>
                  <a:schemeClr val="tx1"/>
                </a:solidFill>
                <a:effectLst/>
                <a:latin typeface="+mn-lt"/>
                <a:ea typeface="+mn-ea"/>
                <a:cs typeface="+mn-cs"/>
              </a:rPr>
              <a:t>7</a:t>
            </a:r>
            <a:r>
              <a:rPr lang="zh-CN" altLang="en-US" sz="1200" b="0" i="0" kern="1200" dirty="0">
                <a:solidFill>
                  <a:schemeClr val="tx1"/>
                </a:solidFill>
                <a:effectLst/>
                <a:latin typeface="+mn-lt"/>
                <a:ea typeface="+mn-ea"/>
                <a:cs typeface="+mn-cs"/>
              </a:rPr>
              <a:t>层，分别是</a:t>
            </a:r>
            <a:r>
              <a:rPr lang="zh-CN" altLang="en-US" sz="1200" b="0" i="0" u="none" strike="noStrike" kern="1200" dirty="0">
                <a:solidFill>
                  <a:schemeClr val="tx1"/>
                </a:solidFill>
                <a:effectLst/>
                <a:latin typeface="+mn-lt"/>
                <a:ea typeface="+mn-ea"/>
                <a:cs typeface="+mn-cs"/>
                <a:hlinkClick r:id="rId5"/>
              </a:rPr>
              <a:t>物理层</a:t>
            </a:r>
            <a:r>
              <a:rPr lang="zh-CN" altLang="en-US" sz="1200" b="0" i="0"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hlinkClick r:id="rId6"/>
              </a:rPr>
              <a:t>数据链路层</a:t>
            </a:r>
            <a:r>
              <a:rPr lang="zh-CN" altLang="en-US" sz="1200" b="0" i="0" kern="1200" dirty="0">
                <a:solidFill>
                  <a:schemeClr val="tx1"/>
                </a:solidFill>
                <a:effectLst/>
                <a:latin typeface="+mn-lt"/>
                <a:ea typeface="+mn-ea"/>
                <a:cs typeface="+mn-cs"/>
              </a:rPr>
              <a:t>、网络层、</a:t>
            </a:r>
            <a:r>
              <a:rPr lang="zh-CN" altLang="en-US" sz="1200" b="0" i="0" u="none" strike="noStrike" kern="1200" dirty="0">
                <a:solidFill>
                  <a:schemeClr val="tx1"/>
                </a:solidFill>
                <a:effectLst/>
                <a:latin typeface="+mn-lt"/>
                <a:ea typeface="+mn-ea"/>
                <a:cs typeface="+mn-cs"/>
                <a:hlinkClick r:id="rId7"/>
              </a:rPr>
              <a:t>传输层</a:t>
            </a:r>
            <a:r>
              <a:rPr lang="zh-CN" altLang="en-US" sz="1200" b="0" i="0"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hlinkClick r:id="rId8"/>
              </a:rPr>
              <a:t>会话层</a:t>
            </a:r>
            <a:r>
              <a:rPr lang="zh-CN" altLang="en-US" sz="1200" b="0" i="0"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hlinkClick r:id="rId9"/>
              </a:rPr>
              <a:t>表示层</a:t>
            </a:r>
            <a:r>
              <a:rPr lang="zh-CN" altLang="en-US" sz="1200" b="0" i="0" kern="1200" dirty="0">
                <a:solidFill>
                  <a:schemeClr val="tx1"/>
                </a:solidFill>
                <a:effectLst/>
                <a:latin typeface="+mn-lt"/>
                <a:ea typeface="+mn-ea"/>
                <a:cs typeface="+mn-cs"/>
              </a:rPr>
              <a:t>和</a:t>
            </a:r>
            <a:r>
              <a:rPr lang="zh-CN" altLang="en-US" sz="1200" b="0" i="0" u="none" strike="noStrike" kern="1200" dirty="0">
                <a:solidFill>
                  <a:schemeClr val="tx1"/>
                </a:solidFill>
                <a:effectLst/>
                <a:latin typeface="+mn-lt"/>
                <a:ea typeface="+mn-ea"/>
                <a:cs typeface="+mn-cs"/>
                <a:hlinkClick r:id="rId10"/>
              </a:rPr>
              <a:t>应用层</a:t>
            </a:r>
            <a:r>
              <a:rPr lang="zh-CN" altLang="en-US" sz="1200" b="0" i="0" kern="1200" dirty="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CFBCA8D4-B9E8-4752-B384-AD03F24CE7AB}"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IP</a:t>
            </a:r>
            <a:r>
              <a:rPr lang="zh-CN" altLang="en-US" dirty="0"/>
              <a:t>：</a:t>
            </a:r>
            <a:r>
              <a:rPr lang="zh-CN" altLang="en-US" sz="1200" b="0" i="0" u="none" strike="noStrike" kern="1200" dirty="0">
                <a:solidFill>
                  <a:schemeClr val="tx1"/>
                </a:solidFill>
                <a:effectLst/>
                <a:latin typeface="+mn-lt"/>
                <a:ea typeface="+mn-ea"/>
                <a:cs typeface="+mn-cs"/>
                <a:hlinkClick r:id="rId3"/>
              </a:rPr>
              <a:t>网络之间互连的协议</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IP</a:t>
            </a:r>
            <a:r>
              <a:rPr lang="zh-CN" altLang="en-US" sz="1200" b="0" i="0" kern="1200" dirty="0">
                <a:solidFill>
                  <a:schemeClr val="tx1"/>
                </a:solidFill>
                <a:effectLst/>
                <a:latin typeface="+mn-lt"/>
                <a:ea typeface="+mn-ea"/>
                <a:cs typeface="+mn-cs"/>
              </a:rPr>
              <a:t>）是</a:t>
            </a:r>
            <a:r>
              <a:rPr lang="en-US" altLang="zh-CN" sz="1200" b="0" i="0" u="none" strike="noStrike" kern="1200" dirty="0">
                <a:solidFill>
                  <a:schemeClr val="tx1"/>
                </a:solidFill>
                <a:effectLst/>
                <a:latin typeface="+mn-lt"/>
                <a:ea typeface="+mn-ea"/>
                <a:cs typeface="+mn-cs"/>
                <a:hlinkClick r:id="rId4"/>
              </a:rPr>
              <a:t>Internet Protocol</a:t>
            </a:r>
            <a:r>
              <a:rPr lang="zh-CN" altLang="en-US" sz="1200" b="0" i="0" kern="1200" dirty="0">
                <a:solidFill>
                  <a:schemeClr val="tx1"/>
                </a:solidFill>
                <a:effectLst/>
                <a:latin typeface="+mn-lt"/>
                <a:ea typeface="+mn-ea"/>
                <a:cs typeface="+mn-cs"/>
              </a:rPr>
              <a:t>的</a:t>
            </a:r>
            <a:r>
              <a:rPr lang="zh-CN" altLang="en-US" sz="1200" b="0" i="0" u="none" strike="noStrike" kern="1200" dirty="0">
                <a:solidFill>
                  <a:schemeClr val="tx1"/>
                </a:solidFill>
                <a:effectLst/>
                <a:latin typeface="+mn-lt"/>
                <a:ea typeface="+mn-ea"/>
                <a:cs typeface="+mn-cs"/>
                <a:hlinkClick r:id="rId5"/>
              </a:rPr>
              <a:t>外语</a:t>
            </a:r>
            <a:r>
              <a:rPr lang="zh-CN" altLang="en-US" sz="1200" b="0" i="0" kern="1200" dirty="0">
                <a:solidFill>
                  <a:schemeClr val="tx1"/>
                </a:solidFill>
                <a:effectLst/>
                <a:latin typeface="+mn-lt"/>
                <a:ea typeface="+mn-ea"/>
                <a:cs typeface="+mn-cs"/>
              </a:rPr>
              <a:t>缩写，</a:t>
            </a:r>
            <a:r>
              <a:rPr lang="en-US" altLang="zh-CN" sz="1200" b="0" i="0" kern="1200" baseline="30000" dirty="0">
                <a:solidFill>
                  <a:schemeClr val="tx1"/>
                </a:solidFill>
                <a:effectLst/>
                <a:latin typeface="+mn-lt"/>
                <a:ea typeface="+mn-ea"/>
                <a:cs typeface="+mn-cs"/>
              </a:rPr>
              <a:t>[1]</a:t>
            </a:r>
            <a:r>
              <a:rPr lang="zh-CN" altLang="en-US" sz="1200" b="0" i="0" u="none" strike="noStrike"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 中文缩写为“网协”</a:t>
            </a:r>
            <a:r>
              <a:rPr lang="en-US" altLang="zh-CN" sz="1200" b="0" i="0"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rPr>
              <a:t>。</a:t>
            </a:r>
            <a:r>
              <a:rPr lang="en-US" altLang="zh-CN" sz="1200" b="0" i="0" u="none" strike="noStrike" kern="1200" dirty="0">
                <a:solidFill>
                  <a:schemeClr val="tx1"/>
                </a:solidFill>
                <a:effectLst/>
                <a:latin typeface="+mn-lt"/>
                <a:ea typeface="+mn-ea"/>
                <a:cs typeface="+mn-cs"/>
                <a:hlinkClick r:id="rId6"/>
              </a:rPr>
              <a:t>IP</a:t>
            </a:r>
            <a:r>
              <a:rPr lang="zh-CN" altLang="en-US" sz="1200" b="0" i="0" u="none" strike="noStrike" kern="1200" dirty="0">
                <a:solidFill>
                  <a:schemeClr val="tx1"/>
                </a:solidFill>
                <a:effectLst/>
                <a:latin typeface="+mn-lt"/>
                <a:ea typeface="+mn-ea"/>
                <a:cs typeface="+mn-cs"/>
                <a:hlinkClick r:id="rId6"/>
              </a:rPr>
              <a:t>地址</a:t>
            </a:r>
            <a:r>
              <a:rPr lang="zh-CN" altLang="en-US" sz="1200" b="0" i="0" kern="1200" dirty="0">
                <a:solidFill>
                  <a:schemeClr val="tx1"/>
                </a:solidFill>
                <a:effectLst/>
                <a:latin typeface="+mn-lt"/>
                <a:ea typeface="+mn-ea"/>
                <a:cs typeface="+mn-cs"/>
              </a:rPr>
              <a:t>具有唯一性。</a:t>
            </a:r>
            <a:r>
              <a:rPr lang="en-US" altLang="zh-CN" sz="1200" b="0" i="0" kern="1200" dirty="0">
                <a:solidFill>
                  <a:schemeClr val="tx1"/>
                </a:solidFill>
                <a:effectLst/>
                <a:latin typeface="+mn-lt"/>
                <a:ea typeface="+mn-ea"/>
                <a:cs typeface="+mn-cs"/>
              </a:rPr>
              <a:t>IPV4---IPV6</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IPV4:</a:t>
            </a:r>
            <a:r>
              <a:rPr lang="zh-CN" altLang="en-US" sz="1200" b="0" i="0" kern="1200" dirty="0">
                <a:solidFill>
                  <a:schemeClr val="tx1"/>
                </a:solidFill>
                <a:effectLst/>
                <a:latin typeface="+mn-lt"/>
                <a:ea typeface="+mn-ea"/>
                <a:cs typeface="+mn-cs"/>
              </a:rPr>
              <a:t>互联网协议第四版，地址个数：</a:t>
            </a:r>
            <a:r>
              <a:rPr lang="en-US" altLang="zh-CN" sz="1200" b="0" i="0"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的</a:t>
            </a:r>
            <a:r>
              <a:rPr lang="en-US" altLang="zh-CN" sz="1200" b="0" i="0" kern="1200" dirty="0">
                <a:solidFill>
                  <a:schemeClr val="tx1"/>
                </a:solidFill>
                <a:effectLst/>
                <a:latin typeface="+mn-lt"/>
                <a:ea typeface="+mn-ea"/>
                <a:cs typeface="+mn-cs"/>
              </a:rPr>
              <a:t>32</a:t>
            </a:r>
            <a:r>
              <a:rPr lang="zh-CN" altLang="en-US" sz="1200" b="0" i="0" kern="1200" dirty="0">
                <a:solidFill>
                  <a:schemeClr val="tx1"/>
                </a:solidFill>
                <a:effectLst/>
                <a:latin typeface="+mn-lt"/>
                <a:ea typeface="+mn-ea"/>
                <a:cs typeface="+mn-cs"/>
              </a:rPr>
              <a:t>次方</a:t>
            </a:r>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，也就是</a:t>
            </a:r>
            <a:r>
              <a:rPr lang="en-US" altLang="zh-CN" sz="1200" b="0" i="0" kern="1200" dirty="0">
                <a:solidFill>
                  <a:schemeClr val="tx1"/>
                </a:solidFill>
                <a:effectLst/>
                <a:latin typeface="+mn-lt"/>
                <a:ea typeface="+mn-ea"/>
                <a:cs typeface="+mn-cs"/>
              </a:rPr>
              <a:t>255</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255</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255</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255 = 4294967295</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IPV6:</a:t>
            </a:r>
            <a:r>
              <a:rPr lang="zh-CN" altLang="en-US" sz="1200" b="0" i="0" kern="1200" dirty="0">
                <a:solidFill>
                  <a:schemeClr val="tx1"/>
                </a:solidFill>
                <a:effectLst/>
                <a:latin typeface="+mn-lt"/>
                <a:ea typeface="+mn-ea"/>
                <a:cs typeface="+mn-cs"/>
              </a:rPr>
              <a:t>互联网协议第六版，地址个数：</a:t>
            </a:r>
            <a:r>
              <a:rPr lang="en-US" altLang="zh-CN" sz="1200" b="0" i="0"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的</a:t>
            </a:r>
            <a:r>
              <a:rPr lang="en-US" altLang="zh-CN" sz="1200" b="0" i="0" kern="1200" dirty="0">
                <a:solidFill>
                  <a:schemeClr val="tx1"/>
                </a:solidFill>
                <a:effectLst/>
                <a:latin typeface="+mn-lt"/>
                <a:ea typeface="+mn-ea"/>
                <a:cs typeface="+mn-cs"/>
              </a:rPr>
              <a:t>128</a:t>
            </a:r>
            <a:r>
              <a:rPr lang="zh-CN" altLang="en-US" sz="1200" b="0" i="0" kern="1200" dirty="0">
                <a:solidFill>
                  <a:schemeClr val="tx1"/>
                </a:solidFill>
                <a:effectLst/>
                <a:latin typeface="+mn-lt"/>
                <a:ea typeface="+mn-ea"/>
                <a:cs typeface="+mn-cs"/>
              </a:rPr>
              <a:t>次方</a:t>
            </a:r>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，超大的一个值。是</a:t>
            </a:r>
            <a:r>
              <a:rPr lang="en-US" altLang="zh-CN" sz="1200" b="0" i="0" kern="1200" dirty="0">
                <a:solidFill>
                  <a:schemeClr val="tx1"/>
                </a:solidFill>
                <a:effectLst/>
                <a:latin typeface="+mn-lt"/>
                <a:ea typeface="+mn-ea"/>
                <a:cs typeface="+mn-cs"/>
              </a:rPr>
              <a:t>IPV4</a:t>
            </a:r>
            <a:r>
              <a:rPr lang="zh-CN" altLang="en-US" sz="1200" b="0" i="0" kern="1200" dirty="0">
                <a:solidFill>
                  <a:schemeClr val="tx1"/>
                </a:solidFill>
                <a:effectLst/>
                <a:latin typeface="+mn-lt"/>
                <a:ea typeface="+mn-ea"/>
                <a:cs typeface="+mn-cs"/>
              </a:rPr>
              <a:t>数量的</a:t>
            </a:r>
            <a:r>
              <a:rPr lang="en-US" altLang="zh-CN" sz="1200" b="0" i="0" kern="1200" dirty="0">
                <a:solidFill>
                  <a:schemeClr val="tx1"/>
                </a:solidFill>
                <a:effectLst/>
                <a:latin typeface="+mn-lt"/>
                <a:ea typeface="+mn-ea"/>
                <a:cs typeface="+mn-cs"/>
              </a:rPr>
              <a:t>4</a:t>
            </a:r>
            <a:r>
              <a:rPr lang="zh-CN" altLang="en-US" sz="1200" b="0" i="0" kern="1200" dirty="0">
                <a:solidFill>
                  <a:schemeClr val="tx1"/>
                </a:solidFill>
                <a:effectLst/>
                <a:latin typeface="+mn-lt"/>
                <a:ea typeface="+mn-ea"/>
                <a:cs typeface="+mn-cs"/>
              </a:rPr>
              <a:t>倍。</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IP</a:t>
            </a:r>
            <a:r>
              <a:rPr lang="zh-CN" altLang="en-US" sz="1200" b="0" i="0" kern="1200" dirty="0">
                <a:solidFill>
                  <a:schemeClr val="tx1"/>
                </a:solidFill>
                <a:effectLst/>
                <a:latin typeface="+mn-lt"/>
                <a:ea typeface="+mn-ea"/>
                <a:cs typeface="+mn-cs"/>
              </a:rPr>
              <a:t>有五类地址。</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参考地址：</a:t>
            </a:r>
            <a:r>
              <a:rPr lang="en-US" altLang="zh-CN" sz="1200" b="0" i="0" kern="1200" dirty="0">
                <a:solidFill>
                  <a:schemeClr val="tx1"/>
                </a:solidFill>
                <a:effectLst/>
                <a:latin typeface="+mn-lt"/>
                <a:ea typeface="+mn-ea"/>
                <a:cs typeface="+mn-cs"/>
              </a:rPr>
              <a:t>http://baike.baidu.com/item/IP/224599?sefr=cr#5_3</a:t>
            </a:r>
            <a:endParaRPr lang="zh-CN" altLang="en-US" dirty="0"/>
          </a:p>
        </p:txBody>
      </p:sp>
      <p:sp>
        <p:nvSpPr>
          <p:cNvPr id="4" name="灯片编号占位符 3"/>
          <p:cNvSpPr>
            <a:spLocks noGrp="1"/>
          </p:cNvSpPr>
          <p:nvPr>
            <p:ph type="sldNum" sz="quarter" idx="10"/>
          </p:nvPr>
        </p:nvSpPr>
        <p:spPr/>
        <p:txBody>
          <a:bodyPr/>
          <a:lstStyle/>
          <a:p>
            <a:fld id="{CFBCA8D4-B9E8-4752-B384-AD03F24CE7AB}"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FBCA8D4-B9E8-4752-B384-AD03F24CE7AB}"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ICMP</a:t>
            </a:r>
            <a:r>
              <a:rPr lang="zh-CN" altLang="en-US" sz="1200" b="0" i="0" kern="1200" dirty="0">
                <a:solidFill>
                  <a:schemeClr val="tx1"/>
                </a:solidFill>
                <a:effectLst/>
                <a:latin typeface="+mn-lt"/>
                <a:ea typeface="+mn-ea"/>
                <a:cs typeface="+mn-cs"/>
              </a:rPr>
              <a:t>是（</a:t>
            </a:r>
            <a:r>
              <a:rPr lang="en-US" altLang="zh-CN" sz="1200" b="0" i="0" kern="1200" dirty="0">
                <a:solidFill>
                  <a:schemeClr val="tx1"/>
                </a:solidFill>
                <a:effectLst/>
                <a:latin typeface="+mn-lt"/>
                <a:ea typeface="+mn-ea"/>
                <a:cs typeface="+mn-cs"/>
              </a:rPr>
              <a:t>Internet Control Message Protocol</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Internet</a:t>
            </a:r>
            <a:r>
              <a:rPr lang="zh-CN" altLang="en-US" sz="1200" b="0" i="0" kern="1200" dirty="0">
                <a:solidFill>
                  <a:schemeClr val="tx1"/>
                </a:solidFill>
                <a:effectLst/>
                <a:latin typeface="+mn-lt"/>
                <a:ea typeface="+mn-ea"/>
                <a:cs typeface="+mn-cs"/>
              </a:rPr>
              <a:t>控制</a:t>
            </a:r>
            <a:r>
              <a:rPr lang="zh-CN" altLang="en-US" sz="1200" b="0" i="0" u="none" strike="noStrike" kern="1200" dirty="0">
                <a:solidFill>
                  <a:schemeClr val="tx1"/>
                </a:solidFill>
                <a:effectLst/>
                <a:latin typeface="+mn-lt"/>
                <a:ea typeface="+mn-ea"/>
                <a:cs typeface="+mn-cs"/>
                <a:hlinkClick r:id="rId3"/>
              </a:rPr>
              <a:t>报文</a:t>
            </a:r>
            <a:r>
              <a:rPr lang="zh-CN" altLang="en-US" sz="1200" b="0" i="0" kern="1200" dirty="0">
                <a:solidFill>
                  <a:schemeClr val="tx1"/>
                </a:solidFill>
                <a:effectLst/>
                <a:latin typeface="+mn-lt"/>
                <a:ea typeface="+mn-ea"/>
                <a:cs typeface="+mn-cs"/>
              </a:rPr>
              <a:t>协议。它是</a:t>
            </a:r>
            <a:r>
              <a:rPr lang="en-US" altLang="zh-CN" sz="1200" b="0" i="0" u="none" strike="noStrike" kern="1200" dirty="0">
                <a:solidFill>
                  <a:schemeClr val="tx1"/>
                </a:solidFill>
                <a:effectLst/>
                <a:latin typeface="+mn-lt"/>
                <a:ea typeface="+mn-ea"/>
                <a:cs typeface="+mn-cs"/>
                <a:hlinkClick r:id="rId4"/>
              </a:rPr>
              <a:t>TCP/IP</a:t>
            </a:r>
            <a:r>
              <a:rPr lang="zh-CN" altLang="en-US" sz="1200" b="0" i="0" u="none" strike="noStrike" kern="1200" dirty="0">
                <a:solidFill>
                  <a:schemeClr val="tx1"/>
                </a:solidFill>
                <a:effectLst/>
                <a:latin typeface="+mn-lt"/>
                <a:ea typeface="+mn-ea"/>
                <a:cs typeface="+mn-cs"/>
                <a:hlinkClick r:id="rId4"/>
              </a:rPr>
              <a:t>协议族</a:t>
            </a:r>
            <a:r>
              <a:rPr lang="zh-CN" altLang="en-US" sz="1200" b="0" i="0" kern="1200" dirty="0">
                <a:solidFill>
                  <a:schemeClr val="tx1"/>
                </a:solidFill>
                <a:effectLst/>
                <a:latin typeface="+mn-lt"/>
                <a:ea typeface="+mn-ea"/>
                <a:cs typeface="+mn-cs"/>
              </a:rPr>
              <a:t>的一个子协议，用于在</a:t>
            </a:r>
            <a:r>
              <a:rPr lang="en-US" altLang="zh-CN" sz="1200" b="0" i="0" kern="1200" dirty="0">
                <a:solidFill>
                  <a:schemeClr val="tx1"/>
                </a:solidFill>
                <a:effectLst/>
                <a:latin typeface="+mn-lt"/>
                <a:ea typeface="+mn-ea"/>
                <a:cs typeface="+mn-cs"/>
              </a:rPr>
              <a:t>IP</a:t>
            </a:r>
            <a:r>
              <a:rPr lang="zh-CN" altLang="en-US" sz="1200" b="0" i="0" u="none" strike="noStrike" kern="1200" dirty="0">
                <a:solidFill>
                  <a:schemeClr val="tx1"/>
                </a:solidFill>
                <a:effectLst/>
                <a:latin typeface="+mn-lt"/>
                <a:ea typeface="+mn-ea"/>
                <a:cs typeface="+mn-cs"/>
                <a:hlinkClick r:id="rId5"/>
              </a:rPr>
              <a:t>主机</a:t>
            </a:r>
            <a:r>
              <a:rPr lang="zh-CN" altLang="en-US" sz="1200" b="0" i="0"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hlinkClick r:id="rId6"/>
              </a:rPr>
              <a:t>路由</a:t>
            </a:r>
            <a:r>
              <a:rPr lang="zh-CN" altLang="en-US" sz="1200" b="0" i="0" kern="1200" dirty="0">
                <a:solidFill>
                  <a:schemeClr val="tx1"/>
                </a:solidFill>
                <a:effectLst/>
                <a:latin typeface="+mn-lt"/>
                <a:ea typeface="+mn-ea"/>
                <a:cs typeface="+mn-cs"/>
              </a:rPr>
              <a:t>器之间传递控制消息。</a:t>
            </a:r>
            <a:r>
              <a:rPr lang="en-US" altLang="zh-CN" sz="1200" b="0" i="0" kern="1200" dirty="0">
                <a:solidFill>
                  <a:schemeClr val="tx1"/>
                </a:solidFill>
                <a:effectLst/>
                <a:latin typeface="+mn-lt"/>
                <a:ea typeface="+mn-ea"/>
                <a:cs typeface="+mn-cs"/>
              </a:rPr>
              <a:t>ICMP</a:t>
            </a:r>
            <a:r>
              <a:rPr lang="zh-CN" altLang="en-US" sz="1200" b="0" i="0" kern="1200" dirty="0">
                <a:solidFill>
                  <a:schemeClr val="tx1"/>
                </a:solidFill>
                <a:effectLst/>
                <a:latin typeface="+mn-lt"/>
                <a:ea typeface="+mn-ea"/>
                <a:cs typeface="+mn-cs"/>
              </a:rPr>
              <a:t>协议是一种面向无连接的协议，用于传输出错报告控制信息。</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Internet </a:t>
            </a:r>
            <a:r>
              <a:rPr lang="zh-CN" altLang="en-US" sz="1200" b="0" i="0" kern="1200" dirty="0">
                <a:solidFill>
                  <a:schemeClr val="tx1"/>
                </a:solidFill>
                <a:effectLst/>
                <a:latin typeface="+mn-lt"/>
                <a:ea typeface="+mn-ea"/>
                <a:cs typeface="+mn-cs"/>
              </a:rPr>
              <a:t>组管理协议称为</a:t>
            </a:r>
            <a:r>
              <a:rPr lang="en-US" altLang="zh-CN" sz="1200" b="0" i="0" kern="1200" dirty="0">
                <a:solidFill>
                  <a:schemeClr val="tx1"/>
                </a:solidFill>
                <a:effectLst/>
                <a:latin typeface="+mn-lt"/>
                <a:ea typeface="+mn-ea"/>
                <a:cs typeface="+mn-cs"/>
              </a:rPr>
              <a:t>IGMP</a:t>
            </a:r>
            <a:r>
              <a:rPr lang="zh-CN" altLang="en-US" sz="1200" b="0" i="0" kern="1200" dirty="0">
                <a:solidFill>
                  <a:schemeClr val="tx1"/>
                </a:solidFill>
                <a:effectLst/>
                <a:latin typeface="+mn-lt"/>
                <a:ea typeface="+mn-ea"/>
                <a:cs typeface="+mn-cs"/>
              </a:rPr>
              <a:t>协议（</a:t>
            </a:r>
            <a:r>
              <a:rPr lang="en-US" altLang="zh-CN" sz="1200" b="0" i="0" kern="1200" dirty="0">
                <a:solidFill>
                  <a:schemeClr val="tx1"/>
                </a:solidFill>
                <a:effectLst/>
                <a:latin typeface="+mn-lt"/>
                <a:ea typeface="+mn-ea"/>
                <a:cs typeface="+mn-cs"/>
              </a:rPr>
              <a:t>Internet Group Management Protocol</a:t>
            </a:r>
            <a:r>
              <a:rPr lang="zh-CN" altLang="en-US" sz="1200" b="0" i="0" kern="1200" dirty="0">
                <a:solidFill>
                  <a:schemeClr val="tx1"/>
                </a:solidFill>
                <a:effectLst/>
                <a:latin typeface="+mn-lt"/>
                <a:ea typeface="+mn-ea"/>
                <a:cs typeface="+mn-cs"/>
              </a:rPr>
              <a:t>），是因特网协议家族中的一个组播协议。该协议运行在主机和组播路由器之间。</a:t>
            </a:r>
            <a:r>
              <a:rPr lang="en-US" altLang="zh-CN" sz="1200" b="0" i="0" kern="1200" dirty="0">
                <a:solidFill>
                  <a:schemeClr val="tx1"/>
                </a:solidFill>
                <a:effectLst/>
                <a:latin typeface="+mn-lt"/>
                <a:ea typeface="+mn-ea"/>
                <a:cs typeface="+mn-cs"/>
              </a:rPr>
              <a:t>IGMP</a:t>
            </a:r>
            <a:r>
              <a:rPr lang="zh-CN" altLang="en-US" sz="1200" b="0" i="0" kern="1200" dirty="0">
                <a:solidFill>
                  <a:schemeClr val="tx1"/>
                </a:solidFill>
                <a:effectLst/>
                <a:latin typeface="+mn-lt"/>
                <a:ea typeface="+mn-ea"/>
                <a:cs typeface="+mn-cs"/>
              </a:rPr>
              <a:t>协议共有三个版本，即</a:t>
            </a:r>
            <a:r>
              <a:rPr lang="en-US" altLang="zh-CN" sz="1200" b="0" i="0" kern="1200" dirty="0">
                <a:solidFill>
                  <a:schemeClr val="tx1"/>
                </a:solidFill>
                <a:effectLst/>
                <a:latin typeface="+mn-lt"/>
                <a:ea typeface="+mn-ea"/>
                <a:cs typeface="+mn-cs"/>
              </a:rPr>
              <a:t>IGMPv1</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v2 </a:t>
            </a:r>
            <a:r>
              <a:rPr lang="zh-CN" altLang="en-US" sz="1200" b="0" i="0" kern="1200" dirty="0">
                <a:solidFill>
                  <a:schemeClr val="tx1"/>
                </a:solidFill>
                <a:effectLst/>
                <a:latin typeface="+mn-lt"/>
                <a:ea typeface="+mn-ea"/>
                <a:cs typeface="+mn-cs"/>
              </a:rPr>
              <a:t>和</a:t>
            </a:r>
            <a:r>
              <a:rPr lang="en-US" altLang="zh-CN" sz="1200" b="0" i="0" kern="1200" dirty="0">
                <a:solidFill>
                  <a:schemeClr val="tx1"/>
                </a:solidFill>
                <a:effectLst/>
                <a:latin typeface="+mn-lt"/>
                <a:ea typeface="+mn-ea"/>
                <a:cs typeface="+mn-cs"/>
              </a:rPr>
              <a:t>v3</a:t>
            </a:r>
            <a:r>
              <a:rPr lang="zh-CN" altLang="en-US" sz="1200" b="0" i="0" kern="1200" dirty="0">
                <a:solidFill>
                  <a:schemeClr val="tx1"/>
                </a:solidFill>
                <a:effectLst/>
                <a:latin typeface="+mn-lt"/>
                <a:ea typeface="+mn-ea"/>
                <a:cs typeface="+mn-cs"/>
              </a:rPr>
              <a:t>。</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地址解析协议，即</a:t>
            </a:r>
            <a:r>
              <a:rPr lang="en-US" altLang="zh-CN" sz="1200" b="0" i="0" kern="1200" dirty="0">
                <a:solidFill>
                  <a:schemeClr val="tx1"/>
                </a:solidFill>
                <a:effectLst/>
                <a:latin typeface="+mn-lt"/>
                <a:ea typeface="+mn-ea"/>
                <a:cs typeface="+mn-cs"/>
              </a:rPr>
              <a:t>ARP</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Address Resolution Protocol</a:t>
            </a:r>
            <a:r>
              <a:rPr lang="zh-CN" altLang="en-US" sz="1200" b="0" i="0" kern="1200" dirty="0">
                <a:solidFill>
                  <a:schemeClr val="tx1"/>
                </a:solidFill>
                <a:effectLst/>
                <a:latin typeface="+mn-lt"/>
                <a:ea typeface="+mn-ea"/>
                <a:cs typeface="+mn-cs"/>
              </a:rPr>
              <a:t>），是根据</a:t>
            </a:r>
            <a:r>
              <a:rPr lang="en-US" altLang="zh-CN" sz="1200" b="0" i="0" u="sng" kern="1200" dirty="0">
                <a:solidFill>
                  <a:schemeClr val="tx1"/>
                </a:solidFill>
                <a:effectLst/>
                <a:latin typeface="+mn-lt"/>
                <a:ea typeface="+mn-ea"/>
                <a:cs typeface="+mn-cs"/>
                <a:hlinkClick r:id="rId7"/>
              </a:rPr>
              <a:t>IP</a:t>
            </a:r>
            <a:r>
              <a:rPr lang="zh-CN" altLang="en-US" sz="1200" b="0" i="0" u="sng" kern="1200" dirty="0">
                <a:solidFill>
                  <a:schemeClr val="tx1"/>
                </a:solidFill>
                <a:effectLst/>
                <a:latin typeface="+mn-lt"/>
                <a:ea typeface="+mn-ea"/>
                <a:cs typeface="+mn-cs"/>
                <a:hlinkClick r:id="rId7"/>
              </a:rPr>
              <a:t>地址</a:t>
            </a:r>
            <a:r>
              <a:rPr lang="zh-CN" altLang="en-US" sz="1200" b="0" i="0" kern="1200" dirty="0">
                <a:solidFill>
                  <a:schemeClr val="tx1"/>
                </a:solidFill>
                <a:effectLst/>
                <a:latin typeface="+mn-lt"/>
                <a:ea typeface="+mn-ea"/>
                <a:cs typeface="+mn-cs"/>
              </a:rPr>
              <a:t>获取</a:t>
            </a:r>
            <a:r>
              <a:rPr lang="zh-CN" altLang="en-US" sz="1200" b="0" i="0" u="none" strike="noStrike" kern="1200" dirty="0">
                <a:solidFill>
                  <a:schemeClr val="tx1"/>
                </a:solidFill>
                <a:effectLst/>
                <a:latin typeface="+mn-lt"/>
                <a:ea typeface="+mn-ea"/>
                <a:cs typeface="+mn-cs"/>
                <a:hlinkClick r:id="rId8"/>
              </a:rPr>
              <a:t>物理地址</a:t>
            </a:r>
            <a:r>
              <a:rPr lang="zh-CN" altLang="en-US" sz="1200" b="0" i="0" kern="1200" dirty="0">
                <a:solidFill>
                  <a:schemeClr val="tx1"/>
                </a:solidFill>
                <a:effectLst/>
                <a:latin typeface="+mn-lt"/>
                <a:ea typeface="+mn-ea"/>
                <a:cs typeface="+mn-cs"/>
              </a:rPr>
              <a:t>的一个</a:t>
            </a:r>
            <a:r>
              <a:rPr lang="en-US" altLang="zh-CN" sz="1200" b="0" i="0" u="none" strike="noStrike" kern="1200" dirty="0">
                <a:solidFill>
                  <a:schemeClr val="tx1"/>
                </a:solidFill>
                <a:effectLst/>
                <a:latin typeface="+mn-lt"/>
                <a:ea typeface="+mn-ea"/>
                <a:cs typeface="+mn-cs"/>
                <a:hlinkClick r:id="rId9"/>
              </a:rPr>
              <a:t>TCP/IP</a:t>
            </a:r>
            <a:r>
              <a:rPr lang="zh-CN" altLang="en-US" sz="1200" b="0" i="0" u="none" strike="noStrike" kern="1200" dirty="0">
                <a:solidFill>
                  <a:schemeClr val="tx1"/>
                </a:solidFill>
                <a:effectLst/>
                <a:latin typeface="+mn-lt"/>
                <a:ea typeface="+mn-ea"/>
                <a:cs typeface="+mn-cs"/>
                <a:hlinkClick r:id="rId9"/>
              </a:rPr>
              <a:t>协议</a:t>
            </a:r>
            <a:r>
              <a:rPr lang="zh-CN" altLang="en-US" sz="1200" b="0" i="0" kern="1200" dirty="0">
                <a:solidFill>
                  <a:schemeClr val="tx1"/>
                </a:solidFill>
                <a:effectLst/>
                <a:latin typeface="+mn-lt"/>
                <a:ea typeface="+mn-ea"/>
                <a:cs typeface="+mn-cs"/>
              </a:rPr>
              <a:t>。</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地址解析协议是建立在网络中各个主机互相信任的基础上的，网络上的主机可以自主发送</a:t>
            </a:r>
            <a:r>
              <a:rPr lang="en-US" altLang="zh-CN" sz="1200" b="0" i="0" kern="1200" dirty="0">
                <a:solidFill>
                  <a:schemeClr val="tx1"/>
                </a:solidFill>
                <a:effectLst/>
                <a:latin typeface="+mn-lt"/>
                <a:ea typeface="+mn-ea"/>
                <a:cs typeface="+mn-cs"/>
              </a:rPr>
              <a:t>ARP</a:t>
            </a:r>
            <a:r>
              <a:rPr lang="zh-CN" altLang="en-US" sz="1200" b="0" i="0" kern="1200" dirty="0">
                <a:solidFill>
                  <a:schemeClr val="tx1"/>
                </a:solidFill>
                <a:effectLst/>
                <a:latin typeface="+mn-lt"/>
                <a:ea typeface="+mn-ea"/>
                <a:cs typeface="+mn-cs"/>
              </a:rPr>
              <a:t>应答消息，其他主机收到应答报文时不会检测该报文的真实性就会将其记入本机</a:t>
            </a:r>
            <a:r>
              <a:rPr lang="en-US" altLang="zh-CN" sz="1200" b="0" i="0" kern="1200" dirty="0">
                <a:solidFill>
                  <a:schemeClr val="tx1"/>
                </a:solidFill>
                <a:effectLst/>
                <a:latin typeface="+mn-lt"/>
                <a:ea typeface="+mn-ea"/>
                <a:cs typeface="+mn-cs"/>
              </a:rPr>
              <a:t>ARP</a:t>
            </a:r>
            <a:r>
              <a:rPr lang="zh-CN" altLang="en-US" sz="1200" b="0" i="0" kern="1200" dirty="0">
                <a:solidFill>
                  <a:schemeClr val="tx1"/>
                </a:solidFill>
                <a:effectLst/>
                <a:latin typeface="+mn-lt"/>
                <a:ea typeface="+mn-ea"/>
                <a:cs typeface="+mn-cs"/>
              </a:rPr>
              <a:t>缓存；由此攻击者就可以向某一主机发送伪</a:t>
            </a:r>
            <a:r>
              <a:rPr lang="en-US" altLang="zh-CN" sz="1200" b="0" i="0" kern="1200" dirty="0">
                <a:solidFill>
                  <a:schemeClr val="tx1"/>
                </a:solidFill>
                <a:effectLst/>
                <a:latin typeface="+mn-lt"/>
                <a:ea typeface="+mn-ea"/>
                <a:cs typeface="+mn-cs"/>
              </a:rPr>
              <a:t>ARP</a:t>
            </a:r>
            <a:r>
              <a:rPr lang="zh-CN" altLang="en-US" sz="1200" b="0" i="0" kern="1200" dirty="0">
                <a:solidFill>
                  <a:schemeClr val="tx1"/>
                </a:solidFill>
                <a:effectLst/>
                <a:latin typeface="+mn-lt"/>
                <a:ea typeface="+mn-ea"/>
                <a:cs typeface="+mn-cs"/>
              </a:rPr>
              <a:t>应答报文，使其发送的信息无法到达预期的主机或到达错误的主机，这就构成了一个</a:t>
            </a:r>
            <a:r>
              <a:rPr lang="en-US" altLang="zh-CN" sz="1200" b="0" i="0" u="none" strike="noStrike" kern="1200" dirty="0">
                <a:solidFill>
                  <a:schemeClr val="tx1"/>
                </a:solidFill>
                <a:effectLst/>
                <a:latin typeface="+mn-lt"/>
                <a:ea typeface="+mn-ea"/>
                <a:cs typeface="+mn-cs"/>
                <a:hlinkClick r:id="rId10"/>
              </a:rPr>
              <a:t>ARP</a:t>
            </a:r>
            <a:r>
              <a:rPr lang="zh-CN" altLang="en-US" sz="1200" b="0" i="0" u="none" strike="noStrike" kern="1200" dirty="0">
                <a:solidFill>
                  <a:schemeClr val="tx1"/>
                </a:solidFill>
                <a:effectLst/>
                <a:latin typeface="+mn-lt"/>
                <a:ea typeface="+mn-ea"/>
                <a:cs typeface="+mn-cs"/>
                <a:hlinkClick r:id="rId10"/>
              </a:rPr>
              <a:t>欺骗</a:t>
            </a:r>
            <a:r>
              <a:rPr lang="zh-CN" altLang="en-US" sz="1200" b="0" i="0" kern="1200" dirty="0">
                <a:solidFill>
                  <a:schemeClr val="tx1"/>
                </a:solidFill>
                <a:effectLst/>
                <a:latin typeface="+mn-lt"/>
                <a:ea typeface="+mn-ea"/>
                <a:cs typeface="+mn-cs"/>
              </a:rPr>
              <a:t>。</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反向地址转换协议（</a:t>
            </a:r>
            <a:r>
              <a:rPr lang="en-US" altLang="zh-CN" sz="1200" b="0" i="0" kern="1200" dirty="0">
                <a:solidFill>
                  <a:schemeClr val="tx1"/>
                </a:solidFill>
                <a:effectLst/>
                <a:latin typeface="+mn-lt"/>
                <a:ea typeface="+mn-ea"/>
                <a:cs typeface="+mn-cs"/>
              </a:rPr>
              <a:t>RARP</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Reverse Address Resolution Protocol</a:t>
            </a:r>
            <a:r>
              <a:rPr lang="zh-CN" altLang="en-US" sz="1200" b="0" i="0" kern="1200" dirty="0">
                <a:solidFill>
                  <a:schemeClr val="tx1"/>
                </a:solidFill>
                <a:effectLst/>
                <a:latin typeface="+mn-lt"/>
                <a:ea typeface="+mn-ea"/>
                <a:cs typeface="+mn-cs"/>
              </a:rPr>
              <a:t>） 反向地址转换协议（</a:t>
            </a:r>
            <a:r>
              <a:rPr lang="en-US" altLang="zh-CN" sz="1200" b="0" i="0" kern="1200" dirty="0">
                <a:solidFill>
                  <a:schemeClr val="tx1"/>
                </a:solidFill>
                <a:effectLst/>
                <a:latin typeface="+mn-lt"/>
                <a:ea typeface="+mn-ea"/>
                <a:cs typeface="+mn-cs"/>
              </a:rPr>
              <a:t>RARP</a:t>
            </a:r>
            <a:r>
              <a:rPr lang="zh-CN" altLang="en-US" sz="1200" b="0" i="0" kern="1200" dirty="0">
                <a:solidFill>
                  <a:schemeClr val="tx1"/>
                </a:solidFill>
                <a:effectLst/>
                <a:latin typeface="+mn-lt"/>
                <a:ea typeface="+mn-ea"/>
                <a:cs typeface="+mn-cs"/>
              </a:rPr>
              <a:t>）允许局域网的物理机器从</a:t>
            </a:r>
            <a:r>
              <a:rPr lang="zh-CN" altLang="en-US" sz="1200" b="0" i="0" u="none" strike="noStrike" kern="1200" dirty="0">
                <a:solidFill>
                  <a:schemeClr val="tx1"/>
                </a:solidFill>
                <a:effectLst/>
                <a:latin typeface="+mn-lt"/>
                <a:ea typeface="+mn-ea"/>
                <a:cs typeface="+mn-cs"/>
                <a:hlinkClick r:id="rId11"/>
              </a:rPr>
              <a:t>网关</a:t>
            </a:r>
            <a:r>
              <a:rPr lang="zh-CN" altLang="en-US" sz="1200" b="0" i="0" kern="1200" dirty="0">
                <a:solidFill>
                  <a:schemeClr val="tx1"/>
                </a:solidFill>
                <a:effectLst/>
                <a:latin typeface="+mn-lt"/>
                <a:ea typeface="+mn-ea"/>
                <a:cs typeface="+mn-cs"/>
              </a:rPr>
              <a:t>服务器的 </a:t>
            </a:r>
            <a:r>
              <a:rPr lang="en-US" altLang="zh-CN" sz="1200" b="0" i="0" kern="1200" dirty="0">
                <a:solidFill>
                  <a:schemeClr val="tx1"/>
                </a:solidFill>
                <a:effectLst/>
                <a:latin typeface="+mn-lt"/>
                <a:ea typeface="+mn-ea"/>
                <a:cs typeface="+mn-cs"/>
              </a:rPr>
              <a:t>ARP </a:t>
            </a:r>
            <a:r>
              <a:rPr lang="zh-CN" altLang="en-US" sz="1200" b="0" i="0" kern="1200" dirty="0">
                <a:solidFill>
                  <a:schemeClr val="tx1"/>
                </a:solidFill>
                <a:effectLst/>
                <a:latin typeface="+mn-lt"/>
                <a:ea typeface="+mn-ea"/>
                <a:cs typeface="+mn-cs"/>
              </a:rPr>
              <a:t>表或者缓存上请求其 </a:t>
            </a:r>
            <a:r>
              <a:rPr lang="en-US" altLang="zh-CN" sz="1200" b="0" i="0" kern="1200" dirty="0">
                <a:solidFill>
                  <a:schemeClr val="tx1"/>
                </a:solidFill>
                <a:effectLst/>
                <a:latin typeface="+mn-lt"/>
                <a:ea typeface="+mn-ea"/>
                <a:cs typeface="+mn-cs"/>
              </a:rPr>
              <a:t>IP </a:t>
            </a:r>
            <a:r>
              <a:rPr lang="zh-CN" altLang="en-US" sz="1200" b="0" i="0" kern="1200" dirty="0">
                <a:solidFill>
                  <a:schemeClr val="tx1"/>
                </a:solidFill>
                <a:effectLst/>
                <a:latin typeface="+mn-lt"/>
                <a:ea typeface="+mn-ea"/>
                <a:cs typeface="+mn-cs"/>
              </a:rPr>
              <a:t>地址。</a:t>
            </a:r>
            <a:endParaRPr lang="en-US" altLang="zh-CN" sz="1200" b="0" i="0" kern="1200" dirty="0">
              <a:solidFill>
                <a:schemeClr val="tx1"/>
              </a:solidFill>
              <a:effectLst/>
              <a:latin typeface="+mn-lt"/>
              <a:ea typeface="+mn-ea"/>
              <a:cs typeface="+mn-cs"/>
            </a:endParaRPr>
          </a:p>
          <a:p>
            <a:r>
              <a:rPr lang="en-US" altLang="zh-CN" sz="1200" b="0" i="0" kern="1200" dirty="0">
                <a:solidFill>
                  <a:srgbClr val="FF0000"/>
                </a:solidFill>
                <a:effectLst/>
                <a:latin typeface="+mn-lt"/>
                <a:ea typeface="+mn-ea"/>
                <a:cs typeface="+mn-cs"/>
              </a:rPr>
              <a:t>ARP</a:t>
            </a:r>
            <a:r>
              <a:rPr lang="zh-CN" altLang="en-US" sz="1200" b="0" i="0" kern="1200" dirty="0">
                <a:solidFill>
                  <a:srgbClr val="FF0000"/>
                </a:solidFill>
                <a:effectLst/>
                <a:latin typeface="+mn-lt"/>
                <a:ea typeface="+mn-ea"/>
                <a:cs typeface="+mn-cs"/>
              </a:rPr>
              <a:t>（</a:t>
            </a:r>
            <a:r>
              <a:rPr lang="zh-CN" altLang="en-US" sz="1200" b="0" i="0" u="none" strike="noStrike" kern="1200" dirty="0">
                <a:solidFill>
                  <a:srgbClr val="FF0000"/>
                </a:solidFill>
                <a:effectLst/>
                <a:latin typeface="+mn-lt"/>
                <a:ea typeface="+mn-ea"/>
                <a:cs typeface="+mn-cs"/>
                <a:hlinkClick r:id="rId12"/>
              </a:rPr>
              <a:t>地址解析协议</a:t>
            </a:r>
            <a:r>
              <a:rPr lang="zh-CN" altLang="en-US" sz="1200" b="0" i="0" kern="1200" dirty="0">
                <a:solidFill>
                  <a:srgbClr val="FF0000"/>
                </a:solidFill>
                <a:effectLst/>
                <a:latin typeface="+mn-lt"/>
                <a:ea typeface="+mn-ea"/>
                <a:cs typeface="+mn-cs"/>
              </a:rPr>
              <a:t>）是设备通过自己知道的</a:t>
            </a:r>
            <a:r>
              <a:rPr lang="en-US" altLang="zh-CN" sz="1200" b="0" i="0" kern="1200" dirty="0">
                <a:solidFill>
                  <a:srgbClr val="FF0000"/>
                </a:solidFill>
                <a:effectLst/>
                <a:latin typeface="+mn-lt"/>
                <a:ea typeface="+mn-ea"/>
                <a:cs typeface="+mn-cs"/>
              </a:rPr>
              <a:t>IP</a:t>
            </a:r>
            <a:r>
              <a:rPr lang="zh-CN" altLang="en-US" sz="1200" b="0" i="0" kern="1200" dirty="0">
                <a:solidFill>
                  <a:srgbClr val="FF0000"/>
                </a:solidFill>
                <a:effectLst/>
                <a:latin typeface="+mn-lt"/>
                <a:ea typeface="+mn-ea"/>
                <a:cs typeface="+mn-cs"/>
              </a:rPr>
              <a:t>地址来获得自己不知道的物理地址的协议。</a:t>
            </a:r>
            <a:endParaRPr lang="en-US" altLang="zh-CN" sz="1200" b="0" i="0" kern="1200" dirty="0">
              <a:solidFill>
                <a:srgbClr val="FF0000"/>
              </a:solidFill>
              <a:effectLst/>
              <a:latin typeface="+mn-lt"/>
              <a:ea typeface="+mn-ea"/>
              <a:cs typeface="+mn-cs"/>
            </a:endParaRPr>
          </a:p>
          <a:p>
            <a:r>
              <a:rPr lang="en-US" altLang="zh-CN" sz="1200" b="0" i="0" kern="1200" dirty="0">
                <a:solidFill>
                  <a:schemeClr val="tx1"/>
                </a:solidFill>
                <a:effectLst/>
                <a:latin typeface="+mn-lt"/>
                <a:ea typeface="+mn-ea"/>
                <a:cs typeface="+mn-cs"/>
              </a:rPr>
              <a:t>RARP</a:t>
            </a:r>
            <a:r>
              <a:rPr lang="zh-CN" altLang="en-US" sz="1200" b="0" i="0" kern="1200" dirty="0">
                <a:solidFill>
                  <a:schemeClr val="tx1"/>
                </a:solidFill>
                <a:effectLst/>
                <a:latin typeface="+mn-lt"/>
                <a:ea typeface="+mn-ea"/>
                <a:cs typeface="+mn-cs"/>
              </a:rPr>
              <a:t>以与</a:t>
            </a:r>
            <a:r>
              <a:rPr lang="en-US" altLang="zh-CN" sz="1200" b="0" i="0" kern="1200" dirty="0">
                <a:solidFill>
                  <a:schemeClr val="tx1"/>
                </a:solidFill>
                <a:effectLst/>
                <a:latin typeface="+mn-lt"/>
                <a:ea typeface="+mn-ea"/>
                <a:cs typeface="+mn-cs"/>
              </a:rPr>
              <a:t>ARP</a:t>
            </a:r>
            <a:r>
              <a:rPr lang="zh-CN" altLang="en-US" sz="1200" b="0" i="0" kern="1200" dirty="0">
                <a:solidFill>
                  <a:schemeClr val="tx1"/>
                </a:solidFill>
                <a:effectLst/>
                <a:latin typeface="+mn-lt"/>
                <a:ea typeface="+mn-ea"/>
                <a:cs typeface="+mn-cs"/>
              </a:rPr>
              <a:t>相反的方式工作。</a:t>
            </a:r>
            <a:endParaRPr lang="zh-CN" altLang="en-US" dirty="0">
              <a:solidFill>
                <a:srgbClr val="FF0000"/>
              </a:solidFill>
            </a:endParaRPr>
          </a:p>
        </p:txBody>
      </p:sp>
      <p:sp>
        <p:nvSpPr>
          <p:cNvPr id="4" name="灯片编号占位符 3"/>
          <p:cNvSpPr>
            <a:spLocks noGrp="1"/>
          </p:cNvSpPr>
          <p:nvPr>
            <p:ph type="sldNum" sz="quarter" idx="10"/>
          </p:nvPr>
        </p:nvSpPr>
        <p:spPr/>
        <p:txBody>
          <a:bodyPr/>
          <a:lstStyle/>
          <a:p>
            <a:fld id="{CFBCA8D4-B9E8-4752-B384-AD03F24CE7AB}"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ACK (Acknowledgement</a:t>
            </a:r>
            <a:r>
              <a:rPr lang="zh-CN" altLang="en-US" sz="1200" b="0" i="0" kern="1200" dirty="0">
                <a:solidFill>
                  <a:schemeClr val="tx1"/>
                </a:solidFill>
                <a:effectLst/>
                <a:latin typeface="+mn-lt"/>
                <a:ea typeface="+mn-ea"/>
                <a:cs typeface="+mn-cs"/>
              </a:rPr>
              <a:t>），即确认字符，在数据通信中，接收站发给发送站的一种传输类</a:t>
            </a:r>
            <a:r>
              <a:rPr lang="zh-CN" altLang="en-US" sz="1200" b="0" i="0" u="none" strike="noStrike" kern="1200" dirty="0">
                <a:solidFill>
                  <a:schemeClr val="tx1"/>
                </a:solidFill>
                <a:effectLst/>
                <a:latin typeface="+mn-lt"/>
                <a:ea typeface="+mn-ea"/>
                <a:cs typeface="+mn-cs"/>
                <a:hlinkClick r:id="rId3"/>
              </a:rPr>
              <a:t>控制字符</a:t>
            </a:r>
            <a:r>
              <a:rPr lang="zh-CN" altLang="en-US" sz="1200" b="0" i="0" kern="1200" dirty="0">
                <a:solidFill>
                  <a:schemeClr val="tx1"/>
                </a:solidFill>
                <a:effectLst/>
                <a:latin typeface="+mn-lt"/>
                <a:ea typeface="+mn-ea"/>
                <a:cs typeface="+mn-cs"/>
              </a:rPr>
              <a:t>。表示发来的数据已确认接收无误。</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RTT(Round-Trip Time): </a:t>
            </a:r>
            <a:r>
              <a:rPr lang="zh-CN" altLang="en-US" sz="1200" b="0" i="0" kern="1200" dirty="0">
                <a:solidFill>
                  <a:schemeClr val="tx1"/>
                </a:solidFill>
                <a:effectLst/>
                <a:latin typeface="+mn-lt"/>
                <a:ea typeface="+mn-ea"/>
                <a:cs typeface="+mn-cs"/>
              </a:rPr>
              <a:t>往返时延。在</a:t>
            </a:r>
            <a:r>
              <a:rPr lang="zh-CN" altLang="en-US" sz="1200" b="1" i="0" u="none" strike="noStrike" kern="1200" dirty="0">
                <a:solidFill>
                  <a:schemeClr val="tx1"/>
                </a:solidFill>
                <a:effectLst/>
                <a:latin typeface="+mn-lt"/>
                <a:ea typeface="+mn-ea"/>
                <a:cs typeface="+mn-cs"/>
                <a:hlinkClick r:id="rId4" tooltip="计算机网络知识库"/>
              </a:rPr>
              <a:t>计算机网络</a:t>
            </a:r>
            <a:r>
              <a:rPr lang="zh-CN" altLang="en-US" sz="1200" b="0" i="0" kern="1200" dirty="0">
                <a:solidFill>
                  <a:schemeClr val="tx1"/>
                </a:solidFill>
                <a:effectLst/>
                <a:latin typeface="+mn-lt"/>
                <a:ea typeface="+mn-ea"/>
                <a:cs typeface="+mn-cs"/>
              </a:rPr>
              <a:t>中它是一个重要的性能指标，表示从发送端发送数据开始，到发送端收到来自接收端的确认（接收端收到数据后便立即发送确认），总共经历的时延。</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RTT</a:t>
            </a:r>
            <a:r>
              <a:rPr lang="zh-CN" altLang="en-US" sz="1200" b="0" i="0" kern="1200" dirty="0">
                <a:solidFill>
                  <a:schemeClr val="tx1"/>
                </a:solidFill>
                <a:effectLst/>
                <a:latin typeface="+mn-lt"/>
                <a:ea typeface="+mn-ea"/>
                <a:cs typeface="+mn-cs"/>
              </a:rPr>
              <a:t>的值并无标准值，只有经验值。某运营商规定网内路由器间时延</a:t>
            </a:r>
            <a:r>
              <a:rPr lang="en-US" altLang="zh-CN" sz="1200" b="0" i="0" kern="1200" dirty="0">
                <a:solidFill>
                  <a:schemeClr val="tx1"/>
                </a:solidFill>
                <a:effectLst/>
                <a:latin typeface="+mn-lt"/>
                <a:ea typeface="+mn-ea"/>
                <a:cs typeface="+mn-cs"/>
              </a:rPr>
              <a:t>1000</a:t>
            </a:r>
            <a:r>
              <a:rPr lang="zh-CN" altLang="en-US" sz="1200" b="0" i="0" kern="1200" dirty="0">
                <a:solidFill>
                  <a:schemeClr val="tx1"/>
                </a:solidFill>
                <a:effectLst/>
                <a:latin typeface="+mn-lt"/>
                <a:ea typeface="+mn-ea"/>
                <a:cs typeface="+mn-cs"/>
              </a:rPr>
              <a:t>公里之内</a:t>
            </a:r>
            <a:r>
              <a:rPr lang="en-US" altLang="zh-CN" sz="1200" b="0" i="0" kern="1200" dirty="0">
                <a:solidFill>
                  <a:schemeClr val="tx1"/>
                </a:solidFill>
                <a:effectLst/>
                <a:latin typeface="+mn-lt"/>
                <a:ea typeface="+mn-ea"/>
                <a:cs typeface="+mn-cs"/>
              </a:rPr>
              <a:t>&lt;=40ms,2000</a:t>
            </a:r>
            <a:r>
              <a:rPr lang="zh-CN" altLang="en-US" sz="1200" b="0" i="0" kern="1200" dirty="0">
                <a:solidFill>
                  <a:schemeClr val="tx1"/>
                </a:solidFill>
                <a:effectLst/>
                <a:latin typeface="+mn-lt"/>
                <a:ea typeface="+mn-ea"/>
                <a:cs typeface="+mn-cs"/>
              </a:rPr>
              <a:t>公里之内</a:t>
            </a:r>
            <a:r>
              <a:rPr lang="en-US" altLang="zh-CN" sz="1200" b="0" i="0" kern="1200" dirty="0">
                <a:solidFill>
                  <a:schemeClr val="tx1"/>
                </a:solidFill>
                <a:effectLst/>
                <a:latin typeface="+mn-lt"/>
                <a:ea typeface="+mn-ea"/>
                <a:cs typeface="+mn-cs"/>
              </a:rPr>
              <a:t>&lt;=60ms,3000</a:t>
            </a:r>
            <a:r>
              <a:rPr lang="zh-CN" altLang="en-US" sz="1200" b="0" i="0" kern="1200" dirty="0">
                <a:solidFill>
                  <a:schemeClr val="tx1"/>
                </a:solidFill>
                <a:effectLst/>
                <a:latin typeface="+mn-lt"/>
                <a:ea typeface="+mn-ea"/>
                <a:cs typeface="+mn-cs"/>
              </a:rPr>
              <a:t>公里之内</a:t>
            </a:r>
            <a:r>
              <a:rPr lang="en-US" altLang="zh-CN" sz="1200" b="0" i="0" kern="1200" dirty="0">
                <a:solidFill>
                  <a:schemeClr val="tx1"/>
                </a:solidFill>
                <a:effectLst/>
                <a:latin typeface="+mn-lt"/>
                <a:ea typeface="+mn-ea"/>
                <a:cs typeface="+mn-cs"/>
              </a:rPr>
              <a:t>&lt;=80ms</a:t>
            </a:r>
            <a:endParaRPr lang="zh-CN" altLang="en-US" dirty="0"/>
          </a:p>
        </p:txBody>
      </p:sp>
      <p:sp>
        <p:nvSpPr>
          <p:cNvPr id="4" name="灯片编号占位符 3"/>
          <p:cNvSpPr>
            <a:spLocks noGrp="1"/>
          </p:cNvSpPr>
          <p:nvPr>
            <p:ph type="sldNum" sz="quarter" idx="10"/>
          </p:nvPr>
        </p:nvSpPr>
        <p:spPr/>
        <p:txBody>
          <a:bodyPr/>
          <a:lstStyle/>
          <a:p>
            <a:fld id="{CFBCA8D4-B9E8-4752-B384-AD03F24CE7AB}"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FBCA8D4-B9E8-4752-B384-AD03F24CE7AB}"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SYN</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synchronous</a:t>
            </a:r>
            <a:r>
              <a:rPr lang="zh-CN" altLang="en-US" sz="1200" b="0" i="0" kern="1200" dirty="0">
                <a:solidFill>
                  <a:schemeClr val="tx1"/>
                </a:solidFill>
                <a:effectLst/>
                <a:latin typeface="+mn-lt"/>
                <a:ea typeface="+mn-ea"/>
                <a:cs typeface="+mn-cs"/>
              </a:rPr>
              <a:t>）是</a:t>
            </a:r>
            <a:r>
              <a:rPr lang="en-US" altLang="zh-CN" sz="1200" b="0" i="0" kern="1200" dirty="0">
                <a:solidFill>
                  <a:schemeClr val="tx1"/>
                </a:solidFill>
                <a:effectLst/>
                <a:latin typeface="+mn-lt"/>
                <a:ea typeface="+mn-ea"/>
                <a:cs typeface="+mn-cs"/>
              </a:rPr>
              <a:t>TCP/IP</a:t>
            </a:r>
            <a:r>
              <a:rPr lang="zh-CN" altLang="en-US" sz="1200" b="0" i="0" kern="1200" dirty="0">
                <a:solidFill>
                  <a:schemeClr val="tx1"/>
                </a:solidFill>
                <a:effectLst/>
                <a:latin typeface="+mn-lt"/>
                <a:ea typeface="+mn-ea"/>
                <a:cs typeface="+mn-cs"/>
              </a:rPr>
              <a:t>建立连接时使用的握手信号。</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在黑客攻击事件中，</a:t>
            </a:r>
            <a:r>
              <a:rPr lang="en-US" altLang="zh-CN" sz="1200" b="0" i="0" kern="1200" dirty="0">
                <a:solidFill>
                  <a:schemeClr val="tx1"/>
                </a:solidFill>
                <a:effectLst/>
                <a:latin typeface="+mn-lt"/>
                <a:ea typeface="+mn-ea"/>
                <a:cs typeface="+mn-cs"/>
              </a:rPr>
              <a:t>SYN</a:t>
            </a:r>
            <a:r>
              <a:rPr lang="zh-CN" altLang="en-US" sz="1200" b="0" i="0" kern="1200" dirty="0">
                <a:solidFill>
                  <a:schemeClr val="tx1"/>
                </a:solidFill>
                <a:effectLst/>
                <a:latin typeface="+mn-lt"/>
                <a:ea typeface="+mn-ea"/>
                <a:cs typeface="+mn-cs"/>
              </a:rPr>
              <a:t>攻击是最常见又最容易被利用的一种攻击手法。</a:t>
            </a:r>
            <a:r>
              <a:rPr lang="en-US" altLang="zh-CN" sz="1200" b="0" i="0" kern="1200" dirty="0">
                <a:solidFill>
                  <a:schemeClr val="tx1"/>
                </a:solidFill>
                <a:effectLst/>
                <a:latin typeface="+mn-lt"/>
                <a:ea typeface="+mn-ea"/>
                <a:cs typeface="+mn-cs"/>
              </a:rPr>
              <a:t>SYN</a:t>
            </a:r>
            <a:r>
              <a:rPr lang="zh-CN" altLang="en-US" sz="1200" b="0" i="0" kern="1200" dirty="0">
                <a:solidFill>
                  <a:schemeClr val="tx1"/>
                </a:solidFill>
                <a:effectLst/>
                <a:latin typeface="+mn-lt"/>
                <a:ea typeface="+mn-ea"/>
                <a:cs typeface="+mn-cs"/>
              </a:rPr>
              <a:t>攻击属于</a:t>
            </a:r>
            <a:r>
              <a:rPr lang="en-US" altLang="zh-CN" sz="1200" b="0" i="0" kern="1200" dirty="0">
                <a:solidFill>
                  <a:schemeClr val="tx1"/>
                </a:solidFill>
                <a:effectLst/>
                <a:latin typeface="+mn-lt"/>
                <a:ea typeface="+mn-ea"/>
                <a:cs typeface="+mn-cs"/>
              </a:rPr>
              <a:t>DDoS</a:t>
            </a:r>
            <a:r>
              <a:rPr lang="zh-CN" altLang="en-US" sz="1200" b="0" i="0" kern="1200" dirty="0">
                <a:solidFill>
                  <a:schemeClr val="tx1"/>
                </a:solidFill>
                <a:effectLst/>
                <a:latin typeface="+mn-lt"/>
                <a:ea typeface="+mn-ea"/>
                <a:cs typeface="+mn-cs"/>
              </a:rPr>
              <a:t>攻击的一种，它利用</a:t>
            </a:r>
            <a:r>
              <a:rPr lang="en-US" altLang="zh-CN" sz="1200" b="0" i="0" u="none" strike="noStrike" kern="1200" dirty="0">
                <a:solidFill>
                  <a:schemeClr val="tx1"/>
                </a:solidFill>
                <a:effectLst/>
                <a:latin typeface="+mn-lt"/>
                <a:ea typeface="+mn-ea"/>
                <a:cs typeface="+mn-cs"/>
                <a:hlinkClick r:id="rId3"/>
              </a:rPr>
              <a:t>TCP</a:t>
            </a:r>
            <a:r>
              <a:rPr lang="zh-CN" altLang="en-US" sz="1200" b="0" i="0" u="none" strike="noStrike" kern="1200" dirty="0">
                <a:solidFill>
                  <a:schemeClr val="tx1"/>
                </a:solidFill>
                <a:effectLst/>
                <a:latin typeface="+mn-lt"/>
                <a:ea typeface="+mn-ea"/>
                <a:cs typeface="+mn-cs"/>
                <a:hlinkClick r:id="rId3"/>
              </a:rPr>
              <a:t>协议</a:t>
            </a:r>
            <a:r>
              <a:rPr lang="zh-CN" altLang="en-US" sz="1200" b="0" i="0" kern="1200" dirty="0">
                <a:solidFill>
                  <a:schemeClr val="tx1"/>
                </a:solidFill>
                <a:effectLst/>
                <a:latin typeface="+mn-lt"/>
                <a:ea typeface="+mn-ea"/>
                <a:cs typeface="+mn-cs"/>
              </a:rPr>
              <a:t>缺陷，通过发送大量的半连接请求，耗费</a:t>
            </a:r>
            <a:r>
              <a:rPr lang="en-US" altLang="zh-CN" sz="1200" b="0" i="0" u="none" strike="noStrike" kern="1200" dirty="0">
                <a:solidFill>
                  <a:schemeClr val="tx1"/>
                </a:solidFill>
                <a:effectLst/>
                <a:latin typeface="+mn-lt"/>
                <a:ea typeface="+mn-ea"/>
                <a:cs typeface="+mn-cs"/>
                <a:hlinkClick r:id="rId4"/>
              </a:rPr>
              <a:t>CPU</a:t>
            </a:r>
            <a:r>
              <a:rPr lang="zh-CN" altLang="en-US" sz="1200" b="0" i="0" kern="1200" dirty="0">
                <a:solidFill>
                  <a:schemeClr val="tx1"/>
                </a:solidFill>
                <a:effectLst/>
                <a:latin typeface="+mn-lt"/>
                <a:ea typeface="+mn-ea"/>
                <a:cs typeface="+mn-cs"/>
              </a:rPr>
              <a:t>和内存资源。</a:t>
            </a:r>
            <a:r>
              <a:rPr lang="en-US" altLang="zh-CN" sz="1200" b="0" i="0" kern="1200" dirty="0">
                <a:solidFill>
                  <a:schemeClr val="tx1"/>
                </a:solidFill>
                <a:effectLst/>
                <a:latin typeface="+mn-lt"/>
                <a:ea typeface="+mn-ea"/>
                <a:cs typeface="+mn-cs"/>
              </a:rPr>
              <a:t>SYN</a:t>
            </a:r>
            <a:r>
              <a:rPr lang="zh-CN" altLang="en-US" sz="1200" b="0" i="0" kern="1200" dirty="0">
                <a:solidFill>
                  <a:schemeClr val="tx1"/>
                </a:solidFill>
                <a:effectLst/>
                <a:latin typeface="+mn-lt"/>
                <a:ea typeface="+mn-ea"/>
                <a:cs typeface="+mn-cs"/>
              </a:rPr>
              <a:t>攻击除了能影响</a:t>
            </a:r>
            <a:r>
              <a:rPr lang="zh-CN" altLang="en-US" sz="1200" b="0" i="0" u="none" strike="noStrike" kern="1200" dirty="0">
                <a:solidFill>
                  <a:schemeClr val="tx1"/>
                </a:solidFill>
                <a:effectLst/>
                <a:latin typeface="+mn-lt"/>
                <a:ea typeface="+mn-ea"/>
                <a:cs typeface="+mn-cs"/>
                <a:hlinkClick r:id="rId5"/>
              </a:rPr>
              <a:t>主机</a:t>
            </a:r>
            <a:r>
              <a:rPr lang="zh-CN" altLang="en-US" sz="1200" b="0" i="0" kern="1200" dirty="0">
                <a:solidFill>
                  <a:schemeClr val="tx1"/>
                </a:solidFill>
                <a:effectLst/>
                <a:latin typeface="+mn-lt"/>
                <a:ea typeface="+mn-ea"/>
                <a:cs typeface="+mn-cs"/>
              </a:rPr>
              <a:t>外，还可以危害</a:t>
            </a:r>
            <a:r>
              <a:rPr lang="zh-CN" altLang="en-US" sz="1200" b="0" i="0" u="none" strike="noStrike" kern="1200" dirty="0">
                <a:solidFill>
                  <a:schemeClr val="tx1"/>
                </a:solidFill>
                <a:effectLst/>
                <a:latin typeface="+mn-lt"/>
                <a:ea typeface="+mn-ea"/>
                <a:cs typeface="+mn-cs"/>
                <a:hlinkClick r:id="rId6"/>
              </a:rPr>
              <a:t>路由器</a:t>
            </a:r>
            <a:r>
              <a:rPr lang="zh-CN" altLang="en-US" sz="1200" b="0" i="0"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hlinkClick r:id="rId7"/>
              </a:rPr>
              <a:t>防火墙</a:t>
            </a:r>
            <a:r>
              <a:rPr lang="zh-CN" altLang="en-US" sz="1200" b="0" i="0" kern="1200" dirty="0">
                <a:solidFill>
                  <a:schemeClr val="tx1"/>
                </a:solidFill>
                <a:effectLst/>
                <a:latin typeface="+mn-lt"/>
                <a:ea typeface="+mn-ea"/>
                <a:cs typeface="+mn-cs"/>
              </a:rPr>
              <a:t>等网络系统，事实上</a:t>
            </a:r>
            <a:r>
              <a:rPr lang="en-US" altLang="zh-CN" sz="1200" b="0" i="0" kern="1200" dirty="0">
                <a:solidFill>
                  <a:schemeClr val="tx1"/>
                </a:solidFill>
                <a:effectLst/>
                <a:latin typeface="+mn-lt"/>
                <a:ea typeface="+mn-ea"/>
                <a:cs typeface="+mn-cs"/>
              </a:rPr>
              <a:t>SYN</a:t>
            </a:r>
            <a:r>
              <a:rPr lang="zh-CN" altLang="en-US" sz="1200" b="0" i="0" kern="1200" dirty="0">
                <a:solidFill>
                  <a:schemeClr val="tx1"/>
                </a:solidFill>
                <a:effectLst/>
                <a:latin typeface="+mn-lt"/>
                <a:ea typeface="+mn-ea"/>
                <a:cs typeface="+mn-cs"/>
              </a:rPr>
              <a:t>攻击并不管目标是什么系统，只要这些系统打开</a:t>
            </a:r>
            <a:r>
              <a:rPr lang="en-US" altLang="zh-CN" sz="1200" b="0" i="0" kern="1200" dirty="0">
                <a:solidFill>
                  <a:schemeClr val="tx1"/>
                </a:solidFill>
                <a:effectLst/>
                <a:latin typeface="+mn-lt"/>
                <a:ea typeface="+mn-ea"/>
                <a:cs typeface="+mn-cs"/>
              </a:rPr>
              <a:t>TCP</a:t>
            </a:r>
            <a:r>
              <a:rPr lang="zh-CN" altLang="en-US" sz="1200" b="0" i="0" kern="1200" dirty="0">
                <a:solidFill>
                  <a:schemeClr val="tx1"/>
                </a:solidFill>
                <a:effectLst/>
                <a:latin typeface="+mn-lt"/>
                <a:ea typeface="+mn-ea"/>
                <a:cs typeface="+mn-cs"/>
              </a:rPr>
              <a:t>服务就可以实施。</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分布式拒绝</a:t>
            </a:r>
            <a:r>
              <a:rPr lang="zh-CN" altLang="en-US" sz="1200" b="0" i="0" u="none" strike="noStrike" kern="1200" dirty="0">
                <a:solidFill>
                  <a:schemeClr val="tx1"/>
                </a:solidFill>
                <a:effectLst/>
                <a:latin typeface="+mn-lt"/>
                <a:ea typeface="+mn-ea"/>
                <a:cs typeface="+mn-cs"/>
                <a:hlinkClick r:id="rId8"/>
              </a:rPr>
              <a:t>服务</a:t>
            </a:r>
            <a:r>
              <a:rPr lang="en-US" altLang="zh-CN"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DDoS:Distributed</a:t>
            </a:r>
            <a:r>
              <a:rPr lang="en-US" altLang="zh-CN" sz="1200" b="0" i="0" kern="1200" dirty="0">
                <a:solidFill>
                  <a:schemeClr val="tx1"/>
                </a:solidFill>
                <a:effectLst/>
                <a:latin typeface="+mn-lt"/>
                <a:ea typeface="+mn-ea"/>
                <a:cs typeface="+mn-cs"/>
              </a:rPr>
              <a:t> Denial of Service)</a:t>
            </a:r>
            <a:r>
              <a:rPr lang="zh-CN" altLang="en-US" sz="1200" b="0" i="0" kern="1200" dirty="0">
                <a:solidFill>
                  <a:schemeClr val="tx1"/>
                </a:solidFill>
                <a:effectLst/>
                <a:latin typeface="+mn-lt"/>
                <a:ea typeface="+mn-ea"/>
                <a:cs typeface="+mn-cs"/>
              </a:rPr>
              <a:t>攻击指借助于客户</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服务器技术，将多个计算机联合起来作为攻击平台，对一个或多个目标发动</a:t>
            </a:r>
            <a:r>
              <a:rPr lang="en-US" altLang="zh-CN" sz="1200" b="0" i="0" kern="1200" dirty="0">
                <a:solidFill>
                  <a:schemeClr val="tx1"/>
                </a:solidFill>
                <a:effectLst/>
                <a:latin typeface="+mn-lt"/>
                <a:ea typeface="+mn-ea"/>
                <a:cs typeface="+mn-cs"/>
              </a:rPr>
              <a:t>DDoS</a:t>
            </a:r>
            <a:r>
              <a:rPr lang="zh-CN" altLang="en-US" sz="1200" b="0" i="0" kern="1200" dirty="0">
                <a:solidFill>
                  <a:schemeClr val="tx1"/>
                </a:solidFill>
                <a:effectLst/>
                <a:latin typeface="+mn-lt"/>
                <a:ea typeface="+mn-ea"/>
                <a:cs typeface="+mn-cs"/>
              </a:rPr>
              <a:t>攻击，从而成倍地提高拒绝服务攻击的威力。</a:t>
            </a:r>
            <a:endParaRPr lang="zh-CN" altLang="en-US" dirty="0"/>
          </a:p>
        </p:txBody>
      </p:sp>
      <p:sp>
        <p:nvSpPr>
          <p:cNvPr id="4" name="灯片编号占位符 3"/>
          <p:cNvSpPr>
            <a:spLocks noGrp="1"/>
          </p:cNvSpPr>
          <p:nvPr>
            <p:ph type="sldNum" sz="quarter" idx="10"/>
          </p:nvPr>
        </p:nvSpPr>
        <p:spPr/>
        <p:txBody>
          <a:bodyPr/>
          <a:lstStyle/>
          <a:p>
            <a:fld id="{CFBCA8D4-B9E8-4752-B384-AD03F24CE7AB}"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p>
            <a:fld id="{8A932CFF-8CD0-430E-A1A3-7843980EBA8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2EB4CDD-6219-4A4D-B628-8904045414B8}"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A932CFF-8CD0-430E-A1A3-7843980EBA8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2EB4CDD-6219-4A4D-B628-8904045414B8}"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A932CFF-8CD0-430E-A1A3-7843980EBA8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2EB4CDD-6219-4A4D-B628-8904045414B8}"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endParaRPr lang="zh-CN" altLang="en-US" dirty="0"/>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A932CFF-8CD0-430E-A1A3-7843980EBA8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2EB4CDD-6219-4A4D-B628-8904045414B8}"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8A932CFF-8CD0-430E-A1A3-7843980EBA8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2EB4CDD-6219-4A4D-B628-8904045414B8}"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8A932CFF-8CD0-430E-A1A3-7843980EBA8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2EB4CDD-6219-4A4D-B628-8904045414B8}"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8A932CFF-8CD0-430E-A1A3-7843980EBA8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2EB4CDD-6219-4A4D-B628-8904045414B8}"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8A932CFF-8CD0-430E-A1A3-7843980EBA8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2EB4CDD-6219-4A4D-B628-8904045414B8}"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A932CFF-8CD0-430E-A1A3-7843980EBA8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2EB4CDD-6219-4A4D-B628-8904045414B8}"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8A932CFF-8CD0-430E-A1A3-7843980EBA8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2EB4CDD-6219-4A4D-B628-8904045414B8}"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8A932CFF-8CD0-430E-A1A3-7843980EBA8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2EB4CDD-6219-4A4D-B628-8904045414B8}"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932CFF-8CD0-430E-A1A3-7843980EBA8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EB4CDD-6219-4A4D-B628-8904045414B8}" type="slidenum">
              <a:rPr lang="zh-CN" altLang="en-US" smtClean="0"/>
            </a:fld>
            <a:endParaRPr lang="zh-CN" altLang="en-US"/>
          </a:p>
        </p:txBody>
      </p:sp>
      <p:sp>
        <p:nvSpPr>
          <p:cNvPr id="7" name="文本框 6"/>
          <p:cNvSpPr txBox="1"/>
          <p:nvPr userDrawn="1"/>
        </p:nvSpPr>
        <p:spPr>
          <a:xfrm>
            <a:off x="86265" y="112991"/>
            <a:ext cx="2682815" cy="369332"/>
          </a:xfrm>
          <a:prstGeom prst="rect">
            <a:avLst/>
          </a:prstGeom>
          <a:noFill/>
        </p:spPr>
        <p:txBody>
          <a:bodyPr wrap="square" rtlCol="0">
            <a:spAutoFit/>
          </a:bodyPr>
          <a:lstStyle/>
          <a:p>
            <a:r>
              <a:rPr lang="zh-CN" altLang="en-US" dirty="0">
                <a:solidFill>
                  <a:srgbClr val="FF0000"/>
                </a:solidFill>
              </a:rPr>
              <a:t>蚂蚁课程</a:t>
            </a:r>
            <a:r>
              <a:rPr lang="en-US" altLang="zh-CN" dirty="0">
                <a:solidFill>
                  <a:srgbClr val="FF0000"/>
                </a:solidFill>
              </a:rPr>
              <a:t>SOCKET</a:t>
            </a:r>
            <a:r>
              <a:rPr lang="zh-CN" altLang="en-US" dirty="0">
                <a:solidFill>
                  <a:srgbClr val="FF0000"/>
                </a:solidFill>
              </a:rPr>
              <a:t>精品课</a:t>
            </a:r>
            <a:endParaRPr lang="zh-CN" altLang="en-US" dirty="0">
              <a:solidFill>
                <a:srgbClr val="FF0000"/>
              </a:solidFill>
            </a:endParaRPr>
          </a:p>
        </p:txBody>
      </p:sp>
      <p:sp>
        <p:nvSpPr>
          <p:cNvPr id="8" name="星形: 五角 7"/>
          <p:cNvSpPr/>
          <p:nvPr userDrawn="1"/>
        </p:nvSpPr>
        <p:spPr>
          <a:xfrm>
            <a:off x="10741325" y="3510951"/>
            <a:ext cx="612475" cy="560717"/>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星形: 五角 8"/>
          <p:cNvSpPr/>
          <p:nvPr userDrawn="1"/>
        </p:nvSpPr>
        <p:spPr>
          <a:xfrm>
            <a:off x="10789129" y="4521986"/>
            <a:ext cx="399690" cy="45425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星形: 五角 9"/>
          <p:cNvSpPr/>
          <p:nvPr userDrawn="1"/>
        </p:nvSpPr>
        <p:spPr>
          <a:xfrm>
            <a:off x="10530696" y="5270829"/>
            <a:ext cx="516866" cy="486165"/>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星形: 五角 10"/>
          <p:cNvSpPr/>
          <p:nvPr userDrawn="1"/>
        </p:nvSpPr>
        <p:spPr>
          <a:xfrm>
            <a:off x="9876885" y="5756994"/>
            <a:ext cx="347573" cy="282538"/>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2.xml"/><Relationship Id="rId2" Type="http://schemas.openxmlformats.org/officeDocument/2006/relationships/hyperlink" Target="http://baike.baidu.com/view/175122.htm" TargetMode="External"/><Relationship Id="rId1" Type="http://schemas.openxmlformats.org/officeDocument/2006/relationships/hyperlink" Target="http://baike.baidu.com/view/5593592.htm" TargetMode="Externa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hyperlink" Target="http://baike.baidu.com/view/538713.htm"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hyperlink" Target="http://baike.baidu.com/view/2352783.htm" TargetMode="External"/><Relationship Id="rId4" Type="http://schemas.openxmlformats.org/officeDocument/2006/relationships/hyperlink" Target="http://baike.baidu.com/view/3314.htm" TargetMode="External"/><Relationship Id="rId3" Type="http://schemas.openxmlformats.org/officeDocument/2006/relationships/hyperlink" Target="http://baike.baidu.com/view/239605.htm" TargetMode="External"/><Relationship Id="rId2" Type="http://schemas.openxmlformats.org/officeDocument/2006/relationships/hyperlink" Target="http://baike.baidu.com/view/6251405.htm" TargetMode="External"/><Relationship Id="rId1" Type="http://schemas.openxmlformats.org/officeDocument/2006/relationships/hyperlink" Target="http://baike.baidu.com/view/113948.htm" TargetMode="External"/></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http://baike.baidu.com/view/1535.htm" TargetMode="External"/><Relationship Id="rId1" Type="http://schemas.openxmlformats.org/officeDocument/2006/relationships/hyperlink" Target="http://baike.baidu.com/view/3487.htm" TargetMode="External"/></Relationships>
</file>

<file path=ppt/slides/_rels/slide4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hyperlink" Target="http://baike.baidu.com/view/121589.htm" TargetMode="External"/><Relationship Id="rId2" Type="http://schemas.openxmlformats.org/officeDocument/2006/relationships/hyperlink" Target="http://baike.baidu.com/view/642103.htm" TargetMode="External"/><Relationship Id="rId1" Type="http://schemas.openxmlformats.org/officeDocument/2006/relationships/image" Target="../media/image10.jpe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jpe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baike.baidu.com/view/487018.htm" TargetMode="Externa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2.xml"/><Relationship Id="rId2" Type="http://schemas.openxmlformats.org/officeDocument/2006/relationships/hyperlink" Target="http://baike.baidu.com/view/239605.htm" TargetMode="External"/><Relationship Id="rId1" Type="http://schemas.openxmlformats.org/officeDocument/2006/relationships/hyperlink" Target="http://baike.baidu.com/view/544903.ht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fontScale="90000"/>
          </a:bodyPr>
          <a:lstStyle/>
          <a:p>
            <a:r>
              <a:rPr lang="en-US" altLang="zh-CN" sz="9600" b="1" dirty="0"/>
              <a:t>SOCKET</a:t>
            </a:r>
            <a:r>
              <a:rPr lang="zh-CN" altLang="en-US" sz="9600" b="1" dirty="0"/>
              <a:t>深入浅出</a:t>
            </a:r>
            <a:endParaRPr lang="zh-CN" altLang="en-US" sz="9600" b="1" dirty="0"/>
          </a:p>
        </p:txBody>
      </p:sp>
      <p:sp>
        <p:nvSpPr>
          <p:cNvPr id="3" name="副标题 2"/>
          <p:cNvSpPr>
            <a:spLocks noGrp="1"/>
          </p:cNvSpPr>
          <p:nvPr>
            <p:ph type="subTitle" idx="1"/>
          </p:nvPr>
        </p:nvSpPr>
        <p:spPr>
          <a:xfrm>
            <a:off x="1524000" y="4136994"/>
            <a:ext cx="9144000" cy="1120806"/>
          </a:xfrm>
        </p:spPr>
        <p:txBody>
          <a:bodyPr/>
          <a:lstStyle/>
          <a:p>
            <a:r>
              <a:rPr lang="zh-CN" altLang="en-US" dirty="0"/>
              <a:t>蚂蚁软件培训</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TCP</a:t>
            </a:r>
            <a:r>
              <a:rPr lang="zh-CN" altLang="en-US" dirty="0"/>
              <a:t>的首部格式</a:t>
            </a:r>
            <a:endParaRPr lang="zh-CN" altLang="en-US" dirty="0"/>
          </a:p>
        </p:txBody>
      </p:sp>
      <p:pic>
        <p:nvPicPr>
          <p:cNvPr id="4" name="内容占位符 3"/>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6331296" y="522515"/>
            <a:ext cx="4676556" cy="5908430"/>
          </a:xfrm>
        </p:spPr>
      </p:pic>
      <p:sp>
        <p:nvSpPr>
          <p:cNvPr id="5" name="文本框 4"/>
          <p:cNvSpPr txBox="1"/>
          <p:nvPr/>
        </p:nvSpPr>
        <p:spPr>
          <a:xfrm>
            <a:off x="838200" y="1949380"/>
            <a:ext cx="5040086" cy="4524315"/>
          </a:xfrm>
          <a:prstGeom prst="rect">
            <a:avLst/>
          </a:prstGeom>
          <a:noFill/>
        </p:spPr>
        <p:txBody>
          <a:bodyPr wrap="square" rtlCol="0">
            <a:spAutoFit/>
          </a:bodyPr>
          <a:lstStyle/>
          <a:p>
            <a:r>
              <a:rPr lang="en-US" altLang="zh-CN" dirty="0"/>
              <a:t>TCP</a:t>
            </a:r>
            <a:r>
              <a:rPr lang="zh-CN" altLang="en-US" dirty="0"/>
              <a:t>的首部格式图右图所示：</a:t>
            </a:r>
            <a:endParaRPr lang="zh-CN" altLang="en-US" dirty="0"/>
          </a:p>
          <a:p>
            <a:r>
              <a:rPr lang="en-US" altLang="zh-CN" sz="1400" dirty="0"/>
              <a:t>---Source Port</a:t>
            </a:r>
            <a:r>
              <a:rPr lang="zh-CN" altLang="en-US" sz="1400" dirty="0"/>
              <a:t>是源端口，</a:t>
            </a:r>
            <a:r>
              <a:rPr lang="en-US" altLang="zh-CN" sz="1400" dirty="0"/>
              <a:t>16</a:t>
            </a:r>
            <a:r>
              <a:rPr lang="zh-CN" altLang="en-US" sz="1400" dirty="0"/>
              <a:t>位。</a:t>
            </a:r>
            <a:endParaRPr lang="en-US" altLang="zh-CN" sz="1400" dirty="0"/>
          </a:p>
          <a:p>
            <a:r>
              <a:rPr lang="fr-FR" altLang="zh-CN" sz="1400" dirty="0"/>
              <a:t>---Destination Port</a:t>
            </a:r>
            <a:r>
              <a:rPr lang="zh-CN" altLang="fr-FR" sz="1400" dirty="0"/>
              <a:t>是目的端口，</a:t>
            </a:r>
            <a:r>
              <a:rPr lang="fr-FR" altLang="zh-CN" sz="1400" dirty="0"/>
              <a:t>16</a:t>
            </a:r>
            <a:r>
              <a:rPr lang="zh-CN" altLang="fr-FR" sz="1400" dirty="0"/>
              <a:t>位。</a:t>
            </a:r>
            <a:r>
              <a:rPr lang="en-US" altLang="zh-CN" sz="1400" dirty="0"/>
              <a:t> </a:t>
            </a:r>
            <a:endParaRPr lang="en-US" altLang="zh-CN" sz="1400" dirty="0"/>
          </a:p>
          <a:p>
            <a:r>
              <a:rPr lang="en-US" altLang="zh-CN" sz="1400" dirty="0"/>
              <a:t>---Sequence Number</a:t>
            </a:r>
            <a:r>
              <a:rPr lang="zh-CN" altLang="en-US" sz="1400" dirty="0"/>
              <a:t>是发送数据包中的第一个字节的序列号，</a:t>
            </a:r>
            <a:r>
              <a:rPr lang="en-US" altLang="zh-CN" sz="1400" dirty="0"/>
              <a:t>32</a:t>
            </a:r>
            <a:r>
              <a:rPr lang="zh-CN" altLang="en-US" sz="1400" dirty="0"/>
              <a:t>位。</a:t>
            </a:r>
            <a:r>
              <a:rPr lang="en-US" altLang="zh-CN" sz="1400" dirty="0"/>
              <a:t> </a:t>
            </a:r>
            <a:endParaRPr lang="en-US" altLang="zh-CN" sz="1400" dirty="0"/>
          </a:p>
          <a:p>
            <a:r>
              <a:rPr lang="en-US" altLang="zh-CN" sz="1400" dirty="0"/>
              <a:t>---Acknowledgment Number</a:t>
            </a:r>
            <a:r>
              <a:rPr lang="zh-CN" altLang="en-US" sz="1400" dirty="0"/>
              <a:t>是确认序列号，</a:t>
            </a:r>
            <a:r>
              <a:rPr lang="en-US" altLang="zh-CN" sz="1400" dirty="0"/>
              <a:t>32</a:t>
            </a:r>
            <a:r>
              <a:rPr lang="zh-CN" altLang="en-US" sz="1400" dirty="0"/>
              <a:t>位。</a:t>
            </a:r>
            <a:endParaRPr lang="zh-CN" altLang="en-US" sz="1400" dirty="0"/>
          </a:p>
          <a:p>
            <a:r>
              <a:rPr lang="en-US" altLang="zh-CN" sz="1400" dirty="0"/>
              <a:t>---Data Offset</a:t>
            </a:r>
            <a:r>
              <a:rPr lang="zh-CN" altLang="en-US" sz="1400" dirty="0"/>
              <a:t>是数据偏移，</a:t>
            </a:r>
            <a:r>
              <a:rPr lang="en-US" altLang="zh-CN" sz="1400" dirty="0"/>
              <a:t>4</a:t>
            </a:r>
            <a:r>
              <a:rPr lang="zh-CN" altLang="en-US" sz="1400" dirty="0"/>
              <a:t>位，该字段的值是</a:t>
            </a:r>
            <a:r>
              <a:rPr lang="en-US" altLang="zh-CN" sz="1400" dirty="0"/>
              <a:t>TCP</a:t>
            </a:r>
            <a:r>
              <a:rPr lang="zh-CN" altLang="en-US" sz="1400" dirty="0"/>
              <a:t>首部（包括选项）长度除以</a:t>
            </a:r>
            <a:r>
              <a:rPr lang="en-US" altLang="zh-CN" sz="1400" dirty="0"/>
              <a:t>4</a:t>
            </a:r>
            <a:r>
              <a:rPr lang="zh-CN" altLang="en-US" sz="1400" dirty="0"/>
              <a:t>。</a:t>
            </a:r>
            <a:r>
              <a:rPr lang="en-US" altLang="zh-CN" sz="1400" baseline="30000" dirty="0"/>
              <a:t>[1]</a:t>
            </a:r>
            <a:r>
              <a:rPr lang="zh-CN" altLang="en-US" sz="1400" dirty="0"/>
              <a:t> </a:t>
            </a:r>
            <a:endParaRPr lang="zh-CN" altLang="en-US" sz="1400" dirty="0"/>
          </a:p>
          <a:p>
            <a:r>
              <a:rPr lang="en-US" altLang="zh-CN" sz="1400" dirty="0"/>
              <a:t>---</a:t>
            </a:r>
            <a:r>
              <a:rPr lang="zh-CN" altLang="en-US" sz="1400" dirty="0"/>
              <a:t>标志位： </a:t>
            </a:r>
            <a:r>
              <a:rPr lang="en-US" altLang="zh-CN" sz="1400" dirty="0"/>
              <a:t>6</a:t>
            </a:r>
            <a:r>
              <a:rPr lang="zh-CN" altLang="en-US" sz="1400" dirty="0"/>
              <a:t>位，</a:t>
            </a:r>
            <a:r>
              <a:rPr lang="en-US" altLang="zh-CN" sz="1400" dirty="0"/>
              <a:t>URG</a:t>
            </a:r>
            <a:r>
              <a:rPr lang="zh-CN" altLang="en-US" sz="1400" dirty="0"/>
              <a:t>表示</a:t>
            </a:r>
            <a:r>
              <a:rPr lang="en-US" altLang="zh-CN" sz="1400" dirty="0"/>
              <a:t>Urgent Pointer</a:t>
            </a:r>
            <a:r>
              <a:rPr lang="zh-CN" altLang="en-US" sz="1400" dirty="0"/>
              <a:t>字段有意义：</a:t>
            </a:r>
            <a:endParaRPr lang="zh-CN" altLang="en-US" sz="1400" dirty="0"/>
          </a:p>
          <a:p>
            <a:r>
              <a:rPr lang="en-US" altLang="zh-CN" sz="1400" dirty="0"/>
              <a:t>ACK</a:t>
            </a:r>
            <a:r>
              <a:rPr lang="zh-CN" altLang="en-US" sz="1400" dirty="0"/>
              <a:t>表示</a:t>
            </a:r>
            <a:r>
              <a:rPr lang="en-US" altLang="zh-CN" sz="1400" dirty="0"/>
              <a:t>Acknowledgment Number</a:t>
            </a:r>
            <a:r>
              <a:rPr lang="zh-CN" altLang="en-US" sz="1400" dirty="0"/>
              <a:t>字段有意义</a:t>
            </a:r>
            <a:endParaRPr lang="zh-CN" altLang="en-US" sz="1400" dirty="0"/>
          </a:p>
          <a:p>
            <a:r>
              <a:rPr lang="en-US" altLang="zh-CN" sz="1400" dirty="0"/>
              <a:t>PSH</a:t>
            </a:r>
            <a:r>
              <a:rPr lang="zh-CN" altLang="en-US" sz="1400" dirty="0"/>
              <a:t>表示</a:t>
            </a:r>
            <a:r>
              <a:rPr lang="en-US" altLang="zh-CN" sz="1400" dirty="0"/>
              <a:t>Push</a:t>
            </a:r>
            <a:r>
              <a:rPr lang="zh-CN" altLang="en-US" sz="1400" dirty="0"/>
              <a:t>功能，</a:t>
            </a:r>
            <a:r>
              <a:rPr lang="en-US" altLang="zh-CN" sz="1400" dirty="0"/>
              <a:t>RST</a:t>
            </a:r>
            <a:r>
              <a:rPr lang="zh-CN" altLang="en-US" sz="1400" dirty="0"/>
              <a:t>表示复位</a:t>
            </a:r>
            <a:r>
              <a:rPr lang="en-US" altLang="zh-CN" sz="1400" dirty="0"/>
              <a:t>TCP</a:t>
            </a:r>
            <a:r>
              <a:rPr lang="zh-CN" altLang="en-US" sz="1400" dirty="0"/>
              <a:t>连接</a:t>
            </a:r>
            <a:endParaRPr lang="zh-CN" altLang="en-US" sz="1400" dirty="0"/>
          </a:p>
          <a:p>
            <a:r>
              <a:rPr lang="en-US" altLang="zh-CN" sz="1400" dirty="0"/>
              <a:t>SYN</a:t>
            </a:r>
            <a:r>
              <a:rPr lang="zh-CN" altLang="en-US" sz="1400" dirty="0"/>
              <a:t>表示</a:t>
            </a:r>
            <a:r>
              <a:rPr lang="en-US" altLang="zh-CN" sz="1400" dirty="0"/>
              <a:t>SYN</a:t>
            </a:r>
            <a:r>
              <a:rPr lang="zh-CN" altLang="en-US" sz="1400" dirty="0"/>
              <a:t>报文（在建立</a:t>
            </a:r>
            <a:r>
              <a:rPr lang="en-US" altLang="zh-CN" sz="1400" dirty="0"/>
              <a:t>TCP</a:t>
            </a:r>
            <a:r>
              <a:rPr lang="zh-CN" altLang="en-US" sz="1400" dirty="0"/>
              <a:t>连接的时候使用）</a:t>
            </a:r>
            <a:endParaRPr lang="zh-CN" altLang="en-US" sz="1400" dirty="0"/>
          </a:p>
          <a:p>
            <a:r>
              <a:rPr lang="en-US" altLang="zh-CN" sz="1400" dirty="0"/>
              <a:t>FIN</a:t>
            </a:r>
            <a:r>
              <a:rPr lang="zh-CN" altLang="en-US" sz="1400" dirty="0"/>
              <a:t>表示没有数据需要发送了（在关闭</a:t>
            </a:r>
            <a:r>
              <a:rPr lang="en-US" altLang="zh-CN" sz="1400" dirty="0"/>
              <a:t>TCP</a:t>
            </a:r>
            <a:r>
              <a:rPr lang="zh-CN" altLang="en-US" sz="1400" dirty="0"/>
              <a:t>连接的时候使用）</a:t>
            </a:r>
            <a:endParaRPr lang="zh-CN" altLang="en-US" sz="1400" dirty="0"/>
          </a:p>
          <a:p>
            <a:r>
              <a:rPr lang="en-US" altLang="zh-CN" sz="1400" dirty="0"/>
              <a:t>Window</a:t>
            </a:r>
            <a:r>
              <a:rPr lang="zh-CN" altLang="en-US" sz="1400" dirty="0"/>
              <a:t>表示接收缓冲区的空闲空间，</a:t>
            </a:r>
            <a:r>
              <a:rPr lang="en-US" altLang="zh-CN" sz="1400" dirty="0"/>
              <a:t>16</a:t>
            </a:r>
            <a:r>
              <a:rPr lang="zh-CN" altLang="en-US" sz="1400" dirty="0"/>
              <a:t>位，用来告诉</a:t>
            </a:r>
            <a:r>
              <a:rPr lang="en-US" altLang="zh-CN" sz="1400" dirty="0"/>
              <a:t>TCP</a:t>
            </a:r>
            <a:r>
              <a:rPr lang="zh-CN" altLang="en-US" sz="1400" dirty="0"/>
              <a:t>连接对端自己能够接收的最大数据长度。</a:t>
            </a:r>
            <a:endParaRPr lang="zh-CN" altLang="en-US" sz="1400" dirty="0"/>
          </a:p>
          <a:p>
            <a:r>
              <a:rPr lang="en-US" altLang="zh-CN" sz="1400" dirty="0"/>
              <a:t>---Checksum</a:t>
            </a:r>
            <a:r>
              <a:rPr lang="zh-CN" altLang="en-US" sz="1400" dirty="0"/>
              <a:t>是校验和，</a:t>
            </a:r>
            <a:r>
              <a:rPr lang="en-US" altLang="zh-CN" sz="1400" dirty="0"/>
              <a:t>16</a:t>
            </a:r>
            <a:r>
              <a:rPr lang="zh-CN" altLang="en-US" sz="1400" dirty="0"/>
              <a:t>位。</a:t>
            </a:r>
            <a:endParaRPr lang="zh-CN" altLang="en-US" sz="1400" dirty="0"/>
          </a:p>
          <a:p>
            <a:r>
              <a:rPr lang="en-US" altLang="zh-CN" sz="1400" dirty="0"/>
              <a:t>---Urgent Pointers</a:t>
            </a:r>
            <a:r>
              <a:rPr lang="zh-CN" altLang="en-US" sz="1400" dirty="0"/>
              <a:t>是紧急指针，</a:t>
            </a:r>
            <a:r>
              <a:rPr lang="en-US" altLang="zh-CN" sz="1400" dirty="0"/>
              <a:t>16</a:t>
            </a:r>
            <a:r>
              <a:rPr lang="zh-CN" altLang="en-US" sz="1400" dirty="0"/>
              <a:t>位，只有</a:t>
            </a:r>
            <a:r>
              <a:rPr lang="en-US" altLang="zh-CN" sz="1400" dirty="0"/>
              <a:t>URG</a:t>
            </a:r>
            <a:r>
              <a:rPr lang="zh-CN" altLang="en-US" sz="1400" dirty="0"/>
              <a:t>标志位被设置时该字段才有意义，表示紧急数据相对序列号（</a:t>
            </a:r>
            <a:r>
              <a:rPr lang="en-US" altLang="zh-CN" sz="1400" dirty="0"/>
              <a:t>Sequence Number</a:t>
            </a:r>
            <a:r>
              <a:rPr lang="zh-CN" altLang="en-US" sz="1400" dirty="0"/>
              <a:t>字段的值）的偏移。</a:t>
            </a:r>
            <a:endParaRPr lang="zh-CN" altLang="en-US" sz="1400" dirty="0"/>
          </a:p>
          <a:p>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端口的分类</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a:t>按端口号可分为</a:t>
            </a:r>
            <a:r>
              <a:rPr lang="en-US" altLang="zh-CN" dirty="0"/>
              <a:t>3</a:t>
            </a:r>
            <a:r>
              <a:rPr lang="zh-CN" altLang="en-US" dirty="0"/>
              <a:t>大类：</a:t>
            </a:r>
            <a:br>
              <a:rPr lang="zh-CN" altLang="en-US" dirty="0"/>
            </a:br>
            <a:br>
              <a:rPr lang="zh-CN" altLang="en-US" dirty="0"/>
            </a:br>
            <a:r>
              <a:rPr lang="zh-CN" altLang="en-US" dirty="0"/>
              <a:t>（</a:t>
            </a:r>
            <a:r>
              <a:rPr lang="en-US" altLang="zh-CN" dirty="0"/>
              <a:t>1</a:t>
            </a:r>
            <a:r>
              <a:rPr lang="zh-CN" altLang="en-US" dirty="0"/>
              <a:t>）公认端口（</a:t>
            </a:r>
            <a:r>
              <a:rPr lang="en-US" altLang="zh-CN" dirty="0" err="1"/>
              <a:t>WellKnownPorts</a:t>
            </a:r>
            <a:r>
              <a:rPr lang="zh-CN" altLang="en-US" dirty="0"/>
              <a:t>）：从</a:t>
            </a:r>
            <a:r>
              <a:rPr lang="en-US" altLang="zh-CN" dirty="0"/>
              <a:t>0</a:t>
            </a:r>
            <a:r>
              <a:rPr lang="zh-CN" altLang="en-US" dirty="0"/>
              <a:t>到</a:t>
            </a:r>
            <a:r>
              <a:rPr lang="en-US" altLang="zh-CN" dirty="0"/>
              <a:t>1023</a:t>
            </a:r>
            <a:r>
              <a:rPr lang="zh-CN" altLang="en-US" dirty="0"/>
              <a:t>，它们紧密绑定（</a:t>
            </a:r>
            <a:r>
              <a:rPr lang="en-US" altLang="zh-CN" dirty="0"/>
              <a:t>binding</a:t>
            </a:r>
            <a:r>
              <a:rPr lang="zh-CN" altLang="en-US" dirty="0"/>
              <a:t>）于一些服务。通常这些端口的通讯明确表明了某种服务的协议。例如：</a:t>
            </a:r>
            <a:r>
              <a:rPr lang="en-US" altLang="zh-CN" dirty="0"/>
              <a:t>80</a:t>
            </a:r>
            <a:r>
              <a:rPr lang="zh-CN" altLang="en-US" dirty="0"/>
              <a:t>端口实际上总是</a:t>
            </a:r>
            <a:r>
              <a:rPr lang="en-US" altLang="zh-CN" dirty="0"/>
              <a:t>HTTP</a:t>
            </a:r>
            <a:r>
              <a:rPr lang="zh-CN" altLang="en-US" dirty="0"/>
              <a:t>通讯。</a:t>
            </a:r>
            <a:br>
              <a:rPr lang="zh-CN" altLang="en-US" dirty="0"/>
            </a:br>
            <a:br>
              <a:rPr lang="zh-CN" altLang="en-US" dirty="0"/>
            </a:br>
            <a:r>
              <a:rPr lang="zh-CN" altLang="en-US" dirty="0"/>
              <a:t>（</a:t>
            </a:r>
            <a:r>
              <a:rPr lang="en-US" altLang="zh-CN" dirty="0"/>
              <a:t>2</a:t>
            </a:r>
            <a:r>
              <a:rPr lang="zh-CN" altLang="en-US" dirty="0"/>
              <a:t>）注册端口（</a:t>
            </a:r>
            <a:r>
              <a:rPr lang="en-US" altLang="zh-CN" dirty="0" err="1"/>
              <a:t>RegisteredPorts</a:t>
            </a:r>
            <a:r>
              <a:rPr lang="zh-CN" altLang="en-US" dirty="0"/>
              <a:t>）：从</a:t>
            </a:r>
            <a:r>
              <a:rPr lang="en-US" altLang="zh-CN" dirty="0"/>
              <a:t>1024</a:t>
            </a:r>
            <a:r>
              <a:rPr lang="zh-CN" altLang="en-US" dirty="0"/>
              <a:t>到</a:t>
            </a:r>
            <a:r>
              <a:rPr lang="en-US" altLang="zh-CN" dirty="0"/>
              <a:t>49151</a:t>
            </a:r>
            <a:r>
              <a:rPr lang="zh-CN" altLang="en-US" dirty="0"/>
              <a:t>。它们松散地绑定于一些服务。也就是说有许多服务绑定于这些端口，这些端口同样用于许多其它目的。例如：许多系统处理动态端口从</a:t>
            </a:r>
            <a:r>
              <a:rPr lang="en-US" altLang="zh-CN" dirty="0"/>
              <a:t>1024</a:t>
            </a:r>
            <a:r>
              <a:rPr lang="zh-CN" altLang="en-US" dirty="0"/>
              <a:t>左右开始。</a:t>
            </a:r>
            <a:br>
              <a:rPr lang="zh-CN" altLang="en-US" dirty="0"/>
            </a:br>
            <a:br>
              <a:rPr lang="zh-CN" altLang="en-US" dirty="0"/>
            </a:br>
            <a:r>
              <a:rPr lang="zh-CN" altLang="en-US" dirty="0"/>
              <a:t>（</a:t>
            </a:r>
            <a:r>
              <a:rPr lang="en-US" altLang="zh-CN" dirty="0"/>
              <a:t>3</a:t>
            </a:r>
            <a:r>
              <a:rPr lang="zh-CN" altLang="en-US" dirty="0"/>
              <a:t>）动态和</a:t>
            </a:r>
            <a:r>
              <a:rPr lang="en-US" altLang="zh-CN" dirty="0"/>
              <a:t>/</a:t>
            </a:r>
            <a:r>
              <a:rPr lang="zh-CN" altLang="en-US" dirty="0"/>
              <a:t>或私有端口（</a:t>
            </a:r>
            <a:r>
              <a:rPr lang="en-US" altLang="zh-CN" dirty="0" err="1"/>
              <a:t>Dynamicand</a:t>
            </a:r>
            <a:r>
              <a:rPr lang="en-US" altLang="zh-CN" dirty="0"/>
              <a:t>/</a:t>
            </a:r>
            <a:r>
              <a:rPr lang="en-US" altLang="zh-CN" dirty="0" err="1"/>
              <a:t>orPrivatePorts</a:t>
            </a:r>
            <a:r>
              <a:rPr lang="zh-CN" altLang="en-US" dirty="0"/>
              <a:t>）：从</a:t>
            </a:r>
            <a:r>
              <a:rPr lang="en-US" altLang="zh-CN" dirty="0"/>
              <a:t>49152</a:t>
            </a:r>
            <a:r>
              <a:rPr lang="zh-CN" altLang="en-US" dirty="0"/>
              <a:t>到</a:t>
            </a:r>
            <a:r>
              <a:rPr lang="en-US" altLang="zh-CN" dirty="0"/>
              <a:t>65535</a:t>
            </a:r>
            <a:r>
              <a:rPr lang="zh-CN" altLang="en-US" dirty="0"/>
              <a:t>。理论上，不应为服务分配这些端口。实际上，机器通常从</a:t>
            </a:r>
            <a:r>
              <a:rPr lang="en-US" altLang="zh-CN" dirty="0"/>
              <a:t>1024</a:t>
            </a:r>
            <a:r>
              <a:rPr lang="zh-CN" altLang="en-US" dirty="0"/>
              <a:t>起分配动态端口。但也有例外：</a:t>
            </a:r>
            <a:r>
              <a:rPr lang="en-US" altLang="zh-CN" dirty="0"/>
              <a:t>SUN</a:t>
            </a:r>
            <a:r>
              <a:rPr lang="zh-CN" altLang="en-US" dirty="0"/>
              <a:t>的</a:t>
            </a:r>
            <a:r>
              <a:rPr lang="en-US" altLang="zh-CN" dirty="0"/>
              <a:t>RPC</a:t>
            </a:r>
            <a:r>
              <a:rPr lang="zh-CN" altLang="en-US" dirty="0"/>
              <a:t>端口从</a:t>
            </a:r>
            <a:r>
              <a:rPr lang="en-US" altLang="zh-CN" dirty="0"/>
              <a:t>32768</a:t>
            </a:r>
            <a:r>
              <a:rPr lang="zh-CN" altLang="en-US" dirty="0"/>
              <a:t>开始。</a:t>
            </a:r>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TCP</a:t>
            </a:r>
            <a:r>
              <a:rPr lang="zh-CN" altLang="en-US" dirty="0"/>
              <a:t>连接的三次握手</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a:t>第一次握手：客户端发送</a:t>
            </a:r>
            <a:r>
              <a:rPr lang="en-US" altLang="zh-CN" dirty="0" err="1"/>
              <a:t>syn</a:t>
            </a:r>
            <a:r>
              <a:rPr lang="zh-CN" altLang="en-US" dirty="0"/>
              <a:t>包</a:t>
            </a:r>
            <a:r>
              <a:rPr lang="en-US" altLang="zh-CN" dirty="0"/>
              <a:t>(</a:t>
            </a:r>
            <a:r>
              <a:rPr lang="en-US" altLang="zh-CN" dirty="0" err="1"/>
              <a:t>syn</a:t>
            </a:r>
            <a:r>
              <a:rPr lang="en-US" altLang="zh-CN" dirty="0"/>
              <a:t>=j)</a:t>
            </a:r>
            <a:r>
              <a:rPr lang="zh-CN" altLang="en-US" dirty="0"/>
              <a:t>到服务器，并进入</a:t>
            </a:r>
            <a:r>
              <a:rPr lang="en-US" altLang="zh-CN" dirty="0"/>
              <a:t>SYN_SEND</a:t>
            </a:r>
            <a:r>
              <a:rPr lang="zh-CN" altLang="en-US" dirty="0"/>
              <a:t>状态，等待服务器确认</a:t>
            </a:r>
            <a:r>
              <a:rPr lang="en-US" altLang="zh-CN" dirty="0"/>
              <a:t>;</a:t>
            </a:r>
            <a:endParaRPr lang="en-US" altLang="zh-CN" dirty="0"/>
          </a:p>
          <a:p>
            <a:r>
              <a:rPr lang="zh-CN" altLang="en-US" dirty="0"/>
              <a:t>第二次握手：服务器收到</a:t>
            </a:r>
            <a:r>
              <a:rPr lang="en-US" altLang="zh-CN" dirty="0" err="1"/>
              <a:t>syn</a:t>
            </a:r>
            <a:r>
              <a:rPr lang="zh-CN" altLang="en-US" dirty="0"/>
              <a:t>包，必须确认客户的</a:t>
            </a:r>
            <a:r>
              <a:rPr lang="en-US" altLang="zh-CN" dirty="0"/>
              <a:t>SYN(ack=j+1)</a:t>
            </a:r>
            <a:r>
              <a:rPr lang="zh-CN" altLang="en-US" dirty="0"/>
              <a:t>，同时自己也发送一个</a:t>
            </a:r>
            <a:r>
              <a:rPr lang="en-US" altLang="zh-CN" dirty="0"/>
              <a:t>SYN</a:t>
            </a:r>
            <a:r>
              <a:rPr lang="zh-CN" altLang="en-US" dirty="0"/>
              <a:t>包</a:t>
            </a:r>
            <a:r>
              <a:rPr lang="en-US" altLang="zh-CN" dirty="0"/>
              <a:t>(</a:t>
            </a:r>
            <a:r>
              <a:rPr lang="en-US" altLang="zh-CN" dirty="0" err="1"/>
              <a:t>syn</a:t>
            </a:r>
            <a:r>
              <a:rPr lang="en-US" altLang="zh-CN" dirty="0"/>
              <a:t>=k)</a:t>
            </a:r>
            <a:r>
              <a:rPr lang="zh-CN" altLang="en-US" dirty="0"/>
              <a:t>，即</a:t>
            </a:r>
            <a:r>
              <a:rPr lang="en-US" altLang="zh-CN" dirty="0"/>
              <a:t>SYN+ACK</a:t>
            </a:r>
            <a:r>
              <a:rPr lang="zh-CN" altLang="en-US" dirty="0"/>
              <a:t>包，此时服务器进入</a:t>
            </a:r>
            <a:r>
              <a:rPr lang="en-US" altLang="zh-CN" dirty="0"/>
              <a:t>SYN_RECV</a:t>
            </a:r>
            <a:r>
              <a:rPr lang="zh-CN" altLang="en-US" dirty="0"/>
              <a:t>状态</a:t>
            </a:r>
            <a:r>
              <a:rPr lang="en-US" altLang="zh-CN" dirty="0"/>
              <a:t>;</a:t>
            </a:r>
            <a:endParaRPr lang="en-US" altLang="zh-CN" dirty="0"/>
          </a:p>
          <a:p>
            <a:r>
              <a:rPr lang="zh-CN" altLang="en-US" dirty="0"/>
              <a:t>第三次握手：客户端收到服务器的</a:t>
            </a:r>
            <a:r>
              <a:rPr lang="en-US" altLang="zh-CN" dirty="0"/>
              <a:t>SYN+ACK</a:t>
            </a:r>
            <a:r>
              <a:rPr lang="zh-CN" altLang="en-US" dirty="0"/>
              <a:t>包，向服务器发送确认包</a:t>
            </a:r>
            <a:r>
              <a:rPr lang="en-US" altLang="zh-CN" dirty="0"/>
              <a:t>ACK(ack=k+1)</a:t>
            </a:r>
            <a:r>
              <a:rPr lang="zh-CN" altLang="en-US" dirty="0"/>
              <a:t>，此包发送完毕，客户端和服务器进入</a:t>
            </a:r>
            <a:r>
              <a:rPr lang="en-US" altLang="zh-CN" dirty="0"/>
              <a:t>ESTABLISHED</a:t>
            </a:r>
            <a:r>
              <a:rPr lang="zh-CN" altLang="en-US" dirty="0"/>
              <a:t>状态，完成三次握手。</a:t>
            </a:r>
            <a:endParaRPr lang="en-US" altLang="zh-CN" dirty="0"/>
          </a:p>
          <a:p>
            <a:r>
              <a:rPr lang="zh-CN" altLang="en-US" dirty="0"/>
              <a:t>握手过程中传送的包里不包含数据，三次握手完毕后，客户端与服务器才正式开始传送数据。理想状态下，</a:t>
            </a:r>
            <a:r>
              <a:rPr lang="en-US" altLang="zh-CN" dirty="0"/>
              <a:t>TCP</a:t>
            </a:r>
            <a:r>
              <a:rPr lang="zh-CN" altLang="en-US" dirty="0"/>
              <a:t>连接一旦建立，在通信双方中的任何一方主动关闭连接之前，</a:t>
            </a:r>
            <a:r>
              <a:rPr lang="en-US" altLang="zh-CN" dirty="0"/>
              <a:t>TCP </a:t>
            </a:r>
            <a:r>
              <a:rPr lang="zh-CN" altLang="en-US" dirty="0"/>
              <a:t>连接都将被一直保持下去。</a:t>
            </a:r>
            <a:endParaRPr lang="zh-CN" altLang="en-US" dirty="0"/>
          </a:p>
          <a:p>
            <a:endParaRPr lang="zh-CN" altLang="en-US" dirty="0"/>
          </a:p>
          <a:p>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TCP</a:t>
            </a:r>
            <a:r>
              <a:rPr lang="zh-CN" altLang="en-US" dirty="0"/>
              <a:t>连接的三次握手示意图</a:t>
            </a:r>
            <a:endParaRPr lang="zh-CN" altLang="en-US" dirty="0"/>
          </a:p>
        </p:txBody>
      </p:sp>
      <p:pic>
        <p:nvPicPr>
          <p:cNvPr id="4" name="内容占位符 3"/>
          <p:cNvPicPr>
            <a:picLocks noGrp="1" noChangeAspect="1"/>
          </p:cNvPicPr>
          <p:nvPr>
            <p:ph idx="1"/>
          </p:nvPr>
        </p:nvPicPr>
        <p:blipFill>
          <a:blip r:embed="rId1"/>
          <a:stretch>
            <a:fillRect/>
          </a:stretch>
        </p:blipFill>
        <p:spPr>
          <a:xfrm>
            <a:off x="2986087" y="2158206"/>
            <a:ext cx="6219825" cy="368617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TCP</a:t>
            </a:r>
            <a:r>
              <a:rPr lang="zh-CN" altLang="en-US" dirty="0"/>
              <a:t>连接释放的四次挥手</a:t>
            </a:r>
            <a:endParaRPr lang="zh-CN" altLang="en-US" dirty="0"/>
          </a:p>
        </p:txBody>
      </p:sp>
      <p:sp>
        <p:nvSpPr>
          <p:cNvPr id="3" name="内容占位符 2"/>
          <p:cNvSpPr>
            <a:spLocks noGrp="1"/>
          </p:cNvSpPr>
          <p:nvPr>
            <p:ph idx="1"/>
          </p:nvPr>
        </p:nvSpPr>
        <p:spPr>
          <a:xfrm>
            <a:off x="838200" y="1457011"/>
            <a:ext cx="10515600" cy="5064369"/>
          </a:xfrm>
        </p:spPr>
        <p:txBody>
          <a:bodyPr>
            <a:normAutofit lnSpcReduction="10000"/>
          </a:bodyPr>
          <a:lstStyle/>
          <a:p>
            <a:r>
              <a:rPr lang="zh-CN" altLang="en-US" dirty="0"/>
              <a:t>由于</a:t>
            </a:r>
            <a:r>
              <a:rPr lang="en-US" altLang="zh-CN" dirty="0"/>
              <a:t>TCP</a:t>
            </a:r>
            <a:r>
              <a:rPr lang="zh-CN" altLang="en-US" dirty="0"/>
              <a:t>连接是全双工的，因此每个方向都必须单独进行关闭。这个原则是当一方完成它的数据发送任务后就能发送一个</a:t>
            </a:r>
            <a:r>
              <a:rPr lang="en-US" altLang="zh-CN" dirty="0"/>
              <a:t>FIN</a:t>
            </a:r>
            <a:r>
              <a:rPr lang="zh-CN" altLang="en-US" dirty="0"/>
              <a:t>来终止这个方向的连接。收到一个 </a:t>
            </a:r>
            <a:r>
              <a:rPr lang="en-US" altLang="zh-CN" dirty="0"/>
              <a:t>FIN</a:t>
            </a:r>
            <a:r>
              <a:rPr lang="zh-CN" altLang="en-US" dirty="0"/>
              <a:t>只意味着这一方向上没有数据流动，一个</a:t>
            </a:r>
            <a:r>
              <a:rPr lang="en-US" altLang="zh-CN" dirty="0"/>
              <a:t>TCP</a:t>
            </a:r>
            <a:r>
              <a:rPr lang="zh-CN" altLang="en-US" dirty="0"/>
              <a:t>连接在收到一个</a:t>
            </a:r>
            <a:r>
              <a:rPr lang="en-US" altLang="zh-CN" dirty="0"/>
              <a:t>FIN</a:t>
            </a:r>
            <a:r>
              <a:rPr lang="zh-CN" altLang="en-US" dirty="0"/>
              <a:t>后仍能发送数据。首先进行关闭的一方将执行主动关闭，而另一方执行被动关闭。</a:t>
            </a:r>
            <a:endParaRPr lang="en-US" altLang="zh-CN" dirty="0"/>
          </a:p>
          <a:p>
            <a:r>
              <a:rPr lang="zh-CN" altLang="en-US" dirty="0"/>
              <a:t>（</a:t>
            </a:r>
            <a:r>
              <a:rPr lang="en-US" altLang="zh-CN" dirty="0"/>
              <a:t>1</a:t>
            </a:r>
            <a:r>
              <a:rPr lang="zh-CN" altLang="en-US" dirty="0"/>
              <a:t>）客户端</a:t>
            </a:r>
            <a:r>
              <a:rPr lang="en-US" altLang="zh-CN" dirty="0"/>
              <a:t>A</a:t>
            </a:r>
            <a:r>
              <a:rPr lang="zh-CN" altLang="en-US" dirty="0"/>
              <a:t>发送一个</a:t>
            </a:r>
            <a:r>
              <a:rPr lang="en-US" altLang="zh-CN" dirty="0"/>
              <a:t>FIN</a:t>
            </a:r>
            <a:r>
              <a:rPr lang="zh-CN" altLang="en-US" dirty="0"/>
              <a:t>，用来关闭客户</a:t>
            </a:r>
            <a:r>
              <a:rPr lang="en-US" altLang="zh-CN" dirty="0"/>
              <a:t>A</a:t>
            </a:r>
            <a:r>
              <a:rPr lang="zh-CN" altLang="en-US" dirty="0"/>
              <a:t>到服务器</a:t>
            </a:r>
            <a:r>
              <a:rPr lang="en-US" altLang="zh-CN" dirty="0"/>
              <a:t>B</a:t>
            </a:r>
            <a:r>
              <a:rPr lang="zh-CN" altLang="en-US" dirty="0"/>
              <a:t>的</a:t>
            </a:r>
            <a:r>
              <a:rPr lang="zh-CN" altLang="en-US" dirty="0">
                <a:hlinkClick r:id="rId1"/>
              </a:rPr>
              <a:t>数据传送</a:t>
            </a:r>
            <a:r>
              <a:rPr lang="zh-CN" altLang="en-US" dirty="0"/>
              <a:t>。</a:t>
            </a:r>
            <a:endParaRPr lang="zh-CN" altLang="en-US" dirty="0"/>
          </a:p>
          <a:p>
            <a:r>
              <a:rPr lang="zh-CN" altLang="en-US" dirty="0"/>
              <a:t>（</a:t>
            </a:r>
            <a:r>
              <a:rPr lang="en-US" altLang="zh-CN" dirty="0"/>
              <a:t>2</a:t>
            </a:r>
            <a:r>
              <a:rPr lang="zh-CN" altLang="en-US" dirty="0"/>
              <a:t>）服务器</a:t>
            </a:r>
            <a:r>
              <a:rPr lang="en-US" altLang="zh-CN" dirty="0"/>
              <a:t>B</a:t>
            </a:r>
            <a:r>
              <a:rPr lang="zh-CN" altLang="en-US" dirty="0"/>
              <a:t>收到这个</a:t>
            </a:r>
            <a:r>
              <a:rPr lang="en-US" altLang="zh-CN" dirty="0"/>
              <a:t>FIN</a:t>
            </a:r>
            <a:r>
              <a:rPr lang="zh-CN" altLang="en-US" dirty="0"/>
              <a:t>，它发回一个</a:t>
            </a:r>
            <a:r>
              <a:rPr lang="en-US" altLang="zh-CN" dirty="0"/>
              <a:t>ACK</a:t>
            </a:r>
            <a:r>
              <a:rPr lang="zh-CN" altLang="en-US" dirty="0"/>
              <a:t>，确认序号为收到的序号加</a:t>
            </a:r>
            <a:r>
              <a:rPr lang="en-US" altLang="zh-CN" dirty="0"/>
              <a:t>1</a:t>
            </a:r>
            <a:r>
              <a:rPr lang="zh-CN" altLang="en-US" dirty="0"/>
              <a:t>。和</a:t>
            </a:r>
            <a:r>
              <a:rPr lang="en-US" altLang="zh-CN" dirty="0"/>
              <a:t>SYN</a:t>
            </a:r>
            <a:r>
              <a:rPr lang="zh-CN" altLang="en-US" dirty="0"/>
              <a:t>一样，一个</a:t>
            </a:r>
            <a:r>
              <a:rPr lang="en-US" altLang="zh-CN" dirty="0"/>
              <a:t>FIN</a:t>
            </a:r>
            <a:r>
              <a:rPr lang="zh-CN" altLang="en-US" dirty="0"/>
              <a:t>将占用一个序号。</a:t>
            </a:r>
            <a:endParaRPr lang="zh-CN" altLang="en-US" dirty="0"/>
          </a:p>
          <a:p>
            <a:r>
              <a:rPr lang="zh-CN" altLang="en-US" dirty="0"/>
              <a:t>（</a:t>
            </a:r>
            <a:r>
              <a:rPr lang="en-US" altLang="zh-CN" dirty="0"/>
              <a:t>3</a:t>
            </a:r>
            <a:r>
              <a:rPr lang="zh-CN" altLang="en-US" dirty="0"/>
              <a:t>）服务器</a:t>
            </a:r>
            <a:r>
              <a:rPr lang="en-US" altLang="zh-CN" dirty="0"/>
              <a:t>B</a:t>
            </a:r>
            <a:r>
              <a:rPr lang="zh-CN" altLang="en-US" dirty="0"/>
              <a:t>关闭与客户端</a:t>
            </a:r>
            <a:r>
              <a:rPr lang="en-US" altLang="zh-CN" dirty="0"/>
              <a:t>A</a:t>
            </a:r>
            <a:r>
              <a:rPr lang="zh-CN" altLang="en-US" dirty="0"/>
              <a:t>的连接，发送一个</a:t>
            </a:r>
            <a:r>
              <a:rPr lang="en-US" altLang="zh-CN" dirty="0"/>
              <a:t>FIN</a:t>
            </a:r>
            <a:r>
              <a:rPr lang="zh-CN" altLang="en-US" dirty="0"/>
              <a:t>给客户端</a:t>
            </a:r>
            <a:r>
              <a:rPr lang="en-US" altLang="zh-CN" dirty="0"/>
              <a:t>A</a:t>
            </a:r>
            <a:r>
              <a:rPr lang="zh-CN" altLang="en-US" dirty="0"/>
              <a:t>。</a:t>
            </a:r>
            <a:endParaRPr lang="en-US" altLang="zh-CN" dirty="0"/>
          </a:p>
          <a:p>
            <a:r>
              <a:rPr lang="zh-CN" altLang="en-US" dirty="0"/>
              <a:t>（</a:t>
            </a:r>
            <a:r>
              <a:rPr lang="en-US" altLang="zh-CN" dirty="0"/>
              <a:t>4</a:t>
            </a:r>
            <a:r>
              <a:rPr lang="zh-CN" altLang="en-US" dirty="0"/>
              <a:t>）客户端</a:t>
            </a:r>
            <a:r>
              <a:rPr lang="en-US" altLang="zh-CN" dirty="0"/>
              <a:t>A</a:t>
            </a:r>
            <a:r>
              <a:rPr lang="zh-CN" altLang="en-US" dirty="0"/>
              <a:t>发回</a:t>
            </a:r>
            <a:r>
              <a:rPr lang="en-US" altLang="zh-CN" dirty="0"/>
              <a:t>ACK</a:t>
            </a:r>
            <a:r>
              <a:rPr lang="zh-CN" altLang="en-US" dirty="0">
                <a:hlinkClick r:id="rId2"/>
              </a:rPr>
              <a:t>报文</a:t>
            </a:r>
            <a:r>
              <a:rPr lang="zh-CN" altLang="en-US" dirty="0"/>
              <a:t>确认，并将确认序号设置为收到序号加</a:t>
            </a:r>
            <a:r>
              <a:rPr lang="en-US" altLang="zh-CN" dirty="0"/>
              <a:t>1</a:t>
            </a:r>
            <a:r>
              <a:rPr lang="zh-CN" altLang="en-US" dirty="0"/>
              <a:t>。</a:t>
            </a:r>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TCP</a:t>
            </a:r>
            <a:r>
              <a:rPr lang="zh-CN" altLang="en-US" dirty="0"/>
              <a:t>连接释放四次挥手示意图</a:t>
            </a:r>
            <a:endParaRPr lang="zh-CN" altLang="en-US" dirty="0"/>
          </a:p>
        </p:txBody>
      </p:sp>
      <p:pic>
        <p:nvPicPr>
          <p:cNvPr id="4" name="内容占位符 3"/>
          <p:cNvPicPr>
            <a:picLocks noGrp="1" noChangeAspect="1"/>
          </p:cNvPicPr>
          <p:nvPr>
            <p:ph idx="1"/>
          </p:nvPr>
        </p:nvPicPr>
        <p:blipFill>
          <a:blip r:embed="rId1"/>
          <a:stretch>
            <a:fillRect/>
          </a:stretch>
        </p:blipFill>
        <p:spPr>
          <a:xfrm>
            <a:off x="2622620" y="1530755"/>
            <a:ext cx="6532195" cy="4646208"/>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572757"/>
            <a:ext cx="10515600" cy="1446962"/>
          </a:xfrm>
        </p:spPr>
        <p:txBody>
          <a:bodyPr>
            <a:normAutofit/>
          </a:bodyPr>
          <a:lstStyle/>
          <a:p>
            <a:r>
              <a:rPr lang="zh-CN" altLang="en-US" b="1" dirty="0"/>
              <a:t>为什么连接的时候是三次握手，关闭的时候却是四次握手？</a:t>
            </a:r>
            <a:endParaRPr lang="zh-CN" altLang="en-US" dirty="0"/>
          </a:p>
        </p:txBody>
      </p:sp>
      <p:sp>
        <p:nvSpPr>
          <p:cNvPr id="3" name="内容占位符 2"/>
          <p:cNvSpPr>
            <a:spLocks noGrp="1"/>
          </p:cNvSpPr>
          <p:nvPr>
            <p:ph idx="1"/>
          </p:nvPr>
        </p:nvSpPr>
        <p:spPr>
          <a:xfrm>
            <a:off x="838200" y="2321169"/>
            <a:ext cx="10515600" cy="3855794"/>
          </a:xfrm>
        </p:spPr>
        <p:txBody>
          <a:bodyPr/>
          <a:lstStyle/>
          <a:p>
            <a:r>
              <a:rPr lang="zh-CN" altLang="en-US" dirty="0"/>
              <a:t>答：因为当</a:t>
            </a:r>
            <a:r>
              <a:rPr lang="en-US" altLang="zh-CN" dirty="0"/>
              <a:t>Server</a:t>
            </a:r>
            <a:r>
              <a:rPr lang="zh-CN" altLang="en-US" dirty="0"/>
              <a:t>端收到</a:t>
            </a:r>
            <a:r>
              <a:rPr lang="en-US" altLang="zh-CN" dirty="0"/>
              <a:t>Client</a:t>
            </a:r>
            <a:r>
              <a:rPr lang="zh-CN" altLang="en-US" dirty="0"/>
              <a:t>端的</a:t>
            </a:r>
            <a:r>
              <a:rPr lang="en-US" altLang="zh-CN" dirty="0"/>
              <a:t>SYN</a:t>
            </a:r>
            <a:r>
              <a:rPr lang="zh-CN" altLang="en-US" dirty="0"/>
              <a:t>连接请求报文后，可以直接发送</a:t>
            </a:r>
            <a:r>
              <a:rPr lang="en-US" altLang="zh-CN" dirty="0"/>
              <a:t>SYN+ACK</a:t>
            </a:r>
            <a:r>
              <a:rPr lang="zh-CN" altLang="en-US" dirty="0"/>
              <a:t>报文。其中</a:t>
            </a:r>
            <a:r>
              <a:rPr lang="en-US" altLang="zh-CN" dirty="0"/>
              <a:t>ACK</a:t>
            </a:r>
            <a:r>
              <a:rPr lang="zh-CN" altLang="en-US" dirty="0"/>
              <a:t>报文是用来应答的，</a:t>
            </a:r>
            <a:r>
              <a:rPr lang="en-US" altLang="zh-CN" dirty="0"/>
              <a:t>SYN</a:t>
            </a:r>
            <a:r>
              <a:rPr lang="zh-CN" altLang="en-US" dirty="0"/>
              <a:t>报文是用来同步的。但是关闭连接时，当</a:t>
            </a:r>
            <a:r>
              <a:rPr lang="en-US" altLang="zh-CN" dirty="0"/>
              <a:t>Server</a:t>
            </a:r>
            <a:r>
              <a:rPr lang="zh-CN" altLang="en-US" dirty="0"/>
              <a:t>端收到</a:t>
            </a:r>
            <a:r>
              <a:rPr lang="en-US" altLang="zh-CN" dirty="0"/>
              <a:t>FIN</a:t>
            </a:r>
            <a:r>
              <a:rPr lang="zh-CN" altLang="en-US" dirty="0"/>
              <a:t>报文时，很可能并不会立即关闭</a:t>
            </a:r>
            <a:r>
              <a:rPr lang="en-US" altLang="zh-CN" dirty="0"/>
              <a:t>SOCKET</a:t>
            </a:r>
            <a:r>
              <a:rPr lang="zh-CN" altLang="en-US" dirty="0"/>
              <a:t>，所以只能先回复一个</a:t>
            </a:r>
            <a:r>
              <a:rPr lang="en-US" altLang="zh-CN" dirty="0"/>
              <a:t>ACK</a:t>
            </a:r>
            <a:r>
              <a:rPr lang="zh-CN" altLang="en-US" dirty="0"/>
              <a:t>报文，告诉</a:t>
            </a:r>
            <a:r>
              <a:rPr lang="en-US" altLang="zh-CN" dirty="0"/>
              <a:t>Client</a:t>
            </a:r>
            <a:r>
              <a:rPr lang="zh-CN" altLang="en-US" dirty="0"/>
              <a:t>端，</a:t>
            </a:r>
            <a:r>
              <a:rPr lang="en-US" altLang="zh-CN" dirty="0"/>
              <a:t>"</a:t>
            </a:r>
            <a:r>
              <a:rPr lang="zh-CN" altLang="en-US" dirty="0"/>
              <a:t>你发的</a:t>
            </a:r>
            <a:r>
              <a:rPr lang="en-US" altLang="zh-CN" dirty="0"/>
              <a:t>FIN</a:t>
            </a:r>
            <a:r>
              <a:rPr lang="zh-CN" altLang="en-US" dirty="0"/>
              <a:t>报文我收到了</a:t>
            </a:r>
            <a:r>
              <a:rPr lang="en-US" altLang="zh-CN" dirty="0"/>
              <a:t>"</a:t>
            </a:r>
            <a:r>
              <a:rPr lang="zh-CN" altLang="en-US" dirty="0"/>
              <a:t>。只有等到我</a:t>
            </a:r>
            <a:r>
              <a:rPr lang="en-US" altLang="zh-CN" dirty="0"/>
              <a:t>Server</a:t>
            </a:r>
            <a:r>
              <a:rPr lang="zh-CN" altLang="en-US" dirty="0"/>
              <a:t>端所有的报文都发送完了，我才能发送</a:t>
            </a:r>
            <a:r>
              <a:rPr lang="en-US" altLang="zh-CN" dirty="0"/>
              <a:t>FIN</a:t>
            </a:r>
            <a:r>
              <a:rPr lang="zh-CN" altLang="en-US" dirty="0"/>
              <a:t>报文，因此不能一起发送。故需要四步握手。</a:t>
            </a:r>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TCP</a:t>
            </a:r>
            <a:r>
              <a:rPr lang="zh-CN" altLang="en-US" dirty="0"/>
              <a:t>客户端和服务器端的通信过程</a:t>
            </a:r>
            <a:endParaRPr lang="zh-CN" altLang="en-US" dirty="0"/>
          </a:p>
        </p:txBody>
      </p:sp>
      <p:pic>
        <p:nvPicPr>
          <p:cNvPr id="7" name="内容占位符 6"/>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3275762" y="1825624"/>
            <a:ext cx="5355771" cy="4973682"/>
          </a:xfr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Socket</a:t>
            </a:r>
            <a:r>
              <a:rPr lang="zh-CN" altLang="en-US"/>
              <a:t>准备，初始化工作：WSADATA</a:t>
            </a:r>
            <a:endParaRPr lang="zh-CN" altLang="en-US"/>
          </a:p>
        </p:txBody>
      </p:sp>
      <p:sp>
        <p:nvSpPr>
          <p:cNvPr id="3" name="内容占位符 2"/>
          <p:cNvSpPr>
            <a:spLocks noGrp="1"/>
          </p:cNvSpPr>
          <p:nvPr>
            <p:ph idx="1"/>
          </p:nvPr>
        </p:nvSpPr>
        <p:spPr/>
        <p:txBody>
          <a:bodyPr>
            <a:normAutofit fontScale="60000"/>
          </a:bodyPr>
          <a:p>
            <a:r>
              <a:rPr lang="zh-CN" altLang="en-US"/>
              <a:t>WSADATA，一种数据结构。这个结构被用来存储被WSAStartup函数调用后返回的Windows Sockets数据。MAKEWORD是合成一个字，用来表示版本信息的。MAKEWORD 宏 ：SDK这个宏创建一个无符号16位整形，通过连接两个给定的无符号参数。</a:t>
            </a:r>
            <a:endParaRPr lang="zh-CN" altLang="en-US"/>
          </a:p>
          <a:p>
            <a:pPr marL="0" indent="0">
              <a:buNone/>
            </a:pPr>
            <a:r>
              <a:rPr lang="zh-CN" altLang="en-US"/>
              <a:t>typedef struct WSAData {</a:t>
            </a:r>
            <a:endParaRPr lang="zh-CN" altLang="en-US"/>
          </a:p>
          <a:p>
            <a:pPr marL="0" indent="0">
              <a:buNone/>
            </a:pPr>
            <a:r>
              <a:rPr lang="zh-CN" altLang="en-US"/>
              <a:t>        WORD                    wVersion;</a:t>
            </a:r>
            <a:endParaRPr lang="zh-CN" altLang="en-US"/>
          </a:p>
          <a:p>
            <a:pPr marL="0" indent="0">
              <a:buNone/>
            </a:pPr>
            <a:r>
              <a:rPr lang="zh-CN" altLang="en-US"/>
              <a:t>        WORD                    wHighVersion;</a:t>
            </a:r>
            <a:endParaRPr lang="zh-CN" altLang="en-US"/>
          </a:p>
          <a:p>
            <a:pPr marL="0" indent="0">
              <a:buNone/>
            </a:pPr>
            <a:r>
              <a:rPr lang="zh-CN" altLang="en-US"/>
              <a:t>#ifdef _WIN64</a:t>
            </a:r>
            <a:endParaRPr lang="zh-CN" altLang="en-US"/>
          </a:p>
          <a:p>
            <a:pPr marL="0" indent="0">
              <a:buNone/>
            </a:pPr>
            <a:r>
              <a:rPr lang="zh-CN" altLang="en-US"/>
              <a:t>        unsigned short          iMaxSockets;</a:t>
            </a:r>
            <a:endParaRPr lang="zh-CN" altLang="en-US"/>
          </a:p>
          <a:p>
            <a:pPr marL="0" indent="0">
              <a:buNone/>
            </a:pPr>
            <a:r>
              <a:rPr lang="zh-CN" altLang="en-US"/>
              <a:t>        unsigned short          iMaxUdpDg;</a:t>
            </a:r>
            <a:endParaRPr lang="zh-CN" altLang="en-US"/>
          </a:p>
          <a:p>
            <a:pPr marL="0" indent="0">
              <a:buNone/>
            </a:pPr>
            <a:r>
              <a:rPr lang="zh-CN" altLang="en-US"/>
              <a:t>        char FAR *              lpVendorInfo;</a:t>
            </a:r>
            <a:endParaRPr lang="zh-CN" altLang="en-US"/>
          </a:p>
          <a:p>
            <a:pPr marL="0" indent="0">
              <a:buNone/>
            </a:pPr>
            <a:r>
              <a:rPr lang="zh-CN" altLang="en-US"/>
              <a:t>        char                    szDescription[WSADESCRIPTION_LEN+1];</a:t>
            </a:r>
            <a:endParaRPr lang="zh-CN" altLang="en-US"/>
          </a:p>
          <a:p>
            <a:pPr marL="0" indent="0">
              <a:buNone/>
            </a:pPr>
            <a:r>
              <a:rPr lang="zh-CN" altLang="en-US"/>
              <a:t>        char                    szSystemStatus[WSASYS_STATUS_LEN+1];</a:t>
            </a:r>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pPr marL="0" indent="0">
              <a:buNone/>
            </a:pPr>
            <a:r>
              <a:rPr lang="zh-CN" altLang="en-US"/>
              <a:t>#else</a:t>
            </a:r>
            <a:endParaRPr lang="zh-CN" altLang="en-US"/>
          </a:p>
          <a:p>
            <a:pPr marL="0" indent="0">
              <a:buNone/>
            </a:pPr>
            <a:r>
              <a:rPr lang="zh-CN" altLang="en-US"/>
              <a:t>        char                    szDescription[WSADESCRIPTION_LEN+1];</a:t>
            </a:r>
            <a:endParaRPr lang="zh-CN" altLang="en-US"/>
          </a:p>
          <a:p>
            <a:pPr marL="0" indent="0">
              <a:buNone/>
            </a:pPr>
            <a:r>
              <a:rPr lang="zh-CN" altLang="en-US"/>
              <a:t>        char                    szSystemStatus[WSASYS_STATUS_LEN+1];</a:t>
            </a:r>
            <a:endParaRPr lang="zh-CN" altLang="en-US"/>
          </a:p>
          <a:p>
            <a:pPr marL="0" indent="0">
              <a:buNone/>
            </a:pPr>
            <a:r>
              <a:rPr lang="zh-CN" altLang="en-US"/>
              <a:t>        unsigned short          iMaxSockets;</a:t>
            </a:r>
            <a:endParaRPr lang="zh-CN" altLang="en-US"/>
          </a:p>
          <a:p>
            <a:pPr marL="0" indent="0">
              <a:buNone/>
            </a:pPr>
            <a:r>
              <a:rPr lang="zh-CN" altLang="en-US"/>
              <a:t>        unsigned short          iMaxUdpDg;</a:t>
            </a:r>
            <a:endParaRPr lang="zh-CN" altLang="en-US"/>
          </a:p>
          <a:p>
            <a:pPr marL="0" indent="0">
              <a:buNone/>
            </a:pPr>
            <a:r>
              <a:rPr lang="zh-CN" altLang="en-US"/>
              <a:t>        char FAR *              lpVendorInfo;</a:t>
            </a:r>
            <a:endParaRPr lang="zh-CN" altLang="en-US"/>
          </a:p>
          <a:p>
            <a:pPr marL="0" indent="0">
              <a:buNone/>
            </a:pPr>
            <a:r>
              <a:rPr lang="zh-CN" altLang="en-US"/>
              <a:t>#endif</a:t>
            </a:r>
            <a:endParaRPr lang="zh-CN" altLang="en-US"/>
          </a:p>
          <a:p>
            <a:pPr marL="0" indent="0">
              <a:buNone/>
            </a:pPr>
            <a:r>
              <a:rPr lang="zh-CN" altLang="en-US"/>
              <a:t>} WSADATA;</a:t>
            </a: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本章知识点</a:t>
            </a:r>
            <a:endParaRPr lang="zh-CN" altLang="en-US" dirty="0"/>
          </a:p>
        </p:txBody>
      </p:sp>
      <p:sp>
        <p:nvSpPr>
          <p:cNvPr id="3" name="内容占位符 2"/>
          <p:cNvSpPr>
            <a:spLocks noGrp="1"/>
          </p:cNvSpPr>
          <p:nvPr>
            <p:ph idx="1"/>
          </p:nvPr>
        </p:nvSpPr>
        <p:spPr/>
        <p:txBody>
          <a:bodyPr/>
          <a:lstStyle/>
          <a:p>
            <a:r>
              <a:rPr lang="en-US" altLang="zh-CN" dirty="0"/>
              <a:t>SOCKET</a:t>
            </a:r>
            <a:r>
              <a:rPr lang="zh-CN" altLang="en-US" dirty="0"/>
              <a:t>概述</a:t>
            </a:r>
            <a:endParaRPr lang="en-US" altLang="zh-CN" dirty="0"/>
          </a:p>
          <a:p>
            <a:r>
              <a:rPr lang="en-US" altLang="zh-CN" dirty="0"/>
              <a:t>TCP</a:t>
            </a:r>
            <a:endParaRPr lang="en-US" altLang="zh-CN" dirty="0"/>
          </a:p>
          <a:p>
            <a:r>
              <a:rPr lang="en-US" altLang="zh-CN" dirty="0"/>
              <a:t>UDP</a:t>
            </a:r>
            <a:endParaRPr lang="en-US" altLang="zh-CN" dirty="0"/>
          </a:p>
          <a:p>
            <a:r>
              <a:rPr lang="zh-CN" altLang="en-US" dirty="0"/>
              <a:t>其他相关协议：</a:t>
            </a:r>
            <a:r>
              <a:rPr lang="en-US" altLang="zh-CN" dirty="0"/>
              <a:t>http</a:t>
            </a:r>
            <a:r>
              <a:rPr lang="zh-CN" altLang="en-US" dirty="0"/>
              <a:t>、</a:t>
            </a:r>
            <a:r>
              <a:rPr lang="en-US" altLang="zh-CN" dirty="0"/>
              <a:t>ftp</a:t>
            </a:r>
            <a:endParaRPr lang="en-US" altLang="zh-CN" dirty="0"/>
          </a:p>
          <a:p>
            <a:r>
              <a:rPr lang="en-US" altLang="zh-CN" dirty="0"/>
              <a:t>TCP</a:t>
            </a:r>
            <a:r>
              <a:rPr lang="zh-CN" altLang="en-US" dirty="0"/>
              <a:t>之长连接和短连接的区别</a:t>
            </a:r>
            <a:endParaRPr lang="en-US" altLang="zh-CN" dirty="0"/>
          </a:p>
          <a:p>
            <a:r>
              <a:rPr lang="en-US" altLang="zh-CN" dirty="0"/>
              <a:t>TCP</a:t>
            </a:r>
            <a:r>
              <a:rPr lang="zh-CN" altLang="en-US" dirty="0"/>
              <a:t>和</a:t>
            </a:r>
            <a:r>
              <a:rPr lang="en-US" altLang="zh-CN" dirty="0"/>
              <a:t>UDP</a:t>
            </a:r>
            <a:r>
              <a:rPr lang="zh-CN" altLang="en-US" dirty="0"/>
              <a:t>的区别</a:t>
            </a:r>
            <a:endParaRPr lang="en-US" altLang="zh-CN" dirty="0"/>
          </a:p>
          <a:p>
            <a:r>
              <a:rPr lang="zh-CN" altLang="en-US" dirty="0"/>
              <a:t>同步</a:t>
            </a:r>
            <a:r>
              <a:rPr lang="en-US" altLang="zh-CN" dirty="0"/>
              <a:t>—</a:t>
            </a:r>
            <a:r>
              <a:rPr lang="zh-CN" altLang="en-US" dirty="0"/>
              <a:t>阻塞；异步</a:t>
            </a:r>
            <a:r>
              <a:rPr lang="en-US" altLang="zh-CN" dirty="0"/>
              <a:t>—</a:t>
            </a:r>
            <a:r>
              <a:rPr lang="zh-CN" altLang="en-US" dirty="0"/>
              <a:t>非阻塞</a:t>
            </a:r>
            <a:endParaRPr lang="en-US" altLang="zh-CN" dirty="0"/>
          </a:p>
          <a:p>
            <a:r>
              <a:rPr lang="zh-CN" altLang="en-US" dirty="0"/>
              <a:t>大小端模式</a:t>
            </a:r>
            <a:endParaRPr lang="en-US" altLang="zh-CN" dirty="0"/>
          </a:p>
          <a:p>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WSAStartup 与 WSACleanup</a:t>
            </a:r>
            <a:endParaRPr lang="zh-CN" altLang="en-US">
              <a:sym typeface="+mn-ea"/>
            </a:endParaRPr>
          </a:p>
        </p:txBody>
      </p:sp>
      <p:sp>
        <p:nvSpPr>
          <p:cNvPr id="3" name="内容占位符 2"/>
          <p:cNvSpPr>
            <a:spLocks noGrp="1"/>
          </p:cNvSpPr>
          <p:nvPr>
            <p:ph idx="1"/>
          </p:nvPr>
        </p:nvSpPr>
        <p:spPr/>
        <p:txBody>
          <a:bodyPr>
            <a:normAutofit/>
          </a:bodyPr>
          <a:p>
            <a:r>
              <a:rPr lang="zh-CN" altLang="en-US" sz="2400">
                <a:sym typeface="+mn-ea"/>
              </a:rPr>
              <a:t>WSAStartup，是Windows Sockets Asynchronous的启动命令、Windows下的网络编程接口软件 Winsock1 或 Winsock2 里面的一个命令。</a:t>
            </a:r>
            <a:endParaRPr lang="zh-CN" altLang="en-US" sz="2400"/>
          </a:p>
          <a:p>
            <a:r>
              <a:rPr lang="zh-CN" altLang="en-US" sz="2400">
                <a:sym typeface="+mn-ea"/>
              </a:rPr>
              <a:t>定义：int WSAStartup( WORD wVersionRequested, LPWSADATA lpWSAData);</a:t>
            </a:r>
            <a:endParaRPr lang="zh-CN" altLang="en-US" sz="2400"/>
          </a:p>
          <a:p>
            <a:pPr marL="0" indent="0">
              <a:buNone/>
            </a:pPr>
            <a:r>
              <a:rPr lang="zh-CN" altLang="en-US" sz="2400">
                <a:sym typeface="+mn-ea"/>
              </a:rPr>
              <a:t>⑴ wVersionRequested：一个WORD（双字节）型数值，在最高版本的Windows Sockets支持调用者使用，高阶字节指定小版本(修订本)号,低位字节指定主版本号。</a:t>
            </a:r>
            <a:endParaRPr lang="zh-CN" altLang="en-US" sz="2400"/>
          </a:p>
          <a:p>
            <a:pPr marL="0" indent="0">
              <a:buNone/>
            </a:pPr>
            <a:r>
              <a:rPr lang="zh-CN" altLang="en-US" sz="2400">
                <a:sym typeface="+mn-ea"/>
              </a:rPr>
              <a:t>⑵lpWSAData 指向WSADATA数据结构的指针，用来接收Windows Sockets[1]  实现的细节。</a:t>
            </a:r>
            <a:endParaRPr lang="zh-CN" altLang="en-US" sz="2400">
              <a:sym typeface="+mn-ea"/>
            </a:endParaRPr>
          </a:p>
          <a:p>
            <a:r>
              <a:rPr lang="zh-CN" altLang="en-US" sz="2400"/>
              <a:t>WSACleanup()的功能是 终止Winsock 2 DLL (Ws2_32.dll) 的使用.</a:t>
            </a:r>
            <a:endParaRPr lang="zh-CN" altLang="en-US" sz="2400"/>
          </a:p>
          <a:p>
            <a:endParaRPr lang="zh-CN" altLang="en-US" sz="20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MAKEWORD</a:t>
            </a:r>
            <a:endParaRPr lang="zh-CN" altLang="en-US"/>
          </a:p>
        </p:txBody>
      </p:sp>
      <p:sp>
        <p:nvSpPr>
          <p:cNvPr id="3" name="内容占位符 2"/>
          <p:cNvSpPr>
            <a:spLocks noGrp="1"/>
          </p:cNvSpPr>
          <p:nvPr>
            <p:ph idx="1"/>
          </p:nvPr>
        </p:nvSpPr>
        <p:spPr/>
        <p:txBody>
          <a:bodyPr/>
          <a:p>
            <a:r>
              <a:rPr lang="zh-CN" altLang="en-US">
                <a:sym typeface="+mn-ea"/>
              </a:rPr>
              <a:t>MAKEWORD是合成一个字，用来表示版本信息的。MAKEWORD 宏 ：SDK这个宏创建一个无符号16位整形，通过连接两个给定的无符号参数。</a:t>
            </a:r>
            <a:endParaRPr lang="zh-CN" altLang="en-US"/>
          </a:p>
          <a:p>
            <a:pPr marL="0" indent="0">
              <a:buNone/>
            </a:pPr>
            <a:r>
              <a:rPr lang="zh-CN" altLang="en-US"/>
              <a:t>WORD MAKEWORD(</a:t>
            </a:r>
            <a:endParaRPr lang="zh-CN" altLang="en-US"/>
          </a:p>
          <a:p>
            <a:pPr marL="0" indent="0">
              <a:buNone/>
            </a:pPr>
            <a:r>
              <a:rPr lang="zh-CN" altLang="en-US"/>
              <a:t>BYTE bLow, //指定新变量的低字节序；</a:t>
            </a:r>
            <a:endParaRPr lang="zh-CN" altLang="en-US"/>
          </a:p>
          <a:p>
            <a:pPr marL="0" indent="0">
              <a:buNone/>
            </a:pPr>
            <a:r>
              <a:rPr lang="zh-CN" altLang="en-US"/>
              <a:t>BYTE bHigh //指定新变量的高字节序；</a:t>
            </a:r>
            <a:endParaRPr lang="zh-CN" altLang="en-US"/>
          </a:p>
          <a:p>
            <a:pPr marL="0" indent="0">
              <a:buNone/>
            </a:pPr>
            <a:r>
              <a:rPr lang="zh-CN" altLang="en-US"/>
              <a:t>);</a:t>
            </a:r>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sockaddr_in </a:t>
            </a:r>
            <a:endParaRPr lang="zh-CN" altLang="en-US">
              <a:sym typeface="+mn-ea"/>
            </a:endParaRPr>
          </a:p>
        </p:txBody>
      </p:sp>
      <p:sp>
        <p:nvSpPr>
          <p:cNvPr id="3" name="内容占位符 2"/>
          <p:cNvSpPr>
            <a:spLocks noGrp="1"/>
          </p:cNvSpPr>
          <p:nvPr>
            <p:ph idx="1"/>
          </p:nvPr>
        </p:nvSpPr>
        <p:spPr/>
        <p:txBody>
          <a:bodyPr>
            <a:normAutofit fontScale="90000" lnSpcReduction="20000"/>
          </a:bodyPr>
          <a:p>
            <a:pPr marL="0" indent="0">
              <a:buNone/>
            </a:pPr>
            <a:r>
              <a:rPr lang="zh-CN" altLang="en-US"/>
              <a:t>struct sockaddr_in {</a:t>
            </a:r>
            <a:endParaRPr lang="zh-CN" altLang="en-US"/>
          </a:p>
          <a:p>
            <a:pPr marL="0" indent="0">
              <a:buNone/>
            </a:pPr>
            <a:r>
              <a:rPr lang="zh-CN" altLang="en-US"/>
              <a:t>　　short int sin_family; /* Address family */</a:t>
            </a:r>
            <a:endParaRPr lang="zh-CN" altLang="en-US"/>
          </a:p>
          <a:p>
            <a:pPr marL="0" indent="0">
              <a:buNone/>
            </a:pPr>
            <a:r>
              <a:rPr lang="zh-CN" altLang="en-US"/>
              <a:t>　　unsigned short int sin_port; /* Port number */</a:t>
            </a:r>
            <a:endParaRPr lang="zh-CN" altLang="en-US"/>
          </a:p>
          <a:p>
            <a:pPr marL="0" indent="0">
              <a:buNone/>
            </a:pPr>
            <a:r>
              <a:rPr lang="zh-CN" altLang="en-US"/>
              <a:t>　　struct in_addr sin_addr; /* Internet address */</a:t>
            </a:r>
            <a:endParaRPr lang="zh-CN" altLang="en-US"/>
          </a:p>
          <a:p>
            <a:pPr marL="0" indent="0">
              <a:buNone/>
            </a:pPr>
            <a:r>
              <a:rPr lang="zh-CN" altLang="en-US"/>
              <a:t>　　unsigned char sin_zero[8]; /* Same size as struct sockaddr */</a:t>
            </a:r>
            <a:endParaRPr lang="zh-CN" altLang="en-US"/>
          </a:p>
          <a:p>
            <a:pPr marL="0" indent="0">
              <a:buNone/>
            </a:pPr>
            <a:r>
              <a:rPr lang="zh-CN" altLang="en-US"/>
              <a:t>　　};</a:t>
            </a:r>
            <a:endParaRPr lang="zh-CN" altLang="en-US"/>
          </a:p>
          <a:p>
            <a:pPr marL="0" indent="0">
              <a:buNone/>
            </a:pPr>
            <a:r>
              <a:rPr lang="zh-CN" altLang="en-US"/>
              <a:t>　　sin_family：指代协议族，在socket编程中只能是AF_INET</a:t>
            </a:r>
            <a:endParaRPr lang="zh-CN" altLang="en-US"/>
          </a:p>
          <a:p>
            <a:pPr marL="0" indent="0">
              <a:buNone/>
            </a:pPr>
            <a:r>
              <a:rPr lang="zh-CN" altLang="en-US"/>
              <a:t>　　sin_port：存储端口号（使用网络字节顺序）</a:t>
            </a:r>
            <a:endParaRPr lang="zh-CN" altLang="en-US"/>
          </a:p>
          <a:p>
            <a:pPr marL="0" indent="0">
              <a:buNone/>
            </a:pPr>
            <a:r>
              <a:rPr lang="zh-CN" altLang="en-US"/>
              <a:t>　　sin_addr：存储IP地址，使用in_addr这个数据结构</a:t>
            </a:r>
            <a:endParaRPr lang="zh-CN" altLang="en-US"/>
          </a:p>
          <a:p>
            <a:pPr marL="0" indent="0">
              <a:buNone/>
            </a:pPr>
            <a:r>
              <a:rPr lang="zh-CN" altLang="en-US"/>
              <a:t>　　sin_zero：是为了让sockaddr与sockaddr_in两个数据结构保持大小相同而保留的空字节。</a:t>
            </a:r>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in_addr</a:t>
            </a:r>
            <a:endParaRPr lang="zh-CN" altLang="en-US"/>
          </a:p>
        </p:txBody>
      </p:sp>
      <p:sp>
        <p:nvSpPr>
          <p:cNvPr id="3" name="内容占位符 2"/>
          <p:cNvSpPr>
            <a:spLocks noGrp="1"/>
          </p:cNvSpPr>
          <p:nvPr>
            <p:ph idx="1"/>
          </p:nvPr>
        </p:nvSpPr>
        <p:spPr/>
        <p:txBody>
          <a:bodyPr>
            <a:normAutofit lnSpcReduction="20000"/>
          </a:bodyPr>
          <a:p>
            <a:pPr marL="0" indent="0">
              <a:buNone/>
            </a:pPr>
            <a:r>
              <a:rPr lang="zh-CN" altLang="en-US"/>
              <a:t>typedef struct in_addr {</a:t>
            </a:r>
            <a:endParaRPr lang="zh-CN" altLang="en-US"/>
          </a:p>
          <a:p>
            <a:pPr marL="0" indent="0">
              <a:buNone/>
            </a:pPr>
            <a:r>
              <a:rPr lang="zh-CN" altLang="en-US"/>
              <a:t>　　union {</a:t>
            </a:r>
            <a:endParaRPr lang="zh-CN" altLang="en-US"/>
          </a:p>
          <a:p>
            <a:pPr marL="0" indent="0">
              <a:buNone/>
            </a:pPr>
            <a:r>
              <a:rPr lang="zh-CN" altLang="en-US"/>
              <a:t>　　struct{ unsigned char s_b1,s_b2, s_b3,s_b4;} S_un_b;</a:t>
            </a:r>
            <a:endParaRPr lang="zh-CN" altLang="en-US"/>
          </a:p>
          <a:p>
            <a:pPr marL="0" indent="0">
              <a:buNone/>
            </a:pPr>
            <a:r>
              <a:rPr lang="zh-CN" altLang="en-US"/>
              <a:t>　　struct{ unsigned short s_w1, s_w2;} S_un_w;</a:t>
            </a:r>
            <a:endParaRPr lang="zh-CN" altLang="en-US"/>
          </a:p>
          <a:p>
            <a:pPr marL="0" indent="0">
              <a:buNone/>
            </a:pPr>
            <a:r>
              <a:rPr lang="zh-CN" altLang="en-US"/>
              <a:t>　　unsigned long S_addr;</a:t>
            </a:r>
            <a:endParaRPr lang="zh-CN" altLang="en-US"/>
          </a:p>
          <a:p>
            <a:pPr marL="0" indent="0">
              <a:buNone/>
            </a:pPr>
            <a:r>
              <a:rPr lang="zh-CN" altLang="en-US"/>
              <a:t>　　} S_un;</a:t>
            </a:r>
            <a:endParaRPr lang="zh-CN" altLang="en-US"/>
          </a:p>
          <a:p>
            <a:pPr marL="0" indent="0">
              <a:buNone/>
            </a:pPr>
            <a:r>
              <a:rPr lang="zh-CN" altLang="en-US"/>
              <a:t>　　} IN_ADDR;</a:t>
            </a:r>
            <a:endParaRPr lang="zh-CN" altLang="en-US"/>
          </a:p>
          <a:p>
            <a:pPr marL="0" indent="0">
              <a:buNone/>
            </a:pPr>
            <a:r>
              <a:rPr lang="zh-CN" altLang="en-US"/>
              <a:t>第一种用四个字节来表示IP地址的四个数字；</a:t>
            </a:r>
            <a:endParaRPr lang="zh-CN" altLang="en-US"/>
          </a:p>
          <a:p>
            <a:pPr marL="0" indent="0">
              <a:buNone/>
            </a:pPr>
            <a:r>
              <a:rPr lang="zh-CN" altLang="en-US"/>
              <a:t>第二种用两个双字节来表示IP地址；</a:t>
            </a:r>
            <a:endParaRPr lang="zh-CN" altLang="en-US"/>
          </a:p>
          <a:p>
            <a:pPr marL="0" indent="0">
              <a:buNone/>
            </a:pPr>
            <a:r>
              <a:rPr lang="zh-CN" altLang="en-US"/>
              <a:t>第三种用一个长整型来表示IP地址。</a:t>
            </a:r>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TCP</a:t>
            </a:r>
            <a:r>
              <a:rPr lang="zh-CN" altLang="en-US">
                <a:sym typeface="+mn-ea"/>
              </a:rPr>
              <a:t>函数：</a:t>
            </a:r>
            <a:r>
              <a:rPr lang="en-US" altLang="zh-CN">
                <a:sym typeface="+mn-ea"/>
              </a:rPr>
              <a:t>connect</a:t>
            </a:r>
            <a:endParaRPr lang="zh-CN" altLang="en-US">
              <a:sym typeface="+mn-ea"/>
            </a:endParaRPr>
          </a:p>
        </p:txBody>
      </p:sp>
      <p:sp>
        <p:nvSpPr>
          <p:cNvPr id="3" name="内容占位符 2"/>
          <p:cNvSpPr>
            <a:spLocks noGrp="1"/>
          </p:cNvSpPr>
          <p:nvPr>
            <p:ph idx="1"/>
          </p:nvPr>
        </p:nvSpPr>
        <p:spPr/>
        <p:txBody>
          <a:bodyPr/>
          <a:p>
            <a:r>
              <a:rPr lang="zh-CN" altLang="en-US"/>
              <a:t>定义函数：</a:t>
            </a:r>
            <a:endParaRPr lang="zh-CN" altLang="en-US"/>
          </a:p>
          <a:p>
            <a:r>
              <a:rPr lang="zh-CN" altLang="en-US"/>
              <a:t>int connect (int sockfd,struct sockaddr * serv_addr,int addrlen);</a:t>
            </a:r>
            <a:endParaRPr lang="zh-CN" altLang="en-US"/>
          </a:p>
          <a:p>
            <a:pPr marL="0" indent="0">
              <a:buNone/>
            </a:pPr>
            <a:r>
              <a:rPr lang="zh-CN" altLang="en-US"/>
              <a:t>connect函数通常用于客户端建立tcp连接</a:t>
            </a:r>
            <a:endParaRPr lang="zh-CN" altLang="en-US"/>
          </a:p>
          <a:p>
            <a:pPr marL="0" indent="0">
              <a:buNone/>
            </a:pPr>
            <a:r>
              <a:rPr lang="zh-CN" altLang="en-US"/>
              <a:t>参数：</a:t>
            </a:r>
            <a:endParaRPr lang="zh-CN" altLang="en-US"/>
          </a:p>
          <a:p>
            <a:pPr marL="0" indent="0">
              <a:buNone/>
            </a:pPr>
            <a:r>
              <a:rPr lang="zh-CN" altLang="en-US"/>
              <a:t>sockfd：标识一个套接字。</a:t>
            </a:r>
            <a:endParaRPr lang="zh-CN" altLang="en-US"/>
          </a:p>
          <a:p>
            <a:pPr marL="0" indent="0">
              <a:buNone/>
            </a:pPr>
            <a:r>
              <a:rPr lang="zh-CN" altLang="en-US"/>
              <a:t>serv_addr：套接字s想要连接的主机地址和端口号。</a:t>
            </a:r>
            <a:endParaRPr lang="zh-CN" altLang="en-US"/>
          </a:p>
          <a:p>
            <a:pPr marL="0" indent="0">
              <a:buNone/>
            </a:pPr>
            <a:r>
              <a:rPr lang="zh-CN" altLang="en-US"/>
              <a:t>addrlen：name缓冲区的长度。</a:t>
            </a:r>
            <a:endParaRPr lang="zh-CN" altLang="en-US"/>
          </a:p>
          <a:p>
            <a:pPr marL="0" indent="0">
              <a:buNone/>
            </a:pPr>
            <a:r>
              <a:rPr lang="zh-CN" altLang="en-US"/>
              <a:t>成功则返回0，失败返回-1，错误原因存于err</a:t>
            </a:r>
            <a:r>
              <a:rPr lang="en-US" altLang="zh-CN"/>
              <a:t>or</a:t>
            </a:r>
            <a:r>
              <a:rPr lang="zh-CN" altLang="en-US"/>
              <a:t>中。</a:t>
            </a:r>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TCP</a:t>
            </a:r>
            <a:r>
              <a:rPr lang="zh-CN" altLang="en-US"/>
              <a:t>函数：</a:t>
            </a:r>
            <a:r>
              <a:rPr lang="en-US" altLang="zh-CN"/>
              <a:t>send</a:t>
            </a:r>
            <a:endParaRPr lang="en-US" altLang="zh-CN"/>
          </a:p>
        </p:txBody>
      </p:sp>
      <p:sp>
        <p:nvSpPr>
          <p:cNvPr id="3" name="内容占位符 2"/>
          <p:cNvSpPr>
            <a:spLocks noGrp="1"/>
          </p:cNvSpPr>
          <p:nvPr>
            <p:ph idx="1"/>
          </p:nvPr>
        </p:nvSpPr>
        <p:spPr/>
        <p:txBody>
          <a:bodyPr/>
          <a:p>
            <a:r>
              <a:rPr lang="zh-CN" altLang="en-US"/>
              <a:t>int send(SOCKET s,  const char *buf,    int len,    int flags);</a:t>
            </a:r>
            <a:endParaRPr lang="zh-CN" altLang="en-US"/>
          </a:p>
          <a:p>
            <a:pPr marL="0" indent="0">
              <a:buNone/>
            </a:pPr>
            <a:r>
              <a:rPr lang="zh-CN" altLang="en-US"/>
              <a:t>参数描述：</a:t>
            </a:r>
            <a:endParaRPr lang="zh-CN" altLang="en-US"/>
          </a:p>
          <a:p>
            <a:pPr marL="0" indent="0">
              <a:buNone/>
            </a:pPr>
            <a:r>
              <a:rPr lang="zh-CN" altLang="en-US"/>
              <a:t>SOCKET s         发送端套接字描述符</a:t>
            </a:r>
            <a:endParaRPr lang="zh-CN" altLang="en-US"/>
          </a:p>
          <a:p>
            <a:pPr marL="0" indent="0">
              <a:buNone/>
            </a:pPr>
            <a:r>
              <a:rPr lang="zh-CN" altLang="en-US"/>
              <a:t>const char *buf  应用程序要发送的数据的缓冲区(想要发送的数据)</a:t>
            </a:r>
            <a:endParaRPr lang="zh-CN" altLang="en-US"/>
          </a:p>
          <a:p>
            <a:pPr marL="0" indent="0">
              <a:buNone/>
            </a:pPr>
            <a:r>
              <a:rPr lang="zh-CN" altLang="en-US"/>
              <a:t>int len          实</a:t>
            </a:r>
            <a:r>
              <a:rPr lang="en-US" altLang="zh-CN"/>
              <a:t>h</a:t>
            </a:r>
            <a:r>
              <a:rPr lang="zh-CN" altLang="en-US"/>
              <a:t>际要发送的字节数</a:t>
            </a:r>
            <a:endParaRPr lang="zh-CN" altLang="en-US"/>
          </a:p>
          <a:p>
            <a:pPr marL="0" indent="0">
              <a:buNone/>
            </a:pPr>
            <a:r>
              <a:rPr lang="zh-CN" altLang="en-US"/>
              <a:t>int flags        一般置为0即可</a:t>
            </a:r>
            <a:endParaRPr lang="zh-CN" altLang="en-US"/>
          </a:p>
          <a:p>
            <a:pPr marL="0" indent="0">
              <a:buNone/>
            </a:pPr>
            <a:r>
              <a:rPr lang="zh-CN" altLang="en-US"/>
              <a:t>若无错误发生，send()返回所发送数据的总数（请注意这个数字可能小于len中所规定的大小）。否则的话，返回SOCKET_ERROR错误，应用程序可通过WSAGetLastError()获取相应错误代码。</a:t>
            </a:r>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recv</a:t>
            </a:r>
            <a:r>
              <a:rPr lang="zh-CN" altLang="en-US"/>
              <a:t>函数</a:t>
            </a:r>
            <a:endParaRPr lang="zh-CN" altLang="en-US"/>
          </a:p>
        </p:txBody>
      </p:sp>
      <p:sp>
        <p:nvSpPr>
          <p:cNvPr id="3" name="内容占位符 2"/>
          <p:cNvSpPr>
            <a:spLocks noGrp="1"/>
          </p:cNvSpPr>
          <p:nvPr>
            <p:ph idx="1"/>
          </p:nvPr>
        </p:nvSpPr>
        <p:spPr/>
        <p:txBody>
          <a:bodyPr/>
          <a:p>
            <a:r>
              <a:rPr lang="zh-CN" altLang="en-US" sz="2400"/>
              <a:t>函数原型：int recv( SOCKET s, char *buf, int  len, int flags)</a:t>
            </a:r>
            <a:endParaRPr lang="zh-CN" altLang="en-US" sz="2400"/>
          </a:p>
          <a:p>
            <a:pPr marL="0" indent="0">
              <a:buNone/>
            </a:pPr>
            <a:r>
              <a:rPr lang="zh-CN" altLang="en-US" sz="2400"/>
              <a:t>功能：不论是客户还是服务器应用程序都用recv函数从TCP连接的另一端接收数据。</a:t>
            </a:r>
            <a:endParaRPr lang="zh-CN" altLang="en-US" sz="2400"/>
          </a:p>
          <a:p>
            <a:pPr marL="0" indent="0">
              <a:buNone/>
            </a:pPr>
            <a:r>
              <a:rPr lang="zh-CN" altLang="en-US" sz="2400"/>
              <a:t>参数一：指定接收端套接字描述符；</a:t>
            </a:r>
            <a:endParaRPr lang="zh-CN" altLang="en-US" sz="2400"/>
          </a:p>
          <a:p>
            <a:pPr marL="0" indent="0">
              <a:buNone/>
            </a:pPr>
            <a:r>
              <a:rPr lang="zh-CN" altLang="en-US" sz="2400"/>
              <a:t>参数二：指明一个缓冲区，该缓冲区用来存放recv函数接收到的数据；</a:t>
            </a:r>
            <a:endParaRPr lang="zh-CN" altLang="en-US" sz="2400"/>
          </a:p>
          <a:p>
            <a:pPr marL="0" indent="0">
              <a:buNone/>
            </a:pPr>
            <a:r>
              <a:rPr lang="zh-CN" altLang="en-US" sz="2400"/>
              <a:t>参数三：指明buf的长度；</a:t>
            </a:r>
            <a:endParaRPr lang="zh-CN" altLang="en-US" sz="2400"/>
          </a:p>
          <a:p>
            <a:pPr marL="0" indent="0">
              <a:buNone/>
            </a:pPr>
            <a:r>
              <a:rPr lang="zh-CN" altLang="en-US" sz="2400"/>
              <a:t>参数四 ：一般置为0。</a:t>
            </a:r>
            <a:endParaRPr lang="zh-CN" altLang="en-US" sz="2400"/>
          </a:p>
          <a:p>
            <a:pPr marL="0" indent="0">
              <a:buNone/>
            </a:pPr>
            <a:r>
              <a:rPr lang="zh-CN" altLang="en-US" sz="2400"/>
              <a:t>recv函数就把s的接收缓冲中的数据copy到buf中，recv函数返回其实际copy的字节数；如果recv在copy时出错，那么它返回SOCKET_ERROR；如果recv函数在等待协议接收数据时网络中断了，那么它返回0。</a:t>
            </a:r>
            <a:endParaRPr lang="zh-CN" altLang="en-US" sz="24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TCP</a:t>
            </a:r>
            <a:r>
              <a:rPr lang="zh-CN" altLang="en-US" dirty="0"/>
              <a:t>客户端</a:t>
            </a:r>
            <a:endParaRPr lang="zh-CN" altLang="en-US" dirty="0"/>
          </a:p>
        </p:txBody>
      </p:sp>
      <p:sp>
        <p:nvSpPr>
          <p:cNvPr id="3" name="内容占位符 2"/>
          <p:cNvSpPr>
            <a:spLocks noGrp="1"/>
          </p:cNvSpPr>
          <p:nvPr>
            <p:ph idx="1"/>
          </p:nvPr>
        </p:nvSpPr>
        <p:spPr/>
        <p:txBody>
          <a:bodyPr>
            <a:normAutofit fontScale="70000" lnSpcReduction="20000"/>
          </a:bodyPr>
          <a:lstStyle/>
          <a:p>
            <a:pPr marL="0" indent="0">
              <a:buNone/>
            </a:pPr>
            <a:r>
              <a:rPr lang="en-US" altLang="zh-CN" dirty="0"/>
              <a:t>#include &lt;WinSock2.h&gt;  </a:t>
            </a:r>
            <a:endParaRPr lang="en-US" altLang="zh-CN" dirty="0"/>
          </a:p>
          <a:p>
            <a:pPr marL="0" indent="0">
              <a:buNone/>
            </a:pPr>
            <a:r>
              <a:rPr lang="en-US" altLang="zh-CN" dirty="0"/>
              <a:t>#include &lt;</a:t>
            </a:r>
            <a:r>
              <a:rPr lang="en-US" altLang="zh-CN" dirty="0" err="1"/>
              <a:t>stdio.h</a:t>
            </a:r>
            <a:r>
              <a:rPr lang="en-US" altLang="zh-CN" dirty="0"/>
              <a:t>&gt;  </a:t>
            </a:r>
            <a:endParaRPr lang="en-US" altLang="zh-CN" dirty="0"/>
          </a:p>
          <a:p>
            <a:pPr marL="0" indent="0">
              <a:buNone/>
            </a:pPr>
            <a:r>
              <a:rPr lang="en-US" altLang="zh-CN" dirty="0"/>
              <a:t>#include&lt;WS2tcpip.h&gt;	</a:t>
            </a:r>
            <a:r>
              <a:rPr lang="en-US" altLang="zh-CN" dirty="0">
                <a:solidFill>
                  <a:srgbClr val="92D050"/>
                </a:solidFill>
              </a:rPr>
              <a:t>//</a:t>
            </a:r>
            <a:r>
              <a:rPr lang="zh-CN" altLang="en-US" dirty="0">
                <a:solidFill>
                  <a:srgbClr val="92D050"/>
                </a:solidFill>
              </a:rPr>
              <a:t>这是新的头文件，用来替代老方法的，这是微软强制</a:t>
            </a:r>
            <a:r>
              <a:rPr lang="en-US" altLang="zh-CN" dirty="0">
                <a:solidFill>
                  <a:srgbClr val="92D050"/>
                </a:solidFill>
              </a:rPr>
              <a:t>vs</a:t>
            </a:r>
            <a:r>
              <a:rPr lang="zh-CN" altLang="en-US" dirty="0">
                <a:solidFill>
                  <a:srgbClr val="92D050"/>
                </a:solidFill>
              </a:rPr>
              <a:t>高级版本使用新函数的检测，当然也可以调整 属性</a:t>
            </a:r>
            <a:r>
              <a:rPr lang="en-US" altLang="zh-CN" dirty="0">
                <a:solidFill>
                  <a:srgbClr val="92D050"/>
                </a:solidFill>
              </a:rPr>
              <a:t>--C/C++ -- SDL</a:t>
            </a:r>
            <a:r>
              <a:rPr lang="zh-CN" altLang="en-US" dirty="0">
                <a:solidFill>
                  <a:srgbClr val="92D050"/>
                </a:solidFill>
              </a:rPr>
              <a:t>检查为 否</a:t>
            </a:r>
            <a:r>
              <a:rPr lang="en-US" altLang="zh-CN" dirty="0">
                <a:solidFill>
                  <a:srgbClr val="92D050"/>
                </a:solidFill>
              </a:rPr>
              <a:t>(/</a:t>
            </a:r>
            <a:r>
              <a:rPr lang="en-US" altLang="zh-CN" dirty="0" err="1">
                <a:solidFill>
                  <a:srgbClr val="92D050"/>
                </a:solidFill>
              </a:rPr>
              <a:t>sdl</a:t>
            </a:r>
            <a:r>
              <a:rPr lang="en-US" altLang="zh-CN" dirty="0">
                <a:solidFill>
                  <a:srgbClr val="92D050"/>
                </a:solidFill>
              </a:rPr>
              <a:t>-</a:t>
            </a:r>
            <a:r>
              <a:rPr lang="zh-CN" altLang="en-US" dirty="0">
                <a:solidFill>
                  <a:srgbClr val="92D050"/>
                </a:solidFill>
              </a:rPr>
              <a:t>）</a:t>
            </a:r>
            <a:endParaRPr lang="zh-CN" altLang="en-US" dirty="0">
              <a:solidFill>
                <a:srgbClr val="92D050"/>
              </a:solidFill>
            </a:endParaRPr>
          </a:p>
          <a:p>
            <a:pPr marL="0" indent="0">
              <a:buNone/>
            </a:pPr>
            <a:endParaRPr lang="zh-CN" altLang="en-US" dirty="0"/>
          </a:p>
          <a:p>
            <a:pPr marL="0" indent="0">
              <a:buNone/>
            </a:pPr>
            <a:r>
              <a:rPr lang="fr-FR" altLang="zh-CN" dirty="0"/>
              <a:t>#pragma comment(lib, "ws2_32.lib")  </a:t>
            </a:r>
            <a:endParaRPr lang="fr-FR" altLang="zh-CN" dirty="0"/>
          </a:p>
          <a:p>
            <a:pPr marL="0" indent="0">
              <a:buNone/>
            </a:pPr>
            <a:endParaRPr lang="zh-CN" altLang="en-US" dirty="0"/>
          </a:p>
          <a:p>
            <a:pPr marL="0" indent="0">
              <a:buNone/>
            </a:pPr>
            <a:r>
              <a:rPr lang="en-US" altLang="zh-CN" dirty="0"/>
              <a:t>void main()</a:t>
            </a:r>
            <a:endParaRPr lang="en-US" altLang="zh-CN" dirty="0"/>
          </a:p>
          <a:p>
            <a:pPr marL="0" indent="0">
              <a:buNone/>
            </a:pPr>
            <a:r>
              <a:rPr lang="en-US" altLang="zh-CN" dirty="0"/>
              <a:t>{</a:t>
            </a:r>
            <a:endParaRPr lang="en-US" altLang="zh-CN" dirty="0"/>
          </a:p>
          <a:p>
            <a:pPr marL="0" indent="0">
              <a:buNone/>
            </a:pPr>
            <a:r>
              <a:rPr lang="en-US" altLang="zh-CN" dirty="0"/>
              <a:t> //</a:t>
            </a:r>
            <a:r>
              <a:rPr lang="zh-CN" altLang="en-US" dirty="0"/>
              <a:t>加载套接字  </a:t>
            </a:r>
            <a:endParaRPr lang="zh-CN" altLang="en-US" dirty="0"/>
          </a:p>
          <a:p>
            <a:pPr marL="0" indent="0">
              <a:buNone/>
            </a:pPr>
            <a:r>
              <a:rPr lang="en-US" altLang="zh-CN" i="1" dirty="0"/>
              <a:t> WSADATA</a:t>
            </a:r>
            <a:r>
              <a:rPr lang="en-US" altLang="zh-CN" dirty="0"/>
              <a:t> </a:t>
            </a:r>
            <a:r>
              <a:rPr lang="en-US" altLang="zh-CN" dirty="0" err="1"/>
              <a:t>wsaData</a:t>
            </a:r>
            <a:r>
              <a:rPr lang="en-US" altLang="zh-CN" dirty="0"/>
              <a:t>;</a:t>
            </a:r>
            <a:endParaRPr lang="en-US" altLang="zh-CN" dirty="0"/>
          </a:p>
          <a:p>
            <a:pPr marL="0" indent="0">
              <a:buNone/>
            </a:pPr>
            <a:r>
              <a:rPr lang="en-US" altLang="zh-CN" dirty="0"/>
              <a:t> char buff[1024];</a:t>
            </a:r>
            <a:endParaRPr lang="en-US" altLang="zh-CN" dirty="0"/>
          </a:p>
          <a:p>
            <a:pPr marL="0" indent="0">
              <a:buNone/>
            </a:pPr>
            <a:r>
              <a:rPr lang="en-US" altLang="zh-CN" i="1" dirty="0"/>
              <a:t> </a:t>
            </a:r>
            <a:r>
              <a:rPr lang="en-US" altLang="zh-CN" i="1" dirty="0" err="1"/>
              <a:t>memset</a:t>
            </a:r>
            <a:r>
              <a:rPr lang="en-US" altLang="zh-CN" dirty="0"/>
              <a:t>(buff, 0, </a:t>
            </a:r>
            <a:r>
              <a:rPr lang="en-US" altLang="zh-CN" dirty="0" err="1"/>
              <a:t>sizeof</a:t>
            </a:r>
            <a:r>
              <a:rPr lang="en-US" altLang="zh-CN" dirty="0"/>
              <a:t>(buff));</a:t>
            </a:r>
            <a:endParaRPr lang="en-US" altLang="zh-CN" dirty="0"/>
          </a:p>
          <a:p>
            <a:pPr marL="0" indent="0">
              <a:buNone/>
            </a:pPr>
            <a:endParaRPr lang="zh-CN"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432078"/>
            <a:ext cx="10515600" cy="6139543"/>
          </a:xfrm>
        </p:spPr>
        <p:txBody>
          <a:bodyPr>
            <a:normAutofit fontScale="77500" lnSpcReduction="20000"/>
          </a:bodyPr>
          <a:lstStyle/>
          <a:p>
            <a:pPr marL="0" indent="0">
              <a:buNone/>
            </a:pPr>
            <a:r>
              <a:rPr lang="en-US" altLang="zh-CN" dirty="0"/>
              <a:t>if (</a:t>
            </a:r>
            <a:r>
              <a:rPr lang="en-US" altLang="zh-CN" i="1" dirty="0" err="1"/>
              <a:t>WSAStartup</a:t>
            </a:r>
            <a:r>
              <a:rPr lang="en-US" altLang="zh-CN" dirty="0"/>
              <a:t>(</a:t>
            </a:r>
            <a:r>
              <a:rPr lang="en-US" altLang="zh-CN" i="1" dirty="0"/>
              <a:t>MAKEWORD</a:t>
            </a:r>
            <a:r>
              <a:rPr lang="en-US" altLang="zh-CN" dirty="0"/>
              <a:t>(2, 2), &amp;</a:t>
            </a:r>
            <a:r>
              <a:rPr lang="en-US" altLang="zh-CN" dirty="0" err="1"/>
              <a:t>wsaData</a:t>
            </a:r>
            <a:r>
              <a:rPr lang="en-US" altLang="zh-CN" dirty="0"/>
              <a:t>) != 0)</a:t>
            </a:r>
            <a:endParaRPr lang="en-US" altLang="zh-CN" dirty="0"/>
          </a:p>
          <a:p>
            <a:pPr marL="0" indent="0">
              <a:buNone/>
            </a:pPr>
            <a:r>
              <a:rPr lang="en-US" altLang="zh-CN" dirty="0"/>
              <a:t>{</a:t>
            </a:r>
            <a:endParaRPr lang="en-US" altLang="zh-CN" dirty="0"/>
          </a:p>
          <a:p>
            <a:pPr marL="0" indent="0">
              <a:buNone/>
            </a:pPr>
            <a:r>
              <a:rPr lang="en-US" altLang="zh-CN" i="1" dirty="0"/>
              <a:t>  </a:t>
            </a:r>
            <a:r>
              <a:rPr lang="en-US" altLang="zh-CN" i="1" dirty="0" err="1"/>
              <a:t>printf</a:t>
            </a:r>
            <a:r>
              <a:rPr lang="en-US" altLang="zh-CN" dirty="0"/>
              <a:t>("Failed to load Winsock");</a:t>
            </a:r>
            <a:endParaRPr lang="en-US" altLang="zh-CN" dirty="0"/>
          </a:p>
          <a:p>
            <a:pPr marL="0" indent="0">
              <a:buNone/>
            </a:pPr>
            <a:r>
              <a:rPr lang="en-US" altLang="zh-CN" dirty="0"/>
              <a:t>  return;</a:t>
            </a:r>
            <a:endParaRPr lang="en-US" altLang="zh-CN" dirty="0"/>
          </a:p>
          <a:p>
            <a:pPr marL="0" indent="0">
              <a:buNone/>
            </a:pPr>
            <a:r>
              <a:rPr lang="en-US" altLang="zh-CN" dirty="0"/>
              <a:t>}</a:t>
            </a:r>
            <a:endParaRPr lang="en-US" altLang="zh-CN" dirty="0"/>
          </a:p>
          <a:p>
            <a:pPr marL="0" indent="0">
              <a:buNone/>
            </a:pPr>
            <a:endParaRPr lang="zh-CN" altLang="en-US" dirty="0"/>
          </a:p>
          <a:p>
            <a:pPr marL="0" indent="0">
              <a:buNone/>
            </a:pPr>
            <a:r>
              <a:rPr lang="en-US" altLang="zh-CN" i="1" dirty="0"/>
              <a:t>SOCKADDR_IN</a:t>
            </a:r>
            <a:r>
              <a:rPr lang="en-US" altLang="zh-CN" dirty="0"/>
              <a:t> </a:t>
            </a:r>
            <a:r>
              <a:rPr lang="en-US" altLang="zh-CN" dirty="0" err="1"/>
              <a:t>addrSrv</a:t>
            </a:r>
            <a:r>
              <a:rPr lang="en-US" altLang="zh-CN" dirty="0"/>
              <a:t>;</a:t>
            </a:r>
            <a:endParaRPr lang="en-US" altLang="zh-CN" dirty="0"/>
          </a:p>
          <a:p>
            <a:pPr marL="0" indent="0">
              <a:buNone/>
            </a:pPr>
            <a:r>
              <a:rPr lang="en-US" altLang="zh-CN" dirty="0" err="1"/>
              <a:t>addrSrv.</a:t>
            </a:r>
            <a:r>
              <a:rPr lang="en-US" altLang="zh-CN" i="1" dirty="0" err="1"/>
              <a:t>sin_family</a:t>
            </a:r>
            <a:r>
              <a:rPr lang="en-US" altLang="zh-CN" dirty="0"/>
              <a:t> = </a:t>
            </a:r>
            <a:r>
              <a:rPr lang="en-US" altLang="zh-CN" i="1" dirty="0"/>
              <a:t>AF_INET</a:t>
            </a:r>
            <a:r>
              <a:rPr lang="en-US" altLang="zh-CN" dirty="0"/>
              <a:t>;</a:t>
            </a:r>
            <a:endParaRPr lang="en-US" altLang="zh-CN" dirty="0"/>
          </a:p>
          <a:p>
            <a:pPr marL="0" indent="0">
              <a:buNone/>
            </a:pPr>
            <a:r>
              <a:rPr lang="en-US" altLang="zh-CN" dirty="0" err="1"/>
              <a:t>addrSrv.</a:t>
            </a:r>
            <a:r>
              <a:rPr lang="en-US" altLang="zh-CN" i="1" dirty="0" err="1"/>
              <a:t>sin_port</a:t>
            </a:r>
            <a:r>
              <a:rPr lang="en-US" altLang="zh-CN" dirty="0"/>
              <a:t> = </a:t>
            </a:r>
            <a:r>
              <a:rPr lang="en-US" altLang="zh-CN" i="1" dirty="0" err="1"/>
              <a:t>htons</a:t>
            </a:r>
            <a:r>
              <a:rPr lang="en-US" altLang="zh-CN" dirty="0"/>
              <a:t>(5099);	</a:t>
            </a:r>
            <a:r>
              <a:rPr lang="en-US" altLang="zh-CN" dirty="0">
                <a:solidFill>
                  <a:srgbClr val="92D050"/>
                </a:solidFill>
              </a:rPr>
              <a:t>//</a:t>
            </a:r>
            <a:r>
              <a:rPr lang="zh-CN" altLang="en-US" dirty="0">
                <a:solidFill>
                  <a:srgbClr val="92D050"/>
                </a:solidFill>
              </a:rPr>
              <a:t>端口要稍微大一些，</a:t>
            </a:r>
            <a:r>
              <a:rPr lang="en-US" altLang="zh-CN" dirty="0">
                <a:solidFill>
                  <a:srgbClr val="92D050"/>
                </a:solidFill>
              </a:rPr>
              <a:t>1024</a:t>
            </a:r>
            <a:r>
              <a:rPr lang="zh-CN" altLang="en-US" dirty="0">
                <a:solidFill>
                  <a:srgbClr val="92D050"/>
                </a:solidFill>
              </a:rPr>
              <a:t>以上</a:t>
            </a:r>
            <a:endParaRPr lang="zh-CN" altLang="en-US" dirty="0">
              <a:solidFill>
                <a:srgbClr val="92D050"/>
              </a:solidFill>
            </a:endParaRPr>
          </a:p>
          <a:p>
            <a:pPr marL="0" indent="0">
              <a:buNone/>
            </a:pPr>
            <a:r>
              <a:rPr lang="en-US" altLang="zh-CN" dirty="0" err="1"/>
              <a:t>addrSrv.</a:t>
            </a:r>
            <a:r>
              <a:rPr lang="en-US" altLang="zh-CN" i="1" dirty="0" err="1"/>
              <a:t>sin_addr</a:t>
            </a:r>
            <a:r>
              <a:rPr lang="en-US" altLang="zh-CN" dirty="0" err="1"/>
              <a:t>.</a:t>
            </a:r>
            <a:r>
              <a:rPr lang="en-US" altLang="zh-CN" i="1" dirty="0" err="1"/>
              <a:t>S_un</a:t>
            </a:r>
            <a:r>
              <a:rPr lang="en-US" altLang="zh-CN" dirty="0" err="1"/>
              <a:t>.</a:t>
            </a:r>
            <a:r>
              <a:rPr lang="en-US" altLang="zh-CN" i="1" dirty="0" err="1"/>
              <a:t>S_addr</a:t>
            </a:r>
            <a:r>
              <a:rPr lang="en-US" altLang="zh-CN" dirty="0"/>
              <a:t> = </a:t>
            </a:r>
            <a:r>
              <a:rPr lang="en-US" altLang="zh-CN" i="1" dirty="0" err="1"/>
              <a:t>inet_addr</a:t>
            </a:r>
            <a:r>
              <a:rPr lang="en-US" altLang="zh-CN" dirty="0"/>
              <a:t>("127.0.0.1");</a:t>
            </a:r>
            <a:endParaRPr lang="en-US" altLang="zh-CN" dirty="0"/>
          </a:p>
          <a:p>
            <a:pPr marL="0" indent="0">
              <a:buNone/>
            </a:pPr>
            <a:r>
              <a:rPr lang="en-US" altLang="zh-CN" dirty="0">
                <a:solidFill>
                  <a:srgbClr val="92D050"/>
                </a:solidFill>
              </a:rPr>
              <a:t>//</a:t>
            </a:r>
            <a:r>
              <a:rPr lang="en-US" altLang="zh-CN" dirty="0" err="1">
                <a:solidFill>
                  <a:srgbClr val="92D050"/>
                </a:solidFill>
              </a:rPr>
              <a:t>inet_pton</a:t>
            </a:r>
            <a:r>
              <a:rPr lang="en-US" altLang="zh-CN" dirty="0">
                <a:solidFill>
                  <a:srgbClr val="92D050"/>
                </a:solidFill>
              </a:rPr>
              <a:t>(AF_INET, "127.0.0.1", (void*)&amp;</a:t>
            </a:r>
            <a:r>
              <a:rPr lang="en-US" altLang="zh-CN" dirty="0" err="1">
                <a:solidFill>
                  <a:srgbClr val="92D050"/>
                </a:solidFill>
              </a:rPr>
              <a:t>addrSrv.sin_addr.S_un.S_addr</a:t>
            </a:r>
            <a:r>
              <a:rPr lang="en-US" altLang="zh-CN" dirty="0">
                <a:solidFill>
                  <a:srgbClr val="92D050"/>
                </a:solidFill>
              </a:rPr>
              <a:t>);</a:t>
            </a:r>
            <a:endParaRPr lang="en-US" altLang="zh-CN" dirty="0">
              <a:solidFill>
                <a:srgbClr val="92D050"/>
              </a:solidFill>
            </a:endParaRPr>
          </a:p>
          <a:p>
            <a:pPr marL="0" indent="0">
              <a:buNone/>
            </a:pPr>
            <a:r>
              <a:rPr lang="en-US" altLang="zh-CN" dirty="0">
                <a:solidFill>
                  <a:srgbClr val="92D050"/>
                </a:solidFill>
              </a:rPr>
              <a:t>//</a:t>
            </a:r>
            <a:r>
              <a:rPr lang="zh-CN" altLang="en-US" dirty="0">
                <a:solidFill>
                  <a:srgbClr val="92D050"/>
                </a:solidFill>
              </a:rPr>
              <a:t>创建套接字  </a:t>
            </a:r>
            <a:endParaRPr lang="zh-CN" altLang="en-US" dirty="0">
              <a:solidFill>
                <a:srgbClr val="92D050"/>
              </a:solidFill>
            </a:endParaRPr>
          </a:p>
          <a:p>
            <a:pPr marL="0" indent="0">
              <a:buNone/>
            </a:pPr>
            <a:r>
              <a:rPr lang="en-US" altLang="zh-CN" i="1" dirty="0"/>
              <a:t>SOCKET</a:t>
            </a:r>
            <a:r>
              <a:rPr lang="en-US" altLang="zh-CN" dirty="0"/>
              <a:t> </a:t>
            </a:r>
            <a:r>
              <a:rPr lang="en-US" altLang="zh-CN" dirty="0" err="1"/>
              <a:t>sockClient</a:t>
            </a:r>
            <a:r>
              <a:rPr lang="en-US" altLang="zh-CN" dirty="0"/>
              <a:t> = </a:t>
            </a:r>
            <a:r>
              <a:rPr lang="en-US" altLang="zh-CN" i="1" dirty="0"/>
              <a:t>socket</a:t>
            </a:r>
            <a:r>
              <a:rPr lang="en-US" altLang="zh-CN" dirty="0"/>
              <a:t>(</a:t>
            </a:r>
            <a:r>
              <a:rPr lang="en-US" altLang="zh-CN" i="1" dirty="0"/>
              <a:t>AF_INET</a:t>
            </a:r>
            <a:r>
              <a:rPr lang="en-US" altLang="zh-CN" dirty="0"/>
              <a:t>, </a:t>
            </a:r>
            <a:r>
              <a:rPr lang="en-US" altLang="zh-CN" i="1" dirty="0"/>
              <a:t>SOCK_STREAM</a:t>
            </a:r>
            <a:r>
              <a:rPr lang="en-US" altLang="zh-CN" dirty="0"/>
              <a:t>, 0);</a:t>
            </a:r>
            <a:endParaRPr lang="en-US" altLang="zh-CN" dirty="0"/>
          </a:p>
          <a:p>
            <a:pPr marL="0" indent="0">
              <a:buNone/>
            </a:pPr>
            <a:r>
              <a:rPr lang="en-US" altLang="zh-CN" dirty="0"/>
              <a:t>if (</a:t>
            </a:r>
            <a:r>
              <a:rPr lang="en-US" altLang="zh-CN" i="1" dirty="0"/>
              <a:t>SOCKET_ERROR</a:t>
            </a:r>
            <a:r>
              <a:rPr lang="en-US" altLang="zh-CN" dirty="0"/>
              <a:t> == </a:t>
            </a:r>
            <a:r>
              <a:rPr lang="en-US" altLang="zh-CN" dirty="0" err="1"/>
              <a:t>sockClient</a:t>
            </a:r>
            <a:r>
              <a:rPr lang="en-US" altLang="zh-CN" dirty="0"/>
              <a:t>) {</a:t>
            </a:r>
            <a:endParaRPr lang="en-US" altLang="zh-CN" dirty="0"/>
          </a:p>
          <a:p>
            <a:pPr marL="0" indent="0">
              <a:buNone/>
            </a:pPr>
            <a:r>
              <a:rPr lang="en-US" altLang="zh-CN" i="1" dirty="0"/>
              <a:t>  </a:t>
            </a:r>
            <a:r>
              <a:rPr lang="en-US" altLang="zh-CN" i="1" dirty="0" err="1"/>
              <a:t>printf</a:t>
            </a:r>
            <a:r>
              <a:rPr lang="en-US" altLang="zh-CN" dirty="0"/>
              <a:t>("Socket() error:%d", </a:t>
            </a:r>
            <a:r>
              <a:rPr lang="en-US" altLang="zh-CN" i="1" dirty="0" err="1"/>
              <a:t>WSAGetLastError</a:t>
            </a:r>
            <a:r>
              <a:rPr lang="en-US" altLang="zh-CN" dirty="0"/>
              <a:t>());</a:t>
            </a:r>
            <a:endParaRPr lang="en-US" altLang="zh-CN" dirty="0"/>
          </a:p>
          <a:p>
            <a:pPr marL="0" indent="0">
              <a:buNone/>
            </a:pPr>
            <a:r>
              <a:rPr lang="en-US" altLang="zh-CN" dirty="0"/>
              <a:t>  return;</a:t>
            </a:r>
            <a:endParaRPr lang="en-US" altLang="zh-CN" dirty="0"/>
          </a:p>
          <a:p>
            <a:pPr marL="0" indent="0">
              <a:buNone/>
            </a:pPr>
            <a:r>
              <a:rPr lang="en-US" altLang="zh-CN" dirty="0"/>
              <a:t>}</a:t>
            </a:r>
            <a:endParaRPr lang="zh-CN"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633046"/>
            <a:ext cx="10515600" cy="5124659"/>
          </a:xfrm>
        </p:spPr>
        <p:txBody>
          <a:bodyPr>
            <a:normAutofit/>
          </a:bodyPr>
          <a:lstStyle/>
          <a:p>
            <a:pPr marL="0" indent="0">
              <a:buNone/>
            </a:pPr>
            <a:r>
              <a:rPr lang="en-US" altLang="zh-CN" sz="2000" dirty="0">
                <a:solidFill>
                  <a:srgbClr val="92D050"/>
                </a:solidFill>
              </a:rPr>
              <a:t>//</a:t>
            </a:r>
            <a:r>
              <a:rPr lang="zh-CN" altLang="en-US" sz="2000" dirty="0">
                <a:solidFill>
                  <a:srgbClr val="92D050"/>
                </a:solidFill>
              </a:rPr>
              <a:t>向服务器发出连接请求  </a:t>
            </a:r>
            <a:endParaRPr lang="zh-CN" altLang="en-US" sz="2000" dirty="0">
              <a:solidFill>
                <a:srgbClr val="92D050"/>
              </a:solidFill>
            </a:endParaRPr>
          </a:p>
          <a:p>
            <a:pPr marL="0" indent="0">
              <a:buNone/>
            </a:pPr>
            <a:r>
              <a:rPr lang="en-US" altLang="zh-CN" sz="2000" dirty="0"/>
              <a:t>if (</a:t>
            </a:r>
            <a:r>
              <a:rPr lang="en-US" altLang="zh-CN" sz="2000" i="1" dirty="0"/>
              <a:t>connect</a:t>
            </a:r>
            <a:r>
              <a:rPr lang="en-US" altLang="zh-CN" sz="2000" dirty="0"/>
              <a:t>(</a:t>
            </a:r>
            <a:r>
              <a:rPr lang="en-US" altLang="zh-CN" sz="2000" dirty="0" err="1"/>
              <a:t>sockClient</a:t>
            </a:r>
            <a:r>
              <a:rPr lang="en-US" altLang="zh-CN" sz="2000" dirty="0"/>
              <a:t>, (struct  </a:t>
            </a:r>
            <a:r>
              <a:rPr lang="en-US" altLang="zh-CN" sz="2000" i="1" dirty="0" err="1"/>
              <a:t>sockaddr</a:t>
            </a:r>
            <a:r>
              <a:rPr lang="en-US" altLang="zh-CN" sz="2000" dirty="0"/>
              <a:t>*)&amp;</a:t>
            </a:r>
            <a:r>
              <a:rPr lang="en-US" altLang="zh-CN" sz="2000" dirty="0" err="1"/>
              <a:t>addrSrv</a:t>
            </a:r>
            <a:r>
              <a:rPr lang="en-US" altLang="zh-CN" sz="2000" dirty="0"/>
              <a:t>, </a:t>
            </a:r>
            <a:r>
              <a:rPr lang="en-US" altLang="zh-CN" sz="2000" dirty="0" err="1"/>
              <a:t>sizeof</a:t>
            </a:r>
            <a:r>
              <a:rPr lang="en-US" altLang="zh-CN" sz="2000" dirty="0"/>
              <a:t>(</a:t>
            </a:r>
            <a:r>
              <a:rPr lang="en-US" altLang="zh-CN" sz="2000" dirty="0" err="1"/>
              <a:t>addrSrv</a:t>
            </a:r>
            <a:r>
              <a:rPr lang="en-US" altLang="zh-CN" sz="2000" dirty="0"/>
              <a:t>)) == </a:t>
            </a:r>
            <a:r>
              <a:rPr lang="en-US" altLang="zh-CN" sz="2000" i="1" dirty="0"/>
              <a:t>INVALID_SOCKET</a:t>
            </a:r>
            <a:r>
              <a:rPr lang="en-US" altLang="zh-CN" sz="2000" dirty="0"/>
              <a:t>) {</a:t>
            </a:r>
            <a:endParaRPr lang="en-US" altLang="zh-CN" sz="2000" dirty="0"/>
          </a:p>
          <a:p>
            <a:pPr marL="0" indent="0">
              <a:buNone/>
            </a:pPr>
            <a:r>
              <a:rPr lang="en-US" altLang="zh-CN" sz="2000" i="1" dirty="0"/>
              <a:t>   </a:t>
            </a:r>
            <a:r>
              <a:rPr lang="en-US" altLang="zh-CN" sz="2000" i="1" dirty="0" err="1"/>
              <a:t>printf</a:t>
            </a:r>
            <a:r>
              <a:rPr lang="en-US" altLang="zh-CN" sz="2000" dirty="0"/>
              <a:t>("Connect failed:%d", </a:t>
            </a:r>
            <a:r>
              <a:rPr lang="en-US" altLang="zh-CN" sz="2000" i="1" dirty="0" err="1"/>
              <a:t>WSAGetLastError</a:t>
            </a:r>
            <a:r>
              <a:rPr lang="en-US" altLang="zh-CN" sz="2000" dirty="0"/>
              <a:t>());</a:t>
            </a:r>
            <a:endParaRPr lang="en-US" altLang="zh-CN" sz="2000" dirty="0"/>
          </a:p>
          <a:p>
            <a:pPr marL="0" indent="0">
              <a:buNone/>
            </a:pPr>
            <a:r>
              <a:rPr lang="en-US" altLang="zh-CN" sz="2000" dirty="0"/>
              <a:t>   return;</a:t>
            </a:r>
            <a:endParaRPr lang="en-US" altLang="zh-CN" sz="2000" dirty="0"/>
          </a:p>
          <a:p>
            <a:pPr marL="0" indent="0">
              <a:buNone/>
            </a:pPr>
            <a:r>
              <a:rPr lang="en-US" altLang="zh-CN" sz="2000" dirty="0"/>
              <a:t>}</a:t>
            </a:r>
            <a:endParaRPr lang="en-US" altLang="zh-CN" sz="2000" dirty="0"/>
          </a:p>
          <a:p>
            <a:pPr marL="0" indent="0">
              <a:buNone/>
            </a:pPr>
            <a:r>
              <a:rPr lang="en-US" altLang="zh-CN" sz="2000" dirty="0"/>
              <a:t>else</a:t>
            </a:r>
            <a:endParaRPr lang="en-US" altLang="zh-CN" sz="2000" dirty="0"/>
          </a:p>
          <a:p>
            <a:pPr marL="0" indent="0">
              <a:buNone/>
            </a:pPr>
            <a:r>
              <a:rPr lang="en-US" altLang="zh-CN" sz="2000" dirty="0"/>
              <a:t>{</a:t>
            </a:r>
            <a:endParaRPr lang="en-US" altLang="zh-CN" sz="2000" dirty="0"/>
          </a:p>
          <a:p>
            <a:pPr marL="0" indent="0">
              <a:buNone/>
            </a:pPr>
            <a:r>
              <a:rPr lang="en-US" altLang="zh-CN" sz="2000" dirty="0">
                <a:solidFill>
                  <a:srgbClr val="92D050"/>
                </a:solidFill>
              </a:rPr>
              <a:t>//</a:t>
            </a:r>
            <a:r>
              <a:rPr lang="zh-CN" altLang="en-US" sz="2000" dirty="0">
                <a:solidFill>
                  <a:srgbClr val="92D050"/>
                </a:solidFill>
              </a:rPr>
              <a:t>接收数据  </a:t>
            </a:r>
            <a:endParaRPr lang="zh-CN" altLang="en-US" sz="2000" dirty="0">
              <a:solidFill>
                <a:srgbClr val="92D050"/>
              </a:solidFill>
            </a:endParaRPr>
          </a:p>
          <a:p>
            <a:pPr marL="0" indent="0">
              <a:buNone/>
            </a:pPr>
            <a:r>
              <a:rPr lang="en-US" altLang="zh-CN" sz="2000" i="1" dirty="0"/>
              <a:t>   </a:t>
            </a:r>
            <a:r>
              <a:rPr lang="en-US" altLang="zh-CN" sz="2000" i="1" dirty="0" err="1"/>
              <a:t>recv</a:t>
            </a:r>
            <a:r>
              <a:rPr lang="en-US" altLang="zh-CN" sz="2000" dirty="0"/>
              <a:t>(</a:t>
            </a:r>
            <a:r>
              <a:rPr lang="en-US" altLang="zh-CN" sz="2000" dirty="0" err="1"/>
              <a:t>sockClient</a:t>
            </a:r>
            <a:r>
              <a:rPr lang="en-US" altLang="zh-CN" sz="2000" dirty="0"/>
              <a:t>, buff, </a:t>
            </a:r>
            <a:r>
              <a:rPr lang="en-US" altLang="zh-CN" sz="2000" dirty="0" err="1"/>
              <a:t>sizeof</a:t>
            </a:r>
            <a:r>
              <a:rPr lang="en-US" altLang="zh-CN" sz="2000" dirty="0"/>
              <a:t>(buff), 0);</a:t>
            </a:r>
            <a:endParaRPr lang="en-US" altLang="zh-CN" sz="2000" dirty="0"/>
          </a:p>
          <a:p>
            <a:pPr marL="0" indent="0">
              <a:buNone/>
            </a:pPr>
            <a:r>
              <a:rPr lang="pt-BR" altLang="zh-CN" sz="2000" i="1" dirty="0"/>
              <a:t>  printf</a:t>
            </a:r>
            <a:r>
              <a:rPr lang="pt-BR" altLang="zh-CN" sz="2000" dirty="0"/>
              <a:t>("</a:t>
            </a:r>
            <a:r>
              <a:rPr lang="zh-CN" altLang="pt-BR" sz="2000" dirty="0"/>
              <a:t>收到：</a:t>
            </a:r>
            <a:r>
              <a:rPr lang="pt-BR" altLang="zh-CN" sz="2000" dirty="0"/>
              <a:t>%s\n", buff);</a:t>
            </a:r>
            <a:endParaRPr lang="pt-BR" altLang="zh-CN" sz="2000" dirty="0"/>
          </a:p>
          <a:p>
            <a:pPr marL="0" indent="0">
              <a:buNone/>
            </a:pPr>
            <a:r>
              <a:rPr lang="en-US" altLang="zh-CN" sz="2000" dirty="0"/>
              <a:t>}</a:t>
            </a:r>
            <a:endParaRPr lang="zh-CN" altLang="en-US"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SOCKET</a:t>
            </a:r>
            <a:r>
              <a:rPr lang="zh-CN" altLang="en-US" dirty="0"/>
              <a:t>概述</a:t>
            </a:r>
            <a:endParaRPr lang="zh-CN" altLang="en-US" dirty="0"/>
          </a:p>
        </p:txBody>
      </p:sp>
      <p:sp>
        <p:nvSpPr>
          <p:cNvPr id="3" name="内容占位符 2"/>
          <p:cNvSpPr>
            <a:spLocks noGrp="1"/>
          </p:cNvSpPr>
          <p:nvPr>
            <p:ph idx="1"/>
          </p:nvPr>
        </p:nvSpPr>
        <p:spPr/>
        <p:txBody>
          <a:bodyPr/>
          <a:lstStyle/>
          <a:p>
            <a:r>
              <a:rPr lang="zh-CN" altLang="en-US" dirty="0"/>
              <a:t>网络上的两个程序通过一个双向的通信连接实现数据的交换，这个连接的一端称为一个</a:t>
            </a:r>
            <a:r>
              <a:rPr lang="en-US" altLang="zh-CN" dirty="0"/>
              <a:t>socket</a:t>
            </a:r>
            <a:r>
              <a:rPr lang="zh-CN" altLang="en-US" dirty="0"/>
              <a:t>。</a:t>
            </a:r>
            <a:endParaRPr lang="en-US" altLang="zh-CN" dirty="0"/>
          </a:p>
          <a:p>
            <a:r>
              <a:rPr lang="zh-CN" altLang="en-US" dirty="0"/>
              <a:t>建立网络通信连接至少要一对端口号</a:t>
            </a:r>
            <a:r>
              <a:rPr lang="en-US" altLang="zh-CN" dirty="0"/>
              <a:t>(socket)</a:t>
            </a:r>
            <a:r>
              <a:rPr lang="zh-CN" altLang="en-US" dirty="0"/>
              <a:t>。</a:t>
            </a:r>
            <a:endParaRPr lang="en-US" altLang="zh-CN" dirty="0"/>
          </a:p>
          <a:p>
            <a:r>
              <a:rPr lang="en-US" altLang="zh-CN" dirty="0"/>
              <a:t>socket</a:t>
            </a:r>
            <a:r>
              <a:rPr lang="zh-CN" altLang="en-US" dirty="0"/>
              <a:t>本质是编程接口</a:t>
            </a:r>
            <a:r>
              <a:rPr lang="en-US" altLang="zh-CN" dirty="0"/>
              <a:t>(API)</a:t>
            </a:r>
            <a:r>
              <a:rPr lang="zh-CN" altLang="en-US" dirty="0"/>
              <a:t>。</a:t>
            </a:r>
            <a:endParaRPr lang="en-US" altLang="zh-CN" dirty="0"/>
          </a:p>
          <a:p>
            <a:r>
              <a:rPr lang="en-US" altLang="zh-CN" dirty="0"/>
              <a:t>Socket</a:t>
            </a:r>
            <a:r>
              <a:rPr lang="zh-CN" altLang="en-US" dirty="0"/>
              <a:t>的英文原义是“孔”或“插座”，通常也称作</a:t>
            </a:r>
            <a:r>
              <a:rPr lang="en-US" altLang="zh-CN" dirty="0"/>
              <a:t>"</a:t>
            </a:r>
            <a:r>
              <a:rPr lang="zh-CN" altLang="en-US" dirty="0">
                <a:hlinkClick r:id="rId1"/>
              </a:rPr>
              <a:t>套接字</a:t>
            </a:r>
            <a:r>
              <a:rPr lang="en-US" altLang="zh-CN" dirty="0"/>
              <a:t>"</a:t>
            </a:r>
            <a:r>
              <a:rPr lang="zh-CN" altLang="en-US" dirty="0"/>
              <a:t>，用于描述</a:t>
            </a:r>
            <a:r>
              <a:rPr lang="en-US" altLang="zh-CN" dirty="0"/>
              <a:t>IP</a:t>
            </a:r>
            <a:r>
              <a:rPr lang="zh-CN" altLang="en-US" dirty="0"/>
              <a:t>地址和端口，是一个通信链的句柄，可以用来实现不同虚拟机或不同计算机之间的通信。</a:t>
            </a:r>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94303"/>
            <a:ext cx="10515600" cy="4582049"/>
          </a:xfrm>
        </p:spPr>
        <p:txBody>
          <a:bodyPr>
            <a:normAutofit fontScale="85000" lnSpcReduction="20000"/>
          </a:bodyPr>
          <a:lstStyle/>
          <a:p>
            <a:pPr marL="0" indent="0">
              <a:buNone/>
            </a:pPr>
            <a:r>
              <a:rPr lang="en-US" altLang="zh-CN" dirty="0">
                <a:solidFill>
                  <a:srgbClr val="92D050"/>
                </a:solidFill>
              </a:rPr>
              <a:t>//</a:t>
            </a:r>
            <a:r>
              <a:rPr lang="zh-CN" altLang="en-US" dirty="0">
                <a:solidFill>
                  <a:srgbClr val="92D050"/>
                </a:solidFill>
              </a:rPr>
              <a:t>发送数据  </a:t>
            </a:r>
            <a:endParaRPr lang="zh-CN" altLang="en-US" dirty="0">
              <a:solidFill>
                <a:srgbClr val="92D050"/>
              </a:solidFill>
            </a:endParaRPr>
          </a:p>
          <a:p>
            <a:pPr marL="0" indent="0">
              <a:buNone/>
            </a:pPr>
            <a:r>
              <a:rPr lang="en-US" altLang="zh-CN" dirty="0"/>
              <a:t>char</a:t>
            </a:r>
            <a:r>
              <a:rPr lang="zh-CN" altLang="en-US" dirty="0"/>
              <a:t> </a:t>
            </a:r>
            <a:r>
              <a:rPr lang="en-US" altLang="zh-CN" dirty="0"/>
              <a:t>buf1[] = "Hi,</a:t>
            </a:r>
            <a:r>
              <a:rPr lang="zh-CN" altLang="en-US" dirty="0"/>
              <a:t>这是蚂蚁软件培训跟你打招呼！</a:t>
            </a:r>
            <a:r>
              <a:rPr lang="en-US" altLang="zh-CN" dirty="0"/>
              <a:t>";</a:t>
            </a:r>
            <a:endParaRPr lang="en-US" altLang="zh-CN" dirty="0"/>
          </a:p>
          <a:p>
            <a:pPr marL="0" indent="0">
              <a:buNone/>
            </a:pPr>
            <a:r>
              <a:rPr lang="en-US" altLang="zh-CN" i="1" dirty="0"/>
              <a:t>send</a:t>
            </a:r>
            <a:r>
              <a:rPr lang="en-US" altLang="zh-CN" dirty="0"/>
              <a:t>(</a:t>
            </a:r>
            <a:r>
              <a:rPr lang="en-US" altLang="zh-CN" dirty="0" err="1"/>
              <a:t>sockClient</a:t>
            </a:r>
            <a:r>
              <a:rPr lang="en-US" altLang="zh-CN" dirty="0"/>
              <a:t>, buf1, </a:t>
            </a:r>
            <a:r>
              <a:rPr lang="en-US" altLang="zh-CN" dirty="0" err="1"/>
              <a:t>sizeof</a:t>
            </a:r>
            <a:r>
              <a:rPr lang="en-US" altLang="zh-CN" dirty="0"/>
              <a:t>(buf1), 0);</a:t>
            </a:r>
            <a:endParaRPr lang="en-US" altLang="zh-CN" dirty="0"/>
          </a:p>
          <a:p>
            <a:pPr marL="0" indent="0">
              <a:buNone/>
            </a:pPr>
            <a:endParaRPr lang="zh-CN" altLang="en-US" dirty="0"/>
          </a:p>
          <a:p>
            <a:pPr marL="0" indent="0">
              <a:buNone/>
            </a:pPr>
            <a:endParaRPr lang="zh-CN" altLang="en-US" dirty="0"/>
          </a:p>
          <a:p>
            <a:pPr marL="0" indent="0">
              <a:buNone/>
            </a:pPr>
            <a:r>
              <a:rPr lang="en-US" altLang="zh-CN" dirty="0">
                <a:solidFill>
                  <a:srgbClr val="92D050"/>
                </a:solidFill>
              </a:rPr>
              <a:t>//</a:t>
            </a:r>
            <a:r>
              <a:rPr lang="zh-CN" altLang="en-US" dirty="0">
                <a:solidFill>
                  <a:srgbClr val="92D050"/>
                </a:solidFill>
              </a:rPr>
              <a:t>关闭套接字  </a:t>
            </a:r>
            <a:endParaRPr lang="zh-CN" altLang="en-US" dirty="0">
              <a:solidFill>
                <a:srgbClr val="92D050"/>
              </a:solidFill>
            </a:endParaRPr>
          </a:p>
          <a:p>
            <a:pPr marL="0" indent="0">
              <a:buNone/>
            </a:pPr>
            <a:r>
              <a:rPr lang="en-US" altLang="zh-CN" i="1" dirty="0" err="1"/>
              <a:t>closesocket</a:t>
            </a:r>
            <a:r>
              <a:rPr lang="en-US" altLang="zh-CN" dirty="0"/>
              <a:t>(</a:t>
            </a:r>
            <a:r>
              <a:rPr lang="en-US" altLang="zh-CN" dirty="0" err="1"/>
              <a:t>sockClient</a:t>
            </a:r>
            <a:r>
              <a:rPr lang="en-US" altLang="zh-CN" dirty="0"/>
              <a:t>);</a:t>
            </a:r>
            <a:endParaRPr lang="en-US" altLang="zh-CN" dirty="0"/>
          </a:p>
          <a:p>
            <a:pPr marL="0" indent="0">
              <a:buNone/>
            </a:pPr>
            <a:r>
              <a:rPr lang="en-US" altLang="zh-CN" i="1" dirty="0" err="1"/>
              <a:t>WSACleanup</a:t>
            </a:r>
            <a:r>
              <a:rPr lang="en-US" altLang="zh-CN" dirty="0"/>
              <a:t>();</a:t>
            </a:r>
            <a:endParaRPr lang="en-US" altLang="zh-CN" dirty="0"/>
          </a:p>
          <a:p>
            <a:pPr marL="0" indent="0">
              <a:buNone/>
            </a:pPr>
            <a:endParaRPr lang="zh-CN" altLang="en-US" dirty="0"/>
          </a:p>
          <a:p>
            <a:pPr marL="0" indent="0">
              <a:buNone/>
            </a:pPr>
            <a:r>
              <a:rPr lang="en-US" altLang="zh-CN" i="1" dirty="0"/>
              <a:t>system</a:t>
            </a:r>
            <a:r>
              <a:rPr lang="en-US" altLang="zh-CN" dirty="0"/>
              <a:t>("pause");</a:t>
            </a:r>
            <a:r>
              <a:rPr lang="en-US" altLang="zh-CN" dirty="0">
                <a:solidFill>
                  <a:srgbClr val="92D050"/>
                </a:solidFill>
              </a:rPr>
              <a:t>//</a:t>
            </a:r>
            <a:r>
              <a:rPr lang="zh-CN" altLang="en-US" dirty="0">
                <a:solidFill>
                  <a:srgbClr val="92D050"/>
                </a:solidFill>
              </a:rPr>
              <a:t>这句话的作用是让控制台程序在非</a:t>
            </a:r>
            <a:r>
              <a:rPr lang="en-US" altLang="zh-CN" dirty="0" err="1">
                <a:solidFill>
                  <a:srgbClr val="92D050"/>
                </a:solidFill>
              </a:rPr>
              <a:t>vc</a:t>
            </a:r>
            <a:r>
              <a:rPr lang="zh-CN" altLang="en-US" dirty="0">
                <a:solidFill>
                  <a:srgbClr val="92D050"/>
                </a:solidFill>
              </a:rPr>
              <a:t>或</a:t>
            </a:r>
            <a:r>
              <a:rPr lang="en-US" altLang="zh-CN" dirty="0">
                <a:solidFill>
                  <a:srgbClr val="92D050"/>
                </a:solidFill>
              </a:rPr>
              <a:t>vs</a:t>
            </a:r>
            <a:r>
              <a:rPr lang="zh-CN" altLang="en-US" dirty="0">
                <a:solidFill>
                  <a:srgbClr val="92D050"/>
                </a:solidFill>
              </a:rPr>
              <a:t>的环境下也可以不会马上消失，</a:t>
            </a:r>
            <a:r>
              <a:rPr lang="en-US" altLang="zh-CN" dirty="0">
                <a:solidFill>
                  <a:srgbClr val="92D050"/>
                </a:solidFill>
              </a:rPr>
              <a:t>vc6.0</a:t>
            </a:r>
            <a:r>
              <a:rPr lang="zh-CN" altLang="en-US" dirty="0">
                <a:solidFill>
                  <a:srgbClr val="92D050"/>
                </a:solidFill>
              </a:rPr>
              <a:t>的环境需要头文件 </a:t>
            </a:r>
            <a:r>
              <a:rPr lang="en-US" altLang="zh-CN" dirty="0" err="1">
                <a:solidFill>
                  <a:srgbClr val="92D050"/>
                </a:solidFill>
              </a:rPr>
              <a:t>stdlib.h</a:t>
            </a:r>
            <a:endParaRPr lang="en-US" altLang="zh-CN" dirty="0">
              <a:solidFill>
                <a:srgbClr val="92D050"/>
              </a:solidFill>
            </a:endParaRPr>
          </a:p>
          <a:p>
            <a:pPr marL="0" indent="0">
              <a:buNone/>
            </a:pPr>
            <a:r>
              <a:rPr lang="en-US" altLang="zh-CN" dirty="0"/>
              <a:t>}</a:t>
            </a:r>
            <a:endParaRPr lang="zh-CN" alt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TCP</a:t>
            </a:r>
            <a:r>
              <a:rPr lang="zh-CN" altLang="en-US" dirty="0"/>
              <a:t>服务器端</a:t>
            </a:r>
            <a:endParaRPr lang="zh-CN" altLang="en-US" dirty="0"/>
          </a:p>
        </p:txBody>
      </p:sp>
      <p:sp>
        <p:nvSpPr>
          <p:cNvPr id="3" name="内容占位符 2"/>
          <p:cNvSpPr>
            <a:spLocks noGrp="1"/>
          </p:cNvSpPr>
          <p:nvPr>
            <p:ph idx="1"/>
          </p:nvPr>
        </p:nvSpPr>
        <p:spPr/>
        <p:txBody>
          <a:bodyPr>
            <a:normAutofit fontScale="85000" lnSpcReduction="20000"/>
          </a:bodyPr>
          <a:lstStyle/>
          <a:p>
            <a:pPr marL="0" indent="0">
              <a:buNone/>
            </a:pPr>
            <a:r>
              <a:rPr lang="en-US" altLang="zh-CN" dirty="0"/>
              <a:t>#include &lt;WinSock2.h&gt;  </a:t>
            </a:r>
            <a:endParaRPr lang="en-US" altLang="zh-CN" dirty="0"/>
          </a:p>
          <a:p>
            <a:pPr marL="0" indent="0">
              <a:buNone/>
            </a:pPr>
            <a:r>
              <a:rPr lang="en-US" altLang="zh-CN" dirty="0"/>
              <a:t>#include &lt;</a:t>
            </a:r>
            <a:r>
              <a:rPr lang="en-US" altLang="zh-CN" dirty="0" err="1"/>
              <a:t>stdio.h</a:t>
            </a:r>
            <a:r>
              <a:rPr lang="en-US" altLang="zh-CN" dirty="0"/>
              <a:t>&gt;  </a:t>
            </a:r>
            <a:endParaRPr lang="en-US" altLang="zh-CN" dirty="0"/>
          </a:p>
          <a:p>
            <a:pPr marL="0" indent="0">
              <a:buNone/>
            </a:pPr>
            <a:r>
              <a:rPr lang="en-US" altLang="zh-CN" dirty="0"/>
              <a:t>#include &lt;</a:t>
            </a:r>
            <a:r>
              <a:rPr lang="en-US" altLang="zh-CN" dirty="0" err="1"/>
              <a:t>stdlib.h</a:t>
            </a:r>
            <a:r>
              <a:rPr lang="en-US" altLang="zh-CN" dirty="0"/>
              <a:t>&gt;  </a:t>
            </a:r>
            <a:endParaRPr lang="en-US" altLang="zh-CN" dirty="0"/>
          </a:p>
          <a:p>
            <a:pPr marL="0" indent="0">
              <a:buNone/>
            </a:pPr>
            <a:endParaRPr lang="zh-CN" altLang="en-US" dirty="0"/>
          </a:p>
          <a:p>
            <a:pPr marL="0" indent="0">
              <a:buNone/>
            </a:pPr>
            <a:endParaRPr lang="zh-CN" altLang="en-US" dirty="0"/>
          </a:p>
          <a:p>
            <a:pPr marL="0" indent="0">
              <a:buNone/>
            </a:pPr>
            <a:r>
              <a:rPr lang="fr-FR" altLang="zh-CN" dirty="0"/>
              <a:t>#pragma comment(lib, "ws2_32.lib")  </a:t>
            </a:r>
            <a:endParaRPr lang="fr-FR" altLang="zh-CN" dirty="0"/>
          </a:p>
          <a:p>
            <a:pPr marL="0" indent="0">
              <a:buNone/>
            </a:pPr>
            <a:endParaRPr lang="zh-CN" altLang="en-US" dirty="0"/>
          </a:p>
          <a:p>
            <a:pPr marL="0" indent="0">
              <a:buNone/>
            </a:pPr>
            <a:r>
              <a:rPr lang="en-US" altLang="zh-CN" dirty="0"/>
              <a:t>void main()</a:t>
            </a:r>
            <a:endParaRPr lang="en-US" altLang="zh-CN" dirty="0"/>
          </a:p>
          <a:p>
            <a:pPr marL="0" indent="0">
              <a:buNone/>
            </a:pPr>
            <a:r>
              <a:rPr lang="en-US" altLang="zh-CN" dirty="0"/>
              <a:t>{</a:t>
            </a:r>
            <a:endParaRPr lang="en-US" altLang="zh-CN" dirty="0"/>
          </a:p>
          <a:p>
            <a:pPr marL="0" indent="0">
              <a:buNone/>
            </a:pPr>
            <a:r>
              <a:rPr lang="en-US" altLang="zh-CN" i="1" dirty="0"/>
              <a:t>WSADATA</a:t>
            </a:r>
            <a:r>
              <a:rPr lang="en-US" altLang="zh-CN" dirty="0"/>
              <a:t> </a:t>
            </a:r>
            <a:r>
              <a:rPr lang="en-US" altLang="zh-CN" dirty="0" err="1"/>
              <a:t>wsaData</a:t>
            </a:r>
            <a:r>
              <a:rPr lang="en-US" altLang="zh-CN" dirty="0"/>
              <a:t>;</a:t>
            </a:r>
            <a:endParaRPr lang="en-US" altLang="zh-CN" dirty="0"/>
          </a:p>
          <a:p>
            <a:pPr marL="0" indent="0">
              <a:buNone/>
            </a:pPr>
            <a:r>
              <a:rPr lang="en-US" altLang="zh-CN" dirty="0" err="1"/>
              <a:t>int</a:t>
            </a:r>
            <a:r>
              <a:rPr lang="en-US" altLang="zh-CN" dirty="0"/>
              <a:t> port = 5099;</a:t>
            </a:r>
            <a:endParaRPr lang="zh-CN"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663191"/>
            <a:ext cx="10515600" cy="5513772"/>
          </a:xfrm>
        </p:spPr>
        <p:txBody>
          <a:bodyPr>
            <a:normAutofit fontScale="77500" lnSpcReduction="20000"/>
          </a:bodyPr>
          <a:lstStyle/>
          <a:p>
            <a:pPr marL="0" indent="0">
              <a:buNone/>
            </a:pPr>
            <a:r>
              <a:rPr lang="en-US" altLang="zh-CN" dirty="0"/>
              <a:t>char</a:t>
            </a:r>
            <a:r>
              <a:rPr lang="zh-CN" altLang="en-US" dirty="0"/>
              <a:t> </a:t>
            </a:r>
            <a:r>
              <a:rPr lang="en-US" altLang="zh-CN" dirty="0" err="1"/>
              <a:t>buf</a:t>
            </a:r>
            <a:r>
              <a:rPr lang="en-US" altLang="zh-CN" dirty="0"/>
              <a:t>[] = "</a:t>
            </a:r>
            <a:r>
              <a:rPr lang="zh-CN" altLang="en-US" dirty="0"/>
              <a:t>蚂蚁服务器</a:t>
            </a:r>
            <a:r>
              <a:rPr lang="en-US" altLang="zh-CN" dirty="0"/>
              <a:t>: </a:t>
            </a:r>
            <a:r>
              <a:rPr lang="zh-CN" altLang="en-US" dirty="0"/>
              <a:t>收到请求啦，给你确认一下！</a:t>
            </a:r>
            <a:r>
              <a:rPr lang="en-US" altLang="zh-CN" dirty="0"/>
              <a:t>";</a:t>
            </a:r>
            <a:endParaRPr lang="en-US" altLang="zh-CN" dirty="0"/>
          </a:p>
          <a:p>
            <a:pPr marL="0" indent="0">
              <a:buNone/>
            </a:pPr>
            <a:endParaRPr lang="zh-CN" altLang="en-US" dirty="0"/>
          </a:p>
          <a:p>
            <a:pPr marL="0" indent="0">
              <a:buNone/>
            </a:pPr>
            <a:r>
              <a:rPr lang="en-US" altLang="zh-CN" dirty="0"/>
              <a:t>if (</a:t>
            </a:r>
            <a:r>
              <a:rPr lang="en-US" altLang="zh-CN" i="1" dirty="0" err="1"/>
              <a:t>WSAStartup</a:t>
            </a:r>
            <a:r>
              <a:rPr lang="en-US" altLang="zh-CN" dirty="0"/>
              <a:t>(</a:t>
            </a:r>
            <a:r>
              <a:rPr lang="en-US" altLang="zh-CN" i="1" dirty="0"/>
              <a:t>MAKEWORD</a:t>
            </a:r>
            <a:r>
              <a:rPr lang="en-US" altLang="zh-CN" dirty="0"/>
              <a:t>(2, 2), &amp;</a:t>
            </a:r>
            <a:r>
              <a:rPr lang="en-US" altLang="zh-CN" dirty="0" err="1"/>
              <a:t>wsaData</a:t>
            </a:r>
            <a:r>
              <a:rPr lang="en-US" altLang="zh-CN" dirty="0"/>
              <a:t>) != 0)</a:t>
            </a:r>
            <a:endParaRPr lang="en-US" altLang="zh-CN" dirty="0"/>
          </a:p>
          <a:p>
            <a:pPr marL="0" indent="0">
              <a:buNone/>
            </a:pPr>
            <a:r>
              <a:rPr lang="en-US" altLang="zh-CN" dirty="0"/>
              <a:t>{</a:t>
            </a:r>
            <a:endParaRPr lang="en-US" altLang="zh-CN" dirty="0"/>
          </a:p>
          <a:p>
            <a:pPr marL="0" indent="0">
              <a:buNone/>
            </a:pPr>
            <a:r>
              <a:rPr lang="en-US" altLang="zh-CN" i="1" dirty="0" err="1"/>
              <a:t>printf</a:t>
            </a:r>
            <a:r>
              <a:rPr lang="en-US" altLang="zh-CN" dirty="0"/>
              <a:t>("Failed to load Winsock");</a:t>
            </a:r>
            <a:endParaRPr lang="en-US" altLang="zh-CN" dirty="0"/>
          </a:p>
          <a:p>
            <a:pPr marL="0" indent="0">
              <a:buNone/>
            </a:pPr>
            <a:r>
              <a:rPr lang="en-US" altLang="zh-CN" dirty="0"/>
              <a:t>return;</a:t>
            </a:r>
            <a:endParaRPr lang="en-US" altLang="zh-CN" dirty="0"/>
          </a:p>
          <a:p>
            <a:pPr marL="0" indent="0">
              <a:buNone/>
            </a:pPr>
            <a:r>
              <a:rPr lang="en-US" altLang="zh-CN" dirty="0"/>
              <a:t>}</a:t>
            </a:r>
            <a:endParaRPr lang="en-US" altLang="zh-CN" dirty="0"/>
          </a:p>
          <a:p>
            <a:pPr marL="0" indent="0">
              <a:buNone/>
            </a:pPr>
            <a:endParaRPr lang="zh-CN" altLang="en-US" dirty="0"/>
          </a:p>
          <a:p>
            <a:pPr marL="0" indent="0">
              <a:buNone/>
            </a:pPr>
            <a:r>
              <a:rPr lang="en-US" altLang="zh-CN" dirty="0">
                <a:solidFill>
                  <a:srgbClr val="92D050"/>
                </a:solidFill>
              </a:rPr>
              <a:t>//</a:t>
            </a:r>
            <a:r>
              <a:rPr lang="zh-CN" altLang="en-US" dirty="0">
                <a:solidFill>
                  <a:srgbClr val="92D050"/>
                </a:solidFill>
              </a:rPr>
              <a:t>创建用于监听的套接字  </a:t>
            </a:r>
            <a:endParaRPr lang="zh-CN" altLang="en-US" dirty="0">
              <a:solidFill>
                <a:srgbClr val="92D050"/>
              </a:solidFill>
            </a:endParaRPr>
          </a:p>
          <a:p>
            <a:pPr marL="0" indent="0">
              <a:buNone/>
            </a:pPr>
            <a:r>
              <a:rPr lang="en-US" altLang="zh-CN" i="1" dirty="0"/>
              <a:t>SOCKET</a:t>
            </a:r>
            <a:r>
              <a:rPr lang="en-US" altLang="zh-CN" dirty="0"/>
              <a:t> </a:t>
            </a:r>
            <a:r>
              <a:rPr lang="en-US" altLang="zh-CN" dirty="0" err="1"/>
              <a:t>sockSrv</a:t>
            </a:r>
            <a:r>
              <a:rPr lang="en-US" altLang="zh-CN" dirty="0"/>
              <a:t> = </a:t>
            </a:r>
            <a:r>
              <a:rPr lang="en-US" altLang="zh-CN" i="1" dirty="0"/>
              <a:t>socket</a:t>
            </a:r>
            <a:r>
              <a:rPr lang="en-US" altLang="zh-CN" dirty="0"/>
              <a:t>(</a:t>
            </a:r>
            <a:r>
              <a:rPr lang="en-US" altLang="zh-CN" i="1" dirty="0"/>
              <a:t>AF_INET</a:t>
            </a:r>
            <a:r>
              <a:rPr lang="en-US" altLang="zh-CN" dirty="0"/>
              <a:t>, </a:t>
            </a:r>
            <a:r>
              <a:rPr lang="en-US" altLang="zh-CN" i="1" dirty="0"/>
              <a:t>SOCK_STREAM</a:t>
            </a:r>
            <a:r>
              <a:rPr lang="en-US" altLang="zh-CN" dirty="0"/>
              <a:t>, 0);</a:t>
            </a:r>
            <a:endParaRPr lang="en-US" altLang="zh-CN" dirty="0"/>
          </a:p>
          <a:p>
            <a:pPr marL="0" indent="0">
              <a:buNone/>
            </a:pPr>
            <a:endParaRPr lang="zh-CN" altLang="en-US" dirty="0"/>
          </a:p>
          <a:p>
            <a:pPr marL="0" indent="0">
              <a:buNone/>
            </a:pPr>
            <a:r>
              <a:rPr lang="en-US" altLang="zh-CN" i="1" dirty="0"/>
              <a:t>SOCKADDR_IN</a:t>
            </a:r>
            <a:r>
              <a:rPr lang="en-US" altLang="zh-CN" dirty="0"/>
              <a:t> </a:t>
            </a:r>
            <a:r>
              <a:rPr lang="en-US" altLang="zh-CN" dirty="0" err="1"/>
              <a:t>addrSrv</a:t>
            </a:r>
            <a:r>
              <a:rPr lang="en-US" altLang="zh-CN" dirty="0"/>
              <a:t>;</a:t>
            </a:r>
            <a:endParaRPr lang="en-US" altLang="zh-CN" dirty="0"/>
          </a:p>
          <a:p>
            <a:pPr marL="0" indent="0">
              <a:buNone/>
            </a:pPr>
            <a:r>
              <a:rPr lang="en-US" altLang="zh-CN" dirty="0" err="1"/>
              <a:t>addrSrv.</a:t>
            </a:r>
            <a:r>
              <a:rPr lang="en-US" altLang="zh-CN" i="1" dirty="0" err="1"/>
              <a:t>sin_family</a:t>
            </a:r>
            <a:r>
              <a:rPr lang="en-US" altLang="zh-CN" dirty="0"/>
              <a:t> = </a:t>
            </a:r>
            <a:r>
              <a:rPr lang="en-US" altLang="zh-CN" i="1" dirty="0"/>
              <a:t>AF_INET</a:t>
            </a:r>
            <a:r>
              <a:rPr lang="en-US" altLang="zh-CN" dirty="0"/>
              <a:t>;</a:t>
            </a:r>
            <a:endParaRPr lang="en-US" altLang="zh-CN" dirty="0"/>
          </a:p>
          <a:p>
            <a:pPr marL="0" indent="0">
              <a:buNone/>
            </a:pPr>
            <a:r>
              <a:rPr lang="en-US" altLang="zh-CN" dirty="0" err="1"/>
              <a:t>addrSrv.</a:t>
            </a:r>
            <a:r>
              <a:rPr lang="en-US" altLang="zh-CN" i="1" dirty="0" err="1"/>
              <a:t>sin_port</a:t>
            </a:r>
            <a:r>
              <a:rPr lang="en-US" altLang="zh-CN" dirty="0"/>
              <a:t> = </a:t>
            </a:r>
            <a:r>
              <a:rPr lang="en-US" altLang="zh-CN" i="1" dirty="0" err="1"/>
              <a:t>htons</a:t>
            </a:r>
            <a:r>
              <a:rPr lang="en-US" altLang="zh-CN" dirty="0"/>
              <a:t>(port); //1024</a:t>
            </a:r>
            <a:r>
              <a:rPr lang="zh-CN" altLang="en-US" dirty="0"/>
              <a:t>以上的端口号  </a:t>
            </a:r>
            <a:endParaRPr lang="zh-CN" altLang="en-US" dirty="0"/>
          </a:p>
          <a:p>
            <a:pPr marL="0" indent="0">
              <a:buNone/>
            </a:pPr>
            <a:r>
              <a:rPr lang="en-US" altLang="zh-CN" dirty="0" err="1"/>
              <a:t>addrSrv.</a:t>
            </a:r>
            <a:r>
              <a:rPr lang="en-US" altLang="zh-CN" i="1" dirty="0" err="1"/>
              <a:t>sin_addr</a:t>
            </a:r>
            <a:r>
              <a:rPr lang="en-US" altLang="zh-CN" dirty="0" err="1"/>
              <a:t>.</a:t>
            </a:r>
            <a:r>
              <a:rPr lang="en-US" altLang="zh-CN" i="1" dirty="0" err="1"/>
              <a:t>S_un</a:t>
            </a:r>
            <a:r>
              <a:rPr lang="en-US" altLang="zh-CN" dirty="0" err="1"/>
              <a:t>.</a:t>
            </a:r>
            <a:r>
              <a:rPr lang="en-US" altLang="zh-CN" i="1" dirty="0" err="1"/>
              <a:t>S_addr</a:t>
            </a:r>
            <a:r>
              <a:rPr lang="en-US" altLang="zh-CN" dirty="0"/>
              <a:t> = </a:t>
            </a:r>
            <a:r>
              <a:rPr lang="en-US" altLang="zh-CN" i="1" dirty="0" err="1"/>
              <a:t>htonl</a:t>
            </a:r>
            <a:r>
              <a:rPr lang="en-US" altLang="zh-CN" dirty="0"/>
              <a:t>(</a:t>
            </a:r>
            <a:r>
              <a:rPr lang="en-US" altLang="zh-CN" i="1" dirty="0"/>
              <a:t>INADDR_ANY</a:t>
            </a:r>
            <a:r>
              <a:rPr lang="en-US" altLang="zh-CN" dirty="0"/>
              <a:t>);</a:t>
            </a:r>
            <a:endParaRPr lang="zh-CN" alt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653142"/>
            <a:ext cx="10515600" cy="5576836"/>
          </a:xfrm>
        </p:spPr>
        <p:txBody>
          <a:bodyPr>
            <a:noAutofit/>
          </a:bodyPr>
          <a:lstStyle/>
          <a:p>
            <a:pPr marL="0" indent="0">
              <a:buNone/>
            </a:pPr>
            <a:r>
              <a:rPr lang="en-US" altLang="zh-CN" sz="2200" dirty="0" err="1"/>
              <a:t>int</a:t>
            </a:r>
            <a:r>
              <a:rPr lang="en-US" altLang="zh-CN" sz="2200" dirty="0"/>
              <a:t> </a:t>
            </a:r>
            <a:r>
              <a:rPr lang="en-US" altLang="zh-CN" sz="2200" dirty="0" err="1"/>
              <a:t>retVal</a:t>
            </a:r>
            <a:r>
              <a:rPr lang="en-US" altLang="zh-CN" sz="2200" dirty="0"/>
              <a:t> = </a:t>
            </a:r>
            <a:r>
              <a:rPr lang="en-US" altLang="zh-CN" sz="2200" i="1" dirty="0"/>
              <a:t>bind</a:t>
            </a:r>
            <a:r>
              <a:rPr lang="en-US" altLang="zh-CN" sz="2200" dirty="0"/>
              <a:t>(</a:t>
            </a:r>
            <a:r>
              <a:rPr lang="en-US" altLang="zh-CN" sz="2200" dirty="0" err="1"/>
              <a:t>sockSrv</a:t>
            </a:r>
            <a:r>
              <a:rPr lang="en-US" altLang="zh-CN" sz="2200" dirty="0"/>
              <a:t>, (</a:t>
            </a:r>
            <a:r>
              <a:rPr lang="en-US" altLang="zh-CN" sz="2200" i="1" dirty="0"/>
              <a:t>LPSOCKADDR</a:t>
            </a:r>
            <a:r>
              <a:rPr lang="en-US" altLang="zh-CN" sz="2200" dirty="0"/>
              <a:t>)&amp;</a:t>
            </a:r>
            <a:r>
              <a:rPr lang="en-US" altLang="zh-CN" sz="2200" dirty="0" err="1"/>
              <a:t>addrSrv</a:t>
            </a:r>
            <a:r>
              <a:rPr lang="en-US" altLang="zh-CN" sz="2200" dirty="0"/>
              <a:t>, </a:t>
            </a:r>
            <a:r>
              <a:rPr lang="en-US" altLang="zh-CN" sz="2200" dirty="0" err="1"/>
              <a:t>sizeof</a:t>
            </a:r>
            <a:r>
              <a:rPr lang="en-US" altLang="zh-CN" sz="2200" dirty="0"/>
              <a:t>(</a:t>
            </a:r>
            <a:r>
              <a:rPr lang="en-US" altLang="zh-CN" sz="2200" i="1" dirty="0"/>
              <a:t>SOCKADDR_IN</a:t>
            </a:r>
            <a:r>
              <a:rPr lang="en-US" altLang="zh-CN" sz="2200" dirty="0"/>
              <a:t>));</a:t>
            </a:r>
            <a:endParaRPr lang="en-US" altLang="zh-CN" sz="2200" dirty="0"/>
          </a:p>
          <a:p>
            <a:pPr marL="0" indent="0">
              <a:buNone/>
            </a:pPr>
            <a:r>
              <a:rPr lang="en-US" altLang="zh-CN" sz="2200" dirty="0"/>
              <a:t>if (</a:t>
            </a:r>
            <a:r>
              <a:rPr lang="en-US" altLang="zh-CN" sz="2200" dirty="0" err="1"/>
              <a:t>retVal</a:t>
            </a:r>
            <a:r>
              <a:rPr lang="en-US" altLang="zh-CN" sz="2200" dirty="0"/>
              <a:t> == </a:t>
            </a:r>
            <a:r>
              <a:rPr lang="en-US" altLang="zh-CN" sz="2200" i="1" dirty="0"/>
              <a:t>SOCKET_ERROR</a:t>
            </a:r>
            <a:r>
              <a:rPr lang="en-US" altLang="zh-CN" sz="2200" dirty="0"/>
              <a:t>) {</a:t>
            </a:r>
            <a:endParaRPr lang="en-US" altLang="zh-CN" sz="2200" dirty="0"/>
          </a:p>
          <a:p>
            <a:pPr marL="0" indent="0">
              <a:buNone/>
            </a:pPr>
            <a:r>
              <a:rPr lang="en-US" altLang="zh-CN" sz="2200" i="1" dirty="0" err="1"/>
              <a:t>printf</a:t>
            </a:r>
            <a:r>
              <a:rPr lang="en-US" altLang="zh-CN" sz="2200" dirty="0"/>
              <a:t>("Failed bind:%d\n", </a:t>
            </a:r>
            <a:r>
              <a:rPr lang="en-US" altLang="zh-CN" sz="2200" i="1" dirty="0" err="1"/>
              <a:t>WSAGetLastError</a:t>
            </a:r>
            <a:r>
              <a:rPr lang="en-US" altLang="zh-CN" sz="2200" dirty="0"/>
              <a:t>());</a:t>
            </a:r>
            <a:endParaRPr lang="en-US" altLang="zh-CN" sz="2200" dirty="0"/>
          </a:p>
          <a:p>
            <a:pPr marL="0" indent="0">
              <a:buNone/>
            </a:pPr>
            <a:r>
              <a:rPr lang="en-US" altLang="zh-CN" sz="2200" dirty="0"/>
              <a:t>return;</a:t>
            </a:r>
            <a:endParaRPr lang="en-US" altLang="zh-CN" sz="2200" dirty="0"/>
          </a:p>
          <a:p>
            <a:pPr marL="0" indent="0">
              <a:buNone/>
            </a:pPr>
            <a:r>
              <a:rPr lang="en-US" altLang="zh-CN" sz="2200" dirty="0"/>
              <a:t>}</a:t>
            </a:r>
            <a:endParaRPr lang="en-US" altLang="zh-CN" sz="2200" dirty="0"/>
          </a:p>
          <a:p>
            <a:pPr marL="0" indent="0">
              <a:buNone/>
            </a:pPr>
            <a:endParaRPr lang="zh-CN" altLang="en-US" sz="2200" dirty="0"/>
          </a:p>
          <a:p>
            <a:pPr marL="0" indent="0">
              <a:buNone/>
            </a:pPr>
            <a:r>
              <a:rPr lang="sv-SE" altLang="zh-CN" sz="2200" dirty="0"/>
              <a:t>if (</a:t>
            </a:r>
            <a:r>
              <a:rPr lang="sv-SE" altLang="zh-CN" sz="2200" i="1" dirty="0"/>
              <a:t>listen</a:t>
            </a:r>
            <a:r>
              <a:rPr lang="sv-SE" altLang="zh-CN" sz="2200" dirty="0"/>
              <a:t>(sockSrv, 10) == </a:t>
            </a:r>
            <a:r>
              <a:rPr lang="sv-SE" altLang="zh-CN" sz="2200" i="1" dirty="0"/>
              <a:t>SOCKET_ERROR</a:t>
            </a:r>
            <a:r>
              <a:rPr lang="sv-SE" altLang="zh-CN" sz="2200" dirty="0"/>
              <a:t>) {</a:t>
            </a:r>
            <a:endParaRPr lang="sv-SE" altLang="zh-CN" sz="2200" dirty="0"/>
          </a:p>
          <a:p>
            <a:pPr marL="0" indent="0">
              <a:buNone/>
            </a:pPr>
            <a:r>
              <a:rPr lang="en-US" altLang="zh-CN" sz="2200" i="1" dirty="0" err="1"/>
              <a:t>printf</a:t>
            </a:r>
            <a:r>
              <a:rPr lang="en-US" altLang="zh-CN" sz="2200" dirty="0"/>
              <a:t>("Listen failed:%d", </a:t>
            </a:r>
            <a:r>
              <a:rPr lang="en-US" altLang="zh-CN" sz="2200" i="1" dirty="0" err="1"/>
              <a:t>WSAGetLastError</a:t>
            </a:r>
            <a:r>
              <a:rPr lang="en-US" altLang="zh-CN" sz="2200" dirty="0"/>
              <a:t>());</a:t>
            </a:r>
            <a:endParaRPr lang="en-US" altLang="zh-CN" sz="2200" dirty="0"/>
          </a:p>
          <a:p>
            <a:pPr marL="0" indent="0">
              <a:buNone/>
            </a:pPr>
            <a:r>
              <a:rPr lang="en-US" altLang="zh-CN" sz="2200" dirty="0"/>
              <a:t>return;</a:t>
            </a:r>
            <a:endParaRPr lang="en-US" altLang="zh-CN" sz="2200" dirty="0"/>
          </a:p>
          <a:p>
            <a:pPr marL="0" indent="0">
              <a:buNone/>
            </a:pPr>
            <a:r>
              <a:rPr lang="en-US" altLang="zh-CN" sz="2200" dirty="0"/>
              <a:t>}</a:t>
            </a:r>
            <a:endParaRPr lang="en-US" altLang="zh-CN" sz="2200" dirty="0"/>
          </a:p>
          <a:p>
            <a:pPr marL="0" indent="0">
              <a:buNone/>
            </a:pPr>
            <a:endParaRPr lang="zh-CN" altLang="en-US" sz="2200" dirty="0"/>
          </a:p>
          <a:p>
            <a:pPr marL="0" indent="0">
              <a:buNone/>
            </a:pPr>
            <a:r>
              <a:rPr lang="en-US" altLang="zh-CN" sz="2200" i="1" dirty="0"/>
              <a:t>SOCKADDR_IN</a:t>
            </a:r>
            <a:r>
              <a:rPr lang="en-US" altLang="zh-CN" sz="2200" dirty="0"/>
              <a:t> </a:t>
            </a:r>
            <a:r>
              <a:rPr lang="en-US" altLang="zh-CN" sz="2200" dirty="0" err="1"/>
              <a:t>addrClient</a:t>
            </a:r>
            <a:r>
              <a:rPr lang="en-US" altLang="zh-CN" sz="2200" dirty="0"/>
              <a:t>;</a:t>
            </a:r>
            <a:endParaRPr lang="en-US" altLang="zh-CN" sz="2200" dirty="0"/>
          </a:p>
          <a:p>
            <a:pPr marL="0" indent="0">
              <a:buNone/>
            </a:pPr>
            <a:r>
              <a:rPr lang="en-US" altLang="zh-CN" sz="2200" dirty="0" err="1"/>
              <a:t>int</a:t>
            </a:r>
            <a:r>
              <a:rPr lang="en-US" altLang="zh-CN" sz="2200" dirty="0"/>
              <a:t> </a:t>
            </a:r>
            <a:r>
              <a:rPr lang="en-US" altLang="zh-CN" sz="2200" dirty="0" err="1"/>
              <a:t>len</a:t>
            </a:r>
            <a:r>
              <a:rPr lang="en-US" altLang="zh-CN" sz="2200" dirty="0"/>
              <a:t> = </a:t>
            </a:r>
            <a:r>
              <a:rPr lang="en-US" altLang="zh-CN" sz="2200" dirty="0" err="1"/>
              <a:t>sizeof</a:t>
            </a:r>
            <a:r>
              <a:rPr lang="en-US" altLang="zh-CN" sz="2200" dirty="0"/>
              <a:t>(</a:t>
            </a:r>
            <a:r>
              <a:rPr lang="en-US" altLang="zh-CN" sz="2200" i="1" dirty="0"/>
              <a:t>SOCKADDR</a:t>
            </a:r>
            <a:r>
              <a:rPr lang="en-US" altLang="zh-CN" sz="2200" dirty="0"/>
              <a:t>);</a:t>
            </a:r>
            <a:endParaRPr lang="zh-CN" altLang="en-US" sz="22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633046"/>
            <a:ext cx="10515600" cy="5787851"/>
          </a:xfrm>
        </p:spPr>
        <p:txBody>
          <a:bodyPr>
            <a:normAutofit fontScale="62500" lnSpcReduction="20000"/>
          </a:bodyPr>
          <a:lstStyle/>
          <a:p>
            <a:pPr marL="0" indent="0">
              <a:buNone/>
            </a:pPr>
            <a:r>
              <a:rPr lang="en-US" altLang="zh-CN" dirty="0"/>
              <a:t>while (1)</a:t>
            </a:r>
            <a:endParaRPr lang="en-US" altLang="zh-CN" dirty="0"/>
          </a:p>
          <a:p>
            <a:pPr marL="0" indent="0">
              <a:buNone/>
            </a:pPr>
            <a:r>
              <a:rPr lang="en-US" altLang="zh-CN" dirty="0"/>
              <a:t>{</a:t>
            </a:r>
            <a:endParaRPr lang="en-US" altLang="zh-CN" dirty="0"/>
          </a:p>
          <a:p>
            <a:pPr marL="0" indent="0">
              <a:buNone/>
            </a:pPr>
            <a:r>
              <a:rPr lang="en-US" altLang="zh-CN" dirty="0">
                <a:solidFill>
                  <a:srgbClr val="92D050"/>
                </a:solidFill>
              </a:rPr>
              <a:t>//</a:t>
            </a:r>
            <a:r>
              <a:rPr lang="zh-CN" altLang="en-US" dirty="0">
                <a:solidFill>
                  <a:srgbClr val="92D050"/>
                </a:solidFill>
              </a:rPr>
              <a:t>等待客户请求到来    </a:t>
            </a:r>
            <a:endParaRPr lang="zh-CN" altLang="en-US" dirty="0">
              <a:solidFill>
                <a:srgbClr val="92D050"/>
              </a:solidFill>
            </a:endParaRPr>
          </a:p>
          <a:p>
            <a:pPr marL="0" indent="0">
              <a:buNone/>
            </a:pPr>
            <a:r>
              <a:rPr lang="en-US" altLang="zh-CN" i="1" dirty="0"/>
              <a:t>SOCKET</a:t>
            </a:r>
            <a:r>
              <a:rPr lang="en-US" altLang="zh-CN" dirty="0"/>
              <a:t> </a:t>
            </a:r>
            <a:r>
              <a:rPr lang="en-US" altLang="zh-CN" dirty="0" err="1"/>
              <a:t>sockConn</a:t>
            </a:r>
            <a:r>
              <a:rPr lang="en-US" altLang="zh-CN" dirty="0"/>
              <a:t> = </a:t>
            </a:r>
            <a:r>
              <a:rPr lang="en-US" altLang="zh-CN" i="1" dirty="0"/>
              <a:t>accept</a:t>
            </a:r>
            <a:r>
              <a:rPr lang="en-US" altLang="zh-CN" dirty="0"/>
              <a:t>(</a:t>
            </a:r>
            <a:r>
              <a:rPr lang="en-US" altLang="zh-CN" dirty="0" err="1"/>
              <a:t>sockSrv</a:t>
            </a:r>
            <a:r>
              <a:rPr lang="en-US" altLang="zh-CN" dirty="0"/>
              <a:t>, (</a:t>
            </a:r>
            <a:r>
              <a:rPr lang="en-US" altLang="zh-CN" i="1" dirty="0"/>
              <a:t>SOCKADDR</a:t>
            </a:r>
            <a:r>
              <a:rPr lang="en-US" altLang="zh-CN" dirty="0"/>
              <a:t> *)&amp;</a:t>
            </a:r>
            <a:r>
              <a:rPr lang="en-US" altLang="zh-CN" dirty="0" err="1"/>
              <a:t>addrClient</a:t>
            </a:r>
            <a:r>
              <a:rPr lang="en-US" altLang="zh-CN" dirty="0"/>
              <a:t>, &amp;</a:t>
            </a:r>
            <a:r>
              <a:rPr lang="en-US" altLang="zh-CN" dirty="0" err="1"/>
              <a:t>len</a:t>
            </a:r>
            <a:r>
              <a:rPr lang="en-US" altLang="zh-CN" dirty="0"/>
              <a:t>);</a:t>
            </a:r>
            <a:endParaRPr lang="en-US" altLang="zh-CN" dirty="0"/>
          </a:p>
          <a:p>
            <a:pPr marL="0" indent="0">
              <a:buNone/>
            </a:pPr>
            <a:r>
              <a:rPr lang="en-US" altLang="zh-CN" dirty="0"/>
              <a:t>if (</a:t>
            </a:r>
            <a:r>
              <a:rPr lang="en-US" altLang="zh-CN" dirty="0" err="1"/>
              <a:t>sockConn</a:t>
            </a:r>
            <a:r>
              <a:rPr lang="en-US" altLang="zh-CN" dirty="0"/>
              <a:t> == </a:t>
            </a:r>
            <a:r>
              <a:rPr lang="en-US" altLang="zh-CN" i="1" dirty="0"/>
              <a:t>SOCKET_ERROR</a:t>
            </a:r>
            <a:r>
              <a:rPr lang="en-US" altLang="zh-CN" dirty="0"/>
              <a:t>) {</a:t>
            </a:r>
            <a:endParaRPr lang="en-US" altLang="zh-CN" dirty="0"/>
          </a:p>
          <a:p>
            <a:pPr marL="0" indent="0">
              <a:buNone/>
            </a:pPr>
            <a:r>
              <a:rPr lang="en-US" altLang="zh-CN" i="1" dirty="0" err="1"/>
              <a:t>printf</a:t>
            </a:r>
            <a:r>
              <a:rPr lang="en-US" altLang="zh-CN" dirty="0"/>
              <a:t>("Accept failed:%d", </a:t>
            </a:r>
            <a:r>
              <a:rPr lang="en-US" altLang="zh-CN" i="1" dirty="0" err="1"/>
              <a:t>WSAGetLastError</a:t>
            </a:r>
            <a:r>
              <a:rPr lang="en-US" altLang="zh-CN" dirty="0"/>
              <a:t>());</a:t>
            </a:r>
            <a:endParaRPr lang="en-US" altLang="zh-CN" dirty="0"/>
          </a:p>
          <a:p>
            <a:pPr marL="0" indent="0">
              <a:buNone/>
            </a:pPr>
            <a:r>
              <a:rPr lang="en-US" altLang="zh-CN" dirty="0"/>
              <a:t>break;</a:t>
            </a:r>
            <a:endParaRPr lang="en-US" altLang="zh-CN" dirty="0"/>
          </a:p>
          <a:p>
            <a:pPr marL="0" indent="0">
              <a:buNone/>
            </a:pPr>
            <a:r>
              <a:rPr lang="en-US" altLang="zh-CN" dirty="0"/>
              <a:t>}</a:t>
            </a:r>
            <a:endParaRPr lang="en-US" altLang="zh-CN" dirty="0"/>
          </a:p>
          <a:p>
            <a:pPr marL="0" indent="0">
              <a:buNone/>
            </a:pPr>
            <a:endParaRPr lang="zh-CN" altLang="en-US" dirty="0"/>
          </a:p>
          <a:p>
            <a:pPr marL="0" indent="0">
              <a:buNone/>
            </a:pPr>
            <a:endParaRPr lang="zh-CN" altLang="en-US" dirty="0"/>
          </a:p>
          <a:p>
            <a:pPr marL="0" indent="0">
              <a:buNone/>
            </a:pPr>
            <a:r>
              <a:rPr lang="en-US" altLang="zh-CN" i="1" dirty="0" err="1"/>
              <a:t>printf</a:t>
            </a:r>
            <a:r>
              <a:rPr lang="en-US" altLang="zh-CN" dirty="0"/>
              <a:t>("</a:t>
            </a:r>
            <a:r>
              <a:rPr lang="zh-CN" altLang="en-US" dirty="0"/>
              <a:t>获取到客户端 </a:t>
            </a:r>
            <a:r>
              <a:rPr lang="en-US" altLang="zh-CN" dirty="0"/>
              <a:t>IP:[%s]\n", </a:t>
            </a:r>
            <a:r>
              <a:rPr lang="en-US" altLang="zh-CN" i="1" dirty="0" err="1"/>
              <a:t>inet_ntoa</a:t>
            </a:r>
            <a:r>
              <a:rPr lang="en-US" altLang="zh-CN" dirty="0"/>
              <a:t>(</a:t>
            </a:r>
            <a:r>
              <a:rPr lang="en-US" altLang="zh-CN" dirty="0" err="1"/>
              <a:t>addrClient.</a:t>
            </a:r>
            <a:r>
              <a:rPr lang="en-US" altLang="zh-CN" i="1" dirty="0" err="1"/>
              <a:t>sin_addr</a:t>
            </a:r>
            <a:r>
              <a:rPr lang="en-US" altLang="zh-CN" dirty="0"/>
              <a:t>));</a:t>
            </a:r>
            <a:endParaRPr lang="en-US" altLang="zh-CN" dirty="0"/>
          </a:p>
          <a:p>
            <a:pPr marL="0" indent="0">
              <a:buNone/>
            </a:pPr>
            <a:endParaRPr lang="zh-CN" altLang="en-US" dirty="0"/>
          </a:p>
          <a:p>
            <a:pPr marL="0" indent="0">
              <a:buNone/>
            </a:pPr>
            <a:r>
              <a:rPr lang="en-US" altLang="zh-CN" dirty="0">
                <a:solidFill>
                  <a:srgbClr val="92D050"/>
                </a:solidFill>
              </a:rPr>
              <a:t>//</a:t>
            </a:r>
            <a:r>
              <a:rPr lang="zh-CN" altLang="en-US" dirty="0">
                <a:solidFill>
                  <a:srgbClr val="92D050"/>
                </a:solidFill>
              </a:rPr>
              <a:t>发送数据  </a:t>
            </a:r>
            <a:endParaRPr lang="zh-CN" altLang="en-US" dirty="0">
              <a:solidFill>
                <a:srgbClr val="92D050"/>
              </a:solidFill>
            </a:endParaRPr>
          </a:p>
          <a:p>
            <a:pPr marL="0" indent="0">
              <a:buNone/>
            </a:pPr>
            <a:r>
              <a:rPr lang="en-US" altLang="zh-CN" dirty="0" err="1"/>
              <a:t>int</a:t>
            </a:r>
            <a:r>
              <a:rPr lang="en-US" altLang="zh-CN" dirty="0"/>
              <a:t> </a:t>
            </a:r>
            <a:r>
              <a:rPr lang="en-US" altLang="zh-CN" dirty="0" err="1"/>
              <a:t>iSend</a:t>
            </a:r>
            <a:r>
              <a:rPr lang="en-US" altLang="zh-CN" dirty="0"/>
              <a:t> = </a:t>
            </a:r>
            <a:r>
              <a:rPr lang="en-US" altLang="zh-CN" i="1" dirty="0"/>
              <a:t>send</a:t>
            </a:r>
            <a:r>
              <a:rPr lang="en-US" altLang="zh-CN" dirty="0"/>
              <a:t>(</a:t>
            </a:r>
            <a:r>
              <a:rPr lang="en-US" altLang="zh-CN" dirty="0" err="1"/>
              <a:t>sockConn</a:t>
            </a:r>
            <a:r>
              <a:rPr lang="en-US" altLang="zh-CN" dirty="0"/>
              <a:t>, </a:t>
            </a:r>
            <a:r>
              <a:rPr lang="en-US" altLang="zh-CN" dirty="0" err="1"/>
              <a:t>buf</a:t>
            </a:r>
            <a:r>
              <a:rPr lang="en-US" altLang="zh-CN" dirty="0"/>
              <a:t>, </a:t>
            </a:r>
            <a:r>
              <a:rPr lang="en-US" altLang="zh-CN" dirty="0" err="1"/>
              <a:t>sizeof</a:t>
            </a:r>
            <a:r>
              <a:rPr lang="en-US" altLang="zh-CN" dirty="0"/>
              <a:t>(</a:t>
            </a:r>
            <a:r>
              <a:rPr lang="en-US" altLang="zh-CN" dirty="0" err="1"/>
              <a:t>buf</a:t>
            </a:r>
            <a:r>
              <a:rPr lang="en-US" altLang="zh-CN" dirty="0"/>
              <a:t>), 0);</a:t>
            </a:r>
            <a:endParaRPr lang="en-US" altLang="zh-CN" dirty="0"/>
          </a:p>
          <a:p>
            <a:pPr marL="0" indent="0">
              <a:buNone/>
            </a:pPr>
            <a:r>
              <a:rPr lang="en-US" altLang="zh-CN" dirty="0"/>
              <a:t>if (</a:t>
            </a:r>
            <a:r>
              <a:rPr lang="en-US" altLang="zh-CN" dirty="0" err="1"/>
              <a:t>iSend</a:t>
            </a:r>
            <a:r>
              <a:rPr lang="en-US" altLang="zh-CN" dirty="0"/>
              <a:t> == </a:t>
            </a:r>
            <a:r>
              <a:rPr lang="en-US" altLang="zh-CN" i="1" dirty="0"/>
              <a:t>SOCKET_ERROR</a:t>
            </a:r>
            <a:r>
              <a:rPr lang="en-US" altLang="zh-CN" dirty="0"/>
              <a:t>) {</a:t>
            </a:r>
            <a:endParaRPr lang="en-US" altLang="zh-CN" dirty="0"/>
          </a:p>
          <a:p>
            <a:pPr marL="0" indent="0">
              <a:buNone/>
            </a:pPr>
            <a:r>
              <a:rPr lang="en-US" altLang="zh-CN" i="1" dirty="0" err="1"/>
              <a:t>printf</a:t>
            </a:r>
            <a:r>
              <a:rPr lang="en-US" altLang="zh-CN" dirty="0"/>
              <a:t>("send failed");</a:t>
            </a:r>
            <a:endParaRPr lang="en-US" altLang="zh-CN" dirty="0"/>
          </a:p>
          <a:p>
            <a:pPr marL="0" indent="0">
              <a:buNone/>
            </a:pPr>
            <a:r>
              <a:rPr lang="en-US" altLang="zh-CN" dirty="0"/>
              <a:t>break;</a:t>
            </a:r>
            <a:endParaRPr lang="en-US" altLang="zh-CN" dirty="0"/>
          </a:p>
          <a:p>
            <a:pPr marL="0" indent="0">
              <a:buNone/>
            </a:pPr>
            <a:r>
              <a:rPr lang="en-US" altLang="zh-CN" dirty="0"/>
              <a:t>}</a:t>
            </a:r>
            <a:endParaRPr lang="zh-CN" alt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683288"/>
            <a:ext cx="10515600" cy="5493675"/>
          </a:xfrm>
        </p:spPr>
        <p:txBody>
          <a:bodyPr>
            <a:normAutofit fontScale="92500" lnSpcReduction="20000"/>
          </a:bodyPr>
          <a:lstStyle/>
          <a:p>
            <a:pPr marL="0" indent="0">
              <a:buNone/>
            </a:pPr>
            <a:r>
              <a:rPr lang="en-US" altLang="zh-CN" dirty="0"/>
              <a:t>       char </a:t>
            </a:r>
            <a:r>
              <a:rPr lang="en-US" altLang="zh-CN" dirty="0" err="1"/>
              <a:t>recvBuf</a:t>
            </a:r>
            <a:r>
              <a:rPr lang="en-US" altLang="zh-CN" dirty="0"/>
              <a:t>[100];</a:t>
            </a:r>
            <a:endParaRPr lang="en-US" altLang="zh-CN" dirty="0"/>
          </a:p>
          <a:p>
            <a:pPr marL="0" indent="0">
              <a:buNone/>
            </a:pPr>
            <a:r>
              <a:rPr lang="en-US" altLang="zh-CN" i="1" dirty="0"/>
              <a:t>       </a:t>
            </a:r>
            <a:r>
              <a:rPr lang="en-US" altLang="zh-CN" i="1" dirty="0" err="1"/>
              <a:t>memset</a:t>
            </a:r>
            <a:r>
              <a:rPr lang="en-US" altLang="zh-CN" dirty="0"/>
              <a:t>(</a:t>
            </a:r>
            <a:r>
              <a:rPr lang="en-US" altLang="zh-CN" dirty="0" err="1"/>
              <a:t>recvBuf</a:t>
            </a:r>
            <a:r>
              <a:rPr lang="en-US" altLang="zh-CN" dirty="0"/>
              <a:t>, 0, </a:t>
            </a:r>
            <a:r>
              <a:rPr lang="en-US" altLang="zh-CN" dirty="0" err="1"/>
              <a:t>sizeof</a:t>
            </a:r>
            <a:r>
              <a:rPr lang="en-US" altLang="zh-CN" dirty="0"/>
              <a:t>(</a:t>
            </a:r>
            <a:r>
              <a:rPr lang="en-US" altLang="zh-CN" dirty="0" err="1"/>
              <a:t>recvBuf</a:t>
            </a:r>
            <a:r>
              <a:rPr lang="en-US" altLang="zh-CN" dirty="0"/>
              <a:t>));</a:t>
            </a:r>
            <a:endParaRPr lang="en-US" altLang="zh-CN" dirty="0"/>
          </a:p>
          <a:p>
            <a:pPr marL="0" indent="0">
              <a:buNone/>
            </a:pPr>
            <a:r>
              <a:rPr lang="en-US" altLang="zh-CN" dirty="0"/>
              <a:t>       </a:t>
            </a:r>
            <a:r>
              <a:rPr lang="en-US" altLang="zh-CN" dirty="0">
                <a:solidFill>
                  <a:srgbClr val="92D050"/>
                </a:solidFill>
              </a:rPr>
              <a:t>//      //</a:t>
            </a:r>
            <a:r>
              <a:rPr lang="zh-CN" altLang="en-US" dirty="0">
                <a:solidFill>
                  <a:srgbClr val="92D050"/>
                </a:solidFill>
              </a:rPr>
              <a:t>接收数据  </a:t>
            </a:r>
            <a:endParaRPr lang="zh-CN" altLang="en-US" dirty="0">
              <a:solidFill>
                <a:srgbClr val="92D050"/>
              </a:solidFill>
            </a:endParaRPr>
          </a:p>
          <a:p>
            <a:pPr marL="0" indent="0">
              <a:buNone/>
            </a:pPr>
            <a:r>
              <a:rPr lang="en-US" altLang="zh-CN" i="1" dirty="0"/>
              <a:t>       </a:t>
            </a:r>
            <a:r>
              <a:rPr lang="en-US" altLang="zh-CN" i="1" dirty="0" err="1"/>
              <a:t>recv</a:t>
            </a:r>
            <a:r>
              <a:rPr lang="en-US" altLang="zh-CN" dirty="0"/>
              <a:t>(</a:t>
            </a:r>
            <a:r>
              <a:rPr lang="en-US" altLang="zh-CN" dirty="0" err="1"/>
              <a:t>sockConn</a:t>
            </a:r>
            <a:r>
              <a:rPr lang="en-US" altLang="zh-CN" dirty="0"/>
              <a:t>, </a:t>
            </a:r>
            <a:r>
              <a:rPr lang="en-US" altLang="zh-CN" dirty="0" err="1"/>
              <a:t>recvBuf</a:t>
            </a:r>
            <a:r>
              <a:rPr lang="en-US" altLang="zh-CN" dirty="0"/>
              <a:t>, </a:t>
            </a:r>
            <a:r>
              <a:rPr lang="en-US" altLang="zh-CN" dirty="0" err="1"/>
              <a:t>sizeof</a:t>
            </a:r>
            <a:r>
              <a:rPr lang="en-US" altLang="zh-CN" dirty="0"/>
              <a:t>(</a:t>
            </a:r>
            <a:r>
              <a:rPr lang="en-US" altLang="zh-CN" dirty="0" err="1"/>
              <a:t>recvBuf</a:t>
            </a:r>
            <a:r>
              <a:rPr lang="en-US" altLang="zh-CN" dirty="0"/>
              <a:t>), 0);</a:t>
            </a:r>
            <a:endParaRPr lang="en-US" altLang="zh-CN" dirty="0"/>
          </a:p>
          <a:p>
            <a:pPr marL="0" indent="0">
              <a:buNone/>
            </a:pPr>
            <a:r>
              <a:rPr lang="pt-BR" altLang="zh-CN" i="1" dirty="0"/>
              <a:t>       printf</a:t>
            </a:r>
            <a:r>
              <a:rPr lang="pt-BR" altLang="zh-CN" dirty="0"/>
              <a:t>("RECV:%s\n", recvBuf);</a:t>
            </a:r>
            <a:endParaRPr lang="pt-BR" altLang="zh-CN" dirty="0"/>
          </a:p>
          <a:p>
            <a:pPr marL="0" indent="0">
              <a:buNone/>
            </a:pPr>
            <a:endParaRPr lang="zh-CN" altLang="en-US" dirty="0"/>
          </a:p>
          <a:p>
            <a:pPr marL="0" indent="0">
              <a:buNone/>
            </a:pPr>
            <a:r>
              <a:rPr lang="en-US" altLang="zh-CN" i="1" dirty="0"/>
              <a:t>      </a:t>
            </a:r>
            <a:r>
              <a:rPr lang="en-US" altLang="zh-CN" i="1" dirty="0" err="1"/>
              <a:t>closesocket</a:t>
            </a:r>
            <a:r>
              <a:rPr lang="en-US" altLang="zh-CN" dirty="0"/>
              <a:t>(</a:t>
            </a:r>
            <a:r>
              <a:rPr lang="en-US" altLang="zh-CN" dirty="0" err="1"/>
              <a:t>sockConn</a:t>
            </a:r>
            <a:r>
              <a:rPr lang="en-US" altLang="zh-CN" dirty="0"/>
              <a:t>);</a:t>
            </a:r>
            <a:endParaRPr lang="en-US" altLang="zh-CN" dirty="0"/>
          </a:p>
          <a:p>
            <a:pPr marL="0" indent="0">
              <a:buNone/>
            </a:pPr>
            <a:r>
              <a:rPr lang="en-US" altLang="zh-CN" dirty="0"/>
              <a:t>  }	</a:t>
            </a:r>
            <a:r>
              <a:rPr lang="en-US" altLang="zh-CN" dirty="0">
                <a:solidFill>
                  <a:srgbClr val="92D050"/>
                </a:solidFill>
              </a:rPr>
              <a:t>//</a:t>
            </a:r>
            <a:r>
              <a:rPr lang="zh-CN" altLang="en-US" dirty="0">
                <a:solidFill>
                  <a:srgbClr val="92D050"/>
                </a:solidFill>
              </a:rPr>
              <a:t>循环结束</a:t>
            </a:r>
            <a:endParaRPr lang="en-US" altLang="zh-CN" dirty="0">
              <a:solidFill>
                <a:srgbClr val="92D050"/>
              </a:solidFill>
            </a:endParaRPr>
          </a:p>
          <a:p>
            <a:pPr marL="0" indent="0">
              <a:buNone/>
            </a:pPr>
            <a:endParaRPr lang="zh-CN" altLang="en-US" dirty="0"/>
          </a:p>
          <a:p>
            <a:pPr marL="0" indent="0">
              <a:buNone/>
            </a:pPr>
            <a:r>
              <a:rPr lang="en-US" altLang="zh-CN" i="1" dirty="0" err="1"/>
              <a:t>closesocket</a:t>
            </a:r>
            <a:r>
              <a:rPr lang="en-US" altLang="zh-CN" dirty="0"/>
              <a:t>(</a:t>
            </a:r>
            <a:r>
              <a:rPr lang="en-US" altLang="zh-CN" dirty="0" err="1"/>
              <a:t>sockSrv</a:t>
            </a:r>
            <a:r>
              <a:rPr lang="en-US" altLang="zh-CN" dirty="0"/>
              <a:t>);</a:t>
            </a:r>
            <a:endParaRPr lang="en-US" altLang="zh-CN" dirty="0"/>
          </a:p>
          <a:p>
            <a:pPr marL="0" indent="0">
              <a:buNone/>
            </a:pPr>
            <a:r>
              <a:rPr lang="en-US" altLang="zh-CN" i="1" dirty="0" err="1"/>
              <a:t>WSACleanup</a:t>
            </a:r>
            <a:r>
              <a:rPr lang="en-US" altLang="zh-CN" dirty="0"/>
              <a:t>();</a:t>
            </a:r>
            <a:endParaRPr lang="en-US" altLang="zh-CN" dirty="0"/>
          </a:p>
          <a:p>
            <a:pPr marL="0" indent="0">
              <a:buNone/>
            </a:pPr>
            <a:r>
              <a:rPr lang="en-US" altLang="zh-CN" i="1" dirty="0"/>
              <a:t>system</a:t>
            </a:r>
            <a:r>
              <a:rPr lang="en-US" altLang="zh-CN" dirty="0"/>
              <a:t>("pause");</a:t>
            </a:r>
            <a:endParaRPr lang="en-US" altLang="zh-CN" dirty="0"/>
          </a:p>
          <a:p>
            <a:pPr marL="0" indent="0">
              <a:buNone/>
            </a:pPr>
            <a:r>
              <a:rPr lang="en-US" altLang="zh-CN" dirty="0"/>
              <a:t>}</a:t>
            </a:r>
            <a:endParaRPr lang="zh-CN" alt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内容占位符 5"/>
          <p:cNvPicPr>
            <a:picLocks noGrp="1" noChangeAspect="1"/>
          </p:cNvPicPr>
          <p:nvPr>
            <p:ph idx="1"/>
          </p:nvPr>
        </p:nvPicPr>
        <p:blipFill>
          <a:blip r:embed="rId1"/>
          <a:stretch>
            <a:fillRect/>
          </a:stretch>
        </p:blipFill>
        <p:spPr>
          <a:xfrm>
            <a:off x="1893110" y="1262917"/>
            <a:ext cx="8325392" cy="4351338"/>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1"/>
          <a:stretch>
            <a:fillRect/>
          </a:stretch>
        </p:blipFill>
        <p:spPr>
          <a:xfrm>
            <a:off x="1933304" y="1242821"/>
            <a:ext cx="8325392" cy="4351338"/>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TCP</a:t>
            </a:r>
            <a:r>
              <a:rPr lang="zh-CN" altLang="en-US" dirty="0"/>
              <a:t>的长连接和短连接</a:t>
            </a:r>
            <a:endParaRPr lang="zh-CN" altLang="en-US" dirty="0"/>
          </a:p>
        </p:txBody>
      </p:sp>
      <p:sp>
        <p:nvSpPr>
          <p:cNvPr id="3" name="内容占位符 2"/>
          <p:cNvSpPr>
            <a:spLocks noGrp="1"/>
          </p:cNvSpPr>
          <p:nvPr>
            <p:ph idx="1"/>
          </p:nvPr>
        </p:nvSpPr>
        <p:spPr>
          <a:xfrm>
            <a:off x="838200" y="1825625"/>
            <a:ext cx="10515600" cy="4715852"/>
          </a:xfrm>
        </p:spPr>
        <p:txBody>
          <a:bodyPr/>
          <a:lstStyle/>
          <a:p>
            <a:r>
              <a:rPr lang="zh-CN" altLang="en-US" dirty="0"/>
              <a:t>长连接：</a:t>
            </a:r>
            <a:r>
              <a:rPr lang="en-US" altLang="zh-CN" dirty="0"/>
              <a:t>TCP</a:t>
            </a:r>
            <a:r>
              <a:rPr lang="zh-CN" altLang="en-US" dirty="0"/>
              <a:t>建立三次握手之后，一直保持活着的通信，建立一次连接之后，一直没有关闭连接。</a:t>
            </a:r>
            <a:endParaRPr lang="en-US" altLang="zh-CN" dirty="0"/>
          </a:p>
          <a:p>
            <a:r>
              <a:rPr lang="zh-CN" altLang="en-US" dirty="0"/>
              <a:t>短连接：</a:t>
            </a:r>
            <a:r>
              <a:rPr lang="en-US" altLang="zh-CN" dirty="0"/>
              <a:t>TCP</a:t>
            </a:r>
            <a:r>
              <a:rPr lang="zh-CN" altLang="en-US" dirty="0"/>
              <a:t>建立三次握手之后，客户端和服务器端完成一次请求和响应之后，就会关闭连接。短连接是每次都要经历三次握手和四次挥手的过程。</a:t>
            </a:r>
            <a:endParaRPr lang="en-US" altLang="zh-CN" dirty="0"/>
          </a:p>
          <a:p>
            <a:r>
              <a:rPr lang="zh-CN" altLang="en-US" dirty="0"/>
              <a:t>优缺点：短连接的优点是：管理起来比较简单，存在的连接都是有用的连接，不需要额外的控制手段；缺点：每次都有建立连接和释放连接，需要消耗更多的资源和时间。长连接的优点：只建立一次连接，就可以不停的请求和响应；缺点：由于没有关闭连接，就会产生一些无用的连接来占用资源，长时间不处理无用连接会使服务器端无法响应新的连接。</a:t>
            </a:r>
            <a:endParaRPr lang="zh-CN" alt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长连接的心跳机制</a:t>
            </a:r>
            <a:endParaRPr lang="zh-CN" altLang="en-US" dirty="0"/>
          </a:p>
        </p:txBody>
      </p:sp>
      <p:sp>
        <p:nvSpPr>
          <p:cNvPr id="3" name="内容占位符 2"/>
          <p:cNvSpPr>
            <a:spLocks noGrp="1"/>
          </p:cNvSpPr>
          <p:nvPr>
            <p:ph idx="1"/>
          </p:nvPr>
        </p:nvSpPr>
        <p:spPr/>
        <p:txBody>
          <a:bodyPr/>
          <a:lstStyle/>
          <a:p>
            <a:r>
              <a:rPr lang="en-US" altLang="zh-CN" dirty="0"/>
              <a:t>TCP</a:t>
            </a:r>
            <a:r>
              <a:rPr lang="zh-CN" altLang="en-US" dirty="0"/>
              <a:t>的保活功能主要为服务器端应用提供。服务器端需要检测那些客户端已经消失，但是服务器端仍存在的半开放的连接。</a:t>
            </a:r>
            <a:endParaRPr lang="en-US" altLang="zh-CN" dirty="0"/>
          </a:p>
          <a:p>
            <a:r>
              <a:rPr lang="zh-CN" altLang="en-US" dirty="0"/>
              <a:t>引入一个心跳机制来检测活着的长连接。</a:t>
            </a:r>
            <a:endParaRPr lang="en-US" altLang="zh-CN" dirty="0"/>
          </a:p>
          <a:p>
            <a:r>
              <a:rPr lang="zh-CN" altLang="en-US" dirty="0"/>
              <a:t>心跳机制：服务器端发起或者</a:t>
            </a:r>
            <a:r>
              <a:rPr lang="zh-CN" altLang="en-US" dirty="0">
                <a:solidFill>
                  <a:srgbClr val="FF0000"/>
                </a:solidFill>
              </a:rPr>
              <a:t>客户端发起</a:t>
            </a:r>
            <a:endParaRPr lang="en-US" altLang="zh-CN" dirty="0">
              <a:solidFill>
                <a:srgbClr val="FF0000"/>
              </a:solidFill>
            </a:endParaRPr>
          </a:p>
          <a:p>
            <a:r>
              <a:rPr lang="zh-CN" altLang="en-US" dirty="0"/>
              <a:t>心跳原理：服务器端建立一条线程来定时检测是否有收到心跳包的相关响应，在一定阈值内，长连接保留，否则删除。</a:t>
            </a:r>
            <a:endParaRPr lang="en-US" altLang="zh-CN" dirty="0"/>
          </a:p>
          <a:p>
            <a:r>
              <a:rPr lang="zh-CN" altLang="en-US" dirty="0"/>
              <a:t>心跳机制的其他功能：控制同一账号的在线数量</a:t>
            </a:r>
            <a:r>
              <a:rPr lang="en-US" altLang="zh-CN"/>
              <a:t>……</a:t>
            </a: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155559"/>
            <a:ext cx="10515600" cy="5021403"/>
          </a:xfrm>
        </p:spPr>
        <p:txBody>
          <a:bodyPr/>
          <a:lstStyle/>
          <a:p>
            <a:r>
              <a:rPr lang="en-US" altLang="zh-CN" dirty="0"/>
              <a:t>socket</a:t>
            </a:r>
            <a:r>
              <a:rPr lang="zh-CN" altLang="en-US" dirty="0"/>
              <a:t>（套接字）是通信的基石，是支持</a:t>
            </a:r>
            <a:r>
              <a:rPr lang="en-US" altLang="zh-CN" dirty="0"/>
              <a:t>TCP/IP</a:t>
            </a:r>
            <a:r>
              <a:rPr lang="zh-CN" altLang="en-US" dirty="0"/>
              <a:t>协议的网络通信的基本操作单元，包含进行网络通信必须的五种信息：连接使用的协议，本地主机的</a:t>
            </a:r>
            <a:r>
              <a:rPr lang="en-US" altLang="zh-CN" dirty="0"/>
              <a:t>IP</a:t>
            </a:r>
            <a:r>
              <a:rPr lang="zh-CN" altLang="en-US" dirty="0"/>
              <a:t>地址，本地进程的协议端口，远地主机的</a:t>
            </a:r>
            <a:r>
              <a:rPr lang="en-US" altLang="zh-CN" dirty="0"/>
              <a:t>IP</a:t>
            </a:r>
            <a:r>
              <a:rPr lang="zh-CN" altLang="en-US" dirty="0"/>
              <a:t>地址，远地进程的协议端口。</a:t>
            </a:r>
            <a:endParaRPr lang="en-US" altLang="zh-CN" dirty="0"/>
          </a:p>
          <a:p>
            <a:r>
              <a:rPr lang="zh-CN" altLang="en-US" dirty="0"/>
              <a:t>网络七层协议由下往上分别为物理层、数据链路层、网络层、传输层、会话层、表示层和应用层。其中物理层、数据链路层和网络层通常被称作媒体层，是网络工程师所研究的对象；传输层、会话层、表示层和应用层则被称作主机层，是用户所面向和关心的内容。</a:t>
            </a:r>
            <a:endParaRPr lang="zh-CN" alt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UDP</a:t>
            </a:r>
            <a:endParaRPr lang="zh-CN" altLang="en-US" dirty="0"/>
          </a:p>
        </p:txBody>
      </p:sp>
      <p:sp>
        <p:nvSpPr>
          <p:cNvPr id="3" name="内容占位符 2"/>
          <p:cNvSpPr>
            <a:spLocks noGrp="1"/>
          </p:cNvSpPr>
          <p:nvPr>
            <p:ph idx="1"/>
          </p:nvPr>
        </p:nvSpPr>
        <p:spPr/>
        <p:txBody>
          <a:bodyPr/>
          <a:lstStyle/>
          <a:p>
            <a:r>
              <a:rPr lang="en-US" altLang="zh-CN" dirty="0"/>
              <a:t>UDP </a:t>
            </a:r>
            <a:r>
              <a:rPr lang="zh-CN" altLang="en-US" dirty="0"/>
              <a:t>是</a:t>
            </a:r>
            <a:r>
              <a:rPr lang="en-US" altLang="zh-CN" dirty="0"/>
              <a:t>User Datagram Protocol</a:t>
            </a:r>
            <a:r>
              <a:rPr lang="zh-CN" altLang="en-US" dirty="0"/>
              <a:t>的简称， 中文名是用户数据报协议，是</a:t>
            </a:r>
            <a:r>
              <a:rPr lang="en-US" altLang="zh-CN" dirty="0">
                <a:hlinkClick r:id="rId1"/>
              </a:rPr>
              <a:t>OSI</a:t>
            </a:r>
            <a:r>
              <a:rPr lang="zh-CN" altLang="en-US" dirty="0"/>
              <a:t>（</a:t>
            </a:r>
            <a:r>
              <a:rPr lang="en-US" altLang="zh-CN" dirty="0"/>
              <a:t>Open System Interconnection</a:t>
            </a:r>
            <a:r>
              <a:rPr lang="zh-CN" altLang="en-US" dirty="0"/>
              <a:t>，</a:t>
            </a:r>
            <a:r>
              <a:rPr lang="zh-CN" altLang="en-US" dirty="0">
                <a:hlinkClick r:id="rId2"/>
              </a:rPr>
              <a:t>开放式系统互联</a:t>
            </a:r>
            <a:r>
              <a:rPr lang="zh-CN" altLang="en-US" dirty="0"/>
              <a:t>） 参考模型中一种无连接的</a:t>
            </a:r>
            <a:r>
              <a:rPr lang="zh-CN" altLang="en-US" dirty="0">
                <a:hlinkClick r:id="rId3"/>
              </a:rPr>
              <a:t>传输层</a:t>
            </a:r>
            <a:r>
              <a:rPr lang="zh-CN" altLang="en-US" dirty="0"/>
              <a:t>协议，提供面向事务的简单不可靠信息传送服务。</a:t>
            </a:r>
            <a:endParaRPr lang="en-US" altLang="zh-CN" dirty="0"/>
          </a:p>
          <a:p>
            <a:r>
              <a:rPr lang="en-US" altLang="zh-CN" dirty="0"/>
              <a:t>UDP</a:t>
            </a:r>
            <a:r>
              <a:rPr lang="zh-CN" altLang="en-US" dirty="0"/>
              <a:t>有不提供数据包分组、组装和不能对数据包进行排序的缺点，也就是说，当报文发送之后，是无法得知其是否安全完整到达的。</a:t>
            </a:r>
            <a:r>
              <a:rPr lang="en-US" altLang="zh-CN" dirty="0"/>
              <a:t>UDP</a:t>
            </a:r>
            <a:r>
              <a:rPr lang="zh-CN" altLang="en-US" dirty="0"/>
              <a:t>用来支持那些需要在</a:t>
            </a:r>
            <a:r>
              <a:rPr lang="zh-CN" altLang="en-US" dirty="0">
                <a:hlinkClick r:id="rId4"/>
              </a:rPr>
              <a:t>计算机</a:t>
            </a:r>
            <a:r>
              <a:rPr lang="zh-CN" altLang="en-US" dirty="0"/>
              <a:t>之间传输数据的网络应用。包括</a:t>
            </a:r>
            <a:r>
              <a:rPr lang="zh-CN" altLang="en-US" dirty="0">
                <a:hlinkClick r:id="rId5"/>
              </a:rPr>
              <a:t>网络视频会议</a:t>
            </a:r>
            <a:r>
              <a:rPr lang="zh-CN" altLang="en-US" dirty="0"/>
              <a:t>系统在内的众多的客户</a:t>
            </a:r>
            <a:r>
              <a:rPr lang="en-US" altLang="zh-CN" dirty="0"/>
              <a:t>/</a:t>
            </a:r>
            <a:r>
              <a:rPr lang="zh-CN" altLang="en-US" dirty="0"/>
              <a:t>服务器模式的网络应用都需要使用</a:t>
            </a:r>
            <a:r>
              <a:rPr lang="en-US" altLang="zh-CN" dirty="0"/>
              <a:t>UDP</a:t>
            </a:r>
            <a:r>
              <a:rPr lang="zh-CN" altLang="en-US" dirty="0"/>
              <a:t>协议。</a:t>
            </a:r>
            <a:endParaRPr lang="zh-CN" alt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a:t>在选择使用协议的时候，选择</a:t>
            </a:r>
            <a:r>
              <a:rPr lang="en-US" altLang="zh-CN" dirty="0"/>
              <a:t>UDP</a:t>
            </a:r>
            <a:r>
              <a:rPr lang="zh-CN" altLang="en-US" dirty="0"/>
              <a:t>必须要谨慎。在</a:t>
            </a:r>
            <a:r>
              <a:rPr lang="zh-CN" altLang="en-US" dirty="0">
                <a:hlinkClick r:id="rId1"/>
              </a:rPr>
              <a:t>网络</a:t>
            </a:r>
            <a:r>
              <a:rPr lang="zh-CN" altLang="en-US" dirty="0"/>
              <a:t>质量令人十分不满意的环境下，</a:t>
            </a:r>
            <a:r>
              <a:rPr lang="en-US" altLang="zh-CN" dirty="0"/>
              <a:t>UDP</a:t>
            </a:r>
            <a:r>
              <a:rPr lang="zh-CN" altLang="en-US" dirty="0"/>
              <a:t>协议数据包丢失会比较严重。但是由于</a:t>
            </a:r>
            <a:r>
              <a:rPr lang="en-US" altLang="zh-CN" dirty="0"/>
              <a:t>UDP</a:t>
            </a:r>
            <a:r>
              <a:rPr lang="zh-CN" altLang="en-US" dirty="0"/>
              <a:t>的特性：它不属于连接型协议，因而具有资源消耗小，处理速度快的优点，所以通常音频、视频和普通数据在传送时使用</a:t>
            </a:r>
            <a:r>
              <a:rPr lang="en-US" altLang="zh-CN" dirty="0"/>
              <a:t>UDP</a:t>
            </a:r>
            <a:r>
              <a:rPr lang="zh-CN" altLang="en-US" dirty="0"/>
              <a:t>较多，因为它们即使偶尔丢失一两个数据包，也不会对接收结果产生太大影响。比如我们聊天用的</a:t>
            </a:r>
            <a:r>
              <a:rPr lang="en-US" altLang="zh-CN" dirty="0"/>
              <a:t>ICQ</a:t>
            </a:r>
            <a:r>
              <a:rPr lang="zh-CN" altLang="en-US" dirty="0"/>
              <a:t>和</a:t>
            </a:r>
            <a:r>
              <a:rPr lang="en-US" altLang="zh-CN" dirty="0">
                <a:hlinkClick r:id="rId2"/>
              </a:rPr>
              <a:t>QQ</a:t>
            </a:r>
            <a:r>
              <a:rPr lang="zh-CN" altLang="en-US" dirty="0"/>
              <a:t>就是使用的</a:t>
            </a:r>
            <a:r>
              <a:rPr lang="en-US" altLang="zh-CN" dirty="0"/>
              <a:t>UDP</a:t>
            </a:r>
            <a:r>
              <a:rPr lang="zh-CN" altLang="en-US" dirty="0"/>
              <a:t>协议。</a:t>
            </a:r>
            <a:endParaRPr lang="zh-CN" alt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UDP</a:t>
            </a:r>
            <a:r>
              <a:rPr lang="zh-CN" altLang="en-US" dirty="0"/>
              <a:t>报头</a:t>
            </a:r>
            <a:endParaRPr lang="zh-CN" altLang="en-US" dirty="0"/>
          </a:p>
        </p:txBody>
      </p:sp>
      <p:pic>
        <p:nvPicPr>
          <p:cNvPr id="4" name="内容占位符 3"/>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6352742" y="1817038"/>
            <a:ext cx="4619625" cy="1666875"/>
          </a:xfrm>
        </p:spPr>
      </p:pic>
      <p:sp>
        <p:nvSpPr>
          <p:cNvPr id="5" name="文本框 4"/>
          <p:cNvSpPr txBox="1"/>
          <p:nvPr/>
        </p:nvSpPr>
        <p:spPr>
          <a:xfrm>
            <a:off x="706582" y="1817038"/>
            <a:ext cx="4717473" cy="2031325"/>
          </a:xfrm>
          <a:prstGeom prst="rect">
            <a:avLst/>
          </a:prstGeom>
          <a:noFill/>
        </p:spPr>
        <p:txBody>
          <a:bodyPr wrap="square" rtlCol="0">
            <a:spAutoFit/>
          </a:bodyPr>
          <a:lstStyle/>
          <a:p>
            <a:r>
              <a:rPr lang="zh-CN" altLang="en-US" dirty="0"/>
              <a:t>每个</a:t>
            </a:r>
            <a:r>
              <a:rPr lang="en-US" altLang="zh-CN" dirty="0"/>
              <a:t>UDP</a:t>
            </a:r>
            <a:r>
              <a:rPr lang="zh-CN" altLang="en-US" dirty="0"/>
              <a:t>报文分</a:t>
            </a:r>
            <a:r>
              <a:rPr lang="en-US" altLang="zh-CN" dirty="0"/>
              <a:t>UDP</a:t>
            </a:r>
            <a:r>
              <a:rPr lang="zh-CN" altLang="en-US" dirty="0"/>
              <a:t>报头和</a:t>
            </a:r>
            <a:r>
              <a:rPr lang="en-US" altLang="zh-CN" dirty="0"/>
              <a:t>UDP</a:t>
            </a:r>
            <a:r>
              <a:rPr lang="zh-CN" altLang="en-US" dirty="0"/>
              <a:t>数据区两部分。</a:t>
            </a:r>
            <a:endParaRPr lang="en-US" altLang="zh-CN" dirty="0"/>
          </a:p>
          <a:p>
            <a:r>
              <a:rPr lang="en-US" altLang="zh-CN" dirty="0"/>
              <a:t>UDP</a:t>
            </a:r>
            <a:r>
              <a:rPr lang="zh-CN" altLang="en-US" dirty="0"/>
              <a:t>报头由</a:t>
            </a:r>
            <a:r>
              <a:rPr lang="en-US" altLang="zh-CN" dirty="0"/>
              <a:t>4</a:t>
            </a:r>
            <a:r>
              <a:rPr lang="zh-CN" altLang="en-US" dirty="0"/>
              <a:t>个域组成，</a:t>
            </a:r>
            <a:endParaRPr lang="en-US" altLang="zh-CN" dirty="0"/>
          </a:p>
          <a:p>
            <a:r>
              <a:rPr lang="zh-CN" altLang="en-US" dirty="0"/>
              <a:t>其中每个域各占用</a:t>
            </a:r>
            <a:r>
              <a:rPr lang="en-US" altLang="zh-CN" dirty="0"/>
              <a:t>2</a:t>
            </a:r>
            <a:r>
              <a:rPr lang="zh-CN" altLang="en-US" dirty="0"/>
              <a:t>个字节，具体如下：</a:t>
            </a:r>
            <a:endParaRPr lang="en-US" altLang="zh-CN" dirty="0"/>
          </a:p>
          <a:p>
            <a:r>
              <a:rPr lang="zh-CN" altLang="en-US" dirty="0"/>
              <a:t>源</a:t>
            </a:r>
            <a:r>
              <a:rPr lang="zh-CN" altLang="en-US" dirty="0">
                <a:hlinkClick r:id="rId2"/>
              </a:rPr>
              <a:t>端口号</a:t>
            </a:r>
            <a:endParaRPr lang="en-US" altLang="zh-CN" dirty="0"/>
          </a:p>
          <a:p>
            <a:r>
              <a:rPr lang="zh-CN" altLang="en-US" dirty="0"/>
              <a:t>目标端口号</a:t>
            </a:r>
            <a:endParaRPr lang="en-US" altLang="zh-CN" dirty="0"/>
          </a:p>
          <a:p>
            <a:r>
              <a:rPr lang="zh-CN" altLang="en-US" dirty="0">
                <a:hlinkClick r:id="rId3"/>
              </a:rPr>
              <a:t>数据报</a:t>
            </a:r>
            <a:r>
              <a:rPr lang="zh-CN" altLang="en-US" dirty="0"/>
              <a:t>长度</a:t>
            </a:r>
            <a:endParaRPr lang="en-US" altLang="zh-CN" dirty="0"/>
          </a:p>
          <a:p>
            <a:r>
              <a:rPr lang="zh-CN" altLang="en-US" dirty="0"/>
              <a:t>校验值</a:t>
            </a:r>
            <a:endParaRPr lang="zh-CN" alt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分层封装与分解操作</a:t>
            </a:r>
            <a:endParaRPr lang="zh-CN" altLang="en-US" dirty="0"/>
          </a:p>
        </p:txBody>
      </p:sp>
      <p:sp>
        <p:nvSpPr>
          <p:cNvPr id="3" name="内容占位符 2"/>
          <p:cNvSpPr>
            <a:spLocks noGrp="1"/>
          </p:cNvSpPr>
          <p:nvPr>
            <p:ph idx="1"/>
          </p:nvPr>
        </p:nvSpPr>
        <p:spPr/>
        <p:txBody>
          <a:bodyPr/>
          <a:lstStyle/>
          <a:p>
            <a:r>
              <a:rPr lang="zh-CN" altLang="en-US" dirty="0"/>
              <a:t>在</a:t>
            </a:r>
            <a:r>
              <a:rPr lang="en-US" altLang="zh-CN" dirty="0"/>
              <a:t>TCP/IP</a:t>
            </a:r>
            <a:r>
              <a:rPr lang="zh-CN" altLang="en-US" dirty="0"/>
              <a:t>协议层次模型中，</a:t>
            </a:r>
            <a:r>
              <a:rPr lang="en-US" altLang="zh-CN" dirty="0"/>
              <a:t>UDP</a:t>
            </a:r>
            <a:r>
              <a:rPr lang="zh-CN" altLang="en-US" dirty="0"/>
              <a:t>位于</a:t>
            </a:r>
            <a:r>
              <a:rPr lang="en-US" altLang="zh-CN" dirty="0"/>
              <a:t>IP</a:t>
            </a:r>
            <a:r>
              <a:rPr lang="zh-CN" altLang="en-US" dirty="0"/>
              <a:t>层之上。应用程序访问</a:t>
            </a:r>
            <a:r>
              <a:rPr lang="en-US" altLang="zh-CN" dirty="0"/>
              <a:t>UDP</a:t>
            </a:r>
            <a:r>
              <a:rPr lang="zh-CN" altLang="en-US" dirty="0"/>
              <a:t>层然后使用</a:t>
            </a:r>
            <a:r>
              <a:rPr lang="en-US" altLang="zh-CN" dirty="0"/>
              <a:t>IP</a:t>
            </a:r>
            <a:r>
              <a:rPr lang="zh-CN" altLang="en-US" dirty="0"/>
              <a:t>层传送数据报。</a:t>
            </a:r>
            <a:r>
              <a:rPr lang="en-US" altLang="zh-CN" dirty="0"/>
              <a:t>IP</a:t>
            </a:r>
            <a:r>
              <a:rPr lang="zh-CN" altLang="en-US" dirty="0"/>
              <a:t>层的报头指明了源主机和目的主机地址，而</a:t>
            </a:r>
            <a:r>
              <a:rPr lang="en-US" altLang="zh-CN" dirty="0"/>
              <a:t>UDP</a:t>
            </a:r>
            <a:r>
              <a:rPr lang="zh-CN" altLang="en-US" dirty="0"/>
              <a:t>层的报头指明了主机上的源端口和目的端口。</a:t>
            </a:r>
            <a:endParaRPr lang="en-US" altLang="zh-CN" dirty="0"/>
          </a:p>
          <a:p>
            <a:r>
              <a:rPr lang="en-US" altLang="zh-CN" dirty="0"/>
              <a:t>UDP</a:t>
            </a:r>
            <a:r>
              <a:rPr lang="zh-CN" altLang="en-US" dirty="0"/>
              <a:t>软件应用程序之间的复用与分解都要通过端口机制来实现。每个应用程序在发送数据报之前必须与操作系统协商以获得协议端口和相应的端口号。</a:t>
            </a:r>
            <a:br>
              <a:rPr lang="zh-CN" altLang="en-US" dirty="0"/>
            </a:br>
            <a:r>
              <a:rPr lang="zh-CN" altLang="en-US" dirty="0"/>
              <a:t>　　</a:t>
            </a:r>
            <a:r>
              <a:rPr lang="en-US" altLang="zh-CN" dirty="0"/>
              <a:t>UDP</a:t>
            </a:r>
            <a:r>
              <a:rPr lang="zh-CN" altLang="en-US" dirty="0"/>
              <a:t>分解操作：从</a:t>
            </a:r>
            <a:r>
              <a:rPr lang="en-US" altLang="zh-CN" dirty="0"/>
              <a:t>IP</a:t>
            </a:r>
            <a:r>
              <a:rPr lang="zh-CN" altLang="en-US" dirty="0"/>
              <a:t>层接收了数据报之后，根据</a:t>
            </a:r>
            <a:r>
              <a:rPr lang="en-US" altLang="zh-CN" dirty="0"/>
              <a:t>UDP</a:t>
            </a:r>
            <a:r>
              <a:rPr lang="zh-CN" altLang="en-US" dirty="0"/>
              <a:t>的目的端口号进行分解操作。</a:t>
            </a:r>
            <a:br>
              <a:rPr lang="zh-CN" altLang="en-US" dirty="0"/>
            </a:br>
            <a:r>
              <a:rPr lang="zh-CN" altLang="en-US" dirty="0"/>
              <a:t>　　</a:t>
            </a:r>
            <a:r>
              <a:rPr lang="en-US" altLang="zh-CN" dirty="0"/>
              <a:t>UDP</a:t>
            </a:r>
            <a:r>
              <a:rPr lang="zh-CN" altLang="en-US" dirty="0"/>
              <a:t>端口号指定有两种方式：由管理机构指定端口和动态绑定的方式。</a:t>
            </a:r>
            <a:endParaRPr lang="zh-CN" alt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UDP</a:t>
            </a:r>
            <a:r>
              <a:rPr lang="zh-CN" altLang="en-US" dirty="0"/>
              <a:t>客户端与服务器端示意图</a:t>
            </a:r>
            <a:endParaRPr lang="zh-CN" altLang="en-US" dirty="0"/>
          </a:p>
        </p:txBody>
      </p:sp>
      <p:pic>
        <p:nvPicPr>
          <p:cNvPr id="4" name="内容占位符 3"/>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3286125" y="1872456"/>
            <a:ext cx="5619750" cy="4257675"/>
          </a:xfr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UDP</a:t>
            </a:r>
            <a:r>
              <a:rPr lang="zh-CN" altLang="en-US" dirty="0"/>
              <a:t>关键函数</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b="1" dirty="0"/>
              <a:t>创建</a:t>
            </a:r>
            <a:r>
              <a:rPr lang="en-US" altLang="zh-CN" b="1" dirty="0"/>
              <a:t>socket</a:t>
            </a:r>
            <a:r>
              <a:rPr lang="zh-CN" altLang="en-US" b="1" dirty="0"/>
              <a:t>：</a:t>
            </a:r>
            <a:endParaRPr lang="en-US" altLang="zh-CN" dirty="0"/>
          </a:p>
          <a:p>
            <a:pPr marL="0" indent="0">
              <a:buNone/>
            </a:pPr>
            <a:r>
              <a:rPr lang="en-US" altLang="zh-CN" sz="1800" dirty="0"/>
              <a:t>         SOCKET  </a:t>
            </a:r>
            <a:r>
              <a:rPr lang="en-US" altLang="zh-CN" sz="1800" dirty="0" err="1"/>
              <a:t>socket</a:t>
            </a:r>
            <a:r>
              <a:rPr lang="en-US" altLang="zh-CN" sz="1800" dirty="0"/>
              <a:t> (</a:t>
            </a:r>
            <a:r>
              <a:rPr lang="en-US" altLang="zh-CN" sz="1800" dirty="0" err="1"/>
              <a:t>int</a:t>
            </a:r>
            <a:r>
              <a:rPr lang="en-US" altLang="zh-CN" sz="1800" dirty="0"/>
              <a:t> </a:t>
            </a:r>
            <a:r>
              <a:rPr lang="en-US" altLang="zh-CN" sz="1800" dirty="0" err="1"/>
              <a:t>af</a:t>
            </a:r>
            <a:r>
              <a:rPr lang="en-US" altLang="zh-CN" sz="1800" dirty="0"/>
              <a:t>, </a:t>
            </a:r>
            <a:r>
              <a:rPr lang="en-US" altLang="zh-CN" sz="1800" dirty="0" err="1"/>
              <a:t>int</a:t>
            </a:r>
            <a:r>
              <a:rPr lang="en-US" altLang="zh-CN" sz="1800" dirty="0"/>
              <a:t> type, </a:t>
            </a:r>
            <a:r>
              <a:rPr lang="en-US" altLang="zh-CN" sz="1800" dirty="0" err="1"/>
              <a:t>int</a:t>
            </a:r>
            <a:r>
              <a:rPr lang="en-US" altLang="zh-CN" sz="1800" dirty="0"/>
              <a:t> protocol);</a:t>
            </a:r>
            <a:endParaRPr lang="en-US" altLang="zh-CN" sz="1800" dirty="0"/>
          </a:p>
          <a:p>
            <a:pPr marL="0" indent="0">
              <a:buNone/>
            </a:pPr>
            <a:r>
              <a:rPr lang="en-US" altLang="zh-CN" sz="1800" dirty="0"/>
              <a:t>         </a:t>
            </a:r>
            <a:r>
              <a:rPr lang="zh-CN" altLang="en-US" sz="1800" dirty="0"/>
              <a:t>第一个参数</a:t>
            </a:r>
            <a:r>
              <a:rPr lang="en-US" altLang="zh-CN" sz="1800" dirty="0" err="1"/>
              <a:t>af</a:t>
            </a:r>
            <a:r>
              <a:rPr lang="en-US" altLang="zh-CN" sz="1800" dirty="0"/>
              <a:t>:  </a:t>
            </a:r>
            <a:r>
              <a:rPr lang="zh-CN" altLang="en-US" sz="1800" dirty="0"/>
              <a:t>表示族地址，网络编程一般使用</a:t>
            </a:r>
            <a:r>
              <a:rPr lang="en-US" altLang="zh-CN" sz="1800" dirty="0"/>
              <a:t>AF_INET</a:t>
            </a:r>
            <a:r>
              <a:rPr lang="zh-CN" altLang="en-US" sz="1800" dirty="0"/>
              <a:t>宏。</a:t>
            </a:r>
            <a:endParaRPr lang="zh-CN" altLang="en-US" sz="1800" dirty="0"/>
          </a:p>
          <a:p>
            <a:pPr marL="0" indent="0">
              <a:buNone/>
            </a:pPr>
            <a:r>
              <a:rPr lang="zh-CN" altLang="en-US" sz="1800" dirty="0"/>
              <a:t>         第二个参数</a:t>
            </a:r>
            <a:r>
              <a:rPr lang="en-US" altLang="zh-CN" sz="1800" dirty="0"/>
              <a:t>type:  </a:t>
            </a:r>
            <a:r>
              <a:rPr lang="zh-CN" altLang="en-US" sz="1800" dirty="0"/>
              <a:t>表示连接类型，</a:t>
            </a:r>
            <a:r>
              <a:rPr lang="en-US" altLang="zh-CN" sz="1800" dirty="0"/>
              <a:t>TCP</a:t>
            </a:r>
            <a:r>
              <a:rPr lang="zh-CN" altLang="en-US" sz="1800" dirty="0"/>
              <a:t>可选面向连接</a:t>
            </a:r>
            <a:r>
              <a:rPr lang="en-US" altLang="zh-CN" sz="1800" dirty="0"/>
              <a:t>SOCK_STREAM</a:t>
            </a:r>
            <a:r>
              <a:rPr lang="zh-CN" altLang="en-US" sz="1800" dirty="0"/>
              <a:t>，</a:t>
            </a:r>
            <a:r>
              <a:rPr lang="en-US" altLang="zh-CN" sz="1800" dirty="0"/>
              <a:t>UDP</a:t>
            </a:r>
            <a:r>
              <a:rPr lang="zh-CN" altLang="en-US" sz="1800" dirty="0"/>
              <a:t>数据报</a:t>
            </a:r>
            <a:r>
              <a:rPr lang="en-US" altLang="zh-CN" sz="1800" dirty="0"/>
              <a:t>SOCK_DGRAM</a:t>
            </a:r>
            <a:r>
              <a:rPr lang="zh-CN" altLang="en-US" sz="1800" dirty="0"/>
              <a:t>。</a:t>
            </a:r>
            <a:endParaRPr lang="en-US" altLang="zh-CN" sz="1800" dirty="0"/>
          </a:p>
          <a:p>
            <a:pPr marL="0" indent="0">
              <a:buNone/>
            </a:pPr>
            <a:r>
              <a:rPr lang="en-US" altLang="zh-CN" sz="1800" dirty="0"/>
              <a:t>         </a:t>
            </a:r>
            <a:r>
              <a:rPr lang="zh-CN" altLang="en-US" sz="1800" dirty="0"/>
              <a:t>第三个参数</a:t>
            </a:r>
            <a:r>
              <a:rPr lang="en-US" altLang="zh-CN" sz="1800" dirty="0"/>
              <a:t>protocol:  </a:t>
            </a:r>
            <a:r>
              <a:rPr lang="zh-CN" altLang="en-US" sz="1800" dirty="0"/>
              <a:t>表示协议，在使用</a:t>
            </a:r>
            <a:r>
              <a:rPr lang="en-US" altLang="zh-CN" sz="1800" dirty="0"/>
              <a:t>AF_INET</a:t>
            </a:r>
            <a:r>
              <a:rPr lang="zh-CN" altLang="en-US" sz="1800" dirty="0"/>
              <a:t>族地址</a:t>
            </a:r>
            <a:r>
              <a:rPr lang="en-US" altLang="zh-CN" sz="1800" dirty="0"/>
              <a:t>UDP</a:t>
            </a:r>
            <a:r>
              <a:rPr lang="zh-CN" altLang="en-US" sz="1800" dirty="0"/>
              <a:t>连接，设为</a:t>
            </a:r>
            <a:r>
              <a:rPr lang="en-US" altLang="zh-CN" sz="1800" dirty="0"/>
              <a:t>IPPROTO_UDP</a:t>
            </a:r>
            <a:r>
              <a:rPr lang="zh-CN" altLang="en-US" sz="1800" dirty="0"/>
              <a:t>。</a:t>
            </a:r>
            <a:endParaRPr lang="en-US" altLang="zh-CN" sz="1800" dirty="0"/>
          </a:p>
          <a:p>
            <a:r>
              <a:rPr lang="zh-CN" altLang="en-US" b="1" dirty="0"/>
              <a:t>绑定</a:t>
            </a:r>
            <a:r>
              <a:rPr lang="en-US" altLang="zh-CN" b="1" dirty="0"/>
              <a:t>socket</a:t>
            </a:r>
            <a:r>
              <a:rPr lang="zh-CN" altLang="en-US" b="1" dirty="0"/>
              <a:t>：</a:t>
            </a:r>
            <a:br>
              <a:rPr lang="en-US" altLang="zh-CN" b="1" dirty="0"/>
            </a:br>
            <a:r>
              <a:rPr lang="en-US" altLang="zh-CN" sz="2300" dirty="0"/>
              <a:t>      </a:t>
            </a:r>
            <a:r>
              <a:rPr lang="en-US" altLang="zh-CN" sz="2300" dirty="0" err="1"/>
              <a:t>int</a:t>
            </a:r>
            <a:r>
              <a:rPr lang="en-US" altLang="zh-CN" sz="2300" dirty="0"/>
              <a:t>  bind(SOCKET s, </a:t>
            </a:r>
            <a:r>
              <a:rPr lang="en-US" altLang="zh-CN" sz="2300" dirty="0" err="1"/>
              <a:t>const</a:t>
            </a:r>
            <a:r>
              <a:rPr lang="en-US" altLang="zh-CN" sz="2300" dirty="0"/>
              <a:t> struct </a:t>
            </a:r>
            <a:r>
              <a:rPr lang="en-US" altLang="zh-CN" sz="2300" dirty="0" err="1"/>
              <a:t>sockaddr</a:t>
            </a:r>
            <a:r>
              <a:rPr lang="en-US" altLang="zh-CN" sz="2300" dirty="0"/>
              <a:t> *</a:t>
            </a:r>
            <a:r>
              <a:rPr lang="en-US" altLang="zh-CN" sz="2300" dirty="0" err="1"/>
              <a:t>saddr,int</a:t>
            </a:r>
            <a:r>
              <a:rPr lang="en-US" altLang="zh-CN" sz="2300" dirty="0"/>
              <a:t> </a:t>
            </a:r>
            <a:r>
              <a:rPr lang="en-US" altLang="zh-CN" sz="2300" dirty="0" err="1"/>
              <a:t>namelen</a:t>
            </a:r>
            <a:r>
              <a:rPr lang="en-US" altLang="zh-CN" sz="2300" dirty="0"/>
              <a:t>);</a:t>
            </a:r>
            <a:endParaRPr lang="en-US" altLang="zh-CN" sz="2300" dirty="0"/>
          </a:p>
          <a:p>
            <a:pPr marL="0" indent="0">
              <a:buNone/>
            </a:pPr>
            <a:r>
              <a:rPr lang="en-US" altLang="zh-CN" sz="2300" dirty="0"/>
              <a:t>         </a:t>
            </a:r>
            <a:r>
              <a:rPr lang="zh-CN" altLang="en-US" sz="2300" dirty="0"/>
              <a:t>第一个参数</a:t>
            </a:r>
            <a:r>
              <a:rPr lang="en-US" altLang="zh-CN" sz="2300" dirty="0"/>
              <a:t>:  </a:t>
            </a:r>
            <a:r>
              <a:rPr lang="zh-CN" altLang="en-US" sz="2300" dirty="0"/>
              <a:t>需要绑定的</a:t>
            </a:r>
            <a:r>
              <a:rPr lang="en-US" altLang="zh-CN" sz="2300" dirty="0"/>
              <a:t>socket</a:t>
            </a:r>
            <a:r>
              <a:rPr lang="zh-CN" altLang="en-US" sz="2300" dirty="0"/>
              <a:t>。</a:t>
            </a:r>
            <a:endParaRPr lang="en-US" altLang="zh-CN" sz="2300" dirty="0"/>
          </a:p>
          <a:p>
            <a:pPr marL="0" indent="0">
              <a:buNone/>
            </a:pPr>
            <a:r>
              <a:rPr lang="en-US" altLang="zh-CN" sz="2300" dirty="0"/>
              <a:t>         </a:t>
            </a:r>
            <a:r>
              <a:rPr lang="zh-CN" altLang="en-US" sz="2300" dirty="0"/>
              <a:t>第二个参数</a:t>
            </a:r>
            <a:r>
              <a:rPr lang="en-US" altLang="zh-CN" sz="2300" dirty="0"/>
              <a:t>:  </a:t>
            </a:r>
            <a:r>
              <a:rPr lang="zh-CN" altLang="en-US" sz="2300" dirty="0"/>
              <a:t>对应</a:t>
            </a:r>
            <a:r>
              <a:rPr lang="en-US" altLang="zh-CN" sz="2300" dirty="0"/>
              <a:t>AF_INET</a:t>
            </a:r>
            <a:r>
              <a:rPr lang="zh-CN" altLang="en-US" sz="2300" dirty="0"/>
              <a:t>，使用</a:t>
            </a:r>
            <a:r>
              <a:rPr lang="en-US" altLang="zh-CN" sz="2300" dirty="0"/>
              <a:t>struct </a:t>
            </a:r>
            <a:r>
              <a:rPr lang="en-US" altLang="zh-CN" sz="2300" dirty="0" err="1"/>
              <a:t>sockaddr_in</a:t>
            </a:r>
            <a:r>
              <a:rPr lang="zh-CN" altLang="en-US" sz="2300" dirty="0"/>
              <a:t>包含协议，</a:t>
            </a:r>
            <a:r>
              <a:rPr lang="en-US" altLang="zh-CN" sz="2300" dirty="0"/>
              <a:t>IP</a:t>
            </a:r>
            <a:r>
              <a:rPr lang="zh-CN" altLang="en-US" sz="2300" dirty="0"/>
              <a:t>，端口等信息。</a:t>
            </a:r>
            <a:endParaRPr lang="zh-CN" altLang="en-US" sz="2300" dirty="0"/>
          </a:p>
          <a:p>
            <a:pPr marL="0" indent="0">
              <a:buNone/>
            </a:pPr>
            <a:r>
              <a:rPr lang="zh-CN" altLang="en-US" sz="2300" dirty="0"/>
              <a:t>         第三个参数</a:t>
            </a:r>
            <a:r>
              <a:rPr lang="en-US" altLang="zh-CN" sz="2300" dirty="0"/>
              <a:t>:  </a:t>
            </a:r>
            <a:r>
              <a:rPr lang="zh-CN" altLang="en-US" sz="2300" dirty="0"/>
              <a:t>对应</a:t>
            </a:r>
            <a:r>
              <a:rPr lang="en-US" altLang="zh-CN" sz="2300" dirty="0"/>
              <a:t>AF_INET</a:t>
            </a:r>
            <a:r>
              <a:rPr lang="zh-CN" altLang="en-US" sz="2300" dirty="0"/>
              <a:t>，使用</a:t>
            </a:r>
            <a:r>
              <a:rPr lang="en-US" altLang="zh-CN" sz="2300" dirty="0"/>
              <a:t>struct </a:t>
            </a:r>
            <a:r>
              <a:rPr lang="en-US" altLang="zh-CN" sz="2300" dirty="0" err="1"/>
              <a:t>sockaddr_in</a:t>
            </a:r>
            <a:r>
              <a:rPr lang="zh-CN" altLang="en-US" sz="2300" dirty="0"/>
              <a:t>结构大小。</a:t>
            </a:r>
            <a:endParaRPr lang="zh-CN" altLang="en-US" sz="2300" dirty="0"/>
          </a:p>
          <a:p>
            <a:pPr marL="0" indent="0">
              <a:buNone/>
            </a:pPr>
            <a:r>
              <a:rPr lang="zh-CN" altLang="en-US" sz="2300" dirty="0"/>
              <a:t>         该函数将</a:t>
            </a:r>
            <a:r>
              <a:rPr lang="en-US" altLang="zh-CN" sz="2300" dirty="0"/>
              <a:t>socket</a:t>
            </a:r>
            <a:r>
              <a:rPr lang="zh-CN" altLang="en-US" sz="2300" dirty="0"/>
              <a:t>与协议，</a:t>
            </a:r>
            <a:r>
              <a:rPr lang="en-US" altLang="zh-CN" sz="2300" dirty="0"/>
              <a:t>IP</a:t>
            </a:r>
            <a:r>
              <a:rPr lang="zh-CN" altLang="en-US" sz="2300" dirty="0"/>
              <a:t>地址，</a:t>
            </a:r>
            <a:r>
              <a:rPr lang="en-US" altLang="zh-CN" sz="2300" dirty="0"/>
              <a:t>Port</a:t>
            </a:r>
            <a:r>
              <a:rPr lang="zh-CN" altLang="en-US" sz="2300" dirty="0"/>
              <a:t>端口号绑定起来，相对于给</a:t>
            </a:r>
            <a:r>
              <a:rPr lang="en-US" altLang="zh-CN" sz="2300" dirty="0"/>
              <a:t>socket“</a:t>
            </a:r>
            <a:r>
              <a:rPr lang="zh-CN" altLang="en-US" sz="2300" dirty="0"/>
              <a:t>命名”唯一的标识，这样其他的进程就可以通过这个标识找到这个</a:t>
            </a:r>
            <a:r>
              <a:rPr lang="en-US" altLang="zh-CN" sz="2300" dirty="0"/>
              <a:t>socket</a:t>
            </a:r>
            <a:r>
              <a:rPr lang="zh-CN" altLang="en-US" sz="2300" dirty="0"/>
              <a:t>。</a:t>
            </a:r>
            <a:endParaRPr lang="en-US" altLang="zh-CN" sz="2300" dirty="0"/>
          </a:p>
          <a:p>
            <a:endParaRPr lang="zh-CN" alt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246909"/>
            <a:ext cx="10515600" cy="4930054"/>
          </a:xfrm>
        </p:spPr>
        <p:txBody>
          <a:bodyPr>
            <a:normAutofit/>
          </a:bodyPr>
          <a:lstStyle/>
          <a:p>
            <a:r>
              <a:rPr lang="zh-CN" altLang="en-US" b="1" dirty="0"/>
              <a:t>发送数据：</a:t>
            </a:r>
            <a:endParaRPr lang="zh-CN" altLang="en-US" dirty="0"/>
          </a:p>
          <a:p>
            <a:pPr marL="0" indent="0">
              <a:buNone/>
            </a:pPr>
            <a:r>
              <a:rPr lang="zh-CN" altLang="en-US" sz="2000" dirty="0"/>
              <a:t>         </a:t>
            </a:r>
            <a:r>
              <a:rPr lang="en-US" altLang="zh-CN" sz="2000" dirty="0" err="1"/>
              <a:t>int</a:t>
            </a:r>
            <a:r>
              <a:rPr lang="en-US" altLang="zh-CN" sz="2000" dirty="0"/>
              <a:t>  </a:t>
            </a:r>
            <a:r>
              <a:rPr lang="en-US" altLang="zh-CN" sz="2000" dirty="0" err="1"/>
              <a:t>sendto</a:t>
            </a:r>
            <a:r>
              <a:rPr lang="en-US" altLang="zh-CN" sz="2000" dirty="0"/>
              <a:t>(SOCKET s, </a:t>
            </a:r>
            <a:r>
              <a:rPr lang="en-US" altLang="zh-CN" sz="2000" dirty="0" err="1"/>
              <a:t>const</a:t>
            </a:r>
            <a:r>
              <a:rPr lang="en-US" altLang="zh-CN" sz="2000" dirty="0"/>
              <a:t> char  *</a:t>
            </a:r>
            <a:r>
              <a:rPr lang="en-US" altLang="zh-CN" sz="2000" dirty="0" err="1"/>
              <a:t>buf</a:t>
            </a:r>
            <a:r>
              <a:rPr lang="en-US" altLang="zh-CN" sz="2000" dirty="0"/>
              <a:t>,  </a:t>
            </a:r>
            <a:r>
              <a:rPr lang="en-US" altLang="zh-CN" sz="2000" dirty="0" err="1"/>
              <a:t>int</a:t>
            </a:r>
            <a:r>
              <a:rPr lang="en-US" altLang="zh-CN" sz="2000" dirty="0"/>
              <a:t> </a:t>
            </a:r>
            <a:r>
              <a:rPr lang="en-US" altLang="zh-CN" sz="2000" dirty="0" err="1"/>
              <a:t>len</a:t>
            </a:r>
            <a:r>
              <a:rPr lang="en-US" altLang="zh-CN" sz="2000" dirty="0"/>
              <a:t>,</a:t>
            </a:r>
            <a:endParaRPr lang="en-US" altLang="zh-CN" sz="2000" dirty="0"/>
          </a:p>
          <a:p>
            <a:pPr marL="0" indent="0">
              <a:buNone/>
            </a:pPr>
            <a:r>
              <a:rPr lang="en-US" altLang="zh-CN" sz="2000" dirty="0"/>
              <a:t>                              </a:t>
            </a:r>
            <a:r>
              <a:rPr lang="en-US" altLang="zh-CN" sz="2000" dirty="0" err="1"/>
              <a:t>int</a:t>
            </a:r>
            <a:r>
              <a:rPr lang="en-US" altLang="zh-CN" sz="2000" dirty="0"/>
              <a:t> flags, </a:t>
            </a:r>
            <a:r>
              <a:rPr lang="en-US" altLang="zh-CN" sz="2000" dirty="0" err="1"/>
              <a:t>const</a:t>
            </a:r>
            <a:r>
              <a:rPr lang="en-US" altLang="zh-CN" sz="2000" dirty="0"/>
              <a:t> struct </a:t>
            </a:r>
            <a:r>
              <a:rPr lang="en-US" altLang="zh-CN" sz="2000" dirty="0" err="1"/>
              <a:t>sockaddr</a:t>
            </a:r>
            <a:r>
              <a:rPr lang="en-US" altLang="zh-CN" sz="2000" dirty="0"/>
              <a:t>  *to, </a:t>
            </a:r>
            <a:r>
              <a:rPr lang="en-US" altLang="zh-CN" sz="2000" dirty="0" err="1"/>
              <a:t>int</a:t>
            </a:r>
            <a:r>
              <a:rPr lang="en-US" altLang="zh-CN" sz="2000" dirty="0"/>
              <a:t> </a:t>
            </a:r>
            <a:r>
              <a:rPr lang="en-US" altLang="zh-CN" sz="2000" dirty="0" err="1"/>
              <a:t>tolen</a:t>
            </a:r>
            <a:r>
              <a:rPr lang="en-US" altLang="zh-CN" sz="2000" dirty="0"/>
              <a:t>);</a:t>
            </a:r>
            <a:endParaRPr lang="en-US" altLang="zh-CN" sz="2000" dirty="0"/>
          </a:p>
          <a:p>
            <a:pPr marL="0" indent="0">
              <a:buNone/>
            </a:pPr>
            <a:r>
              <a:rPr lang="en-US" altLang="zh-CN" sz="2000" dirty="0"/>
              <a:t>         </a:t>
            </a:r>
            <a:r>
              <a:rPr lang="zh-CN" altLang="en-US" sz="2000" dirty="0"/>
              <a:t>第一个参数</a:t>
            </a:r>
            <a:r>
              <a:rPr lang="en-US" altLang="zh-CN" sz="2000" dirty="0"/>
              <a:t>:  socket</a:t>
            </a:r>
            <a:r>
              <a:rPr lang="zh-CN" altLang="en-US" sz="2000" dirty="0"/>
              <a:t>为对方的</a:t>
            </a:r>
            <a:r>
              <a:rPr lang="en-US" altLang="zh-CN" sz="2000" dirty="0"/>
              <a:t>socket</a:t>
            </a:r>
            <a:r>
              <a:rPr lang="zh-CN" altLang="en-US" sz="2000" dirty="0"/>
              <a:t>。</a:t>
            </a:r>
            <a:endParaRPr lang="en-US" altLang="zh-CN" sz="2000" dirty="0"/>
          </a:p>
          <a:p>
            <a:pPr marL="0" indent="0">
              <a:buNone/>
            </a:pPr>
            <a:r>
              <a:rPr lang="en-US" altLang="zh-CN" sz="2000" dirty="0"/>
              <a:t>         </a:t>
            </a:r>
            <a:r>
              <a:rPr lang="zh-CN" altLang="en-US" sz="2000" dirty="0"/>
              <a:t>第二个参数</a:t>
            </a:r>
            <a:r>
              <a:rPr lang="en-US" altLang="zh-CN" sz="2000" dirty="0"/>
              <a:t>:  </a:t>
            </a:r>
            <a:r>
              <a:rPr lang="zh-CN" altLang="en-US" sz="2000" dirty="0"/>
              <a:t>发送数据的缓冲区。</a:t>
            </a:r>
            <a:endParaRPr lang="zh-CN" altLang="en-US" sz="2000" dirty="0"/>
          </a:p>
          <a:p>
            <a:pPr marL="0" indent="0">
              <a:buNone/>
            </a:pPr>
            <a:r>
              <a:rPr lang="zh-CN" altLang="en-US" sz="2000" dirty="0"/>
              <a:t>         第三个参数</a:t>
            </a:r>
            <a:r>
              <a:rPr lang="en-US" altLang="zh-CN" sz="2000" dirty="0"/>
              <a:t>:  </a:t>
            </a:r>
            <a:r>
              <a:rPr lang="zh-CN" altLang="en-US" sz="2000" dirty="0"/>
              <a:t>数据缓冲区大小。</a:t>
            </a:r>
            <a:endParaRPr lang="zh-CN" altLang="en-US" sz="2000" dirty="0"/>
          </a:p>
          <a:p>
            <a:pPr marL="0" indent="0">
              <a:buNone/>
            </a:pPr>
            <a:r>
              <a:rPr lang="zh-CN" altLang="en-US" sz="2000" dirty="0"/>
              <a:t>         第四个参数</a:t>
            </a:r>
            <a:r>
              <a:rPr lang="en-US" altLang="zh-CN" sz="2000" dirty="0"/>
              <a:t>:  </a:t>
            </a:r>
            <a:r>
              <a:rPr lang="zh-CN" altLang="en-US" sz="2000" dirty="0"/>
              <a:t>紧急状态，一般这为</a:t>
            </a:r>
            <a:r>
              <a:rPr lang="en-US" altLang="zh-CN" sz="2000" dirty="0"/>
              <a:t>0</a:t>
            </a:r>
            <a:r>
              <a:rPr lang="zh-CN" altLang="en-US" sz="2000" dirty="0"/>
              <a:t>。</a:t>
            </a:r>
            <a:endParaRPr lang="zh-CN" altLang="en-US" sz="2000" dirty="0"/>
          </a:p>
          <a:p>
            <a:pPr marL="0" indent="0">
              <a:buNone/>
            </a:pPr>
            <a:r>
              <a:rPr lang="zh-CN" altLang="en-US" sz="2000" dirty="0"/>
              <a:t>         第五个参数</a:t>
            </a:r>
            <a:r>
              <a:rPr lang="en-US" altLang="zh-CN" sz="2000" dirty="0"/>
              <a:t>:  </a:t>
            </a:r>
            <a:r>
              <a:rPr lang="zh-CN" altLang="en-US" sz="2000" dirty="0"/>
              <a:t>可选，对应</a:t>
            </a:r>
            <a:r>
              <a:rPr lang="en-US" altLang="zh-CN" sz="2000" dirty="0"/>
              <a:t>AF_INET</a:t>
            </a:r>
            <a:r>
              <a:rPr lang="zh-CN" altLang="en-US" sz="2000" dirty="0"/>
              <a:t>，对方</a:t>
            </a:r>
            <a:r>
              <a:rPr lang="en-US" altLang="zh-CN" sz="2000" dirty="0"/>
              <a:t>IP</a:t>
            </a:r>
            <a:r>
              <a:rPr lang="zh-CN" altLang="en-US" sz="2000" dirty="0"/>
              <a:t>，端口等</a:t>
            </a:r>
            <a:r>
              <a:rPr lang="en-US" altLang="zh-CN" sz="2000" dirty="0"/>
              <a:t>socket</a:t>
            </a:r>
            <a:r>
              <a:rPr lang="zh-CN" altLang="en-US" sz="2000" dirty="0"/>
              <a:t>地址标识</a:t>
            </a:r>
            <a:r>
              <a:rPr lang="en-US" altLang="zh-CN" sz="2000" dirty="0" err="1"/>
              <a:t>sockaddr_in</a:t>
            </a:r>
            <a:r>
              <a:rPr lang="zh-CN" altLang="en-US" sz="2000" dirty="0"/>
              <a:t>。</a:t>
            </a:r>
            <a:endParaRPr lang="en-US" altLang="zh-CN" sz="2000" dirty="0"/>
          </a:p>
          <a:p>
            <a:pPr marL="0" indent="0">
              <a:buNone/>
            </a:pPr>
            <a:r>
              <a:rPr lang="en-US" altLang="zh-CN" sz="2000" dirty="0"/>
              <a:t>         </a:t>
            </a:r>
            <a:r>
              <a:rPr lang="zh-CN" altLang="en-US" sz="2000" dirty="0"/>
              <a:t>第六个参数</a:t>
            </a:r>
            <a:r>
              <a:rPr lang="en-US" altLang="zh-CN" sz="2000" dirty="0"/>
              <a:t>:  </a:t>
            </a:r>
            <a:r>
              <a:rPr lang="zh-CN" altLang="en-US" sz="2000" dirty="0"/>
              <a:t>可选，对应</a:t>
            </a:r>
            <a:r>
              <a:rPr lang="en-US" altLang="zh-CN" sz="2000" dirty="0"/>
              <a:t>AF_INET</a:t>
            </a:r>
            <a:r>
              <a:rPr lang="zh-CN" altLang="en-US" sz="2000" dirty="0"/>
              <a:t>，使用</a:t>
            </a:r>
            <a:r>
              <a:rPr lang="en-US" altLang="zh-CN" sz="2000" dirty="0" err="1"/>
              <a:t>sockaddr_in</a:t>
            </a:r>
            <a:r>
              <a:rPr lang="zh-CN" altLang="en-US" sz="2000" dirty="0"/>
              <a:t>结构大小。</a:t>
            </a:r>
            <a:endParaRPr lang="zh-CN" altLang="en-US" sz="2000" dirty="0"/>
          </a:p>
          <a:p>
            <a:pPr marL="0" indent="0">
              <a:buNone/>
            </a:pPr>
            <a:r>
              <a:rPr lang="zh-CN" altLang="en-US" sz="2000" dirty="0"/>
              <a:t>         该函数用于</a:t>
            </a:r>
            <a:r>
              <a:rPr lang="en-US" altLang="zh-CN" sz="2000" dirty="0"/>
              <a:t>UDP</a:t>
            </a:r>
            <a:r>
              <a:rPr lang="zh-CN" altLang="en-US" sz="2000" dirty="0"/>
              <a:t>发送数据。</a:t>
            </a:r>
            <a:endParaRPr lang="zh-CN" altLang="en-US" sz="2000" dirty="0"/>
          </a:p>
          <a:p>
            <a:endParaRPr lang="zh-CN" alt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42109" y="724189"/>
            <a:ext cx="10515600" cy="5759738"/>
          </a:xfrm>
        </p:spPr>
        <p:txBody>
          <a:bodyPr>
            <a:normAutofit fontScale="92500" lnSpcReduction="20000"/>
          </a:bodyPr>
          <a:lstStyle/>
          <a:p>
            <a:r>
              <a:rPr lang="zh-CN" altLang="en-US" b="1" dirty="0"/>
              <a:t>接收数据：</a:t>
            </a:r>
            <a:endParaRPr lang="zh-CN" altLang="en-US" dirty="0"/>
          </a:p>
          <a:p>
            <a:pPr marL="0" indent="0">
              <a:buNone/>
            </a:pPr>
            <a:r>
              <a:rPr lang="zh-CN" altLang="en-US" sz="2400" dirty="0"/>
              <a:t>         </a:t>
            </a:r>
            <a:r>
              <a:rPr lang="en-US" altLang="zh-CN" sz="2400" dirty="0" err="1"/>
              <a:t>int</a:t>
            </a:r>
            <a:r>
              <a:rPr lang="en-US" altLang="zh-CN" sz="2400" dirty="0"/>
              <a:t>  </a:t>
            </a:r>
            <a:r>
              <a:rPr lang="en-US" altLang="zh-CN" sz="2400" dirty="0" err="1"/>
              <a:t>recvfrom</a:t>
            </a:r>
            <a:r>
              <a:rPr lang="en-US" altLang="zh-CN" sz="2400" dirty="0"/>
              <a:t>(SOCKET s, char *</a:t>
            </a:r>
            <a:r>
              <a:rPr lang="en-US" altLang="zh-CN" sz="2400" dirty="0" err="1"/>
              <a:t>buf</a:t>
            </a:r>
            <a:r>
              <a:rPr lang="en-US" altLang="zh-CN" sz="2400" dirty="0"/>
              <a:t>, </a:t>
            </a:r>
            <a:r>
              <a:rPr lang="en-US" altLang="zh-CN" sz="2400" dirty="0" err="1"/>
              <a:t>int</a:t>
            </a:r>
            <a:r>
              <a:rPr lang="en-US" altLang="zh-CN" sz="2400" dirty="0"/>
              <a:t> </a:t>
            </a:r>
            <a:r>
              <a:rPr lang="en-US" altLang="zh-CN" sz="2400" dirty="0" err="1"/>
              <a:t>len</a:t>
            </a:r>
            <a:r>
              <a:rPr lang="en-US" altLang="zh-CN" sz="2400" dirty="0"/>
              <a:t>, </a:t>
            </a:r>
            <a:endParaRPr lang="en-US" altLang="zh-CN" sz="2400" dirty="0"/>
          </a:p>
          <a:p>
            <a:pPr marL="0" indent="0">
              <a:buNone/>
            </a:pPr>
            <a:r>
              <a:rPr lang="en-US" altLang="zh-CN" sz="2400" dirty="0"/>
              <a:t>                                  </a:t>
            </a:r>
            <a:r>
              <a:rPr lang="en-US" altLang="zh-CN" sz="2400" dirty="0" err="1"/>
              <a:t>int</a:t>
            </a:r>
            <a:r>
              <a:rPr lang="en-US" altLang="zh-CN" sz="2400" dirty="0"/>
              <a:t> flags, struct </a:t>
            </a:r>
            <a:r>
              <a:rPr lang="en-US" altLang="zh-CN" sz="2400" dirty="0" err="1"/>
              <a:t>sockaddr</a:t>
            </a:r>
            <a:r>
              <a:rPr lang="en-US" altLang="zh-CN" sz="2400" dirty="0"/>
              <a:t> *from, </a:t>
            </a:r>
            <a:r>
              <a:rPr lang="en-US" altLang="zh-CN" sz="2400" dirty="0" err="1"/>
              <a:t>int</a:t>
            </a:r>
            <a:r>
              <a:rPr lang="en-US" altLang="zh-CN" sz="2400" dirty="0"/>
              <a:t> *</a:t>
            </a:r>
            <a:r>
              <a:rPr lang="en-US" altLang="zh-CN" sz="2400" dirty="0" err="1"/>
              <a:t>fromlen</a:t>
            </a:r>
            <a:r>
              <a:rPr lang="en-US" altLang="zh-CN" sz="2400" dirty="0"/>
              <a:t> );         </a:t>
            </a:r>
            <a:endParaRPr lang="en-US" altLang="zh-CN" sz="2400" dirty="0"/>
          </a:p>
          <a:p>
            <a:pPr marL="0" indent="0">
              <a:buNone/>
            </a:pPr>
            <a:r>
              <a:rPr lang="en-US" altLang="zh-CN" sz="2400" dirty="0"/>
              <a:t>         </a:t>
            </a:r>
            <a:r>
              <a:rPr lang="zh-CN" altLang="en-US" sz="2400" dirty="0"/>
              <a:t>第一个参数</a:t>
            </a:r>
            <a:r>
              <a:rPr lang="en-US" altLang="zh-CN" sz="2400" dirty="0"/>
              <a:t>:  socket</a:t>
            </a:r>
            <a:r>
              <a:rPr lang="zh-CN" altLang="en-US" sz="2400" dirty="0"/>
              <a:t>为对方的</a:t>
            </a:r>
            <a:r>
              <a:rPr lang="en-US" altLang="zh-CN" sz="2400" dirty="0"/>
              <a:t>socket</a:t>
            </a:r>
            <a:r>
              <a:rPr lang="zh-CN" altLang="en-US" sz="2400" dirty="0"/>
              <a:t>。</a:t>
            </a:r>
            <a:endParaRPr lang="en-US" altLang="zh-CN" sz="2400" dirty="0"/>
          </a:p>
          <a:p>
            <a:pPr marL="0" indent="0">
              <a:buNone/>
            </a:pPr>
            <a:r>
              <a:rPr lang="en-US" altLang="zh-CN" sz="2400" dirty="0"/>
              <a:t>         </a:t>
            </a:r>
            <a:r>
              <a:rPr lang="zh-CN" altLang="en-US" sz="2400" dirty="0"/>
              <a:t>第二个参数</a:t>
            </a:r>
            <a:r>
              <a:rPr lang="en-US" altLang="zh-CN" sz="2400" dirty="0"/>
              <a:t>:  </a:t>
            </a:r>
            <a:r>
              <a:rPr lang="zh-CN" altLang="en-US" sz="2400" dirty="0"/>
              <a:t>接收数据的缓冲区。</a:t>
            </a:r>
            <a:endParaRPr lang="zh-CN" altLang="en-US" sz="2400" dirty="0"/>
          </a:p>
          <a:p>
            <a:pPr marL="0" indent="0">
              <a:buNone/>
            </a:pPr>
            <a:r>
              <a:rPr lang="zh-CN" altLang="en-US" sz="2400" dirty="0"/>
              <a:t>         第三个参数</a:t>
            </a:r>
            <a:r>
              <a:rPr lang="en-US" altLang="zh-CN" sz="2400" dirty="0"/>
              <a:t>:  </a:t>
            </a:r>
            <a:r>
              <a:rPr lang="zh-CN" altLang="en-US" sz="2400" dirty="0"/>
              <a:t>数据缓冲区大小。</a:t>
            </a:r>
            <a:endParaRPr lang="zh-CN" altLang="en-US" sz="2400" dirty="0"/>
          </a:p>
          <a:p>
            <a:pPr marL="0" indent="0">
              <a:buNone/>
            </a:pPr>
            <a:r>
              <a:rPr lang="zh-CN" altLang="en-US" sz="2400" dirty="0"/>
              <a:t>         第四个参数</a:t>
            </a:r>
            <a:r>
              <a:rPr lang="en-US" altLang="zh-CN" sz="2400" dirty="0"/>
              <a:t>:  </a:t>
            </a:r>
            <a:r>
              <a:rPr lang="zh-CN" altLang="en-US" sz="2400" dirty="0"/>
              <a:t>紧急状态，一般这为</a:t>
            </a:r>
            <a:r>
              <a:rPr lang="en-US" altLang="zh-CN" sz="2400" dirty="0"/>
              <a:t>0</a:t>
            </a:r>
            <a:r>
              <a:rPr lang="zh-CN" altLang="en-US" sz="2400" dirty="0"/>
              <a:t>。</a:t>
            </a:r>
            <a:endParaRPr lang="zh-CN" altLang="en-US" sz="2400" dirty="0"/>
          </a:p>
          <a:p>
            <a:pPr marL="0" indent="0">
              <a:buNone/>
            </a:pPr>
            <a:r>
              <a:rPr lang="zh-CN" altLang="en-US" sz="2400" dirty="0"/>
              <a:t>         第五个参数</a:t>
            </a:r>
            <a:r>
              <a:rPr lang="en-US" altLang="zh-CN" sz="2400" dirty="0"/>
              <a:t>:  </a:t>
            </a:r>
            <a:r>
              <a:rPr lang="zh-CN" altLang="en-US" sz="2400" dirty="0"/>
              <a:t>可选，对应</a:t>
            </a:r>
            <a:r>
              <a:rPr lang="en-US" altLang="zh-CN" sz="2400" dirty="0"/>
              <a:t>AF_INET</a:t>
            </a:r>
            <a:r>
              <a:rPr lang="zh-CN" altLang="en-US" sz="2400" dirty="0"/>
              <a:t>，返回对方</a:t>
            </a:r>
            <a:r>
              <a:rPr lang="en-US" altLang="zh-CN" sz="2400" dirty="0"/>
              <a:t>IP</a:t>
            </a:r>
            <a:r>
              <a:rPr lang="zh-CN" altLang="en-US" sz="2400" dirty="0"/>
              <a:t>，端口等</a:t>
            </a:r>
            <a:r>
              <a:rPr lang="en-US" altLang="zh-CN" sz="2400" dirty="0"/>
              <a:t>socket</a:t>
            </a:r>
            <a:r>
              <a:rPr lang="zh-CN" altLang="en-US" sz="2400" dirty="0"/>
              <a:t>地址标识</a:t>
            </a:r>
            <a:r>
              <a:rPr lang="en-US" altLang="zh-CN" sz="2400" dirty="0" err="1"/>
              <a:t>sockaddr_in</a:t>
            </a:r>
            <a:r>
              <a:rPr lang="zh-CN" altLang="en-US" sz="2400" dirty="0"/>
              <a:t>。</a:t>
            </a:r>
            <a:endParaRPr lang="en-US" altLang="zh-CN" sz="2400" dirty="0"/>
          </a:p>
          <a:p>
            <a:pPr marL="0" indent="0">
              <a:buNone/>
            </a:pPr>
            <a:r>
              <a:rPr lang="en-US" altLang="zh-CN" sz="2400" dirty="0"/>
              <a:t>         </a:t>
            </a:r>
            <a:r>
              <a:rPr lang="zh-CN" altLang="en-US" sz="2400" dirty="0"/>
              <a:t>第六个参数</a:t>
            </a:r>
            <a:r>
              <a:rPr lang="en-US" altLang="zh-CN" sz="2400" dirty="0"/>
              <a:t>:  </a:t>
            </a:r>
            <a:r>
              <a:rPr lang="zh-CN" altLang="en-US" sz="2400" dirty="0"/>
              <a:t>可选，对应</a:t>
            </a:r>
            <a:r>
              <a:rPr lang="en-US" altLang="zh-CN" sz="2400" dirty="0"/>
              <a:t>AF_INET</a:t>
            </a:r>
            <a:r>
              <a:rPr lang="zh-CN" altLang="en-US" sz="2400" dirty="0"/>
              <a:t>，使用</a:t>
            </a:r>
            <a:r>
              <a:rPr lang="en-US" altLang="zh-CN" sz="2400" dirty="0" err="1"/>
              <a:t>sockaddr_in</a:t>
            </a:r>
            <a:r>
              <a:rPr lang="zh-CN" altLang="en-US" sz="2400" dirty="0"/>
              <a:t>结构大小。</a:t>
            </a:r>
            <a:endParaRPr lang="zh-CN" altLang="en-US" sz="2400" dirty="0"/>
          </a:p>
          <a:p>
            <a:pPr marL="0" indent="0">
              <a:buNone/>
            </a:pPr>
            <a:r>
              <a:rPr lang="zh-CN" altLang="en-US" sz="2400" dirty="0"/>
              <a:t>         该函数用于</a:t>
            </a:r>
            <a:r>
              <a:rPr lang="en-US" altLang="zh-CN" sz="2400" dirty="0"/>
              <a:t>UDP</a:t>
            </a:r>
            <a:r>
              <a:rPr lang="zh-CN" altLang="en-US" sz="2400" dirty="0"/>
              <a:t>接收数据。</a:t>
            </a:r>
            <a:endParaRPr lang="en-US" altLang="zh-CN" sz="2400" dirty="0"/>
          </a:p>
          <a:p>
            <a:r>
              <a:rPr lang="zh-CN" altLang="en-US" b="1" dirty="0"/>
              <a:t>关闭套接字：</a:t>
            </a:r>
            <a:br>
              <a:rPr lang="zh-CN" altLang="en-US" b="1" dirty="0"/>
            </a:br>
            <a:endParaRPr lang="zh-CN" altLang="en-US" dirty="0"/>
          </a:p>
          <a:p>
            <a:pPr marL="0" indent="0">
              <a:buNone/>
            </a:pPr>
            <a:r>
              <a:rPr lang="zh-CN" altLang="en-US" sz="2200" dirty="0"/>
              <a:t>          </a:t>
            </a:r>
            <a:r>
              <a:rPr lang="en-US" altLang="zh-CN" sz="2200" dirty="0" err="1"/>
              <a:t>int</a:t>
            </a:r>
            <a:r>
              <a:rPr lang="en-US" altLang="zh-CN" sz="2200" dirty="0"/>
              <a:t>  </a:t>
            </a:r>
            <a:r>
              <a:rPr lang="en-US" altLang="zh-CN" sz="2200" dirty="0" err="1"/>
              <a:t>closesocket</a:t>
            </a:r>
            <a:r>
              <a:rPr lang="en-US" altLang="zh-CN" sz="2200" dirty="0"/>
              <a:t>(SOCKET s);</a:t>
            </a:r>
            <a:endParaRPr lang="en-US" altLang="zh-CN" sz="2200" dirty="0"/>
          </a:p>
          <a:p>
            <a:pPr marL="0" indent="0">
              <a:buNone/>
            </a:pPr>
            <a:r>
              <a:rPr lang="en-US" altLang="zh-CN" sz="2200" dirty="0"/>
              <a:t>          </a:t>
            </a:r>
            <a:r>
              <a:rPr lang="zh-CN" altLang="en-US" sz="2200" dirty="0"/>
              <a:t>参数为</a:t>
            </a:r>
            <a:r>
              <a:rPr lang="en-US" altLang="zh-CN" sz="2200" dirty="0"/>
              <a:t>socket</a:t>
            </a:r>
            <a:r>
              <a:rPr lang="zh-CN" altLang="en-US" sz="2200" dirty="0"/>
              <a:t>。</a:t>
            </a:r>
            <a:endParaRPr lang="en-US" altLang="zh-CN" sz="2200" dirty="0"/>
          </a:p>
          <a:p>
            <a:pPr marL="0" indent="0">
              <a:buNone/>
            </a:pPr>
            <a:r>
              <a:rPr lang="en-US" altLang="zh-CN" sz="2200" dirty="0"/>
              <a:t>          </a:t>
            </a:r>
            <a:r>
              <a:rPr lang="zh-CN" altLang="en-US" sz="2200" dirty="0"/>
              <a:t>该函数用于关闭套接字。</a:t>
            </a:r>
            <a:endParaRPr lang="zh-CN" altLang="en-US" sz="2200" dirty="0"/>
          </a:p>
          <a:p>
            <a:pPr marL="0" indent="0">
              <a:buNone/>
            </a:pPr>
            <a:endParaRPr lang="zh-CN" altLang="en-US" sz="2400" dirty="0"/>
          </a:p>
          <a:p>
            <a:endParaRPr lang="zh-CN" alt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UDP</a:t>
            </a:r>
            <a:r>
              <a:rPr lang="zh-CN" altLang="en-US"/>
              <a:t>客户端</a:t>
            </a:r>
            <a:endParaRPr lang="zh-CN" altLang="en-US"/>
          </a:p>
        </p:txBody>
      </p:sp>
      <p:sp>
        <p:nvSpPr>
          <p:cNvPr id="3" name="内容占位符 2"/>
          <p:cNvSpPr>
            <a:spLocks noGrp="1"/>
          </p:cNvSpPr>
          <p:nvPr>
            <p:ph idx="1"/>
          </p:nvPr>
        </p:nvSpPr>
        <p:spPr/>
        <p:txBody>
          <a:bodyPr>
            <a:normAutofit/>
          </a:bodyPr>
          <a:p>
            <a:pPr marL="0" indent="0">
              <a:buNone/>
            </a:pPr>
            <a:r>
              <a:rPr lang="zh-CN" altLang="en-US" sz="1000"/>
              <a:t>#include&lt;stdio.h&gt;</a:t>
            </a:r>
            <a:endParaRPr lang="zh-CN" altLang="en-US" sz="1000"/>
          </a:p>
          <a:p>
            <a:pPr marL="0" indent="0">
              <a:buNone/>
            </a:pPr>
            <a:r>
              <a:rPr lang="zh-CN" altLang="en-US" sz="1000"/>
              <a:t>#include&lt;winsock2.h&gt;</a:t>
            </a:r>
            <a:endParaRPr lang="zh-CN" altLang="en-US" sz="1000"/>
          </a:p>
          <a:p>
            <a:pPr marL="0" indent="0">
              <a:buNone/>
            </a:pPr>
            <a:r>
              <a:rPr lang="zh-CN" altLang="en-US" sz="1000"/>
              <a:t>#pragma comment(lib,"ws2_32.lib")</a:t>
            </a:r>
            <a:endParaRPr lang="zh-CN" altLang="en-US" sz="1000"/>
          </a:p>
          <a:p>
            <a:pPr marL="0" indent="0">
              <a:buNone/>
            </a:pPr>
            <a:r>
              <a:rPr lang="zh-CN" altLang="en-US" sz="1000"/>
              <a:t>int main()</a:t>
            </a:r>
            <a:endParaRPr lang="zh-CN" altLang="en-US" sz="1000"/>
          </a:p>
          <a:p>
            <a:pPr marL="0" indent="0">
              <a:buNone/>
            </a:pPr>
            <a:r>
              <a:rPr lang="zh-CN" altLang="en-US" sz="1000"/>
              <a:t>{</a:t>
            </a:r>
            <a:endParaRPr lang="zh-CN" altLang="en-US" sz="1000"/>
          </a:p>
          <a:p>
            <a:pPr marL="0" indent="0">
              <a:buNone/>
            </a:pPr>
            <a:r>
              <a:rPr lang="zh-CN" altLang="en-US" sz="1000"/>
              <a:t>	WSADATA wsa;</a:t>
            </a:r>
            <a:endParaRPr lang="zh-CN" altLang="en-US" sz="1000"/>
          </a:p>
          <a:p>
            <a:pPr marL="0" indent="0">
              <a:buNone/>
            </a:pPr>
            <a:r>
              <a:rPr lang="zh-CN" altLang="en-US" sz="1000"/>
              <a:t>	SOCKET serversoc;</a:t>
            </a:r>
            <a:endParaRPr lang="zh-CN" altLang="en-US" sz="1000"/>
          </a:p>
          <a:p>
            <a:pPr marL="0" indent="0">
              <a:buNone/>
            </a:pPr>
            <a:r>
              <a:rPr lang="zh-CN" altLang="en-US" sz="1000"/>
              <a:t>	SOCKADDR_IN serveraddr;</a:t>
            </a:r>
            <a:endParaRPr lang="zh-CN" altLang="en-US" sz="1000"/>
          </a:p>
          <a:p>
            <a:pPr marL="0" indent="0">
              <a:buNone/>
            </a:pPr>
            <a:r>
              <a:rPr lang="zh-CN" altLang="en-US" sz="1000"/>
              <a:t>	SOCKADDR_IN peeraddr;</a:t>
            </a:r>
            <a:endParaRPr lang="zh-CN" altLang="en-US" sz="1000"/>
          </a:p>
          <a:p>
            <a:pPr marL="0" indent="0">
              <a:buNone/>
            </a:pPr>
            <a:r>
              <a:rPr lang="zh-CN" altLang="en-US" sz="1000"/>
              <a:t>	int peer_len = sizeof(peeraddr);</a:t>
            </a:r>
            <a:endParaRPr lang="zh-CN" altLang="en-US" sz="1000"/>
          </a:p>
          <a:p>
            <a:pPr marL="0" indent="0">
              <a:buNone/>
            </a:pPr>
            <a:r>
              <a:rPr lang="zh-CN" altLang="en-US" sz="1000"/>
              <a:t>	char Recv_buf[255];</a:t>
            </a:r>
            <a:endParaRPr lang="zh-CN" altLang="en-US" sz="1000"/>
          </a:p>
          <a:p>
            <a:pPr marL="0" indent="0">
              <a:buNone/>
            </a:pPr>
            <a:r>
              <a:rPr lang="zh-CN" altLang="en-US" sz="1000"/>
              <a:t>	//char *Server_IP="127.0.0.1";</a:t>
            </a:r>
            <a:endParaRPr lang="zh-CN" altLang="en-US" sz="1000"/>
          </a:p>
          <a:p>
            <a:pPr marL="0" indent="0">
              <a:buNone/>
            </a:pPr>
            <a:r>
              <a:rPr lang="zh-CN" altLang="en-US" sz="1000"/>
              <a:t>	char *Send_data = "Hi,蚂蚁软件培训服务器!";</a:t>
            </a:r>
            <a:endParaRPr lang="zh-CN" altLang="en-US" sz="1000"/>
          </a:p>
          <a:p>
            <a:pPr marL="0" indent="0">
              <a:buNone/>
            </a:pPr>
            <a:r>
              <a:rPr lang="zh-CN" altLang="en-US" sz="1000"/>
              <a:t>	int Send_len = strlen(Send_data);</a:t>
            </a:r>
            <a:endParaRPr lang="zh-CN" altLang="en-US" sz="1000"/>
          </a:p>
          <a:p>
            <a:pPr marL="0" indent="0">
              <a:buNone/>
            </a:pPr>
            <a:r>
              <a:rPr lang="zh-CN" altLang="en-US" sz="1000"/>
              <a:t>	int time_out = 2000;    //接收超时</a:t>
            </a:r>
            <a:endParaRPr lang="zh-CN" altLang="en-US" sz="1000"/>
          </a:p>
          <a:p>
            <a:pPr marL="0" indent="0">
              <a:buNone/>
            </a:pPr>
            <a:r>
              <a:rPr lang="zh-CN" altLang="en-US" sz="1000"/>
              <a:t>	int result;</a:t>
            </a:r>
            <a:endParaRPr lang="zh-CN" altLang="en-US" sz="100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normAutofit fontScale="50000"/>
          </a:bodyPr>
          <a:p>
            <a:pPr marL="0" indent="0">
              <a:buNone/>
            </a:pPr>
            <a:r>
              <a:rPr lang="zh-CN" altLang="en-US"/>
              <a:t>	WSAStartup(WINSOCK_VERSION, &amp;wsa);	//初始化WS2_32.DLL</a:t>
            </a:r>
            <a:endParaRPr lang="zh-CN" altLang="en-US"/>
          </a:p>
          <a:p>
            <a:pPr marL="0" indent="0">
              <a:buNone/>
            </a:pPr>
            <a:r>
              <a:rPr lang="zh-CN" altLang="en-US"/>
              <a:t>		//命名协议，IP，端口</a:t>
            </a:r>
            <a:endParaRPr lang="zh-CN" altLang="en-US"/>
          </a:p>
          <a:p>
            <a:pPr marL="0" indent="0">
              <a:buNone/>
            </a:pPr>
            <a:r>
              <a:rPr lang="zh-CN" altLang="en-US"/>
              <a:t>	serveraddr.sin_family = AF_INET;</a:t>
            </a:r>
            <a:endParaRPr lang="zh-CN" altLang="en-US"/>
          </a:p>
          <a:p>
            <a:pPr marL="0" indent="0">
              <a:buNone/>
            </a:pPr>
            <a:r>
              <a:rPr lang="zh-CN" altLang="en-US"/>
              <a:t>	serveraddr.sin_port = htons(1520);</a:t>
            </a:r>
            <a:endParaRPr lang="zh-CN" altLang="en-US"/>
          </a:p>
          <a:p>
            <a:pPr marL="0" indent="0">
              <a:buNone/>
            </a:pPr>
            <a:r>
              <a:rPr lang="zh-CN" altLang="en-US"/>
              <a:t>	serveraddr.sin_addr.s_addr = inet_addr("127.0.0.1");</a:t>
            </a:r>
            <a:endParaRPr lang="zh-CN" altLang="en-US"/>
          </a:p>
          <a:p>
            <a:pPr marL="0" indent="0">
              <a:buNone/>
            </a:pPr>
            <a:r>
              <a:rPr lang="zh-CN" altLang="en-US"/>
              <a:t>	if (serveraddr.sin_addr.s_addr == INADDR_NONE)</a:t>
            </a:r>
            <a:endParaRPr lang="zh-CN" altLang="en-US"/>
          </a:p>
          <a:p>
            <a:pPr marL="0" indent="0">
              <a:buNone/>
            </a:pPr>
            <a:r>
              <a:rPr lang="zh-CN" altLang="en-US"/>
              <a:t>	{</a:t>
            </a:r>
            <a:endParaRPr lang="zh-CN" altLang="en-US"/>
          </a:p>
          <a:p>
            <a:pPr marL="0" indent="0">
              <a:buNone/>
            </a:pPr>
            <a:r>
              <a:rPr lang="zh-CN" altLang="en-US"/>
              <a:t>		printf("不可用地址!\n");</a:t>
            </a:r>
            <a:endParaRPr lang="zh-CN" altLang="en-US"/>
          </a:p>
          <a:p>
            <a:pPr marL="0" indent="0">
              <a:buNone/>
            </a:pPr>
            <a:r>
              <a:rPr lang="zh-CN" altLang="en-US"/>
              <a:t>		return -1;</a:t>
            </a:r>
            <a:endParaRPr lang="zh-CN" altLang="en-US"/>
          </a:p>
          <a:p>
            <a:pPr marL="0" indent="0">
              <a:buNone/>
            </a:pPr>
            <a:r>
              <a:rPr lang="zh-CN" altLang="en-US"/>
              <a:t>	}</a:t>
            </a:r>
            <a:endParaRPr lang="zh-CN" altLang="en-US"/>
          </a:p>
          <a:p>
            <a:pPr marL="0" indent="0">
              <a:buNone/>
            </a:pPr>
            <a:r>
              <a:rPr lang="zh-CN" altLang="en-US"/>
              <a:t>	//创建套接字</a:t>
            </a:r>
            <a:endParaRPr lang="zh-CN" altLang="en-US"/>
          </a:p>
          <a:p>
            <a:pPr marL="0" indent="0">
              <a:buNone/>
            </a:pPr>
            <a:r>
              <a:rPr lang="zh-CN" altLang="en-US"/>
              <a:t>	serversoc = socket(AF_INET, SOCK_DGRAM, 0);</a:t>
            </a:r>
            <a:endParaRPr lang="zh-CN" altLang="en-US"/>
          </a:p>
          <a:p>
            <a:pPr marL="0" indent="0">
              <a:buNone/>
            </a:pPr>
            <a:r>
              <a:rPr lang="zh-CN" altLang="en-US"/>
              <a:t>	result = setsockopt(serversoc, SOL_SOCKET, SO_RCVTIMEO, (char*)&amp;time_out, sizeof(time_out));</a:t>
            </a: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OSI(Open System Interconnection)</a:t>
            </a:r>
            <a:r>
              <a:rPr lang="zh-CN" altLang="en-US" dirty="0"/>
              <a:t>七层协议</a:t>
            </a:r>
            <a:endParaRPr lang="zh-CN" altLang="en-US" dirty="0"/>
          </a:p>
        </p:txBody>
      </p:sp>
      <p:pic>
        <p:nvPicPr>
          <p:cNvPr id="4" name="内容占位符 3"/>
          <p:cNvPicPr>
            <a:picLocks noGrp="1" noChangeAspect="1"/>
          </p:cNvPicPr>
          <p:nvPr>
            <p:ph idx="1"/>
          </p:nvPr>
        </p:nvPicPr>
        <p:blipFill>
          <a:blip r:embed="rId1"/>
          <a:stretch>
            <a:fillRect/>
          </a:stretch>
        </p:blipFill>
        <p:spPr>
          <a:xfrm>
            <a:off x="2538606" y="1825625"/>
            <a:ext cx="7114788" cy="4351338"/>
          </a:xfrm>
          <a:prstGeom prst="rect">
            <a:avLst/>
          </a:prstGeo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48665" y="911860"/>
            <a:ext cx="10605135" cy="5265420"/>
          </a:xfrm>
        </p:spPr>
        <p:txBody>
          <a:bodyPr>
            <a:normAutofit fontScale="40000"/>
          </a:bodyPr>
          <a:p>
            <a:pPr marL="0" indent="0">
              <a:buNone/>
            </a:pPr>
            <a:r>
              <a:rPr lang="zh-CN" altLang="en-US"/>
              <a:t>	result = setsockopt(serversoc, SOL_SOCKET, SO_RCVTIMEO, (char*)&amp;time_out, sizeof(time_out));</a:t>
            </a:r>
            <a:endParaRPr lang="zh-CN" altLang="en-US"/>
          </a:p>
          <a:p>
            <a:pPr marL="0" indent="0">
              <a:buNone/>
            </a:pPr>
            <a:r>
              <a:rPr lang="zh-CN" altLang="en-US"/>
              <a:t>	for (int i = 0; i &lt; 2; i++)</a:t>
            </a:r>
            <a:endParaRPr lang="zh-CN" altLang="en-US"/>
          </a:p>
          <a:p>
            <a:pPr marL="0" indent="0">
              <a:buNone/>
            </a:pPr>
            <a:r>
              <a:rPr lang="zh-CN" altLang="en-US"/>
              <a:t>	{</a:t>
            </a:r>
            <a:endParaRPr lang="zh-CN" altLang="en-US"/>
          </a:p>
          <a:p>
            <a:pPr marL="0" indent="0">
              <a:buNone/>
            </a:pPr>
            <a:r>
              <a:rPr lang="zh-CN" altLang="en-US"/>
              <a:t>		//发送数据</a:t>
            </a:r>
            <a:endParaRPr lang="zh-CN" altLang="en-US"/>
          </a:p>
          <a:p>
            <a:pPr marL="0" indent="0">
              <a:buNone/>
            </a:pPr>
            <a:r>
              <a:rPr lang="zh-CN" altLang="en-US"/>
              <a:t>		result = sendto(serversoc, Send_data, Send_len, 0, (SOCKADDR *)&amp;serveraddr, sizeof(serveraddr));</a:t>
            </a:r>
            <a:endParaRPr lang="zh-CN" altLang="en-US"/>
          </a:p>
          <a:p>
            <a:pPr marL="0" indent="0">
              <a:buNone/>
            </a:pPr>
            <a:endParaRPr lang="zh-CN" altLang="en-US"/>
          </a:p>
          <a:p>
            <a:pPr marL="0" indent="0">
              <a:buNone/>
            </a:pPr>
            <a:r>
              <a:rPr lang="zh-CN" altLang="en-US"/>
              <a:t>		//接收数据</a:t>
            </a:r>
            <a:endParaRPr lang="zh-CN" altLang="en-US"/>
          </a:p>
          <a:p>
            <a:pPr marL="0" indent="0">
              <a:buNone/>
            </a:pPr>
            <a:r>
              <a:rPr lang="zh-CN" altLang="en-US"/>
              <a:t>		result = recvfrom(serversoc, Recv_buf, 64, 0, (SOCKADDR *)&amp;peeraddr, &amp;peer_len);</a:t>
            </a:r>
            <a:endParaRPr lang="zh-CN" altLang="en-US"/>
          </a:p>
          <a:p>
            <a:pPr marL="0" indent="0">
              <a:buNone/>
            </a:pPr>
            <a:r>
              <a:rPr lang="zh-CN" altLang="en-US"/>
              <a:t>		if (result &gt;= 0)</a:t>
            </a:r>
            <a:endParaRPr lang="zh-CN" altLang="en-US"/>
          </a:p>
          <a:p>
            <a:pPr marL="0" indent="0">
              <a:buNone/>
            </a:pPr>
            <a:r>
              <a:rPr lang="zh-CN" altLang="en-US"/>
              <a:t>		{</a:t>
            </a:r>
            <a:endParaRPr lang="zh-CN" altLang="en-US"/>
          </a:p>
          <a:p>
            <a:pPr marL="0" indent="0">
              <a:buNone/>
            </a:pPr>
            <a:r>
              <a:rPr lang="zh-CN" altLang="en-US"/>
              <a:t>			Recv_buf[result] = 0;</a:t>
            </a:r>
            <a:endParaRPr lang="zh-CN" altLang="en-US"/>
          </a:p>
          <a:p>
            <a:pPr marL="0" indent="0">
              <a:buNone/>
            </a:pPr>
            <a:r>
              <a:rPr lang="zh-CN" altLang="en-US"/>
              <a:t>			printf("接收数据为:  %s \n", Recv_buf);</a:t>
            </a:r>
            <a:endParaRPr lang="zh-CN" altLang="en-US"/>
          </a:p>
          <a:p>
            <a:pPr marL="0" indent="0">
              <a:buNone/>
            </a:pPr>
            <a:r>
              <a:rPr lang="zh-CN" altLang="en-US"/>
              <a:t>		}</a:t>
            </a:r>
            <a:endParaRPr lang="zh-CN" altLang="en-US"/>
          </a:p>
          <a:p>
            <a:pPr marL="0" indent="0">
              <a:buNone/>
            </a:pPr>
            <a:r>
              <a:rPr lang="zh-CN" altLang="en-US"/>
              <a:t>	}</a:t>
            </a:r>
            <a:endParaRPr lang="zh-CN" altLang="en-US"/>
          </a:p>
          <a:p>
            <a:pPr marL="0" indent="0">
              <a:buNone/>
            </a:pPr>
            <a:r>
              <a:rPr lang="zh-CN" altLang="en-US"/>
              <a:t>	closesocket(serversoc);</a:t>
            </a:r>
            <a:endParaRPr lang="zh-CN" altLang="en-US"/>
          </a:p>
          <a:p>
            <a:pPr marL="0" indent="0">
              <a:buNone/>
            </a:pPr>
            <a:r>
              <a:rPr lang="zh-CN" altLang="en-US"/>
              <a:t>	WSACleanup();</a:t>
            </a:r>
            <a:endParaRPr lang="zh-CN" altLang="en-US"/>
          </a:p>
          <a:p>
            <a:pPr marL="0" indent="0">
              <a:buNone/>
            </a:pPr>
            <a:r>
              <a:rPr lang="zh-CN" altLang="en-US"/>
              <a:t>	return 0;</a:t>
            </a:r>
            <a:endParaRPr lang="zh-CN" altLang="en-US"/>
          </a:p>
          <a:p>
            <a:pPr marL="0" indent="0">
              <a:buNone/>
            </a:pPr>
            <a:r>
              <a:rPr lang="zh-CN" altLang="en-US"/>
              <a:t>}</a:t>
            </a:r>
            <a:endParaRPr lang="zh-CN" alt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UDP</a:t>
            </a:r>
            <a:r>
              <a:rPr lang="zh-CN" altLang="en-US"/>
              <a:t>服务器端</a:t>
            </a:r>
            <a:endParaRPr lang="zh-CN" altLang="en-US"/>
          </a:p>
        </p:txBody>
      </p:sp>
      <p:sp>
        <p:nvSpPr>
          <p:cNvPr id="3" name="内容占位符 2"/>
          <p:cNvSpPr>
            <a:spLocks noGrp="1"/>
          </p:cNvSpPr>
          <p:nvPr>
            <p:ph idx="1"/>
          </p:nvPr>
        </p:nvSpPr>
        <p:spPr>
          <a:xfrm>
            <a:off x="739140" y="1278890"/>
            <a:ext cx="10515600" cy="5266055"/>
          </a:xfrm>
        </p:spPr>
        <p:txBody>
          <a:bodyPr>
            <a:normAutofit/>
          </a:bodyPr>
          <a:p>
            <a:pPr marL="0" indent="0">
              <a:buNone/>
            </a:pPr>
            <a:r>
              <a:rPr lang="zh-CN" altLang="en-US" sz="1000"/>
              <a:t>#include&lt;stdio.h&gt;</a:t>
            </a:r>
            <a:endParaRPr lang="zh-CN" altLang="en-US" sz="1000"/>
          </a:p>
          <a:p>
            <a:pPr marL="0" indent="0">
              <a:buNone/>
            </a:pPr>
            <a:r>
              <a:rPr lang="zh-CN" altLang="en-US" sz="1000"/>
              <a:t>#include&lt;winsock2.h&gt;</a:t>
            </a:r>
            <a:endParaRPr lang="zh-CN" altLang="en-US" sz="1000"/>
          </a:p>
          <a:p>
            <a:pPr marL="0" indent="0">
              <a:buNone/>
            </a:pPr>
            <a:r>
              <a:rPr lang="zh-CN" altLang="en-US" sz="1000"/>
              <a:t>#include&lt;time.h&gt;</a:t>
            </a:r>
            <a:endParaRPr lang="zh-CN" altLang="en-US" sz="1000"/>
          </a:p>
          <a:p>
            <a:pPr marL="0" indent="0">
              <a:buNone/>
            </a:pPr>
            <a:r>
              <a:rPr lang="zh-CN" altLang="en-US" sz="1000"/>
              <a:t>#pragma comment(lib,"ws2_32.lib")</a:t>
            </a:r>
            <a:endParaRPr lang="zh-CN" altLang="en-US" sz="1000"/>
          </a:p>
          <a:p>
            <a:pPr marL="0" indent="0">
              <a:buNone/>
            </a:pPr>
            <a:r>
              <a:rPr lang="zh-CN" altLang="en-US" sz="1000"/>
              <a:t>int main()</a:t>
            </a:r>
            <a:endParaRPr lang="zh-CN" altLang="en-US" sz="1000"/>
          </a:p>
          <a:p>
            <a:pPr marL="0" indent="0">
              <a:buNone/>
            </a:pPr>
            <a:r>
              <a:rPr lang="zh-CN" altLang="en-US" sz="1000"/>
              <a:t>{</a:t>
            </a:r>
            <a:endParaRPr lang="zh-CN" altLang="en-US" sz="1000"/>
          </a:p>
          <a:p>
            <a:pPr marL="0" indent="0">
              <a:buNone/>
            </a:pPr>
            <a:r>
              <a:rPr lang="zh-CN" altLang="en-US" sz="1000"/>
              <a:t>	WSADATA wsa;</a:t>
            </a:r>
            <a:endParaRPr lang="zh-CN" altLang="en-US" sz="1000"/>
          </a:p>
          <a:p>
            <a:pPr marL="0" indent="0">
              <a:buNone/>
            </a:pPr>
            <a:r>
              <a:rPr lang="zh-CN" altLang="en-US" sz="1000"/>
              <a:t>	WSAStartup(WINSOCK_VERSION, &amp;wsa);	//初始化WS2_32.DLL</a:t>
            </a:r>
            <a:endParaRPr lang="zh-CN" altLang="en-US" sz="1000"/>
          </a:p>
          <a:p>
            <a:pPr marL="0" indent="0">
              <a:buNone/>
            </a:pPr>
            <a:endParaRPr lang="zh-CN" altLang="en-US" sz="1000"/>
          </a:p>
          <a:p>
            <a:pPr marL="0" indent="0">
              <a:buNone/>
            </a:pPr>
            <a:r>
              <a:rPr lang="zh-CN" altLang="en-US" sz="1000"/>
              <a:t>	SOCKET serversoc;</a:t>
            </a:r>
            <a:endParaRPr lang="zh-CN" altLang="en-US" sz="1000"/>
          </a:p>
          <a:p>
            <a:pPr marL="0" indent="0">
              <a:buNone/>
            </a:pPr>
            <a:r>
              <a:rPr lang="zh-CN" altLang="en-US" sz="1000"/>
              <a:t>	SOCKET clientsoc;</a:t>
            </a:r>
            <a:endParaRPr lang="zh-CN" altLang="en-US" sz="1000"/>
          </a:p>
          <a:p>
            <a:pPr marL="0" indent="0">
              <a:buNone/>
            </a:pPr>
            <a:r>
              <a:rPr lang="zh-CN" altLang="en-US" sz="1000"/>
              <a:t>	SOCKADDR_IN serveraddr;</a:t>
            </a:r>
            <a:endParaRPr lang="zh-CN" altLang="en-US" sz="1000"/>
          </a:p>
          <a:p>
            <a:pPr marL="0" indent="0">
              <a:buNone/>
            </a:pPr>
            <a:r>
              <a:rPr lang="zh-CN" altLang="en-US" sz="1000"/>
              <a:t>	SOCKADDR_IN clientaddr;</a:t>
            </a:r>
            <a:endParaRPr lang="zh-CN" altLang="en-US" sz="1000"/>
          </a:p>
          <a:p>
            <a:pPr marL="0" indent="0">
              <a:buNone/>
            </a:pPr>
            <a:r>
              <a:rPr lang="zh-CN" altLang="en-US" sz="1000"/>
              <a:t>	int client_len = sizeof(clientaddr);</a:t>
            </a:r>
            <a:endParaRPr lang="zh-CN" altLang="en-US" sz="1000"/>
          </a:p>
          <a:p>
            <a:pPr marL="0" indent="0">
              <a:buNone/>
            </a:pPr>
            <a:r>
              <a:rPr lang="zh-CN" altLang="en-US" sz="1000"/>
              <a:t>	int server_len = sizeof(serveraddr);</a:t>
            </a:r>
            <a:endParaRPr lang="zh-CN" altLang="en-US" sz="1000"/>
          </a:p>
          <a:p>
            <a:pPr marL="0" indent="0">
              <a:buNone/>
            </a:pPr>
            <a:r>
              <a:rPr lang="zh-CN" altLang="en-US" sz="1000"/>
              <a:t>	char *Send_data;</a:t>
            </a:r>
            <a:endParaRPr lang="zh-CN" altLang="en-US" sz="1000"/>
          </a:p>
          <a:p>
            <a:pPr marL="0" indent="0">
              <a:buNone/>
            </a:pPr>
            <a:r>
              <a:rPr lang="zh-CN" altLang="en-US" sz="1000"/>
              <a:t>	int Send_len;</a:t>
            </a:r>
            <a:endParaRPr lang="zh-CN" altLang="en-US" sz="1000"/>
          </a:p>
          <a:p>
            <a:pPr marL="0" indent="0">
              <a:buNone/>
            </a:pPr>
            <a:r>
              <a:rPr lang="zh-CN" altLang="en-US" sz="1000"/>
              <a:t>	char Recv_buf[255];</a:t>
            </a:r>
            <a:endParaRPr lang="zh-CN" altLang="en-US" sz="1000"/>
          </a:p>
          <a:p>
            <a:pPr marL="0" indent="0">
              <a:buNone/>
            </a:pPr>
            <a:r>
              <a:rPr lang="zh-CN" altLang="en-US" sz="1000"/>
              <a:t>	int result;</a:t>
            </a:r>
            <a:endParaRPr lang="zh-CN" altLang="en-US" sz="1000"/>
          </a:p>
          <a:p>
            <a:pPr marL="0" indent="0">
              <a:buNone/>
            </a:pPr>
            <a:r>
              <a:rPr lang="zh-CN" altLang="en-US" sz="1000"/>
              <a:t>	time_t nowtime;</a:t>
            </a:r>
            <a:endParaRPr lang="zh-CN" altLang="en-US" sz="100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681355"/>
            <a:ext cx="10515600" cy="5495925"/>
          </a:xfrm>
        </p:spPr>
        <p:txBody>
          <a:bodyPr>
            <a:normAutofit fontScale="35000"/>
          </a:bodyPr>
          <a:p>
            <a:pPr marL="0" indent="0">
              <a:buNone/>
            </a:pPr>
            <a:r>
              <a:rPr lang="en-US" altLang="zh-CN"/>
              <a:t>	</a:t>
            </a:r>
            <a:r>
              <a:rPr lang="zh-CN" altLang="en-US"/>
              <a:t>//命名协议，IP，端口</a:t>
            </a:r>
            <a:endParaRPr lang="zh-CN" altLang="en-US"/>
          </a:p>
          <a:p>
            <a:pPr marL="0" indent="0">
              <a:buNone/>
            </a:pPr>
            <a:r>
              <a:rPr lang="zh-CN" altLang="en-US"/>
              <a:t>	serveraddr.sin_family = AF_INET;</a:t>
            </a:r>
            <a:endParaRPr lang="zh-CN" altLang="en-US"/>
          </a:p>
          <a:p>
            <a:pPr marL="0" indent="0">
              <a:buNone/>
            </a:pPr>
            <a:r>
              <a:rPr lang="zh-CN" altLang="en-US"/>
              <a:t>	serveraddr.sin_port = htons(1520);</a:t>
            </a:r>
            <a:endParaRPr lang="zh-CN" altLang="en-US"/>
          </a:p>
          <a:p>
            <a:pPr marL="0" indent="0">
              <a:buNone/>
            </a:pPr>
            <a:r>
              <a:rPr lang="zh-CN" altLang="en-US"/>
              <a:t>	serveraddr.sin_addr.s_addr = INADDR_ANY;</a:t>
            </a:r>
            <a:endParaRPr lang="zh-CN" altLang="en-US"/>
          </a:p>
          <a:p>
            <a:pPr marL="0" indent="0">
              <a:buNone/>
            </a:pPr>
            <a:endParaRPr lang="zh-CN" altLang="en-US"/>
          </a:p>
          <a:p>
            <a:pPr marL="0" indent="0">
              <a:buNone/>
            </a:pPr>
            <a:r>
              <a:rPr lang="zh-CN" altLang="en-US"/>
              <a:t>	//创建socket</a:t>
            </a:r>
            <a:endParaRPr lang="zh-CN" altLang="en-US"/>
          </a:p>
          <a:p>
            <a:pPr marL="0" indent="0">
              <a:buNone/>
            </a:pPr>
            <a:r>
              <a:rPr lang="zh-CN" altLang="en-US"/>
              <a:t>	serversoc = socket(AF_INET, SOCK_DGRAM, 0);</a:t>
            </a:r>
            <a:endParaRPr lang="zh-CN" altLang="en-US"/>
          </a:p>
          <a:p>
            <a:pPr marL="0" indent="0">
              <a:buNone/>
            </a:pPr>
            <a:endParaRPr lang="zh-CN" altLang="en-US"/>
          </a:p>
          <a:p>
            <a:pPr marL="0" indent="0">
              <a:buNone/>
            </a:pPr>
            <a:endParaRPr lang="zh-CN" altLang="en-US"/>
          </a:p>
          <a:p>
            <a:pPr marL="0" indent="0">
              <a:buNone/>
            </a:pPr>
            <a:r>
              <a:rPr lang="zh-CN" altLang="en-US"/>
              <a:t>	//绑定socket</a:t>
            </a:r>
            <a:endParaRPr lang="zh-CN" altLang="en-US"/>
          </a:p>
          <a:p>
            <a:pPr marL="0" indent="0">
              <a:buNone/>
            </a:pPr>
            <a:r>
              <a:rPr lang="zh-CN" altLang="en-US"/>
              <a:t>	result = bind(serversoc, (SOCKADDR *)&amp;serveraddr, server_len);</a:t>
            </a:r>
            <a:endParaRPr lang="zh-CN" altLang="en-US"/>
          </a:p>
          <a:p>
            <a:pPr marL="0" indent="0">
              <a:buNone/>
            </a:pPr>
            <a:r>
              <a:rPr lang="zh-CN" altLang="en-US"/>
              <a:t>	if (result == SOCKET_ERROR)</a:t>
            </a:r>
            <a:endParaRPr lang="zh-CN" altLang="en-US"/>
          </a:p>
          <a:p>
            <a:pPr marL="0" indent="0">
              <a:buNone/>
            </a:pPr>
            <a:r>
              <a:rPr lang="zh-CN" altLang="en-US"/>
              <a:t>	{</a:t>
            </a:r>
            <a:endParaRPr lang="zh-CN" altLang="en-US"/>
          </a:p>
          <a:p>
            <a:pPr marL="0" indent="0">
              <a:buNone/>
            </a:pPr>
            <a:r>
              <a:rPr lang="zh-CN" altLang="en-US"/>
              <a:t>		printf("套接字绑定失败!\n");</a:t>
            </a:r>
            <a:endParaRPr lang="zh-CN" altLang="en-US"/>
          </a:p>
          <a:p>
            <a:pPr marL="0" indent="0">
              <a:buNone/>
            </a:pPr>
            <a:r>
              <a:rPr lang="zh-CN" altLang="en-US"/>
              <a:t>		closesocket(serversoc);</a:t>
            </a:r>
            <a:endParaRPr lang="zh-CN" altLang="en-US"/>
          </a:p>
          <a:p>
            <a:pPr marL="0" indent="0">
              <a:buNone/>
            </a:pPr>
            <a:r>
              <a:rPr lang="zh-CN" altLang="en-US"/>
              <a:t>		return -1;</a:t>
            </a:r>
            <a:endParaRPr lang="zh-CN" altLang="en-US"/>
          </a:p>
          <a:p>
            <a:pPr marL="0" indent="0">
              <a:buNone/>
            </a:pPr>
            <a:r>
              <a:rPr lang="zh-CN" altLang="en-US"/>
              <a:t>	}</a:t>
            </a:r>
            <a:endParaRPr lang="zh-CN" altLang="en-US"/>
          </a:p>
          <a:p>
            <a:pPr marL="0" indent="0">
              <a:buNone/>
            </a:pPr>
            <a:endParaRPr lang="zh-CN" altLang="en-US"/>
          </a:p>
          <a:p>
            <a:pPr marL="0" indent="0">
              <a:buNone/>
            </a:pPr>
            <a:r>
              <a:rPr lang="zh-CN" altLang="en-US"/>
              <a:t>	printf("服务器运行中.....\n");</a:t>
            </a:r>
            <a:endParaRPr lang="zh-CN" alt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640080"/>
            <a:ext cx="10515600" cy="6104890"/>
          </a:xfrm>
        </p:spPr>
        <p:txBody>
          <a:bodyPr>
            <a:normAutofit/>
          </a:bodyPr>
          <a:p>
            <a:pPr marL="0" indent="0">
              <a:buNone/>
            </a:pPr>
            <a:r>
              <a:rPr lang="zh-CN" altLang="en-US" sz="1000"/>
              <a:t>	clientsoc = socket(AF_INET, SOCK_DGRAM, 0);</a:t>
            </a:r>
            <a:endParaRPr lang="zh-CN" altLang="en-US" sz="1000"/>
          </a:p>
          <a:p>
            <a:pPr marL="0" indent="0">
              <a:buNone/>
            </a:pPr>
            <a:r>
              <a:rPr lang="zh-CN" altLang="en-US" sz="1000"/>
              <a:t>	while (1)</a:t>
            </a:r>
            <a:endParaRPr lang="zh-CN" altLang="en-US" sz="1000"/>
          </a:p>
          <a:p>
            <a:pPr marL="0" indent="0">
              <a:buNone/>
            </a:pPr>
            <a:r>
              <a:rPr lang="zh-CN" altLang="en-US" sz="1000"/>
              <a:t>	{</a:t>
            </a:r>
            <a:endParaRPr lang="zh-CN" altLang="en-US" sz="1000"/>
          </a:p>
          <a:p>
            <a:pPr marL="0" indent="0">
              <a:buNone/>
            </a:pPr>
            <a:r>
              <a:rPr lang="zh-CN" altLang="en-US" sz="1000"/>
              <a:t>		//接收数据</a:t>
            </a:r>
            <a:endParaRPr lang="zh-CN" altLang="en-US" sz="1000"/>
          </a:p>
          <a:p>
            <a:pPr marL="0" indent="0">
              <a:buNone/>
            </a:pPr>
            <a:r>
              <a:rPr lang="zh-CN" altLang="en-US" sz="1000"/>
              <a:t>		result = recvfrom(serversoc, Recv_buf, 64, 0, (SOCKADDR *)&amp;clientaddr, &amp;client_len);</a:t>
            </a:r>
            <a:endParaRPr lang="zh-CN" altLang="en-US" sz="1000"/>
          </a:p>
          <a:p>
            <a:pPr marL="0" indent="0">
              <a:buNone/>
            </a:pPr>
            <a:r>
              <a:rPr lang="zh-CN" altLang="en-US" sz="1000"/>
              <a:t>		if (result &gt;= 0)</a:t>
            </a:r>
            <a:endParaRPr lang="zh-CN" altLang="en-US" sz="1000"/>
          </a:p>
          <a:p>
            <a:pPr marL="0" indent="0">
              <a:buNone/>
            </a:pPr>
            <a:r>
              <a:rPr lang="zh-CN" altLang="en-US" sz="1000"/>
              <a:t>		{</a:t>
            </a:r>
            <a:endParaRPr lang="zh-CN" altLang="en-US" sz="1000"/>
          </a:p>
          <a:p>
            <a:pPr marL="0" indent="0">
              <a:buNone/>
            </a:pPr>
            <a:r>
              <a:rPr lang="zh-CN" altLang="en-US" sz="1000"/>
              <a:t>			Recv_buf[result] = 0;</a:t>
            </a:r>
            <a:endParaRPr lang="zh-CN" altLang="en-US" sz="1000"/>
          </a:p>
          <a:p>
            <a:pPr marL="0" indent="0">
              <a:buNone/>
            </a:pPr>
            <a:r>
              <a:rPr lang="zh-CN" altLang="en-US" sz="1000"/>
              <a:t>			printf("接收数据为:  %s \n", Recv_buf);</a:t>
            </a:r>
            <a:endParaRPr lang="zh-CN" altLang="en-US" sz="1000"/>
          </a:p>
          <a:p>
            <a:pPr marL="0" indent="0">
              <a:buNone/>
            </a:pPr>
            <a:endParaRPr lang="zh-CN" altLang="en-US" sz="1000"/>
          </a:p>
          <a:p>
            <a:pPr marL="0" indent="0">
              <a:buNone/>
            </a:pPr>
            <a:r>
              <a:rPr lang="zh-CN" altLang="en-US" sz="1000"/>
              <a:t>			//发送数据</a:t>
            </a:r>
            <a:endParaRPr lang="zh-CN" altLang="en-US" sz="1000"/>
          </a:p>
          <a:p>
            <a:pPr marL="0" indent="0">
              <a:buNone/>
            </a:pPr>
            <a:r>
              <a:rPr lang="zh-CN" altLang="en-US" sz="1000"/>
              <a:t>			nowtime = time(0);</a:t>
            </a:r>
            <a:endParaRPr lang="zh-CN" altLang="en-US" sz="1000"/>
          </a:p>
          <a:p>
            <a:pPr marL="0" indent="0">
              <a:buNone/>
            </a:pPr>
            <a:r>
              <a:rPr lang="zh-CN" altLang="en-US" sz="1000"/>
              <a:t>			Send_data = ctime(&amp;nowtime);</a:t>
            </a:r>
            <a:endParaRPr lang="zh-CN" altLang="en-US" sz="1000"/>
          </a:p>
          <a:p>
            <a:pPr marL="0" indent="0">
              <a:buNone/>
            </a:pPr>
            <a:r>
              <a:rPr lang="zh-CN" altLang="en-US" sz="1000"/>
              <a:t>			Send_len = strlen(Send_data);</a:t>
            </a:r>
            <a:endParaRPr lang="zh-CN" altLang="en-US" sz="1000"/>
          </a:p>
          <a:p>
            <a:pPr marL="0" indent="0">
              <a:buNone/>
            </a:pPr>
            <a:r>
              <a:rPr lang="zh-CN" altLang="en-US" sz="1000"/>
              <a:t>			result = sendto(clientsoc, Send_data, Send_len, 0, (SOCKADDR *)&amp;clientaddr, sizeof(clientaddr));</a:t>
            </a:r>
            <a:endParaRPr lang="zh-CN" altLang="en-US" sz="1000"/>
          </a:p>
          <a:p>
            <a:pPr marL="0" indent="0">
              <a:buNone/>
            </a:pPr>
            <a:r>
              <a:rPr lang="zh-CN" altLang="en-US" sz="1000"/>
              <a:t>			printf("服务器正在运行.....\n");</a:t>
            </a:r>
            <a:endParaRPr lang="zh-CN" altLang="en-US" sz="1000"/>
          </a:p>
          <a:p>
            <a:pPr marL="0" indent="0">
              <a:buNone/>
            </a:pPr>
            <a:r>
              <a:rPr lang="zh-CN" altLang="en-US" sz="1000"/>
              <a:t>		}</a:t>
            </a:r>
            <a:endParaRPr lang="zh-CN" altLang="en-US" sz="1000"/>
          </a:p>
          <a:p>
            <a:pPr marL="0" indent="0">
              <a:buNone/>
            </a:pPr>
            <a:r>
              <a:rPr lang="zh-CN" altLang="en-US" sz="1000"/>
              <a:t>	}</a:t>
            </a:r>
            <a:endParaRPr lang="zh-CN" altLang="en-US" sz="1000"/>
          </a:p>
          <a:p>
            <a:pPr marL="0" indent="0">
              <a:buNone/>
            </a:pPr>
            <a:endParaRPr lang="zh-CN" altLang="en-US" sz="1000"/>
          </a:p>
          <a:p>
            <a:pPr marL="0" indent="0">
              <a:buNone/>
            </a:pPr>
            <a:r>
              <a:rPr lang="zh-CN" altLang="en-US" sz="1000"/>
              <a:t>	closesocket(serversoc);</a:t>
            </a:r>
            <a:endParaRPr lang="zh-CN" altLang="en-US" sz="1000"/>
          </a:p>
          <a:p>
            <a:pPr marL="0" indent="0">
              <a:buNone/>
            </a:pPr>
            <a:r>
              <a:rPr lang="zh-CN" altLang="en-US" sz="1000"/>
              <a:t>	WSACleanup();</a:t>
            </a:r>
            <a:endParaRPr lang="zh-CN" altLang="en-US" sz="1000"/>
          </a:p>
          <a:p>
            <a:pPr marL="0" indent="0">
              <a:buNone/>
            </a:pPr>
            <a:r>
              <a:rPr lang="zh-CN" altLang="en-US" sz="1000"/>
              <a:t>	return 0;</a:t>
            </a:r>
            <a:endParaRPr lang="zh-CN" altLang="en-US" sz="1000"/>
          </a:p>
          <a:p>
            <a:pPr marL="0" indent="0">
              <a:buNone/>
            </a:pPr>
            <a:r>
              <a:rPr lang="zh-CN" altLang="en-US" sz="1000"/>
              <a:t>}</a:t>
            </a:r>
            <a:endParaRPr lang="zh-CN" altLang="en-US" sz="100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运行情况</a:t>
            </a:r>
            <a:endParaRPr lang="zh-CN" altLang="en-US"/>
          </a:p>
        </p:txBody>
      </p:sp>
      <p:pic>
        <p:nvPicPr>
          <p:cNvPr id="4" name="内容占位符 3"/>
          <p:cNvPicPr>
            <a:picLocks noChangeAspect="1"/>
          </p:cNvPicPr>
          <p:nvPr>
            <p:ph idx="1"/>
          </p:nvPr>
        </p:nvPicPr>
        <p:blipFill>
          <a:blip r:embed="rId1"/>
          <a:stretch>
            <a:fillRect/>
          </a:stretch>
        </p:blipFill>
        <p:spPr>
          <a:xfrm>
            <a:off x="2204085" y="1825625"/>
            <a:ext cx="7782560" cy="4351655"/>
          </a:xfrm>
          <a:prstGeom prst="rect">
            <a:avLst/>
          </a:prstGeom>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协议比较：</a:t>
            </a:r>
            <a:r>
              <a:rPr lang="en-US" altLang="zh-CN"/>
              <a:t>TCP</a:t>
            </a:r>
            <a:r>
              <a:rPr lang="zh-CN" altLang="en-US"/>
              <a:t>和</a:t>
            </a:r>
            <a:r>
              <a:rPr lang="en-US" altLang="zh-CN"/>
              <a:t>UDP</a:t>
            </a:r>
            <a:r>
              <a:rPr lang="zh-CN" altLang="en-US"/>
              <a:t>的区别</a:t>
            </a:r>
            <a:endParaRPr lang="zh-CN" altLang="en-US"/>
          </a:p>
        </p:txBody>
      </p:sp>
      <p:sp>
        <p:nvSpPr>
          <p:cNvPr id="3" name="内容占位符 2"/>
          <p:cNvSpPr>
            <a:spLocks noGrp="1"/>
          </p:cNvSpPr>
          <p:nvPr>
            <p:ph idx="1"/>
          </p:nvPr>
        </p:nvSpPr>
        <p:spPr/>
        <p:txBody>
          <a:bodyPr/>
          <a:p>
            <a:r>
              <a:rPr lang="zh-CN" altLang="en-US"/>
              <a:t>不同：</a:t>
            </a:r>
            <a:endParaRPr lang="zh-CN" altLang="en-US"/>
          </a:p>
          <a:p>
            <a:pPr marL="0" indent="0">
              <a:buNone/>
            </a:pPr>
            <a:r>
              <a:rPr lang="en-US" altLang="zh-CN"/>
              <a:t>TCP</a:t>
            </a:r>
            <a:r>
              <a:rPr lang="zh-CN" altLang="en-US"/>
              <a:t>：有连接、安全的、字节流</a:t>
            </a:r>
            <a:endParaRPr lang="zh-CN" altLang="en-US"/>
          </a:p>
          <a:p>
            <a:pPr marL="0" indent="0">
              <a:buNone/>
            </a:pPr>
            <a:r>
              <a:rPr lang="en-US" altLang="zh-CN"/>
              <a:t>UDP</a:t>
            </a:r>
            <a:r>
              <a:rPr lang="zh-CN" altLang="en-US"/>
              <a:t>：无连接、容易丢包不安全、数据报</a:t>
            </a:r>
            <a:endParaRPr lang="zh-CN" altLang="en-US"/>
          </a:p>
          <a:p>
            <a:r>
              <a:rPr lang="zh-CN" altLang="en-US"/>
              <a:t>相同：</a:t>
            </a:r>
            <a:endParaRPr lang="zh-CN" altLang="en-US"/>
          </a:p>
          <a:p>
            <a:pPr marL="0" indent="0">
              <a:buNone/>
            </a:pPr>
            <a:r>
              <a:rPr lang="zh-CN" altLang="en-US"/>
              <a:t>内部操作都是字节数组存放数据</a:t>
            </a:r>
            <a:endParaRPr lang="zh-CN" alt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大小端模式</a:t>
            </a:r>
            <a:endParaRPr lang="zh-CN" altLang="en-US"/>
          </a:p>
        </p:txBody>
      </p:sp>
      <p:sp>
        <p:nvSpPr>
          <p:cNvPr id="3" name="内容占位符 2"/>
          <p:cNvSpPr>
            <a:spLocks noGrp="1"/>
          </p:cNvSpPr>
          <p:nvPr>
            <p:ph idx="1"/>
          </p:nvPr>
        </p:nvSpPr>
        <p:spPr/>
        <p:txBody>
          <a:bodyPr/>
          <a:p>
            <a:r>
              <a:rPr lang="zh-CN" altLang="en-US" dirty="0">
                <a:sym typeface="+mn-ea"/>
              </a:rPr>
              <a:t>大端小端也叫大尾小尾。</a:t>
            </a:r>
            <a:endParaRPr lang="zh-CN" altLang="en-US" dirty="0">
              <a:sym typeface="+mn-ea"/>
            </a:endParaRPr>
          </a:p>
          <a:p>
            <a:r>
              <a:rPr lang="zh-CN" altLang="en-US" dirty="0">
                <a:sym typeface="+mn-ea"/>
              </a:rPr>
              <a:t>大端模式，是指数据的高字节保存在内存的低地址中，而数据的低字节保存在内存的高地址中，这样的存储模式有点儿类似于把数据当作字符串顺序处理：地址由小向大增加，而数据从高位往低位放；这和我们的阅读习惯一致。</a:t>
            </a:r>
            <a:endParaRPr lang="zh-CN" altLang="en-US" dirty="0">
              <a:sym typeface="+mn-ea"/>
            </a:endParaRPr>
          </a:p>
          <a:p>
            <a:r>
              <a:rPr lang="zh-CN" altLang="en-US" dirty="0">
                <a:sym typeface="+mn-ea"/>
              </a:rPr>
              <a:t>小端模式，是指数据的高字节保存在内存的高地址中，而数据的低字节保存在内存的低地址中，这种存储模式将地址的高低和数据位权有效地结合起来，高地址部分权值高，低地址部分权值低。  </a:t>
            </a:r>
            <a:endParaRPr lang="zh-CN" alt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dirty="0">
                <a:sym typeface="+mn-ea"/>
              </a:rPr>
              <a:t>为什么会有大小端模式之分呢？</a:t>
            </a:r>
            <a:endParaRPr lang="zh-CN" altLang="en-US"/>
          </a:p>
        </p:txBody>
      </p:sp>
      <p:sp>
        <p:nvSpPr>
          <p:cNvPr id="3" name="内容占位符 2"/>
          <p:cNvSpPr>
            <a:spLocks noGrp="1"/>
          </p:cNvSpPr>
          <p:nvPr>
            <p:ph idx="1"/>
          </p:nvPr>
        </p:nvSpPr>
        <p:spPr>
          <a:xfrm>
            <a:off x="838200" y="1512570"/>
            <a:ext cx="10515600" cy="4664710"/>
          </a:xfrm>
        </p:spPr>
        <p:txBody>
          <a:bodyPr>
            <a:normAutofit fontScale="90000"/>
          </a:bodyPr>
          <a:p>
            <a:pPr marL="0" indent="0">
              <a:buNone/>
            </a:pPr>
            <a:r>
              <a:rPr lang="en-US" altLang="zh-CN" dirty="0">
                <a:sym typeface="+mn-ea"/>
              </a:rPr>
              <a:t>       </a:t>
            </a:r>
            <a:r>
              <a:rPr lang="zh-CN" altLang="en-US" dirty="0">
                <a:sym typeface="+mn-ea"/>
              </a:rPr>
              <a:t>这是因为在计算机系统中，我们是以字节为单位的，每个地址单元都对应着一个字节，一个字节为 </a:t>
            </a:r>
            <a:r>
              <a:rPr lang="en-US" altLang="zh-CN" dirty="0">
                <a:sym typeface="+mn-ea"/>
              </a:rPr>
              <a:t>8bit</a:t>
            </a:r>
            <a:r>
              <a:rPr lang="zh-CN" altLang="en-US" dirty="0">
                <a:sym typeface="+mn-ea"/>
              </a:rPr>
              <a:t>。但是在</a:t>
            </a:r>
            <a:r>
              <a:rPr lang="en-US" altLang="zh-CN" dirty="0">
                <a:sym typeface="+mn-ea"/>
              </a:rPr>
              <a:t>C</a:t>
            </a:r>
            <a:r>
              <a:rPr lang="zh-CN" altLang="en-US" dirty="0">
                <a:sym typeface="+mn-ea"/>
              </a:rPr>
              <a:t>语言中除了</a:t>
            </a:r>
            <a:r>
              <a:rPr lang="en-US" altLang="zh-CN" dirty="0">
                <a:sym typeface="+mn-ea"/>
              </a:rPr>
              <a:t>8bit</a:t>
            </a:r>
            <a:r>
              <a:rPr lang="zh-CN" altLang="en-US" dirty="0">
                <a:sym typeface="+mn-ea"/>
              </a:rPr>
              <a:t>的</a:t>
            </a:r>
            <a:r>
              <a:rPr lang="en-US" altLang="zh-CN" dirty="0">
                <a:sym typeface="+mn-ea"/>
              </a:rPr>
              <a:t>char</a:t>
            </a:r>
            <a:r>
              <a:rPr lang="zh-CN" altLang="en-US" dirty="0">
                <a:sym typeface="+mn-ea"/>
              </a:rPr>
              <a:t>之外，还有</a:t>
            </a:r>
            <a:r>
              <a:rPr lang="en-US" altLang="zh-CN" dirty="0">
                <a:sym typeface="+mn-ea"/>
              </a:rPr>
              <a:t>16bit</a:t>
            </a:r>
            <a:r>
              <a:rPr lang="zh-CN" altLang="en-US" dirty="0">
                <a:sym typeface="+mn-ea"/>
              </a:rPr>
              <a:t>的</a:t>
            </a:r>
            <a:r>
              <a:rPr lang="en-US" altLang="zh-CN" dirty="0">
                <a:sym typeface="+mn-ea"/>
              </a:rPr>
              <a:t>short</a:t>
            </a:r>
            <a:r>
              <a:rPr lang="zh-CN" altLang="en-US" dirty="0">
                <a:sym typeface="+mn-ea"/>
              </a:rPr>
              <a:t>型，</a:t>
            </a:r>
            <a:r>
              <a:rPr lang="en-US" altLang="zh-CN" dirty="0">
                <a:sym typeface="+mn-ea"/>
              </a:rPr>
              <a:t>32bit</a:t>
            </a:r>
            <a:r>
              <a:rPr lang="zh-CN" altLang="en-US" dirty="0">
                <a:sym typeface="+mn-ea"/>
              </a:rPr>
              <a:t>的</a:t>
            </a:r>
            <a:r>
              <a:rPr lang="en-US" altLang="zh-CN" dirty="0">
                <a:sym typeface="+mn-ea"/>
              </a:rPr>
              <a:t>long</a:t>
            </a:r>
            <a:r>
              <a:rPr lang="zh-CN" altLang="en-US" dirty="0">
                <a:sym typeface="+mn-ea"/>
              </a:rPr>
              <a:t>型（要看具体的</a:t>
            </a:r>
            <a:r>
              <a:rPr lang="zh-CN" altLang="en-US" dirty="0">
                <a:sym typeface="+mn-ea"/>
                <a:hlinkClick r:id="rId1"/>
              </a:rPr>
              <a:t>编译器</a:t>
            </a:r>
            <a:r>
              <a:rPr lang="zh-CN" altLang="en-US" dirty="0">
                <a:sym typeface="+mn-ea"/>
              </a:rPr>
              <a:t>），另外，对于位数大于 </a:t>
            </a:r>
            <a:r>
              <a:rPr lang="en-US" altLang="zh-CN" dirty="0">
                <a:sym typeface="+mn-ea"/>
              </a:rPr>
              <a:t>8</a:t>
            </a:r>
            <a:r>
              <a:rPr lang="zh-CN" altLang="en-US" dirty="0">
                <a:sym typeface="+mn-ea"/>
              </a:rPr>
              <a:t>位的处理器，例如</a:t>
            </a:r>
            <a:r>
              <a:rPr lang="en-US" altLang="zh-CN" dirty="0">
                <a:sym typeface="+mn-ea"/>
              </a:rPr>
              <a:t>16</a:t>
            </a:r>
            <a:r>
              <a:rPr lang="zh-CN" altLang="en-US" dirty="0">
                <a:sym typeface="+mn-ea"/>
              </a:rPr>
              <a:t>位或者</a:t>
            </a:r>
            <a:r>
              <a:rPr lang="en-US" altLang="zh-CN" dirty="0">
                <a:sym typeface="+mn-ea"/>
              </a:rPr>
              <a:t>32</a:t>
            </a:r>
            <a:r>
              <a:rPr lang="zh-CN" altLang="en-US" dirty="0">
                <a:sym typeface="+mn-ea"/>
              </a:rPr>
              <a:t>位的处理器，由于寄存器宽度大于一个字节，那么必然存在着一个如何将多个字节安排的问题。因此就导致了大端存储模式和小端存储模式。例如一个</a:t>
            </a:r>
            <a:r>
              <a:rPr lang="en-US" altLang="zh-CN" dirty="0">
                <a:sym typeface="+mn-ea"/>
              </a:rPr>
              <a:t>16bit</a:t>
            </a:r>
            <a:r>
              <a:rPr lang="zh-CN" altLang="en-US" dirty="0">
                <a:sym typeface="+mn-ea"/>
              </a:rPr>
              <a:t>的</a:t>
            </a:r>
            <a:r>
              <a:rPr lang="en-US" altLang="zh-CN" dirty="0">
                <a:sym typeface="+mn-ea"/>
              </a:rPr>
              <a:t>short</a:t>
            </a:r>
            <a:r>
              <a:rPr lang="zh-CN" altLang="en-US" dirty="0">
                <a:sym typeface="+mn-ea"/>
              </a:rPr>
              <a:t>型</a:t>
            </a:r>
            <a:r>
              <a:rPr lang="en-US" altLang="zh-CN" dirty="0">
                <a:sym typeface="+mn-ea"/>
              </a:rPr>
              <a:t>x</a:t>
            </a:r>
            <a:r>
              <a:rPr lang="zh-CN" altLang="en-US" dirty="0">
                <a:sym typeface="+mn-ea"/>
              </a:rPr>
              <a:t>，在内存中的地址为</a:t>
            </a:r>
            <a:r>
              <a:rPr lang="en-US" altLang="zh-CN" dirty="0">
                <a:sym typeface="+mn-ea"/>
              </a:rPr>
              <a:t>0x0010</a:t>
            </a:r>
            <a:r>
              <a:rPr lang="zh-CN" altLang="en-US" dirty="0">
                <a:sym typeface="+mn-ea"/>
              </a:rPr>
              <a:t>，</a:t>
            </a:r>
            <a:r>
              <a:rPr lang="en-US" altLang="zh-CN" dirty="0">
                <a:sym typeface="+mn-ea"/>
              </a:rPr>
              <a:t>x</a:t>
            </a:r>
            <a:r>
              <a:rPr lang="zh-CN" altLang="en-US" dirty="0">
                <a:sym typeface="+mn-ea"/>
              </a:rPr>
              <a:t>的值为</a:t>
            </a:r>
            <a:r>
              <a:rPr lang="en-US" altLang="zh-CN" dirty="0">
                <a:sym typeface="+mn-ea"/>
              </a:rPr>
              <a:t>0x1122</a:t>
            </a:r>
            <a:r>
              <a:rPr lang="zh-CN" altLang="en-US" dirty="0">
                <a:sym typeface="+mn-ea"/>
              </a:rPr>
              <a:t>，那么</a:t>
            </a:r>
            <a:r>
              <a:rPr lang="en-US" altLang="zh-CN" dirty="0">
                <a:sym typeface="+mn-ea"/>
              </a:rPr>
              <a:t>0x11</a:t>
            </a:r>
            <a:r>
              <a:rPr lang="zh-CN" altLang="en-US" dirty="0">
                <a:sym typeface="+mn-ea"/>
              </a:rPr>
              <a:t>为高字节，</a:t>
            </a:r>
            <a:r>
              <a:rPr lang="en-US" altLang="zh-CN" dirty="0">
                <a:sym typeface="+mn-ea"/>
              </a:rPr>
              <a:t>0x22</a:t>
            </a:r>
            <a:r>
              <a:rPr lang="zh-CN" altLang="en-US" dirty="0">
                <a:sym typeface="+mn-ea"/>
              </a:rPr>
              <a:t>为低字节。对于 大端模式，就将</a:t>
            </a:r>
            <a:r>
              <a:rPr lang="en-US" altLang="zh-CN" dirty="0">
                <a:sym typeface="+mn-ea"/>
              </a:rPr>
              <a:t>0x11</a:t>
            </a:r>
            <a:r>
              <a:rPr lang="zh-CN" altLang="en-US" dirty="0">
                <a:sym typeface="+mn-ea"/>
              </a:rPr>
              <a:t>放在低地址中，即</a:t>
            </a:r>
            <a:r>
              <a:rPr lang="en-US" altLang="zh-CN" dirty="0">
                <a:sym typeface="+mn-ea"/>
              </a:rPr>
              <a:t>0x0010</a:t>
            </a:r>
            <a:r>
              <a:rPr lang="zh-CN" altLang="en-US" dirty="0">
                <a:sym typeface="+mn-ea"/>
              </a:rPr>
              <a:t>中，</a:t>
            </a:r>
            <a:r>
              <a:rPr lang="en-US" altLang="zh-CN" dirty="0">
                <a:sym typeface="+mn-ea"/>
              </a:rPr>
              <a:t>0x22</a:t>
            </a:r>
            <a:r>
              <a:rPr lang="zh-CN" altLang="en-US" dirty="0">
                <a:sym typeface="+mn-ea"/>
              </a:rPr>
              <a:t>放在高地址中，即</a:t>
            </a:r>
            <a:r>
              <a:rPr lang="en-US" altLang="zh-CN" dirty="0">
                <a:sym typeface="+mn-ea"/>
              </a:rPr>
              <a:t>0x0011</a:t>
            </a:r>
            <a:r>
              <a:rPr lang="zh-CN" altLang="en-US" dirty="0">
                <a:sym typeface="+mn-ea"/>
              </a:rPr>
              <a:t>中。小端模式，刚好相反。我们常用的</a:t>
            </a:r>
            <a:r>
              <a:rPr lang="en-US" altLang="zh-CN" dirty="0">
                <a:sym typeface="+mn-ea"/>
              </a:rPr>
              <a:t>X86</a:t>
            </a:r>
            <a:r>
              <a:rPr lang="zh-CN" altLang="en-US" dirty="0">
                <a:sym typeface="+mn-ea"/>
              </a:rPr>
              <a:t>结构是小端模式，而</a:t>
            </a:r>
            <a:r>
              <a:rPr lang="en-US" altLang="zh-CN" dirty="0">
                <a:sym typeface="+mn-ea"/>
              </a:rPr>
              <a:t>KEIL C51</a:t>
            </a:r>
            <a:r>
              <a:rPr lang="zh-CN" altLang="en-US" dirty="0">
                <a:sym typeface="+mn-ea"/>
              </a:rPr>
              <a:t>则为大端模式。很多的</a:t>
            </a:r>
            <a:r>
              <a:rPr lang="en-US" altLang="zh-CN" dirty="0">
                <a:sym typeface="+mn-ea"/>
              </a:rPr>
              <a:t>ARM</a:t>
            </a:r>
            <a:r>
              <a:rPr lang="zh-CN" altLang="en-US" dirty="0">
                <a:sym typeface="+mn-ea"/>
              </a:rPr>
              <a:t>，</a:t>
            </a:r>
            <a:r>
              <a:rPr lang="en-US" altLang="zh-CN" dirty="0">
                <a:sym typeface="+mn-ea"/>
              </a:rPr>
              <a:t>DSP</a:t>
            </a:r>
            <a:r>
              <a:rPr lang="zh-CN" altLang="en-US" dirty="0">
                <a:sym typeface="+mn-ea"/>
              </a:rPr>
              <a:t>都为小端模式。有些</a:t>
            </a:r>
            <a:r>
              <a:rPr lang="en-US" altLang="zh-CN" dirty="0">
                <a:sym typeface="+mn-ea"/>
              </a:rPr>
              <a:t>ARM</a:t>
            </a:r>
            <a:r>
              <a:rPr lang="zh-CN" altLang="en-US" dirty="0">
                <a:sym typeface="+mn-ea"/>
              </a:rPr>
              <a:t>处理器还可以随时在程序中</a:t>
            </a:r>
            <a:r>
              <a:rPr lang="en-US" altLang="zh-CN" dirty="0">
                <a:sym typeface="+mn-ea"/>
              </a:rPr>
              <a:t>(</a:t>
            </a:r>
            <a:r>
              <a:rPr lang="zh-CN" altLang="en-US" dirty="0">
                <a:sym typeface="+mn-ea"/>
              </a:rPr>
              <a:t>在</a:t>
            </a:r>
            <a:r>
              <a:rPr lang="en-US" altLang="zh-CN" dirty="0">
                <a:sym typeface="+mn-ea"/>
              </a:rPr>
              <a:t>ARM Cortex </a:t>
            </a:r>
            <a:r>
              <a:rPr lang="zh-CN" altLang="en-US" dirty="0">
                <a:sym typeface="+mn-ea"/>
              </a:rPr>
              <a:t>系列使用</a:t>
            </a:r>
            <a:r>
              <a:rPr lang="en-US" altLang="zh-CN" dirty="0">
                <a:sym typeface="+mn-ea"/>
              </a:rPr>
              <a:t>REV</a:t>
            </a:r>
            <a:r>
              <a:rPr lang="zh-CN" altLang="en-US" dirty="0">
                <a:sym typeface="+mn-ea"/>
              </a:rPr>
              <a:t>、</a:t>
            </a:r>
            <a:r>
              <a:rPr lang="en-US" altLang="zh-CN" dirty="0">
                <a:sym typeface="+mn-ea"/>
              </a:rPr>
              <a:t>REV16</a:t>
            </a:r>
            <a:r>
              <a:rPr lang="zh-CN" altLang="en-US" dirty="0">
                <a:sym typeface="+mn-ea"/>
              </a:rPr>
              <a:t>、</a:t>
            </a:r>
            <a:r>
              <a:rPr lang="en-US" altLang="zh-CN" dirty="0">
                <a:sym typeface="+mn-ea"/>
              </a:rPr>
              <a:t>REVSH</a:t>
            </a:r>
            <a:r>
              <a:rPr lang="zh-CN" altLang="en-US" dirty="0">
                <a:sym typeface="+mn-ea"/>
              </a:rPr>
              <a:t>指令</a:t>
            </a:r>
            <a:r>
              <a:rPr lang="en-US" altLang="zh-CN" dirty="0">
                <a:sym typeface="+mn-ea"/>
              </a:rPr>
              <a:t>[1]  )</a:t>
            </a:r>
            <a:r>
              <a:rPr lang="zh-CN" altLang="en-US" dirty="0">
                <a:sym typeface="+mn-ea"/>
              </a:rPr>
              <a:t>进行大小端的切换。 </a:t>
            </a:r>
            <a:endParaRPr lang="zh-CN" altLang="en-US" dirty="0">
              <a:sym typeface="+mn-ea"/>
            </a:endParaRPr>
          </a:p>
          <a:p>
            <a:endParaRPr lang="zh-CN" alt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举例</a:t>
            </a:r>
            <a:endParaRPr lang="zh-CN" altLang="en-US"/>
          </a:p>
        </p:txBody>
      </p:sp>
      <p:sp>
        <p:nvSpPr>
          <p:cNvPr id="3" name="内容占位符 2"/>
          <p:cNvSpPr>
            <a:spLocks noGrp="1"/>
          </p:cNvSpPr>
          <p:nvPr>
            <p:ph idx="1"/>
          </p:nvPr>
        </p:nvSpPr>
        <p:spPr/>
        <p:txBody>
          <a:bodyPr>
            <a:normAutofit lnSpcReduction="20000"/>
          </a:bodyPr>
          <a:p>
            <a:pPr eaLnBrk="1" hangingPunct="1"/>
            <a:r>
              <a:rPr lang="zh-CN" altLang="en-US" dirty="0">
                <a:sym typeface="+mn-ea"/>
              </a:rPr>
              <a:t>大端例子：</a:t>
            </a:r>
            <a:endParaRPr lang="zh-CN" altLang="en-US" dirty="0">
              <a:sym typeface="+mn-ea"/>
            </a:endParaRPr>
          </a:p>
          <a:p>
            <a:pPr marL="0" indent="0" eaLnBrk="1" hangingPunct="1">
              <a:buNone/>
            </a:pPr>
            <a:r>
              <a:rPr lang="en-US" altLang="zh-CN" sz="2000" dirty="0">
                <a:sym typeface="+mn-ea"/>
              </a:rPr>
              <a:t>0000430: e684 6c4e 0100 1800 53ef 0100 0100 0000</a:t>
            </a:r>
            <a:endParaRPr lang="en-US" altLang="zh-CN" sz="2000" dirty="0">
              <a:sym typeface="+mn-ea"/>
            </a:endParaRPr>
          </a:p>
          <a:p>
            <a:pPr marL="0" indent="0" eaLnBrk="1" hangingPunct="1">
              <a:buNone/>
            </a:pPr>
            <a:r>
              <a:rPr lang="en-US" altLang="zh-CN" sz="2000" dirty="0">
                <a:sym typeface="+mn-ea"/>
              </a:rPr>
              <a:t>0000440: b484 6c4e 004e ed00 0000 0000 0100 0000</a:t>
            </a:r>
            <a:endParaRPr lang="en-US" altLang="zh-CN" sz="2000" dirty="0">
              <a:sym typeface="+mn-ea"/>
            </a:endParaRPr>
          </a:p>
          <a:p>
            <a:pPr marL="0" indent="0" eaLnBrk="1" hangingPunct="1">
              <a:buNone/>
            </a:pPr>
            <a:r>
              <a:rPr lang="zh-CN" altLang="en-US" sz="2000" dirty="0">
                <a:sym typeface="+mn-ea"/>
              </a:rPr>
              <a:t>      在大端模式下，前</a:t>
            </a:r>
            <a:r>
              <a:rPr lang="en-US" altLang="zh-CN" sz="2000" dirty="0">
                <a:sym typeface="+mn-ea"/>
              </a:rPr>
              <a:t>32</a:t>
            </a:r>
            <a:r>
              <a:rPr lang="zh-CN" altLang="en-US" sz="2000" dirty="0">
                <a:sym typeface="+mn-ea"/>
              </a:rPr>
              <a:t>位应该这样读</a:t>
            </a:r>
            <a:r>
              <a:rPr lang="en-US" altLang="zh-CN" sz="2000" dirty="0">
                <a:sym typeface="+mn-ea"/>
              </a:rPr>
              <a:t>: e6 84 6c 4e ( </a:t>
            </a:r>
            <a:r>
              <a:rPr lang="zh-CN" altLang="en-US" sz="2000" dirty="0">
                <a:sym typeface="+mn-ea"/>
              </a:rPr>
              <a:t>假设</a:t>
            </a:r>
            <a:r>
              <a:rPr lang="en-US" altLang="zh-CN" sz="2000" dirty="0" err="1">
                <a:sym typeface="+mn-ea"/>
              </a:rPr>
              <a:t>int</a:t>
            </a:r>
            <a:r>
              <a:rPr lang="zh-CN" altLang="en-US" sz="2000" dirty="0">
                <a:sym typeface="+mn-ea"/>
              </a:rPr>
              <a:t>占</a:t>
            </a:r>
            <a:r>
              <a:rPr lang="en-US" altLang="zh-CN" sz="2000" dirty="0">
                <a:sym typeface="+mn-ea"/>
              </a:rPr>
              <a:t>4</a:t>
            </a:r>
            <a:r>
              <a:rPr lang="zh-CN" altLang="en-US" sz="2000" dirty="0">
                <a:sym typeface="+mn-ea"/>
              </a:rPr>
              <a:t>个字节</a:t>
            </a:r>
            <a:r>
              <a:rPr lang="en-US" altLang="zh-CN" sz="2000" dirty="0">
                <a:sym typeface="+mn-ea"/>
              </a:rPr>
              <a:t>)</a:t>
            </a:r>
            <a:endParaRPr lang="en-US" altLang="zh-CN" sz="2000" dirty="0">
              <a:sym typeface="+mn-ea"/>
            </a:endParaRPr>
          </a:p>
          <a:p>
            <a:pPr marL="0" indent="0" eaLnBrk="1" hangingPunct="1">
              <a:buNone/>
            </a:pPr>
            <a:r>
              <a:rPr lang="zh-CN" altLang="en-US" sz="2000" dirty="0">
                <a:sym typeface="+mn-ea"/>
              </a:rPr>
              <a:t>      记忆方法</a:t>
            </a:r>
            <a:r>
              <a:rPr lang="en-US" altLang="zh-CN" sz="2000" dirty="0">
                <a:sym typeface="+mn-ea"/>
              </a:rPr>
              <a:t>: </a:t>
            </a:r>
            <a:r>
              <a:rPr lang="zh-CN" altLang="en-US" sz="2000" dirty="0">
                <a:sym typeface="+mn-ea"/>
              </a:rPr>
              <a:t>地址的增长顺序与值的增长顺序相反</a:t>
            </a:r>
            <a:endParaRPr lang="zh-CN" altLang="en-US" sz="2000" dirty="0">
              <a:sym typeface="+mn-ea"/>
            </a:endParaRPr>
          </a:p>
          <a:p>
            <a:pPr eaLnBrk="1" hangingPunct="1"/>
            <a:r>
              <a:rPr lang="zh-CN" altLang="en-US" dirty="0">
                <a:sym typeface="+mn-ea"/>
              </a:rPr>
              <a:t>小端例子：</a:t>
            </a:r>
            <a:endParaRPr lang="zh-CN" altLang="en-US" dirty="0">
              <a:sym typeface="+mn-ea"/>
            </a:endParaRPr>
          </a:p>
          <a:p>
            <a:pPr marL="0" indent="0" eaLnBrk="1" hangingPunct="1">
              <a:buNone/>
            </a:pPr>
            <a:r>
              <a:rPr lang="en-US" altLang="zh-CN" sz="2000" dirty="0">
                <a:sym typeface="+mn-ea"/>
              </a:rPr>
              <a:t>0000430: e684 6c4e 0100 1800 53ef 0100 0100 0000</a:t>
            </a:r>
            <a:endParaRPr lang="en-US" altLang="zh-CN" sz="2000" dirty="0">
              <a:sym typeface="+mn-ea"/>
            </a:endParaRPr>
          </a:p>
          <a:p>
            <a:pPr marL="0" indent="0" eaLnBrk="1" hangingPunct="1">
              <a:buNone/>
            </a:pPr>
            <a:r>
              <a:rPr lang="en-US" altLang="zh-CN" sz="2000" dirty="0">
                <a:sym typeface="+mn-ea"/>
              </a:rPr>
              <a:t>0000440: b484 6c4e 004e ed00 0000 0000 0100 0000</a:t>
            </a:r>
            <a:endParaRPr lang="en-US" altLang="zh-CN" sz="2000" dirty="0">
              <a:sym typeface="+mn-ea"/>
            </a:endParaRPr>
          </a:p>
          <a:p>
            <a:pPr marL="0" indent="0" eaLnBrk="1" hangingPunct="1">
              <a:buNone/>
            </a:pPr>
            <a:r>
              <a:rPr lang="zh-CN" altLang="en-US" sz="2000" dirty="0">
                <a:sym typeface="+mn-ea"/>
              </a:rPr>
              <a:t>       在小端模式下，前</a:t>
            </a:r>
            <a:r>
              <a:rPr lang="en-US" altLang="zh-CN" sz="2000" dirty="0">
                <a:sym typeface="+mn-ea"/>
              </a:rPr>
              <a:t>32</a:t>
            </a:r>
            <a:r>
              <a:rPr lang="zh-CN" altLang="en-US" sz="2000" dirty="0">
                <a:sym typeface="+mn-ea"/>
              </a:rPr>
              <a:t>位应该这样读</a:t>
            </a:r>
            <a:r>
              <a:rPr lang="en-US" altLang="zh-CN" sz="2000" dirty="0">
                <a:sym typeface="+mn-ea"/>
              </a:rPr>
              <a:t>: 4e 6c 84 e6( </a:t>
            </a:r>
            <a:r>
              <a:rPr lang="zh-CN" altLang="en-US" sz="2000" dirty="0">
                <a:sym typeface="+mn-ea"/>
              </a:rPr>
              <a:t>假设</a:t>
            </a:r>
            <a:r>
              <a:rPr lang="en-US" altLang="zh-CN" sz="2000" dirty="0" err="1">
                <a:sym typeface="+mn-ea"/>
              </a:rPr>
              <a:t>int</a:t>
            </a:r>
            <a:r>
              <a:rPr lang="zh-CN" altLang="en-US" sz="2000" dirty="0">
                <a:sym typeface="+mn-ea"/>
              </a:rPr>
              <a:t>占</a:t>
            </a:r>
            <a:r>
              <a:rPr lang="en-US" altLang="zh-CN" sz="2000" dirty="0">
                <a:sym typeface="+mn-ea"/>
              </a:rPr>
              <a:t>4</a:t>
            </a:r>
            <a:r>
              <a:rPr lang="zh-CN" altLang="en-US" sz="2000" dirty="0">
                <a:sym typeface="+mn-ea"/>
              </a:rPr>
              <a:t>个字节</a:t>
            </a:r>
            <a:r>
              <a:rPr lang="en-US" altLang="zh-CN" sz="2000" dirty="0">
                <a:sym typeface="+mn-ea"/>
              </a:rPr>
              <a:t>)</a:t>
            </a:r>
            <a:endParaRPr lang="en-US" altLang="zh-CN" sz="2000" dirty="0">
              <a:sym typeface="+mn-ea"/>
            </a:endParaRPr>
          </a:p>
          <a:p>
            <a:pPr marL="0" indent="0" eaLnBrk="1" hangingPunct="1">
              <a:buNone/>
            </a:pPr>
            <a:r>
              <a:rPr lang="zh-CN" altLang="en-US" sz="2000" dirty="0">
                <a:sym typeface="+mn-ea"/>
              </a:rPr>
              <a:t>      记忆方法</a:t>
            </a:r>
            <a:r>
              <a:rPr lang="en-US" altLang="zh-CN" sz="2000" dirty="0">
                <a:sym typeface="+mn-ea"/>
              </a:rPr>
              <a:t>: </a:t>
            </a:r>
            <a:r>
              <a:rPr lang="zh-CN" altLang="en-US" sz="2000" dirty="0">
                <a:sym typeface="+mn-ea"/>
              </a:rPr>
              <a:t>地址的增长顺序与值的增长顺序相同</a:t>
            </a:r>
            <a:endParaRPr lang="zh-CN" altLang="en-US" sz="2000" dirty="0">
              <a:sym typeface="+mn-ea"/>
            </a:endParaRPr>
          </a:p>
          <a:p>
            <a:pPr marL="0" indent="0" eaLnBrk="1" hangingPunct="1">
              <a:buNone/>
            </a:pPr>
            <a:endParaRPr lang="zh-CN" altLang="en-US" sz="200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图解</a:t>
            </a:r>
            <a:endParaRPr lang="zh-CN" altLang="en-US"/>
          </a:p>
        </p:txBody>
      </p:sp>
      <p:pic>
        <p:nvPicPr>
          <p:cNvPr id="1006594" name="Picture 2" descr="大小端图解"/>
          <p:cNvPicPr>
            <a:picLocks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2181225" y="1691005"/>
            <a:ext cx="6724650" cy="37433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TCP/IP</a:t>
            </a:r>
            <a:r>
              <a:rPr lang="zh-CN" altLang="en-US" b="1" dirty="0"/>
              <a:t>五层模型</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a:t>TCP/IP</a:t>
            </a:r>
            <a:r>
              <a:rPr lang="zh-CN" altLang="en-US" dirty="0"/>
              <a:t>五层模型的协议分为：应用层、传输层、网络层、数据链路层和物理层。中继器、集线器、还有我们通常说的双绞线也工作在物理层；网桥（现已很少使用）、以太网交换机（二层交换机）、网卡（其实网卡是一半工作在物理层、一半工作在数据链路层）在数据链路层；路由器、三层交换机在网络层；传输层主要是四层交换机、也有工作在四层的路由器。</a:t>
            </a:r>
            <a:endParaRPr lang="en-US" altLang="zh-CN" dirty="0"/>
          </a:p>
          <a:p>
            <a:r>
              <a:rPr lang="en-US" altLang="zh-CN" dirty="0"/>
              <a:t>TCP/IP</a:t>
            </a:r>
            <a:r>
              <a:rPr lang="zh-CN" altLang="en-US" dirty="0"/>
              <a:t>协议中的应用层处理七层模型中的第五层、第六层和第七层的功能。</a:t>
            </a:r>
            <a:r>
              <a:rPr lang="en-US" altLang="zh-CN" dirty="0"/>
              <a:t>TCP/IP</a:t>
            </a:r>
            <a:r>
              <a:rPr lang="zh-CN" altLang="en-US" dirty="0"/>
              <a:t>协议中的传输层并不能总是保证在传输层可靠地传输数据包，而七层模型可以做到。</a:t>
            </a:r>
            <a:r>
              <a:rPr lang="en-US" altLang="zh-CN" dirty="0"/>
              <a:t>TCP/IP</a:t>
            </a:r>
            <a:r>
              <a:rPr lang="zh-CN" altLang="en-US" dirty="0"/>
              <a:t>协议还提供一项名为</a:t>
            </a:r>
            <a:r>
              <a:rPr lang="en-US" altLang="zh-CN" dirty="0"/>
              <a:t>UDP</a:t>
            </a:r>
            <a:r>
              <a:rPr lang="zh-CN" altLang="en-US" dirty="0"/>
              <a:t>（用户数据报协议）的选择。</a:t>
            </a:r>
            <a:r>
              <a:rPr lang="en-US" altLang="zh-CN" dirty="0"/>
              <a:t>UDP</a:t>
            </a:r>
            <a:r>
              <a:rPr lang="zh-CN" altLang="en-US" dirty="0"/>
              <a:t>不能保证可靠的数据包传输。</a:t>
            </a:r>
            <a:endParaRPr lang="zh-CN" alt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dirty="0">
                <a:sym typeface="+mn-ea"/>
              </a:rPr>
              <a:t>大小端现状</a:t>
            </a:r>
            <a:endParaRPr lang="zh-CN" altLang="en-US"/>
          </a:p>
        </p:txBody>
      </p:sp>
      <p:sp>
        <p:nvSpPr>
          <p:cNvPr id="3" name="内容占位符 2"/>
          <p:cNvSpPr>
            <a:spLocks noGrp="1"/>
          </p:cNvSpPr>
          <p:nvPr>
            <p:ph idx="1"/>
          </p:nvPr>
        </p:nvSpPr>
        <p:spPr/>
        <p:txBody>
          <a:bodyPr/>
          <a:p>
            <a:pPr marL="0" indent="0">
              <a:buNone/>
            </a:pPr>
            <a:r>
              <a:rPr lang="en-US" altLang="zh-CN" dirty="0">
                <a:sym typeface="+mn-ea"/>
              </a:rPr>
              <a:t>       </a:t>
            </a:r>
            <a:r>
              <a:rPr lang="zh-CN" altLang="en-US" dirty="0">
                <a:sym typeface="+mn-ea"/>
              </a:rPr>
              <a:t>目前</a:t>
            </a:r>
            <a:r>
              <a:rPr lang="en-US" altLang="zh-CN" dirty="0">
                <a:sym typeface="+mn-ea"/>
              </a:rPr>
              <a:t>Intel</a:t>
            </a:r>
            <a:r>
              <a:rPr lang="zh-CN" altLang="en-US" dirty="0">
                <a:sym typeface="+mn-ea"/>
              </a:rPr>
              <a:t>的</a:t>
            </a:r>
            <a:r>
              <a:rPr lang="en-US" altLang="zh-CN" dirty="0">
                <a:sym typeface="+mn-ea"/>
              </a:rPr>
              <a:t>80x86</a:t>
            </a:r>
            <a:r>
              <a:rPr lang="zh-CN" altLang="en-US" dirty="0">
                <a:sym typeface="+mn-ea"/>
              </a:rPr>
              <a:t>系列芯片是唯一还在坚持使用小端的芯片，</a:t>
            </a:r>
            <a:r>
              <a:rPr lang="en-US" altLang="zh-CN" dirty="0">
                <a:sym typeface="+mn-ea"/>
              </a:rPr>
              <a:t>ARM</a:t>
            </a:r>
            <a:r>
              <a:rPr lang="zh-CN" altLang="en-US" dirty="0">
                <a:sym typeface="+mn-ea"/>
              </a:rPr>
              <a:t>芯片默认采用小端，但可以切换为大端；而</a:t>
            </a:r>
            <a:r>
              <a:rPr lang="en-US" altLang="zh-CN" dirty="0">
                <a:sym typeface="+mn-ea"/>
              </a:rPr>
              <a:t>MIPS</a:t>
            </a:r>
            <a:r>
              <a:rPr lang="zh-CN" altLang="en-US" dirty="0">
                <a:sym typeface="+mn-ea"/>
              </a:rPr>
              <a:t>等芯片要么采用全部大端的方式储存，要么提供选项支持大端</a:t>
            </a:r>
            <a:r>
              <a:rPr lang="en-US" altLang="zh-CN" dirty="0">
                <a:sym typeface="+mn-ea"/>
              </a:rPr>
              <a:t>——</a:t>
            </a:r>
            <a:r>
              <a:rPr lang="zh-CN" altLang="en-US" dirty="0">
                <a:sym typeface="+mn-ea"/>
              </a:rPr>
              <a:t>可以在大小端之间切换。另外，对于大小端的处理也和编译器的实现有关，在</a:t>
            </a:r>
            <a:r>
              <a:rPr lang="en-US" altLang="zh-CN" dirty="0">
                <a:sym typeface="+mn-ea"/>
              </a:rPr>
              <a:t>C</a:t>
            </a:r>
            <a:r>
              <a:rPr lang="zh-CN" altLang="en-US" dirty="0">
                <a:sym typeface="+mn-ea"/>
              </a:rPr>
              <a:t>语言中，默认是小端（但在一些对于单片机的实现中却是基于大端，比如</a:t>
            </a:r>
            <a:r>
              <a:rPr lang="en-US" altLang="zh-CN" dirty="0" err="1">
                <a:sym typeface="+mn-ea"/>
              </a:rPr>
              <a:t>Keil</a:t>
            </a:r>
            <a:r>
              <a:rPr lang="en-US" altLang="zh-CN" dirty="0">
                <a:sym typeface="+mn-ea"/>
              </a:rPr>
              <a:t> 51C</a:t>
            </a:r>
            <a:r>
              <a:rPr lang="zh-CN" altLang="en-US" dirty="0">
                <a:sym typeface="+mn-ea"/>
              </a:rPr>
              <a:t>），</a:t>
            </a:r>
            <a:r>
              <a:rPr lang="en-US" altLang="zh-CN" dirty="0">
                <a:sym typeface="+mn-ea"/>
              </a:rPr>
              <a:t>Java</a:t>
            </a:r>
            <a:r>
              <a:rPr lang="zh-CN" altLang="en-US" dirty="0">
                <a:sym typeface="+mn-ea"/>
              </a:rPr>
              <a:t>是平台无关的，默认是大端。在网络上传输数据普遍采用的都是大端。 </a:t>
            </a:r>
            <a:endParaRPr lang="zh-CN" altLang="en-US" dirty="0">
              <a:sym typeface="+mn-ea"/>
            </a:endParaRPr>
          </a:p>
          <a:p>
            <a:endParaRPr lang="zh-CN" alt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socket阻塞与非阻塞，同步与异步</a:t>
            </a:r>
            <a:endParaRPr lang="zh-CN" altLang="en-US"/>
          </a:p>
        </p:txBody>
      </p:sp>
      <p:sp>
        <p:nvSpPr>
          <p:cNvPr id="3" name="内容占位符 2"/>
          <p:cNvSpPr>
            <a:spLocks noGrp="1"/>
          </p:cNvSpPr>
          <p:nvPr>
            <p:ph idx="1"/>
          </p:nvPr>
        </p:nvSpPr>
        <p:spPr/>
        <p:txBody>
          <a:bodyPr>
            <a:normAutofit/>
          </a:bodyPr>
          <a:p>
            <a:r>
              <a:rPr lang="zh-CN" altLang="en-US"/>
              <a:t>同步/异步主要针对C端: </a:t>
            </a:r>
            <a:endParaRPr lang="zh-CN" altLang="en-US"/>
          </a:p>
          <a:p>
            <a:r>
              <a:rPr lang="zh-CN" altLang="en-US"/>
              <a:t>同步：</a:t>
            </a:r>
            <a:endParaRPr lang="zh-CN" altLang="en-US"/>
          </a:p>
          <a:p>
            <a:pPr marL="0" indent="0">
              <a:buNone/>
            </a:pPr>
            <a:r>
              <a:rPr lang="zh-CN" altLang="en-US" sz="2000"/>
              <a:t>      所谓同步，就是在c端发出一个功能调用时，在没有得到结果之前，该调用就不返回。也就是必须一件一件事做,等前一件做完了才能做下一件事。</a:t>
            </a:r>
            <a:endParaRPr lang="zh-CN" altLang="en-US" sz="2000"/>
          </a:p>
          <a:p>
            <a:pPr marL="0" indent="0">
              <a:buNone/>
            </a:pPr>
            <a:r>
              <a:rPr lang="zh-CN" altLang="en-US" sz="2000"/>
              <a:t>例如普通B/S模式（同步）：提交请求-&gt;等待服务器处理-&gt;处理完毕返回 这个期间客户端浏览器不能干任何事</a:t>
            </a:r>
            <a:endParaRPr lang="zh-CN" altLang="en-US" sz="2000"/>
          </a:p>
          <a:p>
            <a:endParaRPr lang="zh-CN" altLang="en-US"/>
          </a:p>
          <a:p>
            <a:r>
              <a:rPr lang="zh-CN" altLang="en-US"/>
              <a:t>异步：</a:t>
            </a:r>
            <a:endParaRPr lang="zh-CN" altLang="en-US"/>
          </a:p>
          <a:p>
            <a:pPr marL="0" indent="0">
              <a:buNone/>
            </a:pPr>
            <a:r>
              <a:rPr lang="zh-CN" altLang="en-US" sz="2000"/>
              <a:t>      异步的概念和同步相对。当c端一个异步过程调用发出后，调用者不能立刻得到结果。实际处理这个调用的部件在完成后，通过状态、通知和回调来通知调用者。</a:t>
            </a:r>
            <a:endParaRPr lang="zh-CN" altLang="en-US" sz="200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746760"/>
            <a:ext cx="10515600" cy="5299075"/>
          </a:xfrm>
        </p:spPr>
        <p:txBody>
          <a:bodyPr>
            <a:normAutofit lnSpcReduction="20000"/>
          </a:bodyPr>
          <a:p>
            <a:r>
              <a:rPr lang="zh-CN" altLang="en-US"/>
              <a:t>阻塞/非阻塞主要针对S端:</a:t>
            </a:r>
            <a:endParaRPr lang="zh-CN" altLang="en-US"/>
          </a:p>
          <a:p>
            <a:r>
              <a:rPr lang="zh-CN" altLang="en-US"/>
              <a:t>阻塞</a:t>
            </a:r>
            <a:endParaRPr lang="zh-CN" altLang="en-US"/>
          </a:p>
          <a:p>
            <a:pPr marL="0" indent="0">
              <a:buNone/>
            </a:pPr>
            <a:r>
              <a:rPr lang="zh-CN" altLang="en-US" sz="1800"/>
              <a:t>  </a:t>
            </a:r>
            <a:r>
              <a:rPr lang="zh-CN" altLang="en-US" sz="2400"/>
              <a:t>  </a:t>
            </a:r>
            <a:r>
              <a:rPr lang="zh-CN" altLang="en-US" sz="2000"/>
              <a:t> 阻塞调用是指调用结果返回之前，当前线程会被挂起（线程进入非可执行状态，在这个状态下，cpu不会给线程分配时间片，即线程暂停运行）。函数只有在得到结果之后才会返回。</a:t>
            </a:r>
            <a:endParaRPr lang="zh-CN" altLang="en-US" sz="2000"/>
          </a:p>
          <a:p>
            <a:pPr marL="0" indent="0">
              <a:buNone/>
            </a:pPr>
            <a:r>
              <a:rPr lang="zh-CN" altLang="en-US" sz="2000"/>
              <a:t>     有人也许会把阻塞调用和同步调用等同起来，实际上他是不同的。对于同步调用来说，很多时候当前线程还是激活的，只是从逻辑上当前函数没有返回而已。 例如，我们在socket中调用recv函数，如果缓冲区中没有数据，这个函数就会一直等待，直到有数据才返回。而此时，当前线程还会继续处理各种各样的消息。</a:t>
            </a:r>
            <a:endParaRPr lang="zh-CN" altLang="en-US" sz="2000"/>
          </a:p>
          <a:p>
            <a:endParaRPr lang="zh-CN" altLang="en-US"/>
          </a:p>
          <a:p>
            <a:r>
              <a:rPr lang="zh-CN" altLang="en-US"/>
              <a:t>非阻塞</a:t>
            </a:r>
            <a:endParaRPr lang="zh-CN" altLang="en-US"/>
          </a:p>
          <a:p>
            <a:pPr marL="0" indent="0">
              <a:buNone/>
            </a:pPr>
            <a:r>
              <a:rPr lang="zh-CN" altLang="en-US" sz="2000"/>
              <a:t>      非阻塞和阻塞的概念相对应，指在不能立刻得到结果之前，该函数不会阻塞当前线程，而会立刻返回。</a:t>
            </a:r>
            <a:endParaRPr lang="zh-CN" altLang="en-US" sz="2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对应关系</a:t>
            </a:r>
            <a:endParaRPr lang="zh-CN" altLang="en-US" dirty="0"/>
          </a:p>
        </p:txBody>
      </p:sp>
      <p:pic>
        <p:nvPicPr>
          <p:cNvPr id="4" name="内容占位符 3"/>
          <p:cNvPicPr>
            <a:picLocks noGrp="1" noChangeAspect="1"/>
          </p:cNvPicPr>
          <p:nvPr>
            <p:ph idx="1"/>
          </p:nvPr>
        </p:nvPicPr>
        <p:blipFill>
          <a:blip r:embed="rId1"/>
          <a:stretch>
            <a:fillRect/>
          </a:stretch>
        </p:blipFill>
        <p:spPr>
          <a:xfrm>
            <a:off x="2341266" y="1514392"/>
            <a:ext cx="6832879" cy="452567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2000" dirty="0"/>
              <a:t>Socket</a:t>
            </a:r>
            <a:r>
              <a:rPr lang="zh-CN" altLang="en-US" sz="2000" dirty="0"/>
              <a:t>本身并不是协议，而是一个调用接口（</a:t>
            </a:r>
            <a:r>
              <a:rPr lang="en-US" altLang="zh-CN" sz="2000" dirty="0"/>
              <a:t>API</a:t>
            </a:r>
            <a:r>
              <a:rPr lang="zh-CN" altLang="en-US" sz="2000" dirty="0"/>
              <a:t>），通过</a:t>
            </a:r>
            <a:r>
              <a:rPr lang="en-US" altLang="zh-CN" sz="2000" dirty="0"/>
              <a:t>Socket</a:t>
            </a:r>
            <a:r>
              <a:rPr lang="zh-CN" altLang="en-US" sz="2000" dirty="0"/>
              <a:t>，我们才能使用</a:t>
            </a:r>
            <a:r>
              <a:rPr lang="en-US" altLang="zh-CN" sz="2000" dirty="0"/>
              <a:t>TCP/IP</a:t>
            </a:r>
            <a:r>
              <a:rPr lang="zh-CN" altLang="en-US" sz="2000" dirty="0"/>
              <a:t>协议。</a:t>
            </a:r>
            <a:endParaRPr lang="zh-CN" altLang="en-US" sz="2000" dirty="0"/>
          </a:p>
        </p:txBody>
      </p:sp>
      <p:pic>
        <p:nvPicPr>
          <p:cNvPr id="4" name="内容占位符 3"/>
          <p:cNvPicPr>
            <a:picLocks noGrp="1" noChangeAspect="1"/>
          </p:cNvPicPr>
          <p:nvPr>
            <p:ph idx="1"/>
          </p:nvPr>
        </p:nvPicPr>
        <p:blipFill>
          <a:blip r:embed="rId1"/>
          <a:stretch>
            <a:fillRect/>
          </a:stretch>
        </p:blipFill>
        <p:spPr>
          <a:xfrm>
            <a:off x="2944166" y="1325055"/>
            <a:ext cx="5444654" cy="501268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TCP</a:t>
            </a:r>
            <a:endParaRPr lang="zh-CN" altLang="en-US" dirty="0"/>
          </a:p>
        </p:txBody>
      </p:sp>
      <p:sp>
        <p:nvSpPr>
          <p:cNvPr id="3" name="内容占位符 2"/>
          <p:cNvSpPr>
            <a:spLocks noGrp="1"/>
          </p:cNvSpPr>
          <p:nvPr>
            <p:ph idx="1"/>
          </p:nvPr>
        </p:nvSpPr>
        <p:spPr/>
        <p:txBody>
          <a:bodyPr>
            <a:normAutofit fontScale="92500"/>
          </a:bodyPr>
          <a:lstStyle/>
          <a:p>
            <a:r>
              <a:rPr lang="en-US" altLang="zh-CN" dirty="0"/>
              <a:t>TCP</a:t>
            </a:r>
            <a:r>
              <a:rPr lang="zh-CN" altLang="en-US" dirty="0"/>
              <a:t>（</a:t>
            </a:r>
            <a:r>
              <a:rPr lang="en-US" altLang="zh-CN" dirty="0"/>
              <a:t>Transmission Control Protocol </a:t>
            </a:r>
            <a:r>
              <a:rPr lang="zh-CN" altLang="en-US" dirty="0">
                <a:hlinkClick r:id="rId1"/>
              </a:rPr>
              <a:t>传输控制协议</a:t>
            </a:r>
            <a:r>
              <a:rPr lang="zh-CN" altLang="en-US" dirty="0"/>
              <a:t>）是一种面向连接的、可靠的、基于字节流的</a:t>
            </a:r>
            <a:r>
              <a:rPr lang="zh-CN" altLang="en-US" dirty="0">
                <a:hlinkClick r:id="rId2"/>
              </a:rPr>
              <a:t>传输层</a:t>
            </a:r>
            <a:r>
              <a:rPr lang="zh-CN" altLang="en-US" dirty="0"/>
              <a:t>通信协议。 </a:t>
            </a:r>
            <a:r>
              <a:rPr lang="en-US" altLang="zh-CN" dirty="0"/>
              <a:t>TCP</a:t>
            </a:r>
            <a:r>
              <a:rPr lang="zh-CN" altLang="en-US" dirty="0"/>
              <a:t>层是位于</a:t>
            </a:r>
            <a:r>
              <a:rPr lang="en-US" altLang="zh-CN" dirty="0"/>
              <a:t>IP</a:t>
            </a:r>
            <a:r>
              <a:rPr lang="zh-CN" altLang="en-US" dirty="0"/>
              <a:t>层之上，应用层之下的中间层。</a:t>
            </a:r>
            <a:endParaRPr lang="en-US" altLang="zh-CN" dirty="0"/>
          </a:p>
          <a:p>
            <a:r>
              <a:rPr lang="zh-CN" altLang="en-US" dirty="0"/>
              <a:t>应用层向</a:t>
            </a:r>
            <a:r>
              <a:rPr lang="en-US" altLang="zh-CN" dirty="0"/>
              <a:t>TCP</a:t>
            </a:r>
            <a:r>
              <a:rPr lang="zh-CN" altLang="en-US" dirty="0"/>
              <a:t>层发送用于网间传输的、用</a:t>
            </a:r>
            <a:r>
              <a:rPr lang="en-US" altLang="zh-CN" dirty="0"/>
              <a:t>8</a:t>
            </a:r>
            <a:r>
              <a:rPr lang="zh-CN" altLang="en-US" dirty="0"/>
              <a:t>位字节表示的数据流，然后</a:t>
            </a:r>
            <a:r>
              <a:rPr lang="en-US" altLang="zh-CN" dirty="0"/>
              <a:t>TCP</a:t>
            </a:r>
            <a:r>
              <a:rPr lang="zh-CN" altLang="en-US" dirty="0"/>
              <a:t>层把数据流分区成适当长度的报文段（字节流），之后</a:t>
            </a:r>
            <a:r>
              <a:rPr lang="en-US" altLang="zh-CN" dirty="0"/>
              <a:t>TCP</a:t>
            </a:r>
            <a:r>
              <a:rPr lang="zh-CN" altLang="en-US" dirty="0"/>
              <a:t>层把结果包传给</a:t>
            </a:r>
            <a:r>
              <a:rPr lang="en-US" altLang="zh-CN" dirty="0"/>
              <a:t>IP</a:t>
            </a:r>
            <a:r>
              <a:rPr lang="zh-CN" altLang="en-US" dirty="0"/>
              <a:t>层，由它来通过网络将包传送给接收端实体的</a:t>
            </a:r>
            <a:r>
              <a:rPr lang="en-US" altLang="zh-CN" dirty="0"/>
              <a:t>TCP</a:t>
            </a:r>
            <a:r>
              <a:rPr lang="zh-CN" altLang="en-US" dirty="0"/>
              <a:t>层。</a:t>
            </a:r>
            <a:endParaRPr lang="en-US" altLang="zh-CN" dirty="0"/>
          </a:p>
          <a:p>
            <a:r>
              <a:rPr lang="en-US" altLang="zh-CN" dirty="0"/>
              <a:t>TCP</a:t>
            </a:r>
            <a:r>
              <a:rPr lang="zh-CN" altLang="en-US" dirty="0"/>
              <a:t>为了保证报文传输的可靠 ，就给每个包一个序号，同时序号也保证了传送到接收端实体的包的按序接收。然后接收端实体对已成功收到的字节发回一个相应的确认</a:t>
            </a:r>
            <a:r>
              <a:rPr lang="en-US" altLang="zh-CN" dirty="0"/>
              <a:t>(ACK)</a:t>
            </a:r>
            <a:r>
              <a:rPr lang="zh-CN" altLang="en-US" dirty="0"/>
              <a:t>；如果发送端实体在合理的往返时延</a:t>
            </a:r>
            <a:r>
              <a:rPr lang="en-US" altLang="zh-CN" dirty="0"/>
              <a:t>(RTT)</a:t>
            </a:r>
            <a:r>
              <a:rPr lang="zh-CN" altLang="en-US" dirty="0"/>
              <a:t>内未收到确认，那么对应的数据（假设丢失了）将会被重传。</a:t>
            </a:r>
            <a:endParaRPr lang="zh-CN" altLang="en-US" dirty="0"/>
          </a:p>
        </p:txBody>
      </p:sp>
    </p:spTree>
  </p:cSld>
  <p:clrMapOvr>
    <a:masterClrMapping/>
  </p:clrMapOvr>
</p:sld>
</file>

<file path=ppt/theme/theme1.xml><?xml version="1.0" encoding="utf-8"?>
<a:theme xmlns:a="http://schemas.openxmlformats.org/drawingml/2006/main" name="Office 主题​​">
  <a:themeElements>
    <a:clrScheme name="黄橙色">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15272</Words>
  <Application>WPS 演示</Application>
  <PresentationFormat>宽屏</PresentationFormat>
  <Paragraphs>583</Paragraphs>
  <Slides>62</Slides>
  <Notes>16</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62</vt:i4>
      </vt:variant>
    </vt:vector>
  </HeadingPairs>
  <TitlesOfParts>
    <vt:vector size="70" baseType="lpstr">
      <vt:lpstr>Arial</vt:lpstr>
      <vt:lpstr>宋体</vt:lpstr>
      <vt:lpstr>Wingdings</vt:lpstr>
      <vt:lpstr>等线</vt:lpstr>
      <vt:lpstr>等线 Light</vt:lpstr>
      <vt:lpstr>微软雅黑</vt:lpstr>
      <vt:lpstr>Arial Unicode MS</vt:lpstr>
      <vt:lpstr>Office 主题​​</vt:lpstr>
      <vt:lpstr>SOCKET深入浅出</vt:lpstr>
      <vt:lpstr>本章知识点</vt:lpstr>
      <vt:lpstr>SOCKET概述</vt:lpstr>
      <vt:lpstr>PowerPoint 演示文稿</vt:lpstr>
      <vt:lpstr>OSI(Open System Interconnection)七层协议</vt:lpstr>
      <vt:lpstr>TCP/IP五层模型</vt:lpstr>
      <vt:lpstr>对应关系</vt:lpstr>
      <vt:lpstr>Socket本身并不是协议，而是一个调用接口（API），通过Socket，我们才能使用TCP/IP协议。</vt:lpstr>
      <vt:lpstr>TCP</vt:lpstr>
      <vt:lpstr>TCP的首部格式</vt:lpstr>
      <vt:lpstr>端口的分类</vt:lpstr>
      <vt:lpstr>TCP连接的三次握手</vt:lpstr>
      <vt:lpstr>TCP连接的三次握手示意图</vt:lpstr>
      <vt:lpstr>TCP连接释放的四次挥手</vt:lpstr>
      <vt:lpstr>TCP连接释放四次挥手示意图</vt:lpstr>
      <vt:lpstr>为什么连接的时候是三次握手，关闭的时候却是四次握手？</vt:lpstr>
      <vt:lpstr>TCP客户端和服务器端的通信过程</vt:lpstr>
      <vt:lpstr>Socket准备，初始化工作：WSADATA</vt:lpstr>
      <vt:lpstr>PowerPoint 演示文稿</vt:lpstr>
      <vt:lpstr>WSAStartup 与 WSACleanup</vt:lpstr>
      <vt:lpstr>MAKEWORD</vt:lpstr>
      <vt:lpstr>sockaddr_in </vt:lpstr>
      <vt:lpstr>in_addr</vt:lpstr>
      <vt:lpstr>TCP函数：connect</vt:lpstr>
      <vt:lpstr>TCP函数：send</vt:lpstr>
      <vt:lpstr>recv函数</vt:lpstr>
      <vt:lpstr>TCP客户端</vt:lpstr>
      <vt:lpstr>PowerPoint 演示文稿</vt:lpstr>
      <vt:lpstr>PowerPoint 演示文稿</vt:lpstr>
      <vt:lpstr>PowerPoint 演示文稿</vt:lpstr>
      <vt:lpstr>TCP服务器端</vt:lpstr>
      <vt:lpstr>PowerPoint 演示文稿</vt:lpstr>
      <vt:lpstr>PowerPoint 演示文稿</vt:lpstr>
      <vt:lpstr>PowerPoint 演示文稿</vt:lpstr>
      <vt:lpstr>PowerPoint 演示文稿</vt:lpstr>
      <vt:lpstr>PowerPoint 演示文稿</vt:lpstr>
      <vt:lpstr>PowerPoint 演示文稿</vt:lpstr>
      <vt:lpstr>TCP的长连接和短连接</vt:lpstr>
      <vt:lpstr>长连接的心跳机制</vt:lpstr>
      <vt:lpstr>UDP</vt:lpstr>
      <vt:lpstr>PowerPoint 演示文稿</vt:lpstr>
      <vt:lpstr>UDP报头</vt:lpstr>
      <vt:lpstr>分层封装与分解操作</vt:lpstr>
      <vt:lpstr>UDP客户端与服务器端示意图</vt:lpstr>
      <vt:lpstr>UDP关键函数</vt:lpstr>
      <vt:lpstr>PowerPoint 演示文稿</vt:lpstr>
      <vt:lpstr>PowerPoint 演示文稿</vt:lpstr>
      <vt:lpstr>UDP客户端</vt:lpstr>
      <vt:lpstr>PowerPoint 演示文稿</vt:lpstr>
      <vt:lpstr>PowerPoint 演示文稿</vt:lpstr>
      <vt:lpstr>UDP服务器端</vt:lpstr>
      <vt:lpstr>PowerPoint 演示文稿</vt:lpstr>
      <vt:lpstr>PowerPoint 演示文稿</vt:lpstr>
      <vt:lpstr>运行情况</vt:lpstr>
      <vt:lpstr>协议比较：TCP和UDP的区别</vt:lpstr>
      <vt:lpstr>大小端模式</vt:lpstr>
      <vt:lpstr>为什么会有大小端模式之分呢？</vt:lpstr>
      <vt:lpstr>举例</vt:lpstr>
      <vt:lpstr>图解</vt:lpstr>
      <vt:lpstr>大小端现状</vt:lpstr>
      <vt:lpstr>socket阻塞与非阻塞，同步与异步</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SOKET深入浅出</dc:title>
  <dc:creator>wumu</dc:creator>
  <cp:lastModifiedBy>wumu</cp:lastModifiedBy>
  <cp:revision>90</cp:revision>
  <dcterms:created xsi:type="dcterms:W3CDTF">2017-02-24T03:31:00Z</dcterms:created>
  <dcterms:modified xsi:type="dcterms:W3CDTF">2020-06-23T01:06:15Z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2052-11.1.0.9740</vt:lpwstr>
  </property>
</Properties>
</file>