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  <p:sldId id="292" r:id="rId5"/>
    <p:sldId id="324" r:id="rId6"/>
    <p:sldId id="325" r:id="rId7"/>
    <p:sldId id="326" r:id="rId8"/>
    <p:sldId id="328" r:id="rId9"/>
    <p:sldId id="332" r:id="rId10"/>
    <p:sldId id="333" r:id="rId11"/>
    <p:sldId id="334" r:id="rId12"/>
    <p:sldId id="359" r:id="rId13"/>
    <p:sldId id="360" r:id="rId14"/>
    <p:sldId id="361" r:id="rId15"/>
    <p:sldId id="362" r:id="rId16"/>
    <p:sldId id="366" r:id="rId17"/>
    <p:sldId id="367" r:id="rId18"/>
    <p:sldId id="368" r:id="rId19"/>
    <p:sldId id="369" r:id="rId20"/>
    <p:sldId id="372" r:id="rId21"/>
    <p:sldId id="373" r:id="rId22"/>
    <p:sldId id="374" r:id="rId23"/>
    <p:sldId id="376" r:id="rId24"/>
    <p:sldId id="379" r:id="rId25"/>
    <p:sldId id="380" r:id="rId26"/>
    <p:sldId id="377" r:id="rId27"/>
    <p:sldId id="378" r:id="rId28"/>
    <p:sldId id="381" r:id="rId29"/>
    <p:sldId id="298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 userDrawn="1">
          <p15:clr>
            <a:srgbClr val="A4A3A4"/>
          </p15:clr>
        </p15:guide>
        <p15:guide id="2" pos="38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laolaoda" initials="Cl" lastIdx="1" clrIdx="0"/>
  <p:cmAuthor id="2" name="EDY" initials="E" lastIdx="1" clrIdx="1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BD"/>
    <a:srgbClr val="8D3F32"/>
    <a:srgbClr val="914230"/>
    <a:srgbClr val="968C8C"/>
    <a:srgbClr val="FCFAF2"/>
    <a:srgbClr val="F8F8F8"/>
    <a:srgbClr val="BDC1C2"/>
    <a:srgbClr val="D4D2D3"/>
    <a:srgbClr val="F5F3EB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44" y="78"/>
      </p:cViewPr>
      <p:guideLst>
        <p:guide orient="horz" pos="2081"/>
        <p:guide pos="3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27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7E909-7EA2-4DAC-B1EC-6EC09556CA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76B16-CE87-4164-A3A8-D8D60127C3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6B16-CE87-4164-A3A8-D8D60127C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6B16-CE87-4164-A3A8-D8D60127C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6B16-CE87-4164-A3A8-D8D60127C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6B16-CE87-4164-A3A8-D8D60127C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6B16-CE87-4164-A3A8-D8D60127C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6B16-CE87-4164-A3A8-D8D60127C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6B16-CE87-4164-A3A8-D8D60127C3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AED2-05AC-43A6-8F9A-3604A772A1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AED2-05AC-43A6-8F9A-3604A772A1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AED2-05AC-43A6-8F9A-3604A772A1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AED2-05AC-43A6-8F9A-3604A772A1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AED2-05AC-43A6-8F9A-3604A772A1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AED2-05AC-43A6-8F9A-3604A772A1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AED2-05AC-43A6-8F9A-3604A772A1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AED2-05AC-43A6-8F9A-3604A772A1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AED2-05AC-43A6-8F9A-3604A772A1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AED2-05AC-43A6-8F9A-3604A772A1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3AA5-A9A6-494B-BB4F-F60FB81494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AED2-05AC-43A6-8F9A-3604A772A10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515" y="6405880"/>
            <a:ext cx="4828540" cy="4298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image" Target="../media/image6.emf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6.emf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6.emf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6.emf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6.emf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6.emf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5104525" y="2274398"/>
            <a:ext cx="1992913" cy="343011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483723" y="1898227"/>
            <a:ext cx="323451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E49</a:t>
            </a:r>
            <a:r>
              <a:rPr lang="ja-JP" altLang="zh-CN" sz="2000" dirty="0">
                <a:cs typeface="+mn-ea"/>
                <a:sym typeface="+mn-lt"/>
              </a:rPr>
              <a:t>　　</a:t>
            </a:r>
            <a:r>
              <a:rPr lang="zh-CN" altLang="en-US" sz="2000" dirty="0">
                <a:cs typeface="+mn-ea"/>
                <a:sym typeface="+mn-lt"/>
              </a:rPr>
              <a:t>云咲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03074" y="478646"/>
            <a:ext cx="739708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E</a:t>
            </a:r>
            <a:r>
              <a:rPr lang="zh-CN" altLang="en-US" sz="4400" dirty="0">
                <a:cs typeface="+mn-ea"/>
                <a:sym typeface="+mn-lt"/>
              </a:rPr>
              <a:t>模块期中复习</a:t>
            </a:r>
            <a:endParaRPr lang="en-US" altLang="zh-CN" sz="4400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48433" y="1375007"/>
            <a:ext cx="6105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This power-point is a multipurpose power-point template perfect for your business report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72050"/>
            <a:ext cx="12192000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550209">
            <a:off x="3995361" y="1793937"/>
            <a:ext cx="801596" cy="6999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147954">
            <a:off x="7490300" y="2205270"/>
            <a:ext cx="801596" cy="69998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990377" y="1251897"/>
            <a:ext cx="6105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000">
        <p:fade/>
      </p:transition>
    </mc:Choice>
    <mc:Fallback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xit" presetSubtype="4" ac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4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0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37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7" decel="50000" autoRev="1" fill="hold">
                                          <p:stCondLst>
                                            <p:cond delay="13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1" fill="hold">
                                          <p:stCondLst>
                                            <p:cond delay="25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020445"/>
          <a:ext cx="11518900" cy="496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25"/>
                <a:gridCol w="3101975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11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みたいだ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简体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 N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A2</a:t>
                      </a:r>
                      <a:r>
                        <a:rPr lang="zh-CN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词干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+</a:t>
                      </a:r>
                      <a:endParaRPr lang="en-US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推测（口语）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比喻示例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ようだ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今日から熱がある。風邪みたい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それで～ん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だ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原因</a:t>
                      </a:r>
                      <a:endParaRPr lang="zh-CN" altLang="ja-JP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表示结果，说话人以前面的内容为根据推导出这一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结果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君がとても気持ちよさそうに眠っていて、それで起こせなかったん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Ｖる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＋な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禁止</a:t>
                      </a:r>
                      <a:endParaRPr lang="zh-CN" altLang="ja-JP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不要，语气强烈，表示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禁止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加油助威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希望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不要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en-US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それぐらいのことで泣くな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　負けるな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！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</a:rPr>
                        <a:t>ぞ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</a:rPr>
                        <a:t> 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</a:rPr>
                        <a:t>  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</a:rPr>
                        <a:t>句尾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</a:rPr>
                        <a:t> 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</a:rPr>
                        <a:t>男性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</a:rPr>
                        <a:t>  </a:t>
                      </a:r>
                      <a:endParaRPr lang="en-US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cs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</a:rPr>
                        <a:t>　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</a:rPr>
                        <a:t>よ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cs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用于简体后面表示说话人强烈的意志，决心或者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断定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きょうも絶対勝つぞ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さすが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真不愧是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，褒义贬义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皆可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本以为是例外，果然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endParaRPr lang="en-US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さすが万里の長城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年を取るとさすがに弱気になった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ている｜た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つもりだ</a:t>
                      </a:r>
                      <a:endParaRPr lang="zh-CN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主语觉得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主语认为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本以为，自己主观认为，但实际并没取得预期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效果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頭では分かっているつもりだが、実際やってみると難しい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ば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いいじゃない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~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不就好了吗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～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不就可以了，表示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委婉的建议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どうしても行きたいなら行けばいいんじゃない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80060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468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130"/>
                <a:gridCol w="2973070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だけに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 N+~ A2</a:t>
                      </a:r>
                      <a:r>
                        <a:rPr lang="ja-JP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＋な～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Ｎ</a:t>
                      </a: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A2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＋である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正因为，强调原因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应该成正比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同じ趣味を持つ仲間だけに話もよく通じる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67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～はもちろん～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（も）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～</a:t>
                      </a:r>
                      <a:r>
                        <a:rPr lang="zh-CN" altLang="ja-JP" b="1">
                          <a:solidFill>
                            <a:srgbClr val="FF0000"/>
                          </a:solidFill>
                        </a:rPr>
                        <a:t>自不必</a:t>
                      </a:r>
                      <a:r>
                        <a:rPr lang="ja-JP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（也），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代表性事物自不必说同类也是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如此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このかばんは、値段が安いのはもちろん、デザインも可愛い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Ｎを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抜きにして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Ｎ＋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抜きで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抛开</a:t>
                      </a:r>
                      <a:r>
                        <a:rPr lang="ja-JP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（就不能</a:t>
                      </a:r>
                      <a:r>
                        <a:rPr lang="ja-JP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）</a:t>
                      </a:r>
                      <a:endParaRPr lang="zh-CN" altLang="ja-JP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今や中国をぬきにしてビジネスは語れない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Ｖるわけには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いかない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不能</a:t>
                      </a:r>
                      <a:r>
                        <a:rPr lang="ja-JP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，由于某些原因无法做到</a:t>
                      </a: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～　　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一般常识</a:t>
                      </a:r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普遍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大切な会議ですから、参加しないわけにはいきません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Ｖる一方（で）｜その一方（で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）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一方面，另一方面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，一个事物的两个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方面，对比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よく勉強する一方で、趣味も楽しむ学生が増えている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16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むしろ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　より～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のほうが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与其</a:t>
                      </a:r>
                      <a:r>
                        <a:rPr lang="ja-JP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不如</a:t>
                      </a:r>
                      <a:r>
                        <a:rPr lang="ja-JP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，两者相比选择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后项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お酒は大勢で飲むのもよいのだが、私はむしろ一人で飲むのが好き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65455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520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25"/>
                <a:gridCol w="3101975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際　　とき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之际，表示动作行为的时间，</a:t>
                      </a:r>
                      <a:r>
                        <a:rPr lang="ja-JP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際は、際には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也可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面接の際に、志望理由を聞かれることが多い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67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てはならない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てはいけない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不能</a:t>
                      </a: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，表示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禁止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（书面用语</a:t>
                      </a:r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)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多用于规定，训诫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等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若い時に失敗を恐れてはならない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ほどである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甚至</a:t>
                      </a: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，以至于</a:t>
                      </a: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，表示程度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非同一般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その湖の美しさは言葉では表現できない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ほどである。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末（に）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正面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负面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あげく（挙げ句）</a:t>
                      </a: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负面</a:t>
                      </a:r>
                      <a:endParaRPr lang="zh-CN" altLang="ja-JP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经过了</a:t>
                      </a: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最终</a:t>
                      </a:r>
                      <a:r>
                        <a:rPr lang="ja-JP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，表示经过艰难的过程后的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结果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長年の努力の末、やっと自分の会社を立ち上げた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1660">
                <a:tc>
                  <a:txBody>
                    <a:bodyPr/>
                    <a:p>
                      <a:pPr algn="l">
                        <a:buNone/>
                      </a:pPr>
                      <a:endParaRPr lang="ja-JP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ja-JP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65455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EEE9E6"/>
              </a:clrFrom>
              <a:clrTo>
                <a:srgbClr val="EEE9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4440" y="4433350"/>
            <a:ext cx="5023119" cy="21960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19050" y="2748458"/>
            <a:ext cx="12192000" cy="0"/>
          </a:xfrm>
          <a:prstGeom prst="line">
            <a:avLst/>
          </a:prstGeom>
          <a:noFill/>
          <a:ln>
            <a:solidFill>
              <a:srgbClr val="914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4671888" y="1133846"/>
            <a:ext cx="2848224" cy="3038724"/>
            <a:chOff x="4671888" y="1133846"/>
            <a:chExt cx="2848224" cy="3038724"/>
          </a:xfrm>
        </p:grpSpPr>
        <p:sp>
          <p:nvSpPr>
            <p:cNvPr id="12" name="椭圆 11"/>
            <p:cNvSpPr/>
            <p:nvPr/>
          </p:nvSpPr>
          <p:spPr>
            <a:xfrm>
              <a:off x="4671888" y="1133846"/>
              <a:ext cx="2848224" cy="2848224"/>
            </a:xfrm>
            <a:prstGeom prst="ellipse">
              <a:avLst/>
            </a:prstGeom>
            <a:solidFill>
              <a:srgbClr val="914230"/>
            </a:solidFill>
            <a:ln>
              <a:solidFill>
                <a:srgbClr val="914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671888" y="1324346"/>
              <a:ext cx="2848224" cy="2848224"/>
            </a:xfrm>
            <a:prstGeom prst="ellipse">
              <a:avLst/>
            </a:prstGeom>
            <a:solidFill>
              <a:srgbClr val="F8F8F8"/>
            </a:solidFill>
            <a:ln>
              <a:solidFill>
                <a:srgbClr val="914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101224" y="2241104"/>
            <a:ext cx="199082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cs typeface="+mn-ea"/>
                <a:sym typeface="+mn-lt"/>
              </a:rPr>
              <a:t>第</a:t>
            </a:r>
            <a:r>
              <a:rPr lang="zh-CN" altLang="en-US" sz="4000" dirty="0">
                <a:cs typeface="+mn-ea"/>
                <a:sym typeface="+mn-lt"/>
              </a:rPr>
              <a:t>四课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000">
        <p14:flip dir="r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496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25"/>
                <a:gridCol w="3101975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11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N+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もかまわず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不顾</a:t>
                      </a: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，不管</a:t>
                      </a: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，多有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贬义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本应该要在意的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，但是不管</a:t>
                      </a:r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~</a:t>
                      </a:r>
                      <a:endParaRPr lang="en-US" altLang="zh-CN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彼女は雨に濡れるのもかまわず、傘をささずに歩いている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よく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N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A2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＋な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～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竟然</a:t>
                      </a:r>
                      <a:r>
                        <a:rPr lang="ja-JP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，表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评价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经常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よくもそんなひどいことが言える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ね。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わけじゃない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わけがない　</a:t>
                      </a: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强烈的</a:t>
                      </a:r>
                      <a:endParaRPr lang="zh-CN" altLang="ja-JP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并非</a:t>
                      </a:r>
                      <a:r>
                        <a:rPr lang="ja-JP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，委婉的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否定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部分否定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彼の言うことを全て信じているわけではない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</a:rPr>
                        <a:t>ものだから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因为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～</a:t>
                      </a:r>
                      <a:r>
                        <a:rPr lang="zh-CN" altLang="ja-JP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，所以</a:t>
                      </a: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，委婉的说明原因，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借口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等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少し急いで歩いてきたものだから、汗をかいちゃった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そういえば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这么说的话，</a:t>
                      </a:r>
                      <a:r>
                        <a:rPr lang="ja-JP" altLang="zh-CN" b="1">
                          <a:solidFill>
                            <a:srgbClr val="FF0000"/>
                          </a:solidFill>
                        </a:rPr>
                        <a:t>～</a:t>
                      </a:r>
                      <a:r>
                        <a:rPr lang="zh-CN" altLang="ja-JP" b="1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展开话题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そういえば、朝からほとんど休憩していない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ね。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に比べて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より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比起</a:t>
                      </a:r>
                      <a:r>
                        <a:rPr lang="ja-JP" altLang="zh-CN" b="1">
                          <a:solidFill>
                            <a:srgbClr val="FF0000"/>
                          </a:solidFill>
                        </a:rPr>
                        <a:t>～</a:t>
                      </a:r>
                      <a:endParaRPr lang="ja-JP" altLang="zh-CN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そういえば、前に比べてたくましくなった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わね。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に対して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面对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~</a:t>
                      </a:r>
                      <a:endParaRPr lang="en-US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对象，谓语多为行为，态度，授受行为的动词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等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お客さんに対しては丁寧に接しなければならない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80060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477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20"/>
                <a:gridCol w="2887980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かのようだ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ようだ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仿佛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，似乎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，表示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比喻</a:t>
                      </a:r>
                      <a:endParaRPr lang="zh-CN" altLang="ja-JP" sz="1800" b="1">
                        <a:solidFill>
                          <a:srgbClr val="FF0000"/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このところ寒い日が続いている。冬が戻ってきた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かのようだ。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67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Ｖ（さ）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せられる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感情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思考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被动态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自发态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心理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不由得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，表示不由自主，原因一般用</a:t>
                      </a:r>
                      <a:r>
                        <a:rPr lang="ja-JP" altLang="zh-CN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に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表示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君の成績</a:t>
                      </a:r>
                      <a:r>
                        <a:rPr lang="ja-JP" altLang="zh-CN" b="1">
                          <a:solidFill>
                            <a:srgbClr val="FF0000"/>
                          </a:solidFill>
                        </a:rPr>
                        <a:t>に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は、がっかりさせられた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よ。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Ｎからすれば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/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からして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からすると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/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したら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从</a:t>
                      </a:r>
                      <a:r>
                        <a:rPr lang="ja-JP" altLang="en-US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来看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，表示从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角度进行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判断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学生からすれば自分に合った会社を探すのは大変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である。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からこそ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正因为</a:t>
                      </a:r>
                      <a:r>
                        <a:rPr lang="ja-JP" altLang="en-US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，凸显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原因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君のことを心配したからこそ、そんな話を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したんだよ。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～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ということだ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据说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，较之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「</a:t>
                      </a:r>
                      <a:r>
                        <a:rPr lang="ja-JP" altLang="zh-CN" b="1">
                          <a:solidFill>
                            <a:srgbClr val="FF0000"/>
                          </a:solidFill>
                        </a:rPr>
                        <a:t>そうだ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」</a:t>
                      </a:r>
                      <a:r>
                        <a:rPr lang="zh-CN" altLang="ja-JP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更加</a:t>
                      </a:r>
                      <a:r>
                        <a:rPr lang="zh-CN" altLang="ja-JP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书面</a:t>
                      </a:r>
                      <a:endParaRPr lang="zh-CN" altLang="ja-JP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日本では、そばを食べるとき音を立てて食べてもいい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ということだ。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16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とか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听说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，表示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不确切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的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传闻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ガイドの話では、そのお寺には日本最古の桜の木が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あるとか。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65455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520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25"/>
                <a:gridCol w="3101975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Ｖることはない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建议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鼓励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劝解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不必</a:t>
                      </a:r>
                      <a:r>
                        <a:rPr lang="ja-JP" altLang="en-US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没有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必要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困ったことがあったらいつでも相談に乗るから、一人で悩むことはない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67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～ばかりか　　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递进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だけでなく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、さらに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不止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，岂止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，（书面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语）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学校にいけないばかりか、食事も満足に食べることができない子供がかなり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いるようだ。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まで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さえ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甚至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，连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也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en-US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 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表示超出一般常识的极端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事例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最近は大人だけでなく、子供まで体を動かさなくなっている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ようだ。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すなわち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つまり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也就是说</a:t>
                      </a:r>
                      <a:r>
                        <a:rPr lang="ja-JP" altLang="en-US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换而言之</a:t>
                      </a:r>
                      <a:r>
                        <a:rPr lang="ja-JP" altLang="en-US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endParaRPr lang="ja-JP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日本の気候は、四季、すなわち春夏秋冬に分けられる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65455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四课语法（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EEE9E6"/>
              </a:clrFrom>
              <a:clrTo>
                <a:srgbClr val="EEE9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4440" y="4433350"/>
            <a:ext cx="5023119" cy="21960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19050" y="2748458"/>
            <a:ext cx="12192000" cy="0"/>
          </a:xfrm>
          <a:prstGeom prst="line">
            <a:avLst/>
          </a:prstGeom>
          <a:noFill/>
          <a:ln>
            <a:solidFill>
              <a:srgbClr val="914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4671888" y="1133846"/>
            <a:ext cx="2848224" cy="3038724"/>
            <a:chOff x="4671888" y="1133846"/>
            <a:chExt cx="2848224" cy="3038724"/>
          </a:xfrm>
        </p:grpSpPr>
        <p:sp>
          <p:nvSpPr>
            <p:cNvPr id="12" name="椭圆 11"/>
            <p:cNvSpPr/>
            <p:nvPr/>
          </p:nvSpPr>
          <p:spPr>
            <a:xfrm>
              <a:off x="4671888" y="1133846"/>
              <a:ext cx="2848224" cy="2848224"/>
            </a:xfrm>
            <a:prstGeom prst="ellipse">
              <a:avLst/>
            </a:prstGeom>
            <a:solidFill>
              <a:srgbClr val="914230"/>
            </a:solidFill>
            <a:ln>
              <a:solidFill>
                <a:srgbClr val="914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671888" y="1324346"/>
              <a:ext cx="2848224" cy="2848224"/>
            </a:xfrm>
            <a:prstGeom prst="ellipse">
              <a:avLst/>
            </a:prstGeom>
            <a:solidFill>
              <a:srgbClr val="F8F8F8"/>
            </a:solidFill>
            <a:ln>
              <a:solidFill>
                <a:srgbClr val="914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101224" y="2241104"/>
            <a:ext cx="199082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cs typeface="+mn-ea"/>
                <a:sym typeface="+mn-lt"/>
              </a:rPr>
              <a:t>第</a:t>
            </a:r>
            <a:r>
              <a:rPr lang="ja-JP" altLang="zh-CN" sz="4000" dirty="0">
                <a:cs typeface="+mn-ea"/>
                <a:sym typeface="+mn-lt"/>
              </a:rPr>
              <a:t>五</a:t>
            </a:r>
            <a:r>
              <a:rPr lang="zh-CN" altLang="en-US" sz="4000" dirty="0">
                <a:cs typeface="+mn-ea"/>
                <a:sym typeface="+mn-lt"/>
              </a:rPr>
              <a:t>课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000">
        <p14:flip dir="r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496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25"/>
                <a:gridCol w="3101975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11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Ｎ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となっている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当面解释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~</a:t>
                      </a:r>
                      <a:endParaRPr lang="en-US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说明规定，计划，现状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等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当駅のホームは禁煙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となっております。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Ｎ以来｜</a:t>
                      </a:r>
                      <a:r>
                        <a:rPr lang="ja-JP" altLang="zh-CN" sz="19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Ｖて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以来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自从</a:t>
                      </a:r>
                      <a:r>
                        <a:rPr lang="en-US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~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以来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，表示自从那时起就一直维持着某种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状态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あの時の大失敗以来、自身がなくなっちゃった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よ。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Ｎまで</a:t>
                      </a:r>
                      <a:r>
                        <a:rPr lang="ja-JP" altLang="zh-CN" sz="19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して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｜</a:t>
                      </a:r>
                      <a:r>
                        <a:rPr lang="ja-JP" altLang="zh-CN" sz="19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Ｖて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まで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甚至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～</a:t>
                      </a:r>
                      <a:r>
                        <a:rPr lang="en-US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,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极端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程度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授業をサボってまで行く必要はないじゃないか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80060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</a:t>
            </a:r>
            <a:r>
              <a:rPr lang="ja-JP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838200"/>
          <a:ext cx="11518900" cy="571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650"/>
                <a:gridCol w="2876550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Ｎを問わず　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正反意义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属性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学歴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男女　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あるなし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无论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，无论是哪一种情况后项都成立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この本は年齢、男女を問わず、大勢の人々に読まれている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67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に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かかわらず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かどうか　～か～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か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美しい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美しくない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无论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，无论是哪一种情况后项都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成立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好きか嫌いかにかかわらず、掃除などの家事をやらなければならない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27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～ように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  </a:t>
                      </a:r>
                      <a:r>
                        <a:rPr lang="zh-CN" altLang="en-US" sz="19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承上启下</a:t>
                      </a:r>
                      <a:endParaRPr lang="zh-CN" altLang="en-US" sz="1900" b="1">
                        <a:solidFill>
                          <a:srgbClr val="FF0000"/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如同</a:t>
                      </a:r>
                      <a:r>
                        <a:rPr lang="ja-JP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一样，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承上启下</a:t>
                      </a:r>
                      <a:endParaRPr lang="zh-CN" altLang="ja-JP" sz="1800" b="1">
                        <a:solidFill>
                          <a:srgbClr val="FF0000"/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あなたがおっしゃっていたように、彼は本当に素敵な肩ですね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ところが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事实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 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后面不接意志性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转折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，可是，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然而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あの店の料理が美味しいと聞いて早速食べに行った。たころが混んでいて入れなかった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Ｎはともかく（として）</a:t>
                      </a:r>
                      <a:r>
                        <a:rPr lang="zh-CN" altLang="ja-JP" sz="1900" b="1">
                          <a:solidFill>
                            <a:srgbClr val="FF0000"/>
                          </a:solidFill>
                          <a:sym typeface="+mn-ea"/>
                        </a:rPr>
                        <a:t>暂且不论</a:t>
                      </a:r>
                      <a:r>
                        <a:rPr lang="en-US" altLang="zh-CN" sz="1900" b="1">
                          <a:solidFill>
                            <a:srgbClr val="FF0000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rgbClr val="FF0000"/>
                          </a:solidFill>
                          <a:sym typeface="+mn-ea"/>
                        </a:rPr>
                        <a:t>另当别论</a:t>
                      </a:r>
                      <a:endParaRPr lang="zh-CN" altLang="en-US" sz="19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另当别论，前面的事物暂且不讨论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后面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提到的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才更重要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結果はともかく、性格がとてもいいので、クラスの人気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ものだ。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16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～。だからといって、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～　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 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cs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接续词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～からといって、～</a:t>
                      </a:r>
                      <a:r>
                        <a:rPr lang="ja-JP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。</a:t>
                      </a:r>
                      <a:endParaRPr lang="ja-JP" altLang="ja-JP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rgbClr val="FF0000"/>
                          </a:solidFill>
                          <a:sym typeface="+mn-ea"/>
                        </a:rPr>
                        <a:t>转折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，前面叙述的为事实但不能以此为根据推测出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结果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毎日忙しい。しかし、だからといって、好きな空手をやめるつもりはない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65455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</a:t>
            </a:r>
            <a:r>
              <a:rPr lang="ja-JP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EEE9E6"/>
              </a:clrFrom>
              <a:clrTo>
                <a:srgbClr val="EEE9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4440" y="4433350"/>
            <a:ext cx="5023119" cy="21960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19050" y="2748458"/>
            <a:ext cx="12192000" cy="0"/>
          </a:xfrm>
          <a:prstGeom prst="line">
            <a:avLst/>
          </a:prstGeom>
          <a:noFill/>
          <a:ln>
            <a:solidFill>
              <a:srgbClr val="914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4671888" y="1133846"/>
            <a:ext cx="2848224" cy="3038724"/>
            <a:chOff x="4671888" y="1133846"/>
            <a:chExt cx="2848224" cy="3038724"/>
          </a:xfrm>
        </p:grpSpPr>
        <p:sp>
          <p:nvSpPr>
            <p:cNvPr id="12" name="椭圆 11"/>
            <p:cNvSpPr/>
            <p:nvPr/>
          </p:nvSpPr>
          <p:spPr>
            <a:xfrm>
              <a:off x="4671888" y="1133846"/>
              <a:ext cx="2848224" cy="2848224"/>
            </a:xfrm>
            <a:prstGeom prst="ellipse">
              <a:avLst/>
            </a:prstGeom>
            <a:solidFill>
              <a:srgbClr val="914230"/>
            </a:solidFill>
            <a:ln>
              <a:solidFill>
                <a:srgbClr val="914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671888" y="1324346"/>
              <a:ext cx="2848224" cy="2848224"/>
            </a:xfrm>
            <a:prstGeom prst="ellipse">
              <a:avLst/>
            </a:prstGeom>
            <a:solidFill>
              <a:srgbClr val="F8F8F8"/>
            </a:solidFill>
            <a:ln>
              <a:solidFill>
                <a:srgbClr val="914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101224" y="2241104"/>
            <a:ext cx="199082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cs typeface="+mn-ea"/>
                <a:sym typeface="+mn-lt"/>
              </a:rPr>
              <a:t>第一课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000">
        <p14:flip dir="r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450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25"/>
                <a:gridCol w="3101975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それに対して｜（の）に対して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  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对比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与此不同，用于叙述</a:t>
                      </a:r>
                      <a:r>
                        <a:rPr lang="en-US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个对照的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事物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姉が背が低いのに対して、弟はクラスで一番高い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A2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＋なの＋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対して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67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～というわけだ　</a:t>
                      </a: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正式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　わけだ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连体形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说明，通过前面的叙述自然而然得出的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结论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このように、毎日続けば効果が出る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というわけだ。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27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Ｎにしてみれば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人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からすれば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人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物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在</a:t>
                      </a:r>
                      <a:r>
                        <a:rPr lang="ja-JP" altLang="en-US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看来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，表示从不同的身份，立场持有不同的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看法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親にしてみればいくつになっても子は子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なのだ。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A|V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て（で）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ならない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て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 形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cs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てはならない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表示一种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强烈的心理状态</a:t>
                      </a:r>
                      <a:endParaRPr lang="zh-CN" altLang="ja-JP" sz="1800" b="1">
                        <a:solidFill>
                          <a:srgbClr val="FF0000"/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今日野出来事を誰かに話したくてならない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Ｎ＋さえ　</a:t>
                      </a: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下限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まで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  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上限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ja-JP" b="1">
                          <a:solidFill>
                            <a:srgbClr val="FF0000"/>
                          </a:solidFill>
                        </a:rPr>
                        <a:t>连</a:t>
                      </a:r>
                      <a:r>
                        <a:rPr lang="ja-JP" altLang="en-US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都</a:t>
                      </a:r>
                      <a:r>
                        <a:rPr lang="ja-JP" altLang="en-US" sz="18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，代表性事物尚且如此其它</a:t>
                      </a:r>
                      <a:r>
                        <a:rPr lang="zh-CN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自不必说</a:t>
                      </a:r>
                      <a:endParaRPr lang="zh-CN" altLang="ja-JP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それは小学生でさえ知っている常識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16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Ｖる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までもない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表示没有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sym typeface="+mn-ea"/>
                        </a:rPr>
                        <a:t>必要做到那个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sym typeface="+mn-ea"/>
                        </a:rPr>
                        <a:t>程度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，没有</a:t>
                      </a:r>
                      <a:r>
                        <a:rPr lang="zh-CN" alt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必要</a:t>
                      </a:r>
                      <a:endParaRPr lang="zh-CN" altLang="en-US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メールで連絡すればいい。技わず会って話すまでもない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65455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</a:t>
            </a:r>
            <a:r>
              <a:rPr lang="ja-JP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五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3205" y="335915"/>
            <a:ext cx="1175829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1.A「もう無理だ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よ、私には5キロなんて走れないよ。」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B「まだ500メ一トルだよ。なんでそうやってすぐ、もうだめ(   )言うの。」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A.を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B.は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C.とか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D.とは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2.簡単な計算なら計算機を使う（　）。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A.てならない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B.までもない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C.はともかく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D.にかかわらず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3.あれこれ悩んだ(　　)、ABC大学を志望校に決めた。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A.さきに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B.すえに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C.ところに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UD Digi Kyokasho N-B" panose="02020700000000000000" charset="-128"/>
                <a:ea typeface="宋体" panose="02010600030101010101" pitchFamily="2" charset="-122"/>
                <a:cs typeface="UD Digi Kyokasho N-B" panose="02020700000000000000" charset="-128"/>
              </a:rPr>
              <a:t>  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D.とおりに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UD Digi Kyokasho N-B" panose="02020700000000000000" charset="-128"/>
                <a:ea typeface="宋体" panose="02010600030101010101" pitchFamily="2" charset="-122"/>
                <a:cs typeface="UD Digi Kyokasho N-B" panose="02020700000000000000" charset="-128"/>
              </a:rPr>
              <a:t> </a:t>
            </a:r>
            <a:endParaRPr lang="en-US" altLang="zh-CN" sz="2400">
              <a:solidFill>
                <a:schemeClr val="tx1"/>
              </a:solidFill>
              <a:latin typeface="UD Digi Kyokasho N-B" panose="02020700000000000000" charset="-128"/>
              <a:ea typeface="宋体" panose="02010600030101010101" pitchFamily="2" charset="-122"/>
              <a:cs typeface="UD Digi Kyokasho N-B" panose="02020700000000000000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10291445" y="5803900"/>
            <a:ext cx="1549400" cy="971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3205" y="335915"/>
            <a:ext cx="1175829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4.山田監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督の、「私、山田は、50年ぶりにふるさとに</a:t>
            </a:r>
            <a:r>
              <a:rPr lang="ja-JP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戻って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(</a:t>
            </a:r>
            <a:r>
              <a:rPr lang="en-US" altLang="zh-CN" sz="2400">
                <a:solidFill>
                  <a:schemeClr val="tx1"/>
                </a:solidFill>
                <a:latin typeface="UD Digi Kyokasho N-B" panose="02020700000000000000" charset="-128"/>
                <a:ea typeface="宋体" panose="02010600030101010101" pitchFamily="2" charset="-122"/>
                <a:cs typeface="UD Digi Kyokasho N-B" panose="02020700000000000000" charset="-128"/>
              </a:rPr>
              <a:t>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)」と</a:t>
            </a:r>
            <a:r>
              <a:rPr lang="ja-JP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い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うあいさつに、会場からは大きな拍手が起こった。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A.まいりました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</a:t>
            </a:r>
            <a:r>
              <a:rPr lang="en-US" altLang="zh-CN" sz="2400">
                <a:solidFill>
                  <a:schemeClr val="tx1"/>
                </a:solidFill>
                <a:latin typeface="UD Digi Kyokasho N-B" panose="02020700000000000000" charset="-128"/>
                <a:ea typeface="宋体" panose="02010600030101010101" pitchFamily="2" charset="-122"/>
                <a:cs typeface="UD Digi Kyokasho N-B" panose="02020700000000000000" charset="-128"/>
              </a:rPr>
              <a:t> 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B.いらっしゃいました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UD Digi Kyokasho N-B" panose="02020700000000000000" charset="-128"/>
                <a:ea typeface="宋体" panose="02010600030101010101" pitchFamily="2" charset="-122"/>
                <a:cs typeface="UD Digi Kyokasho N-B" panose="02020700000000000000" charset="-128"/>
              </a:rPr>
              <a:t> 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C.うかがいました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UD Digi Kyokasho N-B" panose="02020700000000000000" charset="-128"/>
                <a:ea typeface="宋体" panose="02010600030101010101" pitchFamily="2" charset="-122"/>
                <a:cs typeface="UD Digi Kyokasho N-B" panose="02020700000000000000" charset="-128"/>
              </a:rPr>
              <a:t> 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D.おいでになりました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UD Digi Kyokasho N-B" panose="02020700000000000000" charset="-128"/>
                <a:ea typeface="宋体" panose="02010600030101010101" pitchFamily="2" charset="-122"/>
                <a:cs typeface="UD Digi Kyokasho N-B" panose="02020700000000000000" charset="-128"/>
              </a:rPr>
              <a:t> 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5.彼女の絵は、国内より(     )海外での評価が高い。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A.まさか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UD Digi Kyokasho N-B" panose="02020700000000000000" charset="-128"/>
                <a:ea typeface="宋体" panose="02010600030101010101" pitchFamily="2" charset="-122"/>
                <a:cs typeface="UD Digi Kyokasho N-B" panose="02020700000000000000" charset="-128"/>
              </a:rPr>
              <a:t> 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B.たとえ</a:t>
            </a:r>
            <a:r>
              <a:rPr lang="en-US" altLang="zh-CN" sz="2400">
                <a:solidFill>
                  <a:schemeClr val="tx1"/>
                </a:solidFill>
                <a:latin typeface="UD Digi Kyokasho N-B" panose="02020700000000000000" charset="-128"/>
                <a:ea typeface="宋体" panose="02010600030101010101" pitchFamily="2" charset="-122"/>
                <a:cs typeface="UD Digi Kyokasho N-B" panose="02020700000000000000" charset="-128"/>
              </a:rPr>
              <a:t> 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C.むしろ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D.かりに</a:t>
            </a:r>
            <a:r>
              <a:rPr lang="en-US" altLang="zh-CN" sz="2400">
                <a:solidFill>
                  <a:schemeClr val="tx1"/>
                </a:solidFill>
                <a:latin typeface="UD Digi Kyokasho N-B" panose="02020700000000000000" charset="-128"/>
                <a:ea typeface="宋体" panose="02010600030101010101" pitchFamily="2" charset="-122"/>
                <a:cs typeface="UD Digi Kyokasho N-B" panose="02020700000000000000" charset="-128"/>
              </a:rPr>
              <a:t> 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6.今年も卒業生を送り出した。次に会うときには、彼らも立派な大人に(　　)。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A.なるだろう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B.なっただろう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C.なっているだろう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D.なっていただろう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10291445" y="5803900"/>
            <a:ext cx="1549400" cy="971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3205" y="335915"/>
            <a:ext cx="1175829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7.顔を洗う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ときには、せっけんを(   )、さっと洗うのが肌にはよい。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A.使いす</a:t>
            </a:r>
            <a:r>
              <a:rPr lang="ja-JP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ぎ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ずに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</a:t>
            </a:r>
            <a:r>
              <a:rPr lang="ja-JP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　</a:t>
            </a:r>
            <a:r>
              <a:rPr lang="en-US" altLang="ja-JP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B.使うにすぎず</a:t>
            </a:r>
            <a:r>
              <a:rPr lang="ja-JP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　</a:t>
            </a:r>
            <a:r>
              <a:rPr lang="en-US" altLang="ja-JP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C.使うにすぎなく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D.使いすぎもなくて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8.彼女はこんなことをする人ではなかった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  <a:sym typeface="+mn-ea"/>
              </a:rPr>
              <a:t>(   )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。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A.より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B.のに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C.しか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D.ほど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9.難しいから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  <a:sym typeface="+mn-ea"/>
              </a:rPr>
              <a:t>(   )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おもしろいんだ。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A.こそ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B.さえ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C.だけ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D.まで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10291445" y="5803900"/>
            <a:ext cx="1549400" cy="971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3205" y="676275"/>
            <a:ext cx="1175829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10.あの人は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いつも新しいことをやり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  <a:sym typeface="+mn-ea"/>
              </a:rPr>
              <a:t>(   )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。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A.たい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B.たがる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C.ようだ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D.らしい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11.こんなことが言えるのは彼女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  <a:sym typeface="+mn-ea"/>
              </a:rPr>
              <a:t>(   )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。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A.らしい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B.そうだ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C.ようだ</a:t>
            </a:r>
            <a:r>
              <a:rPr lang="en-US"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                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D.みたいな</a:t>
            </a:r>
            <a:r>
              <a:rPr lang="en-US" altLang="zh-CN" sz="2400">
                <a:solidFill>
                  <a:schemeClr val="tx1"/>
                </a:solidFill>
                <a:latin typeface="UD Digi Kyokasho N-B" panose="02020700000000000000" charset="-128"/>
                <a:ea typeface="宋体" panose="02010600030101010101" pitchFamily="2" charset="-122"/>
                <a:cs typeface="UD Digi Kyokasho N-B" panose="02020700000000000000" charset="-128"/>
              </a:rPr>
              <a:t> </a:t>
            </a:r>
            <a:endParaRPr lang="en-US" altLang="zh-CN" sz="2400">
              <a:solidFill>
                <a:schemeClr val="tx1"/>
              </a:solidFill>
              <a:latin typeface="UD Digi Kyokasho N-B" panose="02020700000000000000" charset="-128"/>
              <a:ea typeface="宋体" panose="02010600030101010101" pitchFamily="2" charset="-122"/>
              <a:cs typeface="UD Digi Kyokasho N-B" panose="02020700000000000000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10291445" y="5803900"/>
            <a:ext cx="1549400" cy="971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3205" y="687070"/>
            <a:ext cx="1175829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sz="2400"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 </a:t>
            </a:r>
            <a:r>
              <a:rPr sz="2400"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マスコミで毎日のように環境問題が取り上げられているが、本当に「環境問題」と言っていいのだろうか。</a:t>
            </a:r>
            <a:endParaRPr sz="2400"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　地球温暖化にしろ、森林破壊(注1)にしろ、エネルギ一資源の不足にしろ、これらはどれも人類によって起こされた問題である。しかし、このような問題を環境問題と呼ぶことで、人は無意識のうちにその問題から目をそらしているのではないか。むしろ「人間問題」と呼ぶことで自分の問題としてとらえることになり、未来の環境を変えることができるのではないだろうか。</a:t>
            </a:r>
            <a:endParaRPr sz="2400"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sz="2400"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(注1)森林破壊:森林が壊されて少なくなったりすること</a:t>
            </a:r>
            <a:endParaRPr sz="2400"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10291445" y="5803900"/>
            <a:ext cx="1549400" cy="971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5755" y="975995"/>
            <a:ext cx="117582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1.筆者は、なぜ環境問題を「人間問題」と呼んだほうがよいと考えているか。</a:t>
            </a:r>
            <a:endParaRPr sz="2400"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A.環境は人間に</a:t>
            </a: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しか変えられないから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B.良い環境を必要としているのは人間だから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C.人間が責任を持って考えるべき問題だから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sz="2400">
                <a:solidFill>
                  <a:schemeClr val="tx1"/>
                </a:solidFill>
                <a:latin typeface="UD Digi Kyokasho N-B" panose="02020700000000000000" charset="-128"/>
                <a:ea typeface="UD Digi Kyokasho N-B" panose="02020700000000000000" charset="-128"/>
                <a:cs typeface="UD Digi Kyokasho N-B" panose="02020700000000000000" charset="-128"/>
              </a:rPr>
              <a:t>D.人間の生活に多大な影響を与えている問題だから</a:t>
            </a:r>
            <a:endParaRPr sz="2400">
              <a:solidFill>
                <a:schemeClr val="tx1"/>
              </a:solidFill>
              <a:latin typeface="UD Digi Kyokasho N-B" panose="02020700000000000000" charset="-128"/>
              <a:ea typeface="UD Digi Kyokasho N-B" panose="02020700000000000000" charset="-128"/>
              <a:cs typeface="UD Digi Kyokasho N-B" panose="02020700000000000000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10291445" y="5803900"/>
            <a:ext cx="1549400" cy="971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5104525" y="2274398"/>
            <a:ext cx="1992913" cy="343011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2439" y="482456"/>
            <a:ext cx="739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THANK YOU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48433" y="1375007"/>
            <a:ext cx="6105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This power-point is a multipurpose power-point template perfect for your business report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972050"/>
            <a:ext cx="12192000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550209">
            <a:off x="3995361" y="1793937"/>
            <a:ext cx="801596" cy="6999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147954">
            <a:off x="7490300" y="2205270"/>
            <a:ext cx="801596" cy="69998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990377" y="1251897"/>
            <a:ext cx="6105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000">
        <p:fade/>
      </p:transition>
    </mc:Choice>
    <mc:Fallback>
      <p:transition spd="med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xit" presetSubtype="4" ac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4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0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478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25"/>
                <a:gridCol w="3101975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11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（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だった）っけ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句子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　　　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~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来着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对记忆不清的事情进行回忆，确认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今日は何日だったっけ？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　試験は明日だっけ？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ｎ＋のことだから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根据说话人对某人，某组织，某场所的了解，做出推测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頑張り屋の彼のことだから、やれるかもしれない。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んじゃない　</a:t>
                      </a:r>
                      <a:r>
                        <a:rPr lang="zh-CN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升调？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　</a:t>
                      </a:r>
                      <a:r>
                        <a:rPr lang="zh-CN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不是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~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吗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吧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~</a:t>
                      </a:r>
                      <a:endParaRPr lang="en-US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肯定的判断（</a:t>
                      </a:r>
                      <a:r>
                        <a:rPr lang="zh-CN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sym typeface="+mn-ea"/>
                        </a:rPr>
                        <a:t>升调）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；或者是禁止（降调）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　な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彼、体の調子でも悪いんじゃない？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</a:rPr>
                        <a:t>N1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</a:rPr>
                        <a:t>を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N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２とする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具体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      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抽象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把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n1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当作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n2</a:t>
                      </a:r>
                      <a:endParaRPr lang="en-US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日本語能力試験</a:t>
                      </a:r>
                      <a:r>
                        <a:rPr lang="en-US" altLang="ja-JP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１合格を目標としている。</a:t>
                      </a:r>
                      <a:r>
                        <a:rPr lang="en-US" altLang="ja-JP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正式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ＶたＮ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状态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　　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ている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动词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修饰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时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晴れた日が続いていて夏らくしなってきました。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16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とい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っても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简体句子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  N</a:t>
                      </a:r>
                      <a:endParaRPr lang="en-US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虽说，起补充说明作用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すぐ行くといっても１０分はかかる。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わりに（は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）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连体形</a:t>
                      </a:r>
                      <a:endParaRPr lang="zh-CN" altLang="ja-JP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却，跟前句所做的推测相反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このマンションは駅に近いわりには安い。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65455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第一课语法（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498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25"/>
                <a:gridCol w="3101975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11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ことになっている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约定，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惯例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日本では２０歳以上が成人ということになっている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rgbClr val="FF0000"/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Ｎ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というのは～（の）ことである　　</a:t>
                      </a:r>
                      <a:r>
                        <a:rPr lang="zh-CN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 连体形</a:t>
                      </a:r>
                      <a:endParaRPr lang="en-US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对某个词语进行释义或说明。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学割</a:t>
                      </a:r>
                      <a:r>
                        <a:rPr lang="ja-JP" altLang="zh-CN" b="1">
                          <a:solidFill>
                            <a:srgbClr val="FF0000"/>
                          </a:solidFill>
                        </a:rPr>
                        <a:t>というのは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学生割引制度のことである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学割</a:t>
                      </a:r>
                      <a:r>
                        <a:rPr lang="ja-JP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とは</a:t>
                      </a: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学生割引制度のことである。</a:t>
                      </a:r>
                      <a:r>
                        <a:rPr lang="en-US" altLang="ja-JP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   </a:t>
                      </a:r>
                      <a:r>
                        <a:rPr lang="zh-CN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正式</a:t>
                      </a:r>
                      <a:endParaRPr lang="zh-CN" altLang="zh-CN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～というのは～（ということ）である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说话人对某一事物或事项进行解释，说</a:t>
                      </a: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明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大人になるということは自分の行動に責任を持つ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ということだ。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Ｎにおける</a:t>
                      </a: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修饰名词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において</a:t>
                      </a: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中顿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   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  <a:sym typeface="+mn-ea"/>
                        </a:rPr>
                        <a:t>での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表示时间，范围，领域的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在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大学における勉強は与えられるもの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ではない。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N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を通じて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表示间接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手段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；在此期间一直处于某种状态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　　</a:t>
                      </a:r>
                      <a:r>
                        <a:rPr lang="zh-CN" altLang="zh-CN" b="1">
                          <a:solidFill>
                            <a:srgbClr val="FF0000"/>
                          </a:solidFill>
                        </a:rPr>
                        <a:t> 贯穿</a:t>
                      </a:r>
                      <a:endParaRPr lang="zh-CN" altLang="zh-CN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二人はインターネットを通じて知り合った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ここは一年を通じて雨が多い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62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わけだ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 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连体形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难怪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~</a:t>
                      </a:r>
                      <a:endParaRPr lang="en-US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原因；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结果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そんなことを言ったから、先生に怒られた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わけだ。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Ｎのもとで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在某人，某事物的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影响下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どうしてこの人のもとで働きたいと思っているんですか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65455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第一课语法（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-1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80"/>
                <a:gridCol w="4612640"/>
                <a:gridCol w="532638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11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とともに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和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一起，表示共同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动作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と一緒に　　</a:t>
                      </a:r>
                      <a:r>
                        <a:rPr lang="zh-CN" altLang="ja-JP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简体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A2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、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＋である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週末は家族とともに過ごしたい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こそ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正是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，才是，强调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所指的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事物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こちらこそ、失礼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いたしました。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65455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第一课语法（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EEE9E6"/>
              </a:clrFrom>
              <a:clrTo>
                <a:srgbClr val="EEE9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4440" y="4433350"/>
            <a:ext cx="5023119" cy="21960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19050" y="2748458"/>
            <a:ext cx="12192000" cy="0"/>
          </a:xfrm>
          <a:prstGeom prst="line">
            <a:avLst/>
          </a:prstGeom>
          <a:noFill/>
          <a:ln>
            <a:solidFill>
              <a:srgbClr val="914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4671888" y="1133846"/>
            <a:ext cx="2848224" cy="3038724"/>
            <a:chOff x="4671888" y="1133846"/>
            <a:chExt cx="2848224" cy="3038724"/>
          </a:xfrm>
        </p:grpSpPr>
        <p:sp>
          <p:nvSpPr>
            <p:cNvPr id="12" name="椭圆 11"/>
            <p:cNvSpPr/>
            <p:nvPr/>
          </p:nvSpPr>
          <p:spPr>
            <a:xfrm>
              <a:off x="4671888" y="1133846"/>
              <a:ext cx="2848224" cy="2848224"/>
            </a:xfrm>
            <a:prstGeom prst="ellipse">
              <a:avLst/>
            </a:prstGeom>
            <a:solidFill>
              <a:srgbClr val="914230"/>
            </a:solidFill>
            <a:ln>
              <a:solidFill>
                <a:srgbClr val="914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671888" y="1324346"/>
              <a:ext cx="2848224" cy="2848224"/>
            </a:xfrm>
            <a:prstGeom prst="ellipse">
              <a:avLst/>
            </a:prstGeom>
            <a:solidFill>
              <a:srgbClr val="F8F8F8"/>
            </a:solidFill>
            <a:ln>
              <a:solidFill>
                <a:srgbClr val="914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101224" y="2241104"/>
            <a:ext cx="199082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cs typeface="+mn-ea"/>
                <a:sym typeface="+mn-lt"/>
              </a:rPr>
              <a:t>第</a:t>
            </a:r>
            <a:r>
              <a:rPr lang="zh-CN" altLang="en-US" sz="4000" dirty="0">
                <a:cs typeface="+mn-ea"/>
                <a:sym typeface="+mn-lt"/>
              </a:rPr>
              <a:t>二课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000">
        <p14:flip dir="r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433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25"/>
                <a:gridCol w="3101975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11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といえば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といったら　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というと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用于提出话题；就话题中涉及的事物所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联想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到的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内容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インターネットといえばホームページを思い浮かべる人が多い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～からといって～（とは限らない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）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虽然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，未必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；否定前后的因果关系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　</a:t>
                      </a:r>
                      <a:r>
                        <a:rPr lang="zh-CN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因果未必成立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ビールが好きだからといって、毎日飲むとは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限らない。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てみせる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展示（做示范）；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决心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ちょっと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やってみせて。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今度の試験は絶対合格してみせる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！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</a:rPr>
                        <a:t>それより（も）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</a:rPr>
                        <a:t>  </a:t>
                      </a:r>
                      <a:endParaRPr lang="en-US" altLang="ja-JP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</a:rPr>
                        <a:t>接续词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</a:rPr>
                        <a:t>  </a:t>
                      </a:r>
                      <a:r>
                        <a:rPr lang="zh-CN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  <a:cs typeface="UD Digi Kyokasho NK-R" panose="02020400000000000000" charset="-128"/>
                        </a:rPr>
                        <a:t>链接两个句子</a:t>
                      </a:r>
                      <a:endParaRPr lang="zh-CN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宋体" panose="02010600030101010101" pitchFamily="2" charset="-122"/>
                        <a:cs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与此相比，后项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更重要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科学技術の発展は大切だ。しかし、それよりも教育を充実させる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べきだ。</a:t>
                      </a:r>
                      <a:endParaRPr lang="ja-JP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だけ　　</a:t>
                      </a:r>
                      <a:r>
                        <a:rPr lang="zh-CN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宋体" panose="02010600030101010101" pitchFamily="2" charset="-122"/>
                        </a:rPr>
                        <a:t>连体形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　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N+</a:t>
                      </a:r>
                      <a:r>
                        <a:rPr lang="ja-JP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だけ</a:t>
                      </a:r>
                      <a:endParaRPr lang="ja-JP" altLang="ja-JP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表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限定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彼は文句を言うだけで、何も手伝ってくれない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だけでは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只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的话</a:t>
                      </a:r>
                      <a:r>
                        <a:rPr lang="zh-CN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，不能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~</a:t>
                      </a:r>
                      <a:r>
                        <a:rPr lang="ja-JP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　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多接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否定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人に教える能力というのは学歴だけでは判断できないと思う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80060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293370" y="1266825"/>
          <a:ext cx="11518900" cy="520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25"/>
                <a:gridCol w="3101975"/>
                <a:gridCol w="6108700"/>
              </a:tblGrid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语法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语法解释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4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例句</a:t>
                      </a:r>
                      <a:endParaRPr lang="zh-CN" altLang="en-US" sz="24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11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N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として（は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）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具体化的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对象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展开说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活動内容としては、週２回の合同練習と朝の自主練習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です。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67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N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に限らず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だけでなく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不仅，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不限于</a:t>
                      </a:r>
                      <a:endParaRPr lang="zh-CN" altLang="en-US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勉強に限らず、どんなことでも努力が大切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だ。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0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Ｖ（よ）うではないか｜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（よ）う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じゃないか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往往表示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号召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　　</a:t>
                      </a:r>
                      <a:r>
                        <a:rPr lang="zh-CN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意志形</a:t>
                      </a:r>
                      <a:endParaRPr lang="zh-CN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これから何をすべきか考えようではありませんか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</a:rPr>
                        <a:t>N1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</a:rPr>
                        <a:t>を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N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２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に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～を対象に（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して）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把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n1</a:t>
                      </a: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当作</a:t>
                      </a:r>
                      <a:r>
                        <a:rPr lang="en-US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n2</a:t>
                      </a:r>
                      <a:endParaRPr lang="en-US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大学入学を機に、手話を始めましょう。</a:t>
                      </a:r>
                      <a:endParaRPr lang="ja-JP" altLang="zh-CN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N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｜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Ｖるにあたり</a:t>
                      </a:r>
                      <a:r>
                        <a:rPr lang="en-US" altLang="ja-JP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/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にあた</a:t>
                      </a:r>
                      <a:r>
                        <a:rPr lang="ja-JP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sym typeface="+mn-ea"/>
                        </a:rPr>
                        <a:t>って</a:t>
                      </a:r>
                      <a:endParaRPr lang="ja-JP" altLang="zh-CN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正值</a:t>
                      </a: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xx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之际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開会にあたって、一言ご挨拶申し上げます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16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N1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から</a:t>
                      </a:r>
                      <a:r>
                        <a:rPr lang="en-US" altLang="zh-CN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N2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にかけて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～から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  <a:cs typeface="UD Digi Kyokasho NK-R" panose="02020400000000000000" charset="-128"/>
                          <a:sym typeface="+mn-ea"/>
                        </a:rPr>
                        <a:t>～まで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  <a:cs typeface="UD Digi Kyokasho NK-R" panose="02020400000000000000" charset="-128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表示事件，现象存在的时间或者空间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范围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肩から腕にかけてかなりの火傷を負っている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4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～やら～</a:t>
                      </a:r>
                      <a:r>
                        <a:rPr lang="ja-JP" alt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UD Digi Kyokasho NK-R" panose="02020400000000000000" charset="-128"/>
                          <a:ea typeface="UD Digi Kyokasho NK-R" panose="02020400000000000000" charset="-128"/>
                        </a:rPr>
                        <a:t>やら</a:t>
                      </a:r>
                      <a:endParaRPr lang="ja-JP" alt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UD Digi Kyokasho NK-R" panose="02020400000000000000" charset="-128"/>
                        <a:ea typeface="UD Digi Kyokasho NK-R" panose="0202040000000000000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表示同类事物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并列</a:t>
                      </a:r>
                      <a:endParaRPr lang="zh-CN" altLang="en-US" b="1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ja-JP" b="1">
                          <a:solidFill>
                            <a:srgbClr val="FF0000"/>
                          </a:solidFill>
                        </a:rPr>
                        <a:t>消极</a:t>
                      </a:r>
                      <a:endParaRPr lang="zh-CN" altLang="ja-JP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皆で温泉に行って、飲むやら歌うやら、大騒ぎ</a:t>
                      </a:r>
                      <a:r>
                        <a:rPr lang="ja-JP" altLang="zh-CN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した。</a:t>
                      </a:r>
                      <a:endParaRPr lang="ja-JP" altLang="zh-CN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93370" y="465455"/>
            <a:ext cx="577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第二课语法（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单元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ja-JP" altLang="zh-CN" sz="2400">
                <a:latin typeface="黑体" panose="02010609060101010101" charset="-122"/>
                <a:ea typeface="黑体" panose="02010609060101010101" charset="-122"/>
              </a:rPr>
              <a:t>　　　</a:t>
            </a:r>
            <a:r>
              <a:rPr lang="ja-JP" altLang="zh-CN" sz="2400">
                <a:latin typeface="黑体" panose="02010609060101010101" charset="-122"/>
                <a:ea typeface="黑体" panose="02010609060101010101" charset="-122"/>
              </a:rPr>
              <a:t>あたる</a:t>
            </a:r>
            <a:endParaRPr lang="ja-JP" altLang="zh-CN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EEE9E6"/>
              </a:clrFrom>
              <a:clrTo>
                <a:srgbClr val="EEE9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4440" y="4433350"/>
            <a:ext cx="5023119" cy="21960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-19050" y="2748458"/>
            <a:ext cx="12192000" cy="0"/>
          </a:xfrm>
          <a:prstGeom prst="line">
            <a:avLst/>
          </a:prstGeom>
          <a:noFill/>
          <a:ln>
            <a:solidFill>
              <a:srgbClr val="9142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4671888" y="1133846"/>
            <a:ext cx="2848224" cy="3038724"/>
            <a:chOff x="4671888" y="1133846"/>
            <a:chExt cx="2848224" cy="3038724"/>
          </a:xfrm>
        </p:grpSpPr>
        <p:sp>
          <p:nvSpPr>
            <p:cNvPr id="12" name="椭圆 11"/>
            <p:cNvSpPr/>
            <p:nvPr/>
          </p:nvSpPr>
          <p:spPr>
            <a:xfrm>
              <a:off x="4671888" y="1133846"/>
              <a:ext cx="2848224" cy="2848224"/>
            </a:xfrm>
            <a:prstGeom prst="ellipse">
              <a:avLst/>
            </a:prstGeom>
            <a:solidFill>
              <a:srgbClr val="914230"/>
            </a:solidFill>
            <a:ln>
              <a:solidFill>
                <a:srgbClr val="914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671888" y="1324346"/>
              <a:ext cx="2848224" cy="2848224"/>
            </a:xfrm>
            <a:prstGeom prst="ellipse">
              <a:avLst/>
            </a:prstGeom>
            <a:solidFill>
              <a:srgbClr val="F8F8F8"/>
            </a:solidFill>
            <a:ln>
              <a:solidFill>
                <a:srgbClr val="9142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101224" y="2241104"/>
            <a:ext cx="199082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cs typeface="+mn-ea"/>
                <a:sym typeface="+mn-lt"/>
              </a:rPr>
              <a:t>第</a:t>
            </a:r>
            <a:r>
              <a:rPr lang="ja-JP" altLang="zh-CN" sz="4000" dirty="0">
                <a:cs typeface="+mn-ea"/>
                <a:sym typeface="+mn-lt"/>
              </a:rPr>
              <a:t>三</a:t>
            </a:r>
            <a:r>
              <a:rPr lang="zh-CN" altLang="en-US" sz="4000" dirty="0">
                <a:cs typeface="+mn-ea"/>
                <a:sym typeface="+mn-lt"/>
              </a:rPr>
              <a:t>课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000">
        <p14:flip dir="r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tags/tag1.xml><?xml version="1.0" encoding="utf-8"?>
<p:tagLst xmlns:p="http://schemas.openxmlformats.org/presentationml/2006/main">
  <p:tag name="KSO_WM_UNIT_TABLE_BEAUTIFY" val="smartTable{2a7b382b-1f3f-4afd-befd-12e88ccc7e9b}"/>
  <p:tag name="TABLE_ENDDRAG_ORIGIN_RECT" val="906*376"/>
  <p:tag name="TABLE_ENDDRAG_RECT" val="33*93*907*376"/>
</p:tagLst>
</file>

<file path=ppt/tags/tag10.xml><?xml version="1.0" encoding="utf-8"?>
<p:tagLst xmlns:p="http://schemas.openxmlformats.org/presentationml/2006/main">
  <p:tag name="KSO_WM_UNIT_TABLE_BEAUTIFY" val="smartTable{66219ec8-a2b9-4c2e-a833-d79d1d9f1ebe}"/>
  <p:tag name="TABLE_ENDDRAG_ORIGIN_RECT" val="906*376"/>
  <p:tag name="TABLE_ENDDRAG_RECT" val="33*93*907*376"/>
</p:tagLst>
</file>

<file path=ppt/tags/tag11.xml><?xml version="1.0" encoding="utf-8"?>
<p:tagLst xmlns:p="http://schemas.openxmlformats.org/presentationml/2006/main">
  <p:tag name="KSO_WM_UNIT_TABLE_BEAUTIFY" val="smartTable{0ec48df3-962f-4508-9d85-b58d78b2c2a7}"/>
  <p:tag name="TABLE_ENDDRAG_ORIGIN_RECT" val="906*376"/>
  <p:tag name="TABLE_ENDDRAG_RECT" val="33*93*907*376"/>
</p:tagLst>
</file>

<file path=ppt/tags/tag12.xml><?xml version="1.0" encoding="utf-8"?>
<p:tagLst xmlns:p="http://schemas.openxmlformats.org/presentationml/2006/main">
  <p:tag name="KSO_WM_UNIT_TABLE_BEAUTIFY" val="smartTable{6735a7ed-d929-46b9-b1ad-2e80b4f27319}"/>
  <p:tag name="TABLE_ENDDRAG_ORIGIN_RECT" val="906*376"/>
  <p:tag name="TABLE_ENDDRAG_RECT" val="33*93*907*376"/>
</p:tagLst>
</file>

<file path=ppt/tags/tag13.xml><?xml version="1.0" encoding="utf-8"?>
<p:tagLst xmlns:p="http://schemas.openxmlformats.org/presentationml/2006/main">
  <p:tag name="KSO_WM_UNIT_TABLE_BEAUTIFY" val="smartTable{84aa6da4-1e5d-43cd-a9af-b1978506b4e3}"/>
  <p:tag name="TABLE_ENDDRAG_ORIGIN_RECT" val="906*376"/>
  <p:tag name="TABLE_ENDDRAG_RECT" val="33*93*907*376"/>
</p:tagLst>
</file>

<file path=ppt/tags/tag14.xml><?xml version="1.0" encoding="utf-8"?>
<p:tagLst xmlns:p="http://schemas.openxmlformats.org/presentationml/2006/main">
  <p:tag name="KSO_WM_UNIT_TABLE_BEAUTIFY" val="smartTable{7cbaaac8-8aab-47b0-95ea-242268a134d6}"/>
  <p:tag name="TABLE_ENDDRAG_ORIGIN_RECT" val="906*376"/>
  <p:tag name="TABLE_ENDDRAG_RECT" val="33*93*907*376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45"/>
  <p:tag name="KSO_WM_SPECIAL_SOURCE" val="bdnull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0245"/>
  <p:tag name="KSO_WM_SPECIAL_SOURCE" val="bdnull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1b130b60-c31d-496f-88fe-ed372a402f69}"/>
  <p:tag name="TABLE_ENDDRAG_ORIGIN_RECT" val="906*376"/>
  <p:tag name="TABLE_ENDDRAG_RECT" val="33*93*907*376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0245"/>
  <p:tag name="KSO_WM_SPECIAL_SOURCE" val="bdnull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0245"/>
  <p:tag name="KSO_WM_SPECIAL_SOURCE" val="bdnull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0245"/>
  <p:tag name="KSO_WM_SPECIAL_SOURCE" val="bdnull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0245"/>
  <p:tag name="KSO_WM_SPECIAL_SOURCE" val="bdnull"/>
</p:tagLst>
</file>

<file path=ppt/tags/tag27.xml><?xml version="1.0" encoding="utf-8"?>
<p:tagLst xmlns:p="http://schemas.openxmlformats.org/presentationml/2006/main">
  <p:tag name="ISPRING_PRESENTATION_TITLE" val="PowerPoint 演示文稿"/>
  <p:tag name="COMMONDATA" val="eyJoZGlkIjoiZTZmZTAzZTMxMzdhMDc2NTgxNjA4YmZhMmFhYzljYzcifQ=="/>
  <p:tag name="KSO_WPP_MARK_KEY" val="5f4178a2-f89e-4369-83cc-79bde79f178c"/>
</p:tagLst>
</file>

<file path=ppt/tags/tag3.xml><?xml version="1.0" encoding="utf-8"?>
<p:tagLst xmlns:p="http://schemas.openxmlformats.org/presentationml/2006/main">
  <p:tag name="KSO_WM_UNIT_TABLE_BEAUTIFY" val="smartTable{498e53c4-08c1-457d-b180-ce186a79d648}"/>
  <p:tag name="TABLE_ENDDRAG_ORIGIN_RECT" val="906*376"/>
  <p:tag name="TABLE_ENDDRAG_RECT" val="33*93*907*376"/>
</p:tagLst>
</file>

<file path=ppt/tags/tag4.xml><?xml version="1.0" encoding="utf-8"?>
<p:tagLst xmlns:p="http://schemas.openxmlformats.org/presentationml/2006/main">
  <p:tag name="KSO_WM_UNIT_TABLE_BEAUTIFY" val="smartTable{f04ab5c3-c3df-4864-8baa-d723f945921c}"/>
  <p:tag name="TABLE_ENDDRAG_ORIGIN_RECT" val="906*376"/>
  <p:tag name="TABLE_ENDDRAG_RECT" val="33*93*907*376"/>
</p:tagLst>
</file>

<file path=ppt/tags/tag5.xml><?xml version="1.0" encoding="utf-8"?>
<p:tagLst xmlns:p="http://schemas.openxmlformats.org/presentationml/2006/main">
  <p:tag name="KSO_WM_UNIT_TABLE_BEAUTIFY" val="smartTable{cfa2eb83-a49c-40f9-af8d-feef714cc270}"/>
  <p:tag name="TABLE_ENDDRAG_ORIGIN_RECT" val="906*376"/>
  <p:tag name="TABLE_ENDDRAG_RECT" val="33*93*907*376"/>
</p:tagLst>
</file>

<file path=ppt/tags/tag6.xml><?xml version="1.0" encoding="utf-8"?>
<p:tagLst xmlns:p="http://schemas.openxmlformats.org/presentationml/2006/main">
  <p:tag name="KSO_WM_UNIT_TABLE_BEAUTIFY" val="smartTable{f282199e-9a3d-41b0-b322-c63b8d6ce4f9}"/>
  <p:tag name="TABLE_ENDDRAG_ORIGIN_RECT" val="906*376"/>
  <p:tag name="TABLE_ENDDRAG_RECT" val="33*93*907*376"/>
</p:tagLst>
</file>

<file path=ppt/tags/tag7.xml><?xml version="1.0" encoding="utf-8"?>
<p:tagLst xmlns:p="http://schemas.openxmlformats.org/presentationml/2006/main">
  <p:tag name="KSO_WM_UNIT_TABLE_BEAUTIFY" val="smartTable{0f8d4f41-c149-4651-a058-f8d9ee77ae26}"/>
  <p:tag name="TABLE_ENDDRAG_ORIGIN_RECT" val="906*376"/>
  <p:tag name="TABLE_ENDDRAG_RECT" val="33*93*907*376"/>
</p:tagLst>
</file>

<file path=ppt/tags/tag8.xml><?xml version="1.0" encoding="utf-8"?>
<p:tagLst xmlns:p="http://schemas.openxmlformats.org/presentationml/2006/main">
  <p:tag name="KSO_WM_UNIT_TABLE_BEAUTIFY" val="smartTable{9f3f1417-6fa3-4a44-87e3-473230799e00}"/>
  <p:tag name="TABLE_ENDDRAG_ORIGIN_RECT" val="906*376"/>
  <p:tag name="TABLE_ENDDRAG_RECT" val="33*93*907*376"/>
</p:tagLst>
</file>

<file path=ppt/tags/tag9.xml><?xml version="1.0" encoding="utf-8"?>
<p:tagLst xmlns:p="http://schemas.openxmlformats.org/presentationml/2006/main">
  <p:tag name="KSO_WM_UNIT_TABLE_BEAUTIFY" val="smartTable{758dc9b0-05b6-4ced-8087-abde41b00d1b}"/>
  <p:tag name="TABLE_ENDDRAG_ORIGIN_RECT" val="906*376"/>
  <p:tag name="TABLE_ENDDRAG_RECT" val="33*93*907*376"/>
</p:tagLst>
</file>

<file path=ppt/theme/theme1.xml><?xml version="1.0" encoding="utf-8"?>
<a:theme xmlns:a="http://schemas.openxmlformats.org/drawingml/2006/main" name="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emp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1423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5943</Words>
  <Application>WPS 演示</Application>
  <PresentationFormat>宽屏</PresentationFormat>
  <Paragraphs>726</Paragraphs>
  <Slides>27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UD Digi Kyokasho NK-R</vt:lpstr>
      <vt:lpstr>黑体</vt:lpstr>
      <vt:lpstr>微软雅黑</vt:lpstr>
      <vt:lpstr>华文细黑</vt:lpstr>
      <vt:lpstr>Arial Unicode MS</vt:lpstr>
      <vt:lpstr>Calibri</vt:lpstr>
      <vt:lpstr>UD Digi Kyokasho N-B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锐旗设计；https://9ppt.taobao.com
</dc:description>
  <cp:lastModifiedBy>小妖老师</cp:lastModifiedBy>
  <cp:revision>175</cp:revision>
  <dcterms:created xsi:type="dcterms:W3CDTF">2016-05-07T06:14:00Z</dcterms:created>
  <dcterms:modified xsi:type="dcterms:W3CDTF">2024-09-20T14:20:17Z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B5E0A2A7781D45918BB2DE9070CAEA87</vt:lpwstr>
  </property>
  <property fmtid="{D5CDD505-2E9C-101B-9397-08002B2CF9AE}" pid="3" name="KSOProductBuildVer">
    <vt:lpwstr>2052-12.1.0.18276</vt:lpwstr>
  </property>
</Properties>
</file>