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512" r:id="rId3"/>
    <p:sldId id="354" r:id="rId4"/>
    <p:sldId id="513" r:id="rId5"/>
    <p:sldId id="515" r:id="rId6"/>
    <p:sldId id="295" r:id="rId7"/>
    <p:sldId id="511" r:id="rId9"/>
    <p:sldId id="516" r:id="rId10"/>
    <p:sldId id="517" r:id="rId11"/>
    <p:sldId id="518" r:id="rId12"/>
    <p:sldId id="257" r:id="rId13"/>
    <p:sldId id="269" r:id="rId14"/>
    <p:sldId id="258" r:id="rId15"/>
    <p:sldId id="305" r:id="rId16"/>
    <p:sldId id="261" r:id="rId17"/>
    <p:sldId id="264" r:id="rId18"/>
    <p:sldId id="265" r:id="rId19"/>
    <p:sldId id="270" r:id="rId20"/>
    <p:sldId id="267" r:id="rId21"/>
    <p:sldId id="312" r:id="rId22"/>
    <p:sldId id="313" r:id="rId23"/>
    <p:sldId id="560" r:id="rId24"/>
    <p:sldId id="314" r:id="rId25"/>
    <p:sldId id="315" r:id="rId26"/>
    <p:sldId id="389" r:id="rId27"/>
    <p:sldId id="317" r:id="rId28"/>
    <p:sldId id="319" r:id="rId29"/>
    <p:sldId id="322" r:id="rId30"/>
    <p:sldId id="321" r:id="rId31"/>
    <p:sldId id="323" r:id="rId32"/>
    <p:sldId id="561" r:id="rId33"/>
    <p:sldId id="345" r:id="rId34"/>
    <p:sldId id="343" r:id="rId35"/>
    <p:sldId id="590" r:id="rId36"/>
    <p:sldId id="344" r:id="rId37"/>
    <p:sldId id="591" r:id="rId38"/>
    <p:sldId id="346" r:id="rId39"/>
    <p:sldId id="348" r:id="rId40"/>
    <p:sldId id="349" r:id="rId41"/>
    <p:sldId id="351" r:id="rId42"/>
    <p:sldId id="355" r:id="rId43"/>
    <p:sldId id="356" r:id="rId44"/>
    <p:sldId id="357" r:id="rId45"/>
    <p:sldId id="592" r:id="rId46"/>
    <p:sldId id="350" r:id="rId47"/>
    <p:sldId id="390" r:id="rId48"/>
    <p:sldId id="593" r:id="rId49"/>
    <p:sldId id="391" r:id="rId50"/>
    <p:sldId id="392" r:id="rId51"/>
    <p:sldId id="396" r:id="rId52"/>
    <p:sldId id="594" r:id="rId53"/>
    <p:sldId id="613" r:id="rId54"/>
    <p:sldId id="412" r:id="rId55"/>
    <p:sldId id="413" r:id="rId56"/>
    <p:sldId id="595" r:id="rId57"/>
    <p:sldId id="414" r:id="rId58"/>
    <p:sldId id="596" r:id="rId59"/>
  </p:sldIdLst>
  <p:sldSz cx="12192000" cy="6858000"/>
  <p:notesSz cx="6858000" cy="9144000"/>
  <p:custDataLst>
    <p:tags r:id="rId6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3" Type="http://schemas.openxmlformats.org/officeDocument/2006/relationships/tags" Target="tags/tag3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48740" y="29210"/>
            <a:ext cx="9495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描述</a:t>
            </a:r>
            <a:r>
              <a:rPr lang="en-US" altLang="zh-CN" sz="24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“</a:t>
            </a:r>
            <a:r>
              <a:rPr lang="zh-CN" sz="24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因果关系</a:t>
            </a:r>
            <a:r>
              <a:rPr lang="en-US" altLang="zh-CN" sz="24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”</a:t>
            </a:r>
            <a:r>
              <a:rPr lang="zh-CN" sz="24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的表达</a:t>
            </a:r>
            <a:endParaRPr lang="zh-CN" sz="2400"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255" y="489585"/>
            <a:ext cx="12056745" cy="5415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ja-JP" altLang="ja-JP" sz="2000" b="1">
                <a:solidFill>
                  <a:schemeClr val="tx1"/>
                </a:solidFill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～のは（～からではなくて「じゃなくて」）～からだ</a:t>
            </a:r>
            <a:endParaRPr lang="ja-JP" altLang="ja-JP" sz="2000" b="1">
              <a:solidFill>
                <a:schemeClr val="tx1"/>
              </a:solidFill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说明：是一种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前果后因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的表达方式，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有时会在中间加上一个对方可能会误认为的原因，并加以否定，然后说出真正原因。通常翻译为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”之所以...（并不是因为...）是因为“。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简体句子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＋の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は（简体句子＋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からではなくて「じゃなくて」）、简体句子+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からだ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新しいスマホを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買わないのは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買いたくないからじゃなくて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、お金が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ないからだ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之所以不买新的手机，不是因为不想买，而是因为没有钱。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昨日学校に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行かなかったのは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、風邪を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引いたからだ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昨天之所以没去学校，是因为感冒了。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ja-JP" sz="2000" b="1">
                <a:solidFill>
                  <a:schemeClr val="tx1"/>
                </a:solidFill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によって</a:t>
            </a:r>
            <a:r>
              <a:rPr lang="en-US" altLang="ja-JP" sz="2000" b="1">
                <a:solidFill>
                  <a:schemeClr val="tx1"/>
                </a:solidFill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/</a:t>
            </a:r>
            <a:r>
              <a:rPr lang="ja-JP" altLang="ja-JP" sz="2000" b="1">
                <a:solidFill>
                  <a:schemeClr val="tx1"/>
                </a:solidFill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により</a:t>
            </a:r>
            <a:endParaRPr lang="ja-JP" altLang="ja-JP" sz="2000" b="1">
              <a:solidFill>
                <a:schemeClr val="tx1"/>
              </a:solidFill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说明：通常会接到表示事件，事故，现象的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名词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，表示某个客观原因造成的客观结果。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N+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によって（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により）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戦争により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、多くの人が命を落とした。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由于战争，很多的人失去了生命。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事故によって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、電車は30分くらい遅れました。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由于事故，电车晚点了30分钟左右。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注意：该用法一般不能与“建议，劝诱，命令，意志，邀请，许可，愿望”等主观表达搭配使用。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Nによって＜基準＞</a:t>
            </a:r>
            <a:endParaRPr lang="zh-CN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2000" b="1" dirty="0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说明：表示判断的依据。</a:t>
            </a:r>
            <a:r>
              <a:rPr lang="ja-JP" altLang="en-US" sz="2000" b="1" dirty="0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前项的不同会导致后项也出现多种情况或变化。</a:t>
            </a:r>
            <a:r>
              <a:rPr lang="ja-JP" altLang="en-US" sz="2000" b="1" dirty="0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常与「違う」、「変わる」等表示差异性，多样性的表达搭配使用。</a:t>
            </a:r>
            <a:endParaRPr lang="ja-JP" altLang="en-US" sz="2000" b="1" dirty="0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2000" b="1" dirty="0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接续：N+によって</a:t>
            </a:r>
            <a:endParaRPr lang="ja-JP" altLang="en-US" sz="2000" b="1" dirty="0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メニューは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季節によって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変わります。</a:t>
            </a:r>
            <a:r>
              <a:rPr lang="zh-CN" altLang="en-US" sz="2000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lang="ja-JP" altLang="en-US" sz="2000" b="1" dirty="0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菜单会根据季节不同有所改变。</a:t>
            </a:r>
            <a:endParaRPr lang="zh-CN" altLang="en-US" sz="2000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  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考え方は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人によって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違います。</a:t>
            </a:r>
            <a:r>
              <a:rPr lang="ja-JP" altLang="en-US" sz="2000" b="1" dirty="0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思考方式因人而异。</a:t>
            </a:r>
            <a:endParaRPr lang="zh-CN" altLang="en-US" sz="2000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en-US" altLang="zh-CN" sz="2000"/>
              <a:t>             </a:t>
            </a:r>
            <a:endParaRPr lang="zh-CN" altLang="en-US" sz="2000"/>
          </a:p>
          <a:p>
            <a:endParaRPr lang="ja-JP" altLang="en-US" sz="2000" b="1"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035" y="3298825"/>
            <a:ext cx="116890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どうやって～んですか&lt;询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问方式&gt;</a:t>
            </a:r>
            <a:endParaRPr lang="zh-CN" altLang="ja-JP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2000" b="1" dirty="0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说明：用来询问</a:t>
            </a:r>
            <a:r>
              <a:rPr lang="ja-JP" altLang="en-US" sz="2000" b="1" dirty="0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行为、动作的方式</a:t>
            </a:r>
            <a:r>
              <a:rPr lang="ja-JP" altLang="en-US" sz="2000" b="1" dirty="0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。即“怎么样进行该动作”</a:t>
            </a:r>
            <a:endParaRPr lang="ja-JP" altLang="en-US" sz="2000" b="1" dirty="0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ja-JP" altLang="en-US" sz="2000" b="1" dirty="0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接续：どうやって＋V连体形+んですか</a:t>
            </a:r>
            <a:endParaRPr lang="ja-JP" altLang="en-US" sz="2000" b="1" dirty="0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ja-JP" altLang="en-US" sz="2000" b="1" dirty="0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注：也可以直接是どうやって＋</a:t>
            </a:r>
            <a:r>
              <a:rPr lang="en-US" altLang="ja-JP" sz="2000" b="1" dirty="0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 dirty="0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敬体+か</a:t>
            </a:r>
            <a:endParaRPr lang="ja-JP" altLang="en-US" sz="2000" b="1" dirty="0"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この漢字は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どうやって読むんですか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 dirty="0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这个汉字怎么读呀？</a:t>
            </a:r>
            <a:endParaRPr lang="zh-CN" sz="2000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刺身は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どうやって食べますか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</a:t>
            </a:r>
            <a:r>
              <a:rPr lang="ja-JP" altLang="en-US" sz="2000" b="1" dirty="0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刺身是怎么吃的呀？</a:t>
            </a:r>
            <a:endParaRPr lang="ja-JP" altLang="en-US" sz="2000" b="1" dirty="0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8124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pPr>
              <a:lnSpc>
                <a:spcPct val="13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かた「方」＜方法＞</a:t>
            </a:r>
            <a:endParaRPr lang="en-US" altLang="ja-JP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说明：表示做某件事的方式，方法。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接续：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V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第一连用形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+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かた「方」</a:t>
            </a:r>
            <a:r>
              <a:rPr lang="zh-CN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（构成的词语视作名词进行使用）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私はあまり卒業論文の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書き方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がわからない。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我不是太清楚毕业论文的写法。　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　　　筆の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握り方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を教えてください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　请你教我毛笔的握法吧。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注意：①如果该动词是三类动词する，则变为：</a:t>
            </a:r>
            <a:r>
              <a:rPr lang="zh-CN" altLang="en-US" sz="2000" b="1" u="sng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仕方「しかた」</a:t>
            </a:r>
            <a:endParaRPr lang="zh-CN" altLang="en-US" sz="2000" b="1">
              <a:solidFill>
                <a:srgbClr val="FF0000"/>
              </a:solidFill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  ②如果该动词是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「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动作性名词+する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」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构成的三类动词，则变为：该词语的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「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名词部分+の＋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仕方」</a:t>
            </a:r>
            <a:endParaRPr lang="ja-JP" alt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例如：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正しい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勉強の仕方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</a:t>
            </a:r>
            <a:r>
              <a:rPr lang="zh-CN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正确的学习方法。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Vてから＜</a:t>
            </a:r>
            <a:r>
              <a:rPr 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先後順序＞</a:t>
            </a:r>
            <a:endParaRPr lang="en-US" altLang="ja-JP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说明：表示前后两个动作进行时的先后顺序，后项动作的进行要以前项动作的结束为条件、基础，即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“先做前项再做后项”</a:t>
            </a:r>
            <a:endParaRPr lang="zh-CN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接续：Vて＋から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手を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洗ってから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ご飯を食べます。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先把手洗了再吃饭。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電気を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消してから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寝る。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altLang="zh-CN" sz="2000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把灯关了然后睡觉。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注意：在此用法中，通常要求前后两个动作的主语保持一致，主语如果不一致则一般无法使用。</a:t>
            </a:r>
            <a:endParaRPr lang="zh-CN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ym typeface="+mn-ea"/>
              </a:rPr>
              <a:t>             </a:t>
            </a:r>
            <a:endParaRPr lang="zh-CN" altLang="zh-CN" sz="2000"/>
          </a:p>
          <a:p>
            <a:pPr>
              <a:lnSpc>
                <a:spcPct val="130000"/>
              </a:lnSpc>
            </a:pPr>
            <a:endParaRPr lang="ja-JP" altLang="en-US" sz="2000" b="1">
              <a:latin typeface="UD Digi Kyokasho NP-R" panose="02020400000000000000" charset="-128"/>
              <a:ea typeface="UD Digi Kyokasho NP-R" panose="02020400000000000000" charset="-128"/>
            </a:endParaRPr>
          </a:p>
          <a:p>
            <a:pPr>
              <a:lnSpc>
                <a:spcPct val="130000"/>
              </a:lnSpc>
            </a:pPr>
            <a:endParaRPr lang="ja-JP" altLang="en-US" sz="2000" b="1">
              <a:latin typeface="UD Digi Kyokasho NP-R" panose="02020400000000000000" charset="-128"/>
              <a:ea typeface="UD Digi Kyokasho NP-R" panose="02020400000000000000" charset="-128"/>
            </a:endParaRPr>
          </a:p>
          <a:p>
            <a:pPr>
              <a:lnSpc>
                <a:spcPct val="130000"/>
              </a:lnSpc>
            </a:pPr>
            <a:endParaRPr lang="ja-JP" altLang="en-US" sz="2000" b="1"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Vてから＜</a:t>
            </a:r>
            <a:r>
              <a:rPr 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先後順序＞</a:t>
            </a:r>
            <a:endParaRPr lang="en-US" altLang="ja-JP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说明：除了可以表示动作的先后顺序，还可以表示“以某事为契机、起点”，出现了某种情况，此用法中多翻译为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“自从...之后，就....”</a:t>
            </a:r>
            <a:endParaRPr lang="zh-CN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接续：Vて＋から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田中さんは中国に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来てから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ずっと中国語を勉強している。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田中自从来中国后，就一直在学中文。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大学に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入ってから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、もう三ヶ月になった。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自从进入大学后，已经过去三个月了。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   </a:t>
            </a:r>
            <a:endParaRPr lang="zh-CN" altLang="zh-CN" sz="2000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r>
              <a:rPr 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がする＜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感受＞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说明：用于表示味觉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「味」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，嗅觉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「匂い」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，听觉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「音、声」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，生理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「吐き気、寒気、目眩、頭痛」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，心理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「感じ、気」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等感官上的感受。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＋がする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この飴はバニラの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味がします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这个糖果吃着是一股香草味。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　　　隣の部屋からコーヒの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匂いがする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从隔壁的房间传来一股咖啡的味道。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変な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音がします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听到有一阵奇怪的声响。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相手は確かに強い。でも、勝てる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気がします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对手确实很强，但是，我感觉能赢。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 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朝からずっと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頭痛がしています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から、会社を休んだ。</a:t>
            </a:r>
            <a:r>
              <a:rPr lang="zh-CN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</a:rPr>
              <a:t>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早上起来就一直感觉头痛，因而给公司请假休息了。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6154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ja-JP" altLang="ja-JP" sz="2000" b="1">
                <a:solidFill>
                  <a:schemeClr val="tx1"/>
                </a:solidFill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だけ</a:t>
            </a:r>
            <a:r>
              <a:rPr lang="ja-JP" altLang="en-US" sz="2000" b="1">
                <a:solidFill>
                  <a:schemeClr val="tx1"/>
                </a:solidFill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限定＞</a:t>
            </a:r>
            <a:endParaRPr lang="en-US" altLang="ja-JP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说明：用于对句子中的某一成分进行限定，通常翻译为“只...”，“仅仅...”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接续：N+だけ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chemeClr val="tx1"/>
                </a:solidFill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注意：在该用法中，如果原句中格助词是が或を，则可以省略，是其他助词则一般不省略。</a:t>
            </a:r>
            <a:endParaRPr lang="ja-JP" altLang="en-US" sz="2000" b="1">
              <a:solidFill>
                <a:schemeClr val="tx1"/>
              </a:solidFill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王さんは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平仮名だけ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で作文を書いた。</a:t>
            </a:r>
            <a:r>
              <a:rPr lang="en-US" altLang="ja-JP" sz="2000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小王只用平假名写了一篇作文。</a:t>
            </a:r>
            <a:endParaRPr lang="zh-CN" altLang="en-US" sz="2000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lang="en-US" altLang="zh-CN" sz="2000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私は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イタリアだけ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に行きたいです。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我只想去意大利。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今朝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パンだけ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（を）食べました。</a:t>
            </a:r>
            <a:r>
              <a:rPr lang="zh-CN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</a:rPr>
              <a:t>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今天早上就只吃了面包。</a:t>
            </a:r>
            <a:endParaRPr lang="zh-CN" altLang="en-US" sz="2000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</a:t>
            </a:r>
            <a:endParaRPr lang="zh-CN" altLang="en-US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Vている＜状態＞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说明：在日语中，动词持续体可以和一些状态动词搭配，用来描述某种性质或状态。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当这些词语作为谓语部分时，一般只用Vている形态。如果作为连体修饰语，修饰名词，则多采用Vた形。</a:t>
            </a:r>
            <a:endParaRPr lang="zh-CN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友達は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優れています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朋友很优秀。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王さんはお父さんに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似ている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小王和他爸爸长得像。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　　　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あそこには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聳えた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山がたくさんあります。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在那里有着众多耸立的山峰。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 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あいつは本当に</a:t>
            </a:r>
            <a:r>
              <a:rPr lang="ja-JP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変わった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人だな。</a:t>
            </a:r>
            <a:r>
              <a:rPr lang="zh-CN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那家伙真是个奇怪的人啊。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6308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あいだ＜時段＞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说明：表示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某期间持续着某个动作或状态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，是一个时间状语从句，多与副词「ずっと」进行搭配使用，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后项主句中的动词一般使用持续体形态。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接续：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ている、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N+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の＋あいだ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例句：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先生が</a:t>
            </a:r>
            <a:r>
              <a:rPr lang="ja-JP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講演しているあいだ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、みんなが</a:t>
            </a:r>
            <a:r>
              <a:rPr lang="ja-JP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ずっと聞いていました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</a:t>
            </a:r>
            <a:endParaRPr lang="ja-JP" alt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老师演讲期间，大家一直都在听着。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</a:t>
            </a:r>
            <a:r>
              <a:rPr lang="ja-JP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夏休みのあいだ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、ずっと留学のことを考えています。</a:t>
            </a:r>
            <a:endParaRPr lang="ja-JP" alt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放暑假期间，一直都在思考留学的事情。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あいだに＜時点＞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说明：表示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某期间发生了一件事情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，是一个时间状语从句，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后项主句中的动词一般使用普通的过去式。</a:t>
            </a:r>
            <a:endParaRPr lang="zh-CN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ている、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N+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の＋あいだに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部屋で</a:t>
            </a:r>
            <a:r>
              <a:rPr lang="ja-JP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寝ているあいだに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、父が帰ってきました。</a:t>
            </a:r>
            <a:endParaRPr lang="zh-CN" alt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在房间里睡觉期间，爸爸回来了。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</a:t>
            </a:r>
            <a:r>
              <a:rPr lang="ja-JP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冬休みのあいだに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、アルバイトを見つけました。</a:t>
            </a:r>
            <a:endParaRPr lang="ja-JP" alt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放寒假期间，找到了一份兼职工作。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6708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Nをしている＜呈現状態＞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说明：用于描述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人和动物的外貌特征，或事物的外观形状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。通常翻译为“长着...”，“有着...”，“呈...状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”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接续：N+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をしている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ja-JP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在作为连体修饰语，修饰名词时，则一般多用Nをした形态</a:t>
            </a:r>
            <a:endParaRPr lang="ja-JP" altLang="en-US" sz="2000" b="1"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例句：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うちの犬はつぶらな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瞳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をしています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　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我家的狗长着一双圆圆的眼睛。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　　　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三角の形をした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建物は初めて見たんです。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我是第一次看到呈现三角形状的建筑物。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 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李さんは困った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顔をしている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　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　小李摆出了一副很困扰的神色。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endParaRPr lang="ja-JP" altLang="en-US" sz="2000" b="1">
              <a:solidFill>
                <a:srgbClr val="FF0000"/>
              </a:solidFill>
              <a:latin typeface="UD Digi Kyokasho NP-R" panose="02020400000000000000" charset="-128"/>
              <a:ea typeface="UD Digi Kyokasho NP-R" panose="02020400000000000000" charset="-128"/>
            </a:endParaRPr>
          </a:p>
          <a:p>
            <a:pPr>
              <a:lnSpc>
                <a:spcPct val="13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らしい</a:t>
            </a: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/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らしさ＜典型特徴＞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具备了某事物所应有的特征、性质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，通常会强调被描述事物与该特征的同一性。（例如：身为学生，体现出学生应有的样子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「学生らしい」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）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らしさ是其名词形态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，表示某种风格或特征。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ja-JP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在该用法中，らしい要视作一类形容词进行活用</a:t>
            </a:r>
            <a:endParaRPr lang="ja-JP" altLang="en-US" sz="2000" b="1"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夏ですが、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今日の天気は全然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夏らしくない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虽然是夏天，但今天的天气完全没有夏天该有的样。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困難に勇敢に立ち向かった兄は本当に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男らしいです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勇敢面对困难的哥哥实在是很有男子气概。</a:t>
            </a:r>
            <a:endParaRPr lang="zh-CN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あの作家はいつも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自分らしさ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を大事にしています。　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那位作家总是非常注重自我风格。</a:t>
            </a:r>
            <a:endParaRPr lang="zh-CN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endParaRPr lang="zh-CN" alt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6616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V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てよかった</a:t>
            </a: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/V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ないでよかった＜慶幸＞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说明：</a:t>
            </a:r>
            <a:r>
              <a:rPr lang="zh-CN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表示说话人对于发生了的事情感到庆幸，或庆幸某事没有发生。相当于中文里的“幸好...了”，“还好没有...”</a:t>
            </a:r>
            <a:endParaRPr lang="zh-CN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接续：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て＋よかった、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ない＋で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＋よかった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簡単に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あきらめないでよかった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还好没有轻而易举的放弃</a:t>
            </a:r>
            <a:r>
              <a:rPr lang="zh-CN" altLang="en-US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</a:rPr>
              <a:t>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 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ここで君に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会えて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本当に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よかった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lang="zh-CN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能够在这里见到你真是太好了。</a:t>
            </a:r>
            <a:endParaRPr lang="zh-CN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endParaRPr lang="zh-CN" altLang="zh-CN" sz="2000"/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にとって＜評価的立場、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角度＞</a:t>
            </a:r>
            <a:endParaRPr lang="en-US" altLang="ja-JP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说明：表示站在某人或某物、某事的角度，立场上做出后项评价，相当于中文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里的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“对...来说”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（多为指人名词）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+にとって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一年生にとって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、この文章はちょっと複雑です。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对于一年级学生来说，这篇文章稍微有些复杂。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ある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野菜にとって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、寒い冬のほうがいいです。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对于某些蔬菜来说，还是寒冷的冬天更好。</a:t>
            </a:r>
            <a:endParaRPr lang="zh-CN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私にとって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、人生を楽しむのが一番大事です。　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对我来说，享受生活是最重要的。</a:t>
            </a:r>
            <a:endParaRPr lang="zh-CN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endParaRPr lang="zh-CN" altLang="en-US" sz="2000"/>
          </a:p>
          <a:p>
            <a:pPr>
              <a:lnSpc>
                <a:spcPct val="120000"/>
              </a:lnSpc>
            </a:pPr>
            <a:r>
              <a:rPr lang="en-US" altLang="zh-CN" sz="2000"/>
              <a:t>             </a:t>
            </a:r>
            <a:endParaRPr lang="zh-CN" altLang="zh-CN" sz="2000"/>
          </a:p>
          <a:p>
            <a:endParaRPr lang="zh-CN" altLang="en-US"/>
          </a:p>
          <a:p>
            <a:pPr>
              <a:lnSpc>
                <a:spcPct val="130000"/>
              </a:lnSpc>
            </a:pPr>
            <a:endParaRPr lang="zh-CN" altLang="ja-JP" sz="2000" b="1">
              <a:solidFill>
                <a:srgbClr val="FF0000"/>
              </a:solidFill>
              <a:latin typeface="UD Digi Kyokasho NK-R" panose="02020400000000000000" charset="-128"/>
              <a:ea typeface="UD Digi Kyokasho NK-R" panose="02020400000000000000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8905" y="-480060"/>
            <a:ext cx="11934190" cy="2984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en-US" altLang="zh-CN" sz="2000"/>
              <a:t>             </a:t>
            </a:r>
            <a:endParaRPr lang="zh-CN" altLang="zh-CN" sz="2000"/>
          </a:p>
          <a:p>
            <a:endParaRPr lang="zh-CN" altLang="en-US"/>
          </a:p>
          <a:p>
            <a:pPr>
              <a:lnSpc>
                <a:spcPct val="13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～（と）は～のことだ＜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定義＞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说明：</a:t>
            </a:r>
            <a:r>
              <a:rPr lang="zh-CN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用于对某一事物进行</a:t>
            </a:r>
            <a:r>
              <a:rPr lang="zh-CN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下定义、说明</a:t>
            </a:r>
            <a:r>
              <a:rPr lang="zh-CN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。相当于中文里的“所谓的...就是指的...”</a:t>
            </a:r>
            <a:endParaRPr lang="zh-CN" altLang="ja-JP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接续：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N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＋（と）は～のことだ</a:t>
            </a:r>
            <a:endParaRPr lang="zh-CN" alt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ja-JP" sz="2000" b="1">
                <a:solidFill>
                  <a:schemeClr val="tx1"/>
                </a:solidFill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注意</a:t>
            </a:r>
            <a:r>
              <a:rPr lang="zh-CN" altLang="ja-JP" sz="2000" b="1">
                <a:solidFill>
                  <a:schemeClr val="tx1"/>
                </a:solidFill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：と可以省略，因为在此处仅起到引用、强调作用。但是は提示主语。不可以省略</a:t>
            </a:r>
            <a:endParaRPr lang="zh-CN" altLang="en-US" sz="2000" b="1">
              <a:solidFill>
                <a:schemeClr val="tx1"/>
              </a:solidFill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いい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先生とは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、学生のことをよく理解できる</a:t>
            </a:r>
            <a:r>
              <a:rPr lang="ja-JP" altLang="en-US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先生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の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ことだ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　</a:t>
            </a:r>
            <a:r>
              <a:rPr lang="zh-CN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所谓良师，就是指能充分了解学生的老师。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　　　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ライバルは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競争相手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のことです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所谓的ライバル，就是指的竞争对手。</a:t>
            </a:r>
            <a:endParaRPr lang="zh-CN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endParaRPr lang="zh-CN" altLang="ja-JP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となる＜変化的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結果＞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</a:t>
            </a:r>
            <a:r>
              <a:rPr lang="zh-CN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表示最终变化的结果。</a:t>
            </a:r>
            <a:endParaRPr lang="zh-CN" alt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＋となる</a:t>
            </a:r>
            <a:endParaRPr lang="zh-CN" alt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雨によって、お祭りは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中止となりま</a:t>
            </a:r>
            <a:r>
              <a:rPr lang="zh-CN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した</a:t>
            </a:r>
            <a:r>
              <a:rPr lang="zh-CN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  由于下雨，祭典中止了。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私も水泳部の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一員となります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我也将会成为游泳社团的一员。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になる：一般表示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自然而然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的变化结果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となる：一般表示历经一个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艰辛漫长的过程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后的最终结果，或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意料之外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的结果。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当</a:t>
            </a:r>
            <a:r>
              <a:rPr lang="en-US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并未产生最终的变化结果时，不适宜使用该形态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例如：将来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何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に（と✖）なろうと思っていますか。</a:t>
            </a:r>
            <a:endParaRPr lang="en-US" alt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endParaRPr lang="zh-CN" altLang="ja-JP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ほど、くらい、ぐらい＜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概数＞</a:t>
            </a:r>
            <a:endParaRPr lang="en-US" altLang="ja-JP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说明：表示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大致的数量。相当于中文里的“...左右”，“大约...”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接续：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数量詞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+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ほど、ぐらい、くらい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私は毎日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一時間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ぐらい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運動しています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我每天运动一小时左右。</a:t>
            </a:r>
            <a:endParaRPr lang="en-US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病気で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一週間ほど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学校を休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んだ。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lang="zh-CN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因为生病，给学校请了大约一周的假不上课。</a:t>
            </a:r>
            <a:endParaRPr lang="zh-CN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教室には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四十人くらい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います。　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教室里有大约40人左右。</a:t>
            </a:r>
            <a:endParaRPr lang="zh-CN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r>
              <a:rPr lang="en-US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相比之下，ほど一般用于表示多数。くらい、ぐらい可以用于单纯的数量描述，有时也可以表示少数。</a:t>
            </a:r>
            <a:endParaRPr lang="en-US" alt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endParaRPr lang="ja-JP" altLang="zh-CN" sz="2000" b="1">
              <a:solidFill>
                <a:schemeClr val="tx1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r>
              <a:rPr lang="ja-JP" altLang="zh-CN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①くらい、ぐらい可以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接单一、最小数量词，用于表示最低限度</a:t>
            </a:r>
            <a:r>
              <a:rPr lang="ja-JP" altLang="zh-CN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。相当于中文里的”最起码...“，”至少...”。ほど则没有这个用法。</a:t>
            </a:r>
            <a:endParaRPr lang="ja-JP" altLang="zh-CN" sz="2000" b="1">
              <a:solidFill>
                <a:schemeClr val="tx1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r>
              <a:rPr lang="ja-JP" altLang="zh-CN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例如：あなたがお酒に弱いことを知っているが、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一杯</a:t>
            </a:r>
            <a:r>
              <a:rPr lang="ja-JP" altLang="zh-CN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ぐらい（くらい○、ほど✖</a:t>
            </a:r>
            <a:r>
              <a:rPr lang="ja-JP" altLang="zh-CN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）飲めるだろう。</a:t>
            </a:r>
            <a:endParaRPr lang="ja-JP" altLang="zh-CN" sz="2000" b="1">
              <a:solidFill>
                <a:schemeClr val="tx1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r>
              <a:rPr lang="ja-JP" altLang="zh-CN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　　　我知道你酒量不行，但是最起码能喝一杯吧？</a:t>
            </a:r>
            <a:endParaRPr lang="ja-JP" altLang="zh-CN" sz="2000" b="1">
              <a:solidFill>
                <a:schemeClr val="tx1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endParaRPr lang="ja-JP" altLang="zh-CN" sz="2000" b="1">
              <a:solidFill>
                <a:schemeClr val="tx1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r>
              <a:rPr lang="ja-JP" altLang="zh-CN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②くらい、ぐらい还可以接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表示“少数”的副词，表示数量少</a:t>
            </a:r>
            <a:r>
              <a:rPr lang="ja-JP" altLang="zh-CN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，ほど则没有这个用法。</a:t>
            </a:r>
            <a:endParaRPr lang="ja-JP" altLang="zh-CN" sz="2000" b="1">
              <a:solidFill>
                <a:schemeClr val="tx1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r>
              <a:rPr lang="ja-JP" altLang="zh-CN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例如：お金は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少し</a:t>
            </a:r>
            <a:r>
              <a:rPr lang="ja-JP" altLang="zh-CN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ぐらい「くらい○、ほど✖」ありますが、たくさんはありません。</a:t>
            </a:r>
            <a:endParaRPr lang="ja-JP" altLang="zh-CN" sz="2000" b="1">
              <a:solidFill>
                <a:schemeClr val="tx1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r>
              <a:rPr lang="en-US" altLang="ja-JP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 </a:t>
            </a:r>
            <a:r>
              <a:rPr lang="ja-JP" altLang="zh-CN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稍微有一点钱，但并没有很多。</a:t>
            </a:r>
            <a:endParaRPr lang="ja-JP" altLang="zh-CN" sz="2000" b="1">
              <a:solidFill>
                <a:schemeClr val="tx1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5539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A1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く</a:t>
            </a:r>
            <a:r>
              <a:rPr lang="ja-JP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&lt;</a:t>
            </a:r>
            <a:r>
              <a:rPr lang="ja-JP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並列&gt;</a:t>
            </a:r>
            <a:endParaRPr lang="ja-JP" altLang="ja-JP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由多个形容词组成一个复合型修饰短语，对后面的词语进行修饰。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A1</a:t>
            </a:r>
            <a:r>
              <a:rPr lang="zh-CN" altLang="ja-JP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第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一连用形+形容词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例句：息子は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小さく可愛い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犬が好きです。 我儿子喜欢娇小可爱的狗狗。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 指示は</a:t>
            </a:r>
            <a:r>
              <a:rPr lang="en-US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短く明確に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伝えたほうがいい。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指示最好是简短而明确地传达。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注意：该用法仅限于一类形容词，如果是二类形容词，则必须使用第二连用形，即「A2で」表示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并列。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例如：これは複雑で「複雑に✖」専門的な問題です。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endParaRPr lang="zh-CN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endParaRPr lang="zh-CN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たほうがいい、</a:t>
            </a: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ないほうがいい＜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建議＞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说明：用于表示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说话人对他人提出建议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。相当于中文里的“最好...”，“...为好”，“最好别...“，”不...为妙“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注意：该语法并非描述说话人自己的行为动作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接续：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た、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ない＋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ほうがいい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例句：タバコを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やめたほうがいい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　最好是把烟戒掉。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 勝手に人のプライバシーを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聞かないほうがいい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　最好是不要随便打听别人的隐私。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48740" y="29210"/>
            <a:ext cx="9495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描述</a:t>
            </a:r>
            <a:r>
              <a:rPr lang="en-US" altLang="zh-CN" sz="24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“</a:t>
            </a:r>
            <a:r>
              <a:rPr lang="zh-CN" sz="24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因果关系</a:t>
            </a:r>
            <a:r>
              <a:rPr lang="en-US" altLang="zh-CN" sz="24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”</a:t>
            </a:r>
            <a:r>
              <a:rPr lang="zh-CN" sz="24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的表达</a:t>
            </a:r>
            <a:endParaRPr lang="zh-CN" sz="2400"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255" y="489585"/>
            <a:ext cx="12056745" cy="5415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ja-JP" altLang="ja-JP" sz="2000" b="1">
                <a:solidFill>
                  <a:schemeClr val="tx1"/>
                </a:solidFill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～ので</a:t>
            </a:r>
            <a:endParaRPr lang="ja-JP" altLang="ja-JP" sz="2000" b="1">
              <a:solidFill>
                <a:schemeClr val="tx1"/>
              </a:solidFill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说明：相比较から，语气更为委婉。接敬体或简体皆可。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接续：敬体句子或简体句子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+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ので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夜は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寒いので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、コートを着て出かけた。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由于晚上很冷，所以穿着外套出门了。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日本語が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できませんので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、ちょっと困っています。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昨天之所以没去学校，是因为感冒了。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注意：当前面接到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名词和二类形容词的简体非过去肯定形式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时，不是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「だので」、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而是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「なので」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あの子はまだ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小学生なので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、この問題がわかりません。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那孩子还是个小学生，所以不理解这个问题。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ja-JP" sz="2000" b="1">
                <a:solidFill>
                  <a:schemeClr val="tx1"/>
                </a:solidFill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で</a:t>
            </a:r>
            <a:endParaRPr lang="ja-JP" altLang="ja-JP" sz="2000" b="1">
              <a:solidFill>
                <a:schemeClr val="tx1"/>
              </a:solidFill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说明：通常会接到表示事件，事故，现象的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名词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，表示某个客观原因造成的客观结果。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N+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で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運動会は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雨で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遅延した。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       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运动会因为下雨而推迟了。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寝不足で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ずっとあくびをしています。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由于睡眠不足，一直在打哈欠。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注意：该用法一般不能与“建议，劝诱，命令，意志，邀请，许可，愿望”等主观表达搭配使用。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6216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て来る、て行く&lt;主体的移動&gt;</a:t>
            </a:r>
            <a:endParaRPr lang="zh-CN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接续：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Vて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＋行く、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て＋来る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用法①：表示两个动作的先后顺序，</a:t>
            </a:r>
            <a:r>
              <a:rPr lang="zh-CN" altLang="en-US" sz="2000" b="1">
                <a:solidFill>
                  <a:schemeClr val="tx1"/>
                </a:solidFill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先做了前项的动作，然后再来或去</a:t>
            </a:r>
            <a:r>
              <a:rPr lang="en-US" altLang="ja-JP" sz="2000" b="1">
                <a:solidFill>
                  <a:schemeClr val="tx1"/>
                </a:solidFill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</a:t>
            </a:r>
            <a:endParaRPr lang="en-US" altLang="ja-JP" sz="2000" b="1"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例句：宿題を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して行きます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　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做了作业再去。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　　　晩ご飯を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食べて来ます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吃了晚饭再来。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用法②：表示附带的状态，在某种状态下进行来或去的动作。</a:t>
            </a:r>
            <a:endParaRPr lang="zh-CN" altLang="en-US" sz="2000" b="1"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例句：スマホを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持って行きます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 拿着手机去。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 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子供を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連れて来ます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带着孩子来。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用法③：表示方式方法，手段。以何种方式来或去。</a:t>
            </a:r>
            <a:endParaRPr lang="zh-CN" altLang="en-US" sz="2000" b="1"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例句：飛行機に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乗って行きます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　坐飞机去。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電車に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乗って来ます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 坐电车来。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用法④：表示远近方向性的移动。以说话人为参照物，进行由远及近或由近及远的移动，此时多与移动性自动词搭配使用。</a:t>
            </a:r>
            <a:endParaRPr lang="zh-CN" altLang="en-US" sz="2000" b="1"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風船が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飛んで行きました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气球飞过去了。（由近及远）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　　　風船が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飛んで来ました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气球飞过来了。（由远及近）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てくる、ていく</a:t>
            </a:r>
            <a:r>
              <a:rPr lang="zh-CN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&lt;</a:t>
            </a:r>
            <a:r>
              <a:rPr lang="ja-JP" altLang="zh-CN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動作、変化的持続</a:t>
            </a:r>
            <a:r>
              <a:rPr lang="zh-CN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&gt;</a:t>
            </a:r>
            <a:endParaRPr lang="zh-CN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接续：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Vて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＋いく、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て＋くる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てくる</a:t>
            </a:r>
            <a:r>
              <a:rPr lang="zh-CN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：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①从过去到现在的变化情况</a:t>
            </a:r>
            <a:r>
              <a:rPr lang="zh-CN" altLang="en-US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 ②从过去到现在一直保持过来的状态或动作。</a:t>
            </a:r>
            <a:r>
              <a:rPr lang="en-US" altLang="zh-CN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lang="zh-CN" altLang="en-US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③变化的开始。</a:t>
            </a:r>
            <a:endParaRPr lang="zh-CN" altLang="en-US" sz="2000" b="1">
              <a:solidFill>
                <a:schemeClr val="tx1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注意：在该用法中，てくる一般都使用过去式。主要与「これまで」、「今まで」、「最近」、「XXからずっと」等表达搭配使用。</a:t>
            </a:r>
            <a:endParaRPr lang="zh-CN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例句：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最近、中国に住んでいる外国人が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増えてきました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</a:t>
            </a:r>
            <a:r>
              <a:rPr lang="zh-CN" altLang="en-US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</a:rPr>
              <a:t>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最近，居住在中国的外国人增加了。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　　　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李さんは四歳からずっとイタリア語を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習ってきた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小李从四岁开始就一直学意大利语了。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長時間の運動で、体がだるく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なってきた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　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由于长时间的运动，身体开始变得酸软疲惫了。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ja-JP" alt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ていく</a:t>
            </a:r>
            <a:r>
              <a:rPr lang="zh-CN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①从现在到将来的变化情况。 ②从现在到将来一直保持下去的状态或动作。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③事物，现象的消失。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注意：在该用法中，主要与「これ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から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」、「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今後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」、「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将来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」、「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以後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」等表达搭配使用。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例句：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科学技術は続けて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発展していきます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 科学技术将会继续发展下去的。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 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今後も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頑張っていきたい</a:t>
            </a:r>
            <a:r>
              <a:rPr lang="zh-CN" altLang="en-US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と思います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今后我也想要一直努力下去。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 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星がだんだん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消えていく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　星星逐渐消失了。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r>
              <a:rPr lang="zh-CN" altLang="ja-JP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该用法中的</a:t>
            </a:r>
            <a:r>
              <a:rPr lang="ja-JP" altLang="ja-JP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ていく</a:t>
            </a:r>
            <a:r>
              <a:rPr lang="zh-CN" altLang="ja-JP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和</a:t>
            </a:r>
            <a:r>
              <a:rPr lang="ja-JP" altLang="ja-JP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てくる</a:t>
            </a:r>
            <a:r>
              <a:rPr lang="zh-CN" altLang="ja-JP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基本都不写汉字。</a:t>
            </a:r>
            <a:endParaRPr lang="zh-CN" altLang="ja-JP" sz="2000" b="1"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endParaRPr lang="zh-CN" sz="2000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endParaRPr lang="ja-JP" altLang="en-US" sz="2000" b="1">
              <a:highlight>
                <a:srgbClr val="FFFF00"/>
              </a:highlight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5590" y="168910"/>
            <a:ext cx="11321415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るまで</a:t>
            </a:r>
            <a:r>
              <a:rPr lang="ja-JP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&lt;状態持続的</a:t>
            </a:r>
            <a:r>
              <a:rPr lang="ja-JP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終点&gt;</a:t>
            </a:r>
            <a:endParaRPr lang="ja-JP" altLang="ja-JP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说明：直到前项事情发生，才结束后项一直保持的状态或动作。即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前项事情发生之前，一直都保持着后项的状态或动作。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在该用法中，后项状态或动作维持之时，前项尚未发生</a:t>
            </a:r>
            <a:r>
              <a:rPr lang="ja-JP" alt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，具有一定的先后顺序。故而无论整个句子的时态如何，まで前面的动词都使用Vる形态</a:t>
            </a:r>
            <a:endParaRPr lang="ja-JP" altLang="zh-CN" sz="2000" b="1"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る＋まで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昨日、父が</a:t>
            </a:r>
            <a:r>
              <a:rPr 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帰って来るまで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、ずっとテレビを見ていました。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昨天，爸爸回来之前我一直在看电视。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先輩が「帰ってもいい」と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言うまで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、帰ることができない。</a:t>
            </a:r>
            <a:r>
              <a:rPr lang="zh-CN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前辈说“可以回去了”之前，是无法回去的。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Vはずだ＜推測＞</a:t>
            </a:r>
            <a:endParaRPr lang="ja-JP" altLang="ja-JP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说明：用于对情况进行推测，相当于中文里的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“应该...”，“应当...”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接续：V连体形、A连体形、N＋の＋はずだ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あなたは法律を</a:t>
            </a:r>
            <a:r>
              <a:rPr 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知っているはずだ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你应该是知法的。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今日は日曜日だから、銀行は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休みのはずだ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今天是星期天，所以银行应该是休息的。</a:t>
            </a:r>
            <a:endParaRPr 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补充：はずだ有两种否定形态：</a:t>
            </a:r>
            <a:r>
              <a:rPr lang="zh-CN" sz="2000" b="1">
                <a:solidFill>
                  <a:srgbClr val="FF0000"/>
                </a:solidFill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「ないはずだ」</a:t>
            </a:r>
            <a:r>
              <a:rPr 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和</a:t>
            </a:r>
            <a:r>
              <a:rPr lang="zh-CN" sz="2000" b="1">
                <a:solidFill>
                  <a:srgbClr val="FF0000"/>
                </a:solidFill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「はずがない」</a:t>
            </a:r>
            <a:r>
              <a:rPr 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。前者一般翻译为“应该是不...“，后者一般翻译为”不可能是...“</a:t>
            </a:r>
            <a:endParaRPr lang="zh-CN" sz="2000" b="1"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例如：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王さんは今日学校に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来ないはずだ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小王今天应该是不来学校了。</a:t>
            </a:r>
            <a:endParaRPr 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王さんは今日学校に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来るはずがない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小王今天是不可能来学校的。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7570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かもしれない&lt;理解&gt;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说明：用于对情况进行推测。相当于中文里的“有可能...”，“或许...”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接续：简体句子+かもしれない。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N,A2的非过去肯定形式可以直接用词干+かもしれない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あの人は王さんに似ていますね。王さんの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家族かもし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れない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那人和小王长得真像，可能是小王的家人。</a:t>
            </a:r>
            <a:endParaRPr lang="zh-CN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今回のテストは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難しいか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もしれません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这次的考试说不定会很难。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来月から海外へ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出張するかもしれない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 从下个月开始有可能要去海外出差。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注意：有时可见「のかもしれない」形态。该形态既可以当做「かもしれない」加强语气的用法，也可以表示对于某种情况的成因进行推测，</a:t>
            </a:r>
            <a:r>
              <a:rPr lang="ja-JP" altLang="en-US" sz="2000" b="1">
                <a:solidFill>
                  <a:srgbClr val="FF0000"/>
                </a:solidFill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这种形态遵守「んです」的变形规律。</a:t>
            </a:r>
            <a:endParaRPr lang="ja-JP" altLang="en-US" sz="2000" b="1">
              <a:solidFill>
                <a:srgbClr val="FF0000"/>
              </a:solidFill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例如：李さんは学校に来なかったか。風邪を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引いたのかもしれない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小李没来学校吗？有可能是因为感冒了。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今晩のパーティーは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賑やかなのかもしれない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altLang="ja-JP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今晚的聚会有可能会很热闹的。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endParaRPr lang="zh-CN" altLang="en-US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途中で＜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動作進行中＞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说明：表示某件事情进行的途中，发生了另外的事情。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る、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＋の＋途中で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教室に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行く途中で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、コンビニで牛乳を買った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去教室的途中，在小卖部买了牛奶。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r>
              <a:rPr lang="en-US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番組の途中で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、お知らせが入った 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节目的途中，插入了一则通知。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endParaRPr lang="zh-CN" sz="2000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endParaRPr lang="zh-CN" altLang="en-US" sz="2000"/>
          </a:p>
          <a:p>
            <a:pPr>
              <a:lnSpc>
                <a:spcPct val="130000"/>
              </a:lnSpc>
            </a:pPr>
            <a:endParaRPr lang="ja-JP" altLang="en-US" sz="2000" b="1">
              <a:highlight>
                <a:srgbClr val="FFFF00"/>
              </a:highlight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ja-JP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～か～＜特殊疑問</a:t>
            </a:r>
            <a:r>
              <a:rPr lang="ja-JP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句</a:t>
            </a:r>
            <a:r>
              <a:rPr lang="ja-JP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＞</a:t>
            </a:r>
            <a:endParaRPr lang="ja-JP" altLang="ja-JP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说明：将一个疑问句放在句中，充当句子成分，构成特殊的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疑问从句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solidFill>
                  <a:schemeClr val="tx1"/>
                </a:solidFill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在该用法中，此疑问句需要使用简体表达</a:t>
            </a:r>
            <a:r>
              <a:rPr lang="ja-JP" altLang="en-US" sz="2000" b="1">
                <a:solidFill>
                  <a:schemeClr val="tx1"/>
                </a:solidFill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。如果是以名词或二类形</a:t>
            </a:r>
            <a:r>
              <a:rPr lang="ja-JP" altLang="en-US" sz="2000" b="1">
                <a:solidFill>
                  <a:schemeClr val="tx1"/>
                </a:solidFill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容词结句，</a:t>
            </a:r>
            <a:r>
              <a:rPr lang="ja-JP" altLang="en-US" sz="2000" b="1">
                <a:solidFill>
                  <a:schemeClr val="tx1"/>
                </a:solidFill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可直接用词干部分与「か」连接，也可以采用「であるか」形态</a:t>
            </a:r>
            <a:r>
              <a:rPr lang="zh-CN" sz="2000" b="1">
                <a:solidFill>
                  <a:schemeClr val="tx1"/>
                </a:solidFill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sz="2000" b="1">
              <a:solidFill>
                <a:schemeClr val="tx1"/>
              </a:solidFill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ja-JP" sz="2000" b="1">
                <a:solidFill>
                  <a:srgbClr val="FF0000"/>
                </a:solidFill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この料理はどうやって作るか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私に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教えてください。</a:t>
            </a:r>
            <a:r>
              <a:rPr lang="zh-CN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请你教教我怎么做这道菜吧。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今回のテストで満点を取った人は誰か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知りたいです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我想知道在这次考试里得了满分的人是谁。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あのコンピューターはいくらであるか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知っていますか。</a:t>
            </a:r>
            <a:r>
              <a:rPr 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你知道那台电脑多少钱吗？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にとどまらず＜</a:t>
            </a:r>
            <a:r>
              <a:rPr lang="ja-JP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非限定＞</a:t>
            </a:r>
            <a:endParaRPr lang="ja-JP" altLang="ja-JP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说明：表示某事项不只局限于前项的范围之中，还会扩展到后项更广的范围。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る＋にとどまらず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この漫画は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中国にとどらまず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、日本と韓国でも人気があります。</a:t>
            </a:r>
            <a:endParaRPr lang="zh-CN" altLang="en-US" sz="2000" b="1">
              <a:latin typeface="Yu Gothic UI Light" panose="020B0300000000000000" charset="-128"/>
              <a:ea typeface="宋体" panose="02010600030101010101" pitchFamily="2" charset="-122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这本漫画不只是在中国，在日本和韩国也很有人气。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あの人はレストランで文句を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言うにとどまらず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、食卓をひっくり返した。</a:t>
            </a:r>
            <a:endParaRPr lang="zh-CN" altLang="en-US" sz="2000" b="1">
              <a:latin typeface="Yu Gothic UI Light" panose="020B0300000000000000" charset="-128"/>
              <a:ea typeface="宋体" panose="02010600030101010101" pitchFamily="2" charset="-122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那人在餐馆里不仅是发牢骚抱怨，还把餐桌给掀翻了。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endParaRPr lang="ja-JP" altLang="en-US" sz="2000" b="1">
              <a:solidFill>
                <a:srgbClr val="00B050"/>
              </a:solidFill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6892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やすい</a:t>
            </a: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/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にくい＜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難易＞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说明：表示某动作容易或不易进行，某状态或变化容易或不易产生。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宋体" panose="02010600030101010101" pitchFamily="2" charset="-122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接续：动词第一连用形+やすい或にくい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（组成的词语视作一类形容词进行使用）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それはちょっと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言いにくい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話なんです。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那是稍微有些难以启齿的话。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森田先生の文法についての説明は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理解しやすい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です。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森田老师对语法的讲解很容易理解。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雨が降ると、地面が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滑りやすく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なります。　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一旦下了雨，地面就会变得易滑。</a:t>
            </a:r>
            <a:endParaRPr lang="zh-CN" alt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endParaRPr lang="zh-CN" altLang="en-US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たびに＜同一情況的反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復＞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每当出现了前项的情况之时，就会随之产生后项的情况。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接续：Vる、N＋の＋たびに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例句：この写真を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見るたびに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、大学のときのことを思い出します。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每当看到这张照片，就会回想起大学时候的事情。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文化祭のたびに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、学生たちはいろんな模擬店を出す。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每次一到文化节，学生们就会摆出各种各样的临时小吃摊。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endParaRPr lang="zh-CN" sz="2000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endParaRPr lang="zh-CN" altLang="en-US" sz="2000"/>
          </a:p>
          <a:p>
            <a:pPr>
              <a:lnSpc>
                <a:spcPct val="130000"/>
              </a:lnSpc>
            </a:pPr>
            <a:endParaRPr lang="ja-JP" altLang="en-US" sz="2000" b="1">
              <a:highlight>
                <a:srgbClr val="FFFF00"/>
              </a:highlight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664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という＜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内容＞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用于对某名词的相关内容进行更加详细的说明。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接续：简体句子+という＋N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学校には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学生はタバコを吸ってはいけないというルール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があります。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在学校里，有着学生不允许抽烟的规则。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友達と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一緒にA大学に入るという約束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を交わした。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endParaRPr lang="en-US" alt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和朋友彼此约好了要考进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A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大学。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ないで＜取舍性的否定＞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说明：在两个动作当中，不（没有）进行前项的动作，而是要进行（做了）后项的动作</a:t>
            </a:r>
            <a:r>
              <a:rPr lang="zh-CN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altLang="ja-JP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ない＋で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今朝、お粥を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食べないで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、果物を食べた。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今天早上，没有喝粥，而是吃了水果。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/>
              <a:t>   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今日は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出かけないで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、家で勉強します。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　今天不出门，而是要在家里学习。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sz="2000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endParaRPr lang="zh-CN" altLang="en-US" sz="2000"/>
          </a:p>
          <a:p>
            <a:pPr>
              <a:lnSpc>
                <a:spcPct val="130000"/>
              </a:lnSpc>
            </a:pPr>
            <a:endParaRPr lang="ja-JP" altLang="en-US" sz="2000" b="1">
              <a:highlight>
                <a:srgbClr val="FFFF00"/>
              </a:highlight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7970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ないで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＜否定性的状态伴随＞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说明：在不（没有）进行前项动作的情况下就要做（进行了）后项的动作。</a:t>
            </a:r>
            <a:endParaRPr lang="zh-CN" altLang="ja-JP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ゆうべ、電気を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消さないで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寝ました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昨天，灯没关就睡觉了。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彼女は傘を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持たないで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外に出た。 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她伞都没带就出门了。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べきだ＜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義務＞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说明：表示从责任和义务的角度来看，应当做某件事。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接续：Vる＋べきだ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法律を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守るべきです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应当遵守法律。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真実を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言うべきだ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应该把事实给讲出来。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注意：①べきだ的否定形态是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「べきではない」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，而不是「ないべきだ」。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例如：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みんなの前で嘘を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つくべきで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はない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（嘘をつかないべきだ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✖）。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②VべきN是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修饰名词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时所用到的形态，通常翻译为“应当...的...”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例如：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まだ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やるべきこと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がある。还有应当做的事情。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③如果该动词是する，或动作性名词+する所构成的三类动词，亦可以写作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「すべきだ」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形态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例如：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学生は真面目に</a:t>
            </a:r>
            <a:r>
              <a:rPr 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勉強すべきだ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（勉強するべきだ</a:t>
            </a:r>
            <a:r>
              <a:rPr 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○）。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学生应当认真学习。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ja-JP" altLang="en-US" sz="2000" b="1">
              <a:latin typeface="UD Digi Kyokasho NP-R" panose="02020400000000000000" charset="-128"/>
              <a:ea typeface="UD Digi Kyokasho NP-R" panose="02020400000000000000" charset="-128"/>
              <a:sym typeface="+mn-ea"/>
            </a:endParaRPr>
          </a:p>
          <a:p>
            <a:endParaRPr lang="zh-CN" altLang="en-US"/>
          </a:p>
          <a:p>
            <a:pPr>
              <a:lnSpc>
                <a:spcPct val="110000"/>
              </a:lnSpc>
            </a:pPr>
            <a:endParaRPr lang="zh-CN" sz="2000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endParaRPr lang="zh-CN" altLang="ja-JP" sz="2000" b="1">
              <a:highlight>
                <a:srgbClr val="FFFF00"/>
              </a:highlight>
              <a:latin typeface="UD Digi Kyokasho NP-R" panose="02020400000000000000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7200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前「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まえ」に＜先後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順序＞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说明：表示在做前项动作之前，首先进行了后项的动作。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る、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N+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の＋前に</a:t>
            </a:r>
            <a:endParaRPr lang="zh-CN" altLang="ja-JP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是一个时间状语从句的用法，后项动作先于前项发生，故即便整个句子时态是过去式，前に前面的动词仍然是使用</a:t>
            </a:r>
            <a:r>
              <a:rPr lang="en-US" altLang="ja-JP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る形。</a:t>
            </a:r>
            <a:endParaRPr lang="ja-JP" altLang="en-US" sz="2000" b="1"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昨日、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寝る前に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夜食を食べました。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昨天睡觉之前吃了夜宵。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試験の前に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、ちゃんと復習した。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考试之前，好好地做了复习。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後「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あと」（で）＜先後順序＞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说明：表示先做完前项的动作之后，再进行后项的动作。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た、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N+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の＋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後（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で）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是一个时间状语从句的用法，前项动作先于</a:t>
            </a:r>
            <a:r>
              <a:rPr lang="ja-JP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后项发生，故</a:t>
            </a:r>
            <a:r>
              <a:rPr lang="ja-JP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即便整个句子时态是</a:t>
            </a:r>
            <a:r>
              <a:rPr lang="ja-JP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非过去</a:t>
            </a:r>
            <a:r>
              <a:rPr lang="ja-JP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式，後（で）前面的动词仍然是使用</a:t>
            </a:r>
            <a:r>
              <a:rPr lang="en-US" altLang="ja-JP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た形。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私は毎日晩ご飯を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食べたあとで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、公園に散歩に行っています。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我每天都会在吃完晚饭后去公园散步。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仕事の後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、カラオケに行こう。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工作之后，我们大家一起去唱K吧。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endParaRPr lang="zh-CN" altLang="en-US"/>
          </a:p>
          <a:p>
            <a:pPr>
              <a:lnSpc>
                <a:spcPct val="110000"/>
              </a:lnSpc>
            </a:pPr>
            <a:endParaRPr lang="zh-CN" sz="2000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endParaRPr lang="zh-CN" altLang="en-US" sz="2000"/>
          </a:p>
          <a:p>
            <a:pPr>
              <a:lnSpc>
                <a:spcPct val="130000"/>
              </a:lnSpc>
            </a:pPr>
            <a:endParaRPr lang="ja-JP" altLang="en-US" sz="2000" b="1">
              <a:highlight>
                <a:srgbClr val="FFFF00"/>
              </a:highlight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7785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で＜時間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限定＞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用法①：表示经过了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多久的时间之后，就出现后项的变化和情况。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时间段（时间量）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名词+で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あの夫婦は結婚して、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半年で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別れました。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那对夫妻结婚之后过了半年就离婚了。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あと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一週間で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今学期が終わります。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再过一周的时间，这学期就要结束了。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2、3日ぐらいで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熱が下がるだろう。　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过个两三天左右，烧就会退下去的吧。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用法②：以某一时间节点为界限，到达该时间点后，前项一直维持的某状态就将会结束。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时间点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名词+で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例句：雪の影響により、図書館は</a:t>
            </a:r>
            <a:r>
              <a:rPr lang="en-US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16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時で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閉館します。　由于雪天气的影响，图书馆将于16点钟关门。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長い夏休みは</a:t>
            </a:r>
            <a:r>
              <a:rPr lang="en-US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明日で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終わる。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漫长的暑假将于明天结束。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あの店は</a:t>
            </a:r>
            <a:r>
              <a:rPr lang="en-US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12月4日で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閉店しました。</a:t>
            </a:r>
            <a:r>
              <a:rPr lang="zh-CN" altLang="en-US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那家店于12月4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日这一天停止营业了。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注意：に在接时间点时，仅表示在该时间点发生某件事。且一般不和非具体时间进行接续。</a:t>
            </a:r>
            <a:endParaRPr lang="ja-JP" altLang="ja-JP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で在接时间点时，会强调后项情况出现的同时，前项维持的状态结束了。可以和</a:t>
            </a:r>
            <a:r>
              <a:rPr lang="ja-JP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非具体时间接续。</a:t>
            </a:r>
            <a:endParaRPr lang="ja-JP" altLang="ja-JP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例如：オリンピック大会は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今日で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（今日○、今日に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？？）終わりました。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endParaRPr lang="zh-CN" sz="2000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endParaRPr lang="zh-CN" altLang="en-US" sz="2000"/>
          </a:p>
          <a:p>
            <a:pPr>
              <a:lnSpc>
                <a:spcPct val="130000"/>
              </a:lnSpc>
            </a:pPr>
            <a:endParaRPr lang="ja-JP" altLang="en-US" sz="2000" b="1">
              <a:highlight>
                <a:srgbClr val="FFFF00"/>
              </a:highlight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48740" y="29210"/>
            <a:ext cx="9495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描述</a:t>
            </a:r>
            <a:r>
              <a:rPr lang="en-US" altLang="zh-CN" sz="24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“</a:t>
            </a:r>
            <a:r>
              <a:rPr lang="zh-CN" sz="24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因果关系</a:t>
            </a:r>
            <a:r>
              <a:rPr lang="en-US" altLang="zh-CN" sz="24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”</a:t>
            </a:r>
            <a:r>
              <a:rPr lang="zh-CN" sz="24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的表达</a:t>
            </a:r>
            <a:endParaRPr lang="zh-CN" sz="2400"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255" y="489585"/>
            <a:ext cx="12056745" cy="572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ja-JP" altLang="ja-JP" sz="2000" b="1">
                <a:solidFill>
                  <a:schemeClr val="tx1"/>
                </a:solidFill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动词，形容词的第二连用形</a:t>
            </a:r>
            <a:endParaRPr lang="ja-JP" altLang="ja-JP" sz="2000" b="1">
              <a:solidFill>
                <a:schemeClr val="tx1"/>
              </a:solidFill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说明：表示一种轻微程度的原因理由。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歯が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痛くて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、何も食べることができません。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牙很疼，什么东西都吃不了。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急に用事が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あって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、すぐ退社しなくてはいけない。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突然有些急事，必须马上离开公司。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予習と復習が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大変で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、全然遊ぶ時間がない。　　　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预习和复习很累人，完全没有玩耍的时间。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注意：该用法一般不能与“建议，劝诱，命令，意志，邀请，许可，愿望”等主观表达搭配使用。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ja-JP" sz="2000" b="1">
                <a:solidFill>
                  <a:schemeClr val="tx1"/>
                </a:solidFill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～おかげで</a:t>
            </a:r>
            <a:r>
              <a:rPr lang="en-US" altLang="ja-JP" sz="2000" b="1">
                <a:solidFill>
                  <a:schemeClr val="tx1"/>
                </a:solidFill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/</a:t>
            </a:r>
            <a:r>
              <a:rPr lang="ja-JP" altLang="ja-JP" sz="2000" b="1">
                <a:solidFill>
                  <a:schemeClr val="tx1"/>
                </a:solidFill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おかげだ</a:t>
            </a:r>
            <a:endParaRPr lang="ja-JP" altLang="ja-JP" sz="2000" b="1">
              <a:solidFill>
                <a:schemeClr val="tx1"/>
              </a:solidFill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说明：通常是表示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积极的原因导致了积极的结果，有时亦可用于反讽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。おかげで是中顿形态，表示“多亏了...而...”，おかげだ是结句形态，表示“之所以...是多亏了...”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接续：V连体形（主要为Vた形）、A连体形、N+の＋おかげで（おかげだ）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みんなが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頑張ったおかげで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、試合で優勝した。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多亏了大家努力，我们在比赛中拿了冠军。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君のおかげで、</a:t>
            </a:r>
            <a:r>
              <a:rPr lang="ja-JP" altLang="en-US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能力試験に合格できた。</a:t>
            </a:r>
            <a:r>
              <a:rPr lang="zh-CN" altLang="en-US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</a:t>
            </a:r>
            <a:r>
              <a:rPr lang="zh-CN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多亏了你的帮助，我成功考过了能力考。</a:t>
            </a:r>
            <a:endParaRPr lang="zh-CN" sz="2000" b="1">
              <a:solidFill>
                <a:schemeClr val="tx1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ja-JP" altLang="en-US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奨学金をもらったのは、成績が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いいおかげだ</a:t>
            </a:r>
            <a:r>
              <a:rPr lang="ja-JP" altLang="en-US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之所以拿到了奖学金，都是多亏了我成绩好。</a:t>
            </a:r>
            <a:endParaRPr lang="zh-CN" sz="2000" b="1">
              <a:solidFill>
                <a:schemeClr val="tx1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彼のおかげで</a:t>
            </a:r>
            <a:r>
              <a:rPr lang="ja-JP" altLang="en-US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、クライアントの信頼をなくした。</a:t>
            </a:r>
            <a:r>
              <a:rPr lang="zh-CN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都是“托他的福”，害得我失去了客户的信任。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1630" y="396875"/>
            <a:ext cx="10918825" cy="5231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それとも＜選択＞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说明：用于构成选择性疑问句的用法，相当于中文里的“是...还是...呢？”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接续：疑问句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＋それとも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＋疑问句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テニスの練習は楽ですか。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それとも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、つらいですか。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网球的练习轻松吗？还是说，很辛苦呢？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地下鉄で行きますか。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それとも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、歩いて行きますか。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坐地铁去吗？还是说要走着去呢？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ようにする＜目標＞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说明：表示设法努力达到某一目标，或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力求避免让某件事情发生。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接续：Vる、Vない＋ようにする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多与「できるだけ」、「ちゃんと」、「かならず」等副词搭配使用。ようにする本身也可以和其它用法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（如：建议，请求，愿望）进行搭配使用。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明日から毎日牛乳を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飲むようにしたいです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我想要做到从明天开始每天都喝牛奶。</a:t>
            </a:r>
            <a:endParaRPr 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できるだけ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夜更ししないようにしてください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请你尽可能做到不熬夜。</a:t>
            </a:r>
            <a:endParaRPr 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図書館で大きな声で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話さないようにしよう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让我们争取做到不在图书馆大声喧哗吧。</a:t>
            </a:r>
            <a:endParaRPr 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とおり＜基準＞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说明：表示依前项的某种标准或要求进行某动作。相当于中文里的“正如...”，“按照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...”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る、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た、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＋の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＋とおり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さっき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教えたとおりに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ちゃんと薬を飲んで、休んでください。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按照刚才告诉你的，好好吃药，好好休息吧。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レシピのとおり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、美味しい料理を作れた。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按照菜谱上写的，成功做出了美味的料理。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後は面接官の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言うとおりに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したほうがいい。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之后你最好是照着面试官说的做。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注意：名词也可以不借助の，直接和とおり进行连接，此时とおり将会发生音变，读作「どおり」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例如：文字通り：正如字面意思     計画通り：按照计划的那样     時間通り：按时</a:t>
            </a:r>
            <a:endParaRPr lang="ja-JP" altLang="en-US" sz="2000" b="1"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と聞く＜間接引語＞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说明：用于转述所听说到的内容，多以第一人称视角进行表述。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「聞く」主要使用过去式，表示已听说该信息。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接续：简体句子+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と聞く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王さんは高橋さんが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病気になったと聞きました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小王听说高桥生病了。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鈴木さんのお兄さんが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警察だと聞いた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我听说铃木的哥哥是一名警察。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000"/>
          </a:p>
          <a:p>
            <a:pPr>
              <a:lnSpc>
                <a:spcPct val="130000"/>
              </a:lnSpc>
            </a:pPr>
            <a:endParaRPr lang="ja-JP" altLang="en-US" sz="2000" b="1">
              <a:highlight>
                <a:srgbClr val="FFFF00"/>
              </a:highlight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10000"/>
              </a:lnSpc>
            </a:pPr>
            <a:endParaRPr lang="zh-CN" sz="2000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endParaRPr lang="zh-CN" altLang="en-US" sz="2000"/>
          </a:p>
          <a:p>
            <a:pPr>
              <a:lnSpc>
                <a:spcPct val="130000"/>
              </a:lnSpc>
            </a:pPr>
            <a:endParaRPr lang="ja-JP" altLang="en-US" sz="2000" b="1">
              <a:highlight>
                <a:srgbClr val="FFFF00"/>
              </a:highlight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6545" y="271780"/>
            <a:ext cx="11091545" cy="5539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てくれる＜行為授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受＞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说明：表示别人主动为我或我方人员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做某事。通常蕴含着说话对动作执行者的感激之情。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Vて＋くれる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动作执行者作为主语，用「は」、「が」提示。一般用「に」提示动作的承受对象</a:t>
            </a:r>
            <a:endParaRPr lang="zh-CN" sz="2000" b="1"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日本人の友達が私に日本語を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教えてくれた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日本的朋友教了我日语。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王さんは弟に新しいカメラを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買ってくれました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小王给我弟弟买了一台新相机。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ja-JP" altLang="en-US" sz="2000" b="1">
              <a:solidFill>
                <a:srgbClr val="FF0000"/>
              </a:solidFill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てあげる＜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行為授受＞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说明：表示我或我方人员为别人做某事，或第三方为第三方做某事。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Vて＋あげる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动作执行者作为主语，用「は」、「が」提示。一般用「に」提示动作的承受对象</a:t>
            </a:r>
            <a:endParaRPr lang="ja-JP" altLang="zh-CN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母に朝ごはんを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作ってあげた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     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我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为妈妈做了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一顿早餐。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妹は彼女の友達にスマホを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貸してあげた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妹妹把手机借给了她朋友。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張さんは李さんに作文を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見てあげました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　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小张为小李看了作文。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注意：一般多用于客观陈述事实，不当面对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对方使用该表达，因为容易造成施恩于人的感觉。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10000"/>
              </a:lnSpc>
            </a:pPr>
            <a:endParaRPr lang="zh-CN" sz="2000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endParaRPr lang="zh-CN" altLang="en-US" sz="2000"/>
          </a:p>
          <a:p>
            <a:pPr>
              <a:lnSpc>
                <a:spcPct val="130000"/>
              </a:lnSpc>
            </a:pPr>
            <a:endParaRPr lang="ja-JP" altLang="en-US" sz="2000" b="1">
              <a:highlight>
                <a:srgbClr val="FFFF00"/>
              </a:highlight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6545" y="271780"/>
            <a:ext cx="11091545" cy="6277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てもらう＜行為授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受＞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说明：表示我或我方拜托别人做某事，或第三方拜托第三方做某事。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Vて＋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もらう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动作承受者作为主语，用「は」、「が」提示。一般用「に」，有时也用</a:t>
            </a:r>
            <a:r>
              <a:rPr lang="ja-JP" alt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</a:t>
            </a:r>
            <a:r>
              <a:rPr lang="ja-JP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から」</a:t>
            </a:r>
            <a:r>
              <a:rPr 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提示主语拜托的对象</a:t>
            </a:r>
            <a:endParaRPr lang="zh-CN" sz="2000" b="1"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私は母にスーパーに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連れて行ってもらった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我拜托了妈妈带我去超市。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父は同僚にタバコを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買ってもらいました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爸爸拜托同事给他买了烟。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高橋さんは李さんにこの漢字の読み方を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教えてもらいました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高桥拜托了小李教她这个汉字的读法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注意：一般不能用于别人拜托我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或我方人员做某事，因为会有一种给别人施加恩惠的感觉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うちに＜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時間範囲＞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说明：表示趁着某状态仍在持续，或趁着某事项还未发生，抓紧进行后项的动作。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接续：Vる、Vている、Vない、A连体形、N＋の＋うちに　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多与建议，劝诱，命令，意志等主观表达搭配使用</a:t>
            </a:r>
            <a:endParaRPr lang="zh-CN" sz="2000" b="1"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雨が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降らないうちに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、早く帰りましょう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か。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趁着还没有下雨，我们赶快回去吧。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若いうちに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いろいろなことを試したい。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趁着年轻，想要尝试各种各样的事情。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暇なうちに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日本に旅行に行った。　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趁着有空，去了日本旅游。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学生のうちに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、本をたくさん読んだほうがいい。　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趁着还是个学生，最好多读读书。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10000"/>
              </a:lnSpc>
            </a:pPr>
            <a:endParaRPr lang="zh-CN" sz="2000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endParaRPr lang="zh-CN" altLang="en-US" sz="2000"/>
          </a:p>
          <a:p>
            <a:pPr>
              <a:lnSpc>
                <a:spcPct val="130000"/>
              </a:lnSpc>
            </a:pPr>
            <a:endParaRPr lang="ja-JP" altLang="en-US" sz="2000" b="1">
              <a:highlight>
                <a:srgbClr val="FFFF00"/>
              </a:highlight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6545" y="271780"/>
            <a:ext cx="11516360" cy="624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もう＜</a:t>
            </a:r>
            <a:r>
              <a:rPr lang="zh-CN" altLang="ja-JP" sz="2000" b="1">
                <a:highlight>
                  <a:srgbClr val="FFFF00"/>
                </a:highlight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加强语义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说明：表示某事项或状态要比说话人预想当中的更早发生或到来。通常会蕴含说话人惊讶的语气。</a:t>
            </a:r>
            <a:r>
              <a:rPr lang="zh-CN" altLang="en-US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相当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于中文里的”这就要...了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“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接续：もう＋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非过去时态的疑问句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もう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家に帰りますか。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这就要回家了吗？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もう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寝るんですか。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这就要睡觉了吗？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くださる＜敬語授受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動詞＞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说明：是授受动词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「くれる」</a:t>
            </a:r>
            <a:r>
              <a:rPr 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的尊他形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式，表示“身份高者给我或我方某物”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先輩は私にプレゼントを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くださった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前辈给了我礼物。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先生は弟に賞状を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くださいました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</a:t>
            </a:r>
            <a:r>
              <a:rPr 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老师给了我弟弟奖状。</a:t>
            </a:r>
            <a:endParaRPr lang="zh-CN" sz="2000" b="1">
              <a:latin typeface="Yu Gothic UI Light" panose="020B0300000000000000" charset="-128"/>
              <a:ea typeface="宋体" panose="02010600030101010101" pitchFamily="2" charset="-122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注意：当</a:t>
            </a:r>
            <a:r>
              <a:rPr 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くださる</a:t>
            </a:r>
            <a:r>
              <a:rPr lang="zh-CN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变为敬体形态</a:t>
            </a:r>
            <a:r>
              <a:rPr lang="ja-JP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「ます」</a:t>
            </a:r>
            <a:r>
              <a:rPr lang="zh-CN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形时，一般不变</a:t>
            </a:r>
            <a:r>
              <a:rPr lang="ja-JP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くださります</a:t>
            </a:r>
            <a:r>
              <a:rPr lang="zh-CN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，而是</a:t>
            </a:r>
            <a:r>
              <a:rPr lang="ja-JP" altLang="zh-CN" sz="2000" b="1">
                <a:solidFill>
                  <a:srgbClr val="FF0000"/>
                </a:solidFill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「くださいます」</a:t>
            </a:r>
            <a:endParaRPr lang="zh-CN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さしあげる＜敬語授受動詞＞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说明：是授受动词「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あげる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」的自谦形式，表示“我或我方给身份高者某物”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社長にお土産を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さしあげました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　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我给了社长土特产。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兄は先輩に万年筆を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さしあげた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哥哥给了前辈钢笔。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10000"/>
              </a:lnSpc>
            </a:pPr>
            <a:endParaRPr lang="zh-CN" sz="2000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endParaRPr lang="zh-CN" altLang="en-US" sz="2000"/>
          </a:p>
          <a:p>
            <a:pPr>
              <a:lnSpc>
                <a:spcPct val="130000"/>
              </a:lnSpc>
            </a:pPr>
            <a:endParaRPr lang="ja-JP" altLang="en-US" sz="2000" b="1">
              <a:highlight>
                <a:srgbClr val="FFFF00"/>
              </a:highlight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6545" y="271780"/>
            <a:ext cx="11516360" cy="5169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いただく＜敬語授受動詞＞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：是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授受动词「もらう」的自谦形式，表示“我或我方从身份高者处得到某物”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例句：課長から漢方薬を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いただきました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我从科长那里得到了中药。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姉は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先生に励みを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いただいた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姐姐从老师那里得到了鼓励。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てくださる＜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敬語行為授受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说明：是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「てくれる」</a:t>
            </a:r>
            <a:r>
              <a:rPr 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的尊他形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式，表示“身份高者主动为我或我方做某事”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先輩は私にゲームのルールを説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明してくださった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前辈给了我礼物。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先生は弟に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励ましてくださいました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老师鼓励了我弟弟</a:t>
            </a:r>
            <a:r>
              <a:rPr 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。</a:t>
            </a:r>
            <a:endParaRPr lang="zh-CN" sz="2000" b="1">
              <a:latin typeface="Yu Gothic UI Light" panose="020B0300000000000000" charset="-128"/>
              <a:ea typeface="宋体" panose="02010600030101010101" pitchFamily="2" charset="-122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てさしあげる＜敬語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行為授受＞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说明：是「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てあげる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」的自谦形式，表示“我或我方为身份高者做某事”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社長にこのことを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説明してさしあげました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　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我为社长说明了这件事。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兄は先輩を歌舞伎に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招待してさしあげた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哥哥邀请前辈看歌舞伎表演。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10000"/>
              </a:lnSpc>
            </a:pPr>
            <a:endParaRPr lang="zh-CN" sz="2000">
              <a:highlight>
                <a:srgbClr val="FFFF00"/>
              </a:highlight>
            </a:endParaRPr>
          </a:p>
          <a:p>
            <a:pPr>
              <a:lnSpc>
                <a:spcPct val="130000"/>
              </a:lnSpc>
            </a:pPr>
            <a:endParaRPr lang="zh-CN" altLang="en-US" sz="2000"/>
          </a:p>
          <a:p>
            <a:pPr>
              <a:lnSpc>
                <a:spcPct val="130000"/>
              </a:lnSpc>
            </a:pPr>
            <a:endParaRPr lang="ja-JP" altLang="en-US" sz="2000" b="1">
              <a:highlight>
                <a:srgbClr val="FFFF00"/>
              </a:highlight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6545" y="271780"/>
            <a:ext cx="11516360" cy="70777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いただく＜敬語行為授受＞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说明：是「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てもらう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」的自谦形式，表示“我或我方拜托身份高者做某事”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私は部長に推薦状を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書いていただきました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　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我拜托部长帮忙写推荐信。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妹は先生に辞書を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貸していただいた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妹妹拜托老师把词典借给她。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ja-JP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として＜性質、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資格＞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主体的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身份、地位、性质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通常可以翻译为“身为...”，”作为...“，”当作...“等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＋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として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アンさんは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交換留学生として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日本に留学に行った。</a:t>
            </a:r>
            <a:r>
              <a:rPr lang="zh-CN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小安以交换留学生的身份去日本留学了。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琵琶湖は日本で一番大きい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湖として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、とても有名だ。 琵琶湖作为日本最大的湖，十分有名。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に対して、に対する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＜対象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说明：表示“态度、情感、动作”的作用对象，相当于中文里的“对于...”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＋に対し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</a:t>
            </a:r>
            <a:r>
              <a:rPr lang="ja-JP" alt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（修饰动词、形容词）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或</a:t>
            </a:r>
            <a:r>
              <a:rPr lang="ja-JP" alt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に対する（修饰名词）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李先生は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学生たちに対して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優しい。 李老师对学生们很温柔。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人は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自分の言動に対して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責任を持たなくてはいけない。 人必须对自己的言行负责。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息子の話から、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大学生活に対する期待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が感じられる。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从儿子的话中能感受到他对于大学生活的期待。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Vてみる＜尝试性的动作＞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尝试着进行某动作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，做一下某动作看看。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て＋みる</a:t>
            </a:r>
            <a:endParaRPr lang="ja-JP" altLang="en-US" sz="2000" b="1">
              <a:solidFill>
                <a:srgbClr val="FF0000"/>
              </a:solidFill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この靴を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履いてみたい。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我想试穿一下这双鞋子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この言葉を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翻訳してみてください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 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请你尝试着翻译一下这句话。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昨日、韓国料理を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食べてみました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　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昨天试吃了一下韩国料理。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にある＜抽象的処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所＞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说明：表示某事物正处在某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阶段、趋势、水平、情形、状况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之下。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＋にある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例句：近年、物価は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上昇傾向にあります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 近年来，物价处于上升的趋势。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/>
              <a:t>          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あの選手の実力は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高いレベルにある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 那位选手的实力处于顶尖水平。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 たくさんの動物が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絶滅の危機にある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</a:t>
            </a:r>
            <a:r>
              <a:rPr 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很多动物都处在濒临灭绝的危机之下。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664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10000"/>
              </a:lnSpc>
            </a:pP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よ（う）か（な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）＜犹豫＞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说明：表示说话人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犹豫是否要进行某动作，或不知道怎样进行某动作。体现出了一种迷茫、踌躇的情绪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。有时是自言自语，有时也可以用于和别人商量。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意志形＋か（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な）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もう夜十一時になりましたか。そろそろ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帰ろう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か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已经晚上11点了吗？我是不是差不多该回去了呢？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今晩は出前を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頼もうかな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今晚要不要点个外卖呢？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これからはどう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しようか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 接下来我该怎么做呢？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ても＜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譲歩＞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说明：表示转折关系。就算前项的事项成立了，也仍然不会改变后项的结果。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接续：V和A的第二连用形+も、N＋でも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明日雨が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降っても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必ず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散歩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に行きます。 明天就算下雨也必定会去散步的。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必要なんだから、少し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高くても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買います。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因为很需要，所以即便稍微有些贵也要买。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体が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丈夫でも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、注意しないと病気になる。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就算身体健壮，若是不注意的话也会生病。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先生でも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わからないことがあります。</a:t>
            </a:r>
            <a:r>
              <a:rPr lang="zh-CN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即使是老师也会有不知道的事情。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000"/>
          </a:p>
          <a:p>
            <a:pPr>
              <a:lnSpc>
                <a:spcPct val="130000"/>
              </a:lnSpc>
            </a:pPr>
            <a:endParaRPr lang="ja-JP" altLang="en-US" sz="2000" b="1">
              <a:highlight>
                <a:srgbClr val="FFFF00"/>
              </a:highlight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6277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でも＜極端的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情況＞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说明：用于举出极端示例，暗示就算在该情况下都仍然不改变后项条件，其他情况更是如此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接续：N＋でも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日曜日でも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会社に行かなければならない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 就算是星期天，都必须去公司上班。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</a:t>
            </a:r>
            <a:endParaRPr lang="en-US" alt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病気でも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休むことができません。</a:t>
            </a:r>
            <a:r>
              <a:rPr lang="zh-CN" altLang="en-US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就算是生病了，也不能够休息。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どんなに／いくら～ても＜転折性的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条件＞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说明：无论前项事物的性质达到了何种程度，都不会改变后项的结果。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接续：どんなに／いくら＋V和A的第二连用形＋も、N+でも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どんなに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梨が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好きでも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、毎日食べると飽きます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 无论多喜欢梨子，若是每天吃的话也会腻的。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いくら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強い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人でも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弱みがある。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不管是多么强大的人，都会有弱点的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どんなに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彼に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説明しても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、わかってくれません。 无论怎么跟他说，他就是不明白。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いくら便利でも、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あの町へ引っ越すつもりではない。</a:t>
            </a:r>
            <a:r>
              <a:rPr lang="zh-CN" altLang="en-US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不管再怎么便利，我都不打算搬到那座城市去。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000"/>
          </a:p>
          <a:p>
            <a:pPr>
              <a:lnSpc>
                <a:spcPct val="130000"/>
              </a:lnSpc>
            </a:pPr>
            <a:endParaRPr lang="ja-JP" altLang="en-US" sz="2000" b="1">
              <a:highlight>
                <a:srgbClr val="FFFF00"/>
              </a:highlight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48740" y="29210"/>
            <a:ext cx="9495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描述</a:t>
            </a:r>
            <a:r>
              <a:rPr lang="en-US" altLang="zh-CN" sz="24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“</a:t>
            </a:r>
            <a:r>
              <a:rPr lang="zh-CN" sz="24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因果关系</a:t>
            </a:r>
            <a:r>
              <a:rPr lang="en-US" altLang="zh-CN" sz="24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”</a:t>
            </a:r>
            <a:r>
              <a:rPr lang="zh-CN" sz="24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的表达</a:t>
            </a:r>
            <a:endParaRPr lang="zh-CN" sz="2400"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255" y="489585"/>
            <a:ext cx="12056745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ja-JP" altLang="ja-JP" sz="2000" b="1">
                <a:solidFill>
                  <a:schemeClr val="tx1"/>
                </a:solidFill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～ため（に）</a:t>
            </a:r>
            <a:endParaRPr lang="ja-JP" altLang="ja-JP" sz="2000" b="1">
              <a:solidFill>
                <a:schemeClr val="tx1"/>
              </a:solidFill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说明：前项接动词时，一般为非自主动词。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接续：V连体形、A连体形、N+の+ため（に）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寝坊した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ため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、授業に遅刻した。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        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因为睡过了头，上课迟到了。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品質がいい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ために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、出回ったらすぐ売れ切った。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由于质量好，上市后马上就卖光了。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病気の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ために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、会議に出席できなかった。　　　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由于生病，没有能够出席会议。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注意：该用法一般不能与“建议，劝诱，命令，意志，邀请，许可，愿望”等主观表达搭配使用。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711305" cy="8216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んじゃないか</a:t>
            </a: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/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んじゃないの</a:t>
            </a: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/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のではないか（と思う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）＜委婉的主张＞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说明：说话人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以一种委婉的语气陈述自己的观点、主张，或对情况进行推测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同「んです」的接续规律。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部長は来週京都に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行くんじゃないか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部长下周是不是要去京都了呀？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endParaRPr lang="en-US" alt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この値段はちょっと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高いのではないかと思う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altLang="en-US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我想，这个价格会不会稍微贵了点呀？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ここは図書館より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静かなんじゃないの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这里是不是比图书馆要安静些呢？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あれは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嘘なのではないか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那会不会是谎话呢？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～し～（し）＜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並列＞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说明：用于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对事项进行罗列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，有时候会含有列举原因理由的语气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接续：句子+し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（多以简体句子为主，有时也用敬体句子）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夏休みに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アルバイトをしたし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運転免許を取ったし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、本当に充実していた。</a:t>
            </a:r>
            <a:endParaRPr lang="zh-CN" altLang="en-US" sz="2000" b="1">
              <a:latin typeface="Yu Gothic UI Light" panose="020B0300000000000000" charset="-128"/>
              <a:ea typeface="宋体" panose="02010600030101010101" pitchFamily="2" charset="-122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     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暑假的时候做了兼职，考了驾照，真是过得很充实。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この喫茶店は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静かだし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コーヒーも美味しいし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、いいところですね。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这家咖啡馆挺安静，咖啡也好喝，真是个好地方呀。</a:t>
            </a:r>
            <a:endParaRPr lang="ja-JP" altLang="en-US" sz="2000" b="1">
              <a:solidFill>
                <a:srgbClr val="FF0000"/>
              </a:solidFill>
              <a:latin typeface="UD Digi Kyokasho NP-R" panose="02020400000000000000" charset="-128"/>
              <a:ea typeface="UD Digi Kyokasho NP-R" panose="02020400000000000000" charset="-128"/>
            </a:endParaRPr>
          </a:p>
          <a:p>
            <a:pPr>
              <a:lnSpc>
                <a:spcPct val="120000"/>
              </a:lnSpc>
            </a:pPr>
            <a:endParaRPr lang="zh-CN" altLang="en-US" sz="2000"/>
          </a:p>
          <a:p>
            <a:pPr>
              <a:lnSpc>
                <a:spcPct val="120000"/>
              </a:lnSpc>
            </a:pPr>
            <a:endParaRPr lang="ja-JP" altLang="en-US" sz="2000" b="1">
              <a:latin typeface="UD Digi Kyokasho NP-R" panose="02020400000000000000" charset="-128"/>
              <a:ea typeface="UD Digi Kyokasho NP-R" panose="020204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latin typeface="UD Digi Kyokasho NP-R" panose="02020400000000000000" charset="-128"/>
                <a:ea typeface="UD Digi Kyokasho NP-R" panose="02020400000000000000" charset="-128"/>
                <a:sym typeface="+mn-ea"/>
              </a:rPr>
              <a:t>  </a:t>
            </a:r>
            <a:endParaRPr lang="zh-CN" altLang="en-US" sz="2000"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000"/>
          </a:p>
          <a:p>
            <a:pPr>
              <a:lnSpc>
                <a:spcPct val="130000"/>
              </a:lnSpc>
            </a:pPr>
            <a:endParaRPr lang="ja-JP" altLang="en-US" sz="2000" b="1">
              <a:highlight>
                <a:srgbClr val="FFFF00"/>
              </a:highlight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6689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～のに＜転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折＞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说明：用于表示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客观事实与说话人的预想存在一定的反差，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相当于中文里的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“明明...却</a:t>
            </a:r>
            <a:r>
              <a:rPr lang="en-US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...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”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。通常带有说话人的意外、不满、懊悔等情绪。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接续：V和A的连体形、N＋な＋のに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あの人はまだ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熱があるのに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、おとなしく休まない。</a:t>
            </a:r>
            <a:r>
              <a:rPr lang="zh-CN" altLang="en-US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那人明明还发着烧，可却不好好休息。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8月なのに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12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月よりずっと寒いです。 明明是8月，可却比12月份还要更冷。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みんな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忙しいのに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、彼は油を売っています。　大家明明都很忙碌，可他却在偷懒。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歌うのが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上手なのに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、どうして私たちの前で歌い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ませんか。 明明擅长唱歌，为何不在我们面前唱一首？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注意：有时也可以用于句尾。</a:t>
            </a:r>
            <a:endParaRPr lang="zh-CN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例如：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赤点を取ったんですか。あんなに必死に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勉強してきたのに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考了不及格？明明都那么拼了命地学习了...</a:t>
            </a:r>
            <a:endParaRPr lang="zh-CN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sz="2000" b="1">
              <a:solidFill>
                <a:srgbClr val="FF0000"/>
              </a:solidFill>
              <a:latin typeface="UD Digi Kyokasho NK-R" panose="02020400000000000000" charset="-128"/>
              <a:ea typeface="UD Digi Kyokasho NK-R" panose="02020400000000000000" charset="-128"/>
              <a:cs typeface="UD Digi Kyokasho NK-R" panose="020204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ていられない＜状態難以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持続＞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说明：表示某一动作、状态难以或无法一直保持下去。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是动词持续体「Vている」的能动态否定形式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接续：V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て＋いられない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もう時間がない、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ぐずぐずしていられない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已经没时间了，不能一直磨蹭下去了。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あなたは成人だろう？いつも親に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頼っていられない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你是个成年人了吧？可不能一直依赖父母哦。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ym typeface="+mn-ea"/>
              </a:rPr>
              <a:t>    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困った人を見たら、ずっと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黙っていられません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看到有困难的人之后便无法一直默不作声了。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000"/>
          </a:p>
          <a:p>
            <a:pPr>
              <a:lnSpc>
                <a:spcPct val="130000"/>
              </a:lnSpc>
            </a:pPr>
            <a:endParaRPr lang="ja-JP" altLang="en-US" sz="2000" b="1">
              <a:highlight>
                <a:srgbClr val="FFFF00"/>
              </a:highlight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7816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敬語・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尊敬語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说明：尊他，即尊敬他人。是指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说话人对于与对方相关的人或事物表示敬意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。部分动词有对应的尊他形式，可以直接使用。没有对应词语的动词，也可以用尊他句式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进行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表达</a:t>
            </a:r>
            <a:r>
              <a:rPr 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。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敬语一般不对亲朋好友使用，因为会显得过于见外。</a:t>
            </a:r>
            <a:r>
              <a:rPr 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（详情见敬语对照表）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行く、いる、来る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いらっしゃる、おいでになる　　　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言う⇒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おっしゃる　　　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食べる、飲む⇒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召し上がる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見る、読む⇒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ご覧になる　　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する⇒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なさる　　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くれる⇒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くださる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お＋训读动词的第一连用形+になる　例如：書く⇒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お書きになる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覚える⇒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お覚えになる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ご+汉语音读动词的名词部分+になる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例如：利用する⇒</a:t>
            </a:r>
            <a:r>
              <a:rPr 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ご利用になる　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説明する⇒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ご説明になる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例句：どうぞ、冷めないうちに</a:t>
            </a:r>
            <a:r>
              <a:rPr 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召し上がってください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　请您趁着还没冷快吃吧。</a:t>
            </a:r>
            <a:endParaRPr 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山田先生は文法についての本を</a:t>
            </a:r>
            <a:r>
              <a:rPr 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お書きになりました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altLang="ja-JP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山田老师写了一本关于语法的书。</a:t>
            </a:r>
            <a:endParaRPr 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社長は「明日早く会社に来たほうがいい」と</a:t>
            </a:r>
            <a:r>
              <a:rPr 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おっしゃ</a:t>
            </a:r>
            <a:r>
              <a:rPr 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った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altLang="ja-JP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社长说了：“明天最好早点来公司。”</a:t>
            </a:r>
            <a:endParaRPr lang="ja-JP" alt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先輩がこの部屋を</a:t>
            </a:r>
            <a:r>
              <a:rPr 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掃除なさいました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altLang="ja-JP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前辈将这个房间打扫了一下。</a:t>
            </a:r>
            <a:endParaRPr 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注意：「いらっしゃる」、「おっしゃる」、「なさる」、「くださる」在变成敬体形态时，一般都是变成</a:t>
            </a:r>
            <a:r>
              <a:rPr 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～います形态。</a:t>
            </a:r>
            <a:endParaRPr lang="ja-JP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ja-JP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「いらっしゃいます」、「おっしゃいます」、「なさいます」、「くださいます」</a:t>
            </a:r>
            <a:endParaRPr lang="ja-JP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ja-JP" altLang="en-US" sz="2000" b="1">
              <a:latin typeface="UD Digi Kyokasho NP-R" panose="02020400000000000000" charset="-128"/>
              <a:ea typeface="UD Digi Kyokasho NP-R" panose="020204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>
              <a:sym typeface="+mn-ea"/>
            </a:endParaRPr>
          </a:p>
          <a:p>
            <a:pPr>
              <a:lnSpc>
                <a:spcPct val="130000"/>
              </a:lnSpc>
            </a:pP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endParaRPr lang="ja-JP" altLang="en-US" sz="2000" b="1">
              <a:highlight>
                <a:srgbClr val="FFFF00"/>
              </a:highlight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6548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敬語・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謙譲語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说明：自谦，即自我谦虚。是指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说话人对于与自己或自己一方的人或事物采用谦辞表达，以此间接地表达出对别人的敬意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。部分动词有对应的自谦形式，可以直接使用。没有对应词语的动词，也可以用自谦句式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进行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表达</a:t>
            </a:r>
            <a:r>
              <a:rPr 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。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敬语一般不对亲朋好友使用，因为会显得过于见外。</a:t>
            </a:r>
            <a:r>
              <a:rPr 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（详情见敬语对照表）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行く、来る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参る　　　　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言う⇒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申す　　　　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食べる、飲む、もらう⇒</a:t>
            </a:r>
            <a:r>
              <a:rPr 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いただく　　　　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いる⇒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おる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見る、読む⇒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拝見する　　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する⇒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いたす　　　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あげる⇒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さしあげる　　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会う⇒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お目にかかる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知る、思う⇒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存じる／存ずる　　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聞く、訪ねる、訪れる、訪問する、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問う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伺う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お＋训读动词的第一连用形+する（いたす）　例如：書く⇒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お書きする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覚える⇒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お覚え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する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ご+汉语音读动词的名词部分+する（いたす）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例如：利用する⇒</a:t>
            </a:r>
            <a:r>
              <a:rPr 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ご利用する　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説明する⇒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ご説明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する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例句：昨日、私は先輩に</a:t>
            </a:r>
            <a:r>
              <a:rPr 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お目にかかることができた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　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昨天，我成功见到了前辈。</a:t>
            </a:r>
            <a:endParaRPr 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小早川先生から貴重なものを</a:t>
            </a:r>
            <a:r>
              <a:rPr 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いただいた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altLang="ja-JP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    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我从小早川老师那得到了贵重之物。</a:t>
            </a:r>
            <a:endParaRPr 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以前はあたなの文章を</a:t>
            </a:r>
            <a:r>
              <a:rPr 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拝見したことがあります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altLang="ja-JP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以前有读过您的文章。</a:t>
            </a:r>
            <a:endParaRPr lang="ja-JP" alt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この企画書は完璧だと</a:t>
            </a:r>
            <a:r>
              <a:rPr 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存じます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altLang="ja-JP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  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我认为这份企划书是很完美的。</a:t>
            </a:r>
            <a:endParaRPr lang="ja-JP" altLang="en-US" sz="2000" b="1">
              <a:latin typeface="UD Digi Kyokasho NP-R" panose="02020400000000000000" charset="-128"/>
              <a:ea typeface="UD Digi Kyokasho NP-R" panose="020204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>
              <a:sym typeface="+mn-ea"/>
            </a:endParaRPr>
          </a:p>
          <a:p>
            <a:pPr>
              <a:lnSpc>
                <a:spcPct val="130000"/>
              </a:lnSpc>
            </a:pP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endParaRPr lang="ja-JP" altLang="en-US" sz="2000" b="1">
              <a:highlight>
                <a:srgbClr val="FFFF00"/>
              </a:highlight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6585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って＜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引用＞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说明：是格助词</a:t>
            </a:r>
            <a:r>
              <a:rPr 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「と」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表示引用、提示的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用法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在口语中的替换形态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接续：句子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+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っ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この映画は実につまらない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って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思います。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我认为这部电影实在是无聊。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山岡さんは昨日結婚した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って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聞いた。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听说山冈昨天结婚了。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彼は今日から学校に来ない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って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言った。　他说从今天开始不来学校了。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注意：如果是表示言语的动词，有时还可以直接缩略成「って」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：李さんはゲームが好きだ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って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（言った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）。 小李说他喜欢游戏。</a:t>
            </a:r>
            <a:endParaRPr lang="zh-CN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ja-JP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と言っていた＜転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述＞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说明：表示说话人向对方转述某人所言，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可以是将对方所说过的话再讲给对方，也可以是向对方转述第三方人士所言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接续：简体句子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+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っ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</a:t>
            </a:r>
            <a:endParaRPr lang="en-US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社長：あれ、林さんは今日いないか。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嗯？林今天不在吗？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秘書：はい、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風邪を引いたと言っていました。 </a:t>
            </a:r>
            <a:r>
              <a:rPr lang="en-US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是的，他说自己感冒了。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一緒に夢を叶えようと言っていた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のに。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你明明说了要一起实现梦想的。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r>
              <a:rPr 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たらどうですか＜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建議＞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说明：说话人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向对方提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出意见，供其参考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。相当于中文里的“你看...如何？”，“..怎么样？”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た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+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ら＋どうですか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王さんも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誘ったらどうですか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把小王也邀请上，你看怎么样？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眠いですか。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コーヒを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飲んだらどうですか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困吗？那喝杯咖啡如何？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ja-JP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から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＜動作主体、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順序起点＞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：用于提示进行某动作的主体，或动作顺序的起点。</a:t>
            </a:r>
            <a:endParaRPr lang="en-US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接续：N＋から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では、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私から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先生に報告いたしましょう。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那么，就由我来给老师作报告吧。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準備ができた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人から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順番に入場してください。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请从做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好准备的人开始，按顺序依次入场。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30000"/>
              </a:lnSpc>
            </a:pP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4861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形容詞的尊他語</a:t>
            </a:r>
            <a:endParaRPr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说明：在没有涉及到行为动作的情况下，使用形容词对他人表达尊敬态度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接续：お／ご＋形容詞</a:t>
            </a:r>
            <a:r>
              <a:rPr lang="ja-JP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（主要为お）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：本当にバスケが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お上手で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す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ね。 您真是很擅长篮球呀。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最近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お忙しい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んですか。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您最近忙吗？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ご丁寧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な説明をいただけて、幸運に思います。</a:t>
            </a:r>
            <a:r>
              <a:rPr lang="zh-CN" altLang="ja-JP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能够承蒙您的详细讲解，我感到十分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幸运。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endParaRPr lang="ja-JP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くらい</a:t>
            </a:r>
            <a:r>
              <a:rPr 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／ぐらい＜程度＞</a:t>
            </a:r>
            <a:endParaRPr lang="ja-JP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说明：表示事物的状态或性质已经达到了前项所描述的程度。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接续：简体句子+くらい／ぐらい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毎日食べたいぐらい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お寿司が好きです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喜欢寿司喜欢到了每天都想吃的程度。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風になるくらい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スピードが速い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速度快得要变成一阵风了。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先生の声は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校外にいても聞こえるくらい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大きいです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altLang="ja-JP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老师的声音大得就算在校外都能听得见。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7047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10000"/>
              </a:lnSpc>
            </a:pPr>
            <a:r>
              <a:rPr 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てくださいませんか＜客気地情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求＞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说明：说话人以一种十分客气的语气请求对方为自己做某事。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て＋くださいませんか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：すみませんが、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静かにしてくださいませんか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不好意思，您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能保持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一下安静吗？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その写真を私に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見せてくださいませんか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能否请您让我看看那张照片呢？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注意：虽然该语法描述的是别人的行为动作，但くださいませんか本身就已经带有了对对方的敬意，因此前面动词一般不需要再使用尊他表达。</a:t>
            </a:r>
            <a:endParaRPr lang="ja-JP" alt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てしまった</a:t>
            </a:r>
            <a:r>
              <a:rPr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＜</a:t>
            </a:r>
            <a:r>
              <a:rPr 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消極的結果</a:t>
            </a:r>
            <a:r>
              <a:rPr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＞</a:t>
            </a:r>
            <a:endParaRPr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说明：说话人用较为消极的语气去叙述一件已经发生的事情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en-US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て＋しまった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しまった是动词しまう的过去式，其敬体形态为しまいました</a:t>
            </a:r>
            <a:endParaRPr lang="ja-JP" altLang="en-US" sz="2000" b="1"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：宿題をするのを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忘れてしまった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！　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我忘记写作业了！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大好きな本屋は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閉店してしまいました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　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最喜欢的书店关门停业了。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新しい靴が雨で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濡れてしまった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　新鞋子因下雨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而淋湿了。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注意：该情况的产生与否不受说话人的意志控制，或说话人并非出自本意造成该结果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000"/>
          </a:p>
          <a:p>
            <a:pPr>
              <a:lnSpc>
                <a:spcPct val="130000"/>
              </a:lnSpc>
            </a:pPr>
            <a:endParaRPr lang="ja-JP" altLang="en-US" sz="2000" b="1">
              <a:highlight>
                <a:srgbClr val="FFFF00"/>
              </a:highlight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6677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10000"/>
              </a:lnSpc>
            </a:pP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のよ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うだ＜比喻＞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solidFill>
                  <a:schemeClr val="tx1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说明：表示比喻，将事物A比作事物B。有着「ように」、「ような」两种衍生形态。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「ように」修饰后面的形容词或动词，「ような」修饰后面的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名词。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该用法中，多与副词</a:t>
            </a:r>
            <a:r>
              <a:rPr 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「まるで」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搭配使用。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＋の＋ようだ／ような／ように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：あの時のことはまるで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夢のようです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ね。</a:t>
            </a:r>
            <a:r>
              <a:rPr lang="zh-CN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那个时候的事情简直就像一场梦一样呢。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うちの娘は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天使のように可愛い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我家女儿就像天使一样地可爱。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この料理には肉が入っていないけど、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肉のような味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がします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这菜里虽然没放肉，但吃着有股像肉一样的味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のようだ＜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举例＞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说明：表示举例，将某一事物当作典型范例提出。在该用法中，由于涉及到对该事物的具体情况的说明，故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基本不用「ようだ」形态，而是多用「ように」、「ような」两种形态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＋の＋ようだ／ような／ように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：弟は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チョコレートのような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甘い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もの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が好きだ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 弟弟喜欢像巧克力那样的甜食。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私も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王さんのように上手に日本語を話せたい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我也想要像小王一样能够流利地说日语。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あまり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東京のような賑やかなところ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に住みたくない。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我并不是太想住在像东京这样的热闹之地。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「ようだ」在口语当中的替换形态为「みたいだ」，后者在连接名词时不需要借助格助词の。如：夢みたいだ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「みたいだ」同样有「みたいに」「みたいな」这两种衍生形态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6576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そうだ＜様態・征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兆＞</a:t>
            </a:r>
            <a:endParaRPr lang="ja-JP" altLang="zh-CN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说明：表示眼看着就要发生某一动作或变化的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征兆或趋势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有「そうな」这一修饰名词的衍生形态。在该用法中，多与副词</a:t>
            </a:r>
            <a:r>
              <a:rPr 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「今にも」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搭配使用。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V第一连用形+そうだ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：空が暗くて、今にも雨が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降りそうだ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天空很昏暗，眼看着就要下雨了。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彼女は拳を握って、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泣き出しそうだ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她紧握着拳头，几乎就要哭出来了。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蝋燭の火が今にも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消えそうです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蜡烛的火光眼看着就要熄灭了。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ヒーローが危機に陥て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死にそうな人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を救った。</a:t>
            </a:r>
            <a:r>
              <a:rPr lang="zh-CN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英雄拯救了陷入危机之中，眼看着就要死去的人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注意：该用法的否定形态为：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「そうにない」、「そうもない」、「そうにもない」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。此时一般翻译为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“看来是不...了”，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“看样子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是不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...了”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“没有要...的征兆”。</a:t>
            </a:r>
            <a:r>
              <a:rPr lang="ja-JP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（ある的样态否定形一般使用なさそうだ）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例如：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仕事が多くて、明日までに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完成できそうにない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よ。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endParaRPr lang="en-US" alt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工作太多，看来无法在明天之前完成了。</a:t>
            </a:r>
            <a:endParaRPr 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もう三時間経ったのに、会議はまだ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終わりそうもない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          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明明已经过去三小时了，可会议仍然没有要结束的迹象。</a:t>
            </a:r>
            <a:endParaRPr 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家を出るのが遅くて、電車に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間に合いそうにもない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altLang="ja-JP" sz="2000" b="1">
              <a:latin typeface="Yu Gothic UI Light" panose="020B0300000000000000" charset="-128"/>
              <a:ea typeface="宋体" panose="02010600030101010101" pitchFamily="2" charset="-122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出门太晚了，看样子是无法赶上电车了。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endParaRPr lang="ja-JP" altLang="en-US" sz="2000" b="1">
              <a:solidFill>
                <a:schemeClr val="accent2">
                  <a:lumMod val="75000"/>
                </a:schemeClr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168910"/>
            <a:ext cx="11934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“</a:t>
            </a:r>
            <a:r>
              <a:rPr lang="zh-CN" altLang="en-US" sz="20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条件</a:t>
            </a:r>
            <a:r>
              <a:rPr lang="en-US" altLang="zh-CN" sz="20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”</a:t>
            </a:r>
            <a:r>
              <a:rPr lang="zh-CN" altLang="en-US" sz="20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用法</a:t>
            </a:r>
            <a:endParaRPr lang="zh-CN" altLang="en-US" sz="2000" b="1">
              <a:highlight>
                <a:srgbClr val="FFFF00"/>
              </a:highlight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1310" y="567690"/>
            <a:ext cx="11612880" cy="624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ja-JP" altLang="ja-JP" sz="2000" b="1">
                <a:solidFill>
                  <a:schemeClr val="tx1"/>
                </a:solidFill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と</a:t>
            </a:r>
            <a:endParaRPr lang="ja-JP" altLang="ja-JP" sz="2000" b="1">
              <a:solidFill>
                <a:schemeClr val="tx1"/>
              </a:solidFill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说明：通常是表示一种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恒常性、普遍性的条件，即</a:t>
            </a:r>
            <a:r>
              <a:rPr lang="en-US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“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满足了前项情况，便必然会出现后项结果</a:t>
            </a:r>
            <a:r>
              <a:rPr lang="en-US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”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Vる、A1原形+と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/ A2＋だ＋と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/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N＋だ＋と。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右に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曲がると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、国家図書館が見えます。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向右转，就能够看见国家图书馆。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話しは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面白いと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、聞く人が多くいます。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故事有趣的话，听的人就有很多。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静かだと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、勉強に集中できる。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安静的话，就能够集中精神搞学习。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王さんだと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、この質問に答えられる。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如果是小王的话，是能够回答这个问题的。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注意：该用法一般不能与“建议，劝诱，命令，意志，邀请，许可，愿望”等主观表达搭配使用。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例如：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夏になると、アイスクリームが</a:t>
            </a:r>
            <a:r>
              <a:rPr lang="ja-JP" altLang="en-US" sz="2000" b="1" u="sng">
                <a:solidFill>
                  <a:srgbClr val="00B05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食べたいです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✖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ja-JP" altLang="ja-JP" sz="2000" b="1">
                <a:solidFill>
                  <a:schemeClr val="tx1"/>
                </a:solidFill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ないと（～ない）</a:t>
            </a:r>
            <a:endParaRPr lang="ja-JP" altLang="ja-JP" sz="2000" b="1">
              <a:solidFill>
                <a:schemeClr val="tx1"/>
              </a:solidFill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说明：是一种否定性的条件限定，即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“如果不满足前项的条件，就会出现后项的某种偏消极结果”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接续：Vないと、A1くないと、Nでないと（じゃないと）、A2でないと（じゃないと）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急がないと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、電車に間に合わない。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如果不抓紧的话，就赶不上电车了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部屋が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暗くないと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、なかなか寝られない。房间不暗的话，就怎么都睡不着。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このクラブは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会員でないと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、なかには入れません。这家俱乐部，如果不是会员的话就不能入内。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教室が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きれいじゃないと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、気分が悪くなる。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教室不干净整洁的话，心情就会变糟。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ja-JP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PS：でない是ではない（名词和二类形容词的简体否定）的省略形态。该用法中多用此形态。</a:t>
            </a:r>
            <a:endParaRPr lang="ja-JP" altLang="en-US" sz="2000" b="1"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6576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そうだ＜様態・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推測＞</a:t>
            </a:r>
            <a:endParaRPr lang="ja-JP" altLang="zh-CN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说明：表示说话人根据视觉所观察到的一些外表的情况，做出的一种比较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直观、浅显、表面化的推测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。有「そうな」这一修饰名词的衍生形态和「そうに」这一修饰动词的衍生形态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V第一连用形、A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词干+そうだ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重点记忆：</a:t>
            </a:r>
            <a:r>
              <a:rPr lang="ja-JP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いい</a:t>
            </a:r>
            <a:r>
              <a:rPr lang="en-US" altLang="ja-JP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⇒</a:t>
            </a:r>
            <a:r>
              <a:rPr lang="ja-JP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よさそうだ　　ない</a:t>
            </a:r>
            <a:r>
              <a:rPr lang="en-US" altLang="ja-JP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⇒</a:t>
            </a:r>
            <a:r>
              <a:rPr lang="ja-JP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なさそうだ　　濃「こ」い</a:t>
            </a:r>
            <a:r>
              <a:rPr lang="en-US" altLang="ja-JP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⇒</a:t>
            </a:r>
            <a:r>
              <a:rPr lang="ja-JP" altLang="en-US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濃「こ」さそうだ</a:t>
            </a:r>
            <a:endParaRPr lang="zh-CN" sz="2000" b="1"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：このケーキは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美味しそうです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ね。</a:t>
            </a:r>
            <a:r>
              <a:rPr lang="zh-CN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这个蛋糕看上去蛮好吃的样子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図書館で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面白そうな本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を借りました。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在图书馆借了一本看上去蛮有趣的书。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張さんは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楽しそうに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出張のことを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話しています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小张正以一副看上去乐呵呵的样子说着出差的事情。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注意：该用法的否定形态为：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「そうではない」或「なさそうだ」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。其中，「なさそうだ」是指的先将该形容词变为简体否定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(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ない形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)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，然后将其中的ない变为なさそうだ。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例如：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この机は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丈夫そうではない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 这张桌子看上去并不结实的样子。 </a:t>
            </a:r>
            <a:endParaRPr lang="en-US" alt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どうしたんですか。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元気ではなさそうだ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ね。</a:t>
            </a:r>
            <a:r>
              <a:rPr lang="zh-CN" altLang="en-US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怎么了呀？你看上去很没有精神的样子。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新しい先生は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優しくなさそうだ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　新老师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看上去似乎并不温柔的样子。</a:t>
            </a:r>
            <a:endParaRPr lang="zh-CN" altLang="ja-JP" sz="2000" b="1">
              <a:latin typeface="Yu Gothic UI Light" panose="020B0300000000000000" charset="-128"/>
              <a:ea typeface="宋体" panose="02010600030101010101" pitchFamily="2" charset="-122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この問題は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難しそうではない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这个问题看着并不难的样子。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endParaRPr lang="ja-JP" altLang="en-US" sz="2000" b="1">
              <a:solidFill>
                <a:schemeClr val="accent2">
                  <a:lumMod val="75000"/>
                </a:schemeClr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6576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そうだ＜様態＞</a:t>
            </a:r>
            <a:endParaRPr lang="ja-JP" altLang="zh-CN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补充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：①动词的样态否定形态除了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「そうにない」、「そうもない」、「そうにもない」</a:t>
            </a:r>
            <a:r>
              <a:rPr lang="zh-CN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之外，也可以先将该动词变为简体否定形态，然后将其中的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ない</a:t>
            </a:r>
            <a:r>
              <a:rPr lang="zh-CN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变为</a:t>
            </a:r>
            <a:r>
              <a:rPr lang="ja-JP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「なそうだ」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例如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：空が晴れていて、雨が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降らなそうだ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天空很晴朗，看来是不会下雨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了。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仕事が忙しいので、定時に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帰れなそうだ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因为工作很忙，所以看样子是没办法准时回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去了。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あの車は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止まらなそうだ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那辆车看着没有停下来的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迹象。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②部分一类形容词结尾的两个假名是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な</a:t>
            </a:r>
            <a:r>
              <a:rPr lang="zh-CN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和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い</a:t>
            </a:r>
            <a:r>
              <a:rPr lang="zh-CN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，但实际上却不是像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「ない」</a:t>
            </a:r>
            <a:r>
              <a:rPr lang="zh-CN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一样表示否定含义，此时在变为样态时，一般不使用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「なさそう</a:t>
            </a:r>
            <a:r>
              <a:rPr lang="zh-CN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だ」，而是使用</a:t>
            </a:r>
            <a:r>
              <a:rPr lang="ja-JP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「なそうだ」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例如：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ここは</a:t>
            </a:r>
            <a:r>
              <a:rPr lang="ja-JP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危なそうだ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 这</a:t>
            </a:r>
            <a:r>
              <a:rPr lang="zh-CN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个地方好像很危险的样子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 </a:t>
            </a:r>
            <a:endParaRPr lang="en-US" alt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あの小説は</a:t>
            </a:r>
            <a:r>
              <a:rPr lang="ja-JP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つまらなそうだ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altLang="en-US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zh-CN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那本小说看上去好像很无聊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         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endParaRPr lang="ja-JP" altLang="en-US" sz="2000" b="1">
              <a:solidFill>
                <a:schemeClr val="accent2">
                  <a:lumMod val="75000"/>
                </a:schemeClr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そうだ</a:t>
            </a: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転聞</a:t>
            </a: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＞</a:t>
            </a:r>
            <a:endParaRPr lang="en-US" altLang="ja-JP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说明：用于转述从别处获取到的信息。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可以使用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「によると」、「によれば」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提示消息的来源出处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简体句子+そうだ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：天気予報によれば、明日は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雨だそうだ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。据天气预报所说，明天是个雨天。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今年の冬はいつもより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寒いそうだ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　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听说今年的冬天要比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往常更冷。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注意：该用法如果想表达否定含义，一般是对そうだ前面的传闻的内容本身进行否定性表达，而不能够把そうだ进行变形。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例如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：佐藤さんは中国語が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できないそうだ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听说佐藤不会中文。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ております</a:t>
            </a: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自謙</a:t>
            </a: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＞</a:t>
            </a:r>
            <a:endParaRPr lang="en-US" altLang="ja-JP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说明：是动词持续体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ている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」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的自谦形态，用于描述说话人或说话人一方的行为动作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或状态。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Vて＋おります</a:t>
            </a:r>
            <a:endParaRPr lang="en-US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私たちは今計画を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立てて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おります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我们现在正在制定计划。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 A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会社に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勤めておる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我在A公司上班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   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  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私は毎日ピアノを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練習しております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。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我每天都练习钢琴。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03530" y="443865"/>
            <a:ext cx="11306810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～なんて＜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話題＞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说明：用于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将某人、某物、某事当作话题提出，并附带上说话人对此的评价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，通常都会带有说话人意外、轻蔑、愤慨、抵触的语气。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接续：简体句子、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+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なんて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犯人が</a:t>
            </a:r>
            <a:r>
              <a:rPr lang="en-US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B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さんだなんて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、予想外だった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犯人居然是小B，这可在我意料之外啊。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400" b="1">
                <a:solidFill>
                  <a:srgbClr val="FF0000"/>
                </a:solidFill>
                <a:latin typeface="UD Digi Kyokasho NK-R" panose="02020400000000000000" charset="-128"/>
                <a:ea typeface="UD Digi Kyokasho NK-R" panose="02020400000000000000" charset="-128"/>
                <a:sym typeface="+mn-ea"/>
              </a:rPr>
              <a:t>        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人参なんて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全然食べたくないよ</a:t>
            </a:r>
            <a:r>
              <a:rPr lang="zh-CN" altLang="ja-JP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。</a:t>
            </a:r>
            <a:r>
              <a:rPr lang="en-US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胡萝卜啥的，完全不想吃啊。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あのチームが優勝したなんて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、信じられない。</a:t>
            </a:r>
            <a:r>
              <a:rPr lang="zh-CN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居然是那支队伍拿了冠军，真的无法相信。</a:t>
            </a:r>
            <a:endParaRPr lang="zh-CN" altLang="en-US" sz="2400" b="1">
              <a:solidFill>
                <a:srgbClr val="FF0000"/>
              </a:solidFill>
              <a:latin typeface="UD Digi Kyokasho NK-R" panose="02020400000000000000" charset="-128"/>
              <a:ea typeface="UD Digi Kyokasho NK-R" panose="02020400000000000000" charset="-128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ために＜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目的＞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说明：表示目的。为了前项，而做出后项的努力。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带有很强烈的目的性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る、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＋の＋ために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日本に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留学するために、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真面目に日本語を勉強している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为了去日本留学，正在认真学习日语。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家族の幸せのために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、今頑張ってお金を稼いでいる。</a:t>
            </a:r>
            <a:endParaRPr lang="zh-CN" altLang="ja-JP" sz="2000" b="1">
              <a:latin typeface="Yu Gothic UI Light" panose="020B0300000000000000" charset="-128"/>
              <a:ea typeface="宋体" panose="02010600030101010101" pitchFamily="2" charset="-122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ja-JP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为了家人的幸福，现在正在努力地赚钱。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注意：该用法通常要求前后主语必须保持一致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03530" y="443865"/>
            <a:ext cx="11306810" cy="5785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ように＜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</a:rPr>
              <a:t>目的＞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表示目的。为了前项，而做出后项的努力。更多偏向于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希望某件事情能够成真或不会发生的愿望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，相对来说目的性不太强。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る、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ない、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能動態＋ように</a:t>
            </a:r>
            <a:endParaRPr lang="zh-CN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風邪を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引かないように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、厚い服を着た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为了不感冒，穿上了厚衣服。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400" b="1">
                <a:solidFill>
                  <a:srgbClr val="FF0000"/>
                </a:solidFill>
                <a:latin typeface="UD Digi Kyokasho NK-R" panose="02020400000000000000" charset="-128"/>
                <a:ea typeface="UD Digi Kyokasho NK-R" panose="02020400000000000000" charset="-128"/>
                <a:sym typeface="+mn-ea"/>
              </a:rPr>
              <a:t>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フランス人と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会話できるように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、フランス語を学んだ</a:t>
            </a:r>
            <a:r>
              <a:rPr lang="zh-CN" altLang="ja-JP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为了能够与法国人对话，学了法语。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痩せるように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、食事を控えた。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为了瘦下来，控制了饮食。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注意：该用法可以前后主语不一致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息子さん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が試験に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間に合うように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山田さん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は車で送って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あげました。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zh-CN" altLang="zh-CN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为了儿子能够赶得上考试，山田开车送了他。</a:t>
            </a:r>
            <a:endParaRPr lang="zh-CN" altLang="en-US" sz="2400" b="1">
              <a:solidFill>
                <a:srgbClr val="FF0000"/>
              </a:solidFill>
              <a:latin typeface="UD Digi Kyokasho NK-R" panose="02020400000000000000" charset="-128"/>
              <a:ea typeface="UD Digi Kyokasho NK-R" panose="02020400000000000000" charset="-128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どんなに～だろう＜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感嘆＞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说明：构成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感叹句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，用来表现各种情绪。相当于中文里的“多么...啊！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”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接续：どんなに＋描述状态、属性的词语+だろう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：もし宝くじに当たったら、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どんなに楽しいだろう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 要是中了彩票的话，将是多么令人开心啊。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子供が病気になれば、親は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どんなに悲しいだろう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孩子若是生了病，父母得多伤心啊。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あの俳優は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どんなに優れているだろう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 那位演员是多么出色啊。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～すぎる</a:t>
            </a:r>
            <a:r>
              <a:rPr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＜</a:t>
            </a:r>
            <a:r>
              <a:rPr 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過度</a:t>
            </a:r>
            <a:r>
              <a:rPr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＞</a:t>
            </a:r>
            <a:endParaRPr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说明：用于表示某种行为、性质、状态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超出了正常情况下应有的限度和范围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接续：V第一连用形、A词干+すぎる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重点记忆：いい⇒よすぎる　</a:t>
            </a:r>
            <a:r>
              <a:rPr lang="ja-JP" alt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</a:t>
            </a:r>
            <a:r>
              <a:rPr 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ない⇒なさすぎる</a:t>
            </a:r>
            <a:endParaRPr lang="zh-CN" sz="2000" b="1"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：昨日、お酒を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飲みすぎました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 昨天喝酒喝过头了。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この問題は小学生にとって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難しすぎだ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altLang="ja-JP" sz="2000" b="1">
                <a:latin typeface="Yu Gothic UI Light" panose="020B0300000000000000" charset="-128"/>
                <a:ea typeface="宋体" panose="02010600030101010101" pitchFamily="2" charset="-122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这个问题对于小学生来说太难了。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あなたは自信が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なさすぎます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よ。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你太没有自信了。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endParaRPr lang="en-US" altLang="ja-JP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Nを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対象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に（して）</a:t>
            </a: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動作対象</a:t>
            </a: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＞</a:t>
            </a:r>
            <a:endParaRPr lang="en-US" altLang="ja-JP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说明：表示以某名词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（主要是某一类人群）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为对象，进行后项的行为。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大学生を対象にして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、アンケート調査を実施した。 以大学生为对象，进行了问卷调查。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お年寄りを対象に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座談会を開きました。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以老年人为对象，召开了座谈会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000"/>
          </a:p>
          <a:p>
            <a:pPr algn="l">
              <a:lnSpc>
                <a:spcPct val="120000"/>
              </a:lnSpc>
              <a:buClrTx/>
              <a:buSzTx/>
              <a:buFontTx/>
            </a:pPr>
            <a:endParaRPr lang="ja-JP" altLang="en-US" sz="2000" b="1">
              <a:solidFill>
                <a:schemeClr val="accent2">
                  <a:lumMod val="75000"/>
                </a:schemeClr>
              </a:solidFill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035" y="168910"/>
            <a:ext cx="11934190" cy="6892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200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を中心に（して）</a:t>
            </a:r>
            <a:r>
              <a:rPr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＜</a:t>
            </a:r>
            <a:r>
              <a:rPr 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核心</a:t>
            </a:r>
            <a:r>
              <a:rPr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＞</a:t>
            </a:r>
            <a:endParaRPr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说明：用表示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围绕某一事物、以其为中心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进行后项的行为。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：地球は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太陽を中心にして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回っています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地球以太阳为中心进行旋转。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文法を中心に</a:t>
            </a:r>
            <a:r>
              <a:rPr lang="ja-JP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、日本語を復習しました。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以语法为中心，复习了日语。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と考えられる／と思われる</a:t>
            </a: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＜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自発</a:t>
            </a:r>
            <a:r>
              <a:rPr lang="en-US" altLang="ja-JP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＞</a:t>
            </a:r>
            <a:endParaRPr lang="en-US" altLang="ja-JP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说明：表示自然而然地得出某一结论，多用于学术写作。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接续：简体句子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+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と思われる／と考えられる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：いい学歴があれば、いい仕事を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見つけられると思われます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 一般认为有了好的学历的话，就能找到好的工作。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葉山選手の復帰は</a:t>
            </a: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時間の問題だと考えられる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endParaRPr lang="en-US" altLang="ja-JP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人们普遍觉得叶山选手的回归只是时间问题。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solidFill>
                  <a:srgbClr val="C0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「と考える」和「と思う」一般是说话人自己的某种主观性较强的观点主张。</a:t>
            </a:r>
            <a:endParaRPr lang="ja-JP" altLang="zh-CN" sz="2000" b="1">
              <a:solidFill>
                <a:srgbClr val="C0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「と考えられる」和「と思われる」则会有一种强调“并非单纯的一己之见，而是客观上的多数人的共识”的感觉，一定程度上弱化了其主观性，使得该观点、主张更容易被他人所接受。</a:t>
            </a:r>
            <a:endParaRPr lang="ja-JP" alt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000"/>
          </a:p>
          <a:p>
            <a:pPr algn="l">
              <a:lnSpc>
                <a:spcPct val="120000"/>
              </a:lnSpc>
              <a:buClrTx/>
              <a:buSzTx/>
              <a:buFontTx/>
            </a:pPr>
            <a:endParaRPr lang="ja-JP" altLang="en-US" sz="2000" b="1">
              <a:solidFill>
                <a:schemeClr val="accent2">
                  <a:lumMod val="75000"/>
                </a:schemeClr>
              </a:solidFill>
              <a:latin typeface="UD Digi Kyokasho NP-R" panose="02020400000000000000" charset="-128"/>
              <a:ea typeface="UD Digi Kyokasho NP-R" panose="02020400000000000000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168910"/>
            <a:ext cx="11934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“</a:t>
            </a:r>
            <a:r>
              <a:rPr lang="zh-CN" altLang="en-US" sz="20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条件</a:t>
            </a:r>
            <a:r>
              <a:rPr lang="en-US" altLang="zh-CN" sz="20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”</a:t>
            </a:r>
            <a:r>
              <a:rPr lang="zh-CN" altLang="en-US" sz="20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用法</a:t>
            </a:r>
            <a:endParaRPr lang="zh-CN" altLang="en-US" sz="2000" b="1">
              <a:highlight>
                <a:srgbClr val="FFFF00"/>
              </a:highlight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1310" y="567690"/>
            <a:ext cx="11612880" cy="6216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ja-JP" altLang="ja-JP" sz="2000" b="1">
                <a:solidFill>
                  <a:schemeClr val="tx1"/>
                </a:solidFill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たら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＜契機、既成事実＞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说明：前项发生后，就出现了后项的新情况或变化，后项多用过去式，描述已经发生的事情。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后项的情况一般不在说话人的预料之中，带有一定的意外性，故不与“建议，命令，劝诱“等主观表达进行接续。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＋ら。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体温を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測ったら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39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度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9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分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でした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量了一下体温，（居然）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39</a:t>
            </a:r>
            <a:r>
              <a:rPr lang="zh-CN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度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5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家の近くの蕎麦屋に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行ったら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、会社の同僚に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会った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去了家附近的荞麦面馆，（没想到）见到了公司里的同事。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ja-JP" altLang="ja-JP" sz="2000" b="1">
                <a:solidFill>
                  <a:schemeClr val="tx1"/>
                </a:solidFill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たら</a:t>
            </a:r>
            <a:r>
              <a:rPr lang="ja-JP" altLang="en-US" sz="2000" b="1"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＜確定条件、仮定条件＞</a:t>
            </a:r>
            <a:endParaRPr lang="ja-JP" altLang="en-US" sz="2000" b="1"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①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确定条件一般指可以确信的之后一定会发生的事情，在该事情发生后，进行后项的动作。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一般多翻译为“...之后”</a:t>
            </a:r>
            <a:endParaRPr lang="en-US" alt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②假定条件则是假设如果某种情况成立，则会产生后项的结果。一般多翻译为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“如果...的话</a:t>
            </a:r>
            <a:r>
              <a:rPr lang="en-US" alt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“</a:t>
            </a:r>
            <a:r>
              <a:rPr lang="zh-CN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，此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时多与副词「もし」搭配使用。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接续：Vた＋ら、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A1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かった＋ら、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A2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だった＋ら、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N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だった＋ら</a:t>
            </a:r>
            <a:r>
              <a:rPr lang="zh-CN" sz="2000" b="1"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（该用法可与”建议，命令“等主观表达接续）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例句：成田空港に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着いたら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、私に電話してください。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到了成田机场后，请给我打个电话。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9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時に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なったら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、すぐ家に帰ります。到了9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点钟后，马上就回去。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暇だったら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、学んだ知識を復習したほうがいい。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如果有空的话，最好复习一下学过的知识。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もし私が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君だったら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、彼女に告白する。如果我是你的话，我就会跟她表白。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168910"/>
            <a:ext cx="11934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“</a:t>
            </a:r>
            <a:r>
              <a:rPr lang="zh-CN" altLang="en-US" sz="20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条件</a:t>
            </a:r>
            <a:r>
              <a:rPr lang="en-US" altLang="zh-CN" sz="20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”</a:t>
            </a:r>
            <a:r>
              <a:rPr lang="zh-CN" altLang="en-US" sz="20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用法</a:t>
            </a:r>
            <a:endParaRPr lang="zh-CN" altLang="en-US" sz="2000" b="1">
              <a:highlight>
                <a:srgbClr val="FFFF00"/>
              </a:highlight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1310" y="567690"/>
            <a:ext cx="11612880" cy="5846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ja-JP" altLang="ja-JP" sz="2000" b="1">
                <a:solidFill>
                  <a:schemeClr val="tx1"/>
                </a:solidFill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假定形（动词）</a:t>
            </a:r>
            <a:endParaRPr lang="ja-JP" altLang="ja-JP" sz="2000" b="1">
              <a:solidFill>
                <a:schemeClr val="tx1"/>
              </a:solidFill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说明：是日语当中的一种词语变形，表示“如果前项情况成立了，就会出现后项情况”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变形规则： 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V1：词尾う段⇒同行え段+ば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　如：書く⇒書けば　飲む⇒飲めば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　　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V2：词尾る⇒れば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如：食べる⇒食べれば　起きる⇒起きれば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　　</a:t>
            </a:r>
            <a:r>
              <a:rPr lang="en-US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V3：する⇒すれば　来る⇒来「く」れば</a:t>
            </a:r>
            <a:endParaRPr lang="ja-JP" altLang="en-US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例句：雨が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降れば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、外に出ません。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如果下雨的话，就不出门了。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真面目に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勉強すれば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、成績が上がるだろう。</a:t>
            </a:r>
            <a:r>
              <a:rPr lang="zh-CN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认真学习的话，成绩就会提高的吧。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①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如果是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由动作动词或变化动词所构成的条件，且前后主语一致时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，一般不会和“劝诱，建议，意志”等主观表达进行接续。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例如：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大学を卒業すれば、日本に留学に</a:t>
            </a:r>
            <a:r>
              <a:rPr lang="ja-JP" altLang="en-US" sz="2000" b="1">
                <a:solidFill>
                  <a:srgbClr val="00B05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行きたいです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✖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他人の財布を拾えば、すぐ交番に</a:t>
            </a:r>
            <a:r>
              <a:rPr lang="ja-JP" altLang="en-US" sz="2000" b="1">
                <a:solidFill>
                  <a:srgbClr val="00B05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届けてください</a:t>
            </a: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。✖</a:t>
            </a:r>
            <a:endParaRPr lang="ja-JP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注意：②如果是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由状态动词所构成的条件，或前后主语不一致时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，仍然可以使用上述主观表达。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例如：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お金が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あれば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、使うべきところに使ったほうがいい。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如果有了钱，最好是用在该用的地方。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仕事が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終われば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、お酒を飲みに行こう。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工作做完了的话，一起去喝酒吧。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ja-JP" altLang="en-US" sz="2000" b="1">
                <a:latin typeface="UD Digi Kyokasho NP-R" panose="02020400000000000000" charset="-128"/>
                <a:ea typeface="UD Digi Kyokasho NP-R" panose="02020400000000000000" charset="-128"/>
                <a:sym typeface="+mn-ea"/>
              </a:rPr>
              <a:t>　　　</a:t>
            </a:r>
            <a:endParaRPr lang="ja-JP" altLang="en-US" sz="2000" b="1">
              <a:latin typeface="UD Digi Kyokasho NP-R" panose="02020400000000000000" charset="-128"/>
              <a:ea typeface="UD Digi Kyokasho NP-R" panose="02020400000000000000" charset="-128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endParaRPr lang="ja-JP" altLang="en-US" sz="2000" b="1">
              <a:latin typeface="UD Digi Kyokasho NP-R" panose="02020400000000000000" charset="-128"/>
              <a:ea typeface="UD Digi Kyokasho NP-R" panose="020204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168910"/>
            <a:ext cx="11934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“</a:t>
            </a:r>
            <a:r>
              <a:rPr lang="zh-CN" altLang="en-US" sz="20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条件</a:t>
            </a:r>
            <a:r>
              <a:rPr lang="en-US" altLang="zh-CN" sz="20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”</a:t>
            </a:r>
            <a:r>
              <a:rPr lang="zh-CN" altLang="en-US" sz="20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用法</a:t>
            </a:r>
            <a:endParaRPr lang="zh-CN" altLang="en-US" sz="2000" b="1">
              <a:highlight>
                <a:srgbClr val="FFFF00"/>
              </a:highlight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1310" y="567690"/>
            <a:ext cx="11612880" cy="6862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ja-JP" altLang="ja-JP" sz="2000" b="1">
                <a:solidFill>
                  <a:schemeClr val="tx1"/>
                </a:solidFill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假定形（形容词）</a:t>
            </a:r>
            <a:endParaRPr lang="ja-JP" altLang="ja-JP" sz="2000" b="1">
              <a:solidFill>
                <a:schemeClr val="tx1"/>
              </a:solidFill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说明：是日语当中的一种词语变形，表示“如果前项情况成立了，就会出现后项情况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”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变形规则： </a:t>
            </a:r>
            <a:r>
              <a:rPr lang="en-US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A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1：词尾い⇒ければ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如：優しい⇒優しければ　寂しい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⇒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寂しければ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　　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A2：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词干⇒なら（ば）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如：簡単だ⇒簡単なら（ば）　綺麗だ⇒綺麗なら（ば）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solidFill>
                  <a:schemeClr val="tx1"/>
                </a:solidFill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重点记忆：いい⇒よければ</a:t>
            </a:r>
            <a:r>
              <a:rPr lang="en-US" altLang="ja-JP" sz="2000" b="1">
                <a:solidFill>
                  <a:schemeClr val="tx1"/>
                </a:solidFill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</a:t>
            </a:r>
            <a:r>
              <a:rPr lang="ja-JP" altLang="en-US" sz="2000" b="1">
                <a:solidFill>
                  <a:schemeClr val="tx1"/>
                </a:solidFill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</a:t>
            </a:r>
            <a:r>
              <a:rPr lang="ja-JP" altLang="ja-JP" sz="2000" b="1">
                <a:solidFill>
                  <a:schemeClr val="tx1"/>
                </a:solidFill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ない</a:t>
            </a:r>
            <a:r>
              <a:rPr lang="en-US" altLang="ja-JP" sz="2000" b="1">
                <a:solidFill>
                  <a:schemeClr val="tx1"/>
                </a:solidFill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⇒</a:t>
            </a:r>
            <a:r>
              <a:rPr lang="ja-JP" altLang="en-US" sz="2000" b="1">
                <a:solidFill>
                  <a:schemeClr val="tx1"/>
                </a:solidFill>
                <a:highlight>
                  <a:srgbClr val="00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なければ</a:t>
            </a:r>
            <a:endParaRPr lang="ja-JP" altLang="en-US" sz="2000" b="1">
              <a:solidFill>
                <a:schemeClr val="tx1"/>
              </a:solidFill>
              <a:highlight>
                <a:srgbClr val="00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天気が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よければ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、一緒に散歩に行きましょう。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如果天气好的话，咱们一起去散步吧。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作り方が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簡単ならば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、私も作りたい。</a:t>
            </a:r>
            <a:r>
              <a:rPr lang="zh-CN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制造方法简单的话，我也想做。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形容词的假定形可以和“建议，劝诱”等主观表达进行接续，没有相应限制。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①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无论是动词还是形容词，如果要使用假定形的否定形态，则需要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先把该词语变为简体否定形（ない形），再把ない变为なければ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例如：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時間が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なければ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、旅行に行くのをやめよう。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若是没时间的话，咱们就放弃去旅行的计划吧。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はっきり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言わなければ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、相手は君の気持ちがわからない。</a:t>
            </a:r>
            <a:endParaRPr lang="ja-JP" altLang="en-US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要是不明确地讲出来的话，对方就不知道你的心情。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②无论是动词还是形容词的假定形，都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只能表示条件假设，不能像</a:t>
            </a:r>
            <a:r>
              <a:rPr lang="ja-JP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たら</a:t>
            </a: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一样用来描述既定事实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例如：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本屋に行けば、友達に会った。</a:t>
            </a:r>
            <a:r>
              <a:rPr lang="ja-JP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✖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ja-JP" altLang="en-US" sz="2000" b="1">
                <a:latin typeface="UD Digi Kyokasho NP-R" panose="02020400000000000000" charset="-128"/>
                <a:ea typeface="UD Digi Kyokasho NP-R" panose="02020400000000000000" charset="-128"/>
                <a:sym typeface="+mn-ea"/>
              </a:rPr>
              <a:t>　　　</a:t>
            </a:r>
            <a:endParaRPr lang="ja-JP" altLang="en-US" sz="2000" b="1">
              <a:latin typeface="UD Digi Kyokasho NP-R" panose="02020400000000000000" charset="-128"/>
              <a:ea typeface="UD Digi Kyokasho NP-R" panose="02020400000000000000" charset="-128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endParaRPr lang="ja-JP" altLang="en-US" sz="2000" b="1">
              <a:latin typeface="UD Digi Kyokasho NP-R" panose="02020400000000000000" charset="-128"/>
              <a:ea typeface="UD Digi Kyokasho NP-R" panose="02020400000000000000" charset="-128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168910"/>
            <a:ext cx="11934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“</a:t>
            </a:r>
            <a:r>
              <a:rPr lang="zh-CN" altLang="en-US" sz="20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条件</a:t>
            </a:r>
            <a:r>
              <a:rPr lang="en-US" altLang="zh-CN" sz="20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”</a:t>
            </a:r>
            <a:r>
              <a:rPr lang="zh-CN" altLang="en-US" sz="200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用法</a:t>
            </a:r>
            <a:endParaRPr lang="zh-CN" altLang="en-US" sz="2000" b="1">
              <a:highlight>
                <a:srgbClr val="FFFF00"/>
              </a:highlight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1310" y="567690"/>
            <a:ext cx="1161288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ja-JP" altLang="ja-JP" sz="2000" b="1">
                <a:solidFill>
                  <a:schemeClr val="tx1"/>
                </a:solidFill>
                <a:highlight>
                  <a:srgbClr val="FFFF00"/>
                </a:highlight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～場合は</a:t>
            </a:r>
            <a:endParaRPr lang="ja-JP" altLang="ja-JP" sz="2000" b="1">
              <a:solidFill>
                <a:schemeClr val="tx1"/>
              </a:solidFill>
              <a:highlight>
                <a:srgbClr val="FFFF00"/>
              </a:highlight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说明：用于对有可能出现或遇到的情况进行假设，并提出“如果出现了前项所描述的情况，则后项应当如何进行应对。”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接续：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V连体形、A连体形、N+の＋場合は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例句：火事が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あった場合は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、エレベーターに乗らないほうがいい。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发生了火灾的情况下，最好是不要乘坐电梯。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</a:t>
            </a:r>
            <a:r>
              <a:rPr lang="ja-JP" altLang="en-US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雨の場合は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、イベントは中止となります。</a:t>
            </a:r>
            <a:r>
              <a:rPr lang="zh-CN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endParaRPr lang="zh-CN" alt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</a:t>
            </a:r>
            <a:r>
              <a:rPr lang="en-US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          </a:t>
            </a: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下雨的情况下，活动将会中止。</a:t>
            </a: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solidFill>
                  <a:srgbClr val="FF0000"/>
                </a:solidFill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注意：一般只能对目前尚未发生的情况进行假设，不能描述已经发生的事实。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例如：</a:t>
            </a:r>
            <a:r>
              <a:rPr lang="ja-JP" altLang="en-US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図書館にいた場合は、地震が起こった。✖</a:t>
            </a:r>
            <a:endParaRPr lang="zh-CN" sz="2000" b="1">
              <a:solidFill>
                <a:srgbClr val="FF0000"/>
              </a:solidFill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endParaRPr lang="zh-CN" sz="2000" b="1">
              <a:latin typeface="Yu Gothic UI Light" panose="020B0300000000000000" charset="-128"/>
              <a:ea typeface="Yu Gothic UI Light" panose="020B0300000000000000" charset="-128"/>
              <a:cs typeface="Yu Gothic UI Light" panose="020B0300000000000000" charset="-128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ja-JP" altLang="zh-CN" sz="2000" b="1">
                <a:latin typeface="Yu Gothic UI Light" panose="020B0300000000000000" charset="-128"/>
                <a:ea typeface="Yu Gothic UI Light" panose="020B0300000000000000" charset="-128"/>
                <a:cs typeface="Yu Gothic UI Light" panose="020B0300000000000000" charset="-128"/>
                <a:sym typeface="+mn-ea"/>
              </a:rPr>
              <a:t>　　　</a:t>
            </a:r>
            <a:r>
              <a:rPr lang="ja-JP" altLang="en-US" sz="2000" b="1">
                <a:latin typeface="UD Digi Kyokasho NP-R" panose="02020400000000000000" charset="-128"/>
                <a:ea typeface="UD Digi Kyokasho NP-R" panose="02020400000000000000" charset="-128"/>
                <a:sym typeface="+mn-ea"/>
              </a:rPr>
              <a:t>　　　</a:t>
            </a:r>
            <a:endParaRPr lang="ja-JP" altLang="en-US" sz="2000" b="1">
              <a:latin typeface="UD Digi Kyokasho NP-R" panose="02020400000000000000" charset="-128"/>
              <a:ea typeface="UD Digi Kyokasho NP-R" panose="02020400000000000000" charset="-128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endParaRPr lang="ja-JP" altLang="en-US" sz="2000" b="1">
              <a:latin typeface="UD Digi Kyokasho NP-R" panose="02020400000000000000" charset="-128"/>
              <a:ea typeface="UD Digi Kyokasho NP-R" panose="02020400000000000000" charset="-128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95992d8e-4112-404f-9208-4dc0c9d7c6ea"/>
  <p:tag name="COMMONDATA" val="eyJoZGlkIjoiZTE5NzRhM2E4NWQxMTFkZWFjZTI1YTIyZGQ4YmE0NDcifQ=="/>
  <p:tag name="commondata" val="eyJoZGlkIjoiNmZkYTJhM2U4MWY4YjgxNmRjMjRhNzYzNzhhMGM5Nz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24414</Words>
  <Application>WPS 演示</Application>
  <PresentationFormat>宽屏</PresentationFormat>
  <Paragraphs>981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8" baseType="lpstr">
      <vt:lpstr>Arial</vt:lpstr>
      <vt:lpstr>宋体</vt:lpstr>
      <vt:lpstr>Wingdings</vt:lpstr>
      <vt:lpstr>思源黑体 CN Bold</vt:lpstr>
      <vt:lpstr>Yu Gothic UI Light</vt:lpstr>
      <vt:lpstr>UD Digi Kyokasho NP-R</vt:lpstr>
      <vt:lpstr>微软雅黑</vt:lpstr>
      <vt:lpstr>Arial Unicode MS</vt:lpstr>
      <vt:lpstr>Calibri</vt:lpstr>
      <vt:lpstr>UD Digi Kyokasho NK-R</vt:lpstr>
      <vt:lpstr>MS PGothic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小刘老师</cp:lastModifiedBy>
  <cp:revision>48</cp:revision>
  <dcterms:created xsi:type="dcterms:W3CDTF">2023-02-27T10:31:00Z</dcterms:created>
  <dcterms:modified xsi:type="dcterms:W3CDTF">2024-04-25T06:02:23Z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58ADBE513E0F44BD8A08049CC4CA1FD0_13</vt:lpwstr>
  </property>
  <property fmtid="{D5CDD505-2E9C-101B-9397-08002B2CF9AE}" pid="3" name="KSOProductBuildVer">
    <vt:lpwstr>2052-12.1.0.16417</vt:lpwstr>
  </property>
</Properties>
</file>