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4" r:id="rId3"/>
    <p:sldId id="386" r:id="rId5"/>
    <p:sldId id="291" r:id="rId6"/>
    <p:sldId id="276" r:id="rId7"/>
    <p:sldId id="351" r:id="rId8"/>
    <p:sldId id="353" r:id="rId9"/>
    <p:sldId id="352" r:id="rId10"/>
    <p:sldId id="354" r:id="rId11"/>
    <p:sldId id="292" r:id="rId12"/>
    <p:sldId id="295" r:id="rId13"/>
    <p:sldId id="495" r:id="rId14"/>
    <p:sldId id="293" r:id="rId15"/>
    <p:sldId id="333" r:id="rId16"/>
    <p:sldId id="456" r:id="rId17"/>
    <p:sldId id="520" r:id="rId18"/>
    <p:sldId id="478" r:id="rId19"/>
    <p:sldId id="541" r:id="rId20"/>
    <p:sldId id="542" r:id="rId21"/>
    <p:sldId id="543" r:id="rId22"/>
    <p:sldId id="544" r:id="rId23"/>
    <p:sldId id="519" r:id="rId24"/>
    <p:sldId id="476" r:id="rId25"/>
    <p:sldId id="477" r:id="rId26"/>
    <p:sldId id="458" r:id="rId27"/>
    <p:sldId id="339" r:id="rId28"/>
    <p:sldId id="479" r:id="rId29"/>
    <p:sldId id="460" r:id="rId30"/>
    <p:sldId id="300" r:id="rId31"/>
    <p:sldId id="462" r:id="rId32"/>
    <p:sldId id="294" r:id="rId33"/>
    <p:sldId id="314" r:id="rId34"/>
    <p:sldId id="342" r:id="rId35"/>
    <p:sldId id="265" r:id="rId36"/>
    <p:sldId id="315" r:id="rId37"/>
    <p:sldId id="329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138"/>
    <a:srgbClr val="B5DFE1"/>
    <a:srgbClr val="FFFFFF"/>
    <a:srgbClr val="FFDE53"/>
    <a:srgbClr val="FFCC00"/>
    <a:srgbClr val="527C57"/>
    <a:srgbClr val="40B2B2"/>
    <a:srgbClr val="00CC99"/>
    <a:srgbClr val="FF66FF"/>
    <a:srgbClr val="B0A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3340" autoAdjust="0"/>
  </p:normalViewPr>
  <p:slideViewPr>
    <p:cSldViewPr snapToGrid="0">
      <p:cViewPr varScale="1">
        <p:scale>
          <a:sx n="62" d="100"/>
          <a:sy n="62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3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4710-245F-48C2-95B1-73698EDE91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来週の日曜日に、みんなで遠足に行くことになった。　　　来月から、留学生でもこの寮に入れる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くことになった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安いので、バスで旅行することにした。　　　　　　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太ったから、甘いものを食べないことにした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0EC85-9984-4D43-9AE1-06CFB460C5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冷たいジュースなら、飲む。　本当に風邪なら、早く薬を飲んで寝たほうがいい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。　　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壁に素敵な絵が飾ってある。もう使わないので、古いものが箱にしまってある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友達が来るから、果物を買っておいた。　　もう十二月になるから、クリスマス</a:t>
            </a:r>
            <a:r>
              <a:rPr lang="ja-JP" altLang="en-US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パーティー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の会場を考えて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おいた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アンケート調査の結果をもとに、スピーチをする。　　　みんなの意見をもとにして、計画を立てた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人材　料理　材料を用意する　夏目友人帳　　おもちゃを仕舞う。把玩具收拾起来　　痩せる　　地下鉄で会社に行く　　　いいアイデアだ</a:t>
            </a:r>
            <a:r>
              <a:rPr lang="ja-JP" altLang="en-US" dirty="0"/>
              <a:t>～　絵を描く</a:t>
            </a:r>
            <a:endParaRPr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マイクが壊れた。きょうのプログラムはなんですか？　　ロールプレイをする。　子供　大人　～食べる　　気軽な人。爽快的人　気軽に仕事を</a:t>
            </a:r>
            <a:r>
              <a:rPr lang="ja-JP" altLang="en-US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完成した。</a:t>
            </a:r>
            <a:endParaRPr lang="ja-JP" altLang="en-US" b="1" dirty="0">
              <a:solidFill>
                <a:srgbClr val="E66138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b="1" dirty="0">
              <a:solidFill>
                <a:srgbClr val="E66138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>
                <a:latin typeface="Kozuka Gothic Pr6N R" panose="020B0400000000000000" pitchFamily="34" charset="-128"/>
                <a:ea typeface="宋体" panose="02010600030101010101" pitchFamily="2" charset="-122"/>
                <a:sym typeface="+mn-ea"/>
              </a:rPr>
              <a:t>去东京迪士尼还有环球影城，去玩很多的娱乐设施。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廊下を歩く。通过走廊；走过走廊    映画のアトラクション  新しい分野を開発</a:t>
            </a:r>
            <a:r>
              <a:rPr lang="ja-JP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する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ja-JP" altLang="zh-CN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ユニ</a:t>
            </a:r>
            <a:r>
              <a:rPr lang="ja-JP" altLang="zh-CN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バ</a:t>
            </a:r>
            <a:r>
              <a:rPr lang="ja-JP" altLang="zh-CN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ー</a:t>
            </a:r>
            <a:r>
              <a:rPr lang="ja-JP" altLang="zh-CN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サル</a:t>
            </a:r>
            <a:r>
              <a:rPr lang="en-US" altLang="ja-JP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3</a:t>
            </a:r>
            <a:r>
              <a:rPr lang="ja-JP" altLang="zh-CN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・クールジャパン</a:t>
            </a:r>
            <a:r>
              <a:rPr lang="en-US" altLang="ja-JP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5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ヒントを与える。予以暗示    新しい切り口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是一个组织、客观上等作出的决定</a:t>
            </a:r>
            <a:endParaRPr lang="en-US" altLang="zh-CN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7" b="15005"/>
          <a:stretch>
            <a:fillRect/>
          </a:stretch>
        </p:blipFill>
        <p:spPr>
          <a:xfrm>
            <a:off x="8478982" y="46992"/>
            <a:ext cx="3713018" cy="2774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28.xml"/><Relationship Id="rId3" Type="http://schemas.openxmlformats.org/officeDocument/2006/relationships/slide" Target="slide3.xml"/><Relationship Id="rId2" Type="http://schemas.openxmlformats.org/officeDocument/2006/relationships/slide" Target="slide33.xml"/><Relationship Id="rId1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8.xml"/><Relationship Id="rId1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emf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4.xml"/><Relationship Id="rId1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28.xml"/><Relationship Id="rId3" Type="http://schemas.openxmlformats.org/officeDocument/2006/relationships/slide" Target="slide3.xml"/><Relationship Id="rId2" Type="http://schemas.openxmlformats.org/officeDocument/2006/relationships/slide" Target="slide33.xml"/><Relationship Id="rId1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tags" Target="../tags/tag8.xml"/><Relationship Id="rId10" Type="http://schemas.microsoft.com/office/2007/relationships/hdphoto" Target="../media/image11.wdp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microsoft.com/office/2007/relationships/hdphoto" Target="../media/image13.wdp"/><Relationship Id="rId8" Type="http://schemas.openxmlformats.org/officeDocument/2006/relationships/image" Target="../media/image12.png"/><Relationship Id="rId7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tags" Target="../tags/tag11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1.xml"/><Relationship Id="rId12" Type="http://schemas.microsoft.com/office/2007/relationships/hdphoto" Target="../media/image11.wdp"/><Relationship Id="rId11" Type="http://schemas.openxmlformats.org/officeDocument/2006/relationships/image" Target="../media/image10.png"/><Relationship Id="rId10" Type="http://schemas.openxmlformats.org/officeDocument/2006/relationships/tags" Target="../tags/tag1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4.xml"/><Relationship Id="rId7" Type="http://schemas.openxmlformats.org/officeDocument/2006/relationships/image" Target="../media/image15.svg"/><Relationship Id="rId6" Type="http://schemas.microsoft.com/office/2007/relationships/hdphoto" Target="../media/image11.wdp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5.xml"/><Relationship Id="rId10" Type="http://schemas.microsoft.com/office/2007/relationships/hdphoto" Target="../media/image13.wdp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microsoft.com/office/2007/relationships/hdphoto" Target="../media/image11.wdp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21.xml"/><Relationship Id="rId14" Type="http://schemas.microsoft.com/office/2007/relationships/hdphoto" Target="../media/image13.wdp"/><Relationship Id="rId13" Type="http://schemas.openxmlformats.org/officeDocument/2006/relationships/image" Target="../media/image12.png"/><Relationship Id="rId12" Type="http://schemas.openxmlformats.org/officeDocument/2006/relationships/tags" Target="../tags/tag20.xml"/><Relationship Id="rId11" Type="http://schemas.openxmlformats.org/officeDocument/2006/relationships/image" Target="../media/image14.png"/><Relationship Id="rId10" Type="http://schemas.openxmlformats.org/officeDocument/2006/relationships/tags" Target="../tags/tag1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microsoft.com/office/2007/relationships/hdphoto" Target="../media/image13.wdp"/><Relationship Id="rId8" Type="http://schemas.openxmlformats.org/officeDocument/2006/relationships/image" Target="../media/image12.png"/><Relationship Id="rId7" Type="http://schemas.openxmlformats.org/officeDocument/2006/relationships/tags" Target="../tags/tag2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microsoft.com/office/2007/relationships/hdphoto" Target="../media/image11.wdp"/><Relationship Id="rId3" Type="http://schemas.openxmlformats.org/officeDocument/2006/relationships/image" Target="../media/image10.png"/><Relationship Id="rId2" Type="http://schemas.openxmlformats.org/officeDocument/2006/relationships/image" Target="../media/image7.sv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4.png"/><Relationship Id="rId10" Type="http://schemas.openxmlformats.org/officeDocument/2006/relationships/tags" Target="../tags/tag2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28.xml"/><Relationship Id="rId3" Type="http://schemas.openxmlformats.org/officeDocument/2006/relationships/slide" Target="slide3.xml"/><Relationship Id="rId2" Type="http://schemas.openxmlformats.org/officeDocument/2006/relationships/slide" Target="slide33.xml"/><Relationship Id="rId1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24066"/>
          <a:stretch>
            <a:fillRect/>
          </a:stretch>
        </p:blipFill>
        <p:spPr>
          <a:xfrm>
            <a:off x="4409515" y="1299133"/>
            <a:ext cx="7782485" cy="5448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8061" y="1059445"/>
            <a:ext cx="478599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ja-JP" altLang="en-US" sz="4800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第</a:t>
            </a:r>
            <a:r>
              <a:rPr lang="en-US" altLang="ja-JP" sz="4800" dirty="0">
                <a:solidFill>
                  <a:schemeClr val="accent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7</a:t>
            </a:r>
            <a:r>
              <a:rPr lang="ja-JP" altLang="en-US" sz="4800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課　弁論大会</a:t>
            </a:r>
            <a:endParaRPr lang="ja-JP" altLang="en-US" sz="4800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061" y="2316876"/>
            <a:ext cx="60944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ユニット１</a:t>
            </a:r>
            <a:r>
              <a:rPr lang="en-US" altLang="ja-JP" sz="2400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r>
              <a:rPr lang="ja-JP" altLang="en-US" sz="2400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弁論大会のポスター　</a:t>
            </a:r>
            <a:endParaRPr lang="en-US" altLang="ja-JP" sz="2400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020495"/>
            <a:ext cx="1140275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廊下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（ろうか）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名＞</a:t>
            </a:r>
            <a:r>
              <a:rPr lang="ja-JP" altLang="zh-CN" sz="24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ja-JP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走廊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廊下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ディズニーリゾート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（Disney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Resort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）⑥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＜固名＞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ja-JP" altLang="en-US" sz="24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迪士尼度假区　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USJ（ユーエスジェー）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⑤ 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＜名＞ (Universal Studios Japan「ユニ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バ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ー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サル・クールジャパン」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的首字母）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日本环球影城　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4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アトラクション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（attraction）③ 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＜名＞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（游乐园）游玩设施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庆典活动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吸引人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魅力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4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開発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（かいはつ）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名・他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Ⅲ＞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研发；研究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020495"/>
            <a:ext cx="1140275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ヒント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hint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）① 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暗示；启发　ヒントを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与える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切り口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（きりくち）② 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＜名＞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断面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切入点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视角　</a:t>
            </a:r>
            <a:endParaRPr lang="en-US" altLang="ja-JP" sz="2400" b="1" dirty="0">
              <a:solidFill>
                <a:srgbClr val="E66138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P165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50021"/>
            <a:ext cx="10675299" cy="546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8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Vることになる</a:t>
            </a:r>
            <a:r>
              <a:rPr lang="ja-JP" altLang="en-US" sz="2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〈事态发展的结果〉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意义:表示客观存在的规定或事态自然发展、变化所产生的结果。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接续: 动词的词典形 / 可能态动词的连体形 /动词的否定形 + ことになる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 今年は2年生から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出られることになった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んですか。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(2) 父は、春から名古屋に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転勤することになった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 日本語学科の学生はシンポジウムを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手伝うことになった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(4) コロナの影響で大会は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開催しないことになる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かもしれない。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</a:t>
            </a:r>
            <a:r>
              <a:rPr lang="ja-JP" alt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</a:t>
            </a:r>
            <a:endParaRPr kumimoji="0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17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1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下周星期天，大家去郊游。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从下个月开始，即使是留学生也能进入这个宿舍。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P166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314261" y="921116"/>
            <a:ext cx="10675299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Vることにする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〈决定〉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意义:表示动作主体决定做(或不做)某事。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译文:决定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接续:动词的词典形/动词的否定形+ ことにする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 僕、参加する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ことにします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(2) 頭が痛いので、今日は学校を休む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ことにします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 私は今日からたばこを吸わない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ことにした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(4) 卒業したら就職しないで、会社を立ち上げる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ことにした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P166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314261" y="921116"/>
            <a:ext cx="10675299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Vることにする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〈决定〉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「Vることにする」与 「V ることになる」的区别在于: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「Vることにする」强调的是动作主体主观上做出的决定,而「Vることになる」则表示客观的规定或自然而然出现的结果。和「する」相比 ,由于「なる」弱化了说话人的意志,语气显得委婉客气，例如: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(5) 後輩 :来月、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結婚することになりました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先輩 :それは、おめでとう！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1818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因为便宜，所以我决定了要坐巴士旅游。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因为胖了，所以我决定了不吃甜的东西。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太るふとる　痩せるやせる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P167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14425" y="1114425"/>
            <a:ext cx="10758170" cy="431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Nなら（ば）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〈话题、条件〉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意义:假设在该话题或条件之下的情况,后句表达说话人的意见 、建议 、判断、 意图等。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 :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的话;如果是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（1） 李さん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なら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、優勝できるかも。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（2） 明日の午後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なら（ば）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、時間があります。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（3） 本当に風邪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なら（ば）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、早く帰って寝たほうがいいよ。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（4） 今度の試験で成績が一番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なら（ば）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、留学試験を受けようと思います。</a:t>
            </a:r>
            <a:r>
              <a:rPr kumimoji="0" lang="ja-JP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け</a:t>
            </a:r>
            <a:r>
              <a:rPr lang="ja-JP" altLang="en-US" sz="2000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で作文を書く。</a:t>
            </a:r>
            <a:endParaRPr lang="en-US" altLang="ja-JP" sz="2000" dirty="0">
              <a:solidFill>
                <a:schemeClr val="bg1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2850" y="613410"/>
            <a:ext cx="1109916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ja-JP" altLang="en-US" sz="2800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なら（ば）</a:t>
            </a:r>
            <a:r>
              <a:rPr lang="ja-JP" altLang="en-US" sz="2800" b="1" dirty="0">
                <a:latin typeface="Kozuka Mincho Pro M" panose="02020600000000000000" pitchFamily="18" charset="-128"/>
                <a:ea typeface="Kozuka Mincho Pro M" panose="02020600000000000000" pitchFamily="18" charset="-128"/>
              </a:rPr>
              <a:t>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条件、凸显</a:t>
            </a:r>
            <a:r>
              <a:rPr lang="ja-JP" altLang="en-US" sz="2800" b="1" dirty="0">
                <a:latin typeface="Kozuka Mincho Pro M" panose="02020600000000000000" pitchFamily="18" charset="-128"/>
                <a:ea typeface="Kozuka Mincho Pro M" panose="02020600000000000000" pitchFamily="18" charset="-128"/>
              </a:rPr>
              <a:t>＞</a:t>
            </a:r>
            <a:endParaRPr lang="en-US" altLang="ja-JP" sz="2800" b="1" dirty="0">
              <a:latin typeface="Kozuka Mincho Pro M" panose="02020600000000000000" pitchFamily="18" charset="-128"/>
              <a:ea typeface="Kozuka Mincho Pro M" panose="02020600000000000000" pitchFamily="18" charset="-128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0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0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承接对方的样子或说过的话，后面陈述说话人的建议、意志、意见</a:t>
            </a:r>
            <a:r>
              <a:rPr lang="ja-JP" altLang="en-US" sz="20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回答等</a:t>
            </a:r>
            <a:endParaRPr lang="en-US" altLang="zh-CN" sz="2000" dirty="0">
              <a:solidFill>
                <a:srgbClr val="527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sz="2400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接续</a:t>
            </a:r>
            <a:r>
              <a:rPr lang="zh-CN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：</a:t>
            </a:r>
            <a:r>
              <a:rPr lang="zh-CN" altLang="en-US" sz="2400" u="sng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简体句子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＋なら（ナ</a:t>
            </a: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A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／</a:t>
            </a: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N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＋なら）</a:t>
            </a:r>
            <a:endParaRPr lang="en-US" altLang="ja-JP" sz="24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400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例　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：</a:t>
            </a: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A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「今から図書館へ行きます。」</a:t>
            </a:r>
            <a:endParaRPr lang="en-US" altLang="ja-JP" sz="24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　　　</a:t>
            </a: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B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「あ、</a:t>
            </a:r>
            <a:r>
              <a:rPr lang="ja-JP" altLang="en-US" sz="2400" u="sng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図書館に行く</a:t>
            </a:r>
            <a:r>
              <a:rPr lang="ja-JP" altLang="en-US" sz="2400" dirty="0">
                <a:solidFill>
                  <a:srgbClr val="E66138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なら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、私も返したい本があるんですが</a:t>
            </a: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…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」</a:t>
            </a:r>
            <a:endParaRPr lang="en-US" altLang="ja-JP" sz="24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　　　</a:t>
            </a: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A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「田中さん、いませんか。」　</a:t>
            </a: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B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「</a:t>
            </a:r>
            <a:r>
              <a:rPr lang="ja-JP" altLang="en-US" sz="2400" u="sng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田中さん</a:t>
            </a:r>
            <a:r>
              <a:rPr lang="ja-JP" altLang="en-US" sz="2400" dirty="0">
                <a:solidFill>
                  <a:srgbClr val="E66138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なら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、さっき出かけましたよ。」</a:t>
            </a:r>
            <a:endParaRPr lang="en-US" altLang="ja-JP" sz="24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A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日本語を勉強したいです</a:t>
            </a: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 </a:t>
            </a:r>
            <a:r>
              <a:rPr lang="zh-CN" altLang="en-US" sz="24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。</a:t>
            </a: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B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日本語を勉強したい</a:t>
            </a:r>
            <a:r>
              <a:rPr lang="ja-JP" altLang="en-US" sz="2400" dirty="0">
                <a:solidFill>
                  <a:srgbClr val="E66138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なら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、授業を受けたほうがいいですよ。</a:t>
            </a:r>
            <a:endParaRPr lang="en-US" altLang="ja-JP" sz="24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（友達が納豆を食べないのを見て）王さん、</a:t>
            </a:r>
            <a:r>
              <a:rPr lang="ja-JP" altLang="en-US" sz="2400" u="sng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納豆がきらい</a:t>
            </a:r>
            <a:r>
              <a:rPr lang="ja-JP" altLang="en-US" sz="2400" dirty="0">
                <a:solidFill>
                  <a:srgbClr val="E66138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なら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、食べなくてもいいんですよ。</a:t>
            </a:r>
            <a:endParaRPr lang="en-US" altLang="ja-JP" sz="24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grpSp>
        <p:nvGrpSpPr>
          <p:cNvPr id="12" name="Group 44"/>
          <p:cNvGrpSpPr/>
          <p:nvPr/>
        </p:nvGrpSpPr>
        <p:grpSpPr>
          <a:xfrm>
            <a:off x="636166" y="2854924"/>
            <a:ext cx="363925" cy="408748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1" name="组合 20"/>
          <p:cNvGrpSpPr/>
          <p:nvPr/>
        </p:nvGrpSpPr>
        <p:grpSpPr>
          <a:xfrm rot="19800147">
            <a:off x="323124" y="1831532"/>
            <a:ext cx="747838" cy="548527"/>
            <a:chOff x="6579684" y="1851050"/>
            <a:chExt cx="4331265" cy="3176915"/>
          </a:xfrm>
        </p:grpSpPr>
        <p:grpSp>
          <p:nvGrpSpPr>
            <p:cNvPr id="22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6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7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8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30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3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4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5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5392923" y="567340"/>
            <a:ext cx="14061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600" b="1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文法１</a:t>
            </a:r>
            <a:endParaRPr lang="zh-CN" altLang="en-US" sz="2600" b="1" spc="500" dirty="0">
              <a:solidFill>
                <a:schemeClr val="tx1">
                  <a:lumMod val="85000"/>
                  <a:lumOff val="15000"/>
                </a:schemeClr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192981">
            <a:off x="4784740" y="328164"/>
            <a:ext cx="533955" cy="530094"/>
            <a:chOff x="2118580" y="4342650"/>
            <a:chExt cx="672245" cy="680977"/>
          </a:xfrm>
        </p:grpSpPr>
        <p:grpSp>
          <p:nvGrpSpPr>
            <p:cNvPr id="45" name="组合 44"/>
            <p:cNvGrpSpPr/>
            <p:nvPr/>
          </p:nvGrpSpPr>
          <p:grpSpPr>
            <a:xfrm>
              <a:off x="2124540" y="4342650"/>
              <a:ext cx="641612" cy="680977"/>
              <a:chOff x="2124540" y="4342650"/>
              <a:chExt cx="641612" cy="680977"/>
            </a:xfrm>
          </p:grpSpPr>
          <p:sp>
            <p:nvSpPr>
              <p:cNvPr id="87" name="任意多边形 86"/>
              <p:cNvSpPr/>
              <p:nvPr/>
            </p:nvSpPr>
            <p:spPr>
              <a:xfrm>
                <a:off x="2124540" y="4342650"/>
                <a:ext cx="641612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 87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任意多边形 45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: 剪去单角 10"/>
          <p:cNvSpPr/>
          <p:nvPr>
            <p:custDataLst>
              <p:tags r:id="rId1"/>
            </p:custDataLst>
          </p:nvPr>
        </p:nvSpPr>
        <p:spPr>
          <a:xfrm>
            <a:off x="-1" y="301841"/>
            <a:ext cx="4048125" cy="619376"/>
          </a:xfrm>
          <a:prstGeom prst="snip1Rect">
            <a:avLst>
              <a:gd name="adj" fmla="val 324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6319" y="324813"/>
            <a:ext cx="662791" cy="5253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12850" y="379730"/>
            <a:ext cx="1797685" cy="444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ja-JP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补充</a:t>
            </a:r>
            <a:endParaRPr lang="zh-CN" altLang="ja-JP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1416050" y="666115"/>
            <a:ext cx="9000490" cy="2318385"/>
          </a:xfrm>
          <a:prstGeom prst="roundRect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学习目标</a:t>
            </a:r>
            <a:endParaRPr lang="zh-CN" altLang="en-US" sz="2400" b="1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能够谈论准备的情况。</a:t>
            </a:r>
            <a:endParaRPr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能够谈论做出的决定。</a:t>
            </a:r>
            <a:endParaRPr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能够询问做事的方式、方法或时间、地点。</a:t>
            </a:r>
            <a:endParaRPr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能够总结语篇素材的要点</a:t>
            </a:r>
            <a:r>
              <a:rPr 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写出讲演稿。</a:t>
            </a:r>
            <a:endParaRPr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87680" y="3730625"/>
            <a:ext cx="5041265" cy="2320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学习要点</a:t>
            </a:r>
            <a:endParaRPr lang="zh-CN" altLang="en-US" sz="2400" b="1" dirty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ユニット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1</a:t>
            </a:r>
            <a:endParaRPr lang="ja-JP" altLang="en-US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</a:t>
            </a:r>
            <a:r>
              <a:rPr dirty="0" err="1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Vることになる〈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事态发展的结果</a:t>
            </a: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〉</a:t>
            </a:r>
            <a:endParaRPr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③</a:t>
            </a:r>
            <a:r>
              <a:rPr dirty="0" err="1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Vることにする〈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决定</a:t>
            </a: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〉</a:t>
            </a:r>
            <a:endParaRPr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⑤</a:t>
            </a:r>
            <a:r>
              <a:rPr dirty="0" err="1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Nなら（ば</a:t>
            </a: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话题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、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〉　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</a:t>
            </a:r>
            <a:r>
              <a:rPr lang="en-US" altLang="ja-JP" dirty="0">
                <a:latin typeface="UD Digi Kyokasho N-R" panose="02020400000000000000" charset="-128"/>
                <a:ea typeface="UD Digi Kyokasho N-R" panose="02020400000000000000" charset="-128"/>
                <a:cs typeface="UD Digi Kyokasho N-R" panose="02020400000000000000" charset="-128"/>
                <a:sym typeface="+mn-ea"/>
              </a:rPr>
              <a:t> </a:t>
            </a:r>
            <a:endParaRPr lang="en-US" altLang="ja-JP" dirty="0">
              <a:latin typeface="UD Digi Kyokasho N-R" panose="02020400000000000000" charset="-128"/>
              <a:ea typeface="UD Digi Kyokasho N-R" panose="02020400000000000000" charset="-128"/>
              <a:cs typeface="UD Digi Kyokasho N-R" panose="02020400000000000000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 dirty="0">
                <a:latin typeface="UD Digi Kyokasho N-R" panose="02020400000000000000" charset="-128"/>
                <a:ea typeface="UD Digi Kyokasho N-R" panose="02020400000000000000" charset="-128"/>
                <a:cs typeface="UD Digi Kyokasho N-R" panose="02020400000000000000" charset="-128"/>
                <a:sym typeface="+mn-ea"/>
              </a:rPr>
              <a:t> </a:t>
            </a:r>
            <a:endParaRPr lang="ja-JP" altLang="en-US" dirty="0">
              <a:latin typeface="UD Digi Kyokasho N-R" panose="02020400000000000000" charset="-128"/>
              <a:ea typeface="UD Digi Kyokasho N-R" panose="02020400000000000000" charset="-128"/>
              <a:cs typeface="UD Digi Kyokasho N-R" panose="02020400000000000000" charset="-128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197600" y="4533621"/>
            <a:ext cx="4556125" cy="1956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②</a:t>
            </a:r>
            <a:r>
              <a:rPr dirty="0" err="1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Vてある〈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客体存续的状态</a:t>
            </a: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〉</a:t>
            </a:r>
            <a:endParaRPr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④</a:t>
            </a:r>
            <a:r>
              <a:rPr dirty="0" err="1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Vておく〈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提前准备</a:t>
            </a: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〉</a:t>
            </a:r>
            <a:endParaRPr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⑥N </a:t>
            </a:r>
            <a:r>
              <a:rPr dirty="0" err="1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をもとに（して</a:t>
            </a: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题材、基础</a:t>
            </a: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〉</a:t>
            </a:r>
            <a:endParaRPr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</a:t>
            </a:r>
            <a:endParaRPr lang="ja-JP" altLang="en-US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如果是冷的果汁的话，就会喝。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如果真的感冒了的话，早点吃药之后睡觉比较好。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P165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Vてある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〈客体存续的状态〉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意义:表示动作、行为完成之后客体存续的状态。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 :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接续 :他动词+てある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说明 :客体的状态实际上是为了某种目的而存续的 , 因此动词V多为自主的他动词。另外 , 他动词的 “を格”补足语 , 在 「てある」的句子中一般要改成 “が格”的形式。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(1) 参加者は2年生以上って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書いてあります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。ほら。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(2) 部屋にかぎ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かけてある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から、安心です。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かぎをかける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(3) 壁にポスター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貼ってありました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ポスターを貼る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はる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P166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Vてある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〈客体存续的状态〉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存在自他对应的动词 ,「他动词+ てある」和 「自动词+ ている」都可以表达结果状态的存续 ,其中「Vてある」表示的是动作、行为的主体出于某种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意图或理由实施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该动作后 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客体的存续状态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,「Vている」则不具有这层含义,只是表示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结果状态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  <a:sym typeface="+mn-ea"/>
              </a:rPr>
              <a:t>(4)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節電のために、電気が｛〇消してある /X消えてある/ X 消えている｝。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                  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(为了节电而关灯后的结果状态)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  <a:sym typeface="+mn-ea"/>
              </a:rPr>
              <a:t>(5) 電気が消えている。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(只叙述现在灯是关着的状态)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P166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20775" y="1012825"/>
            <a:ext cx="1086929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Vてある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〈客体存续的状态〉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てある」还可以表示做好某种准备之后的状态,一般使用「〜は /を (もう)V てある」的句式。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(6) 新しい単語はもう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調べてある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(7) 高橋:遠藤先生には遠足のことを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話してあります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か。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王 : いいえ 、まだです。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UD Digi Kyokasho N-R" panose="02020400000000000000" charset="-128"/>
              <a:ea typeface="UD Digi Kyokasho N-R" panose="02020400000000000000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在墙上</a:t>
            </a:r>
            <a:r>
              <a:rPr lang="zh-CN" altLang="en-US" sz="2400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装饰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着不错的画。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素敵すてき　飾るかざる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因为已经不用了，所以旧的的东西在箱子里收着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ja-JP" altLang="en-US" sz="2400" b="1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P167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14236" y="1114156"/>
            <a:ext cx="10675299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Vておく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〈提前准备〉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口语：</a:t>
            </a:r>
            <a:r>
              <a:rPr kumimoji="0" lang="ja-JP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とく／どく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意义:表示该动作是为后面要做的事情提前做好准备。也可以表示短时间内保持某种状态。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 :事先（做）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; 预先（做）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（1） じゃ、いろいろ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体験しておいた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ほうがいいですね。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（2） 明日は忙しい1 日になるから、今晩しっかり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寝ておこう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（3） その資料はあとで見ますから、机の上に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置いておいてください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（4） 李 :黒板を消しましょうか。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先生 :そのまま［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保持原样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］に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しておいてください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335209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P167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14236" y="1114156"/>
            <a:ext cx="10675299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Vておく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〈提前准备〉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ておいた」与 「Vてある」有时表示的是基本相同的事实,但二者叙述的着眼点各异。例如: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（5） 会議の資料は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コピーしておきました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（6） 会議の資料は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コピーしてあります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（5）的关注点在于这个动作本身 ,叙述者一般是「コピーする」这一动作的执行者 ; 而（6）则聚焦于 「コピーする」这个动作完成后的结果状态 ,叙述者和动作的执行者未必是同一人。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335209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UD Digi Kyokasho N-R" panose="02020400000000000000" charset="-128"/>
              <a:ea typeface="UD Digi Kyokasho N-R" panose="02020400000000000000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因为朋友会来，所以提前买了水果。</a:t>
            </a:r>
            <a:endParaRPr lang="ja-JP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zh-CN" altLang="ja-JP" sz="2400" b="1"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、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因为快要到12月了，所以提前考虑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圣诞聚会的会场。</a:t>
            </a:r>
            <a:endParaRPr lang="zh-CN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zh-CN" altLang="ja-JP" sz="2400" b="1"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、</a:t>
            </a:r>
            <a:endParaRPr lang="zh-CN" altLang="ja-JP" sz="2400" b="1">
              <a:latin typeface="Kozuka Gothic Pro R" panose="020B0400000000000000" pitchFamily="34" charset="-128"/>
              <a:ea typeface="宋体" panose="02010600030101010101" pitchFamily="2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P168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23351"/>
            <a:ext cx="10675299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Nを</a:t>
            </a:r>
            <a:r>
              <a:rPr kumimoji="0" lang="ja-JP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もと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に (して)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〈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题材、基础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〉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意义:表示以某一事物为题材或基础进行言语行为或创作活动。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译文 :以 ……为 (素材、基础)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⑴ 最近の話題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をもとに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話す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はどうですか。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⑵ 小説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をもとにして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映画を作った。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 聞いた話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をもとにして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小説を書きました。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(4) 調査の結果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をもとに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対策を考えよう。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44653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以问卷调查的结果为基础，来进行演讲。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以大家的意见为基础，制定了计划。</a:t>
            </a: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計画を立てる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921385"/>
            <a:ext cx="11353800" cy="5936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材料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（ざい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りょう）③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＜名＞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材料　人材　料理　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資料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用意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（ようい）① 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＜名・他Ⅲ＞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准备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预备</a:t>
            </a:r>
            <a:r>
              <a:rPr lang="ja-JP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en-US" altLang="ja-JP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手帳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（てちょう）⓪＜名＞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记事本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手帐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しまう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 ＜他I＞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收拾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收纳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整理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太る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（ふとる）② ＜自I ＞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胖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发福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粗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痩せるやせる</a:t>
            </a:r>
            <a:endParaRPr lang="ja-JP" altLang="en-US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地下鉄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（ちかてつ）⓪＜名＞</a:t>
            </a:r>
            <a:r>
              <a:rPr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地铁　</a:t>
            </a:r>
            <a:endParaRPr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アイデア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（idea）① ＜名＞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想法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主意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描く</a:t>
            </a:r>
            <a:r>
              <a:rPr lang="ja-JP" altLang="en-US" sz="2400" b="1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（かく）①  ＜他I＞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zh-CN" sz="24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画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临摹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描绘　書く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かく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P39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616" y="1066215"/>
            <a:ext cx="11326873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9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マイク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① 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＜名＞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（microphone</a:t>
            </a:r>
            <a:r>
              <a:rPr lang="ja-JP" altLang="en-US" sz="24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的省略说法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）</a:t>
            </a:r>
            <a:r>
              <a:rPr lang="zh-CN" altLang="ja-JP" sz="2400" dirty="0">
                <a:solidFill>
                  <a:schemeClr val="tx1"/>
                </a:solidFill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麦克风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话筒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kumimoji="0" lang="ja-JP" altLang="en-US" sz="2400" b="1" i="0" u="none" strike="noStrike" cap="none" spc="0" normalizeH="0" baseline="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プログラム</a:t>
            </a:r>
            <a:r>
              <a:rPr kumimoji="0" lang="ja-JP" altLang="zh-CN" sz="2400" i="0" u="none" strike="noStrike" cap="none" spc="0" normalizeH="0" baseline="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（program）③ 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＜名＞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kumimoji="0" lang="ja-JP" altLang="en-US" sz="2400" i="0" u="none" strike="noStrike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r>
              <a:rPr kumimoji="0" lang="zh-CN" altLang="ja-JP" sz="2400" i="0" u="none" strike="noStrike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kumimoji="0" lang="ja-JP" altLang="en-US" sz="2400" i="0" u="none" strike="noStrike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节目单</a:t>
            </a:r>
            <a:endParaRPr kumimoji="0" sz="2400" i="0" u="none" strike="noStrike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ロールプレイ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（role play）⑤ ＜名＞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分角色扮演</a:t>
            </a:r>
            <a:endParaRPr lang="ja-JP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海淀区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（かいでんく）③ 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＜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固名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（地名）海淀区（北京市的ー个区）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児童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（じどう）① ＜名＞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儿童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おやつ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② ＜名＞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（午后3点吃的）零食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小点心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気軽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（きがる）⓪＜形Ⅱ＞</a:t>
            </a: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ja-JP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轻松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随意　</a:t>
            </a:r>
            <a:r>
              <a:rPr lang="ja-JP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軽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い</a:t>
            </a:r>
            <a:r>
              <a:rPr lang="ja-JP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かる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い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556" y="2654709"/>
            <a:ext cx="9856783" cy="2477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941" y="3604334"/>
            <a:ext cx="4148037" cy="3253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56690" y="933605"/>
            <a:ext cx="7577243" cy="5073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18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下课之后，高桥，小李和山田在走廊聊天。小李注意到了告示板上的海报。）</a:t>
            </a: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李　：阿，是演讲比赛的通知。写着学习日语的大家，不参加讲解比赛吗。</a:t>
            </a: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山田：每年都有呢。</a:t>
            </a: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李　（继续看）说是大会在九月，会邀请第一名去日本！太棒啦！</a:t>
            </a: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高桥：太棒了。</a:t>
            </a: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山田　：诶？但是这个比赛应该不是三年级以上的不能去……从今年起二年级学生也能参加了吗。</a:t>
            </a: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李　：嗯—阿，写着参加者是二年级以上。快看。</a:t>
            </a: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高桥：太好了。</a:t>
            </a: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李　：第一名的话可以去日本！我决定要参加。去东京迪士尼还有环球影城，去玩很多的娱乐设施。</a:t>
            </a: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高桥　：在中国也有吧。</a:t>
            </a: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963" y="355106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课文翻译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941" y="3604334"/>
            <a:ext cx="4148037" cy="3253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66545" y="933605"/>
            <a:ext cx="7577243" cy="3412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dirty="0">
                <a:latin typeface="Kozuka Gothic Pr6N R" panose="020B0400000000000000" pitchFamily="34" charset="-128"/>
                <a:ea typeface="宋体" panose="02010600030101010101" pitchFamily="2" charset="-122"/>
                <a:sym typeface="+mn-ea"/>
              </a:rPr>
              <a:t>李：不，因为我是电脑专业的，想要将来游戏开发的灵感，坚持学习日语真是太好了。</a:t>
            </a:r>
            <a:endParaRPr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dirty="0">
                <a:latin typeface="Kozuka Gothic Pr6N R" panose="020B0400000000000000" pitchFamily="34" charset="-128"/>
                <a:ea typeface="宋体" panose="02010600030101010101" pitchFamily="2" charset="-122"/>
                <a:sym typeface="+mn-ea"/>
              </a:rPr>
              <a:t>山田　：这样啊，那么，体验各种各样的事情比较好哦。如果是小李的话，可能会赢，加油！</a:t>
            </a:r>
            <a:endParaRPr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dirty="0">
                <a:latin typeface="Kozuka Gothic Pr6N R" panose="020B0400000000000000" pitchFamily="34" charset="-128"/>
                <a:ea typeface="宋体" panose="02010600030101010101" pitchFamily="2" charset="-122"/>
                <a:sym typeface="+mn-ea"/>
              </a:rPr>
              <a:t>李：嗯！我要参加！对了，讲什么内容啊？</a:t>
            </a:r>
            <a:endParaRPr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dirty="0">
                <a:latin typeface="Kozuka Gothic Pr6N R" panose="020B0400000000000000" pitchFamily="34" charset="-128"/>
                <a:ea typeface="宋体" panose="02010600030101010101" pitchFamily="2" charset="-122"/>
                <a:sym typeface="+mn-ea"/>
              </a:rPr>
              <a:t>高桥：是啊，讲什么内容很重要。</a:t>
            </a:r>
            <a:endParaRPr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dirty="0">
                <a:latin typeface="Kozuka Gothic Pr6N R" panose="020B0400000000000000" pitchFamily="34" charset="-128"/>
                <a:ea typeface="宋体" panose="02010600030101010101" pitchFamily="2" charset="-122"/>
                <a:sym typeface="+mn-ea"/>
              </a:rPr>
              <a:t>李  ：主要讲最近的话题怎么样？</a:t>
            </a:r>
            <a:endParaRPr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dirty="0">
                <a:latin typeface="Kozuka Gothic Pr6N R" panose="020B0400000000000000" pitchFamily="34" charset="-128"/>
                <a:ea typeface="宋体" panose="02010600030101010101" pitchFamily="2" charset="-122"/>
                <a:sym typeface="+mn-ea"/>
              </a:rPr>
              <a:t>高桥：挺好的，从不同于其他人的角度来谈可能会比较有意思·····</a:t>
            </a:r>
            <a:endParaRPr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dirty="0">
                <a:latin typeface="Kozuka Gothic Pr6N R" panose="020B0400000000000000" pitchFamily="34" charset="-128"/>
                <a:ea typeface="宋体" panose="02010600030101010101" pitchFamily="2" charset="-122"/>
                <a:sym typeface="+mn-ea"/>
              </a:rPr>
              <a:t>李  ：顺便问一下，最近的话题是什么？</a:t>
            </a:r>
            <a:endParaRPr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dirty="0">
                <a:latin typeface="Kozuka Gothic Pr6N R" panose="020B0400000000000000" pitchFamily="34" charset="-128"/>
                <a:ea typeface="宋体" panose="02010600030101010101" pitchFamily="2" charset="-122"/>
                <a:sym typeface="+mn-ea"/>
              </a:rPr>
              <a:t>高桥・山田：啊？</a:t>
            </a:r>
            <a:endParaRPr lang="zh-CN" altLang="en-US" sz="18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963" y="355106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课文翻译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8980" y="1346835"/>
            <a:ext cx="10767060" cy="1139190"/>
            <a:chOff x="729054" y="1446182"/>
            <a:chExt cx="7413459" cy="1212912"/>
          </a:xfrm>
        </p:grpSpPr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4" y="1748971"/>
              <a:ext cx="7413459" cy="91012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96508" y="1446182"/>
              <a:ext cx="407487" cy="32722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ja-JP" altLang="en-US" sz="1600" dirty="0">
                  <a:ea typeface="Kozuka Gothic Pr6N R" panose="020B0400000000000000"/>
                </a:rPr>
                <a:t>李：</a:t>
              </a:r>
              <a:endParaRPr lang="zh-CN" altLang="en-US" sz="1600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336040" y="1729105"/>
            <a:ext cx="9965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あっ、弁論大会開催のお知らせ。 日本語を学んでいる皆さん、弁論大会に参加しませんかって。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016240" y="2982595"/>
            <a:ext cx="3211830" cy="1134745"/>
            <a:chOff x="65748" y="2626740"/>
            <a:chExt cx="10747986" cy="1865430"/>
          </a:xfrm>
        </p:grpSpPr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748" y="2989671"/>
              <a:ext cx="10438897" cy="1502499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922322" y="2626740"/>
              <a:ext cx="2891412" cy="554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/>
                </a:rPr>
                <a:t>山田：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1106741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pitchFamily="34" charset="-128"/>
                <a:ea typeface="Kozuka Gothic Pr6N R" panose="020B0400000000000000"/>
              </a:rPr>
              <a:t>P163</a:t>
            </a:r>
            <a:r>
              <a:rPr lang="zh-CN" altLang="en-US" sz="2000" dirty="0">
                <a:latin typeface="Kozuka Gothic Pr6N R" panose="020B0400000000000000" pitchFamily="34" charset="-128"/>
                <a:ea typeface="Kozuka Gothic Pr6N R" panose="020B0400000000000000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（高橋、李と山田が授業のあと、廊下で話している。李が掲示板のポスター</a:t>
            </a:r>
            <a:r>
              <a:rPr lang="ja-JP" altLang="en-US" sz="2000" dirty="0">
                <a:highlight>
                  <a:srgbClr val="FFFF00"/>
                </a:highlight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に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気づく）</a:t>
            </a:r>
            <a:endParaRPr lang="en-US" altLang="zh-CN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34035" y="3993515"/>
            <a:ext cx="9318625" cy="1073150"/>
            <a:chOff x="729055" y="1241507"/>
            <a:chExt cx="3886488" cy="1417587"/>
          </a:xfrm>
        </p:grpSpPr>
        <p:pic>
          <p:nvPicPr>
            <p:cNvPr id="83" name="图形 8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5" y="1748971"/>
              <a:ext cx="3886488" cy="910123"/>
            </a:xfrm>
            <a:prstGeom prst="rect">
              <a:avLst/>
            </a:prstGeom>
          </p:spPr>
        </p:pic>
        <p:sp>
          <p:nvSpPr>
            <p:cNvPr id="85" name="文本框 84"/>
            <p:cNvSpPr txBox="1"/>
            <p:nvPr/>
          </p:nvSpPr>
          <p:spPr>
            <a:xfrm>
              <a:off x="830137" y="1241507"/>
              <a:ext cx="369487" cy="5072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ja-JP" altLang="en-US" sz="1600" dirty="0">
                  <a:ea typeface="Kozuka Gothic Pr6N R" panose="020B0400000000000000"/>
                  <a:sym typeface="+mn-ea"/>
                </a:rPr>
                <a:t>李</a:t>
              </a:r>
              <a:r>
                <a:rPr lang="ja-JP" altLang="en-US" sz="1600" dirty="0">
                  <a:ea typeface="Kozuka Gothic Pr6N R" panose="020B0400000000000000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310880" y="3394710"/>
            <a:ext cx="25012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毎年ありますね。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4005" y="4373245"/>
            <a:ext cx="6762750" cy="4406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（続きを読む）大会は9月、優勝者は日本へご招待だって! すごい!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08315" y="5216525"/>
            <a:ext cx="3211830" cy="1134745"/>
            <a:chOff x="65748" y="2626740"/>
            <a:chExt cx="10747986" cy="1865430"/>
          </a:xfrm>
        </p:grpSpPr>
        <p:pic>
          <p:nvPicPr>
            <p:cNvPr id="4" name="图形 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748" y="2989671"/>
              <a:ext cx="10438897" cy="150249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7922322" y="2626740"/>
              <a:ext cx="2891412" cy="554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8681720" y="5553710"/>
            <a:ext cx="19729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すごいですね。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30890" y="4885055"/>
            <a:ext cx="874290" cy="7818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280" y="864870"/>
            <a:ext cx="836930" cy="9785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200" y="3394710"/>
            <a:ext cx="836930" cy="9785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3222"/>
          <a:stretch>
            <a:fillRect/>
          </a:stretch>
        </p:blipFill>
        <p:spPr>
          <a:xfrm>
            <a:off x="10975975" y="2284095"/>
            <a:ext cx="829310" cy="103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49275" y="1245870"/>
            <a:ext cx="10845800" cy="1747520"/>
            <a:chOff x="3526971" y="2744837"/>
            <a:chExt cx="7869870" cy="1747333"/>
          </a:xfrm>
        </p:grpSpPr>
        <p:pic>
          <p:nvPicPr>
            <p:cNvPr id="23" name="图形 2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526971" y="2989671"/>
              <a:ext cx="7869870" cy="1502499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10389148" y="2744837"/>
              <a:ext cx="645993" cy="3263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/>
                  <a:sym typeface="+mn-ea"/>
                </a:rPr>
                <a:t>山田</a:t>
              </a:r>
              <a:r>
                <a:rPr lang="ja-JP" altLang="en-US" sz="1600" dirty="0">
                  <a:ea typeface="Kozuka Gothic Pr6N R" panose="020B0400000000000000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11067310" cy="5108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pitchFamily="34" charset="-128"/>
                <a:ea typeface="Kozuka Gothic Pr6N R" panose="020B0400000000000000"/>
                <a:sym typeface="+mn-ea"/>
              </a:rPr>
              <a:t>P163</a:t>
            </a:r>
            <a:r>
              <a:rPr lang="zh-CN" altLang="en-US" sz="2000" dirty="0">
                <a:latin typeface="Kozuka Gothic Pr6N R" panose="020B0400000000000000" pitchFamily="34" charset="-128"/>
                <a:ea typeface="Kozuka Gothic Pr6N R" panose="020B0400000000000000"/>
                <a:sym typeface="+mn-ea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（高橋、李と山田が授業のあと、廊下で話している。李が掲示板のポスターに気づく）</a:t>
            </a:r>
            <a:endParaRPr lang="en-US" altLang="zh-CN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7740" y="1590040"/>
            <a:ext cx="10233025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zh-CN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あれ ? でも、この大会って、 3 年生以上じゃないと出られなかった</a:t>
            </a:r>
            <a:r>
              <a:rPr lang="ja-JP" altLang="zh-CN" sz="2000" dirty="0">
                <a:highlight>
                  <a:srgbClr val="FFFF00"/>
                </a:highlight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はず</a:t>
            </a:r>
            <a:r>
              <a:rPr lang="ja-JP" altLang="zh-CN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ですけど</a:t>
            </a:r>
            <a:r>
              <a:rPr 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······</a:t>
            </a:r>
            <a:r>
              <a:rPr lang="en-US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</a:t>
            </a:r>
            <a:r>
              <a:rPr lang="ja-JP" altLang="zh-CN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今年は2年生から出られることになったんですか。</a:t>
            </a:r>
            <a:endParaRPr lang="ja-JP" altLang="zh-CN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14045" y="3367405"/>
            <a:ext cx="9861550" cy="1242060"/>
            <a:chOff x="729055" y="1448065"/>
            <a:chExt cx="2956669" cy="1211029"/>
          </a:xfrm>
        </p:grpSpPr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055" y="1748971"/>
              <a:ext cx="2956669" cy="910123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811033" y="1448065"/>
              <a:ext cx="2644890" cy="3036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161415" y="3804285"/>
            <a:ext cx="8614410" cy="4806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えーっと、あ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っ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、参加者は2年生以上って書い</a:t>
            </a:r>
            <a:r>
              <a:rPr lang="ja-JP" altLang="en-US" sz="20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てあります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。ほら</a:t>
            </a:r>
            <a:r>
              <a:rPr lang="zh-CN" altLang="ja-JP" sz="20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</a:rPr>
              <a:t>。</a:t>
            </a:r>
            <a:endParaRPr lang="zh-CN" altLang="ja-JP" sz="2000" dirty="0">
              <a:latin typeface="Kozuka Gothic Pro R" panose="020B0400000000000000" pitchFamily="34" charset="-128"/>
              <a:ea typeface="宋体" panose="02010600030101010101" pitchFamily="2" charset="-122"/>
              <a:cs typeface="Kozuka Gothic Pro R" panose="020B0400000000000000" pitchFamily="34" charset="-128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357110" y="4716145"/>
            <a:ext cx="4204970" cy="1267495"/>
            <a:chOff x="1792514" y="2415546"/>
            <a:chExt cx="10001549" cy="2076624"/>
          </a:xfrm>
        </p:grpSpPr>
        <p:pic>
          <p:nvPicPr>
            <p:cNvPr id="40" name="图形 3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92514" y="2989671"/>
              <a:ext cx="9604327" cy="1502499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8900229" y="2415546"/>
              <a:ext cx="2893834" cy="8052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ja-JP" altLang="en-US" sz="1600" dirty="0">
                  <a:latin typeface="Kozuka Gothic Pr6N R" panose="020B0400000000000000" pitchFamily="34" charset="-128"/>
                  <a:ea typeface="Kozuka Gothic Pr6N R" panose="020B0400000000000000" pitchFamily="34" charset="-128"/>
                  <a:sym typeface="+mn-ea"/>
                </a:rPr>
                <a:t>高橋</a:t>
              </a:r>
              <a:r>
                <a:rPr lang="ja-JP" altLang="en-US" sz="1600" dirty="0">
                  <a:ea typeface="Kozuka Gothic Pr6N R" panose="020B0400000000000000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716520" y="5207635"/>
            <a:ext cx="3016250" cy="61658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よかったですね。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3222"/>
          <a:stretch>
            <a:fillRect/>
          </a:stretch>
        </p:blipFill>
        <p:spPr>
          <a:xfrm>
            <a:off x="10732770" y="864870"/>
            <a:ext cx="694690" cy="8680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740" y="2806700"/>
            <a:ext cx="836930" cy="97853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2785" y="4284980"/>
            <a:ext cx="874290" cy="781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8395" y="1099820"/>
            <a:ext cx="10260330" cy="1851025"/>
            <a:chOff x="2917371" y="2708324"/>
            <a:chExt cx="8479733" cy="1544261"/>
          </a:xfrm>
        </p:grpSpPr>
        <p:pic>
          <p:nvPicPr>
            <p:cNvPr id="23" name="图形 2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917371" y="2989628"/>
              <a:ext cx="8479733" cy="1262957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10250463" y="2708324"/>
              <a:ext cx="797357" cy="281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11066780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pitchFamily="34" charset="-128"/>
                <a:ea typeface="Kozuka Gothic Pr6N R" panose="020B0400000000000000"/>
                <a:sym typeface="+mn-ea"/>
              </a:rPr>
              <a:t>P163</a:t>
            </a:r>
            <a:r>
              <a:rPr lang="zh-CN" altLang="en-US" sz="2000" dirty="0">
                <a:latin typeface="Kozuka Gothic Pr6N R" panose="020B0400000000000000" pitchFamily="34" charset="-128"/>
                <a:ea typeface="Kozuka Gothic Pr6N R" panose="020B0400000000000000"/>
                <a:sym typeface="+mn-ea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（高橋、李と山田が授業のあと、廊下で話している。李が掲示板のポスターに気づく）</a:t>
            </a:r>
            <a:endParaRPr lang="en-US" altLang="zh-CN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94155" y="1525270"/>
            <a:ext cx="9726295" cy="10433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優勝したら日本へ行ける! 僕、参加することにします。東京ディズニーリゾー卜</a:t>
            </a:r>
            <a:r>
              <a:rPr lang="ja-JP" altLang="en-US" sz="2000" dirty="0">
                <a:highlight>
                  <a:srgbClr val="FFFF00"/>
                </a:highlight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や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US</a:t>
            </a:r>
            <a:r>
              <a:rPr lang="en-US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J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に行って、いっぱいアトラクションに乗り</a:t>
            </a:r>
            <a:r>
              <a:rPr lang="ja-JP" altLang="en-US" sz="2000" dirty="0">
                <a:highlight>
                  <a:srgbClr val="FFFF00"/>
                </a:highlight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たい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んだ。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29055" y="2870808"/>
            <a:ext cx="3908259" cy="1430195"/>
            <a:chOff x="729055" y="1228899"/>
            <a:chExt cx="3908259" cy="1430195"/>
          </a:xfrm>
        </p:grpSpPr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055" y="1748971"/>
              <a:ext cx="3908259" cy="910123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82345" y="3630930"/>
            <a:ext cx="339598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MS Gothic" panose="020B0609070205080204" charset="-128"/>
              </a:rPr>
              <a:t>中国にもあるでしょう。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MS Gothic" panose="020B0609070205080204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34920" y="4366816"/>
            <a:ext cx="8853871" cy="1780619"/>
            <a:chOff x="2474687" y="4454020"/>
            <a:chExt cx="8853714" cy="1084497"/>
          </a:xfrm>
        </p:grpSpPr>
        <p:pic>
          <p:nvPicPr>
            <p:cNvPr id="2" name="图形 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74687" y="4628394"/>
              <a:ext cx="8853714" cy="910123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10362855" y="4454020"/>
              <a:ext cx="797357" cy="205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930525" y="4822825"/>
            <a:ext cx="8091170" cy="11741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いや、コンピューター専攻だから将来のゲーム開発のヒントにしたいんだよ。 日本語の勉強を続けてよかった</a:t>
            </a:r>
            <a:r>
              <a:rPr lang="zh-CN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lang="zh-CN" altLang="ja-JP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890250" y="681355"/>
            <a:ext cx="836930" cy="978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1017250" y="3844290"/>
            <a:ext cx="836930" cy="978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902075" y="2629535"/>
            <a:ext cx="7494905" cy="1128395"/>
            <a:chOff x="1273126" y="2462223"/>
            <a:chExt cx="10123715" cy="2542148"/>
          </a:xfrm>
        </p:grpSpPr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73126" y="2989671"/>
              <a:ext cx="10123715" cy="20147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0015134" y="2462223"/>
              <a:ext cx="1225958" cy="75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11066780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pitchFamily="34" charset="-128"/>
                <a:ea typeface="Kozuka Gothic Pr6N R" panose="020B0400000000000000"/>
                <a:sym typeface="+mn-ea"/>
              </a:rPr>
              <a:t>P163</a:t>
            </a:r>
            <a:r>
              <a:rPr lang="zh-CN" altLang="en-US" sz="2000" dirty="0">
                <a:latin typeface="Kozuka Gothic Pr6N R" panose="020B0400000000000000" pitchFamily="34" charset="-128"/>
                <a:ea typeface="Kozuka Gothic Pr6N R" panose="020B0400000000000000"/>
                <a:sym typeface="+mn-ea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（高橋、李と山田が授業のあと、廊下で話している。李が掲示板のポスターに気づく）</a:t>
            </a:r>
            <a:endParaRPr lang="en-US" altLang="zh-CN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99560" y="2966720"/>
            <a:ext cx="7108825" cy="586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はい。参加します! ああ、何について話そうかな。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28980" y="1209040"/>
            <a:ext cx="10250805" cy="1276985"/>
            <a:chOff x="729054" y="1471117"/>
            <a:chExt cx="4851689" cy="1187977"/>
          </a:xfrm>
        </p:grpSpPr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054" y="1748971"/>
              <a:ext cx="4851689" cy="910123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939713" y="1471117"/>
              <a:ext cx="2516082" cy="25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ja-JP" sz="1600" dirty="0">
                  <a:ea typeface="宋体" panose="02010600030101010101" pitchFamily="2" charset="-122"/>
                </a:rPr>
                <a:t>山田</a:t>
              </a:r>
              <a:r>
                <a:rPr lang="ja-JP" altLang="en-US" sz="1600" dirty="0">
                  <a:ea typeface="Kozuka Gothic Pr6N R" panose="020B0400000000000000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78230" y="1628140"/>
            <a:ext cx="9737725" cy="721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そうですか、じゃ、いろいろ体験しておいたほうがいいですね。李さんなら、優勝できるかも。頑張って!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17220" y="3387090"/>
            <a:ext cx="7978775" cy="1430020"/>
            <a:chOff x="729054" y="1228899"/>
            <a:chExt cx="7196267" cy="1430195"/>
          </a:xfrm>
        </p:grpSpPr>
        <p:pic>
          <p:nvPicPr>
            <p:cNvPr id="37" name="图形 36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054" y="1749028"/>
              <a:ext cx="7196267" cy="910066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1383256" y="1414406"/>
              <a:ext cx="2072538" cy="337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965200" y="4169410"/>
            <a:ext cx="7631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そうですね。何について話すかが、大事ですよね。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25645" y="4950460"/>
            <a:ext cx="6871335" cy="1128395"/>
            <a:chOff x="1273126" y="2462223"/>
            <a:chExt cx="10123715" cy="2542148"/>
          </a:xfrm>
        </p:grpSpPr>
        <p:pic>
          <p:nvPicPr>
            <p:cNvPr id="5" name="图形 2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73126" y="2989671"/>
              <a:ext cx="10123715" cy="20147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>
              <p:custDataLst>
                <p:tags r:id="rId8"/>
              </p:custDataLst>
            </p:nvPr>
          </p:nvSpPr>
          <p:spPr>
            <a:xfrm>
              <a:off x="10015134" y="2462223"/>
              <a:ext cx="1225958" cy="75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5207000" y="5339080"/>
            <a:ext cx="6001385" cy="586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MS Gothic" panose="020B0609070205080204" charset="-128"/>
              </a:rPr>
              <a:t>最近の話題をもとに話すのはどうですか。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MS Gothic" panose="020B060907020508020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3222"/>
          <a:stretch>
            <a:fillRect/>
          </a:stretch>
        </p:blipFill>
        <p:spPr>
          <a:xfrm flipH="1">
            <a:off x="464820" y="965200"/>
            <a:ext cx="610870" cy="7632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979785" y="1988185"/>
            <a:ext cx="836930" cy="978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979785" y="4360545"/>
            <a:ext cx="836930" cy="978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054" y="1055950"/>
            <a:ext cx="9647555" cy="1430020"/>
            <a:chOff x="729054" y="1228899"/>
            <a:chExt cx="9647555" cy="1430020"/>
          </a:xfrm>
        </p:grpSpPr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4" y="1748964"/>
              <a:ext cx="9647555" cy="90995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383030" y="1809750"/>
            <a:ext cx="8993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そうですね。ほかの人と違う切り口で話せばおもしろいかも</a:t>
            </a:r>
            <a:r>
              <a:rPr 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······</a:t>
            </a:r>
            <a:r>
              <a:rPr lang="en-US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endParaRPr lang="en-US" altLang="ja-JP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837430" y="2591432"/>
            <a:ext cx="6553199" cy="1036321"/>
            <a:chOff x="5080947" y="2626740"/>
            <a:chExt cx="6315824" cy="1036208"/>
          </a:xfrm>
        </p:grpSpPr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80947" y="2989921"/>
              <a:ext cx="6315824" cy="67302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0014881" y="2626740"/>
              <a:ext cx="797357" cy="33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11066780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pitchFamily="34" charset="-128"/>
                <a:ea typeface="Kozuka Gothic Pr6N R" panose="020B0400000000000000"/>
                <a:sym typeface="+mn-ea"/>
              </a:rPr>
              <a:t>P164</a:t>
            </a:r>
            <a:r>
              <a:rPr lang="zh-CN" altLang="en-US" sz="2000" dirty="0">
                <a:latin typeface="Kozuka Gothic Pr6N R" panose="020B0400000000000000" pitchFamily="34" charset="-128"/>
                <a:ea typeface="Kozuka Gothic Pr6N R" panose="020B0400000000000000"/>
                <a:sym typeface="+mn-ea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（高橋、李と山田が授業のあと、廊下で話している。李が掲示板のポスターに気づく）</a:t>
            </a:r>
            <a:endParaRPr lang="en-US" altLang="zh-CN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22325" y="4457065"/>
            <a:ext cx="3863340" cy="1219200"/>
            <a:chOff x="729055" y="1228899"/>
            <a:chExt cx="3799205" cy="1219200"/>
          </a:xfrm>
        </p:grpSpPr>
        <p:pic>
          <p:nvPicPr>
            <p:cNvPr id="83" name="图形 8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5" y="1748964"/>
              <a:ext cx="3799205" cy="699135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85" name="文本框 84"/>
            <p:cNvSpPr txBox="1"/>
            <p:nvPr/>
          </p:nvSpPr>
          <p:spPr>
            <a:xfrm>
              <a:off x="1383256" y="1414406"/>
              <a:ext cx="207253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/>
                </a:rPr>
                <a:t>高橋・山田：</a:t>
              </a:r>
              <a:endParaRPr lang="zh-CN" altLang="en-US" sz="16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77155" y="2929255"/>
            <a:ext cx="5438775" cy="698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ところで 、最近の話題って何ですか。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3030" y="4979670"/>
            <a:ext cx="260096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え </a:t>
            </a:r>
            <a:r>
              <a:rPr lang="zh-CN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？？</a:t>
            </a:r>
            <a:endParaRPr lang="zh-CN" altLang="ja-JP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553700" y="1976120"/>
            <a:ext cx="836930" cy="978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3222"/>
          <a:stretch>
            <a:fillRect/>
          </a:stretch>
        </p:blipFill>
        <p:spPr>
          <a:xfrm flipH="1">
            <a:off x="464820" y="4457065"/>
            <a:ext cx="572135" cy="71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PP_MARK_KEY" val="c677261e-140a-4ba3-81d9-b376cab2ecaf"/>
  <p:tag name="COMMONDATA" val="eyJoZGlkIjoiYTk3OTEzMTcyZWRjNmUwN2Q4OGIyZDNjODJkMWQyNDgifQ=="/>
  <p:tag name="commondata" val="eyJoZGlkIjoiY2Q0MjVkMjNjN2IyNTQxYWU3ZTg4MjI5YTdiMDZiZTA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4743</Words>
  <Application>WPS 演示</Application>
  <PresentationFormat>宽屏</PresentationFormat>
  <Paragraphs>388</Paragraphs>
  <Slides>35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7" baseType="lpstr">
      <vt:lpstr>Arial</vt:lpstr>
      <vt:lpstr>宋体</vt:lpstr>
      <vt:lpstr>Wingdings</vt:lpstr>
      <vt:lpstr>Kozuka Gothic Pro R</vt:lpstr>
      <vt:lpstr>Yu Gothic UI Semilight</vt:lpstr>
      <vt:lpstr>方正宋刻本秀楷简体</vt:lpstr>
      <vt:lpstr>微软雅黑</vt:lpstr>
      <vt:lpstr>UD Digi Kyokasho N-R</vt:lpstr>
      <vt:lpstr>方正静蕾简体</vt:lpstr>
      <vt:lpstr>方正兰亭粗黑_GBK</vt:lpstr>
      <vt:lpstr>Kozuka Gothic Pr6N R</vt:lpstr>
      <vt:lpstr>Segoe UI Semilight</vt:lpstr>
      <vt:lpstr>Kozuka Gothic Pr6N R</vt:lpstr>
      <vt:lpstr>MS Gothic</vt:lpstr>
      <vt:lpstr>Calibri</vt:lpstr>
      <vt:lpstr>Arial Unicode MS</vt:lpstr>
      <vt:lpstr>Calibri Light</vt:lpstr>
      <vt:lpstr>Kozuka Mincho Pro M</vt:lpstr>
      <vt:lpstr>Yu Mincho Demibold</vt:lpstr>
      <vt:lpstr>MS PGothic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EDY</cp:lastModifiedBy>
  <cp:revision>238</cp:revision>
  <dcterms:created xsi:type="dcterms:W3CDTF">2015-10-24T12:28:00Z</dcterms:created>
  <dcterms:modified xsi:type="dcterms:W3CDTF">2024-05-14T10:26:53Z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0C009D535D0F4C75A293BA95D4BE9FAA</vt:lpwstr>
  </property>
</Properties>
</file>