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24" r:id="rId3"/>
    <p:sldId id="386" r:id="rId5"/>
    <p:sldId id="291" r:id="rId6"/>
    <p:sldId id="276" r:id="rId7"/>
    <p:sldId id="351" r:id="rId8"/>
    <p:sldId id="352" r:id="rId9"/>
    <p:sldId id="292" r:id="rId10"/>
    <p:sldId id="295" r:id="rId11"/>
    <p:sldId id="330" r:id="rId12"/>
    <p:sldId id="508" r:id="rId13"/>
    <p:sldId id="293" r:id="rId14"/>
    <p:sldId id="527" r:id="rId15"/>
    <p:sldId id="529" r:id="rId16"/>
    <p:sldId id="530" r:id="rId17"/>
    <p:sldId id="333" r:id="rId18"/>
    <p:sldId id="509" r:id="rId19"/>
    <p:sldId id="510" r:id="rId20"/>
    <p:sldId id="535" r:id="rId21"/>
    <p:sldId id="511" r:id="rId22"/>
    <p:sldId id="512" r:id="rId23"/>
    <p:sldId id="513" r:id="rId24"/>
    <p:sldId id="514" r:id="rId25"/>
    <p:sldId id="515" r:id="rId26"/>
    <p:sldId id="534" r:id="rId27"/>
    <p:sldId id="516" r:id="rId28"/>
    <p:sldId id="460" r:id="rId29"/>
    <p:sldId id="294" r:id="rId30"/>
    <p:sldId id="314" r:id="rId31"/>
    <p:sldId id="342" r:id="rId32"/>
    <p:sldId id="265" r:id="rId33"/>
    <p:sldId id="526" r:id="rId34"/>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6138"/>
    <a:srgbClr val="B5DFE1"/>
    <a:srgbClr val="FFFFFF"/>
    <a:srgbClr val="FFDE53"/>
    <a:srgbClr val="FFCC00"/>
    <a:srgbClr val="527C57"/>
    <a:srgbClr val="40B2B2"/>
    <a:srgbClr val="00CC99"/>
    <a:srgbClr val="FF66FF"/>
    <a:srgbClr val="B0A6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02" autoAdjust="0"/>
    <p:restoredTop sz="93340" autoAdjust="0"/>
  </p:normalViewPr>
  <p:slideViewPr>
    <p:cSldViewPr snapToGrid="0">
      <p:cViewPr varScale="1">
        <p:scale>
          <a:sx n="62" d="100"/>
          <a:sy n="62" d="100"/>
        </p:scale>
        <p:origin x="8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8.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A4710-245F-48C2-95B1-73698EDE917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26848-2C0C-4FAF-882D-294BD11A0AD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ts val="2880"/>
              </a:lnSpc>
              <a:spcBef>
                <a:spcPts val="0"/>
              </a:spcBef>
              <a:spcAft>
                <a:spcPts val="0"/>
              </a:spcAft>
              <a:buClrTx/>
              <a:buSzTx/>
              <a:buFont typeface="Arial" panose="020B0604020202020204" pitchFamily="34" charset="0"/>
              <a:buNone/>
              <a:defRPr/>
            </a:pPr>
            <a:r>
              <a:rPr lang="zh-CN" altLang="en-US" sz="1200" u="none" dirty="0">
                <a:latin typeface="Kozuka Gothic Pr6N R" panose="020B0400000000000000" pitchFamily="34" charset="-128"/>
                <a:ea typeface="Kozuka Gothic Pr6N R" panose="020B0400000000000000" pitchFamily="34" charset="-128"/>
              </a:rPr>
              <a:t>因为是敬语表达，所以要注意场合，什么时候该用敬语，什么时候不需要敬语。</a:t>
            </a:r>
            <a:endParaRPr lang="ja-JP" altLang="en-US" sz="1200" u="none"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latin typeface="Kozuka Gothic Pr6N R" panose="020B0400000000000000" pitchFamily="34" charset="-128"/>
                <a:ea typeface="Kozuka Gothic Pr6N R" panose="020B0400000000000000" pitchFamily="34" charset="-128"/>
              </a:rPr>
              <a:t>そのご</a:t>
            </a: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ts val="2880"/>
              </a:lnSpc>
              <a:spcBef>
                <a:spcPts val="0"/>
              </a:spcBef>
              <a:spcAft>
                <a:spcPts val="0"/>
              </a:spcAft>
              <a:buClrTx/>
              <a:buSzTx/>
              <a:buFont typeface="Arial" panose="020B0604020202020204" pitchFamily="34" charset="0"/>
              <a:buNone/>
              <a:defRPr/>
            </a:pPr>
            <a:endParaRPr lang="ja-JP" altLang="en-US" sz="1200" u="none"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dirty="0">
                <a:solidFill>
                  <a:prstClr val="black"/>
                </a:solidFill>
                <a:latin typeface="Kozuka Gothic Pr6N R" panose="020B0400000000000000" pitchFamily="34" charset="-128"/>
                <a:ea typeface="Kozuka Gothic Pr6N R" panose="020B0400000000000000" pitchFamily="34" charset="-128"/>
                <a:sym typeface="+mn-ea"/>
              </a:rPr>
              <a:t>先輩が弟にパソコンの雑誌をくださった。　　私たちは遠藤先生に花をさしあげた。</a:t>
            </a:r>
            <a:endParaRPr lang="ja-JP" altLang="en-US" sz="1200" dirty="0">
              <a:solidFill>
                <a:prstClr val="black"/>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sym typeface="+mn-ea"/>
              </a:rPr>
              <a:t>但我还是觉得生病也不错，因为我发现了自己有很多打心底里支持着我的朋友。</a:t>
            </a:r>
            <a:endParaRPr lang="zh-CN" altLang="en-US" dirty="0"/>
          </a:p>
        </p:txBody>
      </p:sp>
      <p:sp>
        <p:nvSpPr>
          <p:cNvPr id="4" name="灯片编号占位符 3"/>
          <p:cNvSpPr>
            <a:spLocks noGrp="1"/>
          </p:cNvSpPr>
          <p:nvPr>
            <p:ph type="sldNum" sz="quarter" idx="5"/>
          </p:nvPr>
        </p:nvSpPr>
        <p:spPr/>
        <p:txBody>
          <a:bodyPr/>
          <a:lstStyle/>
          <a:p>
            <a:fld id="{933CA141-1C7F-4708-A12C-CAD640A1D3A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ts val="2880"/>
              </a:lnSpc>
              <a:spcBef>
                <a:spcPts val="0"/>
              </a:spcBef>
              <a:spcAft>
                <a:spcPts val="0"/>
              </a:spcAft>
              <a:buClrTx/>
              <a:buSzTx/>
              <a:buFont typeface="Arial" panose="020B0604020202020204" pitchFamily="34" charset="0"/>
              <a:buNone/>
              <a:defRPr/>
            </a:pPr>
            <a:r>
              <a:rPr lang="zh-CN" altLang="en-US" sz="1200" dirty="0">
                <a:solidFill>
                  <a:srgbClr val="D066AA"/>
                </a:solidFill>
                <a:latin typeface="字体管家胖丫儿" panose="00020600040101010101" charset="-122"/>
                <a:ea typeface="字体管家胖丫儿" panose="00020600040101010101" charset="-122"/>
                <a:sym typeface="+mn-ea"/>
              </a:rPr>
              <a:t>直接对对方使用的情况</a:t>
            </a:r>
            <a:r>
              <a:rPr lang="zh-CN" altLang="en-US" sz="1200" dirty="0">
                <a:solidFill>
                  <a:schemeClr val="tx1">
                    <a:lumMod val="75000"/>
                    <a:lumOff val="25000"/>
                  </a:schemeClr>
                </a:solidFill>
                <a:latin typeface="字体管家胖丫儿" panose="00020600040101010101" charset="-122"/>
                <a:ea typeface="字体管家胖丫儿" panose="00020600040101010101" charset="-122"/>
                <a:sym typeface="+mn-ea"/>
              </a:rPr>
              <a:t>，当动作受益者的地位、身份以及年龄高于动作者时，一般使用</a:t>
            </a:r>
            <a:r>
              <a:rPr lang="ja-JP" altLang="en-US" sz="1200" dirty="0">
                <a:solidFill>
                  <a:schemeClr val="tx1">
                    <a:lumMod val="75000"/>
                    <a:lumOff val="25000"/>
                  </a:schemeClr>
                </a:solidFill>
                <a:latin typeface="字体管家胖丫儿" panose="00020600040101010101" charset="-122"/>
                <a:ea typeface="字体管家胖丫儿" panose="00020600040101010101" charset="-122"/>
                <a:sym typeface="+mn-ea"/>
              </a:rPr>
              <a:t>「</a:t>
            </a:r>
            <a:r>
              <a:rPr lang="ja-JP" altLang="en-US" sz="1200" dirty="0">
                <a:solidFill>
                  <a:srgbClr val="D066AA"/>
                </a:solidFill>
                <a:latin typeface="字体管家胖丫儿" panose="00020600040101010101" charset="-122"/>
                <a:ea typeface="字体管家胖丫儿" panose="00020600040101010101" charset="-122"/>
                <a:sym typeface="+mn-ea"/>
              </a:rPr>
              <a:t>お・ご</a:t>
            </a:r>
            <a:r>
              <a:rPr lang="en-US" altLang="ja-JP" sz="1400" dirty="0">
                <a:solidFill>
                  <a:srgbClr val="D066AA"/>
                </a:solidFill>
                <a:latin typeface="字体管家胖丫儿" panose="00020600040101010101" charset="-122"/>
                <a:ea typeface="字体管家胖丫儿" panose="00020600040101010101" charset="-122"/>
                <a:sym typeface="+mn-ea"/>
              </a:rPr>
              <a:t>V</a:t>
            </a:r>
            <a:r>
              <a:rPr lang="ja-JP" altLang="en-US" sz="1200" dirty="0">
                <a:solidFill>
                  <a:srgbClr val="D066AA"/>
                </a:solidFill>
                <a:latin typeface="字体管家胖丫儿" panose="00020600040101010101" charset="-122"/>
                <a:ea typeface="字体管家胖丫儿" panose="00020600040101010101" charset="-122"/>
                <a:sym typeface="+mn-ea"/>
              </a:rPr>
              <a:t>しましょう</a:t>
            </a:r>
            <a:r>
              <a:rPr lang="ja-JP" altLang="en-US" sz="1200" dirty="0">
                <a:solidFill>
                  <a:schemeClr val="tx1">
                    <a:lumMod val="75000"/>
                    <a:lumOff val="25000"/>
                  </a:schemeClr>
                </a:solidFill>
                <a:latin typeface="字体管家胖丫儿" panose="00020600040101010101" charset="-122"/>
                <a:ea typeface="字体管家胖丫儿" panose="00020600040101010101" charset="-122"/>
                <a:sym typeface="+mn-ea"/>
              </a:rPr>
              <a:t>／</a:t>
            </a:r>
            <a:r>
              <a:rPr lang="ja-JP" altLang="en-US" sz="1200" dirty="0">
                <a:solidFill>
                  <a:srgbClr val="D066AA"/>
                </a:solidFill>
                <a:latin typeface="字体管家胖丫儿" panose="00020600040101010101" charset="-122"/>
                <a:ea typeface="字体管家胖丫儿" panose="00020600040101010101" charset="-122"/>
                <a:sym typeface="+mn-ea"/>
              </a:rPr>
              <a:t>お・ご</a:t>
            </a:r>
            <a:r>
              <a:rPr lang="en-US" altLang="ja-JP" sz="1400" dirty="0">
                <a:solidFill>
                  <a:srgbClr val="D066AA"/>
                </a:solidFill>
                <a:latin typeface="字体管家胖丫儿" panose="00020600040101010101" charset="-122"/>
                <a:ea typeface="字体管家胖丫儿" panose="00020600040101010101" charset="-122"/>
                <a:sym typeface="+mn-ea"/>
              </a:rPr>
              <a:t>V</a:t>
            </a:r>
            <a:r>
              <a:rPr lang="ja-JP" altLang="en-US" sz="1200" dirty="0">
                <a:solidFill>
                  <a:srgbClr val="D066AA"/>
                </a:solidFill>
                <a:latin typeface="字体管家胖丫儿" panose="00020600040101010101" charset="-122"/>
                <a:ea typeface="字体管家胖丫儿" panose="00020600040101010101" charset="-122"/>
                <a:sym typeface="+mn-ea"/>
              </a:rPr>
              <a:t>します</a:t>
            </a:r>
            <a:r>
              <a:rPr lang="ja-JP" altLang="en-US" sz="1200" dirty="0">
                <a:solidFill>
                  <a:schemeClr val="tx1">
                    <a:lumMod val="75000"/>
                    <a:lumOff val="25000"/>
                  </a:schemeClr>
                </a:solidFill>
                <a:latin typeface="字体管家胖丫儿" panose="00020600040101010101" charset="-122"/>
                <a:ea typeface="字体管家胖丫儿" panose="00020600040101010101" charset="-122"/>
                <a:sym typeface="+mn-ea"/>
              </a:rPr>
              <a:t>」</a:t>
            </a:r>
            <a:r>
              <a:rPr lang="zh-CN" altLang="en-US" sz="1200" dirty="0">
                <a:solidFill>
                  <a:schemeClr val="tx1">
                    <a:lumMod val="75000"/>
                    <a:lumOff val="25000"/>
                  </a:schemeClr>
                </a:solidFill>
                <a:latin typeface="字体管家胖丫儿" panose="00020600040101010101" charset="-122"/>
                <a:ea typeface="字体管家胖丫儿" panose="00020600040101010101" charset="-122"/>
                <a:sym typeface="+mn-ea"/>
              </a:rPr>
              <a:t>等自谦的表达形式。</a:t>
            </a:r>
            <a:endParaRPr lang="en-US" altLang="zh-CN" sz="1200" dirty="0">
              <a:solidFill>
                <a:schemeClr val="tx1">
                  <a:lumMod val="75000"/>
                  <a:lumOff val="25000"/>
                </a:schemeClr>
              </a:solidFill>
              <a:latin typeface="字体管家胖丫儿" panose="00020600040101010101" charset="-122"/>
              <a:ea typeface="字体管家胖丫儿" panose="00020600040101010101" charset="-122"/>
              <a:sym typeface="+mn-ea"/>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dirty="0">
                <a:solidFill>
                  <a:prstClr val="black"/>
                </a:solidFill>
                <a:latin typeface="Kozuka Gothic Pr6N R" panose="020B0400000000000000" pitchFamily="34" charset="-128"/>
                <a:ea typeface="Kozuka Gothic Pr6N R" panose="020B0400000000000000" pitchFamily="34" charset="-128"/>
                <a:sym typeface="+mn-ea"/>
              </a:rPr>
              <a:t>先生に留学についてのアドバイスを。私は先生にお礼の手紙を書いて差し上げた</a:t>
            </a:r>
            <a:r>
              <a:rPr lang="ja-JP" altLang="en-US" dirty="0">
                <a:solidFill>
                  <a:prstClr val="black"/>
                </a:solidFill>
                <a:latin typeface="Kozuka Gothic Pr6N R" panose="020B0400000000000000" pitchFamily="34" charset="-128"/>
                <a:ea typeface="Kozuka Gothic Pr6N R" panose="020B0400000000000000" pitchFamily="34" charset="-128"/>
                <a:sym typeface="+mn-ea"/>
              </a:rPr>
              <a:t>。父は私に新しいスマホを買ってくれた</a:t>
            </a:r>
            <a:r>
              <a:rPr lang="ja-JP" altLang="en-US" dirty="0">
                <a:solidFill>
                  <a:prstClr val="black"/>
                </a:solidFill>
                <a:latin typeface="Kozuka Gothic Pr6N R" panose="020B0400000000000000" pitchFamily="34" charset="-128"/>
                <a:ea typeface="Kozuka Gothic Pr6N R" panose="020B0400000000000000" pitchFamily="34" charset="-128"/>
                <a:sym typeface="+mn-ea"/>
              </a:rPr>
              <a:t>。</a:t>
            </a:r>
            <a:endParaRPr lang="ja-JP" altLang="en-US" dirty="0">
              <a:solidFill>
                <a:prstClr val="black"/>
              </a:solidFill>
              <a:latin typeface="Kozuka Gothic Pr6N R" panose="020B0400000000000000" pitchFamily="34" charset="-128"/>
              <a:ea typeface="Kozuka Gothic Pr6N R" panose="020B0400000000000000" pitchFamily="34" charset="-128"/>
              <a:sym typeface="+mn-ea"/>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症状が急に悪化した。病情突然恶化了 </a:t>
            </a:r>
            <a:r>
              <a:rPr lang="ja-JP" altLang="en-US" dirty="0"/>
              <a:t>　　先生からアドバイスをもらった。</a:t>
            </a:r>
            <a:r>
              <a:rPr lang="ja-JP" altLang="en-US"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ファッション</a:t>
            </a:r>
            <a:r>
              <a:rPr lang="ja-JP" altLang="en-US"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雑誌</a:t>
            </a:r>
            <a:endParaRPr lang="ja-JP" altLang="en-US"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rPr>
              <a:t>助けてくれてありがとう</a:t>
            </a:r>
            <a:r>
              <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rPr>
              <a:t>。　彼を校長に推薦する推举他当校长</a:t>
            </a: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dirty="0">
                <a:latin typeface="微软雅黑" panose="020B0503020204020204" pitchFamily="34" charset="-122"/>
                <a:ea typeface="微软雅黑" panose="020B0503020204020204" pitchFamily="34" charset="-122"/>
                <a:sym typeface="+mn-ea"/>
              </a:rPr>
              <a:t>不上课的时候，老师打来了慰问的电话。之后又发了好几次信息来鼓励我。发烧严重的时候，渡边照顾我到深夜。退烧之后又辅助我上网课。真的很感谢她！</a:t>
            </a:r>
            <a:r>
              <a:rPr lang="zh-CN" altLang="en-US" dirty="0">
                <a:latin typeface="微软雅黑" panose="020B0503020204020204" pitchFamily="34" charset="-122"/>
                <a:ea typeface="微软雅黑" panose="020B0503020204020204" pitchFamily="34" charset="-122"/>
                <a:sym typeface="+mn-ea"/>
              </a:rPr>
              <a:t>给我介绍了一个京剧的网络节目。山田师姐和铃木把遣唐使会全体成员写的贺卡还有我最喜欢的花带给了我。</a:t>
            </a:r>
            <a:endParaRPr lang="en-US" altLang="zh-CN" dirty="0">
              <a:latin typeface="微软雅黑" panose="020B0503020204020204" pitchFamily="34" charset="-122"/>
              <a:ea typeface="微软雅黑" panose="020B0503020204020204" pitchFamily="34" charset="-122"/>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33CA141-1C7F-4708-A12C-CAD640A1D3A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sym typeface="+mn-ea"/>
              </a:rPr>
              <a:t>但多亏了生病才让我深刻的感受到了朋友和周围人的温暖与温柔。我不会忘记这份珍贵的情谊。</a:t>
            </a:r>
            <a:endParaRPr lang="zh-CN" altLang="en-US" dirty="0"/>
          </a:p>
        </p:txBody>
      </p:sp>
      <p:sp>
        <p:nvSpPr>
          <p:cNvPr id="4" name="灯片编号占位符 3"/>
          <p:cNvSpPr>
            <a:spLocks noGrp="1"/>
          </p:cNvSpPr>
          <p:nvPr>
            <p:ph type="sldNum" sz="quarter" idx="5"/>
          </p:nvPr>
        </p:nvSpPr>
        <p:spPr/>
        <p:txBody>
          <a:bodyPr/>
          <a:lstStyle/>
          <a:p>
            <a:fld id="{933CA141-1C7F-4708-A12C-CAD640A1D3A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200" b="0" i="0" kern="1200" dirty="0">
                <a:solidFill>
                  <a:schemeClr val="tx1"/>
                </a:solidFill>
                <a:effectLst/>
                <a:latin typeface="+mn-lt"/>
                <a:ea typeface="+mn-ea"/>
                <a:cs typeface="+mn-cs"/>
              </a:rPr>
              <a:t>これから　　　体がだるい。　　薬が効いた。　　完全に</a:t>
            </a:r>
            <a:r>
              <a:rPr lang="ja-JP" altLang="en-US" sz="1200" b="0" i="0" kern="1200" dirty="0">
                <a:solidFill>
                  <a:schemeClr val="tx1"/>
                </a:solidFill>
                <a:effectLst/>
                <a:latin typeface="+mn-lt"/>
                <a:ea typeface="+mn-ea"/>
                <a:cs typeface="+mn-cs"/>
              </a:rPr>
              <a:t>取り戻した。　　一家の暮らしを支える。维持一家生活</a:t>
            </a:r>
            <a:endParaRPr lang="ja-JP"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b="0" dirty="0">
                <a:solidFill>
                  <a:prstClr val="black"/>
                </a:solidFill>
                <a:latin typeface="Kozuka Gothic Pr6N R" panose="020B0400000000000000" pitchFamily="34" charset="-128"/>
                <a:ea typeface="Kozuka Gothic Pr6N R" panose="020B0400000000000000" pitchFamily="34" charset="-128"/>
              </a:rPr>
              <a:t>ミスに気がついた。　友達が私を励ましました。　ひどい風邪　　　心をこめて看病する。用心看护　退屈な話　　</a:t>
            </a:r>
            <a:r>
              <a:rPr lang="ja-JP" altLang="en-US" sz="1200" b="0" dirty="0">
                <a:solidFill>
                  <a:prstClr val="black"/>
                </a:solidFill>
                <a:latin typeface="Kozuka Gothic Pr6N R" panose="020B0400000000000000" pitchFamily="34" charset="-128"/>
                <a:ea typeface="Kozuka Gothic Pr6N R" panose="020B0400000000000000" pitchFamily="34" charset="-128"/>
              </a:rPr>
              <a:t>テレビ番組</a:t>
            </a:r>
            <a:endParaRPr lang="ja-JP" altLang="en-US" sz="1200" b="0" dirty="0">
              <a:solidFill>
                <a:prstClr val="black"/>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b="0" dirty="0">
                <a:solidFill>
                  <a:prstClr val="black"/>
                </a:solidFill>
                <a:latin typeface="Kozuka Gothic Pr6N R" panose="020B0400000000000000" pitchFamily="34" charset="-128"/>
                <a:ea typeface="Kozuka Gothic Pr6N R" panose="020B0400000000000000" pitchFamily="34" charset="-128"/>
              </a:rPr>
              <a:t>涙がこぼれる。　温かいお言葉　　しみじみ考える</a:t>
            </a:r>
            <a:r>
              <a:rPr lang="ja-JP" altLang="en-US" sz="1200" b="0" dirty="0">
                <a:solidFill>
                  <a:prstClr val="black"/>
                </a:solidFill>
                <a:latin typeface="Kozuka Gothic Pr6N R" panose="020B0400000000000000" pitchFamily="34" charset="-128"/>
                <a:ea typeface="Kozuka Gothic Pr6N R" panose="020B0400000000000000" pitchFamily="34" charset="-128"/>
              </a:rPr>
              <a:t>。</a:t>
            </a:r>
            <a:endParaRPr lang="ja-JP" altLang="en-US" sz="1200" b="0" dirty="0">
              <a:solidFill>
                <a:prstClr val="black"/>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26848-2C0C-4FAF-882D-294BD11A0AD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ts val="2880"/>
              </a:lnSpc>
              <a:spcBef>
                <a:spcPts val="0"/>
              </a:spcBef>
              <a:spcAft>
                <a:spcPts val="0"/>
              </a:spcAft>
              <a:buClrTx/>
              <a:buSzTx/>
              <a:buFont typeface="Arial" panose="020B0604020202020204" pitchFamily="34" charset="0"/>
              <a:buNone/>
              <a:defRPr/>
            </a:pPr>
            <a:r>
              <a:rPr lang="ja-JP" altLang="en-US" dirty="0"/>
              <a:t>練習：息子</a:t>
            </a:r>
            <a:r>
              <a:rPr lang="ja-JP" altLang="en-US" dirty="0">
                <a:solidFill>
                  <a:srgbClr val="E66138"/>
                </a:solidFill>
              </a:rPr>
              <a:t>は</a:t>
            </a:r>
            <a:r>
              <a:rPr lang="ja-JP" altLang="en-US" dirty="0"/>
              <a:t>王さん</a:t>
            </a:r>
            <a:r>
              <a:rPr lang="ja-JP" altLang="en-US" dirty="0">
                <a:solidFill>
                  <a:srgbClr val="E66138"/>
                </a:solidFill>
              </a:rPr>
              <a:t>に</a:t>
            </a:r>
            <a:r>
              <a:rPr lang="ja-JP" altLang="en-US" dirty="0"/>
              <a:t>花束</a:t>
            </a:r>
            <a:r>
              <a:rPr lang="ja-JP" altLang="en-US" dirty="0">
                <a:solidFill>
                  <a:srgbClr val="E66138"/>
                </a:solidFill>
              </a:rPr>
              <a:t>をあげました</a:t>
            </a:r>
            <a:r>
              <a:rPr lang="ja-JP" altLang="en-US" dirty="0"/>
              <a:t>。／息子</a:t>
            </a:r>
            <a:r>
              <a:rPr lang="ja-JP" altLang="en-US" dirty="0">
                <a:solidFill>
                  <a:srgbClr val="E66138"/>
                </a:solidFill>
              </a:rPr>
              <a:t>は（</a:t>
            </a:r>
            <a:r>
              <a:rPr lang="ja-JP" altLang="en-US" dirty="0"/>
              <a:t>私</a:t>
            </a:r>
            <a:r>
              <a:rPr lang="ja-JP" altLang="en-US" dirty="0">
                <a:solidFill>
                  <a:srgbClr val="E66138"/>
                </a:solidFill>
              </a:rPr>
              <a:t>に）</a:t>
            </a:r>
            <a:r>
              <a:rPr lang="ja-JP" altLang="en-US" dirty="0"/>
              <a:t>花束</a:t>
            </a:r>
            <a:r>
              <a:rPr lang="ja-JP" altLang="en-US" dirty="0">
                <a:solidFill>
                  <a:srgbClr val="E66138"/>
                </a:solidFill>
              </a:rPr>
              <a:t>をくれました</a:t>
            </a:r>
            <a:r>
              <a:rPr lang="ja-JP" altLang="en-US" dirty="0"/>
              <a:t>。／（私</a:t>
            </a:r>
            <a:r>
              <a:rPr lang="ja-JP" altLang="en-US" dirty="0">
                <a:solidFill>
                  <a:srgbClr val="E66138"/>
                </a:solidFill>
              </a:rPr>
              <a:t>は）</a:t>
            </a:r>
            <a:r>
              <a:rPr lang="ja-JP" altLang="en-US" dirty="0"/>
              <a:t>息子</a:t>
            </a:r>
            <a:r>
              <a:rPr lang="ja-JP" altLang="en-US" dirty="0">
                <a:solidFill>
                  <a:srgbClr val="E66138"/>
                </a:solidFill>
              </a:rPr>
              <a:t>に</a:t>
            </a:r>
            <a:r>
              <a:rPr lang="ja-JP" altLang="en-US" dirty="0"/>
              <a:t>／</a:t>
            </a:r>
            <a:r>
              <a:rPr lang="ja-JP" altLang="en-US" dirty="0">
                <a:solidFill>
                  <a:srgbClr val="E66138"/>
                </a:solidFill>
              </a:rPr>
              <a:t>から</a:t>
            </a:r>
            <a:r>
              <a:rPr lang="ja-JP" altLang="en-US" dirty="0"/>
              <a:t>花束</a:t>
            </a:r>
            <a:r>
              <a:rPr lang="ja-JP" altLang="en-US" dirty="0">
                <a:solidFill>
                  <a:srgbClr val="E66138"/>
                </a:solidFill>
              </a:rPr>
              <a:t>をもらいました</a:t>
            </a:r>
            <a:r>
              <a:rPr lang="ja-JP" altLang="en-US" dirty="0"/>
              <a:t>。</a:t>
            </a:r>
            <a:endParaRPr lang="en-US" altLang="ja-JP" dirty="0"/>
          </a:p>
          <a:p>
            <a:pPr marL="0" marR="0" indent="0" algn="l" defTabSz="914400" rtl="0" eaLnBrk="1" fontAlgn="auto" latinLnBrk="0" hangingPunct="1">
              <a:lnSpc>
                <a:spcPts val="2880"/>
              </a:lnSpc>
              <a:spcBef>
                <a:spcPts val="0"/>
              </a:spcBef>
              <a:spcAft>
                <a:spcPts val="0"/>
              </a:spcAft>
              <a:buClrTx/>
              <a:buSzTx/>
              <a:buFont typeface="Arial" panose="020B0604020202020204" pitchFamily="34" charset="0"/>
              <a:buNone/>
              <a:defRPr/>
            </a:pPr>
            <a:r>
              <a:rPr lang="ja-JP" altLang="en-US" dirty="0"/>
              <a:t>（私は）先生に花束をあげた。あなたは～か。／学生たちは父に花束をくれた。／父は学生たちに花束をもらった。</a:t>
            </a:r>
            <a:endParaRPr lang="en-US" dirty="0"/>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ts val="2880"/>
              </a:lnSpc>
              <a:spcBef>
                <a:spcPts val="0"/>
              </a:spcBef>
              <a:spcAft>
                <a:spcPts val="0"/>
              </a:spcAft>
              <a:buClrTx/>
              <a:buSzTx/>
              <a:buFont typeface="Arial" panose="020B0604020202020204" pitchFamily="34" charset="0"/>
              <a:buNone/>
              <a:defRPr/>
            </a:pPr>
            <a:r>
              <a:rPr lang="zh-CN" altLang="en-US" sz="1200" u="none" dirty="0">
                <a:latin typeface="Kozuka Gothic Pr6N R" panose="020B0400000000000000" pitchFamily="34" charset="-128"/>
                <a:ea typeface="Kozuka Gothic Pr6N R" panose="020B0400000000000000" pitchFamily="34" charset="-128"/>
              </a:rPr>
              <a:t>常用于表示某人的受益动作</a:t>
            </a:r>
            <a:endParaRPr lang="ja-JP" altLang="en-US" sz="1200" u="none"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9EDE2-E6BB-432E-AFC2-5B7FFCD3FD8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ED074-42F2-4A87-AA52-9E4EB6DF2ED6}" type="slidenum">
              <a:rPr lang="zh-CN" altLang="en-US" smtClean="0"/>
            </a:fld>
            <a:endParaRPr lang="zh-CN" altLang="en-US"/>
          </a:p>
        </p:txBody>
      </p:sp>
      <p:pic>
        <p:nvPicPr>
          <p:cNvPr id="7" name="图片 6"/>
          <p:cNvPicPr>
            <a:picLocks noChangeAspect="1"/>
          </p:cNvPicPr>
          <p:nvPr userDrawn="1"/>
        </p:nvPicPr>
        <p:blipFill rotWithShape="1">
          <a:blip r:embed="rId12">
            <a:duotone>
              <a:schemeClr val="accent3">
                <a:shade val="45000"/>
                <a:satMod val="135000"/>
              </a:schemeClr>
              <a:prstClr val="white"/>
            </a:duotone>
            <a:extLst>
              <a:ext uri="{28A0092B-C50C-407E-A947-70E740481C1C}">
                <a14:useLocalDpi xmlns:a14="http://schemas.microsoft.com/office/drawing/2010/main" val="0"/>
              </a:ext>
            </a:extLst>
          </a:blip>
          <a:srcRect r="20957" b="15005"/>
          <a:stretch>
            <a:fillRect/>
          </a:stretch>
        </p:blipFill>
        <p:spPr>
          <a:xfrm>
            <a:off x="8478982" y="46992"/>
            <a:ext cx="3713018" cy="27749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emf"/></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emf"/><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slide" Target="slide3.xml"/><Relationship Id="rId2" Type="http://schemas.openxmlformats.org/officeDocument/2006/relationships/slide" Target="slide30.xml"/><Relationship Id="rId1" Type="http://schemas.openxmlformats.org/officeDocument/2006/relationships/slide" Target="slide1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image" Target="../media/image5.emf"/></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image" Target="../media/image5.emf"/></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image" Target="../media/image5.emf"/></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2.emf"/></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image" Target="../media/image5.emf"/></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image" Target="../media/image5.emf"/></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image" Target="../media/image5.emf"/></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13.jpe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image" Target="../media/image5.emf"/></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image" Target="../media/image2.emf"/></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 Target="slide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emf"/><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slide" Target="slide3.xml"/><Relationship Id="rId2" Type="http://schemas.openxmlformats.org/officeDocument/2006/relationships/slide" Target="slide30.xml"/><Relationship Id="rId1" Type="http://schemas.openxmlformats.org/officeDocument/2006/relationships/slide" Target="slide1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5.e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emf"/><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slide" Target="slide3.xml"/><Relationship Id="rId2" Type="http://schemas.openxmlformats.org/officeDocument/2006/relationships/slide" Target="slide30.xml"/><Relationship Id="rId1" Type="http://schemas.openxmlformats.org/officeDocument/2006/relationships/slide" Target="slide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duotone>
              <a:schemeClr val="accent3">
                <a:shade val="45000"/>
                <a:satMod val="135000"/>
              </a:schemeClr>
              <a:prstClr val="white"/>
            </a:duotone>
          </a:blip>
          <a:srcRect r="24066"/>
          <a:stretch>
            <a:fillRect/>
          </a:stretch>
        </p:blipFill>
        <p:spPr>
          <a:xfrm>
            <a:off x="4409515" y="1299133"/>
            <a:ext cx="7782485" cy="5448841"/>
          </a:xfrm>
          <a:prstGeom prst="rect">
            <a:avLst/>
          </a:prstGeom>
        </p:spPr>
      </p:pic>
      <p:sp>
        <p:nvSpPr>
          <p:cNvPr id="5" name="矩形 4"/>
          <p:cNvSpPr/>
          <p:nvPr/>
        </p:nvSpPr>
        <p:spPr>
          <a:xfrm>
            <a:off x="408061" y="1059445"/>
            <a:ext cx="3570605" cy="829945"/>
          </a:xfrm>
          <a:prstGeom prst="rect">
            <a:avLst/>
          </a:prstGeom>
        </p:spPr>
        <p:txBody>
          <a:bodyPr wrap="none">
            <a:spAutoFit/>
          </a:bodyPr>
          <a:lstStyle/>
          <a:p>
            <a:r>
              <a:rPr lang="ja-JP" altLang="en-US" sz="4800" b="1"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rPr>
              <a:t>第</a:t>
            </a:r>
            <a:r>
              <a:rPr lang="en-US" altLang="ja-JP" sz="4800" b="1" dirty="0">
                <a:solidFill>
                  <a:schemeClr val="accent2"/>
                </a:solidFill>
                <a:latin typeface="Kozuka Gothic Pro R" panose="020B0400000000000000" pitchFamily="34" charset="-128"/>
                <a:ea typeface="Kozuka Gothic Pro R" panose="020B0400000000000000" pitchFamily="34" charset="-128"/>
                <a:cs typeface="Kozuka Gothic Pro R" panose="020B0400000000000000" pitchFamily="34" charset="-128"/>
              </a:rPr>
              <a:t>3</a:t>
            </a:r>
            <a:r>
              <a:rPr lang="ja-JP" altLang="en-US" sz="4800" b="1"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rPr>
              <a:t>課　病気</a:t>
            </a:r>
            <a:endParaRPr lang="ja-JP" altLang="en-US" sz="4800" b="1"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
        <p:nvSpPr>
          <p:cNvPr id="6" name="矩形 5"/>
          <p:cNvSpPr/>
          <p:nvPr/>
        </p:nvSpPr>
        <p:spPr>
          <a:xfrm>
            <a:off x="408060" y="2316876"/>
            <a:ext cx="7470557" cy="829945"/>
          </a:xfrm>
          <a:prstGeom prst="rect">
            <a:avLst/>
          </a:prstGeom>
        </p:spPr>
        <p:txBody>
          <a:bodyPr wrap="square">
            <a:spAutoFit/>
          </a:bodyPr>
          <a:lstStyle/>
          <a:p>
            <a:r>
              <a:rPr lang="ja-JP" altLang="en-US" sz="2400" b="1"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rPr>
              <a:t>ユニット</a:t>
            </a:r>
            <a:r>
              <a:rPr lang="en-US" altLang="ja-JP" sz="2400" b="1"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rPr>
              <a:t>3</a:t>
            </a:r>
            <a:endParaRPr lang="en-US" altLang="ja-JP" sz="2400" b="1"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r>
              <a:rPr lang="ja-JP" altLang="en-US" sz="2400" b="1"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rPr>
              <a:t>中国に来</a:t>
            </a:r>
            <a:r>
              <a:rPr lang="ja-JP" altLang="en-US" sz="2400" b="1" dirty="0">
                <a:solidFill>
                  <a:srgbClr val="4C4C52"/>
                </a:solidFill>
                <a:highlight>
                  <a:srgbClr val="FFFF00"/>
                </a:highlight>
                <a:latin typeface="Kozuka Gothic Pro R" panose="020B0400000000000000" pitchFamily="34" charset="-128"/>
                <a:ea typeface="Kozuka Gothic Pro R" panose="020B0400000000000000" pitchFamily="34" charset="-128"/>
                <a:cs typeface="Kozuka Gothic Pro R" panose="020B0400000000000000" pitchFamily="34" charset="-128"/>
              </a:rPr>
              <a:t>てから</a:t>
            </a:r>
            <a:r>
              <a:rPr lang="ja-JP" altLang="en-US" sz="2400" b="1"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rPr>
              <a:t>今まで</a:t>
            </a:r>
            <a:r>
              <a:rPr lang="ja-JP" altLang="en-US" sz="2400" b="1" dirty="0">
                <a:solidFill>
                  <a:srgbClr val="4C4C52"/>
                </a:solidFill>
                <a:highlight>
                  <a:srgbClr val="FFFF00"/>
                </a:highlight>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a:t>
            </a:r>
            <a:r>
              <a:rPr lang="ja-JP" altLang="en-US" sz="2400" b="1"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rPr>
              <a:t>いちばんうれしかったこと</a:t>
            </a:r>
            <a:endParaRPr lang="ja-JP" altLang="en-US" sz="2400" b="1"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7296" y="1222562"/>
            <a:ext cx="11326873" cy="3784600"/>
          </a:xfrm>
          <a:prstGeom prst="rect">
            <a:avLst/>
          </a:prstGeom>
          <a:noFill/>
        </p:spPr>
        <p:txBody>
          <a:bodyPr wrap="square" rtlCol="0">
            <a:spAutoFit/>
          </a:bodyPr>
          <a:lstStyle/>
          <a:p>
            <a:pPr marL="514350" marR="0" lvl="0" indent="-514350" algn="just" defTabSz="914400" rtl="0" eaLnBrk="1" fontAlgn="auto" latinLnBrk="0" hangingPunct="1">
              <a:lnSpc>
                <a:spcPct val="200000"/>
              </a:lnSpc>
              <a:spcBef>
                <a:spcPct val="0"/>
              </a:spcBef>
              <a:spcAft>
                <a:spcPts val="0"/>
              </a:spcAft>
              <a:buClr>
                <a:prstClr val="black"/>
              </a:buClr>
              <a:buSzTx/>
              <a:buFont typeface="+mj-lt"/>
              <a:buAutoNum type="arabicPeriod" startAt="14"/>
              <a:defRPr/>
            </a:pPr>
            <a:r>
              <a:rPr kumimoji="0" lang="ja-JP"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一番</a:t>
            </a: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（いちばん）</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②</a:t>
            </a:r>
            <a:r>
              <a:rPr lang="ja-JP" altLang="zh-CN"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＜名</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・副</a:t>
            </a:r>
            <a:r>
              <a:rPr lang="ja-JP" altLang="zh-CN"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最先；第一</a:t>
            </a:r>
            <a:endParaRPr kumimoji="0" lang="zh-CN" altLang="ja-JP"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just" defTabSz="914400" rtl="0" eaLnBrk="1" fontAlgn="auto" latinLnBrk="0" hangingPunct="1">
              <a:lnSpc>
                <a:spcPct val="200000"/>
              </a:lnSpc>
              <a:spcBef>
                <a:spcPct val="0"/>
              </a:spcBef>
              <a:spcAft>
                <a:spcPts val="0"/>
              </a:spcAft>
              <a:buClr>
                <a:prstClr val="black"/>
              </a:buClr>
              <a:buSzTx/>
              <a:defRPr/>
            </a:pPr>
            <a:r>
              <a:rPr lang="en-US" altLang="ja-JP" sz="2400" b="1" dirty="0">
                <a:solidFill>
                  <a:srgbClr val="E66138"/>
                </a:solidFill>
                <a:latin typeface="微软雅黑" panose="020B0503020204020204" pitchFamily="34" charset="-122"/>
                <a:ea typeface="微软雅黑" panose="020B0503020204020204" pitchFamily="34" charset="-122"/>
                <a:cs typeface="微软雅黑" panose="020B0503020204020204" pitchFamily="34" charset="-122"/>
              </a:rPr>
              <a:t>     </a:t>
            </a:r>
            <a:r>
              <a:rPr lang="ja-JP"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~番</a:t>
            </a: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（～ばん）</a:t>
            </a: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＜接尾＞</a:t>
            </a: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号</a:t>
            </a:r>
            <a:endPar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0" indent="-514350" algn="just" defTabSz="914400" rtl="0" eaLnBrk="1" fontAlgn="auto" latinLnBrk="0" hangingPunct="1">
              <a:lnSpc>
                <a:spcPct val="200000"/>
              </a:lnSpc>
              <a:spcBef>
                <a:spcPct val="0"/>
              </a:spcBef>
              <a:spcAft>
                <a:spcPts val="0"/>
              </a:spcAft>
              <a:buClr>
                <a:prstClr val="black"/>
              </a:buClr>
              <a:buSzTx/>
              <a:buFont typeface="+mj-lt"/>
              <a:buAutoNum type="arabicPeriod" startAt="15"/>
              <a:defRPr/>
            </a:pPr>
            <a:r>
              <a:rPr lang="ja-JP"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涙</a:t>
            </a: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（なみだ）</a:t>
            </a: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①</a:t>
            </a: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名</a:t>
            </a: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眼泪</a:t>
            </a:r>
            <a:r>
              <a:rPr kumimoji="0" lang="ja-JP"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涙が出る　　</a:t>
            </a:r>
            <a:endParaRPr kumimoji="0" lang="en-US" altLang="ja-JP"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0" indent="-514350" algn="just" defTabSz="914400" rtl="0" eaLnBrk="1" fontAlgn="auto" latinLnBrk="0" hangingPunct="1">
              <a:lnSpc>
                <a:spcPct val="200000"/>
              </a:lnSpc>
              <a:spcBef>
                <a:spcPct val="0"/>
              </a:spcBef>
              <a:spcAft>
                <a:spcPts val="0"/>
              </a:spcAft>
              <a:buClr>
                <a:prstClr val="black"/>
              </a:buClr>
              <a:buSzTx/>
              <a:buFont typeface="+mj-lt"/>
              <a:buAutoNum type="arabicPeriod" startAt="16"/>
              <a:defRPr/>
            </a:pPr>
            <a:r>
              <a:rPr lang="ja-JP" altLang="en-US" sz="24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温かい</a:t>
            </a: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（あたたかい）</a:t>
            </a: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④</a:t>
            </a: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形Ⅰ</a:t>
            </a: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温暖（的）；温热（的）</a:t>
            </a:r>
            <a:endPar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0" indent="-514350" algn="just" defTabSz="914400" rtl="0" eaLnBrk="1" fontAlgn="auto" latinLnBrk="0" hangingPunct="1">
              <a:lnSpc>
                <a:spcPct val="200000"/>
              </a:lnSpc>
              <a:spcBef>
                <a:spcPct val="0"/>
              </a:spcBef>
              <a:spcAft>
                <a:spcPts val="0"/>
              </a:spcAft>
              <a:buClr>
                <a:prstClr val="black"/>
              </a:buClr>
              <a:buSzTx/>
              <a:buFont typeface="+mj-lt"/>
              <a:buAutoNum type="arabicPeriod" startAt="16"/>
              <a:defRPr/>
            </a:pPr>
            <a:r>
              <a:rPr kumimoji="0" lang="ja-JP" altLang="en-US" sz="24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しみじみ</a:t>
            </a: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③</a:t>
            </a: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a:t>
            </a: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副</a:t>
            </a: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a:t>
            </a: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痛切；深切 认真 程度深</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しみじみ考える</a:t>
            </a:r>
            <a:endPar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0" name="组合 9"/>
          <p:cNvGrpSpPr/>
          <p:nvPr/>
        </p:nvGrpSpPr>
        <p:grpSpPr>
          <a:xfrm>
            <a:off x="-1" y="301841"/>
            <a:ext cx="4048125" cy="619376"/>
            <a:chOff x="-1" y="301841"/>
            <a:chExt cx="4048125" cy="619376"/>
          </a:xfrm>
        </p:grpSpPr>
        <p:sp>
          <p:nvSpPr>
            <p:cNvPr id="9" name="矩形: 剪去单角 8"/>
            <p:cNvSpPr/>
            <p:nvPr/>
          </p:nvSpPr>
          <p:spPr>
            <a:xfrm>
              <a:off x="-1" y="301841"/>
              <a:ext cx="4048125" cy="619376"/>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 name="组合 1"/>
            <p:cNvGrpSpPr/>
            <p:nvPr/>
          </p:nvGrpSpPr>
          <p:grpSpPr>
            <a:xfrm>
              <a:off x="317296" y="388532"/>
              <a:ext cx="3730828" cy="460375"/>
              <a:chOff x="88560" y="274732"/>
              <a:chExt cx="3730828" cy="460375"/>
            </a:xfrm>
          </p:grpSpPr>
          <p:sp>
            <p:nvSpPr>
              <p:cNvPr id="6" name="矩形 5"/>
              <p:cNvSpPr/>
              <p:nvPr/>
            </p:nvSpPr>
            <p:spPr>
              <a:xfrm>
                <a:off x="957749" y="274732"/>
                <a:ext cx="2861639" cy="460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ja-JP"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新出単語</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P21</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ja-JP"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8560" y="302832"/>
                <a:ext cx="762658" cy="405463"/>
              </a:xfrm>
              <a:prstGeom prst="rect">
                <a:avLst/>
              </a:prstGeom>
            </p:spPr>
          </p:pic>
        </p:gr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22916" y="2170643"/>
            <a:ext cx="9526059" cy="2516714"/>
            <a:chOff x="1208682" y="2051097"/>
            <a:chExt cx="9526059" cy="2516714"/>
          </a:xfrm>
        </p:grpSpPr>
        <p:sp>
          <p:nvSpPr>
            <p:cNvPr id="27" name="椭圆 1">
              <a:hlinkClick r:id="rId1" action="ppaction://hlinksldjump"/>
            </p:cNvPr>
            <p:cNvSpPr>
              <a:spLocks noChangeArrowheads="1"/>
            </p:cNvSpPr>
            <p:nvPr/>
          </p:nvSpPr>
          <p:spPr bwMode="auto">
            <a:xfrm>
              <a:off x="1228791" y="2051097"/>
              <a:ext cx="2334683"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6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9" name="椭圆 11">
              <a:hlinkClick r:id="rId2" action="ppaction://hlinksldjump"/>
            </p:cNvPr>
            <p:cNvSpPr>
              <a:spLocks noChangeArrowheads="1"/>
            </p:cNvSpPr>
            <p:nvPr/>
          </p:nvSpPr>
          <p:spPr bwMode="auto">
            <a:xfrm>
              <a:off x="8237074" y="2072262"/>
              <a:ext cx="2497667" cy="2495549"/>
            </a:xfrm>
            <a:prstGeom prst="ellipse">
              <a:avLst/>
            </a:prstGeom>
            <a:solidFill>
              <a:schemeClr val="bg1">
                <a:lumMod val="8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1" name="椭圆 1">
              <a:hlinkClick r:id="rId3" action="ppaction://hlinksldjump"/>
            </p:cNvPr>
            <p:cNvSpPr>
              <a:spLocks noChangeArrowheads="1"/>
            </p:cNvSpPr>
            <p:nvPr/>
          </p:nvSpPr>
          <p:spPr bwMode="auto">
            <a:xfrm>
              <a:off x="3563473" y="2072262"/>
              <a:ext cx="2336800"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8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3" name="椭圆 1">
              <a:hlinkClick r:id="" action="ppaction://noaction"/>
            </p:cNvPr>
            <p:cNvSpPr>
              <a:spLocks noChangeArrowheads="1"/>
            </p:cNvSpPr>
            <p:nvPr/>
          </p:nvSpPr>
          <p:spPr bwMode="auto">
            <a:xfrm>
              <a:off x="5900273" y="2072262"/>
              <a:ext cx="2334684"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accent2"/>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4" name="TextBox 14"/>
            <p:cNvSpPr>
              <a:spLocks noChangeArrowheads="1"/>
            </p:cNvSpPr>
            <p:nvPr/>
          </p:nvSpPr>
          <p:spPr bwMode="auto">
            <a:xfrm>
              <a:off x="2043708" y="2065911"/>
              <a:ext cx="530915"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01</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5" name="TextBox 15"/>
            <p:cNvSpPr>
              <a:spLocks noChangeArrowheads="1"/>
            </p:cNvSpPr>
            <p:nvPr/>
          </p:nvSpPr>
          <p:spPr bwMode="auto">
            <a:xfrm>
              <a:off x="4418608" y="2116209"/>
              <a:ext cx="630301"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02</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6" name="TextBox 16"/>
            <p:cNvSpPr>
              <a:spLocks noChangeArrowheads="1"/>
            </p:cNvSpPr>
            <p:nvPr/>
          </p:nvSpPr>
          <p:spPr bwMode="auto">
            <a:xfrm>
              <a:off x="6700375" y="2116209"/>
              <a:ext cx="583814"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03</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7" name="TextBox 17"/>
            <p:cNvSpPr>
              <a:spLocks noChangeArrowheads="1"/>
            </p:cNvSpPr>
            <p:nvPr/>
          </p:nvSpPr>
          <p:spPr bwMode="auto">
            <a:xfrm>
              <a:off x="9062905" y="2116209"/>
              <a:ext cx="622286"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04</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8" name="直接连接符 18"/>
            <p:cNvSpPr>
              <a:spLocks noChangeShapeType="1"/>
            </p:cNvSpPr>
            <p:nvPr/>
          </p:nvSpPr>
          <p:spPr bwMode="auto">
            <a:xfrm>
              <a:off x="1516657" y="2844846"/>
              <a:ext cx="1714500" cy="2117"/>
            </a:xfrm>
            <a:prstGeom prst="line">
              <a:avLst/>
            </a:prstGeom>
            <a:noFill/>
            <a:ln w="9525">
              <a:solidFill>
                <a:schemeClr val="bg1"/>
              </a:solidFill>
              <a:prstDash val="dash"/>
              <a:bevel/>
            </a:ln>
          </p:spPr>
          <p:txBody>
            <a:bodyPr/>
            <a:lstStyle/>
            <a:p>
              <a:endParaRPr lang="zh-CN" altLang="en-US" sz="2400"/>
            </a:p>
          </p:txBody>
        </p:sp>
        <p:sp>
          <p:nvSpPr>
            <p:cNvPr id="39" name="直接连接符 19"/>
            <p:cNvSpPr>
              <a:spLocks noChangeShapeType="1"/>
            </p:cNvSpPr>
            <p:nvPr/>
          </p:nvSpPr>
          <p:spPr bwMode="auto">
            <a:xfrm>
              <a:off x="3874625" y="2844846"/>
              <a:ext cx="1714500" cy="2117"/>
            </a:xfrm>
            <a:prstGeom prst="line">
              <a:avLst/>
            </a:prstGeom>
            <a:noFill/>
            <a:ln w="9525">
              <a:solidFill>
                <a:schemeClr val="tx1"/>
              </a:solidFill>
              <a:prstDash val="dash"/>
              <a:bevel/>
            </a:ln>
          </p:spPr>
          <p:txBody>
            <a:bodyPr/>
            <a:lstStyle/>
            <a:p>
              <a:endParaRPr lang="zh-CN" altLang="en-US" sz="2400"/>
            </a:p>
          </p:txBody>
        </p:sp>
        <p:sp>
          <p:nvSpPr>
            <p:cNvPr id="40" name="直接连接符 20"/>
            <p:cNvSpPr>
              <a:spLocks noChangeShapeType="1"/>
            </p:cNvSpPr>
            <p:nvPr/>
          </p:nvSpPr>
          <p:spPr bwMode="auto">
            <a:xfrm>
              <a:off x="6209308" y="2844846"/>
              <a:ext cx="1714500" cy="2117"/>
            </a:xfrm>
            <a:prstGeom prst="line">
              <a:avLst/>
            </a:prstGeom>
            <a:noFill/>
            <a:ln w="9525">
              <a:solidFill>
                <a:schemeClr val="bg1"/>
              </a:solidFill>
              <a:prstDash val="dash"/>
              <a:bevel/>
            </a:ln>
          </p:spPr>
          <p:txBody>
            <a:bodyPr/>
            <a:lstStyle/>
            <a:p>
              <a:endParaRPr lang="zh-CN" altLang="en-US" sz="2400"/>
            </a:p>
          </p:txBody>
        </p:sp>
        <p:sp>
          <p:nvSpPr>
            <p:cNvPr id="41" name="直接连接符 21"/>
            <p:cNvSpPr>
              <a:spLocks noChangeShapeType="1"/>
            </p:cNvSpPr>
            <p:nvPr/>
          </p:nvSpPr>
          <p:spPr bwMode="auto">
            <a:xfrm>
              <a:off x="8556691" y="2844846"/>
              <a:ext cx="1913467" cy="2117"/>
            </a:xfrm>
            <a:prstGeom prst="line">
              <a:avLst/>
            </a:prstGeom>
            <a:noFill/>
            <a:ln w="9525">
              <a:solidFill>
                <a:schemeClr val="tx1"/>
              </a:solidFill>
              <a:prstDash val="dash"/>
              <a:bevel/>
            </a:ln>
          </p:spPr>
          <p:txBody>
            <a:bodyPr/>
            <a:lstStyle/>
            <a:p>
              <a:endParaRPr lang="zh-CN" altLang="en-US" sz="2400"/>
            </a:p>
          </p:txBody>
        </p:sp>
        <p:sp>
          <p:nvSpPr>
            <p:cNvPr id="42" name="TextBox 22"/>
            <p:cNvSpPr>
              <a:spLocks noChangeArrowheads="1"/>
            </p:cNvSpPr>
            <p:nvPr/>
          </p:nvSpPr>
          <p:spPr bwMode="auto">
            <a:xfrm>
              <a:off x="120868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読解文</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3" name="TextBox 24"/>
            <p:cNvSpPr>
              <a:spLocks noChangeArrowheads="1"/>
            </p:cNvSpPr>
            <p:nvPr/>
          </p:nvSpPr>
          <p:spPr bwMode="auto">
            <a:xfrm>
              <a:off x="3577573" y="3001478"/>
              <a:ext cx="2328333"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新出単語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4" name="TextBox 26"/>
            <p:cNvSpPr>
              <a:spLocks noChangeArrowheads="1"/>
            </p:cNvSpPr>
            <p:nvPr/>
          </p:nvSpPr>
          <p:spPr bwMode="auto">
            <a:xfrm>
              <a:off x="591437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文法</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5" name="TextBox 28"/>
            <p:cNvSpPr>
              <a:spLocks noChangeArrowheads="1"/>
            </p:cNvSpPr>
            <p:nvPr/>
          </p:nvSpPr>
          <p:spPr bwMode="auto">
            <a:xfrm>
              <a:off x="8556691" y="3003602"/>
              <a:ext cx="1913467" cy="441916"/>
            </a:xfrm>
            <a:prstGeom prst="rect">
              <a:avLst/>
            </a:prstGeom>
            <a:noFill/>
            <a:ln w="9525">
              <a:noFill/>
              <a:miter lim="800000"/>
            </a:ln>
          </p:spPr>
          <p:txBody>
            <a:bodyPr wrap="square">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練習用単語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pic>
          <p:nvPicPr>
            <p:cNvPr id="46" name="图片 45"/>
            <p:cNvPicPr>
              <a:picLocks noChangeAspect="1"/>
            </p:cNvPicPr>
            <p:nvPr/>
          </p:nvPicPr>
          <p:blipFill>
            <a:blip r:embed="rId4"/>
            <a:stretch>
              <a:fillRect/>
            </a:stretch>
          </p:blipFill>
          <p:spPr>
            <a:xfrm>
              <a:off x="1921088" y="3521903"/>
              <a:ext cx="824912" cy="783667"/>
            </a:xfrm>
            <a:prstGeom prst="rect">
              <a:avLst/>
            </a:prstGeom>
          </p:spPr>
        </p:pic>
        <p:pic>
          <p:nvPicPr>
            <p:cNvPr id="47" name="图片 46"/>
            <p:cNvPicPr>
              <a:picLocks noChangeAspect="1"/>
            </p:cNvPicPr>
            <p:nvPr/>
          </p:nvPicPr>
          <p:blipFill>
            <a:blip r:embed="rId5"/>
            <a:stretch>
              <a:fillRect/>
            </a:stretch>
          </p:blipFill>
          <p:spPr>
            <a:xfrm>
              <a:off x="8709160" y="3440122"/>
              <a:ext cx="1370299" cy="858038"/>
            </a:xfrm>
            <a:prstGeom prst="rect">
              <a:avLst/>
            </a:prstGeom>
          </p:spPr>
        </p:pic>
        <p:pic>
          <p:nvPicPr>
            <p:cNvPr id="48" name="图片 47"/>
            <p:cNvPicPr>
              <a:picLocks noChangeAspect="1"/>
            </p:cNvPicPr>
            <p:nvPr/>
          </p:nvPicPr>
          <p:blipFill>
            <a:blip r:embed="rId6"/>
            <a:stretch>
              <a:fillRect/>
            </a:stretch>
          </p:blipFill>
          <p:spPr>
            <a:xfrm>
              <a:off x="6452278" y="3451861"/>
              <a:ext cx="1067638" cy="846299"/>
            </a:xfrm>
            <a:prstGeom prst="rect">
              <a:avLst/>
            </a:prstGeom>
          </p:spPr>
        </p:pic>
        <p:pic>
          <p:nvPicPr>
            <p:cNvPr id="49" name="图片 48"/>
            <p:cNvPicPr>
              <a:picLocks noChangeAspect="1"/>
            </p:cNvPicPr>
            <p:nvPr/>
          </p:nvPicPr>
          <p:blipFill>
            <a:blip r:embed="rId7"/>
            <a:stretch>
              <a:fillRect/>
            </a:stretch>
          </p:blipFill>
          <p:spPr>
            <a:xfrm>
              <a:off x="4197659" y="3575600"/>
              <a:ext cx="1162355" cy="61796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47913" y="1304682"/>
            <a:ext cx="10756872" cy="953135"/>
          </a:xfrm>
          <a:prstGeom prst="rect">
            <a:avLst/>
          </a:prstGeom>
          <a:noFill/>
        </p:spPr>
        <p:txBody>
          <a:bodyPr wrap="square" rtlCol="0">
            <a:spAutoFit/>
          </a:bodyPr>
          <a:lstStyle/>
          <a:p>
            <a:pPr lvl="0">
              <a:lnSpc>
                <a:spcPct val="200000"/>
              </a:lnSpc>
              <a:spcBef>
                <a:spcPct val="0"/>
              </a:spcBef>
              <a:buClr>
                <a:schemeClr val="tx1"/>
              </a:buClr>
            </a:pPr>
            <a:r>
              <a:rPr lang="zh-CN" altLang="en-US" sz="2800" dirty="0">
                <a:solidFill>
                  <a:srgbClr val="E66138"/>
                </a:solidFill>
                <a:latin typeface="微软雅黑" panose="020B0503020204020204" pitchFamily="34" charset="-122"/>
                <a:ea typeface="微软雅黑" panose="020B0503020204020204" pitchFamily="34" charset="-122"/>
              </a:rPr>
              <a:t>物品的授受</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12</a:t>
            </a:r>
            <a:r>
              <a:rPr lang="zh-CN" altLang="en-US" sz="2800" dirty="0">
                <a:latin typeface="微软雅黑" panose="020B0503020204020204" pitchFamily="34" charset="-122"/>
                <a:ea typeface="微软雅黑" panose="020B0503020204020204" pitchFamily="34" charset="-122"/>
              </a:rPr>
              <a:t>课</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单元）</a:t>
            </a:r>
            <a:endParaRPr lang="ja-JP" altLang="zh-CN" sz="2800" dirty="0">
              <a:latin typeface="微软雅黑" panose="020B0503020204020204" pitchFamily="34" charset="-122"/>
              <a:ea typeface="微软雅黑" panose="020B0503020204020204" pitchFamily="34" charset="-122"/>
            </a:endParaRPr>
          </a:p>
        </p:txBody>
      </p:sp>
      <p:grpSp>
        <p:nvGrpSpPr>
          <p:cNvPr id="21" name="组合 20"/>
          <p:cNvGrpSpPr/>
          <p:nvPr/>
        </p:nvGrpSpPr>
        <p:grpSpPr>
          <a:xfrm rot="19800147">
            <a:off x="323124" y="1657656"/>
            <a:ext cx="747838" cy="548527"/>
            <a:chOff x="6579684" y="1851050"/>
            <a:chExt cx="4331265" cy="3176915"/>
          </a:xfrm>
        </p:grpSpPr>
        <p:grpSp>
          <p:nvGrpSpPr>
            <p:cNvPr id="22" name="Group 55"/>
            <p:cNvGrpSpPr/>
            <p:nvPr/>
          </p:nvGrpSpPr>
          <p:grpSpPr>
            <a:xfrm rot="2273417">
              <a:off x="7686162" y="1851050"/>
              <a:ext cx="3224787" cy="3176915"/>
              <a:chOff x="0" y="0"/>
              <a:chExt cx="1149595" cy="1132530"/>
            </a:xfrm>
          </p:grpSpPr>
          <p:sp>
            <p:nvSpPr>
              <p:cNvPr id="26"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nvGrpSpPr>
              <p:cNvPr id="27" name="Group 54"/>
              <p:cNvGrpSpPr/>
              <p:nvPr/>
            </p:nvGrpSpPr>
            <p:grpSpPr>
              <a:xfrm>
                <a:off x="-1" y="0"/>
                <a:ext cx="1149597" cy="1132531"/>
                <a:chOff x="0" y="0"/>
                <a:chExt cx="1149595" cy="1132530"/>
              </a:xfrm>
            </p:grpSpPr>
            <p:sp>
              <p:nvSpPr>
                <p:cNvPr id="28"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9"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30"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23" name="Group 58"/>
            <p:cNvGrpSpPr/>
            <p:nvPr/>
          </p:nvGrpSpPr>
          <p:grpSpPr>
            <a:xfrm rot="2273417">
              <a:off x="6579684" y="2485046"/>
              <a:ext cx="2252925" cy="2330728"/>
              <a:chOff x="0" y="0"/>
              <a:chExt cx="803139" cy="830875"/>
            </a:xfrm>
          </p:grpSpPr>
          <p:sp>
            <p:nvSpPr>
              <p:cNvPr id="24"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5"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pic>
        <p:nvPicPr>
          <p:cNvPr id="46" name="图片 45"/>
          <p:cNvPicPr>
            <a:picLocks noChangeAspect="1"/>
          </p:cNvPicPr>
          <p:nvPr/>
        </p:nvPicPr>
        <p:blipFill>
          <a:blip r:embed="rId1"/>
          <a:stretch>
            <a:fillRect/>
          </a:stretch>
        </p:blipFill>
        <p:spPr>
          <a:xfrm>
            <a:off x="1040761" y="3746342"/>
            <a:ext cx="2173510" cy="2019506"/>
          </a:xfrm>
          <a:prstGeom prst="rect">
            <a:avLst/>
          </a:prstGeom>
        </p:spPr>
      </p:pic>
      <p:pic>
        <p:nvPicPr>
          <p:cNvPr id="42" name="图片 41"/>
          <p:cNvPicPr>
            <a:picLocks noChangeAspect="1"/>
          </p:cNvPicPr>
          <p:nvPr/>
        </p:nvPicPr>
        <p:blipFill>
          <a:blip r:embed="rId2"/>
          <a:stretch>
            <a:fillRect/>
          </a:stretch>
        </p:blipFill>
        <p:spPr>
          <a:xfrm>
            <a:off x="9010356" y="3703573"/>
            <a:ext cx="2071001" cy="1904738"/>
          </a:xfrm>
          <a:prstGeom prst="rect">
            <a:avLst/>
          </a:prstGeom>
        </p:spPr>
      </p:pic>
      <p:pic>
        <p:nvPicPr>
          <p:cNvPr id="50" name="图片 49"/>
          <p:cNvPicPr>
            <a:picLocks noChangeAspect="1"/>
          </p:cNvPicPr>
          <p:nvPr/>
        </p:nvPicPr>
        <p:blipFill>
          <a:blip r:embed="rId3"/>
          <a:stretch>
            <a:fillRect/>
          </a:stretch>
        </p:blipFill>
        <p:spPr>
          <a:xfrm>
            <a:off x="4938545" y="3416273"/>
            <a:ext cx="2143981" cy="2219687"/>
          </a:xfrm>
          <a:prstGeom prst="rect">
            <a:avLst/>
          </a:prstGeom>
        </p:spPr>
      </p:pic>
      <p:sp>
        <p:nvSpPr>
          <p:cNvPr id="8" name="矩形 7"/>
          <p:cNvSpPr/>
          <p:nvPr/>
        </p:nvSpPr>
        <p:spPr>
          <a:xfrm>
            <a:off x="256032" y="5637730"/>
            <a:ext cx="3742968" cy="1200329"/>
          </a:xfrm>
          <a:prstGeom prst="rect">
            <a:avLst/>
          </a:prstGeom>
        </p:spPr>
        <p:txBody>
          <a:bodyPr wrap="square">
            <a:spAutoFit/>
          </a:bodyPr>
          <a:lstStyle/>
          <a:p>
            <a:pPr algn="ctr">
              <a:lnSpc>
                <a:spcPct val="150000"/>
              </a:lnSpc>
            </a:pPr>
            <a:r>
              <a:rPr lang="zh-CN" altLang="en-US" sz="1600" u="sng" dirty="0">
                <a:latin typeface="微软雅黑" panose="020B0503020204020204" pitchFamily="34" charset="-122"/>
                <a:ea typeface="微软雅黑" panose="020B0503020204020204" pitchFamily="34" charset="-122"/>
              </a:rPr>
              <a:t>给与者</a:t>
            </a:r>
            <a:r>
              <a:rPr lang="ja-JP" altLang="en-US" sz="1600" dirty="0">
                <a:solidFill>
                  <a:srgbClr val="E66138"/>
                </a:solidFill>
                <a:latin typeface="微软雅黑" panose="020B0503020204020204" pitchFamily="34" charset="-122"/>
                <a:ea typeface="微软雅黑" panose="020B0503020204020204" pitchFamily="34" charset="-122"/>
              </a:rPr>
              <a:t>は</a:t>
            </a:r>
            <a:r>
              <a:rPr lang="en-US" altLang="ja-JP" sz="1600" dirty="0">
                <a:latin typeface="微软雅黑" panose="020B0503020204020204" pitchFamily="34" charset="-122"/>
                <a:ea typeface="微软雅黑" panose="020B0503020204020204" pitchFamily="34" charset="-122"/>
              </a:rPr>
              <a:t>/</a:t>
            </a:r>
            <a:r>
              <a:rPr lang="ja-JP" altLang="en-US" sz="1600" dirty="0">
                <a:latin typeface="微软雅黑" panose="020B0503020204020204" pitchFamily="34" charset="-122"/>
                <a:ea typeface="微软雅黑" panose="020B0503020204020204" pitchFamily="34" charset="-122"/>
              </a:rPr>
              <a:t>が</a:t>
            </a:r>
            <a:r>
              <a:rPr lang="zh-CN" altLang="en-US" sz="1600" dirty="0">
                <a:latin typeface="微软雅黑" panose="020B0503020204020204" pitchFamily="34" charset="-122"/>
                <a:ea typeface="微软雅黑" panose="020B0503020204020204" pitchFamily="34" charset="-122"/>
              </a:rPr>
              <a:t> </a:t>
            </a:r>
            <a:r>
              <a:rPr lang="zh-CN" altLang="en-US" sz="1600" u="sng" dirty="0">
                <a:latin typeface="微软雅黑" panose="020B0503020204020204" pitchFamily="34" charset="-122"/>
                <a:ea typeface="微软雅黑" panose="020B0503020204020204" pitchFamily="34" charset="-122"/>
              </a:rPr>
              <a:t>领受者</a:t>
            </a:r>
            <a:r>
              <a:rPr lang="ja-JP" altLang="en-US" sz="1600" dirty="0">
                <a:solidFill>
                  <a:srgbClr val="E66138"/>
                </a:solidFill>
                <a:latin typeface="微软雅黑" panose="020B0503020204020204" pitchFamily="34" charset="-122"/>
                <a:ea typeface="微软雅黑" panose="020B0503020204020204" pitchFamily="34" charset="-122"/>
              </a:rPr>
              <a:t>に</a:t>
            </a:r>
            <a:r>
              <a:rPr lang="ja-JP" altLang="en-US" sz="1600" dirty="0">
                <a:solidFill>
                  <a:srgbClr val="527C57"/>
                </a:solidFill>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某物</a:t>
            </a:r>
            <a:r>
              <a:rPr lang="ja-JP" altLang="en-US" sz="1600" dirty="0">
                <a:solidFill>
                  <a:srgbClr val="E66138"/>
                </a:solidFill>
                <a:latin typeface="微软雅黑" panose="020B0503020204020204" pitchFamily="34" charset="-122"/>
                <a:ea typeface="微软雅黑" panose="020B0503020204020204" pitchFamily="34" charset="-122"/>
              </a:rPr>
              <a:t>をあげる</a:t>
            </a:r>
            <a:r>
              <a:rPr lang="ja-JP" altLang="en-US" sz="1600" dirty="0">
                <a:latin typeface="微软雅黑" panose="020B0503020204020204" pitchFamily="34" charset="-122"/>
                <a:ea typeface="微软雅黑" panose="020B0503020204020204" pitchFamily="34" charset="-122"/>
              </a:rPr>
              <a:t>。</a:t>
            </a:r>
            <a:endParaRPr lang="en-US" altLang="ja-JP" sz="1600" dirty="0">
              <a:latin typeface="微软雅黑" panose="020B0503020204020204" pitchFamily="34" charset="-122"/>
              <a:ea typeface="微软雅黑" panose="020B0503020204020204" pitchFamily="34" charset="-122"/>
            </a:endParaRPr>
          </a:p>
          <a:p>
            <a:pPr algn="ctr">
              <a:lnSpc>
                <a:spcPct val="150000"/>
              </a:lnSpc>
            </a:pPr>
            <a:r>
              <a:rPr lang="zh-CN" altLang="en-US" sz="1600" dirty="0">
                <a:latin typeface="微软雅黑" panose="020B0503020204020204" pitchFamily="34" charset="-122"/>
                <a:ea typeface="微软雅黑" panose="020B0503020204020204" pitchFamily="34" charset="-122"/>
              </a:rPr>
              <a:t>当领受者是听话人且是长辈、上级时：避免使用，以免给对方造成心理负担。</a:t>
            </a:r>
            <a:endParaRPr lang="en-US" sz="1600" dirty="0">
              <a:latin typeface="微软雅黑" panose="020B0503020204020204" pitchFamily="34" charset="-122"/>
              <a:ea typeface="微软雅黑" panose="020B0503020204020204" pitchFamily="34" charset="-122"/>
            </a:endParaRPr>
          </a:p>
        </p:txBody>
      </p:sp>
      <p:sp>
        <p:nvSpPr>
          <p:cNvPr id="9" name="矩形 8"/>
          <p:cNvSpPr/>
          <p:nvPr/>
        </p:nvSpPr>
        <p:spPr>
          <a:xfrm>
            <a:off x="4109656" y="5637730"/>
            <a:ext cx="3801758" cy="461665"/>
          </a:xfrm>
          <a:prstGeom prst="rect">
            <a:avLst/>
          </a:prstGeom>
        </p:spPr>
        <p:txBody>
          <a:bodyPr wrap="square">
            <a:spAutoFit/>
          </a:bodyPr>
          <a:lstStyle/>
          <a:p>
            <a:pPr algn="ctr">
              <a:lnSpc>
                <a:spcPct val="150000"/>
              </a:lnSpc>
            </a:pPr>
            <a:r>
              <a:rPr lang="ja-JP" altLang="en-US" sz="1600" u="sng" dirty="0">
                <a:latin typeface="微软雅黑" panose="020B0503020204020204" pitchFamily="34" charset="-122"/>
                <a:ea typeface="微软雅黑" panose="020B0503020204020204" pitchFamily="34" charset="-122"/>
              </a:rPr>
              <a:t>给与者</a:t>
            </a:r>
            <a:r>
              <a:rPr lang="ja-JP" altLang="en-US" sz="1600" dirty="0">
                <a:solidFill>
                  <a:srgbClr val="E66138"/>
                </a:solidFill>
                <a:latin typeface="微软雅黑" panose="020B0503020204020204" pitchFamily="34" charset="-122"/>
                <a:ea typeface="微软雅黑" panose="020B0503020204020204" pitchFamily="34" charset="-122"/>
              </a:rPr>
              <a:t>は</a:t>
            </a:r>
            <a:r>
              <a:rPr lang="en-US" altLang="ja-JP" sz="1600" dirty="0">
                <a:latin typeface="微软雅黑" panose="020B0503020204020204" pitchFamily="34" charset="-122"/>
                <a:ea typeface="微软雅黑" panose="020B0503020204020204" pitchFamily="34" charset="-122"/>
              </a:rPr>
              <a:t>/</a:t>
            </a:r>
            <a:r>
              <a:rPr lang="ja-JP" altLang="en-US" sz="1600" dirty="0">
                <a:latin typeface="微软雅黑" panose="020B0503020204020204" pitchFamily="34" charset="-122"/>
                <a:ea typeface="微软雅黑" panose="020B0503020204020204" pitchFamily="34" charset="-122"/>
              </a:rPr>
              <a:t>が </a:t>
            </a:r>
            <a:r>
              <a:rPr lang="ja-JP" altLang="en-US" sz="1600" u="sng" dirty="0">
                <a:latin typeface="微软雅黑" panose="020B0503020204020204" pitchFamily="34" charset="-122"/>
                <a:ea typeface="微软雅黑" panose="020B0503020204020204" pitchFamily="34" charset="-122"/>
              </a:rPr>
              <a:t>领受者</a:t>
            </a:r>
            <a:r>
              <a:rPr lang="ja-JP" altLang="en-US" sz="1600" dirty="0">
                <a:solidFill>
                  <a:srgbClr val="E66138"/>
                </a:solidFill>
                <a:latin typeface="微软雅黑" panose="020B0503020204020204" pitchFamily="34" charset="-122"/>
                <a:ea typeface="微软雅黑" panose="020B0503020204020204" pitchFamily="34" charset="-122"/>
              </a:rPr>
              <a:t>に</a:t>
            </a:r>
            <a:r>
              <a:rPr lang="ja-JP" altLang="en-US" sz="1600" dirty="0">
                <a:solidFill>
                  <a:srgbClr val="527C57"/>
                </a:solidFill>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某物</a:t>
            </a:r>
            <a:r>
              <a:rPr lang="ja-JP" altLang="en-US" sz="1600" dirty="0">
                <a:solidFill>
                  <a:srgbClr val="E66138"/>
                </a:solidFill>
                <a:latin typeface="微软雅黑" panose="020B0503020204020204" pitchFamily="34" charset="-122"/>
                <a:ea typeface="微软雅黑" panose="020B0503020204020204" pitchFamily="34" charset="-122"/>
              </a:rPr>
              <a:t>をくれる</a:t>
            </a:r>
            <a:r>
              <a:rPr lang="ja-JP" altLang="en-US" sz="1600" dirty="0">
                <a:latin typeface="微软雅黑" panose="020B0503020204020204" pitchFamily="34" charset="-122"/>
                <a:ea typeface="微软雅黑" panose="020B0503020204020204" pitchFamily="34" charset="-122"/>
              </a:rPr>
              <a:t>。</a:t>
            </a:r>
            <a:endParaRPr lang="en-US" sz="1600" dirty="0">
              <a:latin typeface="微软雅黑" panose="020B0503020204020204" pitchFamily="34" charset="-122"/>
              <a:ea typeface="微软雅黑" panose="020B0503020204020204" pitchFamily="34" charset="-122"/>
            </a:endParaRPr>
          </a:p>
        </p:txBody>
      </p:sp>
      <p:sp>
        <p:nvSpPr>
          <p:cNvPr id="10" name="矩形 9"/>
          <p:cNvSpPr/>
          <p:nvPr/>
        </p:nvSpPr>
        <p:spPr>
          <a:xfrm>
            <a:off x="8069285" y="5637730"/>
            <a:ext cx="3953142" cy="830997"/>
          </a:xfrm>
          <a:prstGeom prst="rect">
            <a:avLst/>
          </a:prstGeom>
        </p:spPr>
        <p:txBody>
          <a:bodyPr wrap="square">
            <a:spAutoFit/>
          </a:bodyPr>
          <a:lstStyle/>
          <a:p>
            <a:pPr algn="ctr">
              <a:lnSpc>
                <a:spcPct val="150000"/>
              </a:lnSpc>
            </a:pPr>
            <a:r>
              <a:rPr lang="zh-CN" altLang="en-US" sz="1600" u="sng" dirty="0">
                <a:latin typeface="微软雅黑" panose="020B0503020204020204" pitchFamily="34" charset="-122"/>
                <a:ea typeface="微软雅黑" panose="020B0503020204020204" pitchFamily="34" charset="-122"/>
              </a:rPr>
              <a:t>领受者</a:t>
            </a:r>
            <a:r>
              <a:rPr lang="ja-JP" altLang="en-US" sz="1600" dirty="0">
                <a:solidFill>
                  <a:srgbClr val="E66138"/>
                </a:solidFill>
                <a:latin typeface="微软雅黑" panose="020B0503020204020204" pitchFamily="34" charset="-122"/>
                <a:ea typeface="微软雅黑" panose="020B0503020204020204" pitchFamily="34" charset="-122"/>
              </a:rPr>
              <a:t>は</a:t>
            </a:r>
            <a:r>
              <a:rPr lang="en-US" altLang="ja-JP" sz="1600" dirty="0">
                <a:latin typeface="微软雅黑" panose="020B0503020204020204" pitchFamily="34" charset="-122"/>
                <a:ea typeface="微软雅黑" panose="020B0503020204020204" pitchFamily="34" charset="-122"/>
              </a:rPr>
              <a:t>/</a:t>
            </a:r>
            <a:r>
              <a:rPr lang="ja-JP" altLang="en-US" sz="1600" dirty="0">
                <a:latin typeface="微软雅黑" panose="020B0503020204020204" pitchFamily="34" charset="-122"/>
                <a:ea typeface="微软雅黑" panose="020B0503020204020204" pitchFamily="34" charset="-122"/>
              </a:rPr>
              <a:t>が </a:t>
            </a:r>
            <a:r>
              <a:rPr lang="zh-CN" altLang="en-US" sz="1600" u="sng" dirty="0">
                <a:latin typeface="微软雅黑" panose="020B0503020204020204" pitchFamily="34" charset="-122"/>
                <a:ea typeface="微软雅黑" panose="020B0503020204020204" pitchFamily="34" charset="-122"/>
              </a:rPr>
              <a:t>给与者</a:t>
            </a:r>
            <a:r>
              <a:rPr lang="ja-JP" altLang="en-US" sz="1600" dirty="0">
                <a:solidFill>
                  <a:srgbClr val="E66138"/>
                </a:solidFill>
                <a:latin typeface="微软雅黑" panose="020B0503020204020204" pitchFamily="34" charset="-122"/>
                <a:ea typeface="微软雅黑" panose="020B0503020204020204" pitchFamily="34" charset="-122"/>
              </a:rPr>
              <a:t>に</a:t>
            </a:r>
            <a:r>
              <a:rPr lang="en-US" altLang="ja-JP" sz="1600" dirty="0">
                <a:latin typeface="微软雅黑" panose="020B0503020204020204" pitchFamily="34" charset="-122"/>
                <a:ea typeface="微软雅黑" panose="020B0503020204020204" pitchFamily="34" charset="-122"/>
              </a:rPr>
              <a:t>/</a:t>
            </a:r>
            <a:r>
              <a:rPr lang="ja-JP" altLang="en-US" sz="1600" dirty="0">
                <a:latin typeface="微软雅黑" panose="020B0503020204020204" pitchFamily="34" charset="-122"/>
                <a:ea typeface="微软雅黑" panose="020B0503020204020204" pitchFamily="34" charset="-122"/>
              </a:rPr>
              <a:t>から </a:t>
            </a:r>
            <a:r>
              <a:rPr lang="zh-CN" altLang="en-US" sz="1600" dirty="0">
                <a:latin typeface="微软雅黑" panose="020B0503020204020204" pitchFamily="34" charset="-122"/>
                <a:ea typeface="微软雅黑" panose="020B0503020204020204" pitchFamily="34" charset="-122"/>
              </a:rPr>
              <a:t>某物</a:t>
            </a:r>
            <a:r>
              <a:rPr lang="ja-JP" altLang="en-US" sz="1600" dirty="0">
                <a:solidFill>
                  <a:srgbClr val="E66138"/>
                </a:solidFill>
                <a:latin typeface="微软雅黑" panose="020B0503020204020204" pitchFamily="34" charset="-122"/>
                <a:ea typeface="微软雅黑" panose="020B0503020204020204" pitchFamily="34" charset="-122"/>
              </a:rPr>
              <a:t>をもらう</a:t>
            </a:r>
            <a:r>
              <a:rPr lang="ja-JP" altLang="en-US" sz="1600" dirty="0">
                <a:latin typeface="微软雅黑" panose="020B0503020204020204" pitchFamily="34" charset="-122"/>
                <a:ea typeface="微软雅黑" panose="020B0503020204020204" pitchFamily="34" charset="-122"/>
              </a:rPr>
              <a:t>。</a:t>
            </a:r>
            <a:endParaRPr lang="en-US" altLang="ja-JP" sz="1600" dirty="0">
              <a:latin typeface="微软雅黑" panose="020B0503020204020204" pitchFamily="34" charset="-122"/>
              <a:ea typeface="微软雅黑" panose="020B0503020204020204" pitchFamily="34" charset="-122"/>
            </a:endParaRPr>
          </a:p>
          <a:p>
            <a:pPr algn="ctr">
              <a:lnSpc>
                <a:spcPct val="150000"/>
              </a:lnSpc>
            </a:pPr>
            <a:r>
              <a:rPr lang="zh-CN" altLang="en-US" sz="1600" dirty="0">
                <a:latin typeface="微软雅黑" panose="020B0503020204020204" pitchFamily="34" charset="-122"/>
                <a:ea typeface="微软雅黑" panose="020B0503020204020204" pitchFamily="34" charset="-122"/>
              </a:rPr>
              <a:t>一般不说从我方得到，不礼貌。</a:t>
            </a:r>
            <a:endParaRPr lang="en-US" altLang="ja-JP" sz="1600" dirty="0">
              <a:latin typeface="微软雅黑" panose="020B0503020204020204" pitchFamily="34" charset="-122"/>
              <a:ea typeface="微软雅黑" panose="020B0503020204020204" pitchFamily="34" charset="-122"/>
            </a:endParaRPr>
          </a:p>
        </p:txBody>
      </p:sp>
      <p:sp>
        <p:nvSpPr>
          <p:cNvPr id="15" name="矩形 14"/>
          <p:cNvSpPr/>
          <p:nvPr/>
        </p:nvSpPr>
        <p:spPr>
          <a:xfrm>
            <a:off x="1131891" y="2292027"/>
            <a:ext cx="1991250" cy="1477328"/>
          </a:xfrm>
          <a:prstGeom prst="rect">
            <a:avLst/>
          </a:prstGeom>
        </p:spPr>
        <p:txBody>
          <a:bodyPr wrap="none">
            <a:spAutoFit/>
          </a:bodyPr>
          <a:lstStyle/>
          <a:p>
            <a:pPr algn="ctr">
              <a:lnSpc>
                <a:spcPct val="150000"/>
              </a:lnSpc>
            </a:pPr>
            <a:r>
              <a:rPr lang="en-US" altLang="ja-JP" sz="2000" b="1" dirty="0">
                <a:solidFill>
                  <a:srgbClr val="E66138"/>
                </a:solidFill>
                <a:latin typeface="微软雅黑" panose="020B0503020204020204" pitchFamily="34" charset="-122"/>
                <a:ea typeface="微软雅黑" panose="020B0503020204020204" pitchFamily="34" charset="-122"/>
              </a:rPr>
              <a:t>N</a:t>
            </a:r>
            <a:r>
              <a:rPr lang="ja-JP" altLang="en-US" sz="2000" b="1" dirty="0">
                <a:solidFill>
                  <a:srgbClr val="E66138"/>
                </a:solidFill>
                <a:latin typeface="微软雅黑" panose="020B0503020204020204" pitchFamily="34" charset="-122"/>
                <a:ea typeface="微软雅黑" panose="020B0503020204020204" pitchFamily="34" charset="-122"/>
              </a:rPr>
              <a:t>をあげる</a:t>
            </a:r>
            <a:endParaRPr lang="en-US" altLang="ja-JP" sz="2000" b="1" dirty="0">
              <a:solidFill>
                <a:srgbClr val="E66138"/>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rgbClr val="527C57"/>
                </a:solidFill>
                <a:latin typeface="微软雅黑" panose="020B0503020204020204" pitchFamily="34" charset="-122"/>
                <a:ea typeface="微软雅黑" panose="020B0503020204020204" pitchFamily="34" charset="-122"/>
                <a:sym typeface="Wingdings" panose="05000000000000000000" pitchFamily="2" charset="2"/>
              </a:rPr>
              <a:t>主语</a:t>
            </a:r>
            <a:r>
              <a:rPr lang="zh-CN" altLang="en-US" sz="2000" dirty="0">
                <a:solidFill>
                  <a:srgbClr val="527C57"/>
                </a:solidFill>
                <a:latin typeface="微软雅黑" panose="020B0503020204020204" pitchFamily="34" charset="-122"/>
                <a:ea typeface="微软雅黑" panose="020B0503020204020204" pitchFamily="34" charset="-122"/>
              </a:rPr>
              <a:t>给某方某物</a:t>
            </a:r>
            <a:endParaRPr lang="en-US" altLang="zh-CN" sz="2000" dirty="0">
              <a:solidFill>
                <a:srgbClr val="527C57"/>
              </a:solidFill>
              <a:latin typeface="微软雅黑" panose="020B0503020204020204" pitchFamily="34" charset="-122"/>
              <a:ea typeface="微软雅黑" panose="020B0503020204020204" pitchFamily="34" charset="-122"/>
            </a:endParaRPr>
          </a:p>
          <a:p>
            <a:pPr algn="ctr">
              <a:lnSpc>
                <a:spcPct val="150000"/>
              </a:lnSpc>
            </a:pPr>
            <a:r>
              <a:rPr lang="ja-JP"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除了给我方</a:t>
            </a:r>
            <a:r>
              <a:rPr lang="ja-JP" altLang="en-US" dirty="0">
                <a:latin typeface="微软雅黑" panose="020B0503020204020204" pitchFamily="34" charset="-122"/>
                <a:ea typeface="微软雅黑" panose="020B0503020204020204" pitchFamily="34" charset="-122"/>
              </a:rPr>
              <a:t>）</a:t>
            </a:r>
            <a:endParaRPr lang="en-US" altLang="ja-JP" dirty="0">
              <a:latin typeface="微软雅黑" panose="020B0503020204020204" pitchFamily="34" charset="-122"/>
              <a:ea typeface="微软雅黑" panose="020B0503020204020204" pitchFamily="34" charset="-122"/>
            </a:endParaRPr>
          </a:p>
        </p:txBody>
      </p:sp>
      <p:sp>
        <p:nvSpPr>
          <p:cNvPr id="16" name="矩形 15"/>
          <p:cNvSpPr/>
          <p:nvPr/>
        </p:nvSpPr>
        <p:spPr>
          <a:xfrm>
            <a:off x="5014910" y="2292027"/>
            <a:ext cx="1991251" cy="1015663"/>
          </a:xfrm>
          <a:prstGeom prst="rect">
            <a:avLst/>
          </a:prstGeom>
        </p:spPr>
        <p:txBody>
          <a:bodyPr wrap="none">
            <a:spAutoFit/>
          </a:bodyPr>
          <a:lstStyle/>
          <a:p>
            <a:pPr algn="ctr">
              <a:lnSpc>
                <a:spcPct val="150000"/>
              </a:lnSpc>
            </a:pPr>
            <a:r>
              <a:rPr lang="en-US" altLang="ja-JP" sz="2000" b="1" dirty="0">
                <a:solidFill>
                  <a:srgbClr val="E66138"/>
                </a:solidFill>
                <a:latin typeface="微软雅黑" panose="020B0503020204020204" pitchFamily="34" charset="-122"/>
                <a:ea typeface="微软雅黑" panose="020B0503020204020204" pitchFamily="34" charset="-122"/>
              </a:rPr>
              <a:t>N</a:t>
            </a:r>
            <a:r>
              <a:rPr lang="ja-JP" altLang="en-US" sz="2000" b="1" dirty="0">
                <a:solidFill>
                  <a:srgbClr val="E66138"/>
                </a:solidFill>
                <a:latin typeface="微软雅黑" panose="020B0503020204020204" pitchFamily="34" charset="-122"/>
                <a:ea typeface="微软雅黑" panose="020B0503020204020204" pitchFamily="34" charset="-122"/>
              </a:rPr>
              <a:t>をくれる</a:t>
            </a:r>
            <a:endParaRPr lang="en-US" altLang="ja-JP" sz="2000" b="1" dirty="0">
              <a:solidFill>
                <a:srgbClr val="E66138"/>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rgbClr val="527C57"/>
                </a:solidFill>
                <a:latin typeface="微软雅黑" panose="020B0503020204020204" pitchFamily="34" charset="-122"/>
                <a:ea typeface="微软雅黑" panose="020B0503020204020204" pitchFamily="34" charset="-122"/>
              </a:rPr>
              <a:t>主语</a:t>
            </a:r>
            <a:r>
              <a:rPr lang="ja-JP" altLang="en-US" sz="2000" dirty="0">
                <a:solidFill>
                  <a:srgbClr val="527C57"/>
                </a:solidFill>
                <a:latin typeface="微软雅黑" panose="020B0503020204020204" pitchFamily="34" charset="-122"/>
                <a:ea typeface="微软雅黑" panose="020B0503020204020204" pitchFamily="34" charset="-122"/>
              </a:rPr>
              <a:t>给我方</a:t>
            </a:r>
            <a:r>
              <a:rPr lang="zh-CN" altLang="en-US" sz="2000" dirty="0">
                <a:solidFill>
                  <a:srgbClr val="527C57"/>
                </a:solidFill>
                <a:latin typeface="微软雅黑" panose="020B0503020204020204" pitchFamily="34" charset="-122"/>
                <a:ea typeface="微软雅黑" panose="020B0503020204020204" pitchFamily="34" charset="-122"/>
              </a:rPr>
              <a:t>某物</a:t>
            </a:r>
            <a:endParaRPr lang="en-US" altLang="ja-JP" sz="2000" dirty="0">
              <a:solidFill>
                <a:srgbClr val="527C57"/>
              </a:solidFill>
              <a:latin typeface="微软雅黑" panose="020B0503020204020204" pitchFamily="34" charset="-122"/>
              <a:ea typeface="微软雅黑" panose="020B0503020204020204" pitchFamily="34" charset="-122"/>
            </a:endParaRPr>
          </a:p>
        </p:txBody>
      </p:sp>
      <p:sp>
        <p:nvSpPr>
          <p:cNvPr id="17" name="矩形 16"/>
          <p:cNvSpPr/>
          <p:nvPr/>
        </p:nvSpPr>
        <p:spPr>
          <a:xfrm>
            <a:off x="8414641" y="2292027"/>
            <a:ext cx="3262432" cy="1015663"/>
          </a:xfrm>
          <a:prstGeom prst="rect">
            <a:avLst/>
          </a:prstGeom>
        </p:spPr>
        <p:txBody>
          <a:bodyPr wrap="none">
            <a:spAutoFit/>
          </a:bodyPr>
          <a:lstStyle/>
          <a:p>
            <a:pPr algn="ctr">
              <a:lnSpc>
                <a:spcPct val="150000"/>
              </a:lnSpc>
            </a:pPr>
            <a:r>
              <a:rPr lang="en-US" altLang="ja-JP" sz="2000" b="1" dirty="0">
                <a:solidFill>
                  <a:srgbClr val="E66138"/>
                </a:solidFill>
                <a:latin typeface="微软雅黑" panose="020B0503020204020204" pitchFamily="34" charset="-122"/>
                <a:ea typeface="微软雅黑" panose="020B0503020204020204" pitchFamily="34" charset="-122"/>
              </a:rPr>
              <a:t>N</a:t>
            </a:r>
            <a:r>
              <a:rPr lang="ja-JP" altLang="en-US" sz="2000" b="1" dirty="0">
                <a:solidFill>
                  <a:srgbClr val="E66138"/>
                </a:solidFill>
                <a:latin typeface="微软雅黑" panose="020B0503020204020204" pitchFamily="34" charset="-122"/>
                <a:ea typeface="微软雅黑" panose="020B0503020204020204" pitchFamily="34" charset="-122"/>
              </a:rPr>
              <a:t>をもらう</a:t>
            </a:r>
            <a:endParaRPr lang="en-US" altLang="ja-JP" sz="2000" b="1" dirty="0">
              <a:solidFill>
                <a:srgbClr val="E66138"/>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rgbClr val="527C57"/>
                </a:solidFill>
                <a:latin typeface="微软雅黑" panose="020B0503020204020204" pitchFamily="34" charset="-122"/>
                <a:ea typeface="微软雅黑" panose="020B0503020204020204" pitchFamily="34" charset="-122"/>
              </a:rPr>
              <a:t>主语从某方得到</a:t>
            </a:r>
            <a:r>
              <a:rPr lang="ja-JP" altLang="en-US" sz="2000" dirty="0">
                <a:solidFill>
                  <a:srgbClr val="527C57"/>
                </a:solidFill>
                <a:latin typeface="微软雅黑" panose="020B0503020204020204" pitchFamily="34" charset="-122"/>
                <a:ea typeface="微软雅黑" panose="020B0503020204020204" pitchFamily="34" charset="-122"/>
              </a:rPr>
              <a:t>／</a:t>
            </a:r>
            <a:r>
              <a:rPr lang="zh-CN" altLang="en-US" sz="2000" dirty="0">
                <a:solidFill>
                  <a:srgbClr val="527C57"/>
                </a:solidFill>
                <a:latin typeface="微软雅黑" panose="020B0503020204020204" pitchFamily="34" charset="-122"/>
                <a:ea typeface="微软雅黑" panose="020B0503020204020204" pitchFamily="34" charset="-122"/>
              </a:rPr>
              <a:t>索要某物</a:t>
            </a:r>
            <a:endParaRPr lang="en-US" altLang="ja-JP" sz="2000" dirty="0">
              <a:solidFill>
                <a:srgbClr val="527C57"/>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5392923" y="792130"/>
            <a:ext cx="1406154" cy="492443"/>
          </a:xfrm>
          <a:prstGeom prst="rect">
            <a:avLst/>
          </a:prstGeom>
          <a:noFill/>
        </p:spPr>
        <p:txBody>
          <a:bodyPr wrap="none" rtlCol="0">
            <a:spAutoFit/>
          </a:bodyPr>
          <a:lstStyle/>
          <a:p>
            <a:pPr algn="ctr"/>
            <a:r>
              <a:rPr lang="ja-JP"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rPr>
              <a:t>文法１</a:t>
            </a:r>
            <a:endParaRPr lang="zh-CN"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endParaRPr>
          </a:p>
        </p:txBody>
      </p:sp>
      <p:grpSp>
        <p:nvGrpSpPr>
          <p:cNvPr id="51" name="组合 50"/>
          <p:cNvGrpSpPr/>
          <p:nvPr/>
        </p:nvGrpSpPr>
        <p:grpSpPr>
          <a:xfrm rot="1192981">
            <a:off x="4784740" y="773299"/>
            <a:ext cx="533955" cy="530094"/>
            <a:chOff x="2118580" y="4342650"/>
            <a:chExt cx="672245" cy="680977"/>
          </a:xfrm>
        </p:grpSpPr>
        <p:grpSp>
          <p:nvGrpSpPr>
            <p:cNvPr id="52" name="组合 51"/>
            <p:cNvGrpSpPr/>
            <p:nvPr/>
          </p:nvGrpSpPr>
          <p:grpSpPr>
            <a:xfrm>
              <a:off x="2124540" y="4342650"/>
              <a:ext cx="641612" cy="680977"/>
              <a:chOff x="2124540" y="4342650"/>
              <a:chExt cx="641612" cy="680977"/>
            </a:xfrm>
          </p:grpSpPr>
          <p:sp>
            <p:nvSpPr>
              <p:cNvPr id="94" name="任意多边形 93"/>
              <p:cNvSpPr/>
              <p:nvPr/>
            </p:nvSpPr>
            <p:spPr>
              <a:xfrm>
                <a:off x="2124540" y="4342650"/>
                <a:ext cx="641612"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96"/>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97"/>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任意多边形 52"/>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1"/>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任意多边形 82"/>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任意多边形 84"/>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85"/>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86"/>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88"/>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89"/>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47913" y="1304682"/>
            <a:ext cx="10756872" cy="953135"/>
          </a:xfrm>
          <a:prstGeom prst="rect">
            <a:avLst/>
          </a:prstGeom>
          <a:noFill/>
        </p:spPr>
        <p:txBody>
          <a:bodyPr wrap="square" rtlCol="0">
            <a:spAutoFit/>
          </a:bodyPr>
          <a:lstStyle/>
          <a:p>
            <a:pPr lvl="0">
              <a:lnSpc>
                <a:spcPct val="200000"/>
              </a:lnSpc>
              <a:spcBef>
                <a:spcPct val="0"/>
              </a:spcBef>
              <a:buClr>
                <a:schemeClr val="tx1"/>
              </a:buClr>
            </a:pPr>
            <a:r>
              <a:rPr lang="zh-CN" altLang="en-US" sz="2800" dirty="0">
                <a:solidFill>
                  <a:srgbClr val="E66138"/>
                </a:solidFill>
                <a:latin typeface="微软雅黑" panose="020B0503020204020204" pitchFamily="34" charset="-122"/>
                <a:ea typeface="微软雅黑" panose="020B0503020204020204" pitchFamily="34" charset="-122"/>
              </a:rPr>
              <a:t>行为的授受</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课</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单元）</a:t>
            </a:r>
            <a:endParaRPr lang="en-US" altLang="zh-CN" sz="2800" dirty="0">
              <a:latin typeface="微软雅黑" panose="020B0503020204020204" pitchFamily="34" charset="-122"/>
              <a:ea typeface="微软雅黑" panose="020B0503020204020204" pitchFamily="34" charset="-122"/>
              <a:sym typeface="+mn-ea"/>
            </a:endParaRPr>
          </a:p>
        </p:txBody>
      </p:sp>
      <p:grpSp>
        <p:nvGrpSpPr>
          <p:cNvPr id="21" name="组合 20"/>
          <p:cNvGrpSpPr/>
          <p:nvPr/>
        </p:nvGrpSpPr>
        <p:grpSpPr>
          <a:xfrm rot="19800147">
            <a:off x="323124" y="1657656"/>
            <a:ext cx="747838" cy="548527"/>
            <a:chOff x="6579684" y="1851050"/>
            <a:chExt cx="4331265" cy="3176915"/>
          </a:xfrm>
        </p:grpSpPr>
        <p:grpSp>
          <p:nvGrpSpPr>
            <p:cNvPr id="22" name="Group 55"/>
            <p:cNvGrpSpPr/>
            <p:nvPr/>
          </p:nvGrpSpPr>
          <p:grpSpPr>
            <a:xfrm rot="2273417">
              <a:off x="7686162" y="1851050"/>
              <a:ext cx="3224787" cy="3176915"/>
              <a:chOff x="0" y="0"/>
              <a:chExt cx="1149595" cy="1132530"/>
            </a:xfrm>
          </p:grpSpPr>
          <p:sp>
            <p:nvSpPr>
              <p:cNvPr id="26"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nvGrpSpPr>
              <p:cNvPr id="27" name="Group 54"/>
              <p:cNvGrpSpPr/>
              <p:nvPr/>
            </p:nvGrpSpPr>
            <p:grpSpPr>
              <a:xfrm>
                <a:off x="-1" y="0"/>
                <a:ext cx="1149597" cy="1132531"/>
                <a:chOff x="0" y="0"/>
                <a:chExt cx="1149595" cy="1132530"/>
              </a:xfrm>
            </p:grpSpPr>
            <p:sp>
              <p:nvSpPr>
                <p:cNvPr id="28"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9"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30"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3" name="Group 58"/>
            <p:cNvGrpSpPr/>
            <p:nvPr/>
          </p:nvGrpSpPr>
          <p:grpSpPr>
            <a:xfrm rot="2273417">
              <a:off x="6579684" y="2485046"/>
              <a:ext cx="2252925" cy="2330728"/>
              <a:chOff x="0" y="0"/>
              <a:chExt cx="803139" cy="830875"/>
            </a:xfrm>
          </p:grpSpPr>
          <p:sp>
            <p:nvSpPr>
              <p:cNvPr id="24"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5"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sp>
        <p:nvSpPr>
          <p:cNvPr id="53" name="矩形 52"/>
          <p:cNvSpPr/>
          <p:nvPr/>
        </p:nvSpPr>
        <p:spPr>
          <a:xfrm>
            <a:off x="971591" y="2292027"/>
            <a:ext cx="2311851" cy="1477328"/>
          </a:xfrm>
          <a:prstGeom prst="rect">
            <a:avLst/>
          </a:prstGeom>
        </p:spPr>
        <p:txBody>
          <a:bodyPr wrap="none">
            <a:spAutoFit/>
          </a:bodyPr>
          <a:lstStyle/>
          <a:p>
            <a:pPr algn="ctr">
              <a:lnSpc>
                <a:spcPct val="150000"/>
              </a:lnSpc>
            </a:pPr>
            <a:r>
              <a:rPr lang="en-US" altLang="ja-JP" sz="2000" b="1" dirty="0">
                <a:solidFill>
                  <a:srgbClr val="E66138"/>
                </a:solidFill>
                <a:latin typeface="微软雅黑" panose="020B0503020204020204" pitchFamily="34" charset="-122"/>
                <a:ea typeface="微软雅黑" panose="020B0503020204020204" pitchFamily="34" charset="-122"/>
              </a:rPr>
              <a:t>V</a:t>
            </a:r>
            <a:r>
              <a:rPr lang="ja-JP" altLang="en-US" sz="2000" b="1" dirty="0">
                <a:solidFill>
                  <a:srgbClr val="E66138"/>
                </a:solidFill>
                <a:latin typeface="微软雅黑" panose="020B0503020204020204" pitchFamily="34" charset="-122"/>
                <a:ea typeface="微软雅黑" panose="020B0503020204020204" pitchFamily="34" charset="-122"/>
              </a:rPr>
              <a:t>てあげる</a:t>
            </a:r>
            <a:endParaRPr lang="en-US" altLang="ja-JP" sz="2000" b="1" dirty="0">
              <a:solidFill>
                <a:srgbClr val="E66138"/>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rgbClr val="527C57"/>
                </a:solidFill>
                <a:latin typeface="微软雅黑" panose="020B0503020204020204" pitchFamily="34" charset="-122"/>
                <a:ea typeface="微软雅黑" panose="020B0503020204020204" pitchFamily="34" charset="-122"/>
                <a:sym typeface="Wingdings" panose="05000000000000000000" pitchFamily="2" charset="2"/>
              </a:rPr>
              <a:t>主语为某方做某事 </a:t>
            </a:r>
            <a:endParaRPr lang="en-US" altLang="zh-CN" sz="2000" dirty="0">
              <a:solidFill>
                <a:srgbClr val="527C57"/>
              </a:solidFill>
              <a:latin typeface="微软雅黑" panose="020B0503020204020204" pitchFamily="34" charset="-122"/>
              <a:ea typeface="微软雅黑" panose="020B0503020204020204" pitchFamily="34" charset="-122"/>
              <a:sym typeface="Wingdings" panose="05000000000000000000" pitchFamily="2" charset="2"/>
            </a:endParaRPr>
          </a:p>
          <a:p>
            <a:pPr algn="ctr">
              <a:lnSpc>
                <a:spcPct val="150000"/>
              </a:lnSpc>
            </a:pPr>
            <a:r>
              <a:rPr lang="zh-CN" altLang="en-US" dirty="0">
                <a:latin typeface="微软雅黑" panose="020B0503020204020204" pitchFamily="34" charset="-122"/>
                <a:ea typeface="微软雅黑" panose="020B0503020204020204" pitchFamily="34" charset="-122"/>
                <a:sym typeface="Wingdings" panose="05000000000000000000" pitchFamily="2" charset="2"/>
              </a:rPr>
              <a:t>（除了为我方）</a:t>
            </a:r>
            <a:endParaRPr lang="zh-CN" altLang="en-US" dirty="0">
              <a:latin typeface="微软雅黑" panose="020B0503020204020204" pitchFamily="34" charset="-122"/>
              <a:ea typeface="微软雅黑" panose="020B0503020204020204" pitchFamily="34" charset="-122"/>
              <a:sym typeface="Wingdings" panose="05000000000000000000" pitchFamily="2" charset="2"/>
            </a:endParaRPr>
          </a:p>
        </p:txBody>
      </p:sp>
      <p:sp>
        <p:nvSpPr>
          <p:cNvPr id="54" name="矩形 53"/>
          <p:cNvSpPr/>
          <p:nvPr/>
        </p:nvSpPr>
        <p:spPr>
          <a:xfrm>
            <a:off x="4892281" y="2292027"/>
            <a:ext cx="2236510" cy="1015663"/>
          </a:xfrm>
          <a:prstGeom prst="rect">
            <a:avLst/>
          </a:prstGeom>
        </p:spPr>
        <p:txBody>
          <a:bodyPr wrap="none">
            <a:spAutoFit/>
          </a:bodyPr>
          <a:lstStyle/>
          <a:p>
            <a:pPr algn="ctr">
              <a:lnSpc>
                <a:spcPct val="150000"/>
              </a:lnSpc>
            </a:pPr>
            <a:r>
              <a:rPr lang="en-US" altLang="ja-JP" sz="2000" b="1" dirty="0">
                <a:solidFill>
                  <a:srgbClr val="E66138"/>
                </a:solidFill>
                <a:latin typeface="微软雅黑" panose="020B0503020204020204" pitchFamily="34" charset="-122"/>
                <a:ea typeface="微软雅黑" panose="020B0503020204020204" pitchFamily="34" charset="-122"/>
              </a:rPr>
              <a:t>V</a:t>
            </a:r>
            <a:r>
              <a:rPr lang="ja-JP" altLang="en-US" sz="2000" b="1" dirty="0">
                <a:solidFill>
                  <a:srgbClr val="E66138"/>
                </a:solidFill>
                <a:latin typeface="微软雅黑" panose="020B0503020204020204" pitchFamily="34" charset="-122"/>
                <a:ea typeface="微软雅黑" panose="020B0503020204020204" pitchFamily="34" charset="-122"/>
              </a:rPr>
              <a:t>てくれる</a:t>
            </a:r>
            <a:endParaRPr lang="en-US" altLang="ja-JP" sz="2000" b="1" dirty="0">
              <a:solidFill>
                <a:srgbClr val="E66138"/>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rgbClr val="527C57"/>
                </a:solidFill>
                <a:latin typeface="微软雅黑" panose="020B0503020204020204" pitchFamily="34" charset="-122"/>
                <a:ea typeface="微软雅黑" panose="020B0503020204020204" pitchFamily="34" charset="-122"/>
              </a:rPr>
              <a:t>主语为我方做某事</a:t>
            </a:r>
            <a:endParaRPr lang="en-US" altLang="ja-JP" sz="2000" dirty="0">
              <a:solidFill>
                <a:srgbClr val="527C57"/>
              </a:solidFill>
              <a:latin typeface="微软雅黑" panose="020B0503020204020204" pitchFamily="34" charset="-122"/>
              <a:ea typeface="微软雅黑" panose="020B0503020204020204" pitchFamily="34" charset="-122"/>
            </a:endParaRPr>
          </a:p>
        </p:txBody>
      </p:sp>
      <p:sp>
        <p:nvSpPr>
          <p:cNvPr id="55" name="矩形 54"/>
          <p:cNvSpPr/>
          <p:nvPr/>
        </p:nvSpPr>
        <p:spPr>
          <a:xfrm>
            <a:off x="8414641" y="2292027"/>
            <a:ext cx="3262432" cy="1015663"/>
          </a:xfrm>
          <a:prstGeom prst="rect">
            <a:avLst/>
          </a:prstGeom>
        </p:spPr>
        <p:txBody>
          <a:bodyPr wrap="none">
            <a:spAutoFit/>
          </a:bodyPr>
          <a:lstStyle/>
          <a:p>
            <a:pPr algn="ctr">
              <a:lnSpc>
                <a:spcPct val="150000"/>
              </a:lnSpc>
            </a:pPr>
            <a:r>
              <a:rPr lang="en-US" altLang="ja-JP" sz="2000" b="1" dirty="0">
                <a:solidFill>
                  <a:srgbClr val="E66138"/>
                </a:solidFill>
                <a:latin typeface="微软雅黑" panose="020B0503020204020204" pitchFamily="34" charset="-122"/>
                <a:ea typeface="微软雅黑" panose="020B0503020204020204" pitchFamily="34" charset="-122"/>
              </a:rPr>
              <a:t>V</a:t>
            </a:r>
            <a:r>
              <a:rPr lang="ja-JP" altLang="en-US" sz="2000" b="1" dirty="0">
                <a:solidFill>
                  <a:srgbClr val="E66138"/>
                </a:solidFill>
                <a:latin typeface="微软雅黑" panose="020B0503020204020204" pitchFamily="34" charset="-122"/>
                <a:ea typeface="微软雅黑" panose="020B0503020204020204" pitchFamily="34" charset="-122"/>
              </a:rPr>
              <a:t>てもらう</a:t>
            </a:r>
            <a:endParaRPr lang="en-US" altLang="ja-JP" sz="2000" b="1" dirty="0">
              <a:solidFill>
                <a:srgbClr val="E66138"/>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rgbClr val="527C57"/>
                </a:solidFill>
                <a:latin typeface="微软雅黑" panose="020B0503020204020204" pitchFamily="34" charset="-122"/>
                <a:ea typeface="微软雅黑" panose="020B0503020204020204" pitchFamily="34" charset="-122"/>
              </a:rPr>
              <a:t>主语请求或委托某方做某事</a:t>
            </a:r>
            <a:endParaRPr lang="zh-CN" altLang="en-US" sz="2000" dirty="0">
              <a:solidFill>
                <a:srgbClr val="527C57"/>
              </a:solidFill>
              <a:latin typeface="微软雅黑" panose="020B0503020204020204" pitchFamily="34" charset="-122"/>
              <a:ea typeface="微软雅黑" panose="020B0503020204020204" pitchFamily="34" charset="-122"/>
            </a:endParaRPr>
          </a:p>
        </p:txBody>
      </p:sp>
      <p:sp>
        <p:nvSpPr>
          <p:cNvPr id="83" name="矩形 82"/>
          <p:cNvSpPr/>
          <p:nvPr/>
        </p:nvSpPr>
        <p:spPr>
          <a:xfrm>
            <a:off x="53495" y="5637244"/>
            <a:ext cx="3988691" cy="1200329"/>
          </a:xfrm>
          <a:prstGeom prst="rect">
            <a:avLst/>
          </a:prstGeom>
        </p:spPr>
        <p:txBody>
          <a:bodyPr wrap="square">
            <a:spAutoFit/>
          </a:bodyPr>
          <a:lstStyle/>
          <a:p>
            <a:pPr algn="ctr">
              <a:lnSpc>
                <a:spcPct val="150000"/>
              </a:lnSpc>
            </a:pPr>
            <a:r>
              <a:rPr lang="ja-JP" altLang="en-US" sz="1600" u="sng" dirty="0">
                <a:latin typeface="微软雅黑" panose="020B0503020204020204" pitchFamily="34" charset="-122"/>
                <a:ea typeface="微软雅黑" panose="020B0503020204020204" pitchFamily="34" charset="-122"/>
              </a:rPr>
              <a:t>动作主体</a:t>
            </a:r>
            <a:r>
              <a:rPr lang="ja-JP" altLang="en-US" sz="1600" dirty="0">
                <a:solidFill>
                  <a:srgbClr val="E66138"/>
                </a:solidFill>
                <a:latin typeface="微软雅黑" panose="020B0503020204020204" pitchFamily="34" charset="-122"/>
                <a:ea typeface="微软雅黑" panose="020B0503020204020204" pitchFamily="34" charset="-122"/>
              </a:rPr>
              <a:t>は</a:t>
            </a:r>
            <a:r>
              <a:rPr lang="en-US" altLang="ja-JP" sz="1600" dirty="0">
                <a:latin typeface="微软雅黑" panose="020B0503020204020204" pitchFamily="34" charset="-122"/>
                <a:ea typeface="微软雅黑" panose="020B0503020204020204" pitchFamily="34" charset="-122"/>
              </a:rPr>
              <a:t>/</a:t>
            </a:r>
            <a:r>
              <a:rPr lang="ja-JP" altLang="en-US" sz="1600" dirty="0">
                <a:latin typeface="微软雅黑" panose="020B0503020204020204" pitchFamily="34" charset="-122"/>
                <a:ea typeface="微软雅黑" panose="020B0503020204020204" pitchFamily="34" charset="-122"/>
              </a:rPr>
              <a:t>が</a:t>
            </a:r>
            <a:r>
              <a:rPr lang="zh-CN" altLang="en-US" sz="1600" dirty="0">
                <a:latin typeface="微软雅黑" panose="020B0503020204020204" pitchFamily="34" charset="-122"/>
                <a:ea typeface="微软雅黑" panose="020B0503020204020204" pitchFamily="34" charset="-122"/>
              </a:rPr>
              <a:t> </a:t>
            </a:r>
            <a:r>
              <a:rPr lang="ja-JP" altLang="en-US" sz="1600" u="sng" dirty="0">
                <a:latin typeface="微软雅黑" panose="020B0503020204020204" pitchFamily="34" charset="-122"/>
                <a:ea typeface="微软雅黑" panose="020B0503020204020204" pitchFamily="34" charset="-122"/>
              </a:rPr>
              <a:t>动作接受者</a:t>
            </a:r>
            <a:r>
              <a:rPr lang="ja-JP" altLang="en-US" sz="1600" dirty="0">
                <a:solidFill>
                  <a:srgbClr val="E66138"/>
                </a:solidFill>
                <a:latin typeface="微软雅黑" panose="020B0503020204020204" pitchFamily="34" charset="-122"/>
                <a:ea typeface="微软雅黑" panose="020B0503020204020204" pitchFamily="34" charset="-122"/>
              </a:rPr>
              <a:t>に</a:t>
            </a:r>
            <a:r>
              <a:rPr lang="ja-JP" altLang="en-US" sz="1600" dirty="0">
                <a:latin typeface="微软雅黑" panose="020B0503020204020204" pitchFamily="34" charset="-122"/>
                <a:ea typeface="微软雅黑" panose="020B0503020204020204" pitchFamily="34" charset="-122"/>
              </a:rPr>
              <a:t> </a:t>
            </a:r>
            <a:r>
              <a:rPr lang="en-US" altLang="ja-JP" sz="1600" dirty="0">
                <a:latin typeface="微软雅黑" panose="020B0503020204020204" pitchFamily="34" charset="-122"/>
                <a:ea typeface="微软雅黑" panose="020B0503020204020204" pitchFamily="34" charset="-122"/>
              </a:rPr>
              <a:t>V</a:t>
            </a:r>
            <a:r>
              <a:rPr lang="ja-JP" altLang="en-US" sz="1600" dirty="0">
                <a:solidFill>
                  <a:srgbClr val="E66138"/>
                </a:solidFill>
                <a:latin typeface="微软雅黑" panose="020B0503020204020204" pitchFamily="34" charset="-122"/>
                <a:ea typeface="微软雅黑" panose="020B0503020204020204" pitchFamily="34" charset="-122"/>
              </a:rPr>
              <a:t>てあげる</a:t>
            </a:r>
            <a:r>
              <a:rPr lang="ja-JP" altLang="en-US" sz="1600" dirty="0">
                <a:latin typeface="微软雅黑" panose="020B0503020204020204" pitchFamily="34" charset="-122"/>
                <a:ea typeface="微软雅黑" panose="020B0503020204020204" pitchFamily="34" charset="-122"/>
              </a:rPr>
              <a:t>。</a:t>
            </a:r>
            <a:endParaRPr lang="en-US" altLang="ja-JP" sz="1600" dirty="0">
              <a:latin typeface="微软雅黑" panose="020B0503020204020204" pitchFamily="34" charset="-122"/>
              <a:ea typeface="微软雅黑" panose="020B0503020204020204" pitchFamily="34" charset="-122"/>
            </a:endParaRPr>
          </a:p>
          <a:p>
            <a:pPr algn="ctr">
              <a:lnSpc>
                <a:spcPct val="150000"/>
              </a:lnSpc>
            </a:pPr>
            <a:r>
              <a:rPr lang="zh-CN" altLang="en-US" sz="1600" dirty="0">
                <a:latin typeface="微软雅黑" panose="020B0503020204020204" pitchFamily="34" charset="-122"/>
                <a:ea typeface="微软雅黑" panose="020B0503020204020204" pitchFamily="34" charset="-122"/>
              </a:rPr>
              <a:t>当接受者是听话人且是长辈、上级时：</a:t>
            </a:r>
            <a:endParaRPr lang="en-US" altLang="zh-CN" sz="1600" dirty="0">
              <a:latin typeface="微软雅黑" panose="020B0503020204020204" pitchFamily="34" charset="-122"/>
              <a:ea typeface="微软雅黑" panose="020B0503020204020204" pitchFamily="34" charset="-122"/>
            </a:endParaRPr>
          </a:p>
          <a:p>
            <a:pPr algn="ctr">
              <a:lnSpc>
                <a:spcPct val="150000"/>
              </a:lnSpc>
            </a:pPr>
            <a:r>
              <a:rPr lang="zh-CN" altLang="en-US" sz="1600" dirty="0">
                <a:latin typeface="微软雅黑" panose="020B0503020204020204" pitchFamily="34" charset="-122"/>
                <a:ea typeface="微软雅黑" panose="020B0503020204020204" pitchFamily="34" charset="-122"/>
              </a:rPr>
              <a:t>避免使用，以免给对方造成心理负担。</a:t>
            </a:r>
            <a:endParaRPr lang="ja-JP" altLang="en-US" sz="1600" dirty="0">
              <a:latin typeface="微软雅黑" panose="020B0503020204020204" pitchFamily="34" charset="-122"/>
              <a:ea typeface="微软雅黑" panose="020B0503020204020204" pitchFamily="34" charset="-122"/>
            </a:endParaRPr>
          </a:p>
        </p:txBody>
      </p:sp>
      <p:sp>
        <p:nvSpPr>
          <p:cNvPr id="84" name="矩形 83"/>
          <p:cNvSpPr/>
          <p:nvPr/>
        </p:nvSpPr>
        <p:spPr>
          <a:xfrm>
            <a:off x="4112790" y="5637244"/>
            <a:ext cx="3988691" cy="461665"/>
          </a:xfrm>
          <a:prstGeom prst="rect">
            <a:avLst/>
          </a:prstGeom>
        </p:spPr>
        <p:txBody>
          <a:bodyPr wrap="square">
            <a:spAutoFit/>
          </a:bodyPr>
          <a:lstStyle/>
          <a:p>
            <a:pPr algn="ctr">
              <a:lnSpc>
                <a:spcPct val="150000"/>
              </a:lnSpc>
            </a:pPr>
            <a:r>
              <a:rPr lang="ja-JP" altLang="en-US" sz="1600" u="sng" dirty="0">
                <a:latin typeface="微软雅黑" panose="020B0503020204020204" pitchFamily="34" charset="-122"/>
                <a:ea typeface="微软雅黑" panose="020B0503020204020204" pitchFamily="34" charset="-122"/>
              </a:rPr>
              <a:t>动作主体</a:t>
            </a:r>
            <a:r>
              <a:rPr lang="ja-JP" altLang="en-US" sz="1600" dirty="0">
                <a:solidFill>
                  <a:srgbClr val="E66138"/>
                </a:solidFill>
                <a:latin typeface="微软雅黑" panose="020B0503020204020204" pitchFamily="34" charset="-122"/>
                <a:ea typeface="微软雅黑" panose="020B0503020204020204" pitchFamily="34" charset="-122"/>
              </a:rPr>
              <a:t>は</a:t>
            </a:r>
            <a:r>
              <a:rPr lang="en-US" altLang="ja-JP" sz="1600" dirty="0">
                <a:latin typeface="微软雅黑" panose="020B0503020204020204" pitchFamily="34" charset="-122"/>
                <a:ea typeface="微软雅黑" panose="020B0503020204020204" pitchFamily="34" charset="-122"/>
              </a:rPr>
              <a:t>/</a:t>
            </a:r>
            <a:r>
              <a:rPr lang="ja-JP" altLang="en-US" sz="1600" dirty="0">
                <a:latin typeface="微软雅黑" panose="020B0503020204020204" pitchFamily="34" charset="-122"/>
                <a:ea typeface="微软雅黑" panose="020B0503020204020204" pitchFamily="34" charset="-122"/>
              </a:rPr>
              <a:t>が </a:t>
            </a:r>
            <a:r>
              <a:rPr lang="ja-JP" altLang="en-US" sz="1600" u="sng" dirty="0">
                <a:latin typeface="微软雅黑" panose="020B0503020204020204" pitchFamily="34" charset="-122"/>
                <a:ea typeface="微软雅黑" panose="020B0503020204020204" pitchFamily="34" charset="-122"/>
              </a:rPr>
              <a:t>动作接受者</a:t>
            </a:r>
            <a:r>
              <a:rPr lang="ja-JP" altLang="en-US" sz="1600" dirty="0">
                <a:solidFill>
                  <a:srgbClr val="E66138"/>
                </a:solidFill>
                <a:latin typeface="微软雅黑" panose="020B0503020204020204" pitchFamily="34" charset="-122"/>
                <a:ea typeface="微软雅黑" panose="020B0503020204020204" pitchFamily="34" charset="-122"/>
              </a:rPr>
              <a:t>に</a:t>
            </a:r>
            <a:r>
              <a:rPr lang="ja-JP" altLang="en-US" sz="1600" dirty="0">
                <a:latin typeface="微软雅黑" panose="020B0503020204020204" pitchFamily="34" charset="-122"/>
                <a:ea typeface="微软雅黑" panose="020B0503020204020204" pitchFamily="34" charset="-122"/>
              </a:rPr>
              <a:t> </a:t>
            </a:r>
            <a:r>
              <a:rPr lang="en-US" altLang="ja-JP" sz="1600" dirty="0">
                <a:latin typeface="微软雅黑" panose="020B0503020204020204" pitchFamily="34" charset="-122"/>
                <a:ea typeface="微软雅黑" panose="020B0503020204020204" pitchFamily="34" charset="-122"/>
              </a:rPr>
              <a:t>V</a:t>
            </a:r>
            <a:r>
              <a:rPr lang="ja-JP" altLang="en-US" sz="1600" dirty="0">
                <a:solidFill>
                  <a:srgbClr val="E66138"/>
                </a:solidFill>
                <a:latin typeface="微软雅黑" panose="020B0503020204020204" pitchFamily="34" charset="-122"/>
                <a:ea typeface="微软雅黑" panose="020B0503020204020204" pitchFamily="34" charset="-122"/>
              </a:rPr>
              <a:t>てくれる</a:t>
            </a:r>
            <a:r>
              <a:rPr lang="ja-JP" altLang="en-US" sz="1600" dirty="0">
                <a:latin typeface="微软雅黑" panose="020B0503020204020204" pitchFamily="34" charset="-122"/>
                <a:ea typeface="微软雅黑" panose="020B0503020204020204" pitchFamily="34" charset="-122"/>
              </a:rPr>
              <a:t>。</a:t>
            </a:r>
            <a:endParaRPr lang="ja-JP" altLang="en-US" sz="1600" dirty="0">
              <a:latin typeface="微软雅黑" panose="020B0503020204020204" pitchFamily="34" charset="-122"/>
              <a:ea typeface="微软雅黑" panose="020B0503020204020204" pitchFamily="34" charset="-122"/>
            </a:endParaRPr>
          </a:p>
        </p:txBody>
      </p:sp>
      <p:sp>
        <p:nvSpPr>
          <p:cNvPr id="85" name="矩形 84"/>
          <p:cNvSpPr/>
          <p:nvPr/>
        </p:nvSpPr>
        <p:spPr>
          <a:xfrm>
            <a:off x="8225580" y="5637244"/>
            <a:ext cx="3988691" cy="830997"/>
          </a:xfrm>
          <a:prstGeom prst="rect">
            <a:avLst/>
          </a:prstGeom>
        </p:spPr>
        <p:txBody>
          <a:bodyPr wrap="square">
            <a:spAutoFit/>
          </a:bodyPr>
          <a:lstStyle/>
          <a:p>
            <a:pPr algn="ctr">
              <a:lnSpc>
                <a:spcPct val="150000"/>
              </a:lnSpc>
            </a:pPr>
            <a:r>
              <a:rPr lang="ja-JP" altLang="en-US" sz="1600" u="sng" dirty="0">
                <a:latin typeface="微软雅黑" panose="020B0503020204020204" pitchFamily="34" charset="-122"/>
                <a:ea typeface="微软雅黑" panose="020B0503020204020204" pitchFamily="34" charset="-122"/>
              </a:rPr>
              <a:t>请求者</a:t>
            </a:r>
            <a:r>
              <a:rPr lang="ja-JP" altLang="en-US" sz="1600" dirty="0">
                <a:solidFill>
                  <a:srgbClr val="E66138"/>
                </a:solidFill>
                <a:latin typeface="微软雅黑" panose="020B0503020204020204" pitchFamily="34" charset="-122"/>
                <a:ea typeface="微软雅黑" panose="020B0503020204020204" pitchFamily="34" charset="-122"/>
              </a:rPr>
              <a:t>は</a:t>
            </a:r>
            <a:r>
              <a:rPr lang="en-US" altLang="ja-JP" sz="1600" dirty="0">
                <a:latin typeface="微软雅黑" panose="020B0503020204020204" pitchFamily="34" charset="-122"/>
                <a:ea typeface="微软雅黑" panose="020B0503020204020204" pitchFamily="34" charset="-122"/>
              </a:rPr>
              <a:t>/</a:t>
            </a:r>
            <a:r>
              <a:rPr lang="ja-JP" altLang="en-US" sz="1600" dirty="0">
                <a:latin typeface="微软雅黑" panose="020B0503020204020204" pitchFamily="34" charset="-122"/>
                <a:ea typeface="微软雅黑" panose="020B0503020204020204" pitchFamily="34" charset="-122"/>
              </a:rPr>
              <a:t>が</a:t>
            </a:r>
            <a:r>
              <a:rPr lang="zh-CN" altLang="en-US" sz="1600" dirty="0">
                <a:latin typeface="微软雅黑" panose="020B0503020204020204" pitchFamily="34" charset="-122"/>
                <a:ea typeface="微软雅黑" panose="020B0503020204020204" pitchFamily="34" charset="-122"/>
              </a:rPr>
              <a:t> </a:t>
            </a:r>
            <a:r>
              <a:rPr lang="ja-JP" altLang="en-US" sz="1600" u="sng" dirty="0">
                <a:latin typeface="微软雅黑" panose="020B0503020204020204" pitchFamily="34" charset="-122"/>
                <a:ea typeface="微软雅黑" panose="020B0503020204020204" pitchFamily="34" charset="-122"/>
              </a:rPr>
              <a:t>被请求者</a:t>
            </a:r>
            <a:r>
              <a:rPr lang="ja-JP" altLang="en-US" sz="1600" dirty="0">
                <a:solidFill>
                  <a:srgbClr val="E66138"/>
                </a:solidFill>
                <a:latin typeface="微软雅黑" panose="020B0503020204020204" pitchFamily="34" charset="-122"/>
                <a:ea typeface="微软雅黑" panose="020B0503020204020204" pitchFamily="34" charset="-122"/>
              </a:rPr>
              <a:t>に</a:t>
            </a:r>
            <a:r>
              <a:rPr lang="en-US" altLang="ja-JP" sz="1600" dirty="0">
                <a:latin typeface="微软雅黑" panose="020B0503020204020204" pitchFamily="34" charset="-122"/>
                <a:ea typeface="微软雅黑" panose="020B0503020204020204" pitchFamily="34" charset="-122"/>
              </a:rPr>
              <a:t>/</a:t>
            </a:r>
            <a:r>
              <a:rPr lang="ja-JP" altLang="en-US" sz="1600" dirty="0">
                <a:latin typeface="微软雅黑" panose="020B0503020204020204" pitchFamily="34" charset="-122"/>
                <a:ea typeface="微软雅黑" panose="020B0503020204020204" pitchFamily="34" charset="-122"/>
              </a:rPr>
              <a:t>から </a:t>
            </a:r>
            <a:r>
              <a:rPr lang="en-US" altLang="ja-JP" sz="1600" dirty="0">
                <a:latin typeface="微软雅黑" panose="020B0503020204020204" pitchFamily="34" charset="-122"/>
                <a:ea typeface="微软雅黑" panose="020B0503020204020204" pitchFamily="34" charset="-122"/>
              </a:rPr>
              <a:t>V</a:t>
            </a:r>
            <a:r>
              <a:rPr lang="ja-JP" altLang="en-US" sz="1600" dirty="0">
                <a:solidFill>
                  <a:srgbClr val="E66138"/>
                </a:solidFill>
                <a:latin typeface="微软雅黑" panose="020B0503020204020204" pitchFamily="34" charset="-122"/>
                <a:ea typeface="微软雅黑" panose="020B0503020204020204" pitchFamily="34" charset="-122"/>
              </a:rPr>
              <a:t>てもらう</a:t>
            </a:r>
            <a:r>
              <a:rPr lang="ja-JP" altLang="en-US" sz="1600" dirty="0">
                <a:latin typeface="微软雅黑" panose="020B0503020204020204" pitchFamily="34" charset="-122"/>
                <a:ea typeface="微软雅黑" panose="020B0503020204020204" pitchFamily="34" charset="-122"/>
              </a:rPr>
              <a:t>。</a:t>
            </a:r>
            <a:endParaRPr lang="en-US" altLang="ja-JP" sz="1600" dirty="0">
              <a:latin typeface="微软雅黑" panose="020B0503020204020204" pitchFamily="34" charset="-122"/>
              <a:ea typeface="微软雅黑" panose="020B0503020204020204" pitchFamily="34" charset="-122"/>
            </a:endParaRPr>
          </a:p>
          <a:p>
            <a:pPr algn="ctr">
              <a:lnSpc>
                <a:spcPct val="150000"/>
              </a:lnSpc>
            </a:pPr>
            <a:r>
              <a:rPr lang="zh-CN" altLang="en-US" sz="1600" dirty="0">
                <a:latin typeface="微软雅黑" panose="020B0503020204020204" pitchFamily="34" charset="-122"/>
                <a:ea typeface="微软雅黑" panose="020B0503020204020204" pitchFamily="34" charset="-122"/>
              </a:rPr>
              <a:t>一般不说得到我方为主语做某事，不礼貌。</a:t>
            </a:r>
            <a:endParaRPr lang="zh-CN" altLang="en-US" sz="1600" dirty="0">
              <a:latin typeface="微软雅黑" panose="020B0503020204020204" pitchFamily="34" charset="-122"/>
              <a:ea typeface="微软雅黑" panose="020B0503020204020204" pitchFamily="34" charset="-122"/>
            </a:endParaRPr>
          </a:p>
        </p:txBody>
      </p:sp>
      <p:pic>
        <p:nvPicPr>
          <p:cNvPr id="87" name="图片 86"/>
          <p:cNvPicPr>
            <a:picLocks noChangeAspect="1"/>
          </p:cNvPicPr>
          <p:nvPr/>
        </p:nvPicPr>
        <p:blipFill>
          <a:blip r:embed="rId1"/>
          <a:stretch>
            <a:fillRect/>
          </a:stretch>
        </p:blipFill>
        <p:spPr>
          <a:xfrm>
            <a:off x="1040761" y="3746342"/>
            <a:ext cx="2173510" cy="2019506"/>
          </a:xfrm>
          <a:prstGeom prst="rect">
            <a:avLst/>
          </a:prstGeom>
        </p:spPr>
      </p:pic>
      <p:pic>
        <p:nvPicPr>
          <p:cNvPr id="88" name="图片 87"/>
          <p:cNvPicPr>
            <a:picLocks noChangeAspect="1"/>
          </p:cNvPicPr>
          <p:nvPr/>
        </p:nvPicPr>
        <p:blipFill>
          <a:blip r:embed="rId2"/>
          <a:stretch>
            <a:fillRect/>
          </a:stretch>
        </p:blipFill>
        <p:spPr>
          <a:xfrm>
            <a:off x="9010356" y="3703573"/>
            <a:ext cx="2071001" cy="1904738"/>
          </a:xfrm>
          <a:prstGeom prst="rect">
            <a:avLst/>
          </a:prstGeom>
        </p:spPr>
      </p:pic>
      <p:pic>
        <p:nvPicPr>
          <p:cNvPr id="89" name="图片 88"/>
          <p:cNvPicPr>
            <a:picLocks noChangeAspect="1"/>
          </p:cNvPicPr>
          <p:nvPr/>
        </p:nvPicPr>
        <p:blipFill>
          <a:blip r:embed="rId3"/>
          <a:stretch>
            <a:fillRect/>
          </a:stretch>
        </p:blipFill>
        <p:spPr>
          <a:xfrm>
            <a:off x="4938545" y="3416273"/>
            <a:ext cx="2143981" cy="2219687"/>
          </a:xfrm>
          <a:prstGeom prst="rect">
            <a:avLst/>
          </a:prstGeom>
        </p:spPr>
      </p:pic>
      <p:sp>
        <p:nvSpPr>
          <p:cNvPr id="49" name="文本框 48"/>
          <p:cNvSpPr txBox="1"/>
          <p:nvPr/>
        </p:nvSpPr>
        <p:spPr>
          <a:xfrm>
            <a:off x="5392923" y="792130"/>
            <a:ext cx="1406154" cy="492443"/>
          </a:xfrm>
          <a:prstGeom prst="rect">
            <a:avLst/>
          </a:prstGeom>
          <a:noFill/>
        </p:spPr>
        <p:txBody>
          <a:bodyPr wrap="none" rtlCol="0">
            <a:spAutoFit/>
          </a:bodyPr>
          <a:lstStyle/>
          <a:p>
            <a:pPr algn="ctr"/>
            <a:r>
              <a:rPr lang="ja-JP"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rPr>
              <a:t>文法１</a:t>
            </a:r>
            <a:endParaRPr lang="zh-CN"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endParaRPr>
          </a:p>
        </p:txBody>
      </p:sp>
      <p:grpSp>
        <p:nvGrpSpPr>
          <p:cNvPr id="50" name="组合 49"/>
          <p:cNvGrpSpPr/>
          <p:nvPr/>
        </p:nvGrpSpPr>
        <p:grpSpPr>
          <a:xfrm rot="1192981">
            <a:off x="4784740" y="773299"/>
            <a:ext cx="533955" cy="530094"/>
            <a:chOff x="2118580" y="4342650"/>
            <a:chExt cx="672245" cy="680977"/>
          </a:xfrm>
        </p:grpSpPr>
        <p:grpSp>
          <p:nvGrpSpPr>
            <p:cNvPr id="51" name="组合 50"/>
            <p:cNvGrpSpPr/>
            <p:nvPr/>
          </p:nvGrpSpPr>
          <p:grpSpPr>
            <a:xfrm>
              <a:off x="2124540" y="4342650"/>
              <a:ext cx="641612" cy="680977"/>
              <a:chOff x="2124540" y="4342650"/>
              <a:chExt cx="641612" cy="680977"/>
            </a:xfrm>
          </p:grpSpPr>
          <p:sp>
            <p:nvSpPr>
              <p:cNvPr id="102" name="任意多边形 101"/>
              <p:cNvSpPr/>
              <p:nvPr/>
            </p:nvSpPr>
            <p:spPr>
              <a:xfrm>
                <a:off x="2124540" y="4342650"/>
                <a:ext cx="641612"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105"/>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任意多边形 51"/>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1"/>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85"/>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89"/>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96"/>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97"/>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98"/>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图片 86"/>
          <p:cNvPicPr>
            <a:picLocks noChangeAspect="1"/>
          </p:cNvPicPr>
          <p:nvPr/>
        </p:nvPicPr>
        <p:blipFill>
          <a:blip r:embed="rId1"/>
          <a:stretch>
            <a:fillRect/>
          </a:stretch>
        </p:blipFill>
        <p:spPr>
          <a:xfrm>
            <a:off x="1040761" y="3746342"/>
            <a:ext cx="2173510" cy="2019506"/>
          </a:xfrm>
          <a:prstGeom prst="rect">
            <a:avLst/>
          </a:prstGeom>
        </p:spPr>
      </p:pic>
      <p:sp>
        <p:nvSpPr>
          <p:cNvPr id="3" name="文本框 2"/>
          <p:cNvSpPr txBox="1"/>
          <p:nvPr/>
        </p:nvSpPr>
        <p:spPr>
          <a:xfrm>
            <a:off x="1147913" y="1304682"/>
            <a:ext cx="10756872" cy="953135"/>
          </a:xfrm>
          <a:prstGeom prst="rect">
            <a:avLst/>
          </a:prstGeom>
          <a:noFill/>
        </p:spPr>
        <p:txBody>
          <a:bodyPr wrap="square" rtlCol="0">
            <a:spAutoFit/>
          </a:bodyPr>
          <a:lstStyle/>
          <a:p>
            <a:pPr lvl="0">
              <a:lnSpc>
                <a:spcPct val="200000"/>
              </a:lnSpc>
              <a:spcBef>
                <a:spcPct val="0"/>
              </a:spcBef>
              <a:buClr>
                <a:schemeClr val="tx1"/>
              </a:buClr>
            </a:pPr>
            <a:r>
              <a:rPr lang="zh-CN" altLang="en-US" sz="2800" dirty="0">
                <a:solidFill>
                  <a:srgbClr val="E66138"/>
                </a:solidFill>
                <a:latin typeface="微软雅黑" panose="020B0503020204020204" pitchFamily="34" charset="-122"/>
                <a:ea typeface="微软雅黑" panose="020B0503020204020204" pitchFamily="34" charset="-122"/>
              </a:rPr>
              <a:t>授受的</a:t>
            </a:r>
            <a:r>
              <a:rPr lang="zh-CN" altLang="en-US" sz="2800" u="sng" dirty="0">
                <a:solidFill>
                  <a:srgbClr val="E66138"/>
                </a:solidFill>
                <a:latin typeface="微软雅黑" panose="020B0503020204020204" pitchFamily="34" charset="-122"/>
                <a:ea typeface="微软雅黑" panose="020B0503020204020204" pitchFamily="34" charset="-122"/>
              </a:rPr>
              <a:t>敬语表达</a:t>
            </a:r>
            <a:endParaRPr lang="zh-CN" altLang="en-US" sz="2800" u="sng" dirty="0">
              <a:solidFill>
                <a:srgbClr val="E66138"/>
              </a:solidFill>
              <a:latin typeface="微软雅黑" panose="020B0503020204020204" pitchFamily="34" charset="-122"/>
              <a:ea typeface="微软雅黑" panose="020B0503020204020204" pitchFamily="34" charset="-122"/>
              <a:sym typeface="+mn-ea"/>
            </a:endParaRPr>
          </a:p>
        </p:txBody>
      </p:sp>
      <p:grpSp>
        <p:nvGrpSpPr>
          <p:cNvPr id="21" name="组合 20"/>
          <p:cNvGrpSpPr/>
          <p:nvPr/>
        </p:nvGrpSpPr>
        <p:grpSpPr>
          <a:xfrm rot="19800147">
            <a:off x="323124" y="1657656"/>
            <a:ext cx="747838" cy="548527"/>
            <a:chOff x="6579684" y="1851050"/>
            <a:chExt cx="4331265" cy="3176915"/>
          </a:xfrm>
        </p:grpSpPr>
        <p:grpSp>
          <p:nvGrpSpPr>
            <p:cNvPr id="22" name="Group 55"/>
            <p:cNvGrpSpPr/>
            <p:nvPr/>
          </p:nvGrpSpPr>
          <p:grpSpPr>
            <a:xfrm rot="2273417">
              <a:off x="7686162" y="1851050"/>
              <a:ext cx="3224787" cy="3176915"/>
              <a:chOff x="0" y="0"/>
              <a:chExt cx="1149595" cy="1132530"/>
            </a:xfrm>
          </p:grpSpPr>
          <p:sp>
            <p:nvSpPr>
              <p:cNvPr id="26"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nvGrpSpPr>
              <p:cNvPr id="27" name="Group 54"/>
              <p:cNvGrpSpPr/>
              <p:nvPr/>
            </p:nvGrpSpPr>
            <p:grpSpPr>
              <a:xfrm>
                <a:off x="-1" y="0"/>
                <a:ext cx="1149597" cy="1132531"/>
                <a:chOff x="0" y="0"/>
                <a:chExt cx="1149595" cy="1132530"/>
              </a:xfrm>
            </p:grpSpPr>
            <p:sp>
              <p:nvSpPr>
                <p:cNvPr id="28"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9"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30"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23" name="Group 58"/>
            <p:cNvGrpSpPr/>
            <p:nvPr/>
          </p:nvGrpSpPr>
          <p:grpSpPr>
            <a:xfrm rot="2273417">
              <a:off x="6579684" y="2485046"/>
              <a:ext cx="2252925" cy="2330728"/>
              <a:chOff x="0" y="0"/>
              <a:chExt cx="803139" cy="830875"/>
            </a:xfrm>
          </p:grpSpPr>
          <p:sp>
            <p:nvSpPr>
              <p:cNvPr id="24"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5"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sp>
        <p:nvSpPr>
          <p:cNvPr id="53" name="矩形 52"/>
          <p:cNvSpPr/>
          <p:nvPr/>
        </p:nvSpPr>
        <p:spPr>
          <a:xfrm>
            <a:off x="881021" y="2246967"/>
            <a:ext cx="2492991" cy="1532727"/>
          </a:xfrm>
          <a:prstGeom prst="rect">
            <a:avLst/>
          </a:prstGeom>
        </p:spPr>
        <p:txBody>
          <a:bodyPr wrap="none">
            <a:spAutoFit/>
          </a:bodyPr>
          <a:lstStyle/>
          <a:p>
            <a:pPr algn="ctr">
              <a:lnSpc>
                <a:spcPct val="120000"/>
              </a:lnSpc>
            </a:pPr>
            <a:r>
              <a:rPr lang="ja-JP" altLang="en-US" sz="2000" b="1" dirty="0">
                <a:latin typeface="微软雅黑" panose="020B0503020204020204" pitchFamily="34" charset="-122"/>
                <a:ea typeface="微软雅黑" panose="020B0503020204020204" pitchFamily="34" charset="-122"/>
              </a:rPr>
              <a:t>あげる→</a:t>
            </a:r>
            <a:r>
              <a:rPr lang="ja-JP" altLang="en-US" sz="2000" b="1" dirty="0">
                <a:solidFill>
                  <a:srgbClr val="E66138"/>
                </a:solidFill>
                <a:latin typeface="微软雅黑" panose="020B0503020204020204" pitchFamily="34" charset="-122"/>
                <a:ea typeface="微软雅黑" panose="020B0503020204020204" pitchFamily="34" charset="-122"/>
              </a:rPr>
              <a:t>さしあげる</a:t>
            </a:r>
            <a:endParaRPr lang="en-US" altLang="ja-JP" sz="2000" b="1" dirty="0">
              <a:solidFill>
                <a:srgbClr val="E66138"/>
              </a:solidFill>
              <a:latin typeface="微软雅黑" panose="020B0503020204020204" pitchFamily="34" charset="-122"/>
              <a:ea typeface="微软雅黑" panose="020B0503020204020204" pitchFamily="34" charset="-122"/>
            </a:endParaRPr>
          </a:p>
          <a:p>
            <a:pPr algn="ctr">
              <a:lnSpc>
                <a:spcPct val="120000"/>
              </a:lnSpc>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主语</a:t>
            </a:r>
            <a:r>
              <a:rPr lang="zh-CN" altLang="en-US" sz="2000" dirty="0">
                <a:latin typeface="微软雅黑" panose="020B0503020204020204" pitchFamily="34" charset="-122"/>
                <a:ea typeface="微软雅黑" panose="020B0503020204020204" pitchFamily="34" charset="-122"/>
              </a:rPr>
              <a:t>给某方某物</a:t>
            </a:r>
            <a:endParaRPr lang="en-US" altLang="zh-CN" sz="2000" dirty="0">
              <a:latin typeface="微软雅黑" panose="020B0503020204020204" pitchFamily="34" charset="-122"/>
              <a:ea typeface="微软雅黑" panose="020B0503020204020204" pitchFamily="34" charset="-122"/>
              <a:sym typeface="Wingdings" panose="05000000000000000000" pitchFamily="2" charset="2"/>
            </a:endParaRPr>
          </a:p>
          <a:p>
            <a:pPr algn="ctr">
              <a:lnSpc>
                <a:spcPct val="120000"/>
              </a:lnSpc>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主语为某方做某事 </a:t>
            </a:r>
            <a:endParaRPr lang="en-US" altLang="zh-CN" sz="2000" dirty="0">
              <a:latin typeface="微软雅黑" panose="020B0503020204020204" pitchFamily="34" charset="-122"/>
              <a:ea typeface="微软雅黑" panose="020B0503020204020204" pitchFamily="34" charset="-122"/>
              <a:sym typeface="Wingdings" panose="05000000000000000000" pitchFamily="2" charset="2"/>
            </a:endParaRPr>
          </a:p>
          <a:p>
            <a:pPr algn="ctr">
              <a:lnSpc>
                <a:spcPct val="120000"/>
              </a:lnSpc>
            </a:pPr>
            <a:r>
              <a:rPr lang="zh-CN" altLang="en-US" dirty="0">
                <a:latin typeface="微软雅黑" panose="020B0503020204020204" pitchFamily="34" charset="-122"/>
                <a:ea typeface="微软雅黑" panose="020B0503020204020204" pitchFamily="34" charset="-122"/>
                <a:sym typeface="Wingdings" panose="05000000000000000000" pitchFamily="2" charset="2"/>
              </a:rPr>
              <a:t>（除了为我方）</a:t>
            </a:r>
            <a:endParaRPr lang="zh-CN" altLang="en-US" dirty="0">
              <a:latin typeface="微软雅黑" panose="020B0503020204020204" pitchFamily="34" charset="-122"/>
              <a:ea typeface="微软雅黑" panose="020B0503020204020204" pitchFamily="34" charset="-122"/>
              <a:sym typeface="Wingdings" panose="05000000000000000000" pitchFamily="2" charset="2"/>
            </a:endParaRPr>
          </a:p>
        </p:txBody>
      </p:sp>
      <p:sp>
        <p:nvSpPr>
          <p:cNvPr id="54" name="矩形 53"/>
          <p:cNvSpPr/>
          <p:nvPr/>
        </p:nvSpPr>
        <p:spPr>
          <a:xfrm>
            <a:off x="4892281" y="2246967"/>
            <a:ext cx="2236510" cy="1200329"/>
          </a:xfrm>
          <a:prstGeom prst="rect">
            <a:avLst/>
          </a:prstGeom>
        </p:spPr>
        <p:txBody>
          <a:bodyPr wrap="none">
            <a:spAutoFit/>
          </a:bodyPr>
          <a:lstStyle/>
          <a:p>
            <a:pPr algn="ctr">
              <a:lnSpc>
                <a:spcPct val="120000"/>
              </a:lnSpc>
            </a:pPr>
            <a:r>
              <a:rPr lang="ja-JP" altLang="en-US" sz="2000" b="1" dirty="0">
                <a:latin typeface="微软雅黑" panose="020B0503020204020204" pitchFamily="34" charset="-122"/>
                <a:ea typeface="微软雅黑" panose="020B0503020204020204" pitchFamily="34" charset="-122"/>
              </a:rPr>
              <a:t>くれる→</a:t>
            </a:r>
            <a:r>
              <a:rPr lang="ja-JP" altLang="en-US" sz="2000" b="1" dirty="0">
                <a:solidFill>
                  <a:srgbClr val="E66138"/>
                </a:solidFill>
                <a:latin typeface="微软雅黑" panose="020B0503020204020204" pitchFamily="34" charset="-122"/>
                <a:ea typeface="微软雅黑" panose="020B0503020204020204" pitchFamily="34" charset="-122"/>
              </a:rPr>
              <a:t>くださる</a:t>
            </a:r>
            <a:endParaRPr lang="en-US" altLang="ja-JP" sz="2000" b="1" dirty="0">
              <a:solidFill>
                <a:srgbClr val="E66138"/>
              </a:solidFill>
              <a:latin typeface="微软雅黑" panose="020B0503020204020204" pitchFamily="34" charset="-122"/>
              <a:ea typeface="微软雅黑" panose="020B0503020204020204" pitchFamily="34" charset="-122"/>
            </a:endParaRPr>
          </a:p>
          <a:p>
            <a:pPr algn="ctr">
              <a:lnSpc>
                <a:spcPct val="120000"/>
              </a:lnSpc>
            </a:pPr>
            <a:r>
              <a:rPr lang="zh-CN" altLang="en-US" sz="2000" dirty="0">
                <a:latin typeface="微软雅黑" panose="020B0503020204020204" pitchFamily="34" charset="-122"/>
                <a:ea typeface="微软雅黑" panose="020B0503020204020204" pitchFamily="34" charset="-122"/>
              </a:rPr>
              <a:t>主语</a:t>
            </a:r>
            <a:r>
              <a:rPr lang="ja-JP" altLang="en-US" sz="2000" dirty="0">
                <a:latin typeface="微软雅黑" panose="020B0503020204020204" pitchFamily="34" charset="-122"/>
                <a:ea typeface="微软雅黑" panose="020B0503020204020204" pitchFamily="34" charset="-122"/>
              </a:rPr>
              <a:t>给我方</a:t>
            </a:r>
            <a:r>
              <a:rPr lang="zh-CN" altLang="en-US" sz="2000" dirty="0">
                <a:latin typeface="微软雅黑" panose="020B0503020204020204" pitchFamily="34" charset="-122"/>
                <a:ea typeface="微软雅黑" panose="020B0503020204020204" pitchFamily="34" charset="-122"/>
              </a:rPr>
              <a:t>某物</a:t>
            </a:r>
            <a:endParaRPr lang="en-US" altLang="zh-CN" sz="2000" dirty="0">
              <a:latin typeface="微软雅黑" panose="020B0503020204020204" pitchFamily="34" charset="-122"/>
              <a:ea typeface="微软雅黑" panose="020B0503020204020204" pitchFamily="34" charset="-122"/>
            </a:endParaRPr>
          </a:p>
          <a:p>
            <a:pPr algn="ctr">
              <a:lnSpc>
                <a:spcPct val="120000"/>
              </a:lnSpc>
            </a:pPr>
            <a:r>
              <a:rPr lang="zh-CN" altLang="en-US" sz="2000" dirty="0">
                <a:latin typeface="微软雅黑" panose="020B0503020204020204" pitchFamily="34" charset="-122"/>
                <a:ea typeface="微软雅黑" panose="020B0503020204020204" pitchFamily="34" charset="-122"/>
              </a:rPr>
              <a:t>主语为我方做某事</a:t>
            </a:r>
            <a:endParaRPr lang="en-US" altLang="ja-JP" sz="2000" dirty="0">
              <a:latin typeface="微软雅黑" panose="020B0503020204020204" pitchFamily="34" charset="-122"/>
              <a:ea typeface="微软雅黑" panose="020B0503020204020204" pitchFamily="34" charset="-122"/>
            </a:endParaRPr>
          </a:p>
        </p:txBody>
      </p:sp>
      <p:sp>
        <p:nvSpPr>
          <p:cNvPr id="55" name="矩形 54"/>
          <p:cNvSpPr/>
          <p:nvPr/>
        </p:nvSpPr>
        <p:spPr>
          <a:xfrm>
            <a:off x="8414641" y="2246967"/>
            <a:ext cx="3262432" cy="1200329"/>
          </a:xfrm>
          <a:prstGeom prst="rect">
            <a:avLst/>
          </a:prstGeom>
        </p:spPr>
        <p:txBody>
          <a:bodyPr wrap="none">
            <a:spAutoFit/>
          </a:bodyPr>
          <a:lstStyle/>
          <a:p>
            <a:pPr algn="ctr">
              <a:lnSpc>
                <a:spcPct val="120000"/>
              </a:lnSpc>
            </a:pPr>
            <a:r>
              <a:rPr lang="ja-JP" altLang="en-US" sz="2000" b="1" dirty="0">
                <a:latin typeface="微软雅黑" panose="020B0503020204020204" pitchFamily="34" charset="-122"/>
                <a:ea typeface="微软雅黑" panose="020B0503020204020204" pitchFamily="34" charset="-122"/>
              </a:rPr>
              <a:t>もらう→</a:t>
            </a:r>
            <a:r>
              <a:rPr lang="ja-JP" altLang="en-US" sz="2000" b="1" dirty="0">
                <a:solidFill>
                  <a:srgbClr val="E66138"/>
                </a:solidFill>
                <a:latin typeface="微软雅黑" panose="020B0503020204020204" pitchFamily="34" charset="-122"/>
                <a:ea typeface="微软雅黑" panose="020B0503020204020204" pitchFamily="34" charset="-122"/>
              </a:rPr>
              <a:t>いただく</a:t>
            </a:r>
            <a:endParaRPr lang="en-US" altLang="ja-JP" sz="2000" b="1" dirty="0">
              <a:solidFill>
                <a:srgbClr val="E66138"/>
              </a:solidFill>
              <a:latin typeface="微软雅黑" panose="020B0503020204020204" pitchFamily="34" charset="-122"/>
              <a:ea typeface="微软雅黑" panose="020B0503020204020204" pitchFamily="34" charset="-122"/>
            </a:endParaRPr>
          </a:p>
          <a:p>
            <a:pPr algn="ctr">
              <a:lnSpc>
                <a:spcPct val="120000"/>
              </a:lnSpc>
            </a:pPr>
            <a:r>
              <a:rPr lang="zh-CN" altLang="en-US" sz="2000" dirty="0">
                <a:latin typeface="微软雅黑" panose="020B0503020204020204" pitchFamily="34" charset="-122"/>
                <a:ea typeface="微软雅黑" panose="020B0503020204020204" pitchFamily="34" charset="-122"/>
              </a:rPr>
              <a:t>主语从某方得到</a:t>
            </a:r>
            <a:r>
              <a:rPr lang="ja-JP"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索要某物</a:t>
            </a:r>
            <a:endParaRPr lang="en-US" altLang="zh-CN" sz="2000" dirty="0">
              <a:latin typeface="微软雅黑" panose="020B0503020204020204" pitchFamily="34" charset="-122"/>
              <a:ea typeface="微软雅黑" panose="020B0503020204020204" pitchFamily="34" charset="-122"/>
            </a:endParaRPr>
          </a:p>
          <a:p>
            <a:pPr algn="ctr">
              <a:lnSpc>
                <a:spcPct val="120000"/>
              </a:lnSpc>
            </a:pPr>
            <a:r>
              <a:rPr lang="zh-CN" altLang="en-US" sz="2000" dirty="0">
                <a:latin typeface="微软雅黑" panose="020B0503020204020204" pitchFamily="34" charset="-122"/>
                <a:ea typeface="微软雅黑" panose="020B0503020204020204" pitchFamily="34" charset="-122"/>
              </a:rPr>
              <a:t>主语请求或委托某方做某事</a:t>
            </a:r>
            <a:endParaRPr lang="zh-CN" altLang="en-US" sz="2000" dirty="0">
              <a:latin typeface="微软雅黑" panose="020B0503020204020204" pitchFamily="34" charset="-122"/>
              <a:ea typeface="微软雅黑" panose="020B0503020204020204" pitchFamily="34" charset="-122"/>
            </a:endParaRPr>
          </a:p>
        </p:txBody>
      </p:sp>
      <p:sp>
        <p:nvSpPr>
          <p:cNvPr id="83" name="矩形 82"/>
          <p:cNvSpPr/>
          <p:nvPr/>
        </p:nvSpPr>
        <p:spPr>
          <a:xfrm>
            <a:off x="-1" y="5637244"/>
            <a:ext cx="4348681" cy="1131079"/>
          </a:xfrm>
          <a:prstGeom prst="rect">
            <a:avLst/>
          </a:prstGeom>
        </p:spPr>
        <p:txBody>
          <a:bodyPr wrap="square">
            <a:spAutoFit/>
          </a:bodyPr>
          <a:lstStyle/>
          <a:p>
            <a:pPr algn="ctr">
              <a:lnSpc>
                <a:spcPct val="150000"/>
              </a:lnSpc>
            </a:pPr>
            <a:r>
              <a:rPr lang="ja-JP" altLang="en-US" sz="1500" u="sng" dirty="0">
                <a:latin typeface="微软雅黑" panose="020B0503020204020204" pitchFamily="34" charset="-122"/>
                <a:ea typeface="微软雅黑" panose="020B0503020204020204" pitchFamily="34" charset="-122"/>
              </a:rPr>
              <a:t>动作主体</a:t>
            </a:r>
            <a:r>
              <a:rPr lang="ja-JP" altLang="en-US" sz="1500" dirty="0">
                <a:solidFill>
                  <a:srgbClr val="E66138"/>
                </a:solidFill>
                <a:latin typeface="微软雅黑" panose="020B0503020204020204" pitchFamily="34" charset="-122"/>
                <a:ea typeface="微软雅黑" panose="020B0503020204020204" pitchFamily="34" charset="-122"/>
              </a:rPr>
              <a:t>は</a:t>
            </a:r>
            <a:r>
              <a:rPr lang="en-US" altLang="ja-JP" sz="1500" dirty="0">
                <a:latin typeface="微软雅黑" panose="020B0503020204020204" pitchFamily="34" charset="-122"/>
                <a:ea typeface="微软雅黑" panose="020B0503020204020204" pitchFamily="34" charset="-122"/>
              </a:rPr>
              <a:t>/</a:t>
            </a:r>
            <a:r>
              <a:rPr lang="ja-JP" altLang="en-US" sz="1500" dirty="0">
                <a:latin typeface="微软雅黑" panose="020B0503020204020204" pitchFamily="34" charset="-122"/>
                <a:ea typeface="微软雅黑" panose="020B0503020204020204" pitchFamily="34" charset="-122"/>
              </a:rPr>
              <a:t>が</a:t>
            </a:r>
            <a:r>
              <a:rPr lang="zh-CN" altLang="en-US" sz="1500" dirty="0">
                <a:latin typeface="微软雅黑" panose="020B0503020204020204" pitchFamily="34" charset="-122"/>
                <a:ea typeface="微软雅黑" panose="020B0503020204020204" pitchFamily="34" charset="-122"/>
              </a:rPr>
              <a:t> </a:t>
            </a:r>
            <a:r>
              <a:rPr lang="ja-JP" altLang="en-US" sz="1500" u="sng" dirty="0">
                <a:latin typeface="微软雅黑" panose="020B0503020204020204" pitchFamily="34" charset="-122"/>
                <a:ea typeface="微软雅黑" panose="020B0503020204020204" pitchFamily="34" charset="-122"/>
              </a:rPr>
              <a:t>动作接受者</a:t>
            </a:r>
            <a:r>
              <a:rPr lang="ja-JP" altLang="en-US" sz="1500" dirty="0">
                <a:solidFill>
                  <a:srgbClr val="E66138"/>
                </a:solidFill>
                <a:latin typeface="微软雅黑" panose="020B0503020204020204" pitchFamily="34" charset="-122"/>
                <a:ea typeface="微软雅黑" panose="020B0503020204020204" pitchFamily="34" charset="-122"/>
              </a:rPr>
              <a:t>に</a:t>
            </a:r>
            <a:r>
              <a:rPr lang="ja-JP" altLang="en-US" sz="1500" dirty="0">
                <a:latin typeface="微软雅黑" panose="020B0503020204020204" pitchFamily="34" charset="-122"/>
                <a:ea typeface="微软雅黑" panose="020B0503020204020204" pitchFamily="34" charset="-122"/>
              </a:rPr>
              <a:t> </a:t>
            </a:r>
            <a:r>
              <a:rPr lang="en-US" altLang="ja-JP" sz="1500" dirty="0">
                <a:latin typeface="微软雅黑" panose="020B0503020204020204" pitchFamily="34" charset="-122"/>
                <a:ea typeface="微软雅黑" panose="020B0503020204020204" pitchFamily="34" charset="-122"/>
              </a:rPr>
              <a:t>V</a:t>
            </a:r>
            <a:r>
              <a:rPr lang="ja-JP" altLang="en-US" sz="1500" dirty="0">
                <a:solidFill>
                  <a:srgbClr val="E66138"/>
                </a:solidFill>
                <a:latin typeface="微软雅黑" panose="020B0503020204020204" pitchFamily="34" charset="-122"/>
                <a:ea typeface="微软雅黑" panose="020B0503020204020204" pitchFamily="34" charset="-122"/>
              </a:rPr>
              <a:t>てさしあげる</a:t>
            </a:r>
            <a:r>
              <a:rPr lang="ja-JP" altLang="en-US" sz="1500" dirty="0">
                <a:latin typeface="微软雅黑" panose="020B0503020204020204" pitchFamily="34" charset="-122"/>
                <a:ea typeface="微软雅黑" panose="020B0503020204020204" pitchFamily="34" charset="-122"/>
              </a:rPr>
              <a:t>。</a:t>
            </a:r>
            <a:endParaRPr lang="en-US" altLang="ja-JP" sz="1500" dirty="0">
              <a:latin typeface="微软雅黑" panose="020B0503020204020204" pitchFamily="34" charset="-122"/>
              <a:ea typeface="微软雅黑" panose="020B0503020204020204" pitchFamily="34" charset="-122"/>
            </a:endParaRPr>
          </a:p>
          <a:p>
            <a:pPr algn="ctr">
              <a:lnSpc>
                <a:spcPct val="150000"/>
              </a:lnSpc>
            </a:pPr>
            <a:r>
              <a:rPr lang="zh-CN" altLang="en-US" sz="1500" dirty="0">
                <a:solidFill>
                  <a:srgbClr val="E66138"/>
                </a:solidFill>
                <a:latin typeface="微软雅黑" panose="020B0503020204020204" pitchFamily="34" charset="-122"/>
                <a:ea typeface="微软雅黑" panose="020B0503020204020204" pitchFamily="34" charset="-122"/>
              </a:rPr>
              <a:t>当接受者是听话人且是长辈、上级时：</a:t>
            </a:r>
            <a:endParaRPr lang="en-US" altLang="zh-CN" sz="1500" dirty="0">
              <a:solidFill>
                <a:srgbClr val="E66138"/>
              </a:solidFill>
              <a:latin typeface="微软雅黑" panose="020B0503020204020204" pitchFamily="34" charset="-122"/>
              <a:ea typeface="微软雅黑" panose="020B0503020204020204" pitchFamily="34" charset="-122"/>
            </a:endParaRPr>
          </a:p>
          <a:p>
            <a:pPr algn="ctr">
              <a:lnSpc>
                <a:spcPct val="150000"/>
              </a:lnSpc>
            </a:pPr>
            <a:r>
              <a:rPr lang="zh-CN" altLang="en-US" sz="1500" dirty="0">
                <a:solidFill>
                  <a:srgbClr val="E66138"/>
                </a:solidFill>
                <a:latin typeface="微软雅黑" panose="020B0503020204020204" pitchFamily="34" charset="-122"/>
                <a:ea typeface="微软雅黑" panose="020B0503020204020204" pitchFamily="34" charset="-122"/>
              </a:rPr>
              <a:t>避免使用，以免给对方造成心理负担。</a:t>
            </a:r>
            <a:endParaRPr lang="ja-JP" altLang="en-US" sz="1500" dirty="0">
              <a:solidFill>
                <a:srgbClr val="E66138"/>
              </a:solidFill>
              <a:latin typeface="微软雅黑" panose="020B0503020204020204" pitchFamily="34" charset="-122"/>
              <a:ea typeface="微软雅黑" panose="020B0503020204020204" pitchFamily="34" charset="-122"/>
            </a:endParaRPr>
          </a:p>
        </p:txBody>
      </p:sp>
      <p:sp>
        <p:nvSpPr>
          <p:cNvPr id="84" name="矩形 83"/>
          <p:cNvSpPr/>
          <p:nvPr/>
        </p:nvSpPr>
        <p:spPr>
          <a:xfrm>
            <a:off x="4178426" y="5637244"/>
            <a:ext cx="3988691" cy="438582"/>
          </a:xfrm>
          <a:prstGeom prst="rect">
            <a:avLst/>
          </a:prstGeom>
        </p:spPr>
        <p:txBody>
          <a:bodyPr wrap="square">
            <a:spAutoFit/>
          </a:bodyPr>
          <a:lstStyle/>
          <a:p>
            <a:pPr algn="ctr">
              <a:lnSpc>
                <a:spcPct val="150000"/>
              </a:lnSpc>
            </a:pPr>
            <a:r>
              <a:rPr lang="ja-JP" altLang="en-US" sz="1500" u="sng" dirty="0">
                <a:latin typeface="微软雅黑" panose="020B0503020204020204" pitchFamily="34" charset="-122"/>
                <a:ea typeface="微软雅黑" panose="020B0503020204020204" pitchFamily="34" charset="-122"/>
              </a:rPr>
              <a:t>动作主体</a:t>
            </a:r>
            <a:r>
              <a:rPr lang="ja-JP" altLang="en-US" sz="1500" dirty="0">
                <a:solidFill>
                  <a:srgbClr val="E66138"/>
                </a:solidFill>
                <a:latin typeface="微软雅黑" panose="020B0503020204020204" pitchFamily="34" charset="-122"/>
                <a:ea typeface="微软雅黑" panose="020B0503020204020204" pitchFamily="34" charset="-122"/>
              </a:rPr>
              <a:t>は</a:t>
            </a:r>
            <a:r>
              <a:rPr lang="en-US" altLang="ja-JP" sz="1500" dirty="0">
                <a:latin typeface="微软雅黑" panose="020B0503020204020204" pitchFamily="34" charset="-122"/>
                <a:ea typeface="微软雅黑" panose="020B0503020204020204" pitchFamily="34" charset="-122"/>
              </a:rPr>
              <a:t>/</a:t>
            </a:r>
            <a:r>
              <a:rPr lang="ja-JP" altLang="en-US" sz="1500" dirty="0">
                <a:latin typeface="微软雅黑" panose="020B0503020204020204" pitchFamily="34" charset="-122"/>
                <a:ea typeface="微软雅黑" panose="020B0503020204020204" pitchFamily="34" charset="-122"/>
              </a:rPr>
              <a:t>が </a:t>
            </a:r>
            <a:r>
              <a:rPr lang="ja-JP" altLang="en-US" sz="1500" u="sng" dirty="0">
                <a:latin typeface="微软雅黑" panose="020B0503020204020204" pitchFamily="34" charset="-122"/>
                <a:ea typeface="微软雅黑" panose="020B0503020204020204" pitchFamily="34" charset="-122"/>
              </a:rPr>
              <a:t>动作接受者</a:t>
            </a:r>
            <a:r>
              <a:rPr lang="ja-JP" altLang="en-US" sz="1500" dirty="0">
                <a:solidFill>
                  <a:srgbClr val="E66138"/>
                </a:solidFill>
                <a:latin typeface="微软雅黑" panose="020B0503020204020204" pitchFamily="34" charset="-122"/>
                <a:ea typeface="微软雅黑" panose="020B0503020204020204" pitchFamily="34" charset="-122"/>
              </a:rPr>
              <a:t>に</a:t>
            </a:r>
            <a:r>
              <a:rPr lang="ja-JP" altLang="en-US" sz="1500" dirty="0">
                <a:latin typeface="微软雅黑" panose="020B0503020204020204" pitchFamily="34" charset="-122"/>
                <a:ea typeface="微软雅黑" panose="020B0503020204020204" pitchFamily="34" charset="-122"/>
              </a:rPr>
              <a:t> </a:t>
            </a:r>
            <a:r>
              <a:rPr lang="en-US" altLang="ja-JP" sz="1500" dirty="0">
                <a:latin typeface="微软雅黑" panose="020B0503020204020204" pitchFamily="34" charset="-122"/>
                <a:ea typeface="微软雅黑" panose="020B0503020204020204" pitchFamily="34" charset="-122"/>
              </a:rPr>
              <a:t>V</a:t>
            </a:r>
            <a:r>
              <a:rPr lang="ja-JP" altLang="en-US" sz="1500" dirty="0">
                <a:solidFill>
                  <a:srgbClr val="E66138"/>
                </a:solidFill>
                <a:latin typeface="微软雅黑" panose="020B0503020204020204" pitchFamily="34" charset="-122"/>
                <a:ea typeface="微软雅黑" panose="020B0503020204020204" pitchFamily="34" charset="-122"/>
              </a:rPr>
              <a:t>てくださる</a:t>
            </a:r>
            <a:r>
              <a:rPr lang="ja-JP" altLang="en-US" sz="1500" dirty="0">
                <a:latin typeface="微软雅黑" panose="020B0503020204020204" pitchFamily="34" charset="-122"/>
                <a:ea typeface="微软雅黑" panose="020B0503020204020204" pitchFamily="34" charset="-122"/>
              </a:rPr>
              <a:t>。</a:t>
            </a:r>
            <a:endParaRPr lang="ja-JP" altLang="en-US" sz="1500" dirty="0">
              <a:latin typeface="微软雅黑" panose="020B0503020204020204" pitchFamily="34" charset="-122"/>
              <a:ea typeface="微软雅黑" panose="020B0503020204020204" pitchFamily="34" charset="-122"/>
            </a:endParaRPr>
          </a:p>
        </p:txBody>
      </p:sp>
      <p:sp>
        <p:nvSpPr>
          <p:cNvPr id="85" name="矩形 84"/>
          <p:cNvSpPr/>
          <p:nvPr/>
        </p:nvSpPr>
        <p:spPr>
          <a:xfrm>
            <a:off x="8167117" y="5637244"/>
            <a:ext cx="3988691" cy="784830"/>
          </a:xfrm>
          <a:prstGeom prst="rect">
            <a:avLst/>
          </a:prstGeom>
        </p:spPr>
        <p:txBody>
          <a:bodyPr wrap="square">
            <a:spAutoFit/>
          </a:bodyPr>
          <a:lstStyle/>
          <a:p>
            <a:pPr algn="ctr">
              <a:lnSpc>
                <a:spcPct val="150000"/>
              </a:lnSpc>
            </a:pPr>
            <a:r>
              <a:rPr lang="ja-JP" altLang="en-US" sz="1500" u="sng" dirty="0">
                <a:latin typeface="微软雅黑" panose="020B0503020204020204" pitchFamily="34" charset="-122"/>
                <a:ea typeface="微软雅黑" panose="020B0503020204020204" pitchFamily="34" charset="-122"/>
              </a:rPr>
              <a:t>请求者</a:t>
            </a:r>
            <a:r>
              <a:rPr lang="ja-JP" altLang="en-US" sz="1500" dirty="0">
                <a:solidFill>
                  <a:srgbClr val="E66138"/>
                </a:solidFill>
                <a:latin typeface="微软雅黑" panose="020B0503020204020204" pitchFamily="34" charset="-122"/>
                <a:ea typeface="微软雅黑" panose="020B0503020204020204" pitchFamily="34" charset="-122"/>
              </a:rPr>
              <a:t>は</a:t>
            </a:r>
            <a:r>
              <a:rPr lang="en-US" altLang="ja-JP" sz="1500" dirty="0">
                <a:latin typeface="微软雅黑" panose="020B0503020204020204" pitchFamily="34" charset="-122"/>
                <a:ea typeface="微软雅黑" panose="020B0503020204020204" pitchFamily="34" charset="-122"/>
              </a:rPr>
              <a:t>/</a:t>
            </a:r>
            <a:r>
              <a:rPr lang="ja-JP" altLang="en-US" sz="1500" dirty="0">
                <a:latin typeface="微软雅黑" panose="020B0503020204020204" pitchFamily="34" charset="-122"/>
                <a:ea typeface="微软雅黑" panose="020B0503020204020204" pitchFamily="34" charset="-122"/>
              </a:rPr>
              <a:t>が</a:t>
            </a:r>
            <a:r>
              <a:rPr lang="zh-CN" altLang="en-US" sz="1500" dirty="0">
                <a:latin typeface="微软雅黑" panose="020B0503020204020204" pitchFamily="34" charset="-122"/>
                <a:ea typeface="微软雅黑" panose="020B0503020204020204" pitchFamily="34" charset="-122"/>
              </a:rPr>
              <a:t> </a:t>
            </a:r>
            <a:r>
              <a:rPr lang="ja-JP" altLang="en-US" sz="1500" u="sng" dirty="0">
                <a:latin typeface="微软雅黑" panose="020B0503020204020204" pitchFamily="34" charset="-122"/>
                <a:ea typeface="微软雅黑" panose="020B0503020204020204" pitchFamily="34" charset="-122"/>
              </a:rPr>
              <a:t>被请求者</a:t>
            </a:r>
            <a:r>
              <a:rPr lang="ja-JP" altLang="en-US" sz="1500" dirty="0">
                <a:solidFill>
                  <a:srgbClr val="E66138"/>
                </a:solidFill>
                <a:latin typeface="微软雅黑" panose="020B0503020204020204" pitchFamily="34" charset="-122"/>
                <a:ea typeface="微软雅黑" panose="020B0503020204020204" pitchFamily="34" charset="-122"/>
              </a:rPr>
              <a:t>に</a:t>
            </a:r>
            <a:r>
              <a:rPr lang="en-US" altLang="ja-JP" sz="1500" dirty="0">
                <a:latin typeface="微软雅黑" panose="020B0503020204020204" pitchFamily="34" charset="-122"/>
                <a:ea typeface="微软雅黑" panose="020B0503020204020204" pitchFamily="34" charset="-122"/>
              </a:rPr>
              <a:t>/</a:t>
            </a:r>
            <a:r>
              <a:rPr lang="ja-JP" altLang="en-US" sz="1500" dirty="0">
                <a:latin typeface="微软雅黑" panose="020B0503020204020204" pitchFamily="34" charset="-122"/>
                <a:ea typeface="微软雅黑" panose="020B0503020204020204" pitchFamily="34" charset="-122"/>
              </a:rPr>
              <a:t>から </a:t>
            </a:r>
            <a:r>
              <a:rPr lang="en-US" altLang="ja-JP" sz="1500" dirty="0">
                <a:latin typeface="微软雅黑" panose="020B0503020204020204" pitchFamily="34" charset="-122"/>
                <a:ea typeface="微软雅黑" panose="020B0503020204020204" pitchFamily="34" charset="-122"/>
              </a:rPr>
              <a:t>V</a:t>
            </a:r>
            <a:r>
              <a:rPr lang="ja-JP" altLang="en-US" sz="1500" dirty="0">
                <a:solidFill>
                  <a:srgbClr val="E66138"/>
                </a:solidFill>
                <a:latin typeface="微软雅黑" panose="020B0503020204020204" pitchFamily="34" charset="-122"/>
                <a:ea typeface="微软雅黑" panose="020B0503020204020204" pitchFamily="34" charset="-122"/>
              </a:rPr>
              <a:t>ていただく</a:t>
            </a:r>
            <a:r>
              <a:rPr lang="ja-JP" altLang="en-US" sz="1500" dirty="0">
                <a:latin typeface="微软雅黑" panose="020B0503020204020204" pitchFamily="34" charset="-122"/>
                <a:ea typeface="微软雅黑" panose="020B0503020204020204" pitchFamily="34" charset="-122"/>
              </a:rPr>
              <a:t>。</a:t>
            </a:r>
            <a:endParaRPr lang="en-US" altLang="ja-JP" sz="1500" dirty="0">
              <a:latin typeface="微软雅黑" panose="020B0503020204020204" pitchFamily="34" charset="-122"/>
              <a:ea typeface="微软雅黑" panose="020B0503020204020204" pitchFamily="34" charset="-122"/>
            </a:endParaRPr>
          </a:p>
          <a:p>
            <a:pPr algn="ctr">
              <a:lnSpc>
                <a:spcPct val="150000"/>
              </a:lnSpc>
            </a:pPr>
            <a:r>
              <a:rPr lang="zh-CN" altLang="en-US" sz="1500" dirty="0">
                <a:latin typeface="微软雅黑" panose="020B0503020204020204" pitchFamily="34" charset="-122"/>
                <a:ea typeface="微软雅黑" panose="020B0503020204020204" pitchFamily="34" charset="-122"/>
              </a:rPr>
              <a:t>一般不说得到我方为主语做某事，不礼貌。</a:t>
            </a:r>
            <a:endParaRPr lang="zh-CN" altLang="en-US" sz="1500" dirty="0">
              <a:latin typeface="微软雅黑" panose="020B0503020204020204" pitchFamily="34" charset="-122"/>
              <a:ea typeface="微软雅黑" panose="020B0503020204020204" pitchFamily="34" charset="-122"/>
            </a:endParaRPr>
          </a:p>
        </p:txBody>
      </p:sp>
      <p:pic>
        <p:nvPicPr>
          <p:cNvPr id="88" name="图片 87"/>
          <p:cNvPicPr>
            <a:picLocks noChangeAspect="1"/>
          </p:cNvPicPr>
          <p:nvPr/>
        </p:nvPicPr>
        <p:blipFill>
          <a:blip r:embed="rId2"/>
          <a:stretch>
            <a:fillRect/>
          </a:stretch>
        </p:blipFill>
        <p:spPr>
          <a:xfrm>
            <a:off x="9010356" y="3703573"/>
            <a:ext cx="2071001" cy="1904738"/>
          </a:xfrm>
          <a:prstGeom prst="rect">
            <a:avLst/>
          </a:prstGeom>
        </p:spPr>
      </p:pic>
      <p:pic>
        <p:nvPicPr>
          <p:cNvPr id="89" name="图片 88"/>
          <p:cNvPicPr>
            <a:picLocks noChangeAspect="1"/>
          </p:cNvPicPr>
          <p:nvPr/>
        </p:nvPicPr>
        <p:blipFill>
          <a:blip r:embed="rId3"/>
          <a:stretch>
            <a:fillRect/>
          </a:stretch>
        </p:blipFill>
        <p:spPr>
          <a:xfrm>
            <a:off x="4938545" y="3416273"/>
            <a:ext cx="2143981" cy="2219687"/>
          </a:xfrm>
          <a:prstGeom prst="rect">
            <a:avLst/>
          </a:prstGeom>
        </p:spPr>
      </p:pic>
      <p:sp>
        <p:nvSpPr>
          <p:cNvPr id="49" name="文本框 48"/>
          <p:cNvSpPr txBox="1"/>
          <p:nvPr/>
        </p:nvSpPr>
        <p:spPr>
          <a:xfrm>
            <a:off x="5392923" y="792130"/>
            <a:ext cx="1406154" cy="492443"/>
          </a:xfrm>
          <a:prstGeom prst="rect">
            <a:avLst/>
          </a:prstGeom>
          <a:noFill/>
        </p:spPr>
        <p:txBody>
          <a:bodyPr wrap="none" rtlCol="0">
            <a:spAutoFit/>
          </a:bodyPr>
          <a:lstStyle/>
          <a:p>
            <a:pPr algn="ctr"/>
            <a:r>
              <a:rPr lang="ja-JP"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rPr>
              <a:t>文法１</a:t>
            </a:r>
            <a:endParaRPr lang="zh-CN"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endParaRPr>
          </a:p>
        </p:txBody>
      </p:sp>
      <p:grpSp>
        <p:nvGrpSpPr>
          <p:cNvPr id="50" name="组合 49"/>
          <p:cNvGrpSpPr/>
          <p:nvPr/>
        </p:nvGrpSpPr>
        <p:grpSpPr>
          <a:xfrm rot="1192981">
            <a:off x="4784740" y="773299"/>
            <a:ext cx="533955" cy="530094"/>
            <a:chOff x="2118580" y="4342650"/>
            <a:chExt cx="672245" cy="680977"/>
          </a:xfrm>
        </p:grpSpPr>
        <p:grpSp>
          <p:nvGrpSpPr>
            <p:cNvPr id="51" name="组合 50"/>
            <p:cNvGrpSpPr/>
            <p:nvPr/>
          </p:nvGrpSpPr>
          <p:grpSpPr>
            <a:xfrm>
              <a:off x="2124540" y="4342650"/>
              <a:ext cx="641612" cy="680977"/>
              <a:chOff x="2124540" y="4342650"/>
              <a:chExt cx="641612" cy="680977"/>
            </a:xfrm>
          </p:grpSpPr>
          <p:sp>
            <p:nvSpPr>
              <p:cNvPr id="102" name="任意多边形 101"/>
              <p:cNvSpPr/>
              <p:nvPr/>
            </p:nvSpPr>
            <p:spPr>
              <a:xfrm>
                <a:off x="2124540" y="4342650"/>
                <a:ext cx="641612"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105"/>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任意多边形 51"/>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1"/>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85"/>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89"/>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96"/>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97"/>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98"/>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1186486" y="388532"/>
                <a:ext cx="2302438"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文法</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P82-83</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061085" y="921385"/>
            <a:ext cx="10674985" cy="5392420"/>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8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いただく</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さしあげる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授受</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表示物品的授受或领受，是</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「くれる／もらう／あげる」的敬语形式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意义：表示身份、年龄高的人给予自己（或属于自己一方的人）某物，是</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「くれる」的尊他语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译文：给我······ </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くださいます</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（他人が私に）名词＋を＋くださる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その後先生は何度もメッセージを</a:t>
            </a:r>
            <a:r>
              <a:rPr lang="ja-JP" altLang="en-US" sz="24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くださいました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先生が日本語の辞書を</a:t>
            </a:r>
            <a:r>
              <a:rPr lang="ja-JP" altLang="en-US" sz="24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くださいました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先輩が妹にコンサートのチケットを</a:t>
            </a:r>
            <a:r>
              <a:rPr lang="ja-JP" altLang="en-US" sz="24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くださいました</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2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17" name="Group 44"/>
          <p:cNvGrpSpPr/>
          <p:nvPr/>
        </p:nvGrpSpPr>
        <p:grpSpPr>
          <a:xfrm>
            <a:off x="553396" y="4256836"/>
            <a:ext cx="363925" cy="408748"/>
            <a:chOff x="0" y="0"/>
            <a:chExt cx="807366" cy="906807"/>
          </a:xfrm>
        </p:grpSpPr>
        <p:sp>
          <p:nvSpPr>
            <p:cNvPr id="18"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9"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20" name="组合 19"/>
          <p:cNvGrpSpPr/>
          <p:nvPr/>
        </p:nvGrpSpPr>
        <p:grpSpPr>
          <a:xfrm rot="19800147">
            <a:off x="381051" y="1341482"/>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1186486" y="388532"/>
                <a:ext cx="252081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ja-JP"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文法</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P82-83</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ja-JP"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061085" y="921385"/>
            <a:ext cx="10674985" cy="5342890"/>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800" b="1"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8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いただく</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さしあげる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授受</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gn="just">
              <a:lnSpc>
                <a:spcPct val="190000"/>
              </a:lnSpc>
              <a:spcBef>
                <a:spcPct val="0"/>
              </a:spcBef>
              <a:buClr>
                <a:prstClr val="black"/>
              </a:buClr>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表示物品的授受或领受，是</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「くれる／もらう／あげる」的敬语形式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意义：表示从身份、年龄高的人处领受、获取某物，是「</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もらう</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」的自谦语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译文：给我······</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（私が他人に／から）名词＋を＋いただく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kumimoji="0" lang="zh-CN" altLang="ja-JP"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授業を休んだ日は、先生からお見舞いのメールを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いただいた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私は社長に会社のペンを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いただきました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これ</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は</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陳先生から</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いただいた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本です。</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rPr>
              <a:t>　　　</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17" name="Group 44"/>
          <p:cNvGrpSpPr/>
          <p:nvPr/>
        </p:nvGrpSpPr>
        <p:grpSpPr>
          <a:xfrm>
            <a:off x="553396" y="4256836"/>
            <a:ext cx="363925" cy="408748"/>
            <a:chOff x="0" y="0"/>
            <a:chExt cx="807366" cy="906807"/>
          </a:xfrm>
        </p:grpSpPr>
        <p:sp>
          <p:nvSpPr>
            <p:cNvPr id="18"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9"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nvGrpSpPr>
          <p:cNvPr id="20" name="组合 19"/>
          <p:cNvGrpSpPr/>
          <p:nvPr/>
        </p:nvGrpSpPr>
        <p:grpSpPr>
          <a:xfrm rot="19800147">
            <a:off x="381051" y="1341482"/>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1186486" y="388532"/>
                <a:ext cx="252081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ja-JP"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文法</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P82-83</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ja-JP"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061085" y="921385"/>
            <a:ext cx="10674985" cy="5313045"/>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800" b="1"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800" b="1" dirty="0">
                <a:latin typeface="Kozuka Gothic Pro R" panose="020B0400000000000000" pitchFamily="34" charset="-128"/>
                <a:ea typeface="Kozuka Gothic Pro R" panose="020B0400000000000000" pitchFamily="34" charset="-128"/>
                <a:cs typeface="Kozuka Gothic Pro R" panose="020B0400000000000000" pitchFamily="34" charset="-128"/>
              </a:rPr>
              <a:t>いただく</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8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さしあげる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授受</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gn="just">
              <a:lnSpc>
                <a:spcPct val="190000"/>
              </a:lnSpc>
              <a:spcBef>
                <a:spcPct val="0"/>
              </a:spcBef>
              <a:buClr>
                <a:prstClr val="black"/>
              </a:buClr>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表示物品的授受或领受，是</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「くれる／もらう／あげる」的敬语形式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意义：表示将某物给予身份、年龄高的人，是</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「あげる」的自谦语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译文：给他人······</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（私が他人に）名词＋を＋</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さしあげる</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kumimoji="0" lang="zh-CN" altLang="ja-JP"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課長に漢方薬を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さしあげました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先輩に旅行のお土産を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さしあげました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教師の日、みなんで先生にアルバムを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さしあげました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altLang="ja-JP"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相册</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rPr>
              <a:t>　　　</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17" name="Group 44"/>
          <p:cNvGrpSpPr/>
          <p:nvPr/>
        </p:nvGrpSpPr>
        <p:grpSpPr>
          <a:xfrm>
            <a:off x="553396" y="4256836"/>
            <a:ext cx="363925" cy="408748"/>
            <a:chOff x="0" y="0"/>
            <a:chExt cx="807366" cy="906807"/>
          </a:xfrm>
        </p:grpSpPr>
        <p:sp>
          <p:nvSpPr>
            <p:cNvPr id="18"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9"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nvGrpSpPr>
          <p:cNvPr id="20" name="组合 19"/>
          <p:cNvGrpSpPr/>
          <p:nvPr/>
        </p:nvGrpSpPr>
        <p:grpSpPr>
          <a:xfrm rot="19800147">
            <a:off x="381051" y="1341482"/>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47913" y="1417636"/>
            <a:ext cx="10756872" cy="829945"/>
          </a:xfrm>
          <a:prstGeom prst="rect">
            <a:avLst/>
          </a:prstGeom>
          <a:noFill/>
        </p:spPr>
        <p:txBody>
          <a:bodyPr wrap="square" rtlCol="0">
            <a:spAutoFit/>
          </a:bodyPr>
          <a:lstStyle/>
          <a:p>
            <a:pPr lvl="0">
              <a:lnSpc>
                <a:spcPct val="200000"/>
              </a:lnSpc>
              <a:spcBef>
                <a:spcPct val="0"/>
              </a:spcBef>
              <a:buClr>
                <a:schemeClr val="tx1"/>
              </a:buClr>
            </a:pPr>
            <a:r>
              <a:rPr lang="zh-CN" altLang="en-US" sz="2400" dirty="0">
                <a:solidFill>
                  <a:srgbClr val="E66138"/>
                </a:solidFill>
                <a:latin typeface="微软雅黑" panose="020B0503020204020204" pitchFamily="34" charset="-122"/>
                <a:ea typeface="微软雅黑" panose="020B0503020204020204" pitchFamily="34" charset="-122"/>
              </a:rPr>
              <a:t>说话内容是关于己方（家人亲友）的情况</a:t>
            </a:r>
            <a:r>
              <a:rPr lang="zh-CN" altLang="en-US" sz="2400" u="sng" dirty="0">
                <a:solidFill>
                  <a:srgbClr val="E66138"/>
                </a:solidFill>
                <a:latin typeface="微软雅黑" panose="020B0503020204020204" pitchFamily="34" charset="-122"/>
                <a:ea typeface="微软雅黑" panose="020B0503020204020204" pitchFamily="34" charset="-122"/>
              </a:rPr>
              <a:t>不用敬语</a:t>
            </a:r>
            <a:endParaRPr lang="zh-CN" altLang="en-US" sz="2400" u="sng" dirty="0">
              <a:solidFill>
                <a:srgbClr val="E66138"/>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rot="19800147">
            <a:off x="323124" y="1657656"/>
            <a:ext cx="747838" cy="548527"/>
            <a:chOff x="6579684" y="1851050"/>
            <a:chExt cx="4331265" cy="3176915"/>
          </a:xfrm>
        </p:grpSpPr>
        <p:grpSp>
          <p:nvGrpSpPr>
            <p:cNvPr id="22" name="Group 55"/>
            <p:cNvGrpSpPr/>
            <p:nvPr/>
          </p:nvGrpSpPr>
          <p:grpSpPr>
            <a:xfrm rot="2273417">
              <a:off x="7686162" y="1851050"/>
              <a:ext cx="3224787" cy="3176915"/>
              <a:chOff x="0" y="0"/>
              <a:chExt cx="1149595" cy="1132530"/>
            </a:xfrm>
          </p:grpSpPr>
          <p:sp>
            <p:nvSpPr>
              <p:cNvPr id="26"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nvGrpSpPr>
              <p:cNvPr id="27" name="Group 54"/>
              <p:cNvGrpSpPr/>
              <p:nvPr/>
            </p:nvGrpSpPr>
            <p:grpSpPr>
              <a:xfrm>
                <a:off x="-1" y="0"/>
                <a:ext cx="1149597" cy="1132531"/>
                <a:chOff x="0" y="0"/>
                <a:chExt cx="1149595" cy="1132530"/>
              </a:xfrm>
            </p:grpSpPr>
            <p:sp>
              <p:nvSpPr>
                <p:cNvPr id="28"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9"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30"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3" name="Group 58"/>
            <p:cNvGrpSpPr/>
            <p:nvPr/>
          </p:nvGrpSpPr>
          <p:grpSpPr>
            <a:xfrm rot="2273417">
              <a:off x="6579684" y="2485046"/>
              <a:ext cx="2252925" cy="2330728"/>
              <a:chOff x="0" y="0"/>
              <a:chExt cx="803139" cy="830875"/>
            </a:xfrm>
          </p:grpSpPr>
          <p:sp>
            <p:nvSpPr>
              <p:cNvPr id="24"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5"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sp>
        <p:nvSpPr>
          <p:cNvPr id="49" name="文本框 48"/>
          <p:cNvSpPr txBox="1"/>
          <p:nvPr/>
        </p:nvSpPr>
        <p:spPr>
          <a:xfrm>
            <a:off x="5392923" y="792130"/>
            <a:ext cx="1406154" cy="492443"/>
          </a:xfrm>
          <a:prstGeom prst="rect">
            <a:avLst/>
          </a:prstGeom>
          <a:noFill/>
        </p:spPr>
        <p:txBody>
          <a:bodyPr wrap="none" rtlCol="0">
            <a:spAutoFit/>
          </a:bodyPr>
          <a:lstStyle/>
          <a:p>
            <a:pPr algn="ctr"/>
            <a:r>
              <a:rPr lang="ja-JP"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rPr>
              <a:t>文法１</a:t>
            </a:r>
            <a:endParaRPr lang="zh-CN"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endParaRPr>
          </a:p>
        </p:txBody>
      </p:sp>
      <p:grpSp>
        <p:nvGrpSpPr>
          <p:cNvPr id="50" name="组合 49"/>
          <p:cNvGrpSpPr/>
          <p:nvPr/>
        </p:nvGrpSpPr>
        <p:grpSpPr>
          <a:xfrm rot="1192981">
            <a:off x="4784740" y="773299"/>
            <a:ext cx="533955" cy="530094"/>
            <a:chOff x="2118580" y="4342650"/>
            <a:chExt cx="672245" cy="680977"/>
          </a:xfrm>
        </p:grpSpPr>
        <p:grpSp>
          <p:nvGrpSpPr>
            <p:cNvPr id="51" name="组合 50"/>
            <p:cNvGrpSpPr/>
            <p:nvPr/>
          </p:nvGrpSpPr>
          <p:grpSpPr>
            <a:xfrm>
              <a:off x="2124540" y="4342650"/>
              <a:ext cx="641612" cy="680977"/>
              <a:chOff x="2124540" y="4342650"/>
              <a:chExt cx="641612" cy="680977"/>
            </a:xfrm>
          </p:grpSpPr>
          <p:sp>
            <p:nvSpPr>
              <p:cNvPr id="102" name="任意多边形 101"/>
              <p:cNvSpPr/>
              <p:nvPr/>
            </p:nvSpPr>
            <p:spPr>
              <a:xfrm>
                <a:off x="2124540" y="4342650"/>
                <a:ext cx="641612"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105"/>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任意多边形 51"/>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1"/>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85"/>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89"/>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96"/>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97"/>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98"/>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2139350" y="2277876"/>
            <a:ext cx="2404657" cy="2700419"/>
            <a:chOff x="4953073" y="2222058"/>
            <a:chExt cx="3012104" cy="3382579"/>
          </a:xfrm>
        </p:grpSpPr>
        <p:pic>
          <p:nvPicPr>
            <p:cNvPr id="54" name="Picture 4" descr="https://timgsa.baidu.com/timg?image&amp;quality=80&amp;size=b9999_10000&amp;sec=1565957310050&amp;di=cf51ba280c855a6766536d36caf7bb3d&amp;imgtype=0&amp;src=http%3A%2F%2Fimg.news.d.cn%2Fupimg%2F1602%2Fpparil3ebchm.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82003"/>
            <a:stretch>
              <a:fillRect/>
            </a:stretch>
          </p:blipFill>
          <p:spPr bwMode="auto">
            <a:xfrm>
              <a:off x="4953073" y="2222058"/>
              <a:ext cx="2549848" cy="62899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https://timgsa.baidu.com/timg?image&amp;quality=80&amp;size=b9999_10000&amp;sec=1565957310050&amp;di=cf51ba280c855a6766536d36caf7bb3d&amp;imgtype=0&amp;src=http%3A%2F%2Fimg.news.d.cn%2Fupimg%2F1602%2Fpparil3ebchm.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2714" b="17509"/>
            <a:stretch>
              <a:fillRect/>
            </a:stretch>
          </p:blipFill>
          <p:spPr bwMode="auto">
            <a:xfrm>
              <a:off x="5416492" y="2817672"/>
              <a:ext cx="2548685" cy="27869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5" name="组合 64"/>
          <p:cNvGrpSpPr/>
          <p:nvPr/>
        </p:nvGrpSpPr>
        <p:grpSpPr>
          <a:xfrm>
            <a:off x="7474022" y="1689553"/>
            <a:ext cx="2885623" cy="3253174"/>
            <a:chOff x="8347586" y="1790614"/>
            <a:chExt cx="3293808" cy="3713351"/>
          </a:xfrm>
        </p:grpSpPr>
        <p:pic>
          <p:nvPicPr>
            <p:cNvPr id="68" name="Picture 8" descr="https://ss0.bdstatic.com/70cFvHSh_Q1YnxGkpoWK1HF6hhy/it/u=3624265903,201200081&amp;fm=26&amp;gp=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7586" y="3431655"/>
              <a:ext cx="1589195" cy="2072310"/>
            </a:xfrm>
            <a:prstGeom prst="rect">
              <a:avLst/>
            </a:prstGeom>
            <a:noFill/>
            <a:extLst>
              <a:ext uri="{909E8E84-426E-40DD-AFC4-6F175D3DCCD1}">
                <a14:hiddenFill xmlns:a14="http://schemas.microsoft.com/office/drawing/2010/main">
                  <a:solidFill>
                    <a:srgbClr val="FFFFFF"/>
                  </a:solidFill>
                </a14:hiddenFill>
              </a:ext>
            </a:extLst>
          </p:spPr>
        </p:pic>
        <p:sp>
          <p:nvSpPr>
            <p:cNvPr id="69" name="云形标注 68"/>
            <p:cNvSpPr/>
            <p:nvPr/>
          </p:nvSpPr>
          <p:spPr>
            <a:xfrm>
              <a:off x="8947355" y="1790614"/>
              <a:ext cx="2694039" cy="1943644"/>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4" descr="https://timgsa.baidu.com/timg?image&amp;quality=80&amp;size=b9999_10000&amp;sec=1565957310050&amp;di=cf51ba280c855a6766536d36caf7bb3d&amp;imgtype=0&amp;src=http%3A%2F%2Fimg.news.d.cn%2Fupimg%2F1602%2Fpparil3ebchm.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690" t="2714" b="17509"/>
            <a:stretch>
              <a:fillRect/>
            </a:stretch>
          </p:blipFill>
          <p:spPr bwMode="auto">
            <a:xfrm>
              <a:off x="9635418" y="2006680"/>
              <a:ext cx="1317911" cy="1578280"/>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文本框 70"/>
          <p:cNvSpPr txBox="1"/>
          <p:nvPr/>
        </p:nvSpPr>
        <p:spPr>
          <a:xfrm>
            <a:off x="7164948" y="5365757"/>
            <a:ext cx="2829232" cy="400110"/>
          </a:xfrm>
          <a:prstGeom prst="rect">
            <a:avLst/>
          </a:prstGeom>
          <a:noFill/>
        </p:spPr>
        <p:txBody>
          <a:bodyPr wrap="square" rtlCol="0">
            <a:spAutoFit/>
          </a:bodyPr>
          <a:lstStyle/>
          <a:p>
            <a:pPr algn="ctr"/>
            <a:r>
              <a:rPr lang="ja-JP" altLang="en-US" sz="2000" dirty="0">
                <a:latin typeface="微软雅黑" panose="020B0503020204020204" pitchFamily="34" charset="-122"/>
                <a:ea typeface="微软雅黑" panose="020B0503020204020204" pitchFamily="34" charset="-122"/>
              </a:rPr>
              <a:t>くれる　→　</a:t>
            </a:r>
            <a:r>
              <a:rPr lang="ja-JP" altLang="en-US" sz="2000" dirty="0">
                <a:solidFill>
                  <a:srgbClr val="E66138"/>
                </a:solidFill>
                <a:latin typeface="微软雅黑" panose="020B0503020204020204" pitchFamily="34" charset="-122"/>
                <a:ea typeface="微软雅黑" panose="020B0503020204020204" pitchFamily="34" charset="-122"/>
              </a:rPr>
              <a:t>くださる</a:t>
            </a:r>
            <a:endParaRPr lang="en-US" sz="2000" dirty="0">
              <a:solidFill>
                <a:srgbClr val="E66138"/>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1892731" y="5365757"/>
            <a:ext cx="2829232" cy="400110"/>
          </a:xfrm>
          <a:prstGeom prst="rect">
            <a:avLst/>
          </a:prstGeom>
          <a:noFill/>
        </p:spPr>
        <p:txBody>
          <a:bodyPr wrap="square" rtlCol="0">
            <a:spAutoFit/>
          </a:bodyPr>
          <a:lstStyle/>
          <a:p>
            <a:pPr algn="ctr"/>
            <a:r>
              <a:rPr lang="ja-JP" altLang="en-US" sz="2000" dirty="0">
                <a:latin typeface="微软雅黑" panose="020B0503020204020204" pitchFamily="34" charset="-122"/>
                <a:ea typeface="微软雅黑" panose="020B0503020204020204" pitchFamily="34" charset="-122"/>
              </a:rPr>
              <a:t>もらう　→　</a:t>
            </a:r>
            <a:r>
              <a:rPr lang="ja-JP" altLang="en-US" sz="2000" dirty="0">
                <a:solidFill>
                  <a:srgbClr val="E66138"/>
                </a:solidFill>
                <a:latin typeface="微软雅黑" panose="020B0503020204020204" pitchFamily="34" charset="-122"/>
                <a:ea typeface="微软雅黑" panose="020B0503020204020204" pitchFamily="34" charset="-122"/>
              </a:rPr>
              <a:t>いただく</a:t>
            </a:r>
            <a:endParaRPr lang="en-US" sz="2000" dirty="0">
              <a:solidFill>
                <a:srgbClr val="E66138"/>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1841973" y="4971971"/>
            <a:ext cx="3059423"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我从阿姨那里得到压岁钱</a:t>
            </a:r>
            <a:endParaRPr lang="en-US" sz="2000" dirty="0">
              <a:latin typeface="微软雅黑" panose="020B0503020204020204" pitchFamily="34" charset="-122"/>
              <a:ea typeface="微软雅黑" panose="020B0503020204020204" pitchFamily="34" charset="-122"/>
            </a:endParaRPr>
          </a:p>
        </p:txBody>
      </p:sp>
      <p:sp>
        <p:nvSpPr>
          <p:cNvPr id="74" name="文本框 73"/>
          <p:cNvSpPr txBox="1"/>
          <p:nvPr/>
        </p:nvSpPr>
        <p:spPr>
          <a:xfrm>
            <a:off x="9302197" y="5058966"/>
            <a:ext cx="3059423"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阿姨给我压岁钱</a:t>
            </a:r>
            <a:endParaRPr lang="en-US" sz="2000" dirty="0">
              <a:latin typeface="微软雅黑" panose="020B0503020204020204" pitchFamily="34" charset="-122"/>
              <a:ea typeface="微软雅黑" panose="020B0503020204020204" pitchFamily="34" charset="-122"/>
            </a:endParaRPr>
          </a:p>
        </p:txBody>
      </p:sp>
      <p:sp>
        <p:nvSpPr>
          <p:cNvPr id="75" name="文本框 74"/>
          <p:cNvSpPr txBox="1"/>
          <p:nvPr/>
        </p:nvSpPr>
        <p:spPr>
          <a:xfrm>
            <a:off x="429715" y="5739673"/>
            <a:ext cx="6699553" cy="922020"/>
          </a:xfrm>
          <a:prstGeom prst="rect">
            <a:avLst/>
          </a:prstGeom>
          <a:noFill/>
        </p:spPr>
        <p:txBody>
          <a:bodyPr wrap="square" rtlCol="0">
            <a:spAutoFit/>
          </a:bodyPr>
          <a:lstStyle/>
          <a:p>
            <a:pPr>
              <a:lnSpc>
                <a:spcPct val="150000"/>
              </a:lnSpc>
            </a:pPr>
            <a:r>
              <a:rPr lang="zh-CN" altLang="en-US" dirty="0">
                <a:latin typeface="Kozuka Gothic Pr6N R" panose="020B0400000000000000" pitchFamily="34" charset="-128"/>
                <a:ea typeface="Kozuka Gothic Pr6N R" panose="020B0400000000000000" pitchFamily="34" charset="-128"/>
              </a:rPr>
              <a:t>自家阿姨：</a:t>
            </a:r>
            <a:r>
              <a:rPr lang="ja-JP" altLang="en-US" dirty="0">
                <a:latin typeface="Kozuka Gothic Pr6N R" panose="020B0400000000000000" pitchFamily="34" charset="-128"/>
                <a:ea typeface="Kozuka Gothic Pr6N R" panose="020B0400000000000000" pitchFamily="34" charset="-128"/>
              </a:rPr>
              <a:t>おばさんからお年玉を</a:t>
            </a:r>
            <a:r>
              <a:rPr lang="ja-JP" altLang="en-US" u="sng" dirty="0">
                <a:latin typeface="Kozuka Gothic Pr6N R" panose="020B0400000000000000" pitchFamily="34" charset="-128"/>
                <a:ea typeface="Kozuka Gothic Pr6N R" panose="020B0400000000000000" pitchFamily="34" charset="-128"/>
              </a:rPr>
              <a:t>もらいました</a:t>
            </a:r>
            <a:r>
              <a:rPr lang="ja-JP" altLang="en-US" dirty="0">
                <a:latin typeface="Kozuka Gothic Pr6N R" panose="020B0400000000000000" pitchFamily="34" charset="-128"/>
                <a:ea typeface="Kozuka Gothic Pr6N R" panose="020B0400000000000000" pitchFamily="34" charset="-128"/>
              </a:rPr>
              <a:t>。</a:t>
            </a:r>
            <a:endParaRPr lang="en-US" altLang="ja-JP" dirty="0">
              <a:latin typeface="Kozuka Gothic Pr6N R" panose="020B0400000000000000" pitchFamily="34" charset="-128"/>
              <a:ea typeface="Kozuka Gothic Pr6N R" panose="020B0400000000000000" pitchFamily="34" charset="-128"/>
            </a:endParaRPr>
          </a:p>
          <a:p>
            <a:pPr>
              <a:lnSpc>
                <a:spcPct val="150000"/>
              </a:lnSpc>
            </a:pPr>
            <a:r>
              <a:rPr lang="ja-JP" altLang="en-US" dirty="0">
                <a:latin typeface="Kozuka Gothic Pr6N R" panose="020B0400000000000000" pitchFamily="34" charset="-128"/>
                <a:ea typeface="Kozuka Gothic Pr6N R" panose="020B0400000000000000" pitchFamily="34" charset="-128"/>
              </a:rPr>
              <a:t>先生</a:t>
            </a:r>
            <a:r>
              <a:rPr lang="zh-CN" altLang="en-US" dirty="0">
                <a:latin typeface="Kozuka Gothic Pr6N R" panose="020B0400000000000000" pitchFamily="34" charset="-128"/>
                <a:ea typeface="Kozuka Gothic Pr6N R" panose="020B0400000000000000" pitchFamily="34" charset="-128"/>
              </a:rPr>
              <a:t>：</a:t>
            </a:r>
            <a:r>
              <a:rPr lang="ja-JP" altLang="en-US" dirty="0">
                <a:latin typeface="Kozuka Gothic Pr6N R" panose="020B0400000000000000" pitchFamily="34" charset="-128"/>
                <a:ea typeface="Kozuka Gothic Pr6N R" panose="020B0400000000000000" pitchFamily="34" charset="-128"/>
              </a:rPr>
              <a:t>先生からお年玉を</a:t>
            </a:r>
            <a:r>
              <a:rPr lang="ja-JP" altLang="en-US" u="sng" dirty="0">
                <a:latin typeface="Kozuka Gothic Pr6N R" panose="020B0400000000000000" pitchFamily="34" charset="-128"/>
                <a:ea typeface="Kozuka Gothic Pr6N R" panose="020B0400000000000000" pitchFamily="34" charset="-128"/>
              </a:rPr>
              <a:t>いただきました</a:t>
            </a:r>
            <a:r>
              <a:rPr lang="ja-JP" altLang="en-US" dirty="0">
                <a:latin typeface="Kozuka Gothic Pr6N R" panose="020B0400000000000000" pitchFamily="34" charset="-128"/>
                <a:ea typeface="Kozuka Gothic Pr6N R" panose="020B0400000000000000" pitchFamily="34" charset="-128"/>
              </a:rPr>
              <a:t>。</a:t>
            </a:r>
            <a:endParaRPr lang="en-US" dirty="0">
              <a:latin typeface="Kozuka Gothic Pr6N R" panose="020B0400000000000000" pitchFamily="34" charset="-128"/>
              <a:ea typeface="Kozuka Gothic Pr6N R" panose="020B0400000000000000" pitchFamily="34" charset="-128"/>
            </a:endParaRPr>
          </a:p>
        </p:txBody>
      </p:sp>
      <p:sp>
        <p:nvSpPr>
          <p:cNvPr id="76" name="文本框 75"/>
          <p:cNvSpPr txBox="1"/>
          <p:nvPr/>
        </p:nvSpPr>
        <p:spPr>
          <a:xfrm>
            <a:off x="6734614" y="5739673"/>
            <a:ext cx="5283215" cy="922020"/>
          </a:xfrm>
          <a:prstGeom prst="rect">
            <a:avLst/>
          </a:prstGeom>
          <a:noFill/>
        </p:spPr>
        <p:txBody>
          <a:bodyPr wrap="square" rtlCol="0">
            <a:spAutoFit/>
          </a:bodyPr>
          <a:lstStyle/>
          <a:p>
            <a:pPr>
              <a:lnSpc>
                <a:spcPct val="150000"/>
              </a:lnSpc>
            </a:pPr>
            <a:r>
              <a:rPr lang="ja-JP" altLang="en-US" dirty="0">
                <a:latin typeface="Kozuka Gothic Pr6N R" panose="020B0400000000000000" pitchFamily="34" charset="-128"/>
                <a:ea typeface="Kozuka Gothic Pr6N R" panose="020B0400000000000000" pitchFamily="34" charset="-128"/>
              </a:rPr>
              <a:t>おばさんは私にお年玉を</a:t>
            </a:r>
            <a:r>
              <a:rPr lang="ja-JP" altLang="en-US" u="sng" dirty="0">
                <a:latin typeface="Kozuka Gothic Pr6N R" panose="020B0400000000000000" pitchFamily="34" charset="-128"/>
                <a:ea typeface="Kozuka Gothic Pr6N R" panose="020B0400000000000000" pitchFamily="34" charset="-128"/>
              </a:rPr>
              <a:t>くれました</a:t>
            </a:r>
            <a:r>
              <a:rPr lang="ja-JP" altLang="en-US" dirty="0">
                <a:latin typeface="Kozuka Gothic Pr6N R" panose="020B0400000000000000" pitchFamily="34" charset="-128"/>
                <a:ea typeface="Kozuka Gothic Pr6N R" panose="020B0400000000000000" pitchFamily="34" charset="-128"/>
              </a:rPr>
              <a:t>。</a:t>
            </a:r>
            <a:endParaRPr lang="en-US" altLang="ja-JP" dirty="0">
              <a:latin typeface="Kozuka Gothic Pr6N R" panose="020B0400000000000000" pitchFamily="34" charset="-128"/>
              <a:ea typeface="Kozuka Gothic Pr6N R" panose="020B0400000000000000" pitchFamily="34" charset="-128"/>
            </a:endParaRPr>
          </a:p>
          <a:p>
            <a:pPr>
              <a:lnSpc>
                <a:spcPct val="150000"/>
              </a:lnSpc>
            </a:pPr>
            <a:r>
              <a:rPr lang="ja-JP" altLang="en-US" dirty="0">
                <a:latin typeface="Kozuka Gothic Pr6N R" panose="020B0400000000000000" pitchFamily="34" charset="-128"/>
                <a:ea typeface="Kozuka Gothic Pr6N R" panose="020B0400000000000000" pitchFamily="34" charset="-128"/>
              </a:rPr>
              <a:t>先生は私にお年玉を</a:t>
            </a:r>
            <a:r>
              <a:rPr lang="ja-JP" altLang="en-US" u="sng" dirty="0">
                <a:latin typeface="Kozuka Gothic Pr6N R" panose="020B0400000000000000" pitchFamily="34" charset="-128"/>
                <a:ea typeface="Kozuka Gothic Pr6N R" panose="020B0400000000000000" pitchFamily="34" charset="-128"/>
              </a:rPr>
              <a:t>くださいました</a:t>
            </a:r>
            <a:r>
              <a:rPr lang="ja-JP" altLang="en-US" dirty="0">
                <a:latin typeface="Kozuka Gothic Pr6N R" panose="020B0400000000000000" pitchFamily="34" charset="-128"/>
                <a:ea typeface="Kozuka Gothic Pr6N R" panose="020B0400000000000000" pitchFamily="34" charset="-128"/>
              </a:rPr>
              <a:t>。</a:t>
            </a:r>
            <a:endParaRPr lang="en-US" dirty="0">
              <a:latin typeface="Kozuka Gothic Pr6N R" panose="020B0400000000000000" pitchFamily="34" charset="-128"/>
              <a:ea typeface="Kozuka Gothic Pr6N R" panose="020B0400000000000000" pitchFamily="34" charset="-128"/>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1186486" y="388532"/>
                <a:ext cx="2302438" cy="460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ja-JP"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文法</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P82-83</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ja-JP"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061085" y="921385"/>
            <a:ext cx="10674985" cy="5548083"/>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800" b="1"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8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いただく／さしあげる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授受</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表示物品的授受或领受，是</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「くれる／もらう／あげる」的敬语形式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en-US" sz="20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en-US" sz="2000" i="0"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00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00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いただく／さしあげる」</a:t>
            </a:r>
            <a:r>
              <a:rPr lang="zh-CN" altLang="en-US" sz="2000" dirty="0">
                <a:solidFill>
                  <a:srgbClr val="E66138"/>
                </a:solidFill>
                <a:latin typeface="微软雅黑" panose="020B0503020204020204" pitchFamily="34" charset="-122"/>
                <a:ea typeface="微软雅黑" panose="020B0503020204020204" pitchFamily="34" charset="-122"/>
              </a:rPr>
              <a:t>的使用注意事项</a:t>
            </a:r>
            <a:endParaRPr lang="en-US" altLang="zh-CN" sz="2000" dirty="0">
              <a:solidFill>
                <a:srgbClr val="E66138"/>
              </a:solidFill>
              <a:latin typeface="微软雅黑" panose="020B0503020204020204" pitchFamily="34" charset="-122"/>
              <a:ea typeface="微软雅黑" panose="020B0503020204020204" pitchFamily="34" charset="-122"/>
            </a:endParaRPr>
          </a:p>
          <a:p>
            <a:pPr marL="0" marR="0" lvl="0" algn="just" defTabSz="914400" rtl="0" eaLnBrk="1" fontAlgn="auto" latinLnBrk="0" hangingPunct="1">
              <a:lnSpc>
                <a:spcPct val="190000"/>
              </a:lnSpc>
              <a:spcAft>
                <a:spcPts val="0"/>
              </a:spcAft>
              <a:buClr>
                <a:prstClr val="black"/>
              </a:buClr>
              <a:buSzTx/>
              <a:buFontTx/>
              <a:buNone/>
              <a:defRPr/>
            </a:pPr>
            <a:r>
              <a:rPr kumimoji="0" lang="en-US" altLang="ja-JP"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altLang="en-US" sz="200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因为敬语一般用于表达对他人的敬意，对自己家人、亲友等一般不使用</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くださる／</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いた</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190000"/>
              </a:lnSpc>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だく／さしあげる」，而使用</a:t>
            </a:r>
            <a:r>
              <a:rPr kumimoji="0" lang="zh-CN" altLang="en-US" sz="2000" b="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「くれる／もらう／あげる」</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200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25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kumimoji="0" lang="zh-CN" altLang="ja-JP" sz="20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en-US" sz="20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誕生日に父が（私に）プレゼントを</a:t>
            </a:r>
            <a:endPar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gn="just">
              <a:lnSpc>
                <a:spcPct val="250000"/>
              </a:lnSpc>
              <a:spcBef>
                <a:spcPct val="0"/>
              </a:spcBef>
              <a:buClr>
                <a:prstClr val="black"/>
              </a:buClr>
              <a:defRPr/>
            </a:pP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(5)</a:t>
            </a:r>
            <a:r>
              <a:rPr lang="ja-JP" altLang="en-US" sz="20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誕生日に（私は）父にプレゼントを</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gn="just">
              <a:lnSpc>
                <a:spcPct val="250000"/>
              </a:lnSpc>
              <a:spcBef>
                <a:spcPct val="0"/>
              </a:spcBef>
              <a:buClr>
                <a:prstClr val="black"/>
              </a:buClr>
              <a:defRPr/>
            </a:pP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(6)</a:t>
            </a:r>
            <a:r>
              <a:rPr lang="ja-JP" altLang="en-US" sz="2000" dirty="0">
                <a:solidFill>
                  <a:prstClr val="black"/>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誕生日に（私は）父にプレゼントを</a:t>
            </a:r>
            <a:endParaRPr kumimoji="0" lang="en-US" altLang="ja-JP"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17" name="Group 44"/>
          <p:cNvGrpSpPr/>
          <p:nvPr/>
        </p:nvGrpSpPr>
        <p:grpSpPr>
          <a:xfrm>
            <a:off x="689872" y="2467791"/>
            <a:ext cx="363925" cy="408748"/>
            <a:chOff x="0" y="0"/>
            <a:chExt cx="807366" cy="906807"/>
          </a:xfrm>
        </p:grpSpPr>
        <p:sp>
          <p:nvSpPr>
            <p:cNvPr id="18"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9"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nvGrpSpPr>
          <p:cNvPr id="20" name="组合 19"/>
          <p:cNvGrpSpPr/>
          <p:nvPr/>
        </p:nvGrpSpPr>
        <p:grpSpPr>
          <a:xfrm rot="19800147">
            <a:off x="381051" y="1341482"/>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sp>
        <p:nvSpPr>
          <p:cNvPr id="2" name="左大括号 1"/>
          <p:cNvSpPr/>
          <p:nvPr/>
        </p:nvSpPr>
        <p:spPr>
          <a:xfrm>
            <a:off x="6185453" y="4297177"/>
            <a:ext cx="325768" cy="4273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p:cNvSpPr txBox="1"/>
          <p:nvPr/>
        </p:nvSpPr>
        <p:spPr>
          <a:xfrm>
            <a:off x="6491572" y="4113084"/>
            <a:ext cx="2526763" cy="783590"/>
          </a:xfrm>
          <a:prstGeom prst="rect">
            <a:avLst/>
          </a:prstGeom>
          <a:noFill/>
        </p:spPr>
        <p:txBody>
          <a:bodyPr wrap="square" rtlCol="0">
            <a:spAutoFit/>
          </a:bodyPr>
          <a:lstStyle/>
          <a:p>
            <a:r>
              <a:rPr lang="ja-JP" altLang="en-US" dirty="0">
                <a:solidFill>
                  <a:schemeClr val="accent1">
                    <a:lumMod val="75000"/>
                  </a:schemeClr>
                </a:solidFill>
                <a:latin typeface="Kozuka Gothic Pro R" panose="020B0400000000000000" pitchFamily="34" charset="-128"/>
                <a:ea typeface="Kozuka Gothic Pro R" panose="020B0400000000000000" pitchFamily="34" charset="-128"/>
              </a:rPr>
              <a:t>くださいました</a:t>
            </a:r>
            <a:r>
              <a:rPr lang="ja-JP" altLang="en-US" dirty="0">
                <a:latin typeface="Kozuka Gothic Pro R" panose="020B0400000000000000" pitchFamily="34" charset="-128"/>
                <a:ea typeface="Kozuka Gothic Pro R" panose="020B0400000000000000" pitchFamily="34" charset="-128"/>
              </a:rPr>
              <a:t>。？？</a:t>
            </a:r>
            <a:endParaRPr lang="en-US" altLang="ja-JP" dirty="0">
              <a:latin typeface="Kozuka Gothic Pro R" panose="020B0400000000000000" pitchFamily="34" charset="-128"/>
              <a:ea typeface="Kozuka Gothic Pro R" panose="020B0400000000000000" pitchFamily="34" charset="-128"/>
            </a:endParaRPr>
          </a:p>
          <a:p>
            <a:pPr>
              <a:lnSpc>
                <a:spcPct val="150000"/>
              </a:lnSpc>
            </a:pPr>
            <a:r>
              <a:rPr lang="ja-JP" altLang="en-US" dirty="0">
                <a:solidFill>
                  <a:srgbClr val="FF0000"/>
                </a:solidFill>
                <a:latin typeface="Kozuka Gothic Pro R" panose="020B0400000000000000" pitchFamily="34" charset="-128"/>
                <a:ea typeface="Kozuka Gothic Pro R" panose="020B0400000000000000" pitchFamily="34" charset="-128"/>
              </a:rPr>
              <a:t>くれました</a:t>
            </a:r>
            <a:r>
              <a:rPr lang="ja-JP" altLang="en-US" dirty="0">
                <a:latin typeface="Kozuka Gothic Pro R" panose="020B0400000000000000" pitchFamily="34" charset="-128"/>
                <a:ea typeface="Kozuka Gothic Pro R" panose="020B0400000000000000" pitchFamily="34" charset="-128"/>
              </a:rPr>
              <a:t>。</a:t>
            </a:r>
            <a:endParaRPr lang="zh-CN" altLang="en-US" dirty="0">
              <a:latin typeface="Kozuka Gothic Pro R" panose="020B0400000000000000" pitchFamily="34" charset="-128"/>
              <a:ea typeface="Kozuka Gothic Pro R" panose="020B0400000000000000" pitchFamily="34" charset="-128"/>
            </a:endParaRPr>
          </a:p>
        </p:txBody>
      </p:sp>
      <p:sp>
        <p:nvSpPr>
          <p:cNvPr id="5" name="左大括号 4"/>
          <p:cNvSpPr/>
          <p:nvPr/>
        </p:nvSpPr>
        <p:spPr>
          <a:xfrm>
            <a:off x="6185453" y="5104657"/>
            <a:ext cx="325768" cy="4273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6491605" y="4933315"/>
            <a:ext cx="3218815" cy="783590"/>
          </a:xfrm>
          <a:prstGeom prst="rect">
            <a:avLst/>
          </a:prstGeom>
          <a:noFill/>
        </p:spPr>
        <p:txBody>
          <a:bodyPr wrap="square" rtlCol="0">
            <a:spAutoFit/>
          </a:bodyPr>
          <a:lstStyle/>
          <a:p>
            <a:r>
              <a:rPr lang="ja-JP" altLang="en-US" dirty="0">
                <a:solidFill>
                  <a:schemeClr val="accent1">
                    <a:lumMod val="75000"/>
                  </a:schemeClr>
                </a:solidFill>
                <a:latin typeface="Kozuka Gothic Pro R" panose="020B0400000000000000" pitchFamily="34" charset="-128"/>
                <a:ea typeface="Kozuka Gothic Pro R" panose="020B0400000000000000" pitchFamily="34" charset="-128"/>
              </a:rPr>
              <a:t>いただいきました</a:t>
            </a:r>
            <a:r>
              <a:rPr lang="ja-JP" altLang="en-US" dirty="0">
                <a:latin typeface="Kozuka Gothic Pro R" panose="020B0400000000000000" pitchFamily="34" charset="-128"/>
                <a:ea typeface="Kozuka Gothic Pro R" panose="020B0400000000000000" pitchFamily="34" charset="-128"/>
              </a:rPr>
              <a:t>。？？</a:t>
            </a:r>
            <a:endParaRPr lang="en-US" altLang="ja-JP" dirty="0">
              <a:latin typeface="Kozuka Gothic Pro R" panose="020B0400000000000000" pitchFamily="34" charset="-128"/>
              <a:ea typeface="Kozuka Gothic Pro R" panose="020B0400000000000000" pitchFamily="34" charset="-128"/>
            </a:endParaRPr>
          </a:p>
          <a:p>
            <a:pPr>
              <a:lnSpc>
                <a:spcPct val="150000"/>
              </a:lnSpc>
            </a:pPr>
            <a:r>
              <a:rPr lang="ja-JP" altLang="en-US" dirty="0">
                <a:solidFill>
                  <a:srgbClr val="FF0000"/>
                </a:solidFill>
                <a:latin typeface="Kozuka Gothic Pro R" panose="020B0400000000000000" pitchFamily="34" charset="-128"/>
                <a:ea typeface="Kozuka Gothic Pro R" panose="020B0400000000000000" pitchFamily="34" charset="-128"/>
              </a:rPr>
              <a:t>もらいました</a:t>
            </a:r>
            <a:r>
              <a:rPr lang="ja-JP" altLang="en-US" dirty="0">
                <a:latin typeface="Kozuka Gothic Pro R" panose="020B0400000000000000" pitchFamily="34" charset="-128"/>
                <a:ea typeface="Kozuka Gothic Pro R" panose="020B0400000000000000" pitchFamily="34" charset="-128"/>
              </a:rPr>
              <a:t>。</a:t>
            </a:r>
            <a:endParaRPr lang="zh-CN" altLang="en-US" dirty="0">
              <a:latin typeface="Kozuka Gothic Pro R" panose="020B0400000000000000" pitchFamily="34" charset="-128"/>
              <a:ea typeface="Kozuka Gothic Pro R" panose="020B0400000000000000" pitchFamily="34" charset="-128"/>
            </a:endParaRPr>
          </a:p>
        </p:txBody>
      </p:sp>
      <p:sp>
        <p:nvSpPr>
          <p:cNvPr id="8" name="左大括号 7"/>
          <p:cNvSpPr/>
          <p:nvPr/>
        </p:nvSpPr>
        <p:spPr>
          <a:xfrm>
            <a:off x="6185453" y="5878960"/>
            <a:ext cx="325768" cy="4273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6525064" y="5701268"/>
            <a:ext cx="2526763" cy="783590"/>
          </a:xfrm>
          <a:prstGeom prst="rect">
            <a:avLst/>
          </a:prstGeom>
          <a:noFill/>
        </p:spPr>
        <p:txBody>
          <a:bodyPr wrap="square" rtlCol="0">
            <a:spAutoFit/>
          </a:bodyPr>
          <a:lstStyle/>
          <a:p>
            <a:r>
              <a:rPr lang="ja-JP" altLang="en-US" dirty="0">
                <a:solidFill>
                  <a:schemeClr val="accent1">
                    <a:lumMod val="75000"/>
                  </a:schemeClr>
                </a:solidFill>
                <a:latin typeface="Kozuka Gothic Pro R" panose="020B0400000000000000" pitchFamily="34" charset="-128"/>
                <a:ea typeface="Kozuka Gothic Pro R" panose="020B0400000000000000" pitchFamily="34" charset="-128"/>
              </a:rPr>
              <a:t>さしあげました</a:t>
            </a:r>
            <a:r>
              <a:rPr lang="ja-JP" altLang="en-US" dirty="0">
                <a:latin typeface="Kozuka Gothic Pro R" panose="020B0400000000000000" pitchFamily="34" charset="-128"/>
                <a:ea typeface="Kozuka Gothic Pro R" panose="020B0400000000000000" pitchFamily="34" charset="-128"/>
              </a:rPr>
              <a:t>。？？</a:t>
            </a:r>
            <a:endParaRPr lang="en-US" altLang="ja-JP" dirty="0">
              <a:latin typeface="Kozuka Gothic Pro R" panose="020B0400000000000000" pitchFamily="34" charset="-128"/>
              <a:ea typeface="Kozuka Gothic Pro R" panose="020B0400000000000000" pitchFamily="34" charset="-128"/>
            </a:endParaRPr>
          </a:p>
          <a:p>
            <a:pPr>
              <a:lnSpc>
                <a:spcPct val="150000"/>
              </a:lnSpc>
            </a:pPr>
            <a:r>
              <a:rPr lang="ja-JP" altLang="en-US" dirty="0">
                <a:solidFill>
                  <a:srgbClr val="FF0000"/>
                </a:solidFill>
                <a:latin typeface="Kozuka Gothic Pro R" panose="020B0400000000000000" pitchFamily="34" charset="-128"/>
                <a:ea typeface="Kozuka Gothic Pro R" panose="020B0400000000000000" pitchFamily="34" charset="-128"/>
              </a:rPr>
              <a:t>あげました</a:t>
            </a:r>
            <a:r>
              <a:rPr lang="ja-JP" altLang="en-US" dirty="0">
                <a:latin typeface="Kozuka Gothic Pro R" panose="020B0400000000000000" pitchFamily="34" charset="-128"/>
                <a:ea typeface="Kozuka Gothic Pro R" panose="020B0400000000000000" pitchFamily="34" charset="-128"/>
              </a:rPr>
              <a:t>。</a:t>
            </a:r>
            <a:endParaRPr lang="zh-CN" altLang="en-US" dirty="0">
              <a:latin typeface="Kozuka Gothic Pro R" panose="020B0400000000000000" pitchFamily="34" charset="-128"/>
              <a:ea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custDataLst>
              <p:tags r:id="rId1"/>
            </p:custDataLst>
          </p:nvPr>
        </p:nvSpPr>
        <p:spPr>
          <a:xfrm>
            <a:off x="1534160" y="535940"/>
            <a:ext cx="8912225" cy="3194050"/>
          </a:xfrm>
          <a:prstGeom prst="roundRect">
            <a:avLst/>
          </a:prstGeom>
          <a:ln w="38100" cmpd="sng">
            <a:solidFill>
              <a:schemeClr val="tx1"/>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lnSpc>
                <a:spcPct val="150000"/>
              </a:lnSpc>
            </a:pPr>
            <a:r>
              <a:rPr lang="zh-CN" altLang="en-US" sz="2400" b="1" dirty="0">
                <a:solidFill>
                  <a:srgbClr val="4C4C52"/>
                </a:solidFill>
                <a:latin typeface="微软雅黑" panose="020B0503020204020204" pitchFamily="34" charset="-122"/>
                <a:ea typeface="微软雅黑" panose="020B0503020204020204" pitchFamily="34" charset="-122"/>
                <a:cs typeface="微软雅黑" panose="020B0503020204020204" pitchFamily="34" charset="-122"/>
                <a:sym typeface="+mn-ea"/>
              </a:rPr>
              <a:t>学习目标</a:t>
            </a:r>
            <a:endParaRPr lang="zh-CN" altLang="en-US" sz="2400" b="1" dirty="0">
              <a:solidFill>
                <a:srgbClr val="4C4C5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pP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能够描述自己的身心状况。</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pP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能够发出指示。</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pP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能够表达道歉。</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pPr>
            <a:r>
              <a:rPr lang="en-US" altLang="zh-C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能够表达安慰（病人）。</a:t>
            </a: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pPr>
            <a:r>
              <a:rPr lang="en-US" altLang="zh-C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能够对他人的帮助或照顾表示感谢。</a:t>
            </a: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custDataLst>
              <p:tags r:id="rId2"/>
            </p:custDataLst>
          </p:nvPr>
        </p:nvSpPr>
        <p:spPr>
          <a:xfrm>
            <a:off x="1842221" y="4135005"/>
            <a:ext cx="8296102" cy="2127365"/>
          </a:xfrm>
          <a:prstGeom prst="rect">
            <a:avLst/>
          </a:prstGeom>
          <a:noFill/>
        </p:spPr>
        <p:txBody>
          <a:bodyPr wrap="square" rtlCol="0" anchor="t">
            <a:noAutofit/>
          </a:bodyPr>
          <a:lstStyle/>
          <a:p>
            <a:pPr algn="l">
              <a:lnSpc>
                <a:spcPct val="130000"/>
              </a:lnSpc>
            </a:pPr>
            <a:r>
              <a:rPr lang="zh-CN" altLang="en-US" sz="2400" b="1" dirty="0">
                <a:highlight>
                  <a:srgbClr val="000000">
                    <a:alpha val="0"/>
                  </a:srgbClr>
                </a:highlight>
                <a:latin typeface="微软雅黑" panose="020B0503020204020204" pitchFamily="34" charset="-122"/>
                <a:ea typeface="微软雅黑" panose="020B0503020204020204" pitchFamily="34" charset="-122"/>
                <a:cs typeface="微软雅黑" panose="020B0503020204020204" pitchFamily="34" charset="-122"/>
                <a:sym typeface="+mn-ea"/>
              </a:rPr>
              <a:t>学习要点</a:t>
            </a:r>
            <a:endParaRPr lang="zh-CN" altLang="en-US" sz="2400" b="1" dirty="0">
              <a:solidFill>
                <a:schemeClr val="tx1"/>
              </a:solidFill>
              <a:highlight>
                <a:srgbClr val="000000">
                  <a:alpha val="0"/>
                </a:srgbClr>
              </a:highlight>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pPr>
            <a:r>
              <a:rPr lang="ja-JP"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ユニット</a:t>
            </a:r>
            <a:r>
              <a:rPr lang="en-US" altLang="ja-JP"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endParaRPr lang="ja-JP"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gn="l">
              <a:lnSpc>
                <a:spcPct val="150000"/>
              </a:lnSpc>
            </a:pPr>
            <a:r>
              <a:rPr lang="ja-JP"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①くださる／いただく／さしあげる（</a:t>
            </a:r>
            <a:r>
              <a:rPr lang="zh-CN"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授受</a:t>
            </a:r>
            <a:r>
              <a:rPr lang="ja-JP"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敬语</a:t>
            </a:r>
            <a:r>
              <a:rPr lang="ja-JP"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en-US" altLang="ja-JP"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gn="l">
              <a:lnSpc>
                <a:spcPct val="150000"/>
              </a:lnSpc>
            </a:pPr>
            <a:r>
              <a:rPr lang="ja-JP"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➁</a:t>
            </a:r>
            <a:r>
              <a:rPr lang="en-US" altLang="ja-JP"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Ⅴ</a:t>
            </a:r>
            <a:r>
              <a:rPr lang="ja-JP"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てくださる／いただく／さしあげる（</a:t>
            </a:r>
            <a:r>
              <a:rPr lang="zh-CN"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受益</a:t>
            </a:r>
            <a:r>
              <a:rPr lang="ja-JP"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zh-CN"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敬语</a:t>
            </a:r>
            <a:r>
              <a:rPr lang="ja-JP"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gn="l">
              <a:lnSpc>
                <a:spcPct val="150000"/>
              </a:lnSpc>
            </a:pPr>
            <a:r>
              <a:rPr lang="en-US" altLang="ja-JP"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 y="301841"/>
            <a:ext cx="4048557" cy="728345"/>
            <a:chOff x="-1" y="301841"/>
            <a:chExt cx="4048557" cy="728345"/>
          </a:xfrm>
        </p:grpSpPr>
        <p:sp>
          <p:nvSpPr>
            <p:cNvPr id="9" name="矩形: 剪去单角 8"/>
            <p:cNvSpPr/>
            <p:nvPr/>
          </p:nvSpPr>
          <p:spPr>
            <a:xfrm>
              <a:off x="-1" y="301841"/>
              <a:ext cx="4048125" cy="728345"/>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 name="组合 1"/>
            <p:cNvGrpSpPr/>
            <p:nvPr/>
          </p:nvGrpSpPr>
          <p:grpSpPr>
            <a:xfrm>
              <a:off x="317296" y="388532"/>
              <a:ext cx="3731260" cy="433705"/>
              <a:chOff x="88560" y="274732"/>
              <a:chExt cx="3731260" cy="433705"/>
            </a:xfrm>
          </p:grpSpPr>
          <p:sp>
            <p:nvSpPr>
              <p:cNvPr id="6" name="矩形 5"/>
              <p:cNvSpPr/>
              <p:nvPr/>
            </p:nvSpPr>
            <p:spPr>
              <a:xfrm>
                <a:off x="957875" y="274732"/>
                <a:ext cx="2861945" cy="433705"/>
              </a:xfrm>
              <a:prstGeom prst="rect">
                <a:avLst/>
              </a:prstGeom>
            </p:spPr>
            <p:txBody>
              <a:bodyPr wrap="square">
                <a:noAutofit/>
              </a:bodyPr>
              <a:lstStyle/>
              <a:p>
                <a:r>
                  <a:rPr lang="ja-JP" altLang="zh-CN" sz="3600" b="1" dirty="0">
                    <a:solidFill>
                      <a:schemeClr val="bg1"/>
                    </a:solidFill>
                    <a:latin typeface="微软雅黑" panose="020B0503020204020204" pitchFamily="34" charset="-122"/>
                    <a:ea typeface="微软雅黑" panose="020B0503020204020204" pitchFamily="34" charset="-122"/>
                  </a:rPr>
                  <a:t>練習</a:t>
                </a:r>
                <a:endParaRPr lang="ja-JP" altLang="zh-CN" sz="3600"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8560" y="302832"/>
                <a:ext cx="762658" cy="405463"/>
              </a:xfrm>
              <a:prstGeom prst="rect">
                <a:avLst/>
              </a:prstGeom>
            </p:spPr>
          </p:pic>
        </p:grpSp>
      </p:grpSp>
      <p:sp>
        <p:nvSpPr>
          <p:cNvPr id="3" name="文本框 2"/>
          <p:cNvSpPr txBox="1"/>
          <p:nvPr>
            <p:custDataLst>
              <p:tags r:id="rId2"/>
            </p:custDataLst>
          </p:nvPr>
        </p:nvSpPr>
        <p:spPr>
          <a:xfrm>
            <a:off x="601345" y="1279525"/>
            <a:ext cx="10522585" cy="3784600"/>
          </a:xfrm>
          <a:prstGeom prst="rect">
            <a:avLst/>
          </a:prstGeom>
          <a:noFill/>
        </p:spPr>
        <p:txBody>
          <a:bodyPr wrap="square" rtlCol="0">
            <a:spAutoFit/>
          </a:bodyPr>
          <a:lstStyle/>
          <a:p>
            <a:pPr indent="0">
              <a:lnSpc>
                <a:spcPct val="200000"/>
              </a:lnSpc>
            </a:pPr>
            <a:r>
              <a:rPr lang="ja-JP" altLang="en-US" sz="2400" b="1" dirty="0">
                <a:latin typeface="Kozuka Gothic Pro R" panose="020B0400000000000000" pitchFamily="34" charset="-128"/>
                <a:ea typeface="Kozuka Gothic Pro R" panose="020B0400000000000000" pitchFamily="34" charset="-128"/>
                <a:sym typeface="+mn-ea"/>
              </a:rPr>
              <a:t>翻訳（ほんやく）しましょう。</a:t>
            </a:r>
            <a:endParaRPr lang="ja-JP" altLang="en-US" sz="2400" b="1" dirty="0">
              <a:latin typeface="Kozuka Gothic Pro R" panose="020B0400000000000000" pitchFamily="34" charset="-128"/>
              <a:ea typeface="Kozuka Gothic Pro R" panose="020B0400000000000000" pitchFamily="34" charset="-128"/>
              <a:sym typeface="+mn-ea"/>
            </a:endParaRPr>
          </a:p>
          <a:p>
            <a:pPr indent="0">
              <a:lnSpc>
                <a:spcPct val="200000"/>
              </a:lnSpc>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前辈给了我弟弟电脑的杂志</a:t>
            </a:r>
            <a:r>
              <a:rPr lang="zh-CN"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雑誌ざっし</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我们给了远藤老师花</a:t>
            </a:r>
            <a:r>
              <a:rPr lang="zh-CN"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ja-JP" altLang="en-US" sz="2400" b="1" dirty="0">
              <a:latin typeface="Kozuka Gothic Pro R" panose="020B0400000000000000" pitchFamily="34" charset="-128"/>
              <a:ea typeface="Kozuka Gothic Pro R" panose="020B0400000000000000" pitchFamily="34" charset="-128"/>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1186486" y="388532"/>
                <a:ext cx="252081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ja-JP"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文法</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P83-84</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ja-JP"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031240" y="841375"/>
            <a:ext cx="10674985" cy="5937250"/>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en-US" altLang="ja-JP" sz="28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lang="ja-JP" altLang="en-US" sz="28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てくださる</a:t>
            </a:r>
            <a:r>
              <a:rPr lang="ja-JP" altLang="en-US" sz="28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800" b="1" dirty="0">
                <a:latin typeface="Kozuka Gothic Pro R" panose="020B0400000000000000" pitchFamily="34" charset="-128"/>
                <a:ea typeface="Kozuka Gothic Pro R" panose="020B0400000000000000" pitchFamily="34" charset="-128"/>
                <a:cs typeface="Kozuka Gothic Pro R" panose="020B0400000000000000" pitchFamily="34" charset="-128"/>
              </a:rPr>
              <a:t>いただく</a:t>
            </a:r>
            <a:r>
              <a:rPr lang="ja-JP" altLang="en-US" sz="28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800" b="1" dirty="0">
                <a:latin typeface="Kozuka Gothic Pro R" panose="020B0400000000000000" pitchFamily="34" charset="-128"/>
                <a:ea typeface="Kozuka Gothic Pro R" panose="020B0400000000000000" pitchFamily="34" charset="-128"/>
                <a:cs typeface="Kozuka Gothic Pro R" panose="020B0400000000000000" pitchFamily="34" charset="-128"/>
              </a:rPr>
              <a:t>さしあげる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受益</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表示某人受益的动作，是</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「Ⅴてくれる／もらう／あげる」的敬语形式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意义：表示身份、年龄高的人为自己或属于自己一方的人做某事，是</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Ⅴてくれる」的尊他语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译文：给我······</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（他人が私に）</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Ⅴて</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くださる</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kumimoji="0" lang="zh-CN" altLang="ja-JP"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rPr>
              <a:t>先生は何度もメッセージをくださり、</a:t>
            </a:r>
            <a:r>
              <a:rPr lang="ja-JP" altLang="en-US" sz="24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励ましてくださった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。はげます</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友達のお母さんが妹を歌舞伎に</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招待してくださいました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先輩、大切な情報を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教えてくださって</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、ありがとうございました。</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先生は弟の作文を丁寧に</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直して</a:t>
            </a:r>
            <a:r>
              <a:rPr kumimoji="0" lang="en-US" altLang="zh-CN"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zh-CN"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修改</a:t>
            </a:r>
            <a:r>
              <a:rPr kumimoji="0" lang="en-US" altLang="zh-CN"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くださいました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なおす　</a:t>
            </a:r>
            <a:r>
              <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rPr>
              <a:t>　　</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17" name="Group 44"/>
          <p:cNvGrpSpPr/>
          <p:nvPr/>
        </p:nvGrpSpPr>
        <p:grpSpPr>
          <a:xfrm>
            <a:off x="553396" y="4256836"/>
            <a:ext cx="363925" cy="408748"/>
            <a:chOff x="0" y="0"/>
            <a:chExt cx="807366" cy="906807"/>
          </a:xfrm>
        </p:grpSpPr>
        <p:sp>
          <p:nvSpPr>
            <p:cNvPr id="18"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9"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nvGrpSpPr>
          <p:cNvPr id="20" name="组合 19"/>
          <p:cNvGrpSpPr/>
          <p:nvPr/>
        </p:nvGrpSpPr>
        <p:grpSpPr>
          <a:xfrm rot="19800147">
            <a:off x="381051" y="1341482"/>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1186486" y="388532"/>
                <a:ext cx="252081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ja-JP"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文法</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P83-84</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ja-JP"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053465" y="1056005"/>
            <a:ext cx="10674985" cy="6007735"/>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en-US" altLang="ja-JP" sz="20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0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000" b="1"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0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000" b="1" u="sng"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いただく</a:t>
            </a:r>
            <a:r>
              <a:rPr kumimoji="0" lang="ja-JP" altLang="en-US" sz="20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0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さしあげる</a:t>
            </a:r>
            <a:r>
              <a:rPr kumimoji="0" lang="ja-JP" altLang="en-US" sz="20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0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受益</a:t>
            </a:r>
            <a:r>
              <a:rPr kumimoji="0" lang="en-US" altLang="zh-CN" sz="20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0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0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0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表示某人受益的动作，是「Ⅴてくれる／もらう／あげる」的敬语形式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意义：表示拜托、请求身份、年龄高的人为自己（或属于自己一方的人）做某事，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是「 Ⅴてもらう」的自谦语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just" defTabSz="914400" rtl="0" fontAlgn="auto">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译文：请······为（我）······</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19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（私が他人に／から）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Ⅴて</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いただく</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kumimoji="0" lang="zh-CN" altLang="ja-JP" sz="20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私は</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王さんのお父さんに水ギョーザの作り方を</a:t>
            </a:r>
            <a:r>
              <a:rPr kumimoji="0" lang="ja-JP" altLang="en-US" sz="20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教えていただきました</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妹は先生に新しい辞書を</a:t>
            </a:r>
            <a:r>
              <a:rPr kumimoji="0" lang="ja-JP" altLang="en-US" sz="20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貸していただきました</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遠藤先生に推薦状</a:t>
            </a: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推荐信</a:t>
            </a:r>
            <a:r>
              <a:rPr kumimoji="0" lang="en-US"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を</a:t>
            </a:r>
            <a:r>
              <a:rPr kumimoji="0" lang="ja-JP" altLang="en-US" sz="20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書いていただきました</a:t>
            </a:r>
            <a:r>
              <a:rPr kumimoji="0" lang="ja-JP" altLang="en-US" sz="2000" b="0" i="0" u="sng"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。すいせんじょう</a:t>
            </a:r>
            <a:endPar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5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兄は前の会社の先輩に、今の仕事を</a:t>
            </a:r>
            <a:r>
              <a:rPr kumimoji="0" lang="ja-JP" altLang="en-US" sz="20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紹介していただきました</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rPr>
              <a:t>　　　</a:t>
            </a:r>
            <a:endParaRPr kumimoji="0" lang="en-US" altLang="ja-JP" sz="20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17" name="Group 44"/>
          <p:cNvGrpSpPr/>
          <p:nvPr/>
        </p:nvGrpSpPr>
        <p:grpSpPr>
          <a:xfrm>
            <a:off x="553396" y="4635593"/>
            <a:ext cx="363925" cy="408748"/>
            <a:chOff x="0" y="0"/>
            <a:chExt cx="807366" cy="906807"/>
          </a:xfrm>
        </p:grpSpPr>
        <p:sp>
          <p:nvSpPr>
            <p:cNvPr id="18"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9"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nvGrpSpPr>
          <p:cNvPr id="20" name="组合 19"/>
          <p:cNvGrpSpPr/>
          <p:nvPr/>
        </p:nvGrpSpPr>
        <p:grpSpPr>
          <a:xfrm rot="19800147">
            <a:off x="381051" y="1341482"/>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1186486" y="388532"/>
                <a:ext cx="252081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ja-JP"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文法</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P83-84</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ja-JP"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061085" y="762000"/>
            <a:ext cx="10674985" cy="5856972"/>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en-US" altLang="ja-JP" sz="28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いただく</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さしあげる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受益</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表示某人受益的动作，是</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「Ⅴてくれる／もらう／あげる」的敬语形式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意义：表示为身份、年龄高的人做某事，是</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Ⅴてあげる」的自谦语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译文：某人为他人······</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（私が他人に）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Ⅴて</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さしあげる</a:t>
            </a:r>
            <a:r>
              <a:rPr lang="ja-JP" altLang="zh-CN"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来るくる</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kumimoji="0" lang="zh-CN" altLang="ja-JP"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kumimoji="0" lang="zh-CN"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先生がいらっしゃったので、町を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案内してさしあげました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王さんは先生の荷物を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持ってさしあげました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高橋さんのおばあさんの誕生日に、みんなでおばあさんの好きな歌を</a:t>
            </a:r>
            <a:r>
              <a:rPr kumimoji="0" lang="ja-JP" altLang="en-US" sz="2400" b="1" i="0" u="sng"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歌ってさしあげました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ja-JP"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rPr>
              <a:t>　　　</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17" name="Group 44"/>
          <p:cNvGrpSpPr/>
          <p:nvPr/>
        </p:nvGrpSpPr>
        <p:grpSpPr>
          <a:xfrm>
            <a:off x="553396" y="4256836"/>
            <a:ext cx="363925" cy="408748"/>
            <a:chOff x="0" y="0"/>
            <a:chExt cx="807366" cy="906807"/>
          </a:xfrm>
        </p:grpSpPr>
        <p:sp>
          <p:nvSpPr>
            <p:cNvPr id="18"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9"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nvGrpSpPr>
          <p:cNvPr id="20" name="组合 19"/>
          <p:cNvGrpSpPr/>
          <p:nvPr/>
        </p:nvGrpSpPr>
        <p:grpSpPr>
          <a:xfrm rot="19800147">
            <a:off x="381051" y="1341482"/>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47913" y="1417636"/>
            <a:ext cx="10756872" cy="830997"/>
          </a:xfrm>
          <a:prstGeom prst="rect">
            <a:avLst/>
          </a:prstGeom>
          <a:noFill/>
        </p:spPr>
        <p:txBody>
          <a:bodyPr wrap="square" rtlCol="0">
            <a:spAutoFit/>
          </a:bodyPr>
          <a:lstStyle/>
          <a:p>
            <a:pPr lvl="0">
              <a:lnSpc>
                <a:spcPct val="200000"/>
              </a:lnSpc>
              <a:spcBef>
                <a:spcPct val="0"/>
              </a:spcBef>
              <a:buClr>
                <a:schemeClr val="tx1"/>
              </a:buClr>
            </a:pPr>
            <a:r>
              <a:rPr lang="ja-JP" altLang="en-US" sz="2400" dirty="0">
                <a:solidFill>
                  <a:srgbClr val="E66138"/>
                </a:solidFill>
                <a:latin typeface="微软雅黑" panose="020B0503020204020204" pitchFamily="34" charset="-122"/>
                <a:ea typeface="微软雅黑" panose="020B0503020204020204" pitchFamily="34" charset="-122"/>
              </a:rPr>
              <a:t>当面不说「さしあげる」（因为有施恩的语气）</a:t>
            </a:r>
            <a:endParaRPr lang="ja-JP" altLang="en-US" sz="2400" dirty="0">
              <a:solidFill>
                <a:srgbClr val="E66138"/>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rot="19800147">
            <a:off x="323124" y="1657656"/>
            <a:ext cx="747838" cy="548527"/>
            <a:chOff x="6579684" y="1851050"/>
            <a:chExt cx="4331265" cy="3176915"/>
          </a:xfrm>
        </p:grpSpPr>
        <p:grpSp>
          <p:nvGrpSpPr>
            <p:cNvPr id="22" name="Group 55"/>
            <p:cNvGrpSpPr/>
            <p:nvPr/>
          </p:nvGrpSpPr>
          <p:grpSpPr>
            <a:xfrm rot="2273417">
              <a:off x="7686162" y="1851050"/>
              <a:ext cx="3224787" cy="3176915"/>
              <a:chOff x="0" y="0"/>
              <a:chExt cx="1149595" cy="1132530"/>
            </a:xfrm>
          </p:grpSpPr>
          <p:sp>
            <p:nvSpPr>
              <p:cNvPr id="26"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nvGrpSpPr>
              <p:cNvPr id="27" name="Group 54"/>
              <p:cNvGrpSpPr/>
              <p:nvPr/>
            </p:nvGrpSpPr>
            <p:grpSpPr>
              <a:xfrm>
                <a:off x="-1" y="0"/>
                <a:ext cx="1149597" cy="1132531"/>
                <a:chOff x="0" y="0"/>
                <a:chExt cx="1149595" cy="1132530"/>
              </a:xfrm>
            </p:grpSpPr>
            <p:sp>
              <p:nvSpPr>
                <p:cNvPr id="28"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9"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30"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3" name="Group 58"/>
            <p:cNvGrpSpPr/>
            <p:nvPr/>
          </p:nvGrpSpPr>
          <p:grpSpPr>
            <a:xfrm rot="2273417">
              <a:off x="6579684" y="2485046"/>
              <a:ext cx="2252925" cy="2330728"/>
              <a:chOff x="0" y="0"/>
              <a:chExt cx="803139" cy="830875"/>
            </a:xfrm>
          </p:grpSpPr>
          <p:sp>
            <p:nvSpPr>
              <p:cNvPr id="24"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5"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sp>
        <p:nvSpPr>
          <p:cNvPr id="49" name="文本框 48"/>
          <p:cNvSpPr txBox="1"/>
          <p:nvPr/>
        </p:nvSpPr>
        <p:spPr>
          <a:xfrm>
            <a:off x="5392923" y="792130"/>
            <a:ext cx="1406154" cy="492443"/>
          </a:xfrm>
          <a:prstGeom prst="rect">
            <a:avLst/>
          </a:prstGeom>
          <a:noFill/>
        </p:spPr>
        <p:txBody>
          <a:bodyPr wrap="none" rtlCol="0">
            <a:spAutoFit/>
          </a:bodyPr>
          <a:lstStyle/>
          <a:p>
            <a:pPr algn="ctr"/>
            <a:r>
              <a:rPr lang="ja-JP"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rPr>
              <a:t>文法１</a:t>
            </a:r>
            <a:endParaRPr lang="zh-CN" altLang="en-US" sz="2600" b="1" spc="500" dirty="0">
              <a:solidFill>
                <a:schemeClr val="tx1">
                  <a:lumMod val="85000"/>
                  <a:lumOff val="15000"/>
                </a:schemeClr>
              </a:solidFill>
              <a:latin typeface="Kozuka Gothic Pr6N R" panose="020B0400000000000000" pitchFamily="34" charset="-128"/>
              <a:ea typeface="Kozuka Gothic Pr6N R" panose="020B0400000000000000" pitchFamily="34" charset="-128"/>
            </a:endParaRPr>
          </a:p>
        </p:txBody>
      </p:sp>
      <p:grpSp>
        <p:nvGrpSpPr>
          <p:cNvPr id="50" name="组合 49"/>
          <p:cNvGrpSpPr/>
          <p:nvPr/>
        </p:nvGrpSpPr>
        <p:grpSpPr>
          <a:xfrm rot="1192981">
            <a:off x="4784740" y="773299"/>
            <a:ext cx="533955" cy="530094"/>
            <a:chOff x="2118580" y="4342650"/>
            <a:chExt cx="672245" cy="680977"/>
          </a:xfrm>
        </p:grpSpPr>
        <p:grpSp>
          <p:nvGrpSpPr>
            <p:cNvPr id="51" name="组合 50"/>
            <p:cNvGrpSpPr/>
            <p:nvPr/>
          </p:nvGrpSpPr>
          <p:grpSpPr>
            <a:xfrm>
              <a:off x="2124540" y="4342650"/>
              <a:ext cx="641612" cy="680977"/>
              <a:chOff x="2124540" y="4342650"/>
              <a:chExt cx="641612" cy="680977"/>
            </a:xfrm>
          </p:grpSpPr>
          <p:sp>
            <p:nvSpPr>
              <p:cNvPr id="102" name="任意多边形 101"/>
              <p:cNvSpPr/>
              <p:nvPr/>
            </p:nvSpPr>
            <p:spPr>
              <a:xfrm>
                <a:off x="2124540" y="4342650"/>
                <a:ext cx="641612"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105"/>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任意多边形 51"/>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1"/>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85"/>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89"/>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96"/>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97"/>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98"/>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7" name="Picture 6" descr="https://timgsa.baidu.com/timg?image&amp;quality=80&amp;size=b9999_10000&amp;sec=1565957909200&amp;di=aef87cf3b4d3d98f131fe4032ab45f4e&amp;imgtype=0&amp;src=http%3A%2F%2Fimg.tukexw.com%2Fimg%2Fdff6f4934f123d7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7209" y="2162009"/>
            <a:ext cx="2979864" cy="2979864"/>
          </a:xfrm>
          <a:prstGeom prst="rect">
            <a:avLst/>
          </a:prstGeom>
          <a:noFill/>
          <a:extLst>
            <a:ext uri="{909E8E84-426E-40DD-AFC4-6F175D3DCCD1}">
              <a14:hiddenFill xmlns:a14="http://schemas.microsoft.com/office/drawing/2010/main">
                <a:solidFill>
                  <a:srgbClr val="FFFFFF"/>
                </a:solidFill>
              </a14:hiddenFill>
            </a:ext>
          </a:extLst>
        </p:spPr>
      </p:pic>
      <p:sp>
        <p:nvSpPr>
          <p:cNvPr id="48" name="文本框 47"/>
          <p:cNvSpPr txBox="1"/>
          <p:nvPr/>
        </p:nvSpPr>
        <p:spPr>
          <a:xfrm>
            <a:off x="6855510" y="5447825"/>
            <a:ext cx="4065534" cy="400110"/>
          </a:xfrm>
          <a:prstGeom prst="rect">
            <a:avLst/>
          </a:prstGeom>
          <a:noFill/>
        </p:spPr>
        <p:txBody>
          <a:bodyPr wrap="square" rtlCol="0">
            <a:spAutoFit/>
          </a:bodyPr>
          <a:lstStyle/>
          <a:p>
            <a:pPr algn="ctr"/>
            <a:r>
              <a:rPr lang="en-US" altLang="ja-JP" sz="2000" dirty="0">
                <a:latin typeface="微软雅黑" panose="020B0503020204020204" pitchFamily="34" charset="-122"/>
                <a:ea typeface="微软雅黑" panose="020B0503020204020204" pitchFamily="34" charset="-122"/>
              </a:rPr>
              <a:t>V</a:t>
            </a:r>
            <a:r>
              <a:rPr lang="ja-JP" altLang="en-US" sz="2000" dirty="0">
                <a:latin typeface="微软雅黑" panose="020B0503020204020204" pitchFamily="34" charset="-122"/>
                <a:ea typeface="微软雅黑" panose="020B0503020204020204" pitchFamily="34" charset="-122"/>
              </a:rPr>
              <a:t>てあげる　→　</a:t>
            </a:r>
            <a:r>
              <a:rPr lang="en-US" altLang="ja-JP" sz="2000" dirty="0">
                <a:latin typeface="微软雅黑" panose="020B0503020204020204" pitchFamily="34" charset="-122"/>
                <a:ea typeface="微软雅黑" panose="020B0503020204020204" pitchFamily="34" charset="-122"/>
              </a:rPr>
              <a:t>V</a:t>
            </a:r>
            <a:r>
              <a:rPr lang="ja-JP" altLang="en-US" sz="2000" dirty="0">
                <a:latin typeface="微软雅黑" panose="020B0503020204020204" pitchFamily="34" charset="-122"/>
                <a:ea typeface="微软雅黑" panose="020B0503020204020204" pitchFamily="34" charset="-122"/>
              </a:rPr>
              <a:t>て</a:t>
            </a:r>
            <a:r>
              <a:rPr lang="ja-JP" altLang="en-US" sz="2000" dirty="0">
                <a:solidFill>
                  <a:srgbClr val="E66138"/>
                </a:solidFill>
                <a:latin typeface="微软雅黑" panose="020B0503020204020204" pitchFamily="34" charset="-122"/>
                <a:ea typeface="微软雅黑" panose="020B0503020204020204" pitchFamily="34" charset="-122"/>
              </a:rPr>
              <a:t>さしあげる</a:t>
            </a:r>
            <a:endParaRPr lang="en-US" sz="2000" dirty="0">
              <a:solidFill>
                <a:srgbClr val="E66138"/>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6855511" y="4976504"/>
            <a:ext cx="4065532"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昨天，我给大哥献上了可乐</a:t>
            </a:r>
            <a:r>
              <a:rPr lang="ja-JP" altLang="en-US" sz="2000" dirty="0">
                <a:latin typeface="微软雅黑" panose="020B0503020204020204" pitchFamily="34" charset="-122"/>
                <a:ea typeface="微软雅黑" panose="020B0503020204020204" pitchFamily="34" charset="-122"/>
              </a:rPr>
              <a:t>。</a:t>
            </a:r>
            <a:endParaRPr lang="en-US" sz="2000" dirty="0">
              <a:latin typeface="微软雅黑" panose="020B0503020204020204" pitchFamily="34" charset="-122"/>
              <a:ea typeface="微软雅黑" panose="020B0503020204020204" pitchFamily="34" charset="-122"/>
            </a:endParaRPr>
          </a:p>
        </p:txBody>
      </p:sp>
      <p:sp>
        <p:nvSpPr>
          <p:cNvPr id="59" name="文本框 58"/>
          <p:cNvSpPr txBox="1"/>
          <p:nvPr/>
        </p:nvSpPr>
        <p:spPr>
          <a:xfrm>
            <a:off x="878395" y="5447825"/>
            <a:ext cx="4957050" cy="400110"/>
          </a:xfrm>
          <a:prstGeom prst="rect">
            <a:avLst/>
          </a:prstGeom>
          <a:noFill/>
        </p:spPr>
        <p:txBody>
          <a:bodyPr wrap="square" rtlCol="0">
            <a:spAutoFit/>
          </a:bodyPr>
          <a:lstStyle/>
          <a:p>
            <a:pPr algn="ctr"/>
            <a:r>
              <a:rPr lang="en-US" altLang="ja-JP" sz="2000" dirty="0">
                <a:latin typeface="微软雅黑" panose="020B0503020204020204" pitchFamily="34" charset="-122"/>
                <a:ea typeface="微软雅黑" panose="020B0503020204020204" pitchFamily="34" charset="-122"/>
              </a:rPr>
              <a:t>V</a:t>
            </a:r>
            <a:r>
              <a:rPr lang="ja-JP" altLang="en-US" sz="2000" dirty="0">
                <a:latin typeface="微软雅黑" panose="020B0503020204020204" pitchFamily="34" charset="-122"/>
                <a:ea typeface="微软雅黑" panose="020B0503020204020204" pitchFamily="34" charset="-122"/>
              </a:rPr>
              <a:t>てあげる　→　</a:t>
            </a:r>
            <a:r>
              <a:rPr lang="ja-JP" altLang="en-US" sz="2000" dirty="0">
                <a:solidFill>
                  <a:srgbClr val="E66138"/>
                </a:solidFill>
                <a:latin typeface="微软雅黑" panose="020B0503020204020204" pitchFamily="34" charset="-122"/>
                <a:ea typeface="微软雅黑" panose="020B0503020204020204" pitchFamily="34" charset="-122"/>
              </a:rPr>
              <a:t>お・ご</a:t>
            </a:r>
            <a:r>
              <a:rPr lang="en-US" altLang="ja-JP" sz="2000" dirty="0">
                <a:latin typeface="微软雅黑" panose="020B0503020204020204" pitchFamily="34" charset="-122"/>
                <a:ea typeface="微软雅黑" panose="020B0503020204020204" pitchFamily="34" charset="-122"/>
              </a:rPr>
              <a:t>V</a:t>
            </a:r>
            <a:r>
              <a:rPr lang="ja-JP" altLang="en-US" sz="2000" dirty="0">
                <a:solidFill>
                  <a:srgbClr val="E66138"/>
                </a:solidFill>
                <a:latin typeface="微软雅黑" panose="020B0503020204020204" pitchFamily="34" charset="-122"/>
                <a:ea typeface="微软雅黑" panose="020B0503020204020204" pitchFamily="34" charset="-122"/>
              </a:rPr>
              <a:t>する</a:t>
            </a:r>
            <a:r>
              <a:rPr lang="ja-JP" altLang="en-US" sz="2000" dirty="0">
                <a:latin typeface="微软雅黑" panose="020B0503020204020204" pitchFamily="34" charset="-122"/>
                <a:ea typeface="微软雅黑" panose="020B0503020204020204" pitchFamily="34" charset="-122"/>
              </a:rPr>
              <a:t>／</a:t>
            </a:r>
            <a:r>
              <a:rPr lang="en-US" altLang="ja-JP" sz="2000" dirty="0">
                <a:solidFill>
                  <a:srgbClr val="F62242"/>
                </a:solidFill>
                <a:latin typeface="微软雅黑" panose="020B0503020204020204" pitchFamily="34" charset="-122"/>
                <a:ea typeface="微软雅黑" panose="020B0503020204020204" pitchFamily="34" charset="-122"/>
              </a:rPr>
              <a:t> </a:t>
            </a:r>
            <a:r>
              <a:rPr lang="en-US" altLang="ja-JP" sz="2000" dirty="0">
                <a:latin typeface="微软雅黑" panose="020B0503020204020204" pitchFamily="34" charset="-122"/>
                <a:ea typeface="微软雅黑" panose="020B0503020204020204" pitchFamily="34" charset="-122"/>
              </a:rPr>
              <a:t>V</a:t>
            </a:r>
            <a:r>
              <a:rPr lang="ja-JP" altLang="en-US" sz="2000" dirty="0">
                <a:solidFill>
                  <a:srgbClr val="E66138"/>
                </a:solidFill>
                <a:latin typeface="微软雅黑" panose="020B0503020204020204" pitchFamily="34" charset="-122"/>
                <a:ea typeface="微软雅黑" panose="020B0503020204020204" pitchFamily="34" charset="-122"/>
              </a:rPr>
              <a:t>いたす</a:t>
            </a:r>
            <a:endParaRPr lang="en-US" sz="2000" dirty="0">
              <a:solidFill>
                <a:srgbClr val="E66138"/>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1651000" y="4977765"/>
            <a:ext cx="4008120" cy="39878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大哥，我给您拿可乐</a:t>
            </a:r>
            <a:r>
              <a:rPr lang="ja-JP" altLang="en-US" sz="2000" dirty="0">
                <a:latin typeface="微软雅黑" panose="020B0503020204020204" pitchFamily="34" charset="-122"/>
                <a:ea typeface="微软雅黑" panose="020B0503020204020204" pitchFamily="34" charset="-122"/>
              </a:rPr>
              <a:t>。　</a:t>
            </a:r>
            <a:endParaRPr lang="ja-JP" altLang="en-US" sz="2000" dirty="0">
              <a:latin typeface="微软雅黑" panose="020B0503020204020204" pitchFamily="34" charset="-122"/>
              <a:ea typeface="微软雅黑" panose="020B0503020204020204" pitchFamily="34" charset="-122"/>
            </a:endParaRPr>
          </a:p>
        </p:txBody>
      </p:sp>
      <p:grpSp>
        <p:nvGrpSpPr>
          <p:cNvPr id="61" name="组合 60"/>
          <p:cNvGrpSpPr/>
          <p:nvPr/>
        </p:nvGrpSpPr>
        <p:grpSpPr>
          <a:xfrm>
            <a:off x="6344194" y="1228286"/>
            <a:ext cx="4698737" cy="3505655"/>
            <a:chOff x="6382218" y="1402569"/>
            <a:chExt cx="4698737" cy="3505655"/>
          </a:xfrm>
        </p:grpSpPr>
        <p:pic>
          <p:nvPicPr>
            <p:cNvPr id="62" name="Picture 12" descr="https://timgsa.baidu.com/timg?image&amp;quality=80&amp;size=b9999_10000&amp;sec=1565963167694&amp;di=23726d47a0d72fcef5a4c270e61425d2&amp;imgtype=0&amp;src=http%3A%2F%2F05.imgmini.eastday.com%2Fmobile%2F20180215%2F20180215172414_839c805b028141ff59d56d5d1d72bf52_31.jpeg"/>
            <p:cNvPicPr>
              <a:picLocks noChangeAspect="1" noChangeArrowheads="1"/>
            </p:cNvPicPr>
            <p:nvPr/>
          </p:nvPicPr>
          <p:blipFill rotWithShape="1">
            <a:blip r:embed="rId2">
              <a:extLst>
                <a:ext uri="{28A0092B-C50C-407E-A947-70E740481C1C}">
                  <a14:useLocalDpi xmlns:a14="http://schemas.microsoft.com/office/drawing/2010/main" val="0"/>
                </a:ext>
              </a:extLst>
            </a:blip>
            <a:srcRect b="26700"/>
            <a:stretch>
              <a:fillRect/>
            </a:stretch>
          </p:blipFill>
          <p:spPr bwMode="auto">
            <a:xfrm>
              <a:off x="6382218" y="3043423"/>
              <a:ext cx="2544082" cy="1864801"/>
            </a:xfrm>
            <a:prstGeom prst="rect">
              <a:avLst/>
            </a:prstGeom>
            <a:noFill/>
            <a:extLst>
              <a:ext uri="{909E8E84-426E-40DD-AFC4-6F175D3DCCD1}">
                <a14:hiddenFill xmlns:a14="http://schemas.microsoft.com/office/drawing/2010/main">
                  <a:solidFill>
                    <a:srgbClr val="FFFFFF"/>
                  </a:solidFill>
                </a14:hiddenFill>
              </a:ext>
            </a:extLst>
          </p:spPr>
        </p:pic>
        <p:sp>
          <p:nvSpPr>
            <p:cNvPr id="63" name="云形标注 62"/>
            <p:cNvSpPr/>
            <p:nvPr/>
          </p:nvSpPr>
          <p:spPr>
            <a:xfrm>
              <a:off x="7821860" y="1402569"/>
              <a:ext cx="3259095" cy="2221170"/>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 descr="https://timgsa.baidu.com/timg?image&amp;quality=80&amp;size=b9999_10000&amp;sec=1565957909200&amp;di=aef87cf3b4d3d98f131fe4032ab45f4e&amp;imgtype=0&amp;src=http%3A%2F%2Fimg.tukexw.com%2Fimg%2Fdff6f4934f123d70.jpg"/>
            <p:cNvPicPr>
              <a:picLocks noChangeAspect="1" noChangeArrowheads="1"/>
            </p:cNvPicPr>
            <p:nvPr/>
          </p:nvPicPr>
          <p:blipFill rotWithShape="1">
            <a:blip r:embed="rId1">
              <a:extLst>
                <a:ext uri="{28A0092B-C50C-407E-A947-70E740481C1C}">
                  <a14:useLocalDpi xmlns:a14="http://schemas.microsoft.com/office/drawing/2010/main" val="0"/>
                </a:ext>
              </a:extLst>
            </a:blip>
            <a:srcRect l="11434" t="14328" r="4093" b="10091"/>
            <a:stretch>
              <a:fillRect/>
            </a:stretch>
          </p:blipFill>
          <p:spPr bwMode="auto">
            <a:xfrm>
              <a:off x="8598695" y="1723044"/>
              <a:ext cx="1705424" cy="1525906"/>
            </a:xfrm>
            <a:prstGeom prst="rect">
              <a:avLst/>
            </a:prstGeom>
            <a:noFill/>
            <a:extLst>
              <a:ext uri="{909E8E84-426E-40DD-AFC4-6F175D3DCCD1}">
                <a14:hiddenFill xmlns:a14="http://schemas.microsoft.com/office/drawing/2010/main">
                  <a:solidFill>
                    <a:srgbClr val="FFFFFF"/>
                  </a:solidFill>
                </a14:hiddenFill>
              </a:ext>
            </a:extLst>
          </p:spPr>
        </p:pic>
      </p:grpSp>
      <p:sp>
        <p:nvSpPr>
          <p:cNvPr id="66" name="文本框 65"/>
          <p:cNvSpPr txBox="1"/>
          <p:nvPr/>
        </p:nvSpPr>
        <p:spPr>
          <a:xfrm>
            <a:off x="6001496" y="5919147"/>
            <a:ext cx="5773562" cy="400110"/>
          </a:xfrm>
          <a:prstGeom prst="rect">
            <a:avLst/>
          </a:prstGeom>
          <a:noFill/>
        </p:spPr>
        <p:txBody>
          <a:bodyPr wrap="square" rtlCol="0">
            <a:spAutoFit/>
          </a:bodyPr>
          <a:lstStyle/>
          <a:p>
            <a:pPr algn="ctr"/>
            <a:r>
              <a:rPr lang="ja-JP" altLang="en-US" sz="2000" dirty="0">
                <a:latin typeface="微软雅黑" panose="020B0503020204020204" pitchFamily="34" charset="-122"/>
                <a:ea typeface="微软雅黑" panose="020B0503020204020204" pitchFamily="34" charset="-122"/>
              </a:rPr>
              <a:t>（私は）兄貴にコーラを持ってさしあげました。</a:t>
            </a:r>
            <a:endParaRPr lang="en-US" sz="2000" dirty="0">
              <a:latin typeface="微软雅黑" panose="020B0503020204020204" pitchFamily="34" charset="-122"/>
              <a:ea typeface="微软雅黑" panose="020B0503020204020204" pitchFamily="34" charset="-122"/>
            </a:endParaRPr>
          </a:p>
        </p:txBody>
      </p:sp>
      <p:sp>
        <p:nvSpPr>
          <p:cNvPr id="67" name="文本框 66"/>
          <p:cNvSpPr txBox="1"/>
          <p:nvPr/>
        </p:nvSpPr>
        <p:spPr>
          <a:xfrm>
            <a:off x="708972" y="5919147"/>
            <a:ext cx="5295897" cy="400110"/>
          </a:xfrm>
          <a:prstGeom prst="rect">
            <a:avLst/>
          </a:prstGeom>
          <a:noFill/>
        </p:spPr>
        <p:txBody>
          <a:bodyPr wrap="square" rtlCol="0">
            <a:spAutoFit/>
          </a:bodyPr>
          <a:lstStyle/>
          <a:p>
            <a:pPr algn="ctr"/>
            <a:r>
              <a:rPr lang="ja-JP" altLang="en-US" sz="2000" dirty="0">
                <a:latin typeface="微软雅黑" panose="020B0503020204020204" pitchFamily="34" charset="-122"/>
                <a:ea typeface="微软雅黑" panose="020B0503020204020204" pitchFamily="34" charset="-122"/>
              </a:rPr>
              <a:t>兄貴、コーラをお</a:t>
            </a:r>
            <a:r>
              <a:rPr lang="ja-JP" altLang="en-US" sz="2000" u="sng" dirty="0">
                <a:latin typeface="微软雅黑" panose="020B0503020204020204" pitchFamily="34" charset="-122"/>
                <a:ea typeface="微软雅黑" panose="020B0503020204020204" pitchFamily="34" charset="-122"/>
              </a:rPr>
              <a:t>持ち</a:t>
            </a:r>
            <a:r>
              <a:rPr lang="ja-JP" altLang="en-US" sz="2000" dirty="0">
                <a:latin typeface="微软雅黑" panose="020B0503020204020204" pitchFamily="34" charset="-122"/>
                <a:ea typeface="微软雅黑" panose="020B0503020204020204" pitchFamily="34" charset="-122"/>
              </a:rPr>
              <a:t>いたしましょうか。</a:t>
            </a:r>
            <a:endParaRPr 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1186486" y="388532"/>
                <a:ext cx="252081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ja-JP"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文法</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P83-84</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ja-JP"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061085" y="921385"/>
            <a:ext cx="10674985" cy="5856972"/>
          </a:xfrm>
          <a:prstGeom prst="rect">
            <a:avLst/>
          </a:prstGeom>
          <a:noFill/>
        </p:spPr>
        <p:txBody>
          <a:bodyPr wrap="square" rtlCol="0">
            <a:no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en-US" altLang="ja-JP" sz="28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Ⅴ</a:t>
            </a:r>
            <a:r>
              <a:rPr kumimoji="0" lang="ja-JP" altLang="en-US" sz="28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くださる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いただく</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800" b="1" i="0" u="sng"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さしあげる</a:t>
            </a: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受益</a:t>
            </a:r>
            <a:r>
              <a:rPr kumimoji="0" lang="en-US"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敬语</a:t>
            </a:r>
            <a:r>
              <a:rPr kumimoji="0" lang="ja-JP" altLang="zh-CN"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表示某人受益的动作，是</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「Ⅴてくれる／もらう／あげる」的敬语形式</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意义：表示为身份、年龄高的人做某事，是</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Ⅴてあげる」的自谦语</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译文：某人为他人······</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（私が他人に）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Ⅴて</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さしあげる</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200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「Ⅴ</a:t>
            </a:r>
            <a:r>
              <a:rPr kumimoji="0" lang="zh-CN" altLang="en-US" sz="2000" b="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てさしあげる」的敬语（自谦）程度比「Ⅴてあげる」高，但是一般仅用于对客观事实的陈述，而不直接对对方使用。如果面对身份、年龄高于自己的人，提出为其做某事时，通常使用</a:t>
            </a:r>
            <a:r>
              <a:rPr kumimoji="0" lang="zh-CN" altLang="en-US" sz="200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「お（ご）Ⅴしましょう／お（ご） します」</a:t>
            </a:r>
            <a:r>
              <a:rPr kumimoji="0" lang="zh-CN" altLang="en-US" sz="2000" b="0"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等自谦的表达方式表示敬意。</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ja-JP" altLang="en-US" sz="22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mn-cs"/>
                <a:sym typeface="+mn-ea"/>
              </a:rPr>
              <a:t>　　　</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17" name="Group 44"/>
          <p:cNvGrpSpPr/>
          <p:nvPr/>
        </p:nvGrpSpPr>
        <p:grpSpPr>
          <a:xfrm>
            <a:off x="553396" y="4256836"/>
            <a:ext cx="363925" cy="408748"/>
            <a:chOff x="0" y="0"/>
            <a:chExt cx="807366" cy="906807"/>
          </a:xfrm>
        </p:grpSpPr>
        <p:sp>
          <p:nvSpPr>
            <p:cNvPr id="18"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9"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nvGrpSpPr>
          <p:cNvPr id="20" name="组合 19"/>
          <p:cNvGrpSpPr/>
          <p:nvPr/>
        </p:nvGrpSpPr>
        <p:grpSpPr>
          <a:xfrm rot="19800147">
            <a:off x="381051" y="1341482"/>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 y="301841"/>
            <a:ext cx="4048557" cy="728345"/>
            <a:chOff x="-1" y="301841"/>
            <a:chExt cx="4048557" cy="728345"/>
          </a:xfrm>
        </p:grpSpPr>
        <p:sp>
          <p:nvSpPr>
            <p:cNvPr id="9" name="矩形: 剪去单角 8"/>
            <p:cNvSpPr/>
            <p:nvPr/>
          </p:nvSpPr>
          <p:spPr>
            <a:xfrm>
              <a:off x="-1" y="301841"/>
              <a:ext cx="4048125" cy="728345"/>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 name="组合 1"/>
            <p:cNvGrpSpPr/>
            <p:nvPr/>
          </p:nvGrpSpPr>
          <p:grpSpPr>
            <a:xfrm>
              <a:off x="317296" y="388532"/>
              <a:ext cx="3731260" cy="433705"/>
              <a:chOff x="88560" y="274732"/>
              <a:chExt cx="3731260" cy="433705"/>
            </a:xfrm>
          </p:grpSpPr>
          <p:sp>
            <p:nvSpPr>
              <p:cNvPr id="6" name="矩形 5"/>
              <p:cNvSpPr/>
              <p:nvPr/>
            </p:nvSpPr>
            <p:spPr>
              <a:xfrm>
                <a:off x="957875" y="274732"/>
                <a:ext cx="2861945" cy="433705"/>
              </a:xfrm>
              <a:prstGeom prst="rect">
                <a:avLst/>
              </a:prstGeom>
            </p:spPr>
            <p:txBody>
              <a:bodyPr wrap="square">
                <a:noAutofit/>
              </a:bodyPr>
              <a:lstStyle/>
              <a:p>
                <a:r>
                  <a:rPr lang="ja-JP" altLang="zh-CN" sz="3600" b="1" dirty="0">
                    <a:solidFill>
                      <a:schemeClr val="bg1"/>
                    </a:solidFill>
                    <a:latin typeface="微软雅黑" panose="020B0503020204020204" pitchFamily="34" charset="-122"/>
                    <a:ea typeface="微软雅黑" panose="020B0503020204020204" pitchFamily="34" charset="-122"/>
                  </a:rPr>
                  <a:t>練習</a:t>
                </a:r>
                <a:endParaRPr lang="ja-JP" altLang="zh-CN" sz="3600"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8560" y="302832"/>
                <a:ext cx="762658" cy="405463"/>
              </a:xfrm>
              <a:prstGeom prst="rect">
                <a:avLst/>
              </a:prstGeom>
            </p:spPr>
          </p:pic>
        </p:grpSp>
      </p:grpSp>
      <p:sp>
        <p:nvSpPr>
          <p:cNvPr id="3" name="文本框 2"/>
          <p:cNvSpPr txBox="1"/>
          <p:nvPr>
            <p:custDataLst>
              <p:tags r:id="rId2"/>
            </p:custDataLst>
          </p:nvPr>
        </p:nvSpPr>
        <p:spPr>
          <a:xfrm>
            <a:off x="902335" y="1376680"/>
            <a:ext cx="10522585" cy="5262245"/>
          </a:xfrm>
          <a:prstGeom prst="rect">
            <a:avLst/>
          </a:prstGeom>
          <a:noFill/>
        </p:spPr>
        <p:txBody>
          <a:bodyPr wrap="square" rtlCol="0">
            <a:spAutoFit/>
          </a:bodyPr>
          <a:lstStyle/>
          <a:p>
            <a:pPr indent="0">
              <a:lnSpc>
                <a:spcPct val="200000"/>
              </a:lnSpc>
            </a:pPr>
            <a:r>
              <a:rPr lang="ja-JP" altLang="en-US" sz="2400" b="1" dirty="0">
                <a:latin typeface="Kozuka Gothic Pro R" panose="020B0400000000000000" pitchFamily="34" charset="-128"/>
                <a:ea typeface="Kozuka Gothic Pro R" panose="020B0400000000000000" pitchFamily="34" charset="-128"/>
                <a:sym typeface="+mn-ea"/>
              </a:rPr>
              <a:t>翻訳（ほんやく）しましょう。</a:t>
            </a:r>
            <a:endParaRPr lang="ja-JP" altLang="en-US" sz="2400" b="1" dirty="0">
              <a:latin typeface="Kozuka Gothic Pro R" panose="020B0400000000000000" pitchFamily="34" charset="-128"/>
              <a:ea typeface="Kozuka Gothic Pro R" panose="020B0400000000000000" pitchFamily="34" charset="-128"/>
              <a:sym typeface="+mn-ea"/>
            </a:endParaRPr>
          </a:p>
          <a:p>
            <a:pPr indent="0">
              <a:lnSpc>
                <a:spcPct val="200000"/>
              </a:lnSpc>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我从</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老师那里得到了一些关于留学的建议</a:t>
            </a:r>
            <a:r>
              <a:rPr lang="zh-CN"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ja-JP" altLang="en-US" sz="24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200000"/>
              </a:lnSpc>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我给老师写了感谢信</a:t>
            </a:r>
            <a:r>
              <a:rPr lang="zh-CN"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礼状れいじょう　</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爸爸给我买了新手机。</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22916" y="2170643"/>
            <a:ext cx="9526059" cy="2516714"/>
            <a:chOff x="1208682" y="2051097"/>
            <a:chExt cx="9526059" cy="2516714"/>
          </a:xfrm>
        </p:grpSpPr>
        <p:sp>
          <p:nvSpPr>
            <p:cNvPr id="27" name="椭圆 1">
              <a:hlinkClick r:id="" action="ppaction://noaction"/>
            </p:cNvPr>
            <p:cNvSpPr>
              <a:spLocks noChangeArrowheads="1"/>
            </p:cNvSpPr>
            <p:nvPr/>
          </p:nvSpPr>
          <p:spPr bwMode="auto">
            <a:xfrm>
              <a:off x="1228791" y="2051097"/>
              <a:ext cx="2334683"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6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9" name="椭圆 11">
              <a:hlinkClick r:id="" action="ppaction://noaction"/>
            </p:cNvPr>
            <p:cNvSpPr>
              <a:spLocks noChangeArrowheads="1"/>
            </p:cNvSpPr>
            <p:nvPr/>
          </p:nvSpPr>
          <p:spPr bwMode="auto">
            <a:xfrm>
              <a:off x="8237074" y="2072262"/>
              <a:ext cx="2497667" cy="2495549"/>
            </a:xfrm>
            <a:prstGeom prst="ellipse">
              <a:avLst/>
            </a:prstGeom>
            <a:solidFill>
              <a:schemeClr val="accent4"/>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1" name="椭圆 1">
              <a:hlinkClick r:id="rId1" action="ppaction://hlinksldjump"/>
            </p:cNvPr>
            <p:cNvSpPr>
              <a:spLocks noChangeArrowheads="1"/>
            </p:cNvSpPr>
            <p:nvPr/>
          </p:nvSpPr>
          <p:spPr bwMode="auto">
            <a:xfrm>
              <a:off x="3563473" y="2072262"/>
              <a:ext cx="2336800"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8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3" name="椭圆 1">
              <a:hlinkClick r:id="" action="ppaction://noaction"/>
            </p:cNvPr>
            <p:cNvSpPr>
              <a:spLocks noChangeArrowheads="1"/>
            </p:cNvSpPr>
            <p:nvPr/>
          </p:nvSpPr>
          <p:spPr bwMode="auto">
            <a:xfrm>
              <a:off x="5900273" y="2072262"/>
              <a:ext cx="2334684"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6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4" name="TextBox 14"/>
            <p:cNvSpPr>
              <a:spLocks noChangeArrowheads="1"/>
            </p:cNvSpPr>
            <p:nvPr/>
          </p:nvSpPr>
          <p:spPr bwMode="auto">
            <a:xfrm>
              <a:off x="2043708" y="2065911"/>
              <a:ext cx="530915"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01</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5" name="TextBox 15"/>
            <p:cNvSpPr>
              <a:spLocks noChangeArrowheads="1"/>
            </p:cNvSpPr>
            <p:nvPr/>
          </p:nvSpPr>
          <p:spPr bwMode="auto">
            <a:xfrm>
              <a:off x="4418608" y="2116209"/>
              <a:ext cx="630301"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02</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6" name="TextBox 16"/>
            <p:cNvSpPr>
              <a:spLocks noChangeArrowheads="1"/>
            </p:cNvSpPr>
            <p:nvPr/>
          </p:nvSpPr>
          <p:spPr bwMode="auto">
            <a:xfrm>
              <a:off x="6700375" y="2116209"/>
              <a:ext cx="583814"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03</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7" name="TextBox 17"/>
            <p:cNvSpPr>
              <a:spLocks noChangeArrowheads="1"/>
            </p:cNvSpPr>
            <p:nvPr/>
          </p:nvSpPr>
          <p:spPr bwMode="auto">
            <a:xfrm>
              <a:off x="9062905" y="2116209"/>
              <a:ext cx="622286"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04</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8" name="直接连接符 18"/>
            <p:cNvSpPr>
              <a:spLocks noChangeShapeType="1"/>
            </p:cNvSpPr>
            <p:nvPr/>
          </p:nvSpPr>
          <p:spPr bwMode="auto">
            <a:xfrm>
              <a:off x="1516657" y="2844846"/>
              <a:ext cx="1714500" cy="2117"/>
            </a:xfrm>
            <a:prstGeom prst="line">
              <a:avLst/>
            </a:prstGeom>
            <a:noFill/>
            <a:ln w="9525">
              <a:solidFill>
                <a:schemeClr val="bg1"/>
              </a:solidFill>
              <a:prstDash val="dash"/>
              <a:bevel/>
            </a:ln>
          </p:spPr>
          <p:txBody>
            <a:bodyPr/>
            <a:lstStyle/>
            <a:p>
              <a:endParaRPr lang="zh-CN" altLang="en-US" sz="2400"/>
            </a:p>
          </p:txBody>
        </p:sp>
        <p:sp>
          <p:nvSpPr>
            <p:cNvPr id="39" name="直接连接符 19"/>
            <p:cNvSpPr>
              <a:spLocks noChangeShapeType="1"/>
            </p:cNvSpPr>
            <p:nvPr/>
          </p:nvSpPr>
          <p:spPr bwMode="auto">
            <a:xfrm>
              <a:off x="3874625" y="2844846"/>
              <a:ext cx="1714500" cy="2117"/>
            </a:xfrm>
            <a:prstGeom prst="line">
              <a:avLst/>
            </a:prstGeom>
            <a:noFill/>
            <a:ln w="9525">
              <a:solidFill>
                <a:schemeClr val="tx1"/>
              </a:solidFill>
              <a:prstDash val="dash"/>
              <a:bevel/>
            </a:ln>
          </p:spPr>
          <p:txBody>
            <a:bodyPr/>
            <a:lstStyle/>
            <a:p>
              <a:endParaRPr lang="zh-CN" altLang="en-US" sz="2400"/>
            </a:p>
          </p:txBody>
        </p:sp>
        <p:sp>
          <p:nvSpPr>
            <p:cNvPr id="40" name="直接连接符 20"/>
            <p:cNvSpPr>
              <a:spLocks noChangeShapeType="1"/>
            </p:cNvSpPr>
            <p:nvPr/>
          </p:nvSpPr>
          <p:spPr bwMode="auto">
            <a:xfrm>
              <a:off x="6209308" y="2844846"/>
              <a:ext cx="1714500" cy="2117"/>
            </a:xfrm>
            <a:prstGeom prst="line">
              <a:avLst/>
            </a:prstGeom>
            <a:noFill/>
            <a:ln w="9525">
              <a:solidFill>
                <a:schemeClr val="bg1"/>
              </a:solidFill>
              <a:prstDash val="dash"/>
              <a:bevel/>
            </a:ln>
          </p:spPr>
          <p:txBody>
            <a:bodyPr/>
            <a:lstStyle/>
            <a:p>
              <a:endParaRPr lang="zh-CN" altLang="en-US" sz="2400"/>
            </a:p>
          </p:txBody>
        </p:sp>
        <p:sp>
          <p:nvSpPr>
            <p:cNvPr id="41" name="直接连接符 21"/>
            <p:cNvSpPr>
              <a:spLocks noChangeShapeType="1"/>
            </p:cNvSpPr>
            <p:nvPr/>
          </p:nvSpPr>
          <p:spPr bwMode="auto">
            <a:xfrm>
              <a:off x="8556691" y="2844846"/>
              <a:ext cx="1913467" cy="2117"/>
            </a:xfrm>
            <a:prstGeom prst="line">
              <a:avLst/>
            </a:prstGeom>
            <a:noFill/>
            <a:ln w="9525">
              <a:solidFill>
                <a:schemeClr val="tx1"/>
              </a:solidFill>
              <a:prstDash val="dash"/>
              <a:bevel/>
            </a:ln>
          </p:spPr>
          <p:txBody>
            <a:bodyPr/>
            <a:lstStyle/>
            <a:p>
              <a:endParaRPr lang="zh-CN" altLang="en-US" sz="2400"/>
            </a:p>
          </p:txBody>
        </p:sp>
        <p:sp>
          <p:nvSpPr>
            <p:cNvPr id="42" name="TextBox 22"/>
            <p:cNvSpPr>
              <a:spLocks noChangeArrowheads="1"/>
            </p:cNvSpPr>
            <p:nvPr/>
          </p:nvSpPr>
          <p:spPr bwMode="auto">
            <a:xfrm>
              <a:off x="120868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読解文</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3" name="TextBox 24"/>
            <p:cNvSpPr>
              <a:spLocks noChangeArrowheads="1"/>
            </p:cNvSpPr>
            <p:nvPr/>
          </p:nvSpPr>
          <p:spPr bwMode="auto">
            <a:xfrm>
              <a:off x="3577573" y="3001478"/>
              <a:ext cx="2328333"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新出単語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4" name="TextBox 26"/>
            <p:cNvSpPr>
              <a:spLocks noChangeArrowheads="1"/>
            </p:cNvSpPr>
            <p:nvPr/>
          </p:nvSpPr>
          <p:spPr bwMode="auto">
            <a:xfrm>
              <a:off x="591437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文法</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5" name="TextBox 28"/>
            <p:cNvSpPr>
              <a:spLocks noChangeArrowheads="1"/>
            </p:cNvSpPr>
            <p:nvPr/>
          </p:nvSpPr>
          <p:spPr bwMode="auto">
            <a:xfrm>
              <a:off x="8556691" y="3003602"/>
              <a:ext cx="1913467" cy="441916"/>
            </a:xfrm>
            <a:prstGeom prst="rect">
              <a:avLst/>
            </a:prstGeom>
            <a:noFill/>
            <a:ln w="9525">
              <a:noFill/>
              <a:miter lim="800000"/>
            </a:ln>
          </p:spPr>
          <p:txBody>
            <a:bodyPr wrap="square">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練習用単語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pic>
          <p:nvPicPr>
            <p:cNvPr id="46" name="图片 45"/>
            <p:cNvPicPr>
              <a:picLocks noChangeAspect="1"/>
            </p:cNvPicPr>
            <p:nvPr/>
          </p:nvPicPr>
          <p:blipFill>
            <a:blip r:embed="rId2"/>
            <a:stretch>
              <a:fillRect/>
            </a:stretch>
          </p:blipFill>
          <p:spPr>
            <a:xfrm>
              <a:off x="1921088" y="3521903"/>
              <a:ext cx="824912" cy="783667"/>
            </a:xfrm>
            <a:prstGeom prst="rect">
              <a:avLst/>
            </a:prstGeom>
          </p:spPr>
        </p:pic>
        <p:pic>
          <p:nvPicPr>
            <p:cNvPr id="47" name="图片 46"/>
            <p:cNvPicPr>
              <a:picLocks noChangeAspect="1"/>
            </p:cNvPicPr>
            <p:nvPr/>
          </p:nvPicPr>
          <p:blipFill>
            <a:blip r:embed="rId3"/>
            <a:stretch>
              <a:fillRect/>
            </a:stretch>
          </p:blipFill>
          <p:spPr>
            <a:xfrm>
              <a:off x="8709160" y="3440122"/>
              <a:ext cx="1370299" cy="858038"/>
            </a:xfrm>
            <a:prstGeom prst="rect">
              <a:avLst/>
            </a:prstGeom>
          </p:spPr>
        </p:pic>
        <p:pic>
          <p:nvPicPr>
            <p:cNvPr id="48" name="图片 47"/>
            <p:cNvPicPr>
              <a:picLocks noChangeAspect="1"/>
            </p:cNvPicPr>
            <p:nvPr/>
          </p:nvPicPr>
          <p:blipFill>
            <a:blip r:embed="rId4"/>
            <a:stretch>
              <a:fillRect/>
            </a:stretch>
          </p:blipFill>
          <p:spPr>
            <a:xfrm>
              <a:off x="6452278" y="3451861"/>
              <a:ext cx="1067638" cy="846299"/>
            </a:xfrm>
            <a:prstGeom prst="rect">
              <a:avLst/>
            </a:prstGeom>
          </p:spPr>
        </p:pic>
        <p:pic>
          <p:nvPicPr>
            <p:cNvPr id="49" name="图片 48"/>
            <p:cNvPicPr>
              <a:picLocks noChangeAspect="1"/>
            </p:cNvPicPr>
            <p:nvPr/>
          </p:nvPicPr>
          <p:blipFill>
            <a:blip r:embed="rId5"/>
            <a:stretch>
              <a:fillRect/>
            </a:stretch>
          </p:blipFill>
          <p:spPr>
            <a:xfrm>
              <a:off x="4197659" y="3575600"/>
              <a:ext cx="1162355" cy="61796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301841"/>
            <a:ext cx="4048125" cy="619376"/>
            <a:chOff x="-1" y="301841"/>
            <a:chExt cx="4048125" cy="619376"/>
          </a:xfrm>
        </p:grpSpPr>
        <p:grpSp>
          <p:nvGrpSpPr>
            <p:cNvPr id="7" name="组合 6"/>
            <p:cNvGrpSpPr/>
            <p:nvPr/>
          </p:nvGrpSpPr>
          <p:grpSpPr>
            <a:xfrm>
              <a:off x="-1" y="301841"/>
              <a:ext cx="4048125" cy="619376"/>
              <a:chOff x="-1" y="301841"/>
              <a:chExt cx="4048125" cy="619376"/>
            </a:xfrm>
          </p:grpSpPr>
          <p:sp>
            <p:nvSpPr>
              <p:cNvPr id="9" name="矩形: 剪去单角 8"/>
              <p:cNvSpPr/>
              <p:nvPr/>
            </p:nvSpPr>
            <p:spPr>
              <a:xfrm>
                <a:off x="-1" y="301841"/>
                <a:ext cx="4048125" cy="619376"/>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 name="矩形 10"/>
              <p:cNvSpPr/>
              <p:nvPr/>
            </p:nvSpPr>
            <p:spPr>
              <a:xfrm>
                <a:off x="894003" y="380696"/>
                <a:ext cx="3077633" cy="46166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練習用単語</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P21-22</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8" name="图片 7"/>
            <p:cNvPicPr>
              <a:picLocks noChangeAspect="1"/>
            </p:cNvPicPr>
            <p:nvPr/>
          </p:nvPicPr>
          <p:blipFill>
            <a:blip r:embed="rId1"/>
            <a:stretch>
              <a:fillRect/>
            </a:stretch>
          </p:blipFill>
          <p:spPr>
            <a:xfrm>
              <a:off x="133791" y="339346"/>
              <a:ext cx="760212" cy="476021"/>
            </a:xfrm>
            <a:prstGeom prst="rect">
              <a:avLst/>
            </a:prstGeom>
          </p:spPr>
        </p:pic>
      </p:grpSp>
      <p:sp>
        <p:nvSpPr>
          <p:cNvPr id="13" name="文本框 12"/>
          <p:cNvSpPr txBox="1"/>
          <p:nvPr/>
        </p:nvSpPr>
        <p:spPr>
          <a:xfrm>
            <a:off x="210819" y="921385"/>
            <a:ext cx="11875163" cy="5801360"/>
          </a:xfrm>
          <a:prstGeom prst="rect">
            <a:avLst/>
          </a:prstGeom>
          <a:noFill/>
        </p:spPr>
        <p:txBody>
          <a:bodyPr wrap="square" rtlCol="0">
            <a:noAutofit/>
          </a:bodyPr>
          <a:lstStyle/>
          <a:p>
            <a:pPr marL="457200" lvl="0" indent="-457200" algn="just">
              <a:lnSpc>
                <a:spcPct val="200000"/>
              </a:lnSpc>
              <a:spcBef>
                <a:spcPct val="0"/>
              </a:spcBef>
              <a:buClr>
                <a:schemeClr val="tx1"/>
              </a:buClr>
              <a:buAutoNum type="arabicPeriod"/>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rPr>
              <a:t>症状</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（しょうじょう）③⓪＜名＞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症状</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gn="just">
              <a:lnSpc>
                <a:spcPct val="200000"/>
              </a:lnSpc>
              <a:spcBef>
                <a:spcPct val="0"/>
              </a:spcBef>
              <a:buClr>
                <a:schemeClr val="tx1"/>
              </a:buClr>
              <a:buAutoNum type="arabicPeriod"/>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くださる</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③</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他Ⅰ</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ja-JP" sz="2400" dirty="0">
                <a:latin typeface="微软雅黑" panose="020B0503020204020204" pitchFamily="34" charset="-122"/>
                <a:ea typeface="微软雅黑" panose="020B0503020204020204" pitchFamily="34" charset="-122"/>
                <a:cs typeface="微软雅黑" panose="020B0503020204020204" pitchFamily="34" charset="-122"/>
              </a:rPr>
              <a:t>(</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「くれる」</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的尊他说法</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送</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我、我们</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；给</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我、我们</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gn="just">
              <a:lnSpc>
                <a:spcPct val="200000"/>
              </a:lnSpc>
              <a:spcBef>
                <a:spcPct val="0"/>
              </a:spcBef>
              <a:buClr>
                <a:schemeClr val="tx1"/>
              </a:buClr>
              <a:buAutoNum type="arabicPeriod"/>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さしあげる〖差し上げる〗</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⓪④＜他Ⅱ＞</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ja-JP" sz="2400" dirty="0">
                <a:latin typeface="微软雅黑" panose="020B0503020204020204" pitchFamily="34" charset="-122"/>
                <a:ea typeface="微软雅黑" panose="020B0503020204020204" pitchFamily="34" charset="-122"/>
                <a:cs typeface="微软雅黑" panose="020B0503020204020204" pitchFamily="34" charset="-122"/>
              </a:rPr>
              <a:t>(</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「あげる」</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的尊敬说法</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给；呈送；敬献</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endParaRPr lang="en-US" altLang="ja-JP" sz="2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gn="just">
              <a:lnSpc>
                <a:spcPct val="200000"/>
              </a:lnSpc>
              <a:spcBef>
                <a:spcPct val="0"/>
              </a:spcBef>
              <a:buClr>
                <a:schemeClr val="tx1"/>
              </a:buClr>
              <a:buFont typeface="+mj-lt"/>
              <a:buAutoNum type="arabicPeriod" startAt="4"/>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アドバイス</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（advice</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）①③＜名・自Ⅲ＞</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建议</a:t>
            </a:r>
            <a:endParaRPr lang="zh-CN"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indent="-457200" algn="just">
              <a:lnSpc>
                <a:spcPct val="200000"/>
              </a:lnSpc>
              <a:spcBef>
                <a:spcPct val="0"/>
              </a:spcBef>
              <a:buClr>
                <a:schemeClr val="tx1"/>
              </a:buClr>
              <a:buFont typeface="+mj-lt"/>
              <a:buAutoNum type="arabicPeriod" startAt="4"/>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原稿</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（げんこう）⓪＜名＞</a:t>
            </a:r>
            <a:r>
              <a:rPr lang="ja-JP"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原稿</a:t>
            </a:r>
            <a:r>
              <a:rPr lang="ja-JP" altLang="en-US" sz="2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endParaRPr lang="ja-JP" altLang="en-US" sz="2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gn="just">
              <a:lnSpc>
                <a:spcPct val="200000"/>
              </a:lnSpc>
              <a:spcBef>
                <a:spcPct val="0"/>
              </a:spcBef>
              <a:buClr>
                <a:schemeClr val="tx1"/>
              </a:buClr>
              <a:buFont typeface="+mj-lt"/>
              <a:buAutoNum type="arabicPeriod" startAt="4"/>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直す</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（なおす）②＜他Ⅰ＞</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订正，修改；修理</a:t>
            </a:r>
            <a:r>
              <a:rPr lang="ja-JP"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宿題を直してパソコンを直す</a:t>
            </a:r>
            <a:endParaRPr lang="ja-JP"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0" indent="-457200" algn="just">
              <a:lnSpc>
                <a:spcPct val="200000"/>
              </a:lnSpc>
              <a:spcBef>
                <a:spcPct val="0"/>
              </a:spcBef>
              <a:buClr>
                <a:schemeClr val="tx1"/>
              </a:buClr>
              <a:buFont typeface="+mj-lt"/>
              <a:buAutoNum type="arabicPeriod" startAt="4"/>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ファッション</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（fashion）①＜名＞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时尚；时装</a:t>
            </a:r>
            <a:r>
              <a:rPr lang="ja-JP"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ja-JP"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301841"/>
            <a:ext cx="4048125" cy="619376"/>
            <a:chOff x="-1" y="301841"/>
            <a:chExt cx="4048125" cy="619376"/>
          </a:xfrm>
        </p:grpSpPr>
        <p:grpSp>
          <p:nvGrpSpPr>
            <p:cNvPr id="7" name="组合 6"/>
            <p:cNvGrpSpPr/>
            <p:nvPr/>
          </p:nvGrpSpPr>
          <p:grpSpPr>
            <a:xfrm>
              <a:off x="-1" y="301841"/>
              <a:ext cx="4048125" cy="619376"/>
              <a:chOff x="-1" y="301841"/>
              <a:chExt cx="4048125" cy="619376"/>
            </a:xfrm>
          </p:grpSpPr>
          <p:sp>
            <p:nvSpPr>
              <p:cNvPr id="9" name="矩形: 剪去单角 8"/>
              <p:cNvSpPr/>
              <p:nvPr/>
            </p:nvSpPr>
            <p:spPr>
              <a:xfrm>
                <a:off x="-1" y="301841"/>
                <a:ext cx="4048125" cy="619376"/>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 name="矩形 10"/>
              <p:cNvSpPr/>
              <p:nvPr/>
            </p:nvSpPr>
            <p:spPr>
              <a:xfrm>
                <a:off x="970279" y="388836"/>
                <a:ext cx="2941955"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練習用単語</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P21-22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8" name="图片 7"/>
            <p:cNvPicPr>
              <a:picLocks noChangeAspect="1"/>
            </p:cNvPicPr>
            <p:nvPr/>
          </p:nvPicPr>
          <p:blipFill>
            <a:blip r:embed="rId1"/>
            <a:stretch>
              <a:fillRect/>
            </a:stretch>
          </p:blipFill>
          <p:spPr>
            <a:xfrm>
              <a:off x="210764" y="351176"/>
              <a:ext cx="760212" cy="476021"/>
            </a:xfrm>
            <a:prstGeom prst="rect">
              <a:avLst/>
            </a:prstGeom>
          </p:spPr>
        </p:pic>
      </p:grpSp>
      <p:sp>
        <p:nvSpPr>
          <p:cNvPr id="13" name="文本框 12"/>
          <p:cNvSpPr txBox="1"/>
          <p:nvPr/>
        </p:nvSpPr>
        <p:spPr>
          <a:xfrm>
            <a:off x="210616" y="921435"/>
            <a:ext cx="11326873" cy="4523105"/>
          </a:xfrm>
          <a:prstGeom prst="rect">
            <a:avLst/>
          </a:prstGeom>
          <a:noFill/>
        </p:spPr>
        <p:txBody>
          <a:bodyPr wrap="square" rtlCol="0">
            <a:spAutoFit/>
          </a:bodyPr>
          <a:lstStyle/>
          <a:p>
            <a:pPr marL="457200" indent="-457200" algn="just">
              <a:lnSpc>
                <a:spcPct val="200000"/>
              </a:lnSpc>
              <a:spcBef>
                <a:spcPct val="0"/>
              </a:spcBef>
              <a:buClr>
                <a:schemeClr val="tx1"/>
              </a:buClr>
              <a:buFont typeface="+mj-lt"/>
              <a:buAutoNum type="arabicPeriod" startAt="8"/>
            </a:pPr>
            <a:r>
              <a:rPr lang="ja-JP" altLang="en-US" sz="2400" b="1" dirty="0">
                <a:solidFill>
                  <a:srgbClr val="E66138"/>
                </a:solidFill>
                <a:latin typeface="Kozuka Gothic Pro R" panose="020B0400000000000000" pitchFamily="34" charset="-128"/>
                <a:ea typeface="Kozuka Gothic Pro R" panose="020B0400000000000000" pitchFamily="34" charset="-128"/>
                <a:sym typeface="+mn-ea"/>
              </a:rPr>
              <a:t>推薦状</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（すいせんじょう）⓪③</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推荐信；介绍信</a:t>
            </a:r>
            <a:r>
              <a:rPr lang="ja-JP" altLang="en-US" sz="2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ja-JP" sz="2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R="0" lvl="0" algn="just" defTabSz="914400" rtl="0" eaLnBrk="1" fontAlgn="auto" latinLnBrk="0" hangingPunct="1">
              <a:lnSpc>
                <a:spcPct val="200000"/>
              </a:lnSpc>
              <a:spcBef>
                <a:spcPct val="0"/>
              </a:spcBef>
              <a:spcAft>
                <a:spcPts val="0"/>
              </a:spcAft>
              <a:buClr>
                <a:prstClr val="black"/>
              </a:buClr>
              <a:buSzTx/>
              <a:defRPr/>
            </a:pPr>
            <a:r>
              <a:rPr lang="zh-CN" altLang="en-US" sz="2400" b="1" dirty="0">
                <a:solidFill>
                  <a:srgbClr val="E66138"/>
                </a:solidFill>
                <a:latin typeface="微软雅黑" panose="020B0503020204020204" pitchFamily="34" charset="-122"/>
                <a:ea typeface="微软雅黑" panose="020B0503020204020204" pitchFamily="34" charset="-122"/>
                <a:cs typeface="微软雅黑" panose="020B0503020204020204" pitchFamily="34" charset="-122"/>
              </a:rPr>
              <a:t>     </a:t>
            </a:r>
            <a:r>
              <a:rPr kumimoji="0" lang="ja-JP" altLang="en-US" sz="2400" b="1" i="0" u="none"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rPr>
              <a:t>推薦</a:t>
            </a:r>
            <a:r>
              <a:rPr kumimoji="0" lang="ja-JP" altLang="en-US" sz="2400" i="0" u="none" strike="noStrike" kern="1200" cap="none" spc="0" normalizeH="0" baseline="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（すいせん）⓪</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名・他Ⅲ</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推荐</a:t>
            </a:r>
            <a:r>
              <a:rPr kumimoji="0" lang="ja-JP"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ねんがじょう　案内状　</a:t>
            </a:r>
            <a:endParaRPr kumimoji="0" lang="zh-CN" altLang="ja-JP"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just" defTabSz="914400" rtl="0" eaLnBrk="1" fontAlgn="auto" latinLnBrk="0" hangingPunct="1">
              <a:lnSpc>
                <a:spcPct val="200000"/>
              </a:lnSpc>
              <a:spcBef>
                <a:spcPct val="0"/>
              </a:spcBef>
              <a:spcAft>
                <a:spcPts val="0"/>
              </a:spcAft>
              <a:buClr>
                <a:prstClr val="black"/>
              </a:buClr>
              <a:buSzTx/>
              <a:defRPr/>
            </a:pPr>
            <a:r>
              <a:rPr lang="ja-JP" altLang="en-US" sz="2400" b="1" dirty="0">
                <a:solidFill>
                  <a:srgbClr val="E66138"/>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400" b="1" dirty="0">
                <a:solidFill>
                  <a:srgbClr val="E66138"/>
                </a:solidFill>
                <a:latin typeface="Kozuka Gothic Pro R" panose="020B0400000000000000" pitchFamily="34" charset="-128"/>
                <a:ea typeface="Kozuka Gothic Pro R" panose="020B0400000000000000" pitchFamily="34" charset="-128"/>
                <a:sym typeface="+mn-ea"/>
              </a:rPr>
              <a:t>～状</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（～じょう）⓪ ＜接尾＞</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书；</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信</a:t>
            </a:r>
            <a:r>
              <a:rPr lang="ja-JP"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感謝状　　</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marR="0" lvl="0" indent="-457200" algn="just" defTabSz="914400" rtl="0" eaLnBrk="1" fontAlgn="auto" latinLnBrk="0" hangingPunct="1">
              <a:lnSpc>
                <a:spcPct val="200000"/>
              </a:lnSpc>
              <a:spcBef>
                <a:spcPct val="0"/>
              </a:spcBef>
              <a:spcAft>
                <a:spcPts val="0"/>
              </a:spcAft>
              <a:buClr>
                <a:prstClr val="black"/>
              </a:buClr>
              <a:buSzTx/>
              <a:buFont typeface="+mj-lt"/>
              <a:buAutoNum type="arabicPeriod" startAt="9"/>
              <a:defRPr/>
            </a:pPr>
            <a:r>
              <a:rPr lang="ja-JP" altLang="en-US" sz="2400" b="1" dirty="0">
                <a:solidFill>
                  <a:srgbClr val="E66138"/>
                </a:solidFill>
                <a:latin typeface="Kozuka Gothic Pro R" panose="020B0400000000000000" pitchFamily="34" charset="-128"/>
                <a:ea typeface="Kozuka Gothic Pro R" panose="020B0400000000000000" pitchFamily="34" charset="-128"/>
                <a:sym typeface="+mn-ea"/>
              </a:rPr>
              <a:t>桜</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（さくら）⓪＜名＞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樱；樱花</a:t>
            </a: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457200" marR="0" lvl="0" indent="-457200" algn="just" defTabSz="914400" rtl="0" eaLnBrk="1" fontAlgn="auto" latinLnBrk="0" hangingPunct="1">
              <a:lnSpc>
                <a:spcPct val="200000"/>
              </a:lnSpc>
              <a:spcBef>
                <a:spcPct val="0"/>
              </a:spcBef>
              <a:spcAft>
                <a:spcPts val="0"/>
              </a:spcAft>
              <a:buClr>
                <a:prstClr val="black"/>
              </a:buClr>
              <a:buSzTx/>
              <a:buFont typeface="+mj-lt"/>
              <a:buAutoNum type="arabicPeriod" startAt="9"/>
              <a:defRPr/>
            </a:pPr>
            <a:r>
              <a:rPr lang="ja-JP" altLang="en-US" sz="2400" b="1" dirty="0">
                <a:solidFill>
                  <a:srgbClr val="E66138"/>
                </a:solidFill>
                <a:latin typeface="Kozuka Gothic Pro R" panose="020B0400000000000000" pitchFamily="34" charset="-128"/>
                <a:ea typeface="Kozuka Gothic Pro R" panose="020B0400000000000000" pitchFamily="34" charset="-128"/>
              </a:rPr>
              <a:t>助ける</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（たすける）</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③</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他Ⅱ</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a:t>
            </a:r>
            <a:r>
              <a:rPr lang="zh-CN" altLang="en-US" sz="2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：帮助；救助</a:t>
            </a:r>
            <a:r>
              <a:rPr lang="ja-JP" altLang="zh-CN" sz="2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　助かる！</a:t>
            </a:r>
            <a:endParaRPr lang="zh-CN" altLang="en-US" sz="2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pPr marR="0" lvl="0" indent="0" algn="just" defTabSz="914400" rtl="0" eaLnBrk="1" fontAlgn="auto" latinLnBrk="0" hangingPunct="1">
              <a:lnSpc>
                <a:spcPct val="200000"/>
              </a:lnSpc>
              <a:spcBef>
                <a:spcPct val="0"/>
              </a:spcBef>
              <a:spcAft>
                <a:spcPts val="0"/>
              </a:spcAft>
              <a:buClr>
                <a:prstClr val="black"/>
              </a:buClr>
              <a:buSzTx/>
              <a:buFont typeface="+mj-lt"/>
              <a:buNone/>
              <a:defRPr/>
            </a:pP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命を助けてください　　　　命が助かった</a:t>
            </a:r>
            <a:endPar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22916" y="2170643"/>
            <a:ext cx="9526059" cy="2516714"/>
            <a:chOff x="1208682" y="2051097"/>
            <a:chExt cx="9526059" cy="2516714"/>
          </a:xfrm>
        </p:grpSpPr>
        <p:sp>
          <p:nvSpPr>
            <p:cNvPr id="27" name="椭圆 1">
              <a:hlinkClick r:id="rId1" action="ppaction://hlinksldjump"/>
            </p:cNvPr>
            <p:cNvSpPr>
              <a:spLocks noChangeArrowheads="1"/>
            </p:cNvSpPr>
            <p:nvPr/>
          </p:nvSpPr>
          <p:spPr bwMode="auto">
            <a:xfrm>
              <a:off x="1228791" y="2051097"/>
              <a:ext cx="2334683"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accent2"/>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9" name="椭圆 11">
              <a:hlinkClick r:id="rId2" action="ppaction://hlinksldjump"/>
            </p:cNvPr>
            <p:cNvSpPr>
              <a:spLocks noChangeArrowheads="1"/>
            </p:cNvSpPr>
            <p:nvPr/>
          </p:nvSpPr>
          <p:spPr bwMode="auto">
            <a:xfrm>
              <a:off x="8237074" y="2072262"/>
              <a:ext cx="2497667" cy="2495549"/>
            </a:xfrm>
            <a:prstGeom prst="ellipse">
              <a:avLst/>
            </a:prstGeom>
            <a:solidFill>
              <a:schemeClr val="bg1">
                <a:lumMod val="8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1" name="椭圆 1">
              <a:hlinkClick r:id="rId3" action="ppaction://hlinksldjump"/>
            </p:cNvPr>
            <p:cNvSpPr>
              <a:spLocks noChangeArrowheads="1"/>
            </p:cNvSpPr>
            <p:nvPr/>
          </p:nvSpPr>
          <p:spPr bwMode="auto">
            <a:xfrm>
              <a:off x="3563473" y="2072262"/>
              <a:ext cx="2336800"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8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3" name="椭圆 1">
              <a:hlinkClick r:id="" action="ppaction://noaction"/>
            </p:cNvPr>
            <p:cNvSpPr>
              <a:spLocks noChangeArrowheads="1"/>
            </p:cNvSpPr>
            <p:nvPr/>
          </p:nvSpPr>
          <p:spPr bwMode="auto">
            <a:xfrm>
              <a:off x="5900273" y="2072262"/>
              <a:ext cx="2334684"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6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4" name="TextBox 14"/>
            <p:cNvSpPr>
              <a:spLocks noChangeArrowheads="1"/>
            </p:cNvSpPr>
            <p:nvPr/>
          </p:nvSpPr>
          <p:spPr bwMode="auto">
            <a:xfrm>
              <a:off x="2043708" y="2065911"/>
              <a:ext cx="530915"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01</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5" name="TextBox 15"/>
            <p:cNvSpPr>
              <a:spLocks noChangeArrowheads="1"/>
            </p:cNvSpPr>
            <p:nvPr/>
          </p:nvSpPr>
          <p:spPr bwMode="auto">
            <a:xfrm>
              <a:off x="4418608" y="2116209"/>
              <a:ext cx="630301"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02</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6" name="TextBox 16"/>
            <p:cNvSpPr>
              <a:spLocks noChangeArrowheads="1"/>
            </p:cNvSpPr>
            <p:nvPr/>
          </p:nvSpPr>
          <p:spPr bwMode="auto">
            <a:xfrm>
              <a:off x="6700375" y="2116209"/>
              <a:ext cx="583814"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03</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7" name="TextBox 17"/>
            <p:cNvSpPr>
              <a:spLocks noChangeArrowheads="1"/>
            </p:cNvSpPr>
            <p:nvPr/>
          </p:nvSpPr>
          <p:spPr bwMode="auto">
            <a:xfrm>
              <a:off x="9062905" y="2116209"/>
              <a:ext cx="622286"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04</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8" name="直接连接符 18"/>
            <p:cNvSpPr>
              <a:spLocks noChangeShapeType="1"/>
            </p:cNvSpPr>
            <p:nvPr/>
          </p:nvSpPr>
          <p:spPr bwMode="auto">
            <a:xfrm>
              <a:off x="1516657" y="2844846"/>
              <a:ext cx="1714500" cy="2117"/>
            </a:xfrm>
            <a:prstGeom prst="line">
              <a:avLst/>
            </a:prstGeom>
            <a:noFill/>
            <a:ln w="9525">
              <a:solidFill>
                <a:schemeClr val="bg1"/>
              </a:solidFill>
              <a:prstDash val="dash"/>
              <a:bevel/>
            </a:ln>
          </p:spPr>
          <p:txBody>
            <a:bodyPr/>
            <a:lstStyle/>
            <a:p>
              <a:endParaRPr lang="zh-CN" altLang="en-US" sz="2400"/>
            </a:p>
          </p:txBody>
        </p:sp>
        <p:sp>
          <p:nvSpPr>
            <p:cNvPr id="39" name="直接连接符 19"/>
            <p:cNvSpPr>
              <a:spLocks noChangeShapeType="1"/>
            </p:cNvSpPr>
            <p:nvPr/>
          </p:nvSpPr>
          <p:spPr bwMode="auto">
            <a:xfrm>
              <a:off x="3874625" y="2844846"/>
              <a:ext cx="1714500" cy="2117"/>
            </a:xfrm>
            <a:prstGeom prst="line">
              <a:avLst/>
            </a:prstGeom>
            <a:noFill/>
            <a:ln w="9525">
              <a:solidFill>
                <a:schemeClr val="tx1"/>
              </a:solidFill>
              <a:prstDash val="dash"/>
              <a:bevel/>
            </a:ln>
          </p:spPr>
          <p:txBody>
            <a:bodyPr/>
            <a:lstStyle/>
            <a:p>
              <a:endParaRPr lang="zh-CN" altLang="en-US" sz="2400"/>
            </a:p>
          </p:txBody>
        </p:sp>
        <p:sp>
          <p:nvSpPr>
            <p:cNvPr id="40" name="直接连接符 20"/>
            <p:cNvSpPr>
              <a:spLocks noChangeShapeType="1"/>
            </p:cNvSpPr>
            <p:nvPr/>
          </p:nvSpPr>
          <p:spPr bwMode="auto">
            <a:xfrm>
              <a:off x="6209308" y="2844846"/>
              <a:ext cx="1714500" cy="2117"/>
            </a:xfrm>
            <a:prstGeom prst="line">
              <a:avLst/>
            </a:prstGeom>
            <a:noFill/>
            <a:ln w="9525">
              <a:solidFill>
                <a:schemeClr val="bg1"/>
              </a:solidFill>
              <a:prstDash val="dash"/>
              <a:bevel/>
            </a:ln>
          </p:spPr>
          <p:txBody>
            <a:bodyPr/>
            <a:lstStyle/>
            <a:p>
              <a:endParaRPr lang="zh-CN" altLang="en-US" sz="2400"/>
            </a:p>
          </p:txBody>
        </p:sp>
        <p:sp>
          <p:nvSpPr>
            <p:cNvPr id="41" name="直接连接符 21"/>
            <p:cNvSpPr>
              <a:spLocks noChangeShapeType="1"/>
            </p:cNvSpPr>
            <p:nvPr/>
          </p:nvSpPr>
          <p:spPr bwMode="auto">
            <a:xfrm>
              <a:off x="8556691" y="2844846"/>
              <a:ext cx="1913467" cy="2117"/>
            </a:xfrm>
            <a:prstGeom prst="line">
              <a:avLst/>
            </a:prstGeom>
            <a:noFill/>
            <a:ln w="9525">
              <a:solidFill>
                <a:schemeClr val="tx1"/>
              </a:solidFill>
              <a:prstDash val="dash"/>
              <a:bevel/>
            </a:ln>
          </p:spPr>
          <p:txBody>
            <a:bodyPr/>
            <a:lstStyle/>
            <a:p>
              <a:endParaRPr lang="zh-CN" altLang="en-US" sz="2400"/>
            </a:p>
          </p:txBody>
        </p:sp>
        <p:sp>
          <p:nvSpPr>
            <p:cNvPr id="42" name="TextBox 22"/>
            <p:cNvSpPr>
              <a:spLocks noChangeArrowheads="1"/>
            </p:cNvSpPr>
            <p:nvPr/>
          </p:nvSpPr>
          <p:spPr bwMode="auto">
            <a:xfrm>
              <a:off x="120868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読解文</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3" name="TextBox 24"/>
            <p:cNvSpPr>
              <a:spLocks noChangeArrowheads="1"/>
            </p:cNvSpPr>
            <p:nvPr/>
          </p:nvSpPr>
          <p:spPr bwMode="auto">
            <a:xfrm>
              <a:off x="3577573" y="3001478"/>
              <a:ext cx="2328333"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新出単語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4" name="TextBox 26"/>
            <p:cNvSpPr>
              <a:spLocks noChangeArrowheads="1"/>
            </p:cNvSpPr>
            <p:nvPr/>
          </p:nvSpPr>
          <p:spPr bwMode="auto">
            <a:xfrm>
              <a:off x="591437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文法</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5" name="TextBox 28"/>
            <p:cNvSpPr>
              <a:spLocks noChangeArrowheads="1"/>
            </p:cNvSpPr>
            <p:nvPr/>
          </p:nvSpPr>
          <p:spPr bwMode="auto">
            <a:xfrm>
              <a:off x="8556691" y="3003602"/>
              <a:ext cx="1913467" cy="441916"/>
            </a:xfrm>
            <a:prstGeom prst="rect">
              <a:avLst/>
            </a:prstGeom>
            <a:noFill/>
            <a:ln w="9525">
              <a:noFill/>
              <a:miter lim="800000"/>
            </a:ln>
          </p:spPr>
          <p:txBody>
            <a:bodyPr wrap="square">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練習用単語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pic>
          <p:nvPicPr>
            <p:cNvPr id="46" name="图片 45"/>
            <p:cNvPicPr>
              <a:picLocks noChangeAspect="1"/>
            </p:cNvPicPr>
            <p:nvPr/>
          </p:nvPicPr>
          <p:blipFill>
            <a:blip r:embed="rId4"/>
            <a:stretch>
              <a:fillRect/>
            </a:stretch>
          </p:blipFill>
          <p:spPr>
            <a:xfrm>
              <a:off x="1921088" y="3521903"/>
              <a:ext cx="824912" cy="783667"/>
            </a:xfrm>
            <a:prstGeom prst="rect">
              <a:avLst/>
            </a:prstGeom>
          </p:spPr>
        </p:pic>
        <p:pic>
          <p:nvPicPr>
            <p:cNvPr id="47" name="图片 46"/>
            <p:cNvPicPr>
              <a:picLocks noChangeAspect="1"/>
            </p:cNvPicPr>
            <p:nvPr/>
          </p:nvPicPr>
          <p:blipFill>
            <a:blip r:embed="rId5"/>
            <a:stretch>
              <a:fillRect/>
            </a:stretch>
          </p:blipFill>
          <p:spPr>
            <a:xfrm>
              <a:off x="8709160" y="3440122"/>
              <a:ext cx="1370299" cy="858038"/>
            </a:xfrm>
            <a:prstGeom prst="rect">
              <a:avLst/>
            </a:prstGeom>
          </p:spPr>
        </p:pic>
        <p:pic>
          <p:nvPicPr>
            <p:cNvPr id="48" name="图片 47"/>
            <p:cNvPicPr>
              <a:picLocks noChangeAspect="1"/>
            </p:cNvPicPr>
            <p:nvPr/>
          </p:nvPicPr>
          <p:blipFill>
            <a:blip r:embed="rId6"/>
            <a:stretch>
              <a:fillRect/>
            </a:stretch>
          </p:blipFill>
          <p:spPr>
            <a:xfrm>
              <a:off x="6452278" y="3451861"/>
              <a:ext cx="1067638" cy="846299"/>
            </a:xfrm>
            <a:prstGeom prst="rect">
              <a:avLst/>
            </a:prstGeom>
          </p:spPr>
        </p:pic>
        <p:pic>
          <p:nvPicPr>
            <p:cNvPr id="49" name="图片 48"/>
            <p:cNvPicPr>
              <a:picLocks noChangeAspect="1"/>
            </p:cNvPicPr>
            <p:nvPr/>
          </p:nvPicPr>
          <p:blipFill>
            <a:blip r:embed="rId7"/>
            <a:stretch>
              <a:fillRect/>
            </a:stretch>
          </p:blipFill>
          <p:spPr>
            <a:xfrm>
              <a:off x="4197659" y="3575600"/>
              <a:ext cx="1162355" cy="61796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143556" y="2654709"/>
            <a:ext cx="9856783" cy="247766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21941" y="3604334"/>
            <a:ext cx="4148037" cy="3253665"/>
          </a:xfrm>
          <a:prstGeom prst="rect">
            <a:avLst/>
          </a:prstGeom>
        </p:spPr>
      </p:pic>
      <p:sp>
        <p:nvSpPr>
          <p:cNvPr id="4" name="文本框 3"/>
          <p:cNvSpPr txBox="1"/>
          <p:nvPr/>
        </p:nvSpPr>
        <p:spPr>
          <a:xfrm>
            <a:off x="4009292" y="539772"/>
            <a:ext cx="7824641" cy="6069965"/>
          </a:xfrm>
          <a:prstGeom prst="rect">
            <a:avLst/>
          </a:prstGeom>
          <a:noFill/>
        </p:spPr>
        <p:txBody>
          <a:bodyPr wrap="square">
            <a:spAutoFit/>
          </a:bodyPr>
          <a:lstStyle/>
          <a:p>
            <a:pPr algn="ctr">
              <a:lnSpc>
                <a:spcPct val="120000"/>
              </a:lnSpc>
            </a:pPr>
            <a:r>
              <a:rPr lang="zh-CN" altLang="en-US" dirty="0">
                <a:latin typeface="微软雅黑" panose="020B0503020204020204" pitchFamily="34" charset="-122"/>
                <a:ea typeface="微软雅黑" panose="020B0503020204020204" pitchFamily="34" charset="-122"/>
              </a:rPr>
              <a:t>高桥的日记：来中国之后到目前为止最为高兴的事</a:t>
            </a:r>
            <a:endParaRPr lang="en-US" altLang="zh-CN" dirty="0">
              <a:latin typeface="微软雅黑" panose="020B0503020204020204" pitchFamily="34" charset="-122"/>
              <a:ea typeface="微软雅黑" panose="020B0503020204020204" pitchFamily="34" charset="-122"/>
            </a:endParaRPr>
          </a:p>
          <a:p>
            <a:pPr algn="ctr">
              <a:lnSpc>
                <a:spcPct val="120000"/>
              </a:lnSpc>
            </a:pPr>
            <a:endParaRPr lang="zh-CN" altLang="en-US" dirty="0">
              <a:latin typeface="微软雅黑" panose="020B0503020204020204" pitchFamily="34" charset="-122"/>
              <a:ea typeface="微软雅黑" panose="020B0503020204020204" pitchFamily="34" charset="-122"/>
            </a:endParaRPr>
          </a:p>
          <a:p>
            <a:pPr>
              <a:lnSpc>
                <a:spcPct val="120000"/>
              </a:lnSpc>
            </a:pPr>
            <a:r>
              <a:rPr lang="zh-CN" altLang="en-US" dirty="0">
                <a:latin typeface="微软雅黑" panose="020B0503020204020204" pitchFamily="34" charset="-122"/>
                <a:ea typeface="微软雅黑" panose="020B0503020204020204" pitchFamily="34" charset="-122"/>
              </a:rPr>
              <a:t>　时隔很久，今天去了学校。因为感冒休息了一个多星期，这还是第一次。去医院前身体很疲乏，我以为烧会一直不退呢，（没想到）从医院拿的药很管用。跟大夫说得一样，第四天烧就退了，也有了食欲。现在完全恢复了，心情也很好。尽管要补回落了一周的课挺费劲的，但我还是觉得生病也不错，因为我发现了自己有很多打心底里支持着我的朋友。</a:t>
            </a:r>
            <a:endParaRPr lang="en-US" altLang="zh-CN" dirty="0">
              <a:latin typeface="微软雅黑" panose="020B0503020204020204" pitchFamily="34" charset="-122"/>
              <a:ea typeface="微软雅黑" panose="020B0503020204020204" pitchFamily="34" charset="-122"/>
            </a:endParaRPr>
          </a:p>
          <a:p>
            <a:pPr>
              <a:lnSpc>
                <a:spcPct val="120000"/>
              </a:lnSpc>
            </a:pPr>
            <a:r>
              <a:rPr lang="ja-JP"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不上课的时候，老师打来了慰问的电话。之后又发了好几次信息来鼓励我。</a:t>
            </a:r>
            <a:endParaRPr lang="en-US" altLang="zh-CN" dirty="0">
              <a:latin typeface="微软雅黑" panose="020B0503020204020204" pitchFamily="34" charset="-122"/>
              <a:ea typeface="微软雅黑" panose="020B0503020204020204" pitchFamily="34" charset="-122"/>
            </a:endParaRPr>
          </a:p>
          <a:p>
            <a:pPr>
              <a:lnSpc>
                <a:spcPct val="120000"/>
              </a:lnSpc>
            </a:pPr>
            <a:r>
              <a:rPr lang="ja-JP"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发烧严重的时候，渡边照顾我到深夜。退烧之后又辅助我上网课。真的很感谢她！</a:t>
            </a:r>
            <a:endParaRPr lang="en-US" altLang="zh-CN" dirty="0">
              <a:latin typeface="微软雅黑" panose="020B0503020204020204" pitchFamily="34" charset="-122"/>
              <a:ea typeface="微软雅黑" panose="020B0503020204020204" pitchFamily="34" charset="-122"/>
            </a:endParaRPr>
          </a:p>
          <a:p>
            <a:pPr>
              <a:lnSpc>
                <a:spcPct val="120000"/>
              </a:lnSpc>
            </a:pPr>
            <a:r>
              <a:rPr lang="zh-CN" altLang="en-US" dirty="0">
                <a:latin typeface="微软雅黑" panose="020B0503020204020204" pitchFamily="34" charset="-122"/>
                <a:ea typeface="微软雅黑" panose="020B0503020204020204" pitchFamily="34" charset="-122"/>
              </a:rPr>
              <a:t>　赵媛媛说一直躺着可能会觉得没意思，给我介绍了一个京剧的网络节目。山田师姐和铃木把遣唐使会全体成员写的贺卡还有我最喜欢的花带给了我。</a:t>
            </a:r>
            <a:endParaRPr lang="zh-CN" altLang="en-US" dirty="0">
              <a:latin typeface="微软雅黑" panose="020B0503020204020204" pitchFamily="34" charset="-122"/>
              <a:ea typeface="微软雅黑" panose="020B0503020204020204" pitchFamily="34" charset="-122"/>
            </a:endParaRPr>
          </a:p>
          <a:p>
            <a:pPr>
              <a:lnSpc>
                <a:spcPct val="120000"/>
              </a:lnSpc>
            </a:pPr>
            <a:r>
              <a:rPr lang="zh-CN" altLang="en-US" dirty="0">
                <a:latin typeface="微软雅黑" panose="020B0503020204020204" pitchFamily="34" charset="-122"/>
                <a:ea typeface="微软雅黑" panose="020B0503020204020204" pitchFamily="34" charset="-122"/>
              </a:rPr>
              <a:t>　还有王宇翔，虽然听音乐会那天我们吵架了，但他还是最先来看我的。进女生宿舍一定不容易吧。王宇翔回去之后，我和渡边两个人喝了他送来的粥，很好喝。王宇翔是怀着什么样的心情来看我的呢！想到这里，我眼泪都流出来了。</a:t>
            </a:r>
            <a:endParaRPr lang="zh-CN" altLang="en-US" dirty="0">
              <a:latin typeface="微软雅黑" panose="020B0503020204020204" pitchFamily="34" charset="-122"/>
              <a:ea typeface="微软雅黑" panose="020B0503020204020204" pitchFamily="34" charset="-122"/>
            </a:endParaRPr>
          </a:p>
          <a:p>
            <a:pPr>
              <a:lnSpc>
                <a:spcPct val="120000"/>
              </a:lnSpc>
            </a:pPr>
            <a:r>
              <a:rPr lang="zh-CN" altLang="en-US" dirty="0">
                <a:latin typeface="微软雅黑" panose="020B0503020204020204" pitchFamily="34" charset="-122"/>
                <a:ea typeface="微软雅黑" panose="020B0503020204020204" pitchFamily="34" charset="-122"/>
              </a:rPr>
              <a:t>　生病当然很难受，但多亏了生病才让我深刻的感受到了朋友和周围人的温暖与温柔。我不会忘记这份珍贵的情谊。</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92963" y="355106"/>
            <a:ext cx="241472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课文翻译</a:t>
            </a:r>
            <a:r>
              <a:rPr lang="ja-JP" altLang="en-US" dirty="0">
                <a:latin typeface="微软雅黑" panose="020B0503020204020204" pitchFamily="34" charset="-122"/>
                <a:ea typeface="微软雅黑" panose="020B0503020204020204" pitchFamily="34" charset="-122"/>
              </a:rPr>
              <a:t>　</a:t>
            </a:r>
            <a:r>
              <a:rPr lang="en-US" altLang="ja-JP" dirty="0">
                <a:latin typeface="微软雅黑" panose="020B0503020204020204" pitchFamily="34" charset="-122"/>
                <a:ea typeface="微软雅黑" panose="020B0503020204020204" pitchFamily="34" charset="-122"/>
              </a:rPr>
              <a:t>3-3</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464818" y="578195"/>
            <a:ext cx="11262364" cy="5980233"/>
          </a:xfrm>
          <a:prstGeom prst="roundRect">
            <a:avLst>
              <a:gd name="adj" fmla="val 8083"/>
            </a:avLst>
          </a:prstGeom>
          <a:noFill/>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28" name="矩形 27"/>
          <p:cNvSpPr/>
          <p:nvPr>
            <p:custDataLst>
              <p:tags r:id="rId1"/>
            </p:custDataLst>
          </p:nvPr>
        </p:nvSpPr>
        <p:spPr>
          <a:xfrm>
            <a:off x="659765" y="311785"/>
            <a:ext cx="3182562" cy="553085"/>
          </a:xfrm>
          <a:prstGeom prst="rect">
            <a:avLst/>
          </a:prstGeom>
          <a:solidFill>
            <a:schemeClr val="bg1"/>
          </a:solid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P81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ja-JP" altLang="en-US" sz="2000" dirty="0">
                <a:latin typeface="Kozuka Gothic Pro R" panose="020B0400000000000000" pitchFamily="34" charset="-128"/>
                <a:ea typeface="Kozuka Gothic Pro R" panose="020B0400000000000000" pitchFamily="34" charset="-128"/>
                <a:cs typeface="微软雅黑" panose="020B0503020204020204" pitchFamily="34" charset="-122"/>
              </a:rPr>
              <a:t>（高橋さんの日記）</a:t>
            </a:r>
            <a:endParaRPr lang="en-US" altLang="zh-CN" sz="2000" dirty="0">
              <a:latin typeface="Kozuka Gothic Pro R" panose="020B0400000000000000" pitchFamily="34" charset="-128"/>
              <a:ea typeface="Kozuka Gothic Pro R" panose="020B0400000000000000" pitchFamily="34" charset="-128"/>
              <a:cs typeface="微软雅黑" panose="020B0503020204020204" pitchFamily="34" charset="-122"/>
            </a:endParaRPr>
          </a:p>
        </p:txBody>
      </p:sp>
      <p:sp>
        <p:nvSpPr>
          <p:cNvPr id="4" name="矩形 3"/>
          <p:cNvSpPr/>
          <p:nvPr/>
        </p:nvSpPr>
        <p:spPr>
          <a:xfrm>
            <a:off x="659633" y="1346944"/>
            <a:ext cx="10670803" cy="4523105"/>
          </a:xfrm>
          <a:prstGeom prst="rect">
            <a:avLst/>
          </a:prstGeom>
          <a:solidFill>
            <a:srgbClr val="000000">
              <a:alpha val="0"/>
            </a:srgbClr>
          </a:solidFill>
          <a:ln>
            <a:solidFill>
              <a:schemeClr val="accent1"/>
            </a:solidFill>
          </a:ln>
        </p:spPr>
        <p:txBody>
          <a:bodyPr wrap="square">
            <a:spAutoFit/>
          </a:bodyPr>
          <a:lstStyle/>
          <a:p>
            <a:pPr>
              <a:lnSpc>
                <a:spcPct val="200000"/>
              </a:lnSpc>
            </a:pPr>
            <a:r>
              <a:rPr lang="ja-JP" altLang="en-US" sz="2400" dirty="0">
                <a:latin typeface="Kozuka Gothic Pr6N R" panose="020B0400000000000000" pitchFamily="34" charset="-128"/>
                <a:ea typeface="Kozuka Gothic Pr6N R" panose="020B0400000000000000" pitchFamily="34" charset="-128"/>
              </a:rPr>
              <a:t>　</a:t>
            </a:r>
            <a:r>
              <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今日、久しぶりに大学へ行った。風邪</a:t>
            </a:r>
            <a:r>
              <a:rPr lang="ja-JP" altLang="en-US" sz="2400" dirty="0">
                <a:effectLst/>
                <a:highlight>
                  <a:srgbClr val="FFFF00"/>
                </a:highlight>
                <a:latin typeface="Kozuka Gothic Pro R" panose="020B0400000000000000" pitchFamily="34" charset="-128"/>
                <a:ea typeface="Kozuka Gothic Pro R" panose="020B0400000000000000" pitchFamily="34" charset="-128"/>
                <a:cs typeface="Kozuka Gothic Pro R" panose="020B0400000000000000" pitchFamily="34" charset="-128"/>
              </a:rPr>
              <a:t>で</a:t>
            </a:r>
            <a:r>
              <a:rPr lang="en-US" altLang="ja-JP"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1</a:t>
            </a:r>
            <a:r>
              <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週間以上</a:t>
            </a:r>
            <a:r>
              <a:rPr lang="ja-JP" altLang="en-US" sz="2400" dirty="0">
                <a:effectLst/>
                <a:highlight>
                  <a:srgbClr val="FFFF00"/>
                </a:highlight>
                <a:latin typeface="Kozuka Gothic Pro R" panose="020B0400000000000000" pitchFamily="34" charset="-128"/>
                <a:ea typeface="Kozuka Gothic Pro R" panose="020B0400000000000000" pitchFamily="34" charset="-128"/>
                <a:cs typeface="Kozuka Gothic Pro R" panose="020B0400000000000000" pitchFamily="34" charset="-128"/>
              </a:rPr>
              <a:t>も</a:t>
            </a:r>
            <a:r>
              <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授業を休んだ</a:t>
            </a:r>
            <a:r>
              <a:rPr lang="ja-JP" altLang="en-US" sz="2400" dirty="0">
                <a:effectLst/>
                <a:highlight>
                  <a:srgbClr val="FFFF00"/>
                </a:highlight>
                <a:latin typeface="Kozuka Gothic Pro R" panose="020B0400000000000000" pitchFamily="34" charset="-128"/>
                <a:ea typeface="Kozuka Gothic Pro R" panose="020B0400000000000000" pitchFamily="34" charset="-128"/>
                <a:cs typeface="Kozuka Gothic Pro R" panose="020B0400000000000000" pitchFamily="34" charset="-128"/>
              </a:rPr>
              <a:t>の</a:t>
            </a:r>
            <a:r>
              <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は初めてだ。病院へ行く前は体がとても</a:t>
            </a:r>
            <a:r>
              <a:rPr lang="ja-JP" altLang="en-US" sz="2400" u="sng" dirty="0">
                <a:solidFill>
                  <a:schemeClr val="accent1">
                    <a:lumMod val="75000"/>
                  </a:schemeClr>
                </a:solidFill>
                <a:effectLst/>
                <a:latin typeface="Kozuka Gothic Pro R" panose="020B0400000000000000" pitchFamily="34" charset="-128"/>
                <a:ea typeface="Kozuka Gothic Pro R" panose="020B0400000000000000" pitchFamily="34" charset="-128"/>
                <a:cs typeface="Kozuka Gothic Pro R" panose="020B0400000000000000" pitchFamily="34" charset="-128"/>
              </a:rPr>
              <a:t>だるくて</a:t>
            </a:r>
            <a:r>
              <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u="sng" dirty="0">
                <a:solidFill>
                  <a:schemeClr val="accent1">
                    <a:lumMod val="75000"/>
                  </a:schemeClr>
                </a:solidFill>
                <a:effectLst/>
                <a:latin typeface="Kozuka Gothic Pro R" panose="020B0400000000000000" pitchFamily="34" charset="-128"/>
                <a:ea typeface="Kozuka Gothic Pro R" panose="020B0400000000000000" pitchFamily="34" charset="-128"/>
                <a:cs typeface="Kozuka Gothic Pro R" panose="020B0400000000000000" pitchFamily="34" charset="-128"/>
              </a:rPr>
              <a:t>このまま</a:t>
            </a:r>
            <a:r>
              <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熱が下がらない</a:t>
            </a:r>
            <a:r>
              <a:rPr lang="ja-JP" altLang="en-US" sz="2400" dirty="0">
                <a:effectLst/>
                <a:highlight>
                  <a:srgbClr val="FFFF00"/>
                </a:highlight>
                <a:latin typeface="Kozuka Gothic Pro R" panose="020B0400000000000000" pitchFamily="34" charset="-128"/>
                <a:ea typeface="Kozuka Gothic Pro R" panose="020B0400000000000000" pitchFamily="34" charset="-128"/>
                <a:cs typeface="Kozuka Gothic Pro R" panose="020B0400000000000000" pitchFamily="34" charset="-128"/>
              </a:rPr>
              <a:t>かもしれない</a:t>
            </a:r>
            <a:r>
              <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と思ったが、病院でもらった薬がよく</a:t>
            </a:r>
            <a:r>
              <a:rPr lang="ja-JP" altLang="en-US" sz="2400" u="sng" dirty="0">
                <a:solidFill>
                  <a:schemeClr val="accent1">
                    <a:lumMod val="75000"/>
                  </a:schemeClr>
                </a:solidFill>
                <a:effectLst/>
                <a:latin typeface="Kozuka Gothic Pro R" panose="020B0400000000000000" pitchFamily="34" charset="-128"/>
                <a:ea typeface="Kozuka Gothic Pro R" panose="020B0400000000000000" pitchFamily="34" charset="-128"/>
                <a:cs typeface="Kozuka Gothic Pro R" panose="020B0400000000000000" pitchFamily="34" charset="-128"/>
              </a:rPr>
              <a:t>效いた</a:t>
            </a:r>
            <a:r>
              <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。お医者さんが言った</a:t>
            </a:r>
            <a:r>
              <a:rPr lang="ja-JP" altLang="en-US" sz="2400" dirty="0">
                <a:effectLst/>
                <a:highlight>
                  <a:srgbClr val="FFFF00"/>
                </a:highlight>
                <a:latin typeface="Kozuka Gothic Pro R" panose="020B0400000000000000" pitchFamily="34" charset="-128"/>
                <a:ea typeface="Kozuka Gothic Pro R" panose="020B0400000000000000" pitchFamily="34" charset="-128"/>
                <a:cs typeface="Kozuka Gothic Pro R" panose="020B0400000000000000" pitchFamily="34" charset="-128"/>
              </a:rPr>
              <a:t>とおり</a:t>
            </a:r>
            <a:r>
              <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en-US" altLang="ja-JP"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4</a:t>
            </a:r>
            <a:r>
              <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日目には熱が下がり、食欲も戻った。今は</a:t>
            </a:r>
            <a:r>
              <a:rPr lang="ja-JP" altLang="en-US" sz="2400" u="sng" dirty="0">
                <a:solidFill>
                  <a:schemeClr val="accent1">
                    <a:lumMod val="75000"/>
                  </a:schemeClr>
                </a:solidFill>
                <a:effectLst/>
                <a:latin typeface="Kozuka Gothic Pro R" panose="020B0400000000000000" pitchFamily="34" charset="-128"/>
                <a:ea typeface="Kozuka Gothic Pro R" panose="020B0400000000000000" pitchFamily="34" charset="-128"/>
                <a:cs typeface="Kozuka Gothic Pro R" panose="020B0400000000000000" pitchFamily="34" charset="-128"/>
              </a:rPr>
              <a:t>完全</a:t>
            </a:r>
            <a:r>
              <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に回復して、とてもいい気分だ。</a:t>
            </a:r>
            <a:r>
              <a:rPr lang="en-US" altLang="ja-JP"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1</a:t>
            </a:r>
            <a:r>
              <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週間分の授業の遅れを</a:t>
            </a:r>
            <a:r>
              <a:rPr lang="ja-JP" altLang="en-US" sz="2400" u="sng" dirty="0">
                <a:solidFill>
                  <a:schemeClr val="accent1">
                    <a:lumMod val="75000"/>
                  </a:schemeClr>
                </a:solidFill>
                <a:effectLst/>
                <a:latin typeface="Kozuka Gothic Pro R" panose="020B0400000000000000" pitchFamily="34" charset="-128"/>
                <a:ea typeface="Kozuka Gothic Pro R" panose="020B0400000000000000" pitchFamily="34" charset="-128"/>
                <a:cs typeface="Kozuka Gothic Pro R" panose="020B0400000000000000" pitchFamily="34" charset="-128"/>
              </a:rPr>
              <a:t>取り戻す</a:t>
            </a:r>
            <a:r>
              <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のは大変だが、病気になってよかったと思う。私には心から</a:t>
            </a:r>
            <a:r>
              <a:rPr lang="ja-JP" altLang="en-US" sz="2400" u="sng" dirty="0">
                <a:solidFill>
                  <a:schemeClr val="accent1">
                    <a:lumMod val="75000"/>
                  </a:schemeClr>
                </a:solidFill>
                <a:effectLst/>
                <a:latin typeface="Kozuka Gothic Pro R" panose="020B0400000000000000" pitchFamily="34" charset="-128"/>
                <a:ea typeface="Kozuka Gothic Pro R" panose="020B0400000000000000" pitchFamily="34" charset="-128"/>
                <a:cs typeface="Kozuka Gothic Pro R" panose="020B0400000000000000" pitchFamily="34" charset="-128"/>
              </a:rPr>
              <a:t>支え</a:t>
            </a:r>
            <a:r>
              <a:rPr lang="ja-JP" altLang="en-US" sz="2400" u="sng" dirty="0">
                <a:solidFill>
                  <a:schemeClr val="accent1">
                    <a:lumMod val="75000"/>
                  </a:schemeClr>
                </a:solidFill>
                <a:effectLst/>
                <a:highlight>
                  <a:srgbClr val="FFFF00"/>
                </a:highlight>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lang="ja-JP" altLang="en-US" sz="2400" dirty="0">
                <a:effectLst/>
                <a:highlight>
                  <a:srgbClr val="FFFF00"/>
                </a:highlight>
                <a:latin typeface="Kozuka Gothic Pro R" panose="020B0400000000000000" pitchFamily="34" charset="-128"/>
                <a:ea typeface="Kozuka Gothic Pro R" panose="020B0400000000000000" pitchFamily="34" charset="-128"/>
                <a:cs typeface="Kozuka Gothic Pro R" panose="020B0400000000000000" pitchFamily="34" charset="-128"/>
              </a:rPr>
              <a:t>くれる</a:t>
            </a:r>
            <a:r>
              <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人がおおぜいいることに</a:t>
            </a:r>
            <a:r>
              <a:rPr lang="ja-JP" altLang="en-US" sz="2400" u="sng" dirty="0">
                <a:solidFill>
                  <a:schemeClr val="accent1">
                    <a:lumMod val="75000"/>
                  </a:schemeClr>
                </a:solidFill>
                <a:effectLst/>
                <a:latin typeface="Kozuka Gothic Pro R" panose="020B0400000000000000" pitchFamily="34" charset="-128"/>
                <a:ea typeface="Kozuka Gothic Pro R" panose="020B0400000000000000" pitchFamily="34" charset="-128"/>
                <a:cs typeface="Kozuka Gothic Pro R" panose="020B0400000000000000" pitchFamily="34" charset="-128"/>
              </a:rPr>
              <a:t>気がついた</a:t>
            </a:r>
            <a:r>
              <a:rPr lang="ja-JP" altLang="en-US" sz="2400" dirty="0">
                <a:effectLst/>
                <a:highlight>
                  <a:srgbClr val="FFFF00"/>
                </a:highlight>
                <a:latin typeface="Kozuka Gothic Pro R" panose="020B0400000000000000" pitchFamily="34" charset="-128"/>
                <a:ea typeface="Kozuka Gothic Pro R" panose="020B0400000000000000" pitchFamily="34" charset="-128"/>
                <a:cs typeface="Kozuka Gothic Pro R" panose="020B0400000000000000" pitchFamily="34" charset="-128"/>
              </a:rPr>
              <a:t>から</a:t>
            </a:r>
            <a:r>
              <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rPr>
              <a:t>だ。</a:t>
            </a:r>
            <a:endParaRPr lang="ja-JP" altLang="en-US" sz="2400" dirty="0">
              <a:effectLst/>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464818" y="578830"/>
            <a:ext cx="11262364" cy="5980233"/>
          </a:xfrm>
          <a:prstGeom prst="roundRect">
            <a:avLst>
              <a:gd name="adj" fmla="val 8083"/>
            </a:avLst>
          </a:prstGeom>
          <a:noFill/>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3" name="矩形 2"/>
          <p:cNvSpPr/>
          <p:nvPr>
            <p:custDataLst>
              <p:tags r:id="rId1"/>
            </p:custDataLst>
          </p:nvPr>
        </p:nvSpPr>
        <p:spPr>
          <a:xfrm>
            <a:off x="659765" y="311785"/>
            <a:ext cx="3182562" cy="499624"/>
          </a:xfrm>
          <a:prstGeom prst="rect">
            <a:avLst/>
          </a:prstGeom>
          <a:solidFill>
            <a:schemeClr val="bg1"/>
          </a:solid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P81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ja-JP" altLang="en-US" sz="2000" dirty="0">
                <a:latin typeface="微软雅黑" panose="020B0503020204020204" pitchFamily="34" charset="-122"/>
                <a:ea typeface="微软雅黑" panose="020B0503020204020204" pitchFamily="34" charset="-122"/>
                <a:cs typeface="微软雅黑" panose="020B0503020204020204" pitchFamily="34" charset="-122"/>
              </a:rPr>
              <a:t>（高橋さんの日記）</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838293" y="1166870"/>
            <a:ext cx="10515413" cy="5262245"/>
          </a:xfrm>
          <a:prstGeom prst="rect">
            <a:avLst/>
          </a:prstGeom>
        </p:spPr>
        <p:txBody>
          <a:bodyPr wrap="square">
            <a:spAutoFit/>
          </a:bodyPr>
          <a:lstStyle/>
          <a:p>
            <a:pPr>
              <a:lnSpc>
                <a:spcPct val="200000"/>
              </a:lnSpc>
            </a:pPr>
            <a:r>
              <a:rPr lang="ja-JP" altLang="en-US" sz="2400" dirty="0">
                <a:latin typeface="Kozuka Gothic Pr6N R" panose="020B0400000000000000" pitchFamily="34" charset="-128"/>
                <a:ea typeface="Kozuka Gothic Pr6N R" panose="020B0400000000000000" pitchFamily="34" charset="-128"/>
              </a:rPr>
              <a:t>　</a:t>
            </a:r>
            <a:r>
              <a:rPr lang="ja-JP" altLang="en-US" sz="2400" dirty="0">
                <a:latin typeface="Kozuka Gothic Pro R" panose="020B0400000000000000" pitchFamily="34" charset="-128"/>
                <a:ea typeface="Kozuka Gothic Pro R" panose="020B0400000000000000" pitchFamily="34" charset="-128"/>
              </a:rPr>
              <a:t>授業を休んだ日は、先生からお見舞いの電話を</a:t>
            </a:r>
            <a:r>
              <a:rPr lang="ja-JP" altLang="en-US" sz="2400" dirty="0">
                <a:highlight>
                  <a:srgbClr val="FFFF00"/>
                </a:highlight>
                <a:latin typeface="Kozuka Gothic Pro R" panose="020B0400000000000000" pitchFamily="34" charset="-128"/>
                <a:ea typeface="Kozuka Gothic Pro R" panose="020B0400000000000000" pitchFamily="34" charset="-128"/>
              </a:rPr>
              <a:t>いただいた</a:t>
            </a:r>
            <a:r>
              <a:rPr lang="ja-JP" altLang="en-US" sz="2400" dirty="0">
                <a:latin typeface="Kozuka Gothic Pro R" panose="020B0400000000000000" pitchFamily="34" charset="-128"/>
                <a:ea typeface="Kozuka Gothic Pro R" panose="020B0400000000000000" pitchFamily="34" charset="-128"/>
              </a:rPr>
              <a:t>。その後何度もメッセージをくださり、</a:t>
            </a:r>
            <a:r>
              <a:rPr lang="ja-JP" altLang="en-US" sz="2400" u="sng" dirty="0">
                <a:solidFill>
                  <a:schemeClr val="accent1">
                    <a:lumMod val="75000"/>
                  </a:schemeClr>
                </a:solidFill>
                <a:latin typeface="Kozuka Gothic Pro R" panose="020B0400000000000000" pitchFamily="34" charset="-128"/>
                <a:ea typeface="Kozuka Gothic Pro R" panose="020B0400000000000000" pitchFamily="34" charset="-128"/>
              </a:rPr>
              <a:t>励まして</a:t>
            </a:r>
            <a:r>
              <a:rPr lang="ja-JP" altLang="en-US" sz="2400" dirty="0">
                <a:latin typeface="Kozuka Gothic Pro R" panose="020B0400000000000000" pitchFamily="34" charset="-128"/>
                <a:ea typeface="Kozuka Gothic Pro R" panose="020B0400000000000000" pitchFamily="34" charset="-128"/>
              </a:rPr>
              <a:t>くださった。</a:t>
            </a:r>
            <a:endParaRPr lang="en-US" altLang="ja-JP" sz="2400" dirty="0">
              <a:latin typeface="Kozuka Gothic Pro R" panose="020B0400000000000000" pitchFamily="34" charset="-128"/>
              <a:ea typeface="Kozuka Gothic Pro R" panose="020B0400000000000000" pitchFamily="34" charset="-128"/>
            </a:endParaRPr>
          </a:p>
          <a:p>
            <a:pPr>
              <a:lnSpc>
                <a:spcPct val="200000"/>
              </a:lnSpc>
            </a:pPr>
            <a:r>
              <a:rPr lang="ja-JP" altLang="en-US" sz="2400" dirty="0">
                <a:latin typeface="Kozuka Gothic Pro R" panose="020B0400000000000000" pitchFamily="34" charset="-128"/>
                <a:ea typeface="Kozuka Gothic Pro R" panose="020B0400000000000000" pitchFamily="34" charset="-128"/>
              </a:rPr>
              <a:t>　熱が</a:t>
            </a:r>
            <a:r>
              <a:rPr lang="ja-JP" altLang="en-US" sz="2400" u="sng" dirty="0">
                <a:solidFill>
                  <a:schemeClr val="accent1">
                    <a:lumMod val="75000"/>
                  </a:schemeClr>
                </a:solidFill>
                <a:latin typeface="Kozuka Gothic Pro R" panose="020B0400000000000000" pitchFamily="34" charset="-128"/>
                <a:ea typeface="Kozuka Gothic Pro R" panose="020B0400000000000000" pitchFamily="34" charset="-128"/>
              </a:rPr>
              <a:t>ひどい</a:t>
            </a:r>
            <a:r>
              <a:rPr lang="ja-JP" altLang="en-US" sz="2400" dirty="0">
                <a:latin typeface="Kozuka Gothic Pro R" panose="020B0400000000000000" pitchFamily="34" charset="-128"/>
                <a:ea typeface="Kozuka Gothic Pro R" panose="020B0400000000000000" pitchFamily="34" charset="-128"/>
              </a:rPr>
              <a:t>ときは、渡辺さんが夜遅くまで</a:t>
            </a:r>
            <a:r>
              <a:rPr lang="ja-JP" altLang="en-US" sz="2400" u="sng" dirty="0">
                <a:solidFill>
                  <a:schemeClr val="accent1">
                    <a:lumMod val="75000"/>
                  </a:schemeClr>
                </a:solidFill>
                <a:latin typeface="Kozuka Gothic Pro R" panose="020B0400000000000000" pitchFamily="34" charset="-128"/>
                <a:ea typeface="Kozuka Gothic Pro R" panose="020B0400000000000000" pitchFamily="34" charset="-128"/>
              </a:rPr>
              <a:t>看病</a:t>
            </a:r>
            <a:r>
              <a:rPr lang="ja-JP" altLang="en-US" sz="2400" dirty="0">
                <a:highlight>
                  <a:srgbClr val="FFFF00"/>
                </a:highlight>
                <a:latin typeface="Kozuka Gothic Pro R" panose="020B0400000000000000" pitchFamily="34" charset="-128"/>
                <a:ea typeface="Kozuka Gothic Pro R" panose="020B0400000000000000" pitchFamily="34" charset="-128"/>
              </a:rPr>
              <a:t>してくれた</a:t>
            </a:r>
            <a:r>
              <a:rPr lang="ja-JP" altLang="en-US" sz="2400" dirty="0">
                <a:latin typeface="Kozuka Gothic Pro R" panose="020B0400000000000000" pitchFamily="34" charset="-128"/>
                <a:ea typeface="Kozuka Gothic Pro R" panose="020B0400000000000000" pitchFamily="34" charset="-128"/>
              </a:rPr>
              <a:t>。熱が下がってから</a:t>
            </a:r>
            <a:r>
              <a:rPr lang="ja-JP" altLang="en-US" sz="2400" dirty="0">
                <a:highlight>
                  <a:srgbClr val="FFFF00"/>
                </a:highlight>
                <a:latin typeface="Kozuka Gothic Pro R" panose="020B0400000000000000" pitchFamily="34" charset="-128"/>
                <a:ea typeface="Kozuka Gothic Pro R" panose="020B0400000000000000" pitchFamily="34" charset="-128"/>
              </a:rPr>
              <a:t>オンライン授業</a:t>
            </a:r>
            <a:r>
              <a:rPr lang="ja-JP" altLang="en-US" sz="2400" dirty="0">
                <a:latin typeface="Kozuka Gothic Pro R" panose="020B0400000000000000" pitchFamily="34" charset="-128"/>
                <a:ea typeface="Kozuka Gothic Pro R" panose="020B0400000000000000" pitchFamily="34" charset="-128"/>
              </a:rPr>
              <a:t>のサポートを</a:t>
            </a:r>
            <a:r>
              <a:rPr lang="ja-JP" altLang="en-US" sz="2400" dirty="0">
                <a:highlight>
                  <a:srgbClr val="FFFF00"/>
                </a:highlight>
                <a:latin typeface="Kozuka Gothic Pro R" panose="020B0400000000000000" pitchFamily="34" charset="-128"/>
                <a:ea typeface="Kozuka Gothic Pro R" panose="020B0400000000000000" pitchFamily="34" charset="-128"/>
              </a:rPr>
              <a:t>してくれた</a:t>
            </a:r>
            <a:r>
              <a:rPr lang="ja-JP" altLang="en-US" sz="2400" dirty="0">
                <a:latin typeface="Kozuka Gothic Pro R" panose="020B0400000000000000" pitchFamily="34" charset="-128"/>
                <a:ea typeface="Kozuka Gothic Pro R" panose="020B0400000000000000" pitchFamily="34" charset="-128"/>
              </a:rPr>
              <a:t>。本当にありがとう</a:t>
            </a:r>
            <a:r>
              <a:rPr lang="zh-CN" altLang="en-US" sz="2400" dirty="0">
                <a:latin typeface="Kozuka Gothic Pro R" panose="020B0400000000000000" pitchFamily="34" charset="-128"/>
                <a:ea typeface="Kozuka Gothic Pro R" panose="020B0400000000000000" pitchFamily="34" charset="-128"/>
              </a:rPr>
              <a:t>！</a:t>
            </a:r>
            <a:endParaRPr lang="en-US" altLang="ja-JP" sz="2400" dirty="0">
              <a:latin typeface="Kozuka Gothic Pro R" panose="020B0400000000000000" pitchFamily="34" charset="-128"/>
              <a:ea typeface="Kozuka Gothic Pro R" panose="020B0400000000000000" pitchFamily="34" charset="-128"/>
            </a:endParaRPr>
          </a:p>
          <a:p>
            <a:pPr>
              <a:lnSpc>
                <a:spcPct val="200000"/>
              </a:lnSpc>
            </a:pPr>
            <a:r>
              <a:rPr lang="ja-JP" altLang="en-US" sz="2400" dirty="0">
                <a:latin typeface="Kozuka Gothic Pro R" panose="020B0400000000000000" pitchFamily="34" charset="-128"/>
                <a:ea typeface="Kozuka Gothic Pro R" panose="020B0400000000000000" pitchFamily="34" charset="-128"/>
              </a:rPr>
              <a:t>　趙さんは、ずっと寝ている</a:t>
            </a:r>
            <a:r>
              <a:rPr lang="ja-JP" altLang="en-US" sz="2400" dirty="0">
                <a:highlight>
                  <a:srgbClr val="FFFF00"/>
                </a:highlight>
                <a:latin typeface="Kozuka Gothic Pro R" panose="020B0400000000000000" pitchFamily="34" charset="-128"/>
                <a:ea typeface="Kozuka Gothic Pro R" panose="020B0400000000000000" pitchFamily="34" charset="-128"/>
              </a:rPr>
              <a:t>と</a:t>
            </a:r>
            <a:r>
              <a:rPr lang="ja-JP" altLang="en-US" sz="2400" u="sng" dirty="0">
                <a:solidFill>
                  <a:schemeClr val="accent1">
                    <a:lumMod val="75000"/>
                  </a:schemeClr>
                </a:solidFill>
                <a:latin typeface="Kozuka Gothic Pro R" panose="020B0400000000000000" pitchFamily="34" charset="-128"/>
                <a:ea typeface="Kozuka Gothic Pro R" panose="020B0400000000000000" pitchFamily="34" charset="-128"/>
              </a:rPr>
              <a:t>退屈</a:t>
            </a:r>
            <a:r>
              <a:rPr lang="ja-JP" altLang="en-US" sz="2400" dirty="0">
                <a:latin typeface="Kozuka Gothic Pro R" panose="020B0400000000000000" pitchFamily="34" charset="-128"/>
                <a:ea typeface="Kozuka Gothic Pro R" panose="020B0400000000000000" pitchFamily="34" charset="-128"/>
              </a:rPr>
              <a:t>だろうと言って、京劇の</a:t>
            </a:r>
            <a:r>
              <a:rPr lang="ja-JP" altLang="en-US" sz="2400" u="sng" dirty="0">
                <a:solidFill>
                  <a:schemeClr val="accent1">
                    <a:lumMod val="75000"/>
                  </a:schemeClr>
                </a:solidFill>
                <a:latin typeface="Kozuka Gothic Pro R" panose="020B0400000000000000" pitchFamily="34" charset="-128"/>
                <a:ea typeface="Kozuka Gothic Pro R" panose="020B0400000000000000" pitchFamily="34" charset="-128"/>
              </a:rPr>
              <a:t>ネット番組</a:t>
            </a:r>
            <a:r>
              <a:rPr lang="ja-JP" altLang="en-US" sz="2400" dirty="0">
                <a:latin typeface="Kozuka Gothic Pro R" panose="020B0400000000000000" pitchFamily="34" charset="-128"/>
                <a:ea typeface="Kozuka Gothic Pro R" panose="020B0400000000000000" pitchFamily="34" charset="-128"/>
              </a:rPr>
              <a:t>を紹介し</a:t>
            </a:r>
            <a:r>
              <a:rPr lang="ja-JP" altLang="en-US" sz="2400" dirty="0">
                <a:highlight>
                  <a:srgbClr val="FFFF00"/>
                </a:highlight>
                <a:latin typeface="Kozuka Gothic Pro R" panose="020B0400000000000000" pitchFamily="34" charset="-128"/>
                <a:ea typeface="Kozuka Gothic Pro R" panose="020B0400000000000000" pitchFamily="34" charset="-128"/>
              </a:rPr>
              <a:t>てくれた</a:t>
            </a:r>
            <a:r>
              <a:rPr lang="ja-JP" altLang="en-US" sz="2400" dirty="0">
                <a:latin typeface="Kozuka Gothic Pro R" panose="020B0400000000000000" pitchFamily="34" charset="-128"/>
                <a:ea typeface="Kozuka Gothic Pro R" panose="020B0400000000000000" pitchFamily="34" charset="-128"/>
              </a:rPr>
              <a:t>。山田先輩と鈴木さんは、</a:t>
            </a:r>
            <a:r>
              <a:rPr lang="ja-JP" altLang="en-US" sz="2400" u="sng" dirty="0">
                <a:latin typeface="Kozuka Gothic Pro R" panose="020B0400000000000000" pitchFamily="34" charset="-128"/>
                <a:ea typeface="Kozuka Gothic Pro R" panose="020B0400000000000000" pitchFamily="34" charset="-128"/>
              </a:rPr>
              <a:t>遣唐使の会のみんな</a:t>
            </a:r>
            <a:r>
              <a:rPr lang="ja-JP" altLang="en-US" sz="2400" u="sng" dirty="0">
                <a:highlight>
                  <a:srgbClr val="FFFF00"/>
                </a:highlight>
                <a:latin typeface="Kozuka Gothic Pro R" panose="020B0400000000000000" pitchFamily="34" charset="-128"/>
                <a:ea typeface="Kozuka Gothic Pro R" panose="020B0400000000000000" pitchFamily="34" charset="-128"/>
              </a:rPr>
              <a:t>で</a:t>
            </a:r>
            <a:r>
              <a:rPr lang="ja-JP" altLang="en-US" sz="2400" u="sng" dirty="0">
                <a:latin typeface="Kozuka Gothic Pro R" panose="020B0400000000000000" pitchFamily="34" charset="-128"/>
                <a:ea typeface="Kozuka Gothic Pro R" panose="020B0400000000000000" pitchFamily="34" charset="-128"/>
              </a:rPr>
              <a:t>書いたカード</a:t>
            </a:r>
            <a:r>
              <a:rPr lang="ja-JP" altLang="en-US" sz="2400" dirty="0">
                <a:highlight>
                  <a:srgbClr val="FFFF00"/>
                </a:highlight>
                <a:latin typeface="Kozuka Gothic Pro R" panose="020B0400000000000000" pitchFamily="34" charset="-128"/>
                <a:ea typeface="Kozuka Gothic Pro R" panose="020B0400000000000000" pitchFamily="34" charset="-128"/>
              </a:rPr>
              <a:t>と</a:t>
            </a:r>
            <a:r>
              <a:rPr lang="ja-JP" altLang="en-US" sz="2400" u="sng" dirty="0">
                <a:latin typeface="Kozuka Gothic Pro R" panose="020B0400000000000000" pitchFamily="34" charset="-128"/>
                <a:ea typeface="Kozuka Gothic Pro R" panose="020B0400000000000000" pitchFamily="34" charset="-128"/>
              </a:rPr>
              <a:t>私の大好きなお花</a:t>
            </a:r>
            <a:r>
              <a:rPr lang="ja-JP" altLang="en-US" sz="2400" dirty="0">
                <a:latin typeface="Kozuka Gothic Pro R" panose="020B0400000000000000" pitchFamily="34" charset="-128"/>
                <a:ea typeface="Kozuka Gothic Pro R" panose="020B0400000000000000" pitchFamily="34" charset="-128"/>
              </a:rPr>
              <a:t>を持って来てくれた。</a:t>
            </a:r>
            <a:endParaRPr lang="ja-JP" altLang="en-US" sz="2400" dirty="0">
              <a:latin typeface="Kozuka Gothic Pro R" panose="020B0400000000000000" pitchFamily="34" charset="-128"/>
              <a:ea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464818" y="578830"/>
            <a:ext cx="11262364" cy="5980233"/>
          </a:xfrm>
          <a:prstGeom prst="roundRect">
            <a:avLst>
              <a:gd name="adj" fmla="val 8083"/>
            </a:avLst>
          </a:prstGeom>
          <a:noFill/>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2" name="矩形 1"/>
          <p:cNvSpPr/>
          <p:nvPr>
            <p:custDataLst>
              <p:tags r:id="rId1"/>
            </p:custDataLst>
          </p:nvPr>
        </p:nvSpPr>
        <p:spPr>
          <a:xfrm>
            <a:off x="659765" y="311785"/>
            <a:ext cx="3182562" cy="499624"/>
          </a:xfrm>
          <a:prstGeom prst="rect">
            <a:avLst/>
          </a:prstGeom>
          <a:solidFill>
            <a:schemeClr val="bg1"/>
          </a:solid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P81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ja-JP" altLang="en-US" sz="2000" dirty="0">
                <a:latin typeface="微软雅黑" panose="020B0503020204020204" pitchFamily="34" charset="-122"/>
                <a:ea typeface="微软雅黑" panose="020B0503020204020204" pitchFamily="34" charset="-122"/>
                <a:cs typeface="微软雅黑" panose="020B0503020204020204" pitchFamily="34" charset="-122"/>
              </a:rPr>
              <a:t>（高橋さんの日記）</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767823" y="1384477"/>
            <a:ext cx="10656354" cy="5262245"/>
          </a:xfrm>
          <a:prstGeom prst="rect">
            <a:avLst/>
          </a:prstGeom>
        </p:spPr>
        <p:txBody>
          <a:bodyPr wrap="square">
            <a:spAutoFit/>
          </a:bodyPr>
          <a:lstStyle/>
          <a:p>
            <a:pPr>
              <a:lnSpc>
                <a:spcPct val="200000"/>
              </a:lnSpc>
            </a:pPr>
            <a:r>
              <a:rPr lang="ja-JP" altLang="en-US" sz="2400" dirty="0">
                <a:latin typeface="Kozuka Gothic Pr6N R" panose="020B0400000000000000" pitchFamily="34" charset="-128"/>
                <a:ea typeface="Kozuka Gothic Pr6N R" panose="020B0400000000000000" pitchFamily="34" charset="-128"/>
              </a:rPr>
              <a:t>　</a:t>
            </a:r>
            <a:r>
              <a:rPr lang="ja-JP" altLang="en-US" sz="2400" dirty="0">
                <a:latin typeface="Kozuka Gothic Pro R" panose="020B0400000000000000" pitchFamily="34" charset="-128"/>
                <a:ea typeface="Kozuka Gothic Pro R" panose="020B0400000000000000" pitchFamily="34" charset="-128"/>
              </a:rPr>
              <a:t>そして、王さん。コンサートの日はけんかした</a:t>
            </a:r>
            <a:r>
              <a:rPr lang="ja-JP" altLang="en-US" sz="2400" dirty="0">
                <a:highlight>
                  <a:srgbClr val="FFFF00"/>
                </a:highlight>
                <a:latin typeface="Kozuka Gothic Pro R" panose="020B0400000000000000" pitchFamily="34" charset="-128"/>
                <a:ea typeface="Kozuka Gothic Pro R" panose="020B0400000000000000" pitchFamily="34" charset="-128"/>
              </a:rPr>
              <a:t>けど</a:t>
            </a:r>
            <a:r>
              <a:rPr lang="ja-JP" altLang="en-US" sz="2400" dirty="0">
                <a:latin typeface="Kozuka Gothic Pro R" panose="020B0400000000000000" pitchFamily="34" charset="-128"/>
                <a:ea typeface="Kozuka Gothic Pro R" panose="020B0400000000000000" pitchFamily="34" charset="-128"/>
              </a:rPr>
              <a:t>、</a:t>
            </a:r>
            <a:r>
              <a:rPr lang="ja-JP" altLang="en-US" sz="2400" u="sng" dirty="0">
                <a:solidFill>
                  <a:schemeClr val="accent1">
                    <a:lumMod val="75000"/>
                  </a:schemeClr>
                </a:solidFill>
                <a:latin typeface="Kozuka Gothic Pro R" panose="020B0400000000000000" pitchFamily="34" charset="-128"/>
                <a:ea typeface="Kozuka Gothic Pro R" panose="020B0400000000000000" pitchFamily="34" charset="-128"/>
              </a:rPr>
              <a:t>一番</a:t>
            </a:r>
            <a:r>
              <a:rPr lang="ja-JP" altLang="en-US" sz="2400" dirty="0">
                <a:latin typeface="Kozuka Gothic Pro R" panose="020B0400000000000000" pitchFamily="34" charset="-128"/>
                <a:ea typeface="Kozuka Gothic Pro R" panose="020B0400000000000000" pitchFamily="34" charset="-128"/>
              </a:rPr>
              <a:t>にお見舞いに来てくれた。女子寮に入る</a:t>
            </a:r>
            <a:r>
              <a:rPr lang="ja-JP" altLang="en-US" sz="2400" dirty="0">
                <a:highlight>
                  <a:srgbClr val="FFFF00"/>
                </a:highlight>
                <a:latin typeface="Kozuka Gothic Pro R" panose="020B0400000000000000" pitchFamily="34" charset="-128"/>
                <a:ea typeface="Kozuka Gothic Pro R" panose="020B0400000000000000" pitchFamily="34" charset="-128"/>
              </a:rPr>
              <a:t>の</a:t>
            </a:r>
            <a:r>
              <a:rPr lang="ja-JP" altLang="en-US" sz="2400" dirty="0">
                <a:latin typeface="Kozuka Gothic Pro R" panose="020B0400000000000000" pitchFamily="34" charset="-128"/>
                <a:ea typeface="Kozuka Gothic Pro R" panose="020B0400000000000000" pitchFamily="34" charset="-128"/>
              </a:rPr>
              <a:t>は簡単じゃなかっただろう。王さんが帰っ</a:t>
            </a:r>
            <a:r>
              <a:rPr lang="ja-JP" altLang="en-US" sz="2400" dirty="0">
                <a:highlight>
                  <a:srgbClr val="FFFF00"/>
                </a:highlight>
                <a:latin typeface="Kozuka Gothic Pro R" panose="020B0400000000000000" pitchFamily="34" charset="-128"/>
                <a:ea typeface="Kozuka Gothic Pro R" panose="020B0400000000000000" pitchFamily="34" charset="-128"/>
              </a:rPr>
              <a:t>たあとで</a:t>
            </a:r>
            <a:r>
              <a:rPr lang="ja-JP" altLang="en-US" sz="2400" dirty="0">
                <a:latin typeface="Kozuka Gothic Pro R" panose="020B0400000000000000" pitchFamily="34" charset="-128"/>
                <a:ea typeface="Kozuka Gothic Pro R" panose="020B0400000000000000" pitchFamily="34" charset="-128"/>
              </a:rPr>
              <a:t>、渡辺さんと二人</a:t>
            </a:r>
            <a:r>
              <a:rPr lang="ja-JP" altLang="en-US" sz="2400" dirty="0">
                <a:highlight>
                  <a:srgbClr val="FFFF00"/>
                </a:highlight>
                <a:latin typeface="Kozuka Gothic Pro R" panose="020B0400000000000000" pitchFamily="34" charset="-128"/>
                <a:ea typeface="Kozuka Gothic Pro R" panose="020B0400000000000000" pitchFamily="34" charset="-128"/>
              </a:rPr>
              <a:t>で</a:t>
            </a:r>
            <a:r>
              <a:rPr lang="ja-JP" altLang="en-US" sz="2400" dirty="0">
                <a:latin typeface="Kozuka Gothic Pro R" panose="020B0400000000000000" pitchFamily="34" charset="-128"/>
                <a:ea typeface="Kozuka Gothic Pro R" panose="020B0400000000000000" pitchFamily="34" charset="-128"/>
              </a:rPr>
              <a:t>お見舞いのおかゆを食べた。おいしかった。王さんはどんな気持ち</a:t>
            </a:r>
            <a:r>
              <a:rPr lang="ja-JP" altLang="en-US" sz="2400" dirty="0">
                <a:highlight>
                  <a:srgbClr val="FFFF00"/>
                </a:highlight>
                <a:latin typeface="Kozuka Gothic Pro R" panose="020B0400000000000000" pitchFamily="34" charset="-128"/>
                <a:ea typeface="Kozuka Gothic Pro R" panose="020B0400000000000000" pitchFamily="34" charset="-128"/>
              </a:rPr>
              <a:t>で</a:t>
            </a:r>
            <a:r>
              <a:rPr lang="ja-JP" altLang="en-US" sz="2400" dirty="0">
                <a:latin typeface="Kozuka Gothic Pro R" panose="020B0400000000000000" pitchFamily="34" charset="-128"/>
                <a:ea typeface="Kozuka Gothic Pro R" panose="020B0400000000000000" pitchFamily="34" charset="-128"/>
              </a:rPr>
              <a:t>来てくれたのだろう。そう思っ</a:t>
            </a:r>
            <a:r>
              <a:rPr lang="ja-JP" altLang="en-US" sz="2400" dirty="0">
                <a:highlight>
                  <a:srgbClr val="FFFF00"/>
                </a:highlight>
                <a:latin typeface="Kozuka Gothic Pro R" panose="020B0400000000000000" pitchFamily="34" charset="-128"/>
                <a:ea typeface="Kozuka Gothic Pro R" panose="020B0400000000000000" pitchFamily="34" charset="-128"/>
              </a:rPr>
              <a:t>たら</a:t>
            </a:r>
            <a:r>
              <a:rPr lang="ja-JP" altLang="en-US" sz="2400" dirty="0">
                <a:latin typeface="Kozuka Gothic Pro R" panose="020B0400000000000000" pitchFamily="34" charset="-128"/>
                <a:ea typeface="Kozuka Gothic Pro R" panose="020B0400000000000000" pitchFamily="34" charset="-128"/>
              </a:rPr>
              <a:t>、</a:t>
            </a:r>
            <a:r>
              <a:rPr lang="ja-JP" altLang="en-US" sz="2400" u="sng" dirty="0">
                <a:solidFill>
                  <a:schemeClr val="accent1">
                    <a:lumMod val="75000"/>
                  </a:schemeClr>
                </a:solidFill>
                <a:latin typeface="Kozuka Gothic Pro R" panose="020B0400000000000000" pitchFamily="34" charset="-128"/>
                <a:ea typeface="Kozuka Gothic Pro R" panose="020B0400000000000000" pitchFamily="34" charset="-128"/>
              </a:rPr>
              <a:t>淚</a:t>
            </a:r>
            <a:r>
              <a:rPr lang="ja-JP" altLang="en-US" sz="2400" dirty="0">
                <a:latin typeface="Kozuka Gothic Pro R" panose="020B0400000000000000" pitchFamily="34" charset="-128"/>
                <a:ea typeface="Kozuka Gothic Pro R" panose="020B0400000000000000" pitchFamily="34" charset="-128"/>
              </a:rPr>
              <a:t>が出てき</a:t>
            </a:r>
            <a:r>
              <a:rPr lang="ja-JP" altLang="en-US" sz="2400" dirty="0">
                <a:highlight>
                  <a:srgbClr val="FFFF00"/>
                </a:highlight>
                <a:latin typeface="Kozuka Gothic Pro R" panose="020B0400000000000000" pitchFamily="34" charset="-128"/>
                <a:ea typeface="Kozuka Gothic Pro R" panose="020B0400000000000000" pitchFamily="34" charset="-128"/>
              </a:rPr>
              <a:t>た</a:t>
            </a:r>
            <a:r>
              <a:rPr lang="ja-JP" altLang="en-US" sz="2400" dirty="0">
                <a:latin typeface="Kozuka Gothic Pro R" panose="020B0400000000000000" pitchFamily="34" charset="-128"/>
                <a:ea typeface="Kozuka Gothic Pro R" panose="020B0400000000000000" pitchFamily="34" charset="-128"/>
              </a:rPr>
              <a:t>。</a:t>
            </a:r>
            <a:endParaRPr lang="en-US" altLang="ja-JP" sz="2400" dirty="0">
              <a:latin typeface="Kozuka Gothic Pro R" panose="020B0400000000000000" pitchFamily="34" charset="-128"/>
              <a:ea typeface="Kozuka Gothic Pro R" panose="020B0400000000000000" pitchFamily="34" charset="-128"/>
            </a:endParaRPr>
          </a:p>
          <a:p>
            <a:pPr>
              <a:lnSpc>
                <a:spcPct val="200000"/>
              </a:lnSpc>
            </a:pPr>
            <a:r>
              <a:rPr lang="ja-JP" altLang="en-US" sz="2400" dirty="0">
                <a:latin typeface="Kozuka Gothic Pro R" panose="020B0400000000000000" pitchFamily="34" charset="-128"/>
                <a:ea typeface="Kozuka Gothic Pro R" panose="020B0400000000000000" pitchFamily="34" charset="-128"/>
              </a:rPr>
              <a:t>　病気になって、もちろん大変だったが、病気の</a:t>
            </a:r>
            <a:r>
              <a:rPr lang="ja-JP" altLang="en-US" sz="2400" dirty="0">
                <a:highlight>
                  <a:srgbClr val="FFFF00"/>
                </a:highlight>
                <a:latin typeface="Kozuka Gothic Pro R" panose="020B0400000000000000" pitchFamily="34" charset="-128"/>
                <a:ea typeface="Kozuka Gothic Pro R" panose="020B0400000000000000" pitchFamily="34" charset="-128"/>
              </a:rPr>
              <a:t>おかげで</a:t>
            </a:r>
            <a:r>
              <a:rPr lang="ja-JP" altLang="en-US" sz="2400" dirty="0">
                <a:latin typeface="Kozuka Gothic Pro R" panose="020B0400000000000000" pitchFamily="34" charset="-128"/>
                <a:ea typeface="Kozuka Gothic Pro R" panose="020B0400000000000000" pitchFamily="34" charset="-128"/>
              </a:rPr>
              <a:t>友達</a:t>
            </a:r>
            <a:r>
              <a:rPr lang="ja-JP" altLang="en-US" sz="2400" dirty="0">
                <a:highlight>
                  <a:srgbClr val="FFFF00"/>
                </a:highlight>
                <a:latin typeface="Kozuka Gothic Pro R" panose="020B0400000000000000" pitchFamily="34" charset="-128"/>
                <a:ea typeface="Kozuka Gothic Pro R" panose="020B0400000000000000" pitchFamily="34" charset="-128"/>
              </a:rPr>
              <a:t>や</a:t>
            </a:r>
            <a:r>
              <a:rPr lang="ja-JP" altLang="en-US" sz="2400" dirty="0">
                <a:latin typeface="Kozuka Gothic Pro R" panose="020B0400000000000000" pitchFamily="34" charset="-128"/>
                <a:ea typeface="Kozuka Gothic Pro R" panose="020B0400000000000000" pitchFamily="34" charset="-128"/>
              </a:rPr>
              <a:t>周りの人々の</a:t>
            </a:r>
            <a:r>
              <a:rPr lang="ja-JP" altLang="en-US" sz="2400" u="sng" dirty="0">
                <a:solidFill>
                  <a:schemeClr val="accent1">
                    <a:lumMod val="75000"/>
                  </a:schemeClr>
                </a:solidFill>
                <a:latin typeface="Kozuka Gothic Pro R" panose="020B0400000000000000" pitchFamily="34" charset="-128"/>
                <a:ea typeface="Kozuka Gothic Pro R" panose="020B0400000000000000" pitchFamily="34" charset="-128"/>
              </a:rPr>
              <a:t>温か</a:t>
            </a:r>
            <a:r>
              <a:rPr lang="ja-JP" altLang="en-US" sz="2400" u="sng" dirty="0">
                <a:solidFill>
                  <a:schemeClr val="accent1">
                    <a:lumMod val="75000"/>
                  </a:schemeClr>
                </a:solidFill>
                <a:highlight>
                  <a:srgbClr val="FFFF00"/>
                </a:highlight>
                <a:latin typeface="Kozuka Gothic Pro R" panose="020B0400000000000000" pitchFamily="34" charset="-128"/>
                <a:ea typeface="Kozuka Gothic Pro R" panose="020B0400000000000000" pitchFamily="34" charset="-128"/>
              </a:rPr>
              <a:t>さ</a:t>
            </a:r>
            <a:r>
              <a:rPr lang="ja-JP" altLang="en-US" sz="2400" dirty="0">
                <a:latin typeface="Kozuka Gothic Pro R" panose="020B0400000000000000" pitchFamily="34" charset="-128"/>
                <a:ea typeface="Kozuka Gothic Pro R" panose="020B0400000000000000" pitchFamily="34" charset="-128"/>
              </a:rPr>
              <a:t>、やさし</a:t>
            </a:r>
            <a:r>
              <a:rPr lang="ja-JP" altLang="en-US" sz="2400" dirty="0">
                <a:highlight>
                  <a:srgbClr val="FFFF00"/>
                </a:highlight>
                <a:latin typeface="Kozuka Gothic Pro R" panose="020B0400000000000000" pitchFamily="34" charset="-128"/>
                <a:ea typeface="Kozuka Gothic Pro R" panose="020B0400000000000000" pitchFamily="34" charset="-128"/>
              </a:rPr>
              <a:t>さ</a:t>
            </a:r>
            <a:r>
              <a:rPr lang="ja-JP" altLang="en-US" sz="2400" dirty="0">
                <a:latin typeface="Kozuka Gothic Pro R" panose="020B0400000000000000" pitchFamily="34" charset="-128"/>
                <a:ea typeface="Kozuka Gothic Pro R" panose="020B0400000000000000" pitchFamily="34" charset="-128"/>
              </a:rPr>
              <a:t>を</a:t>
            </a:r>
            <a:r>
              <a:rPr lang="ja-JP" altLang="en-US" sz="2400" u="sng" dirty="0">
                <a:solidFill>
                  <a:schemeClr val="accent1">
                    <a:lumMod val="75000"/>
                  </a:schemeClr>
                </a:solidFill>
                <a:latin typeface="Kozuka Gothic Pro R" panose="020B0400000000000000" pitchFamily="34" charset="-128"/>
                <a:ea typeface="Kozuka Gothic Pro R" panose="020B0400000000000000" pitchFamily="34" charset="-128"/>
              </a:rPr>
              <a:t>しみじみ</a:t>
            </a:r>
            <a:r>
              <a:rPr lang="ja-JP" altLang="en-US" sz="2400" dirty="0">
                <a:latin typeface="Kozuka Gothic Pro R" panose="020B0400000000000000" pitchFamily="34" charset="-128"/>
                <a:ea typeface="Kozuka Gothic Pro R" panose="020B0400000000000000" pitchFamily="34" charset="-128"/>
              </a:rPr>
              <a:t>と感じた。これからもこの</a:t>
            </a:r>
            <a:r>
              <a:rPr lang="ja-JP" altLang="en-US" sz="2400" dirty="0">
                <a:solidFill>
                  <a:srgbClr val="FF0000"/>
                </a:solidFill>
                <a:latin typeface="Kozuka Gothic Pro R" panose="020B0400000000000000" pitchFamily="34" charset="-128"/>
                <a:ea typeface="Kozuka Gothic Pro R" panose="020B0400000000000000" pitchFamily="34" charset="-128"/>
              </a:rPr>
              <a:t>ありがたさ</a:t>
            </a:r>
            <a:r>
              <a:rPr lang="ja-JP" altLang="en-US" sz="2400" dirty="0">
                <a:latin typeface="Kozuka Gothic Pro R" panose="020B0400000000000000" pitchFamily="34" charset="-128"/>
                <a:ea typeface="Kozuka Gothic Pro R" panose="020B0400000000000000" pitchFamily="34" charset="-128"/>
              </a:rPr>
              <a:t>を忘れないようにし</a:t>
            </a:r>
            <a:r>
              <a:rPr lang="ja-JP" altLang="en-US" sz="2400" dirty="0">
                <a:highlight>
                  <a:srgbClr val="FFFF00"/>
                </a:highlight>
                <a:latin typeface="Kozuka Gothic Pro R" panose="020B0400000000000000" pitchFamily="34" charset="-128"/>
                <a:ea typeface="Kozuka Gothic Pro R" panose="020B0400000000000000" pitchFamily="34" charset="-128"/>
              </a:rPr>
              <a:t>たい</a:t>
            </a:r>
            <a:r>
              <a:rPr lang="ja-JP" altLang="en-US" sz="2400" dirty="0">
                <a:latin typeface="Kozuka Gothic Pro R" panose="020B0400000000000000" pitchFamily="34" charset="-128"/>
                <a:ea typeface="Kozuka Gothic Pro R" panose="020B0400000000000000" pitchFamily="34" charset="-128"/>
              </a:rPr>
              <a:t>。　　　　　　　　　　　　　　　　　ありがたい</a:t>
            </a:r>
            <a:endParaRPr lang="ja-JP" altLang="en-US" sz="2400" dirty="0">
              <a:latin typeface="Kozuka Gothic Pro R" panose="020B0400000000000000" pitchFamily="34" charset="-128"/>
              <a:ea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22916" y="2170643"/>
            <a:ext cx="9526059" cy="2516714"/>
            <a:chOff x="1208682" y="2051097"/>
            <a:chExt cx="9526059" cy="2516714"/>
          </a:xfrm>
        </p:grpSpPr>
        <p:sp>
          <p:nvSpPr>
            <p:cNvPr id="27" name="椭圆 1">
              <a:hlinkClick r:id="rId1" action="ppaction://hlinksldjump"/>
            </p:cNvPr>
            <p:cNvSpPr>
              <a:spLocks noChangeArrowheads="1"/>
            </p:cNvSpPr>
            <p:nvPr/>
          </p:nvSpPr>
          <p:spPr bwMode="auto">
            <a:xfrm>
              <a:off x="1228791" y="2051097"/>
              <a:ext cx="2334683"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6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9" name="椭圆 11">
              <a:hlinkClick r:id="rId2" action="ppaction://hlinksldjump"/>
            </p:cNvPr>
            <p:cNvSpPr>
              <a:spLocks noChangeArrowheads="1"/>
            </p:cNvSpPr>
            <p:nvPr/>
          </p:nvSpPr>
          <p:spPr bwMode="auto">
            <a:xfrm>
              <a:off x="8237074" y="2072262"/>
              <a:ext cx="2497667" cy="2495549"/>
            </a:xfrm>
            <a:prstGeom prst="ellipse">
              <a:avLst/>
            </a:prstGeom>
            <a:solidFill>
              <a:schemeClr val="bg1">
                <a:lumMod val="8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1" name="椭圆 1">
              <a:hlinkClick r:id="rId3" action="ppaction://hlinksldjump"/>
            </p:cNvPr>
            <p:cNvSpPr>
              <a:spLocks noChangeArrowheads="1"/>
            </p:cNvSpPr>
            <p:nvPr/>
          </p:nvSpPr>
          <p:spPr bwMode="auto">
            <a:xfrm>
              <a:off x="3563473" y="2072262"/>
              <a:ext cx="2336800"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accent4"/>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3" name="椭圆 1">
              <a:hlinkClick r:id="" action="ppaction://noaction"/>
            </p:cNvPr>
            <p:cNvSpPr>
              <a:spLocks noChangeArrowheads="1"/>
            </p:cNvSpPr>
            <p:nvPr/>
          </p:nvSpPr>
          <p:spPr bwMode="auto">
            <a:xfrm>
              <a:off x="5900273" y="2072262"/>
              <a:ext cx="2334684"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6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4" name="TextBox 14"/>
            <p:cNvSpPr>
              <a:spLocks noChangeArrowheads="1"/>
            </p:cNvSpPr>
            <p:nvPr/>
          </p:nvSpPr>
          <p:spPr bwMode="auto">
            <a:xfrm>
              <a:off x="2043708" y="2065911"/>
              <a:ext cx="530915"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01</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5" name="TextBox 15"/>
            <p:cNvSpPr>
              <a:spLocks noChangeArrowheads="1"/>
            </p:cNvSpPr>
            <p:nvPr/>
          </p:nvSpPr>
          <p:spPr bwMode="auto">
            <a:xfrm>
              <a:off x="4418608" y="2116209"/>
              <a:ext cx="630301"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02</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6" name="TextBox 16"/>
            <p:cNvSpPr>
              <a:spLocks noChangeArrowheads="1"/>
            </p:cNvSpPr>
            <p:nvPr/>
          </p:nvSpPr>
          <p:spPr bwMode="auto">
            <a:xfrm>
              <a:off x="6700375" y="2116209"/>
              <a:ext cx="583814"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03</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7" name="TextBox 17"/>
            <p:cNvSpPr>
              <a:spLocks noChangeArrowheads="1"/>
            </p:cNvSpPr>
            <p:nvPr/>
          </p:nvSpPr>
          <p:spPr bwMode="auto">
            <a:xfrm>
              <a:off x="9062905" y="2116209"/>
              <a:ext cx="622286"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04</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8" name="直接连接符 18"/>
            <p:cNvSpPr>
              <a:spLocks noChangeShapeType="1"/>
            </p:cNvSpPr>
            <p:nvPr/>
          </p:nvSpPr>
          <p:spPr bwMode="auto">
            <a:xfrm>
              <a:off x="1516657" y="2844846"/>
              <a:ext cx="1714500" cy="2117"/>
            </a:xfrm>
            <a:prstGeom prst="line">
              <a:avLst/>
            </a:prstGeom>
            <a:noFill/>
            <a:ln w="9525">
              <a:solidFill>
                <a:schemeClr val="bg1"/>
              </a:solidFill>
              <a:prstDash val="dash"/>
              <a:bevel/>
            </a:ln>
          </p:spPr>
          <p:txBody>
            <a:bodyPr/>
            <a:lstStyle/>
            <a:p>
              <a:endParaRPr lang="zh-CN" altLang="en-US" sz="2400"/>
            </a:p>
          </p:txBody>
        </p:sp>
        <p:sp>
          <p:nvSpPr>
            <p:cNvPr id="39" name="直接连接符 19"/>
            <p:cNvSpPr>
              <a:spLocks noChangeShapeType="1"/>
            </p:cNvSpPr>
            <p:nvPr/>
          </p:nvSpPr>
          <p:spPr bwMode="auto">
            <a:xfrm>
              <a:off x="3874625" y="2844846"/>
              <a:ext cx="1714500" cy="2117"/>
            </a:xfrm>
            <a:prstGeom prst="line">
              <a:avLst/>
            </a:prstGeom>
            <a:noFill/>
            <a:ln w="9525">
              <a:solidFill>
                <a:schemeClr val="tx1"/>
              </a:solidFill>
              <a:prstDash val="dash"/>
              <a:bevel/>
            </a:ln>
          </p:spPr>
          <p:txBody>
            <a:bodyPr/>
            <a:lstStyle/>
            <a:p>
              <a:endParaRPr lang="zh-CN" altLang="en-US" sz="2400"/>
            </a:p>
          </p:txBody>
        </p:sp>
        <p:sp>
          <p:nvSpPr>
            <p:cNvPr id="40" name="直接连接符 20"/>
            <p:cNvSpPr>
              <a:spLocks noChangeShapeType="1"/>
            </p:cNvSpPr>
            <p:nvPr/>
          </p:nvSpPr>
          <p:spPr bwMode="auto">
            <a:xfrm>
              <a:off x="6209308" y="2844846"/>
              <a:ext cx="1714500" cy="2117"/>
            </a:xfrm>
            <a:prstGeom prst="line">
              <a:avLst/>
            </a:prstGeom>
            <a:noFill/>
            <a:ln w="9525">
              <a:solidFill>
                <a:schemeClr val="bg1"/>
              </a:solidFill>
              <a:prstDash val="dash"/>
              <a:bevel/>
            </a:ln>
          </p:spPr>
          <p:txBody>
            <a:bodyPr/>
            <a:lstStyle/>
            <a:p>
              <a:endParaRPr lang="zh-CN" altLang="en-US" sz="2400"/>
            </a:p>
          </p:txBody>
        </p:sp>
        <p:sp>
          <p:nvSpPr>
            <p:cNvPr id="41" name="直接连接符 21"/>
            <p:cNvSpPr>
              <a:spLocks noChangeShapeType="1"/>
            </p:cNvSpPr>
            <p:nvPr/>
          </p:nvSpPr>
          <p:spPr bwMode="auto">
            <a:xfrm>
              <a:off x="8556691" y="2844846"/>
              <a:ext cx="1913467" cy="2117"/>
            </a:xfrm>
            <a:prstGeom prst="line">
              <a:avLst/>
            </a:prstGeom>
            <a:noFill/>
            <a:ln w="9525">
              <a:solidFill>
                <a:schemeClr val="tx1"/>
              </a:solidFill>
              <a:prstDash val="dash"/>
              <a:bevel/>
            </a:ln>
          </p:spPr>
          <p:txBody>
            <a:bodyPr/>
            <a:lstStyle/>
            <a:p>
              <a:endParaRPr lang="zh-CN" altLang="en-US" sz="2400"/>
            </a:p>
          </p:txBody>
        </p:sp>
        <p:sp>
          <p:nvSpPr>
            <p:cNvPr id="42" name="TextBox 22"/>
            <p:cNvSpPr>
              <a:spLocks noChangeArrowheads="1"/>
            </p:cNvSpPr>
            <p:nvPr/>
          </p:nvSpPr>
          <p:spPr bwMode="auto">
            <a:xfrm>
              <a:off x="120868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読解文</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3" name="TextBox 24"/>
            <p:cNvSpPr>
              <a:spLocks noChangeArrowheads="1"/>
            </p:cNvSpPr>
            <p:nvPr/>
          </p:nvSpPr>
          <p:spPr bwMode="auto">
            <a:xfrm>
              <a:off x="3577573" y="3001478"/>
              <a:ext cx="2328333"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新出単語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4" name="TextBox 26"/>
            <p:cNvSpPr>
              <a:spLocks noChangeArrowheads="1"/>
            </p:cNvSpPr>
            <p:nvPr/>
          </p:nvSpPr>
          <p:spPr bwMode="auto">
            <a:xfrm>
              <a:off x="591437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文法</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5" name="TextBox 28"/>
            <p:cNvSpPr>
              <a:spLocks noChangeArrowheads="1"/>
            </p:cNvSpPr>
            <p:nvPr/>
          </p:nvSpPr>
          <p:spPr bwMode="auto">
            <a:xfrm>
              <a:off x="8556691" y="3003602"/>
              <a:ext cx="1913467" cy="441916"/>
            </a:xfrm>
            <a:prstGeom prst="rect">
              <a:avLst/>
            </a:prstGeom>
            <a:noFill/>
            <a:ln w="9525">
              <a:noFill/>
              <a:miter lim="800000"/>
            </a:ln>
          </p:spPr>
          <p:txBody>
            <a:bodyPr wrap="square">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練習用単語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pic>
          <p:nvPicPr>
            <p:cNvPr id="46" name="图片 45"/>
            <p:cNvPicPr>
              <a:picLocks noChangeAspect="1"/>
            </p:cNvPicPr>
            <p:nvPr/>
          </p:nvPicPr>
          <p:blipFill>
            <a:blip r:embed="rId4"/>
            <a:stretch>
              <a:fillRect/>
            </a:stretch>
          </p:blipFill>
          <p:spPr>
            <a:xfrm>
              <a:off x="1921088" y="3521903"/>
              <a:ext cx="824912" cy="783667"/>
            </a:xfrm>
            <a:prstGeom prst="rect">
              <a:avLst/>
            </a:prstGeom>
          </p:spPr>
        </p:pic>
        <p:pic>
          <p:nvPicPr>
            <p:cNvPr id="47" name="图片 46"/>
            <p:cNvPicPr>
              <a:picLocks noChangeAspect="1"/>
            </p:cNvPicPr>
            <p:nvPr/>
          </p:nvPicPr>
          <p:blipFill>
            <a:blip r:embed="rId5"/>
            <a:stretch>
              <a:fillRect/>
            </a:stretch>
          </p:blipFill>
          <p:spPr>
            <a:xfrm>
              <a:off x="8709160" y="3440122"/>
              <a:ext cx="1370299" cy="858038"/>
            </a:xfrm>
            <a:prstGeom prst="rect">
              <a:avLst/>
            </a:prstGeom>
          </p:spPr>
        </p:pic>
        <p:pic>
          <p:nvPicPr>
            <p:cNvPr id="48" name="图片 47"/>
            <p:cNvPicPr>
              <a:picLocks noChangeAspect="1"/>
            </p:cNvPicPr>
            <p:nvPr/>
          </p:nvPicPr>
          <p:blipFill>
            <a:blip r:embed="rId6"/>
            <a:stretch>
              <a:fillRect/>
            </a:stretch>
          </p:blipFill>
          <p:spPr>
            <a:xfrm>
              <a:off x="6452278" y="3451861"/>
              <a:ext cx="1067638" cy="846299"/>
            </a:xfrm>
            <a:prstGeom prst="rect">
              <a:avLst/>
            </a:prstGeom>
          </p:spPr>
        </p:pic>
        <p:pic>
          <p:nvPicPr>
            <p:cNvPr id="49" name="图片 48"/>
            <p:cNvPicPr>
              <a:picLocks noChangeAspect="1"/>
            </p:cNvPicPr>
            <p:nvPr/>
          </p:nvPicPr>
          <p:blipFill>
            <a:blip r:embed="rId7"/>
            <a:stretch>
              <a:fillRect/>
            </a:stretch>
          </p:blipFill>
          <p:spPr>
            <a:xfrm>
              <a:off x="4197659" y="3575600"/>
              <a:ext cx="1162355" cy="61796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7296" y="1166545"/>
            <a:ext cx="11402756" cy="5262245"/>
          </a:xfrm>
          <a:prstGeom prst="rect">
            <a:avLst/>
          </a:prstGeom>
          <a:noFill/>
        </p:spPr>
        <p:txBody>
          <a:bodyPr wrap="square" rtlCol="0">
            <a:spAutoFit/>
          </a:bodyPr>
          <a:lstStyle/>
          <a:p>
            <a:pPr marL="457200" lvl="0" indent="-457200" algn="just">
              <a:lnSpc>
                <a:spcPct val="200000"/>
              </a:lnSpc>
              <a:spcBef>
                <a:spcPct val="0"/>
              </a:spcBef>
              <a:buClr>
                <a:schemeClr val="tx1"/>
              </a:buClr>
              <a:buAutoNum type="arabicPeriod"/>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rPr>
              <a:t>今まで</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（いままで）③</a:t>
            </a:r>
            <a:r>
              <a:rPr lang="ja-JP" altLang="zh-CN"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＜名</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・副</a:t>
            </a:r>
            <a:r>
              <a:rPr lang="ja-JP" altLang="zh-CN"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a:t>
            </a:r>
            <a:r>
              <a:rPr lang="zh-CN" altLang="ja-JP"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迄今为止；过去</a:t>
            </a:r>
            <a:r>
              <a:rPr lang="ja-JP" altLang="zh-CN" sz="2400" dirty="0">
                <a:latin typeface="微软雅黑" panose="020B0503020204020204" pitchFamily="34" charset="-122"/>
                <a:ea typeface="微软雅黑" panose="020B0503020204020204" pitchFamily="34" charset="-122"/>
                <a:cs typeface="微软雅黑" panose="020B0503020204020204" pitchFamily="34" charset="-122"/>
              </a:rPr>
              <a:t>　</a:t>
            </a:r>
            <a:endParaRPr lang="ja-JP"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0" indent="-457200" algn="just">
              <a:lnSpc>
                <a:spcPct val="200000"/>
              </a:lnSpc>
              <a:spcBef>
                <a:spcPct val="0"/>
              </a:spcBef>
              <a:buClr>
                <a:schemeClr val="tx1"/>
              </a:buClr>
              <a:buAutoNum type="arabicPeriod"/>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だるい</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＜形Ⅰ＞</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②</a:t>
            </a:r>
            <a:r>
              <a:rPr lang="zh-CN" altLang="ja-JP"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乏力；酸痛</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　　　　　　</a:t>
            </a:r>
            <a:endParaRPr lang="en-US" altLang="ja-JP" sz="2000" dirty="0">
              <a:latin typeface="微软雅黑" panose="020B0503020204020204" pitchFamily="34" charset="-122"/>
              <a:ea typeface="微软雅黑" panose="020B0503020204020204" pitchFamily="34" charset="-122"/>
              <a:cs typeface="微软雅黑" panose="020B0503020204020204" pitchFamily="34" charset="-122"/>
            </a:endParaRPr>
          </a:p>
          <a:p>
            <a:pPr marL="514350" lvl="0" indent="-514350" algn="just">
              <a:lnSpc>
                <a:spcPct val="200000"/>
              </a:lnSpc>
              <a:spcBef>
                <a:spcPct val="0"/>
              </a:spcBef>
              <a:buClr>
                <a:schemeClr val="tx1"/>
              </a:buClr>
              <a:buFont typeface="+mj-lt"/>
              <a:buAutoNum type="arabicPeriod" startAt="3"/>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rPr>
              <a:t>このまま</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＜名・副＞</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④⓪</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照着这种状态；照这种情形   </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このままやっていこう</a:t>
            </a:r>
            <a:endParaRPr lang="en-US" altLang="ja-JP" sz="2400" dirty="0">
              <a:latin typeface="微软雅黑" panose="020B0503020204020204" pitchFamily="34" charset="-122"/>
              <a:ea typeface="微软雅黑" panose="020B0503020204020204" pitchFamily="34" charset="-122"/>
              <a:cs typeface="微软雅黑" panose="020B0503020204020204" pitchFamily="34" charset="-122"/>
            </a:endParaRPr>
          </a:p>
          <a:p>
            <a:pPr marL="514350" lvl="0" indent="-514350" algn="just">
              <a:lnSpc>
                <a:spcPct val="200000"/>
              </a:lnSpc>
              <a:spcBef>
                <a:spcPct val="0"/>
              </a:spcBef>
              <a:buClr>
                <a:schemeClr val="tx1"/>
              </a:buClr>
              <a:buFont typeface="+mj-lt"/>
              <a:buAutoNum type="arabicPeriod" startAt="3"/>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rPr>
              <a:t>効く</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（きく）</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⓪</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＜自Ⅰ＞</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有效果；管用；灵</a:t>
            </a:r>
            <a:r>
              <a:rPr lang="ja-JP" altLang="zh-CN" sz="2400" dirty="0">
                <a:latin typeface="微软雅黑" panose="020B0503020204020204" pitchFamily="34" charset="-122"/>
                <a:ea typeface="微软雅黑" panose="020B0503020204020204" pitchFamily="34" charset="-122"/>
                <a:cs typeface="微软雅黑" panose="020B0503020204020204" pitchFamily="34" charset="-122"/>
              </a:rPr>
              <a:t>　薬が効いている</a:t>
            </a:r>
            <a:endParaRPr lang="en-US" altLang="ja-JP" sz="2400" dirty="0">
              <a:latin typeface="微软雅黑" panose="020B0503020204020204" pitchFamily="34" charset="-122"/>
              <a:ea typeface="微软雅黑" panose="020B0503020204020204" pitchFamily="34" charset="-122"/>
              <a:cs typeface="微软雅黑" panose="020B0503020204020204" pitchFamily="34" charset="-122"/>
            </a:endParaRPr>
          </a:p>
          <a:p>
            <a:pPr marL="514350" lvl="0" indent="-514350" algn="just">
              <a:lnSpc>
                <a:spcPct val="200000"/>
              </a:lnSpc>
              <a:spcBef>
                <a:spcPct val="0"/>
              </a:spcBef>
              <a:buClr>
                <a:schemeClr val="tx1"/>
              </a:buClr>
              <a:buFont typeface="+mj-lt"/>
              <a:buAutoNum type="arabicPeriod" startAt="3"/>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完全</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（かんぜん）</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⓪</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＜名・形Ⅱ＞</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完全</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514350" lvl="0" indent="-514350" algn="just">
              <a:lnSpc>
                <a:spcPct val="200000"/>
              </a:lnSpc>
              <a:spcBef>
                <a:spcPct val="0"/>
              </a:spcBef>
              <a:buClr>
                <a:schemeClr val="tx1"/>
              </a:buClr>
              <a:buFont typeface="+mj-lt"/>
              <a:buAutoNum type="arabicPeriod" startAt="3"/>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とりもどす〖取り戻す〗</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④⓪＜他Ⅰ＞</a:t>
            </a:r>
            <a:r>
              <a:rPr lang="zh-CN"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恢复；夺回；抢回；拿回；找回</a:t>
            </a:r>
            <a:endParaRPr lang="ja-JP"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14350" lvl="0" indent="-514350" algn="just">
              <a:lnSpc>
                <a:spcPct val="200000"/>
              </a:lnSpc>
              <a:spcBef>
                <a:spcPct val="0"/>
              </a:spcBef>
              <a:buClr>
                <a:schemeClr val="tx1"/>
              </a:buClr>
              <a:buFont typeface="+mj-lt"/>
              <a:buAutoNum type="arabicPeriod" startAt="3"/>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支える</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（ささえる）</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⓪③＜他Ⅱ＞</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支；支持；支撑</a:t>
            </a:r>
            <a:r>
              <a:rPr lang="ja-JP" altLang="zh-CN" sz="2400" dirty="0">
                <a:latin typeface="微软雅黑" panose="020B0503020204020204" pitchFamily="34" charset="-122"/>
                <a:ea typeface="微软雅黑" panose="020B0503020204020204" pitchFamily="34" charset="-122"/>
                <a:cs typeface="微软雅黑" panose="020B0503020204020204" pitchFamily="34" charset="-122"/>
              </a:rPr>
              <a:t>　　生活を支える　</a:t>
            </a:r>
            <a:endParaRPr lang="ja-JP"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 name="组合 9"/>
          <p:cNvGrpSpPr/>
          <p:nvPr/>
        </p:nvGrpSpPr>
        <p:grpSpPr>
          <a:xfrm>
            <a:off x="-1" y="301841"/>
            <a:ext cx="4048125" cy="619376"/>
            <a:chOff x="-1" y="301841"/>
            <a:chExt cx="4048125" cy="619376"/>
          </a:xfrm>
        </p:grpSpPr>
        <p:sp>
          <p:nvSpPr>
            <p:cNvPr id="9" name="矩形: 剪去单角 8"/>
            <p:cNvSpPr/>
            <p:nvPr/>
          </p:nvSpPr>
          <p:spPr>
            <a:xfrm>
              <a:off x="-1" y="301841"/>
              <a:ext cx="4048125" cy="619376"/>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 name="组合 1"/>
            <p:cNvGrpSpPr/>
            <p:nvPr/>
          </p:nvGrpSpPr>
          <p:grpSpPr>
            <a:xfrm>
              <a:off x="317296" y="388532"/>
              <a:ext cx="3730828" cy="460375"/>
              <a:chOff x="88560" y="274732"/>
              <a:chExt cx="3730828" cy="460375"/>
            </a:xfrm>
          </p:grpSpPr>
          <p:sp>
            <p:nvSpPr>
              <p:cNvPr id="6" name="矩形 5"/>
              <p:cNvSpPr/>
              <p:nvPr/>
            </p:nvSpPr>
            <p:spPr>
              <a:xfrm>
                <a:off x="957749" y="274732"/>
                <a:ext cx="2861639"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新出単語</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P20-21</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8560" y="302832"/>
                <a:ext cx="762658" cy="405463"/>
              </a:xfrm>
              <a:prstGeom prst="rect">
                <a:avLst/>
              </a:prstGeom>
            </p:spPr>
          </p:pic>
        </p:gr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7296" y="1374327"/>
            <a:ext cx="11326873" cy="4523105"/>
          </a:xfrm>
          <a:prstGeom prst="rect">
            <a:avLst/>
          </a:prstGeom>
          <a:noFill/>
        </p:spPr>
        <p:txBody>
          <a:bodyPr wrap="square" rtlCol="0">
            <a:spAutoFit/>
          </a:bodyPr>
          <a:lstStyle/>
          <a:p>
            <a:pPr marL="514350" indent="-514350" algn="just">
              <a:lnSpc>
                <a:spcPct val="200000"/>
              </a:lnSpc>
              <a:spcBef>
                <a:spcPct val="0"/>
              </a:spcBef>
              <a:buClr>
                <a:schemeClr val="tx1"/>
              </a:buClr>
              <a:buFont typeface="+mj-lt"/>
              <a:buAutoNum type="arabicPeriod" startAt="8"/>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rPr>
              <a:t>気がつく</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（きが付く）③＜自Ⅰ＞</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注意；发现</a:t>
            </a:r>
            <a:r>
              <a:rPr lang="ja-JP" altLang="zh-CN" sz="2400" dirty="0">
                <a:latin typeface="微软雅黑" panose="020B0503020204020204" pitchFamily="34" charset="-122"/>
                <a:ea typeface="微软雅黑" panose="020B0503020204020204" pitchFamily="34" charset="-122"/>
                <a:cs typeface="微软雅黑" panose="020B0503020204020204" pitchFamily="34" charset="-122"/>
              </a:rPr>
              <a:t>　　</a:t>
            </a:r>
            <a:endParaRPr lang="ja-JP"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514350" indent="-514350" algn="just">
              <a:lnSpc>
                <a:spcPct val="200000"/>
              </a:lnSpc>
              <a:spcBef>
                <a:spcPct val="0"/>
              </a:spcBef>
              <a:buClr>
                <a:schemeClr val="tx1"/>
              </a:buClr>
              <a:buFont typeface="+mj-lt"/>
              <a:buAutoNum type="arabicPeriod" startAt="8"/>
            </a:pPr>
            <a:r>
              <a:rPr kumimoji="0" lang="ja-JP" altLang="en-US" sz="2400" b="1" i="0" u="none"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rPr>
              <a:t>励ます</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（はげます）③</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＜他Ⅰ＞</a:t>
            </a: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鼓励</a:t>
            </a:r>
            <a:r>
              <a:rPr kumimoji="0" lang="ja-JP"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ja-JP"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indent="-514350" algn="just">
              <a:lnSpc>
                <a:spcPct val="200000"/>
              </a:lnSpc>
              <a:spcBef>
                <a:spcPct val="0"/>
              </a:spcBef>
              <a:buClr>
                <a:schemeClr val="tx1"/>
              </a:buClr>
              <a:buFont typeface="+mj-lt"/>
              <a:buAutoNum type="arabicPeriod" startAt="8"/>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ひどい</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②</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＜形Ⅰ＞</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严重；过分；差劲</a:t>
            </a:r>
            <a:r>
              <a:rPr lang="ja-JP" altLang="zh-CN" sz="2400" dirty="0">
                <a:latin typeface="微软雅黑" panose="020B0503020204020204" pitchFamily="34" charset="-122"/>
                <a:ea typeface="微软雅黑" panose="020B0503020204020204" pitchFamily="34" charset="-122"/>
                <a:cs typeface="微软雅黑" panose="020B0503020204020204" pitchFamily="34" charset="-122"/>
              </a:rPr>
              <a:t>　　ひどい天気　ひどい人</a:t>
            </a:r>
            <a:endParaRPr lang="en-US" altLang="ja-JP" sz="2400" dirty="0">
              <a:latin typeface="微软雅黑" panose="020B0503020204020204" pitchFamily="34" charset="-122"/>
              <a:ea typeface="微软雅黑" panose="020B0503020204020204" pitchFamily="34" charset="-122"/>
              <a:cs typeface="微软雅黑" panose="020B0503020204020204" pitchFamily="34" charset="-122"/>
            </a:endParaRPr>
          </a:p>
          <a:p>
            <a:pPr marL="514350" indent="-514350" algn="just">
              <a:lnSpc>
                <a:spcPct val="200000"/>
              </a:lnSpc>
              <a:spcBef>
                <a:spcPct val="0"/>
              </a:spcBef>
              <a:buClr>
                <a:prstClr val="black"/>
              </a:buClr>
              <a:buFont typeface="+mj-lt"/>
              <a:buAutoNum type="arabicPeriod" startAt="11"/>
              <a:defRPr/>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看病</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（かんびょう）①</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名・他Ⅲ</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看护病人；照顾病人</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514350" indent="-514350" algn="just">
              <a:lnSpc>
                <a:spcPct val="200000"/>
              </a:lnSpc>
              <a:spcBef>
                <a:spcPct val="0"/>
              </a:spcBef>
              <a:buClr>
                <a:prstClr val="black"/>
              </a:buClr>
              <a:buFont typeface="+mj-lt"/>
              <a:buAutoNum type="arabicPeriod" startAt="11"/>
              <a:defRPr/>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退屈</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（たいくつ）⓪＜名・</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形Ⅱ・自</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Ⅲ＞</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无聊；没意思；枯燥无味</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14350" indent="-514350" algn="just">
              <a:lnSpc>
                <a:spcPct val="200000"/>
              </a:lnSpc>
              <a:spcBef>
                <a:spcPct val="0"/>
              </a:spcBef>
              <a:buClr>
                <a:prstClr val="black"/>
              </a:buClr>
              <a:buFont typeface="+mj-lt"/>
              <a:buAutoNum type="arabicPeriod" startAt="11"/>
              <a:defRPr/>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ネット番組</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（netばんぐみ）④＜名＞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网络节目</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0" name="组合 9"/>
          <p:cNvGrpSpPr/>
          <p:nvPr/>
        </p:nvGrpSpPr>
        <p:grpSpPr>
          <a:xfrm>
            <a:off x="-1" y="301841"/>
            <a:ext cx="4048125" cy="619376"/>
            <a:chOff x="-1" y="301841"/>
            <a:chExt cx="4048125" cy="619376"/>
          </a:xfrm>
        </p:grpSpPr>
        <p:sp>
          <p:nvSpPr>
            <p:cNvPr id="9" name="矩形: 剪去单角 8"/>
            <p:cNvSpPr/>
            <p:nvPr/>
          </p:nvSpPr>
          <p:spPr>
            <a:xfrm>
              <a:off x="-1" y="301841"/>
              <a:ext cx="4048125" cy="619376"/>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 name="组合 1"/>
            <p:cNvGrpSpPr/>
            <p:nvPr/>
          </p:nvGrpSpPr>
          <p:grpSpPr>
            <a:xfrm>
              <a:off x="317296" y="388532"/>
              <a:ext cx="3730828" cy="460375"/>
              <a:chOff x="88560" y="274732"/>
              <a:chExt cx="3730828" cy="460375"/>
            </a:xfrm>
          </p:grpSpPr>
          <p:sp>
            <p:nvSpPr>
              <p:cNvPr id="6" name="矩形 5"/>
              <p:cNvSpPr/>
              <p:nvPr/>
            </p:nvSpPr>
            <p:spPr>
              <a:xfrm>
                <a:off x="957749" y="274732"/>
                <a:ext cx="2861639"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新出単語</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P21</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8560" y="302832"/>
                <a:ext cx="762658" cy="405463"/>
              </a:xfrm>
              <a:prstGeom prst="rect">
                <a:avLst/>
              </a:prstGeom>
            </p:spPr>
          </p:pic>
        </p:gr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PP_MARK_KEY" val="c677261e-140a-4ba3-81d9-b376cab2ecaf"/>
  <p:tag name="COMMONDATA" val="eyJoZGlkIjoiYTk3OTEzMTcyZWRjNmUwN2Q4OGIyZDNjODJkMWQyNDgifQ=="/>
  <p:tag name="commondata" val="eyJoZGlkIjoiY2Q0MjVkMjNjN2IyNTQxYWU3ZTg4MjI5YTdiMDZiZ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5270</Words>
  <Application>WPS 演示</Application>
  <PresentationFormat>宽屏</PresentationFormat>
  <Paragraphs>375</Paragraphs>
  <Slides>31</Slides>
  <Notes>20</Notes>
  <HiddenSlides>5</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31</vt:i4>
      </vt:variant>
    </vt:vector>
  </HeadingPairs>
  <TitlesOfParts>
    <vt:vector size="47" baseType="lpstr">
      <vt:lpstr>Arial</vt:lpstr>
      <vt:lpstr>宋体</vt:lpstr>
      <vt:lpstr>Wingdings</vt:lpstr>
      <vt:lpstr>Kozuka Gothic Pro R</vt:lpstr>
      <vt:lpstr>Yu Gothic UI Semilight</vt:lpstr>
      <vt:lpstr>微软雅黑</vt:lpstr>
      <vt:lpstr>方正静蕾简体</vt:lpstr>
      <vt:lpstr>方正兰亭粗黑_GBK</vt:lpstr>
      <vt:lpstr>Kozuka Gothic Pr6N R</vt:lpstr>
      <vt:lpstr>Calibri</vt:lpstr>
      <vt:lpstr>Arial Unicode MS</vt:lpstr>
      <vt:lpstr>Calibri Light</vt:lpstr>
      <vt:lpstr>字体管家胖丫儿</vt:lpstr>
      <vt:lpstr>MS PGothic</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EDY</cp:lastModifiedBy>
  <cp:revision>230</cp:revision>
  <dcterms:created xsi:type="dcterms:W3CDTF">2015-10-24T12:28:00Z</dcterms:created>
  <dcterms:modified xsi:type="dcterms:W3CDTF">2024-03-09T14:22:14Z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A870A8706A274B7381D5179FA95754C0_12</vt:lpwstr>
  </property>
</Properties>
</file>