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4" r:id="rId3"/>
    <p:sldId id="386" r:id="rId5"/>
    <p:sldId id="291" r:id="rId6"/>
    <p:sldId id="276" r:id="rId7"/>
    <p:sldId id="351" r:id="rId8"/>
    <p:sldId id="352" r:id="rId9"/>
    <p:sldId id="353" r:id="rId10"/>
    <p:sldId id="354" r:id="rId11"/>
    <p:sldId id="355" r:id="rId12"/>
    <p:sldId id="292" r:id="rId13"/>
    <p:sldId id="295" r:id="rId14"/>
    <p:sldId id="330" r:id="rId15"/>
    <p:sldId id="331" r:id="rId16"/>
    <p:sldId id="332" r:id="rId17"/>
    <p:sldId id="426" r:id="rId18"/>
    <p:sldId id="501" r:id="rId19"/>
    <p:sldId id="502" r:id="rId20"/>
    <p:sldId id="293" r:id="rId21"/>
    <p:sldId id="333" r:id="rId22"/>
    <p:sldId id="474" r:id="rId23"/>
    <p:sldId id="456" r:id="rId24"/>
    <p:sldId id="498" r:id="rId25"/>
    <p:sldId id="499" r:id="rId26"/>
    <p:sldId id="503" r:id="rId27"/>
    <p:sldId id="500" r:id="rId28"/>
    <p:sldId id="335" r:id="rId29"/>
    <p:sldId id="458" r:id="rId30"/>
    <p:sldId id="336" r:id="rId31"/>
    <p:sldId id="475" r:id="rId32"/>
    <p:sldId id="476" r:id="rId33"/>
    <p:sldId id="459" r:id="rId34"/>
    <p:sldId id="339" r:id="rId35"/>
    <p:sldId id="477" r:id="rId36"/>
    <p:sldId id="460" r:id="rId37"/>
    <p:sldId id="300" r:id="rId38"/>
    <p:sldId id="462" r:id="rId39"/>
    <p:sldId id="294" r:id="rId40"/>
    <p:sldId id="314" r:id="rId41"/>
    <p:sldId id="342" r:id="rId42"/>
    <p:sldId id="345" r:id="rId43"/>
    <p:sldId id="265" r:id="rId44"/>
    <p:sldId id="497" r:id="rId45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laolaoda" initials="C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6138"/>
    <a:srgbClr val="B5DFE1"/>
    <a:srgbClr val="FFFFFF"/>
    <a:srgbClr val="FFDE53"/>
    <a:srgbClr val="FFCC00"/>
    <a:srgbClr val="527C57"/>
    <a:srgbClr val="40B2B2"/>
    <a:srgbClr val="00CC99"/>
    <a:srgbClr val="FF66FF"/>
    <a:srgbClr val="B0A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2" autoAdjust="0"/>
    <p:restoredTop sz="93875" autoAdjust="0"/>
  </p:normalViewPr>
  <p:slideViewPr>
    <p:cSldViewPr snapToGrid="0">
      <p:cViewPr varScale="1">
        <p:scale>
          <a:sx n="63" d="100"/>
          <a:sy n="63" d="100"/>
        </p:scale>
        <p:origin x="8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81.xml"/><Relationship Id="rId5" Type="http://schemas.openxmlformats.org/officeDocument/2006/relationships/slide" Target="slides/slide2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A4710-245F-48C2-95B1-73698EDE91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温度おんど　三十八度　七分　かなり高い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。　かなり疲れている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。朝起きるのが辛い。早晨起床不好受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>
                <a:effectLst/>
                <a:sym typeface="+mn-ea"/>
              </a:rPr>
              <a:t>かなり没有很多的感情</a:t>
            </a:r>
            <a:r>
              <a:rPr lang="zh-CN" altLang="en-US" dirty="0">
                <a:effectLst/>
                <a:sym typeface="+mn-ea"/>
              </a:rPr>
              <a:t>色彩，</a:t>
            </a:r>
            <a:r>
              <a:rPr lang="ja-JP" altLang="en-US" dirty="0">
                <a:effectLst/>
                <a:sym typeface="+mn-ea"/>
              </a:rPr>
              <a:t>而是比较客观的形容程度深，大，而ずいぶん则带有比较大的主观色彩，即情况，程度超出了自己的预想时，用得比较多。</a:t>
            </a:r>
            <a:br>
              <a:rPr lang="ja-JP" altLang="en-US" dirty="0">
                <a:sym typeface="+mn-ea"/>
              </a:rPr>
            </a:b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一週間分　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二錠　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ja-JP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家賃を月々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つきづき</a:t>
            </a:r>
            <a:r>
              <a:rPr lang="en-US" altLang="ja-JP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ちゃんと払う。每月要准时付房租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　ちゃんと仕事をします。好好地完成工作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髪／まゆ毛／まつ毛（まぶた）　歯は／喉のど／舌した　骨ほね　内臓ないぞう　爪：つめ　おやゆび　ひとさしゆび　なかゆび　　くすりゆび　こゆび</a:t>
            </a:r>
            <a:endParaRPr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0EC85-9984-4D43-9AE1-06CFB460C5E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頭痛：ずつう</a:t>
            </a:r>
            <a:r>
              <a:rPr lang="ja-JP" altLang="en-US" sz="1200" b="1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　　鼻水：はなみず　　吐き気：はきけ　寒気：さむけ　　かんき</a:t>
            </a:r>
            <a:endParaRPr lang="ja-JP" altLang="en-US" sz="1200" b="1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0EC85-9984-4D43-9AE1-06CFB460C5E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ja-JP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アメリカへ行く前に、英語を</a:t>
            </a:r>
            <a:r>
              <a:rPr lang="ja-JP" altLang="ja-JP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勉強した。　　寝る前に、必ず歯を磨く。</a:t>
            </a:r>
            <a:endParaRPr lang="ja-JP" altLang="ja-JP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薬を飲んだあとで、すぐに寝た。　　　家に帰ったあとで、先生に電話した。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本文の朗読はいつですか。　授業の前ですか。それとも</a:t>
            </a: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、</a:t>
            </a: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授業のあとですか。テニスの練習はどうですか。楽しいですか。それとも、つらいですか</a:t>
            </a: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。</a:t>
            </a:r>
            <a:endParaRPr lang="ja-JP" altLang="en-US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名字不是一直要写。写一次就行</a:t>
            </a:r>
            <a:r>
              <a:rPr lang="zh-CN" altLang="en-US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了。</a:t>
            </a:r>
            <a:endParaRPr lang="zh-CN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できるだけ毎日野菜を食べるようにしてください。日本語の授業の前に、予習するようにしてください。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半年で国に帰った。　三日で会社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を辞め</a:t>
            </a:r>
            <a:r>
              <a:rPr lang="ja-JP" altLang="en-US" sz="120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た。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操作</a:t>
            </a:r>
            <a:r>
              <a:rPr lang="ja-JP" altLang="en-US" sz="12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そうさ</a:t>
            </a:r>
            <a:endParaRPr lang="ja-JP" altLang="en-US" sz="12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先生が言ったとおりに、書いた。　録音の発音のとおりに、発音してください。</a:t>
            </a:r>
            <a:endParaRPr lang="ja-JP" altLang="en-US" sz="12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/>
              <a:t>ホテルを予約する　毎朝、日本語を朗読する。　好きなデザートはアイスや</a:t>
            </a:r>
            <a:r>
              <a:rPr lang="ja-JP" altLang="en-US" dirty="0"/>
              <a:t>プリンですよ</a:t>
            </a:r>
            <a:r>
              <a:rPr lang="ja-JP" altLang="en-US" dirty="0"/>
              <a:t>。絶対だめだ</a:t>
            </a:r>
            <a:endParaRPr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dirty="0"/>
              <a:t>肯定不行；绝对不行　　不要不急の部分をけずる不急需的部分</a:t>
            </a:r>
            <a:r>
              <a:rPr lang="zh-CN" altLang="ja-JP" dirty="0"/>
              <a:t>削减</a:t>
            </a:r>
            <a:r>
              <a:rPr lang="ja-JP" altLang="en-US" dirty="0"/>
              <a:t>掉</a:t>
            </a:r>
            <a:r>
              <a:rPr lang="zh-CN" altLang="ja-JP" dirty="0"/>
              <a:t>。</a:t>
            </a:r>
            <a:endParaRPr lang="zh-CN" altLang="ja-JP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Kozuka Gothic Pr6N R" panose="020B0400000000000000" pitchFamily="34" charset="-128"/>
                <a:cs typeface="+mn-cs"/>
              </a:rPr>
              <a:t>酒を控える　授業中に騒ぐ　　チャンスをつかむ　犯人を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Kozuka Gothic Pr6N R" panose="020B0400000000000000" pitchFamily="34" charset="-128"/>
                <a:cs typeface="+mn-cs"/>
              </a:rPr>
              <a:t>逃す　食事を控える。节制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6N R" panose="020B0400000000000000" pitchFamily="34" charset="-128"/>
                <a:ea typeface="Kozuka Gothic Pr6N R" panose="020B0400000000000000" pitchFamily="34" charset="-128"/>
                <a:cs typeface="+mn-cs"/>
              </a:rPr>
              <a:t>反省を求める　　徹夜で勉強する。彻夜学习　幸福を求める寻求幸福</a:t>
            </a:r>
            <a:endParaRPr kumimoji="0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A141-1C7F-4708-A12C-CAD640A1D3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>
                <a:sym typeface="+mn-ea"/>
              </a:rPr>
              <a:t> ～を受ける</a:t>
            </a:r>
            <a:r>
              <a:rPr lang="en-US" altLang="ja-JP" dirty="0">
                <a:sym typeface="+mn-ea"/>
              </a:rPr>
              <a:t>  </a:t>
            </a:r>
            <a:r>
              <a:rPr lang="ja-JP" altLang="en-US" dirty="0">
                <a:sym typeface="+mn-ea"/>
              </a:rPr>
              <a:t>調子がいい／悪い　　次の方　熱がある　熱が出る　　熱が下がる　　あの店は値段が安い。それに、サービスもいい</a:t>
            </a:r>
            <a:r>
              <a:rPr lang="ja-JP" altLang="en-US" dirty="0">
                <a:sym typeface="+mn-ea"/>
              </a:rPr>
              <a:t>。</a:t>
            </a:r>
            <a:endParaRPr lang="ja-JP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1200" b="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喉が痛い　痒い　ずいぶん腫れている　最近、食欲はないんです</a:t>
            </a:r>
            <a:r>
              <a:rPr lang="ja-JP" altLang="en-US" sz="1200" b="0" dirty="0">
                <a:solidFill>
                  <a:prstClr val="black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。　仕事の息抜きにお茶を飲む。歇口气喝杯茶</a:t>
            </a:r>
            <a:endParaRPr lang="ja-JP" altLang="en-US" sz="1200" b="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26848-2C0C-4FAF-882D-294BD11A0A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EDE2-E6BB-432E-AFC2-5B7FFCD3FD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ED074-42F2-4A87-AA52-9E4EB6DF2ED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57" b="15005"/>
          <a:stretch>
            <a:fillRect/>
          </a:stretch>
        </p:blipFill>
        <p:spPr>
          <a:xfrm>
            <a:off x="8478982" y="46992"/>
            <a:ext cx="3713018" cy="2774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35.xml"/><Relationship Id="rId3" Type="http://schemas.openxmlformats.org/officeDocument/2006/relationships/slide" Target="slide3.xml"/><Relationship Id="rId2" Type="http://schemas.openxmlformats.org/officeDocument/2006/relationships/slide" Target="slide41.xml"/><Relationship Id="rId1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jpe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4" Type="http://schemas.openxmlformats.org/officeDocument/2006/relationships/notesSlide" Target="../notesSlides/notesSlide1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70.xml"/><Relationship Id="rId11" Type="http://schemas.openxmlformats.org/officeDocument/2006/relationships/image" Target="../media/image25.jpe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35.xml"/><Relationship Id="rId3" Type="http://schemas.openxmlformats.org/officeDocument/2006/relationships/slide" Target="slide3.xml"/><Relationship Id="rId2" Type="http://schemas.openxmlformats.org/officeDocument/2006/relationships/slide" Target="slide41.xml"/><Relationship Id="rId1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slide" Target="slide8.xml"/><Relationship Id="rId1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slide" Target="slide8.xml"/><Relationship Id="rId1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slide" Target="slide7.xml"/><Relationship Id="rId1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image" Target="../media/image5.emf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" Target="slide35.xml"/><Relationship Id="rId3" Type="http://schemas.openxmlformats.org/officeDocument/2006/relationships/slide" Target="slide3.xml"/><Relationship Id="rId2" Type="http://schemas.openxmlformats.org/officeDocument/2006/relationships/slide" Target="slide41.xml"/><Relationship Id="rId1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image" Target="../media/image2.emf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slide" Target="slide6.xml"/><Relationship Id="rId1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slide" Target="slide4.xml"/><Relationship Id="rId1" Type="http://schemas.openxmlformats.org/officeDocument/2006/relationships/image" Target="../media/image5.em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9" Type="http://schemas.microsoft.com/office/2007/relationships/hdphoto" Target="../media/image12.wdp"/><Relationship Id="rId8" Type="http://schemas.openxmlformats.org/officeDocument/2006/relationships/image" Target="../media/image11.png"/><Relationship Id="rId7" Type="http://schemas.openxmlformats.org/officeDocument/2006/relationships/tags" Target="../tags/tag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emf"/></Relationships>
</file>

<file path=ppt/slides/_rels/slide5.xml.rels><?xml version="1.0" encoding="UTF-8" standalone="yes"?>
<Relationships xmlns="http://schemas.openxmlformats.org/package/2006/relationships"><Relationship Id="rId9" Type="http://schemas.microsoft.com/office/2007/relationships/hdphoto" Target="../media/image12.wdp"/><Relationship Id="rId8" Type="http://schemas.openxmlformats.org/officeDocument/2006/relationships/image" Target="../media/image11.png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tags" Target="../tags/tag10.xml"/><Relationship Id="rId22" Type="http://schemas.openxmlformats.org/officeDocument/2006/relationships/notesSlide" Target="../notesSlides/notesSlide3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21.xml"/><Relationship Id="rId2" Type="http://schemas.openxmlformats.org/officeDocument/2006/relationships/image" Target="../media/image6.jpeg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image" Target="../media/image10.svg"/><Relationship Id="rId14" Type="http://schemas.openxmlformats.org/officeDocument/2006/relationships/image" Target="../media/image9.png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svg"/><Relationship Id="rId8" Type="http://schemas.openxmlformats.org/officeDocument/2006/relationships/image" Target="../media/image9.png"/><Relationship Id="rId7" Type="http://schemas.openxmlformats.org/officeDocument/2006/relationships/tags" Target="../tags/tag2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2" Type="http://schemas.openxmlformats.org/officeDocument/2006/relationships/notesSlide" Target="../notesSlides/notesSlide4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34.xml"/><Relationship Id="rId2" Type="http://schemas.openxmlformats.org/officeDocument/2006/relationships/image" Target="../media/image6.jpeg"/><Relationship Id="rId19" Type="http://schemas.openxmlformats.org/officeDocument/2006/relationships/tags" Target="../tags/tag33.xml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microsoft.com/office/2007/relationships/hdphoto" Target="../media/image12.wdp"/><Relationship Id="rId14" Type="http://schemas.openxmlformats.org/officeDocument/2006/relationships/image" Target="../media/image11.png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tags" Target="../tags/tag3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tags" Target="../tags/tag36.xml"/><Relationship Id="rId22" Type="http://schemas.openxmlformats.org/officeDocument/2006/relationships/notesSlide" Target="../notesSlides/notesSlide5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47.xml"/><Relationship Id="rId2" Type="http://schemas.openxmlformats.org/officeDocument/2006/relationships/image" Target="../media/image6.jpeg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microsoft.com/office/2007/relationships/hdphoto" Target="../media/image12.wdp"/><Relationship Id="rId12" Type="http://schemas.openxmlformats.org/officeDocument/2006/relationships/image" Target="../media/image11.png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../media/image10.svg"/><Relationship Id="rId6" Type="http://schemas.openxmlformats.org/officeDocument/2006/relationships/image" Target="../media/image9.png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2" Type="http://schemas.openxmlformats.org/officeDocument/2006/relationships/notesSlide" Target="../notesSlides/notesSlide6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60.xml"/><Relationship Id="rId2" Type="http://schemas.openxmlformats.org/officeDocument/2006/relationships/image" Target="../media/image6.jpeg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microsoft.com/office/2007/relationships/hdphoto" Target="../media/image12.wdp"/><Relationship Id="rId15" Type="http://schemas.openxmlformats.org/officeDocument/2006/relationships/image" Target="../media/image11.png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image" Target="../media/image8.svg"/><Relationship Id="rId11" Type="http://schemas.openxmlformats.org/officeDocument/2006/relationships/image" Target="../media/image7.png"/><Relationship Id="rId10" Type="http://schemas.openxmlformats.org/officeDocument/2006/relationships/tags" Target="../tags/tag54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image" Target="../media/image6.jpeg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image" Target="../media/image10.svg"/><Relationship Id="rId13" Type="http://schemas.openxmlformats.org/officeDocument/2006/relationships/image" Target="../media/image9.png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microsoft.com/office/2007/relationships/hdphoto" Target="../media/image12.wdp"/><Relationship Id="rId1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r="24066"/>
          <a:stretch>
            <a:fillRect/>
          </a:stretch>
        </p:blipFill>
        <p:spPr>
          <a:xfrm>
            <a:off x="4409515" y="1299133"/>
            <a:ext cx="7782485" cy="54488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8061" y="1059445"/>
            <a:ext cx="357060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第</a:t>
            </a:r>
            <a:r>
              <a:rPr lang="en-US" altLang="ja-JP" sz="4800" b="1" dirty="0">
                <a:solidFill>
                  <a:schemeClr val="accent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3</a:t>
            </a:r>
            <a:r>
              <a:rPr lang="ja-JP" altLang="en-US" sz="48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課　病気</a:t>
            </a:r>
            <a:endParaRPr lang="ja-JP" altLang="en-US" sz="4800" b="1" dirty="0">
              <a:solidFill>
                <a:srgbClr val="4C4C52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061" y="2316876"/>
            <a:ext cx="60944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4C4C52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ユニット１　診察</a:t>
            </a:r>
            <a:endParaRPr lang="ja-JP" altLang="en-US" sz="2400" b="1" dirty="0">
              <a:solidFill>
                <a:srgbClr val="4C4C52"/>
              </a:solidFill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4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530915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新出単語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文法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練習用単語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402756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診察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しんさつ）⓪＜名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・他Ⅲ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：诊断；检查；看病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～を受ける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体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（からだ）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⓪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：身体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体の調子がいい・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悪い　　　</a:t>
            </a:r>
            <a:endParaRPr lang="en-US" altLang="ja-JP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調子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（ちょうし）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（身体）状况；状态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次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（つぎ）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②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下一个；接下来；然后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次の方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（ねつ）②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热；发烧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熱が下がる　熱が出る　熱が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ある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下（が）る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（さがる）②＜自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：下降；垂下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上がる　物価が上がる</a:t>
            </a:r>
            <a:endParaRPr lang="ja-JP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それに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⓪＜</a:t>
            </a:r>
            <a:r>
              <a:rPr lang="ja-JP" altLang="zh-CN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接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而且；还有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en-US" altLang="ja-JP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P17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326873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のど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〖咽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/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喉〗①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喉咙；嗓子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喉が痛い　喉が痒いかゆい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kumimoji="0" lang="ja-JP" altLang="zh-CN" sz="2400" b="1" i="0" u="none" strike="noStrike" kern="1200" cap="none" spc="0" normalizeH="0" baseline="0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はい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＜感＞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表示引起对方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8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ずいぶん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＜副＞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很；非常；相当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ずいぶん腫れている</a:t>
            </a:r>
            <a:endParaRPr lang="en-US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prstClr val="black"/>
              </a:buClr>
              <a:buFont typeface="+mj-lt"/>
              <a:buAutoNum type="arabicPeriod" startAt="11"/>
              <a:defRPr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はれる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〖腫れる〗⓪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自Ⅱ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肿；肿胀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prstClr val="black"/>
              </a:buClr>
              <a:buFont typeface="+mj-lt"/>
              <a:buAutoNum type="arabicPeriod" startAt="11"/>
              <a:defRPr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最近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（さいきん）⓪＜名＞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最近（指过去的一段时间）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prstClr val="black"/>
              </a:buClr>
              <a:buFont typeface="+mj-lt"/>
              <a:buAutoNum type="arabicPeriod" startAt="11"/>
              <a:defRPr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食欲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（しょくよく）②⓪＜名＞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食欲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最近、食欲はない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indent="-514350" algn="just">
              <a:lnSpc>
                <a:spcPct val="200000"/>
              </a:lnSpc>
              <a:spcBef>
                <a:spcPct val="0"/>
              </a:spcBef>
              <a:buClr>
                <a:prstClr val="black"/>
              </a:buClr>
              <a:buFont typeface="+mj-lt"/>
              <a:buAutoNum type="arabicPeriod" startAt="11"/>
              <a:defRPr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息抜き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（いきぬき）③④⓪＜名・自Ⅲ＞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放松；喘口气儿；休息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P17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500" y="1048385"/>
            <a:ext cx="11327130" cy="548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5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体温計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（たいおんけい）⓪③＜名＞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体温计；体温表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体温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（たいおん）①⓪＜名＞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体温</a:t>
            </a:r>
            <a:endParaRPr lang="ja-JP" altLang="en-US" sz="2400" dirty="0">
              <a:solidFill>
                <a:srgbClr val="527C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‐ 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（けい）＜接尾＞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~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~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</a:t>
            </a:r>
            <a:endParaRPr lang="ja-JP" altLang="en-US" sz="2400" b="1" dirty="0">
              <a:solidFill>
                <a:srgbClr val="E6613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6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‐ 度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（‐ど）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＜接尾＞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度；度数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</a:t>
            </a:r>
            <a:endParaRPr lang="en-US" altLang="ja-JP" sz="2400" u="sng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6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‐ 分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‐ぶ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＜接尾＞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分；厘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三十八度七分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6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かなり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①＜副・形Ⅱ＞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相当；很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6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つらい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⓪＜形Ⅰ＞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难受；不舒服；痛苦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早く起きるのが辛い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ja-JP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en-US" altLang="ja-JP" sz="2000" dirty="0">
              <a:solidFill>
                <a:prstClr val="black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P17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070025"/>
            <a:ext cx="11326873" cy="540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0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‐分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（‐ぶん）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＜接尾＞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量；份量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一週間分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3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朝晩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（あさばん）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＜名＞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：早晚；早上和晚上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14350" lvl="0" indent="-51435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3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‐錠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（‐じょう）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＜接尾＞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粒；片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514350" lvl="0" indent="-51435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3"/>
            </a:pP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食前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（しょくぜん）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饭前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‐前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（‐ぜん）＜接尾＞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~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之前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事前　じぜん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6"/>
            </a:pPr>
            <a:r>
              <a:rPr kumimoji="0" lang="ja-JP" altLang="zh-CN" sz="2400" b="1" i="0" u="none" strike="noStrike" kern="1200" cap="none" spc="0" normalizeH="0" baseline="0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それとも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③＜接＞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或者；还是</a:t>
            </a:r>
            <a:endParaRPr kumimoji="0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E661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6"/>
            </a:pPr>
            <a:r>
              <a:rPr kumimoji="0" lang="ja-JP" altLang="zh-CN" sz="2400" b="1" i="0" u="none" strike="noStrike" kern="1200" cap="none" spc="0" normalizeH="0" baseline="0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食後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（しょくご）⓪＜名＞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饭后</a:t>
            </a:r>
            <a:endParaRPr kumimoji="0" lang="zh-CN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ja-JP" altLang="zh-CN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‐後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（‐ご）＜接尾＞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~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之后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事後　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じご</a:t>
            </a:r>
            <a:endParaRPr lang="ja-JP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P17-18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7296" y="1166545"/>
            <a:ext cx="11326873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8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うがい薬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（うがいぐすり）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④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漱口药水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風邪薬かぜぐすり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indent="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None/>
            </a:pP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うがい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〖嗽・含嗽〗⓪＜名・自Ⅲ＞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漱口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いぐすり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9"/>
            </a:pPr>
            <a:r>
              <a:rPr kumimoji="0" lang="ja-JP" altLang="en-US" sz="2400" b="1" i="0" u="none" strike="noStrike" kern="1200" cap="none" spc="0" normalizeH="0" baseline="0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ちゃんと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⓪＜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副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确实；一定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ちゃんと宿題した　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619376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0828" cy="460375"/>
              <a:chOff x="88560" y="274732"/>
              <a:chExt cx="3730828" cy="46037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749" y="274732"/>
                <a:ext cx="2861639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新出単語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P18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6172281" y="3041876"/>
            <a:ext cx="5403995" cy="3723155"/>
            <a:chOff x="6172281" y="3041876"/>
            <a:chExt cx="5403995" cy="3723155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81" y="3041876"/>
              <a:ext cx="2632105" cy="3723155"/>
            </a:xfrm>
            <a:prstGeom prst="rect">
              <a:avLst/>
            </a:prstGeom>
          </p:spPr>
        </p:pic>
        <p:cxnSp>
          <p:nvCxnSpPr>
            <p:cNvPr id="51" name="直接连接符 50"/>
            <p:cNvCxnSpPr/>
            <p:nvPr/>
          </p:nvCxnSpPr>
          <p:spPr>
            <a:xfrm flipH="1">
              <a:off x="8155106" y="4681546"/>
              <a:ext cx="124023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9396645" y="4450713"/>
              <a:ext cx="921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背中</a:t>
              </a:r>
              <a:endParaRPr lang="zh-CN" altLang="en-US" sz="2400" dirty="0"/>
            </a:p>
          </p:txBody>
        </p:sp>
        <p:cxnSp>
          <p:nvCxnSpPr>
            <p:cNvPr id="72" name="直接连接符 71"/>
            <p:cNvCxnSpPr/>
            <p:nvPr/>
          </p:nvCxnSpPr>
          <p:spPr>
            <a:xfrm flipH="1">
              <a:off x="8415624" y="5129416"/>
              <a:ext cx="100887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9396645" y="4912378"/>
              <a:ext cx="921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お尻</a:t>
              </a:r>
              <a:endParaRPr lang="zh-CN" altLang="en-US" sz="2400" dirty="0"/>
            </a:p>
          </p:txBody>
        </p:sp>
        <p:cxnSp>
          <p:nvCxnSpPr>
            <p:cNvPr id="75" name="直接连接符 74"/>
            <p:cNvCxnSpPr/>
            <p:nvPr/>
          </p:nvCxnSpPr>
          <p:spPr>
            <a:xfrm flipH="1">
              <a:off x="8529081" y="4903453"/>
              <a:ext cx="196727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0506988" y="4700217"/>
              <a:ext cx="1069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しっぽ</a:t>
              </a:r>
              <a:endParaRPr lang="zh-CN" altLang="en-US" sz="2400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610226" y="640589"/>
            <a:ext cx="9715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600" b="1" spc="5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語彙</a:t>
            </a:r>
            <a:endParaRPr lang="ja-JP" altLang="en-US" sz="2600" b="1" spc="500" dirty="0">
              <a:solidFill>
                <a:schemeClr val="tx1">
                  <a:lumMod val="85000"/>
                  <a:lumOff val="15000"/>
                </a:schemeClr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grpSp>
        <p:nvGrpSpPr>
          <p:cNvPr id="4" name="组合 3"/>
          <p:cNvGrpSpPr/>
          <p:nvPr/>
        </p:nvGrpSpPr>
        <p:grpSpPr>
          <a:xfrm rot="1192981">
            <a:off x="4581160" y="621761"/>
            <a:ext cx="533955" cy="530094"/>
            <a:chOff x="2118580" y="4342651"/>
            <a:chExt cx="672245" cy="680977"/>
          </a:xfrm>
        </p:grpSpPr>
        <p:grpSp>
          <p:nvGrpSpPr>
            <p:cNvPr id="5" name="组合 4"/>
            <p:cNvGrpSpPr/>
            <p:nvPr/>
          </p:nvGrpSpPr>
          <p:grpSpPr>
            <a:xfrm>
              <a:off x="2124538" y="4342651"/>
              <a:ext cx="641611" cy="680977"/>
              <a:chOff x="2124538" y="4342651"/>
              <a:chExt cx="641611" cy="680977"/>
            </a:xfrm>
          </p:grpSpPr>
          <p:sp>
            <p:nvSpPr>
              <p:cNvPr id="24" name="任意多边形 76"/>
              <p:cNvSpPr/>
              <p:nvPr/>
            </p:nvSpPr>
            <p:spPr>
              <a:xfrm>
                <a:off x="2124538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77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78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79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80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任意多边形 59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60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61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62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63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64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65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66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67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68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69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70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71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72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73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74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75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63210" y="1972536"/>
            <a:ext cx="5609071" cy="4383777"/>
            <a:chOff x="563210" y="1853156"/>
            <a:chExt cx="5609071" cy="438377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510" y="1853156"/>
              <a:ext cx="3840771" cy="4383777"/>
            </a:xfrm>
            <a:prstGeom prst="rect">
              <a:avLst/>
            </a:prstGeom>
          </p:spPr>
        </p:pic>
        <p:cxnSp>
          <p:nvCxnSpPr>
            <p:cNvPr id="31" name="直接连接符 30"/>
            <p:cNvCxnSpPr/>
            <p:nvPr/>
          </p:nvCxnSpPr>
          <p:spPr>
            <a:xfrm flipH="1">
              <a:off x="1577609" y="2083989"/>
              <a:ext cx="2217382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42102" y="1853156"/>
              <a:ext cx="612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頭</a:t>
              </a:r>
              <a:endParaRPr lang="zh-CN" altLang="en-US" sz="2400" dirty="0"/>
            </a:p>
          </p:txBody>
        </p:sp>
        <p:cxnSp>
          <p:nvCxnSpPr>
            <p:cNvPr id="33" name="直接连接符 32"/>
            <p:cNvCxnSpPr/>
            <p:nvPr/>
          </p:nvCxnSpPr>
          <p:spPr>
            <a:xfrm flipH="1">
              <a:off x="2208545" y="2507688"/>
              <a:ext cx="165936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550323" y="2275171"/>
              <a:ext cx="612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目</a:t>
              </a:r>
              <a:endParaRPr lang="zh-CN" altLang="en-US" sz="2400" dirty="0"/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2208545" y="2919168"/>
              <a:ext cx="204335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550323" y="2697184"/>
              <a:ext cx="612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鼻</a:t>
              </a:r>
              <a:endParaRPr lang="zh-CN" altLang="en-US" sz="2400" dirty="0"/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2208545" y="3582508"/>
              <a:ext cx="122045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550323" y="3360524"/>
              <a:ext cx="612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口</a:t>
              </a:r>
              <a:endParaRPr lang="zh-CN" altLang="en-US" sz="2400" dirty="0"/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1577609" y="3272709"/>
              <a:ext cx="211731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563210" y="3041876"/>
              <a:ext cx="11704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ひげ</a:t>
              </a:r>
              <a:r>
                <a:rPr lang="ja-JP" altLang="en-US" sz="2400" dirty="0"/>
                <a:t>０</a:t>
              </a:r>
              <a:endParaRPr lang="ja-JP" altLang="en-US" sz="2400" dirty="0"/>
            </a:p>
          </p:txBody>
        </p:sp>
        <p:cxnSp>
          <p:nvCxnSpPr>
            <p:cNvPr id="48" name="直接连接符 47"/>
            <p:cNvCxnSpPr/>
            <p:nvPr/>
          </p:nvCxnSpPr>
          <p:spPr>
            <a:xfrm flipH="1">
              <a:off x="1577610" y="3848233"/>
              <a:ext cx="110869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842102" y="3617400"/>
              <a:ext cx="612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手</a:t>
              </a:r>
              <a:endParaRPr lang="zh-CN" altLang="en-US" sz="24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42102" y="4086818"/>
              <a:ext cx="612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腕</a:t>
              </a:r>
              <a:endParaRPr lang="zh-CN" altLang="en-US" sz="2400" dirty="0"/>
            </a:p>
          </p:txBody>
        </p:sp>
        <p:cxnSp>
          <p:nvCxnSpPr>
            <p:cNvPr id="55" name="直接连接符 54"/>
            <p:cNvCxnSpPr/>
            <p:nvPr/>
          </p:nvCxnSpPr>
          <p:spPr>
            <a:xfrm flipH="1">
              <a:off x="1577611" y="5798979"/>
              <a:ext cx="1732517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842102" y="5568146"/>
              <a:ext cx="612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足</a:t>
              </a:r>
              <a:endParaRPr lang="zh-CN" altLang="en-US" sz="2400" dirty="0"/>
            </a:p>
          </p:txBody>
        </p:sp>
        <p:cxnSp>
          <p:nvCxnSpPr>
            <p:cNvPr id="81" name="直接连接符 80"/>
            <p:cNvCxnSpPr/>
            <p:nvPr/>
          </p:nvCxnSpPr>
          <p:spPr>
            <a:xfrm flipH="1">
              <a:off x="1577610" y="4317650"/>
              <a:ext cx="157707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1577610" y="5058314"/>
              <a:ext cx="267428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563210" y="4787067"/>
              <a:ext cx="1170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おなか</a:t>
              </a:r>
              <a:endParaRPr lang="zh-CN" altLang="en-US" sz="2400" dirty="0"/>
            </a:p>
          </p:txBody>
        </p:sp>
        <p:cxnSp>
          <p:nvCxnSpPr>
            <p:cNvPr id="86" name="直接连接符 85"/>
            <p:cNvCxnSpPr/>
            <p:nvPr/>
          </p:nvCxnSpPr>
          <p:spPr>
            <a:xfrm flipH="1">
              <a:off x="5381514" y="3440376"/>
              <a:ext cx="714486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9" name="文本框 88"/>
          <p:cNvSpPr txBox="1"/>
          <p:nvPr/>
        </p:nvSpPr>
        <p:spPr>
          <a:xfrm>
            <a:off x="6172281" y="3209543"/>
            <a:ext cx="92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顔</a:t>
            </a:r>
            <a:endParaRPr lang="zh-CN" altLang="en-US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ja-JP" altLang="en-US"/>
              <a:t>６０～６１</a:t>
            </a:r>
            <a:r>
              <a:rPr lang="en-US" altLang="zh-CN"/>
              <a:t>ページ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19075" y="687070"/>
            <a:ext cx="4374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zh-CN"/>
              <a:t>おやゆび　　ひとさしゆび　</a:t>
            </a:r>
            <a:r>
              <a:rPr lang="ja-JP" altLang="zh-CN"/>
              <a:t>なかゆび</a:t>
            </a:r>
            <a:endParaRPr lang="ja-JP" altLang="zh-CN"/>
          </a:p>
          <a:p>
            <a:endParaRPr lang="ja-JP" altLang="zh-CN"/>
          </a:p>
          <a:p>
            <a:r>
              <a:rPr lang="ja-JP" altLang="zh-CN"/>
              <a:t>くすりゆび　　</a:t>
            </a:r>
            <a:r>
              <a:rPr lang="ja-JP" altLang="zh-CN"/>
              <a:t>こゆび</a:t>
            </a:r>
            <a:endParaRPr lang="ja-JP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497" y="1651623"/>
            <a:ext cx="1802482" cy="12303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矩形 29"/>
          <p:cNvSpPr/>
          <p:nvPr/>
        </p:nvSpPr>
        <p:spPr>
          <a:xfrm>
            <a:off x="1264966" y="3094538"/>
            <a:ext cx="1292225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ja-JP" altLang="zh-CN" sz="20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風邪を引く</a:t>
            </a:r>
            <a:endParaRPr lang="zh-CN" altLang="en-US" sz="2000" b="1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pic>
        <p:nvPicPr>
          <p:cNvPr id="3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26" y="1651623"/>
            <a:ext cx="1377176" cy="123372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框 5"/>
          <p:cNvSpPr txBox="1"/>
          <p:nvPr/>
        </p:nvSpPr>
        <p:spPr>
          <a:xfrm>
            <a:off x="3020052" y="3122398"/>
            <a:ext cx="2061424" cy="4982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ja-JP" altLang="en-US" sz="20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頭</a:t>
            </a:r>
            <a:r>
              <a:rPr lang="ja-JP" altLang="en-US" sz="2000" b="1" u="sng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が痛い</a:t>
            </a:r>
            <a:endParaRPr lang="en-US" altLang="zh-CN" sz="2000" b="1" u="sng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pic>
        <p:nvPicPr>
          <p:cNvPr id="33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678" y="1614492"/>
            <a:ext cx="1594892" cy="12674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文本框 7"/>
          <p:cNvSpPr txBox="1"/>
          <p:nvPr/>
        </p:nvSpPr>
        <p:spPr>
          <a:xfrm>
            <a:off x="5448013" y="3094538"/>
            <a:ext cx="1500187" cy="95994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ja-JP" altLang="en-US" sz="20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熱がある</a:t>
            </a:r>
            <a:endParaRPr lang="en-US" altLang="ja-JP" sz="2000" b="1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ja-JP" altLang="en-US" sz="20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熱が出る</a:t>
            </a:r>
            <a:endParaRPr lang="zh-CN" altLang="en-US" sz="2000" b="1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pic>
        <p:nvPicPr>
          <p:cNvPr id="35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446" y="1616392"/>
            <a:ext cx="1216844" cy="125566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文本框 9"/>
          <p:cNvSpPr txBox="1"/>
          <p:nvPr/>
        </p:nvSpPr>
        <p:spPr>
          <a:xfrm>
            <a:off x="7452165" y="2921738"/>
            <a:ext cx="1752136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ja-JP" altLang="en-US" sz="20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鼻水が出る</a:t>
            </a:r>
            <a:endParaRPr lang="ja-JP" altLang="en-US" sz="2000" b="1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ja-JP" altLang="en-US" sz="20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はなみず③０</a:t>
            </a:r>
            <a:endParaRPr lang="ja-JP" altLang="en-US" sz="2000" b="1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grpSp>
        <p:nvGrpSpPr>
          <p:cNvPr id="88" name="组合 87"/>
          <p:cNvGrpSpPr/>
          <p:nvPr/>
        </p:nvGrpSpPr>
        <p:grpSpPr>
          <a:xfrm rot="1192981">
            <a:off x="2455433" y="648430"/>
            <a:ext cx="533955" cy="530094"/>
            <a:chOff x="2118580" y="4342651"/>
            <a:chExt cx="672245" cy="680977"/>
          </a:xfrm>
        </p:grpSpPr>
        <p:grpSp>
          <p:nvGrpSpPr>
            <p:cNvPr id="89" name="组合 88"/>
            <p:cNvGrpSpPr/>
            <p:nvPr/>
          </p:nvGrpSpPr>
          <p:grpSpPr>
            <a:xfrm>
              <a:off x="2124538" y="4342651"/>
              <a:ext cx="641611" cy="680977"/>
              <a:chOff x="2124538" y="4342651"/>
              <a:chExt cx="641611" cy="680977"/>
            </a:xfrm>
          </p:grpSpPr>
          <p:sp>
            <p:nvSpPr>
              <p:cNvPr id="107" name="任意多边形 76"/>
              <p:cNvSpPr/>
              <p:nvPr/>
            </p:nvSpPr>
            <p:spPr>
              <a:xfrm>
                <a:off x="2124538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 77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 78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 79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 80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任意多边形 59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任意多边形 60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 61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62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任意多边形 63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 64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65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 66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任意多边形 67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任意多边形 68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69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 70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 71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任意多边形 72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 73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任意多边形 74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 75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9590592" y="3094538"/>
            <a:ext cx="17620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20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吐き気がする</a:t>
            </a:r>
            <a:endParaRPr lang="ja-JP" altLang="en-US" sz="2000" b="1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pic>
        <p:nvPicPr>
          <p:cNvPr id="4" name="Picture 2" descr="https://timgsa.baidu.com/timg?image&amp;quality=80&amp;size=b9999_10000&amp;sec=1543405317642&amp;di=fa49eccaec3adbc23464f7481fa377f9&amp;imgtype=0&amp;src=http%3A%2F%2Ffx120.120askimages.com%2F120ask_news%2F2017%2F0702%2F20170702149899192464119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3125" y="1706488"/>
            <a:ext cx="1968512" cy="116556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5"/>
          <p:cNvSpPr txBox="1"/>
          <p:nvPr/>
        </p:nvSpPr>
        <p:spPr>
          <a:xfrm>
            <a:off x="717219" y="5755632"/>
            <a:ext cx="1684467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ja-JP" altLang="en-US" sz="20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怪我をする</a:t>
            </a:r>
            <a:endParaRPr lang="ja-JP" altLang="en-US" sz="2000" b="1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ja-JP" altLang="en-US" sz="20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けが</a:t>
            </a:r>
            <a:endParaRPr lang="ja-JP" altLang="en-US" sz="2000" b="1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6" name="文本框 7"/>
          <p:cNvSpPr txBox="1"/>
          <p:nvPr/>
        </p:nvSpPr>
        <p:spPr>
          <a:xfrm>
            <a:off x="4320104" y="5783492"/>
            <a:ext cx="1500187" cy="49827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ja-JP" altLang="en-US" sz="20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食欲がない</a:t>
            </a:r>
            <a:endParaRPr lang="ja-JP" altLang="en-US" sz="2000" b="1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6089816" y="5755632"/>
            <a:ext cx="1752136" cy="5539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ja-JP" altLang="en-US" sz="20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体がだるい</a:t>
            </a:r>
            <a:endParaRPr lang="ja-JP" altLang="en-US" sz="2000" b="1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pic>
        <p:nvPicPr>
          <p:cNvPr id="8" name="Picture 4" descr="https://timgsa.baidu.com/timg?image&amp;quality=80&amp;size=b9999_10000&amp;sec=1543405425473&amp;di=dac89525881a4345029178fe4d6cb6cf&amp;imgtype=0&amp;src=http%3A%2F%2Ft.pimg.jp%2F011%2F831%2F709%2F5%2F11831709.jpg"/>
          <p:cNvPicPr>
            <a:picLocks noChangeAspect="1"/>
          </p:cNvPicPr>
          <p:nvPr/>
        </p:nvPicPr>
        <p:blipFill rotWithShape="1">
          <a:blip r:embed="rId6"/>
          <a:srcRect r="7378"/>
          <a:stretch>
            <a:fillRect/>
          </a:stretch>
        </p:blipFill>
        <p:spPr>
          <a:xfrm>
            <a:off x="1008236" y="4281226"/>
            <a:ext cx="1054205" cy="131350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152" y="4189746"/>
            <a:ext cx="1154648" cy="131350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8138" y="4138106"/>
            <a:ext cx="1855492" cy="143209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6" descr="https://timgsa.baidu.com/timg?image&amp;quality=80&amp;size=b9999_10000&amp;sec=1543405771222&amp;di=fc825808c1e5d86710602a2315b10032&amp;imgtype=0&amp;src=http%3A%2F%2Fi-4.yxdown.com%2F2018%2F6%2F14%2Fd52748ce-6561-41ef-8813-bfd8e9b403fa.jpg"/>
          <p:cNvPicPr>
            <a:picLocks noChangeAspect="1"/>
          </p:cNvPicPr>
          <p:nvPr/>
        </p:nvPicPr>
        <p:blipFill rotWithShape="1">
          <a:blip r:embed="rId9"/>
          <a:srcRect l="3151"/>
          <a:stretch>
            <a:fillRect/>
          </a:stretch>
        </p:blipFill>
        <p:spPr>
          <a:xfrm>
            <a:off x="9954560" y="4138106"/>
            <a:ext cx="1357220" cy="138256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6"/>
          <p:cNvSpPr txBox="1"/>
          <p:nvPr/>
        </p:nvSpPr>
        <p:spPr>
          <a:xfrm>
            <a:off x="9602813" y="5783492"/>
            <a:ext cx="2124075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ja-JP" altLang="en-US" sz="20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背中</a:t>
            </a:r>
            <a:r>
              <a:rPr lang="ja-JP" altLang="en-US" sz="2000" b="1" u="sng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が痒い</a:t>
            </a:r>
            <a:endParaRPr lang="ja-JP" altLang="en-US" sz="2000" b="1" u="sng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ja-JP" altLang="zh-CN" sz="2000" b="1" u="sng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かゆい</a:t>
            </a:r>
            <a:endParaRPr lang="ja-JP" altLang="zh-CN" sz="2000" b="1" u="sng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pic>
        <p:nvPicPr>
          <p:cNvPr id="14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0653" y="4217240"/>
            <a:ext cx="1388529" cy="12333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9"/>
          <p:cNvSpPr txBox="1"/>
          <p:nvPr/>
        </p:nvSpPr>
        <p:spPr>
          <a:xfrm>
            <a:off x="2602070" y="5783492"/>
            <a:ext cx="1517650" cy="95994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ja-JP" altLang="en-US" sz="20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具合が悪い</a:t>
            </a:r>
            <a:endParaRPr lang="en-US" altLang="ja-JP" sz="2000" b="1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ja-JP" altLang="en-US" sz="20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気分が悪い</a:t>
            </a:r>
            <a:endParaRPr lang="zh-CN" altLang="en-US" sz="2000" b="1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pic>
        <p:nvPicPr>
          <p:cNvPr id="16" name="Picture 8" descr="https://ss0.bdstatic.com/70cFvHSh_Q1YnxGkpoWK1HF6hhy/it/u=3897564001,1304319405&amp;fm=26&amp;gp=0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6720" y="3903991"/>
            <a:ext cx="2144383" cy="1606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20"/>
          <p:cNvSpPr txBox="1"/>
          <p:nvPr/>
        </p:nvSpPr>
        <p:spPr>
          <a:xfrm>
            <a:off x="7741669" y="5783492"/>
            <a:ext cx="2144383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ja-JP" altLang="en-US" sz="20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寒気がする</a:t>
            </a:r>
            <a:endParaRPr lang="ja-JP" altLang="en-US" sz="2000" b="1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ja-JP" altLang="zh-CN" sz="2000" b="1" dirty="0">
                <a:solidFill>
                  <a:srgbClr val="527C57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さむけ</a:t>
            </a:r>
            <a:endParaRPr lang="ja-JP" altLang="zh-CN" sz="2000" b="1" dirty="0">
              <a:solidFill>
                <a:srgbClr val="527C57"/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8869681" y="475489"/>
            <a:ext cx="9715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ja-JP" altLang="en-US" sz="2600" b="1" spc="5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語彙</a:t>
            </a:r>
            <a:endParaRPr lang="ja-JP" altLang="en-US" sz="2600" b="1" spc="500" dirty="0">
              <a:solidFill>
                <a:schemeClr val="tx1">
                  <a:lumMod val="85000"/>
                  <a:lumOff val="15000"/>
                </a:schemeClr>
              </a:solidFill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530915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新出単語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文法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練習用単語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P61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1085" y="921385"/>
            <a:ext cx="10674985" cy="5728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Ｖる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/N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の前に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＜动作的顺序＞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意义：表示在进行从句动作之前，先进行主句动作或发生了主句所述的情况。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······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之前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接续：动词的词典形+前に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动作性名词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+の+前に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说明：无论主句动词形式是「Ｖる」还是「Ｖた」，「前に」前面的动词只能是词典形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「Ｖる」的形式。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r>
              <a:rPr lang="ja-JP" alt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　　　</a:t>
            </a:r>
            <a:endParaRPr kumimoji="0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6N R" panose="020B0400000000000000" pitchFamily="34" charset="-128"/>
              <a:ea typeface="Kozuka Gothic Pr6N R" panose="020B0400000000000000" pitchFamily="34" charset="-128"/>
              <a:cs typeface="+mn-cs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17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18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1534160" y="535940"/>
            <a:ext cx="8912225" cy="3194050"/>
          </a:xfrm>
          <a:prstGeom prst="roundRect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4C4C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学习目标</a:t>
            </a:r>
            <a:endParaRPr lang="zh-CN" altLang="en-US" sz="2400" b="1" dirty="0">
              <a:solidFill>
                <a:srgbClr val="4C4C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能够描述自己的身心状况。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能够发出指示。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能够表达道歉。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能够表达安慰（病人）。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能够对他人的帮助或照顾表示感谢。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87680" y="3730625"/>
            <a:ext cx="5041265" cy="2320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b="1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UD Digi Kyokasho N-R" panose="02020400000000000000" charset="-128"/>
                <a:sym typeface="+mn-ea"/>
              </a:rPr>
              <a:t>学习要点</a:t>
            </a:r>
            <a:endParaRPr lang="zh-CN" altLang="en-US" sz="2400" b="1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UD Digi Kyokasho N-R" panose="02020400000000000000" charset="-128"/>
              <a:ea typeface="UD Digi Kyokasho N-R" panose="02020400000000000000" charset="-128"/>
              <a:cs typeface="UD Digi Kyokasho N-R" panose="0202040000000000000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ユニット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1</a:t>
            </a:r>
            <a:endParaRPr lang="ja-JP" altLang="en-US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①Ｖる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/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Ｎの前に（</a:t>
            </a:r>
            <a:r>
              <a:rPr lang="zh-CN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动作的顺序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　　　　　　　　　　　  ➁それとも（</a:t>
            </a:r>
            <a:r>
              <a:rPr lang="zh-CN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选择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　</a:t>
            </a:r>
            <a:endParaRPr lang="ja-JP" altLang="en-US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③Ｖるようにする（</a:t>
            </a:r>
            <a:r>
              <a:rPr lang="zh-CN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目标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　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</a:t>
            </a:r>
            <a:endParaRPr lang="en-US" altLang="ja-JP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</a:t>
            </a:r>
            <a:endParaRPr lang="ja-JP" altLang="en-US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197600" y="4612005"/>
            <a:ext cx="4556125" cy="14389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④で</a:t>
            </a:r>
            <a:r>
              <a:rPr lang="zh-CN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（时间量的限定）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　　　　　　　　　  　</a:t>
            </a:r>
            <a:endParaRPr lang="ja-JP" altLang="en-US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⑤Ｖたあとで（</a:t>
            </a:r>
            <a:r>
              <a:rPr lang="zh-CN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动作的顺序</a:t>
            </a:r>
            <a:r>
              <a:rPr lang="ja-JP" altLang="zh-CN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</a:t>
            </a:r>
            <a:endParaRPr lang="ja-JP" altLang="zh-CN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ja-JP" altLang="zh-CN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⑥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Ｎの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/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Ｖる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/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Ｖたとおり（</a:t>
            </a:r>
            <a:r>
              <a:rPr lang="zh-CN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基准、标准</a:t>
            </a:r>
            <a:r>
              <a:rPr lang="ja-JP" altLang="en-US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</a:t>
            </a:r>
            <a:r>
              <a:rPr lang="en-US" altLang="ja-JP"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en-US" altLang="ja-JP">
                <a:latin typeface="UD Digi Kyokasho N-R" panose="02020400000000000000" charset="-128"/>
                <a:ea typeface="UD Digi Kyokasho N-R" panose="02020400000000000000" charset="-128"/>
                <a:cs typeface="UD Digi Kyokasho N-R" panose="02020400000000000000" charset="-128"/>
                <a:sym typeface="+mn-ea"/>
              </a:rPr>
              <a:t> </a:t>
            </a:r>
            <a:endParaRPr lang="en-US" altLang="ja-JP">
              <a:latin typeface="UD Digi Kyokasho N-R" panose="02020400000000000000" charset="-128"/>
              <a:ea typeface="UD Digi Kyokasho N-R" panose="02020400000000000000" charset="-128"/>
              <a:cs typeface="UD Digi Kyokasho N-R" panose="02020400000000000000" charset="-128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ja-JP">
                <a:latin typeface="UD Digi Kyokasho N-R" panose="02020400000000000000" charset="-128"/>
                <a:ea typeface="UD Digi Kyokasho N-R" panose="02020400000000000000" charset="-128"/>
                <a:cs typeface="UD Digi Kyokasho N-R" panose="02020400000000000000" charset="-128"/>
                <a:sym typeface="+mn-ea"/>
              </a:rPr>
              <a:t>  </a:t>
            </a:r>
            <a:endParaRPr lang="ja-JP" altLang="en-US">
              <a:latin typeface="UD Digi Kyokasho N-R" panose="02020400000000000000" charset="-128"/>
              <a:ea typeface="UD Digi Kyokasho N-R" panose="02020400000000000000" charset="-128"/>
              <a:cs typeface="UD Digi Kyokasho N-R" panose="02020400000000000000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P61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1085" y="657860"/>
            <a:ext cx="10674985" cy="6199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Ｖる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/N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の前に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＜动作的顺序＞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意义：表示在进行从句动作之前，先进行主句动作发生了主句所述情况。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······之前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接续：动词的词典形+前に                             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动作性名词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+の+前に</a:t>
            </a: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　　　　　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例</a:t>
            </a:r>
            <a:r>
              <a:rPr lang="zh-CN" altLang="ja-JP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  <a:sym typeface="+mn-ea"/>
              </a:rPr>
              <a:t>1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)</a:t>
            </a:r>
            <a:r>
              <a:rPr lang="zh-CN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寝る前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に薬を飲んだ。</a:t>
            </a:r>
            <a:endParaRPr lang="zh-CN" altLang="ja-JP" sz="2400" noProof="0" dirty="0">
              <a:ln>
                <a:noFill/>
              </a:ln>
              <a:solidFill>
                <a:srgbClr val="527C57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ja-JP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en-US" altLang="zh-CN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(2)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日本人は</a:t>
            </a:r>
            <a:r>
              <a:rPr lang="zh-CN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食事をする前に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「いただきます」と言います。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(3)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中国へ</a:t>
            </a:r>
            <a:r>
              <a:rPr lang="zh-CN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来る前に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少し中国語を勉強しました。</a:t>
            </a:r>
            <a:endParaRPr lang="ja-JP" altLang="ja-JP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(4)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映画が</a:t>
            </a:r>
            <a:r>
              <a:rPr lang="zh-CN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終わる前に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映画館を出ました。</a:t>
            </a:r>
            <a:endParaRPr lang="ja-JP" altLang="ja-JP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(5)</a:t>
            </a:r>
            <a:r>
              <a:rPr lang="zh-CN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授業の前に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予習します。</a:t>
            </a:r>
            <a:endParaRPr lang="ja-JP" altLang="ja-JP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17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18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19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去美国之前学习了英语。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睡觉之前必须要刷牙。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zh-CN" altLang="en-US" sz="24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P63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14425" y="1114425"/>
            <a:ext cx="10758170" cy="5443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highlight>
                  <a:srgbClr val="FFFF00"/>
                </a:highlight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Ｖた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あとで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动作的顺序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＞</a:t>
            </a:r>
            <a:r>
              <a:rPr kumimoji="0" lang="ja-JP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Ｎのあとで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意义：表示进行了从句动作或发生了某一情况之后，再进行主句所述的动作。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译文：在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······之后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接续：Ｖた+あとで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说明：「Ｖたあとで」有时也可说成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「Ｖたあと」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：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（1）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熱が下がったあと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も、ちゃんと薬を飲んで、よく休んでくださいね。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     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2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今忙しいので、仕事が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終わったあとで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、電話をします。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3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私はいつも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ごはんを食べたあと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、コーヒーを飲みます。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lang="en-US" altLang="ja-JP" sz="2000" dirty="0">
              <a:solidFill>
                <a:schemeClr val="bg1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P63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14425" y="1114425"/>
            <a:ext cx="10758170" cy="5443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Ｖたあとで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动作的顺序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＞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意义：表示进行了从句动作或发生某一状况之后，再进行主句所述的动作。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译文：在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······之后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接续：Ｖた+あとで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说明：「Ｖたあとで」有时也可说成「Ｖたあと」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☞动作性名词以「N＋の」的形式接「あと」，这种用法在第一册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第5课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已经学过。无论主句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动词是「Ｖる」还是「Ｖた」的形式，从句中的「あとで」前的动词只能是「Ｖた」的形式。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与此相对，从句中「前に」前面的动词只能是「Ｖる」的形式。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：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a.</a:t>
            </a:r>
            <a:r>
              <a:rPr kumimoji="0" 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宿題を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した</a:t>
            </a:r>
            <a:r>
              <a:rPr kumimoji="0" 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</a:t>
            </a:r>
            <a:r>
              <a:rPr kumimoji="0" lang="ja-JP" altLang="en-US" sz="2400" b="1" i="0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✖</a:t>
            </a:r>
            <a:r>
              <a:rPr kumimoji="0" 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する）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あとで</a:t>
            </a:r>
            <a:r>
              <a:rPr kumimoji="0" 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、テレビを見たい。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     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     b.</a:t>
            </a:r>
            <a:r>
              <a:rPr kumimoji="0" lang="ja-JP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テレビを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見る</a:t>
            </a:r>
            <a:r>
              <a:rPr kumimoji="0" lang="ja-JP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</a:t>
            </a:r>
            <a:r>
              <a:rPr kumimoji="0" lang="ja-JP" altLang="en-US" sz="2400" b="1" i="0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✖</a:t>
            </a:r>
            <a:r>
              <a:rPr kumimoji="0" lang="ja-JP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見た）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前に</a:t>
            </a:r>
            <a:r>
              <a:rPr kumimoji="0" lang="ja-JP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、宿題をした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</a:t>
            </a:r>
            <a:r>
              <a:rPr lang="en-US" altLang="zh-CN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ja-JP" altLang="en-US" sz="22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仮名</a:t>
            </a:r>
            <a:r>
              <a:rPr kumimoji="0" lang="ja-JP" altLang="en-US" sz="22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だけ</a:t>
            </a:r>
            <a:r>
              <a:rPr lang="ja-JP" altLang="en-US" sz="2200" dirty="0">
                <a:solidFill>
                  <a:schemeClr val="bg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で作文を書く。</a:t>
            </a:r>
            <a:endParaRPr lang="en-US" altLang="ja-JP" sz="2200" dirty="0">
              <a:solidFill>
                <a:schemeClr val="bg1"/>
              </a:solidFill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 rot="19800147">
            <a:off x="323124" y="1657656"/>
            <a:ext cx="747838" cy="548527"/>
            <a:chOff x="6579684" y="1851050"/>
            <a:chExt cx="4331265" cy="3176915"/>
          </a:xfrm>
        </p:grpSpPr>
        <p:grpSp>
          <p:nvGrpSpPr>
            <p:cNvPr id="22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6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grpSp>
            <p:nvGrpSpPr>
              <p:cNvPr id="27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8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dirty="0"/>
                </a:p>
              </p:txBody>
            </p:sp>
            <p:sp>
              <p:nvSpPr>
                <p:cNvPr id="29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dirty="0"/>
                </a:p>
              </p:txBody>
            </p:sp>
            <p:sp>
              <p:nvSpPr>
                <p:cNvPr id="30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dirty="0"/>
                </a:p>
              </p:txBody>
            </p:sp>
          </p:grpSp>
        </p:grpSp>
        <p:grpSp>
          <p:nvGrpSpPr>
            <p:cNvPr id="23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4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  <p:sp>
            <p:nvSpPr>
              <p:cNvPr id="25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</p:grpSp>
      </p:grpSp>
      <p:grpSp>
        <p:nvGrpSpPr>
          <p:cNvPr id="42" name="Group 44"/>
          <p:cNvGrpSpPr/>
          <p:nvPr/>
        </p:nvGrpSpPr>
        <p:grpSpPr>
          <a:xfrm>
            <a:off x="636166" y="3554993"/>
            <a:ext cx="363925" cy="408748"/>
            <a:chOff x="0" y="0"/>
            <a:chExt cx="807366" cy="906807"/>
          </a:xfrm>
        </p:grpSpPr>
        <p:sp>
          <p:nvSpPr>
            <p:cNvPr id="4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sp>
          <p:nvSpPr>
            <p:cNvPr id="4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7" name="矩形: 剪去单角 10"/>
              <p:cNvSpPr/>
              <p:nvPr>
                <p:custDataLst>
                  <p:tags r:id="rId1"/>
                </p:custDataLst>
              </p:nvPr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>
                <p:custDataLst>
                  <p:tags r:id="rId2"/>
                </p:custDataLst>
              </p:nvPr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r>
                  <a:rPr lang="zh-CN" altLang="ja-JP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补充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811020" y="1314450"/>
            <a:ext cx="9392920" cy="52044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 </a:t>
            </a:r>
            <a:r>
              <a:rPr lang="ja-JP" altLang="en-US" sz="2800" b="1" dirty="0">
                <a:solidFill>
                  <a:srgbClr val="E66138"/>
                </a:solidFill>
                <a:latin typeface="Kozuka Mincho Pro M" panose="02020600000000000000" pitchFamily="18" charset="-128"/>
                <a:ea typeface="Kozuka Mincho Pro M" panose="02020600000000000000" pitchFamily="18" charset="-128"/>
                <a:sym typeface="+mn-ea"/>
              </a:rPr>
              <a:t>Ｖてから</a:t>
            </a:r>
            <a:r>
              <a:rPr lang="en-US" altLang="ja-JP" sz="2800" b="1" dirty="0"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(</a:t>
            </a:r>
            <a:r>
              <a:rPr lang="ja-JP" altLang="en-US" sz="2800" b="1" dirty="0"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先后顺序</a:t>
            </a:r>
            <a:r>
              <a:rPr lang="en-US" altLang="ja-JP" sz="2800" b="1" dirty="0" smtClean="0"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)</a:t>
            </a:r>
            <a:r>
              <a:rPr lang="ja-JP" altLang="en-US" sz="2800" b="1" dirty="0" smtClean="0"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　</a:t>
            </a:r>
            <a:r>
              <a:rPr lang="ja-JP" altLang="en-US" sz="2800" b="1" dirty="0" smtClean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　</a:t>
            </a:r>
            <a:r>
              <a:rPr lang="ja-JP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先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~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再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~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；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~</a:t>
            </a:r>
            <a:r>
              <a:rPr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之后</a:t>
            </a:r>
            <a:r>
              <a:rPr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~</a:t>
            </a:r>
            <a:endParaRPr lang="ja-JP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字体管家胖丫儿" panose="00020600040101010101" charset="-122"/>
              <a:ea typeface="字体管家胖丫儿" panose="00020600040101010101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ja-JP" sz="2800" b="1" dirty="0" smtClean="0">
                <a:solidFill>
                  <a:srgbClr val="527C57"/>
                </a:solidFill>
                <a:latin typeface="字体管家胖丫儿" panose="00020600040101010101" charset="-122"/>
                <a:ea typeface="字体管家胖丫儿" panose="00020600040101010101" charset="-122"/>
                <a:sym typeface="+mn-ea"/>
              </a:rPr>
              <a:t> </a:t>
            </a:r>
            <a:r>
              <a:rPr lang="ja-JP" altLang="en-US" sz="2800" b="1" dirty="0">
                <a:solidFill>
                  <a:srgbClr val="E66138"/>
                </a:solidFill>
                <a:latin typeface="Kozuka Mincho Pro M" panose="02020600000000000000" pitchFamily="18" charset="-128"/>
                <a:ea typeface="Kozuka Mincho Pro M" panose="02020600000000000000" pitchFamily="18" charset="-128"/>
                <a:sym typeface="+mn-ea"/>
              </a:rPr>
              <a:t>V たあとで </a:t>
            </a:r>
            <a:r>
              <a:rPr lang="ja-JP" altLang="en-US" sz="2800" b="1" dirty="0">
                <a:latin typeface="Kozuka Mincho Pro M" panose="02020600000000000000" pitchFamily="18" charset="-128"/>
                <a:ea typeface="Kozuka Mincho Pro M" panose="02020600000000000000" pitchFamily="18" charset="-128"/>
                <a:sym typeface="+mn-ea"/>
              </a:rPr>
              <a:t>＜</a:t>
            </a:r>
            <a:r>
              <a:rPr lang="zh-CN" altLang="ja-JP" sz="2800" b="1" dirty="0">
                <a:latin typeface="Kozuka Mincho Pro M" panose="02020600000000000000" pitchFamily="18" charset="-128"/>
                <a:ea typeface="宋体" panose="02010600030101010101" pitchFamily="2" charset="-122"/>
                <a:sym typeface="+mn-ea"/>
              </a:rPr>
              <a:t>动作的顺序</a:t>
            </a:r>
            <a:r>
              <a:rPr lang="ja-JP" altLang="en-US" sz="2800" b="1" dirty="0">
                <a:latin typeface="Kozuka Mincho Pro M" panose="02020600000000000000" pitchFamily="18" charset="-128"/>
                <a:ea typeface="Kozuka Mincho Pro M" panose="02020600000000000000" pitchFamily="18" charset="-128"/>
                <a:sym typeface="+mn-ea"/>
              </a:rPr>
              <a:t>＞</a:t>
            </a:r>
            <a:b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</a:b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✿表示第一个动作结束之后进行第二个动作。「てから」间隔时间</a:t>
            </a:r>
            <a:r>
              <a:rPr lang="ja-JP" altLang="en-US" sz="2400" dirty="0">
                <a:highlight>
                  <a:srgbClr val="FFFF00"/>
                </a:highlight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较短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，「あとで」间隔时间</a:t>
            </a:r>
            <a:r>
              <a:rPr lang="ja-JP" altLang="en-US" sz="2400" dirty="0">
                <a:highlight>
                  <a:srgbClr val="FFFF00"/>
                </a:highlight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较长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，但是可以相互使用。</a:t>
            </a:r>
            <a:endParaRPr lang="ja-JP" altLang="en-US" sz="2400" dirty="0">
              <a:latin typeface="Kozuka Gothic Pr6N R" panose="020B0400000000000000" pitchFamily="34" charset="-128"/>
              <a:ea typeface="Kozuka Gothic Pr6N R" panose="020B0400000000000000" pitchFamily="34" charset="-128"/>
              <a:sym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私はご飯を食べてから（○たあとで）散歩に出かけた。</a:t>
            </a:r>
            <a:endParaRPr lang="ja-JP" altLang="en-US" sz="2400" dirty="0">
              <a:latin typeface="Kozuka Gothic Pr6N R" panose="020B0400000000000000" pitchFamily="34" charset="-128"/>
              <a:ea typeface="Kozuka Gothic Pr6N R" panose="020B0400000000000000" pitchFamily="34" charset="-128"/>
              <a:sym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✿表示</a:t>
            </a:r>
            <a:r>
              <a:rPr lang="ja-JP" altLang="en-US" sz="2400" dirty="0">
                <a:solidFill>
                  <a:srgbClr val="FF0000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偶然出现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或</a:t>
            </a:r>
            <a:r>
              <a:rPr lang="ja-JP" altLang="en-US" sz="2400" dirty="0">
                <a:solidFill>
                  <a:srgbClr val="FF0000"/>
                </a:solidFill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自然发生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的情况时，这时用「</a:t>
            </a:r>
            <a:r>
              <a:rPr lang="ja-JP" altLang="en-US" sz="2400" dirty="0">
                <a:highlight>
                  <a:srgbClr val="FFFF00"/>
                </a:highlight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たあとで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」，不用「てから」。</a:t>
            </a:r>
            <a:endParaRPr lang="ja-JP" altLang="en-US" sz="2400" dirty="0">
              <a:latin typeface="Kozuka Gothic Pr6N R" panose="020B0400000000000000" pitchFamily="34" charset="-128"/>
              <a:ea typeface="Kozuka Gothic Pr6N R" panose="020B0400000000000000" pitchFamily="34" charset="-128"/>
              <a:sym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ご飯を食べたあとで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（</a:t>
            </a:r>
            <a:r>
              <a:rPr lang="ja-JP" altLang="en-US" sz="32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×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てから）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、友達が来た。</a:t>
            </a:r>
            <a:b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</a:br>
            <a:r>
              <a:rPr lang="ja-JP" altLang="en-US" sz="2400" dirty="0">
                <a:highlight>
                  <a:srgbClr val="FFFF00"/>
                </a:highlight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私が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家に帰った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あとで（</a:t>
            </a:r>
            <a:r>
              <a:rPr lang="ja-JP" altLang="en-US" sz="28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×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てから）、</a:t>
            </a:r>
            <a:r>
              <a:rPr lang="ja-JP" altLang="en-US" sz="2400" dirty="0">
                <a:highlight>
                  <a:srgbClr val="FFFF00"/>
                </a:highlight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雨が降った</a:t>
            </a:r>
            <a:r>
              <a:rPr lang="ja-JP" altLang="en-US" sz="2400" dirty="0">
                <a:latin typeface="Kozuka Gothic Pr6N R" panose="020B0400000000000000" pitchFamily="34" charset="-128"/>
                <a:ea typeface="Kozuka Gothic Pr6N R" panose="020B0400000000000000" pitchFamily="34" charset="-128"/>
                <a:sym typeface="+mn-ea"/>
              </a:rPr>
              <a:t>。</a:t>
            </a:r>
            <a:endParaRPr lang="ja-JP" altLang="en-US" sz="2400" dirty="0">
              <a:latin typeface="Kozuka Gothic Pr6N R" panose="020B0400000000000000" pitchFamily="34" charset="-128"/>
              <a:ea typeface="Kozuka Gothic Pr6N R" panose="020B0400000000000000" pitchFamily="34" charset="-128"/>
              <a:sym typeface="+mn-ea"/>
            </a:endParaRPr>
          </a:p>
          <a:p>
            <a:pPr lvl="0">
              <a:lnSpc>
                <a:spcPct val="150000"/>
              </a:lnSpc>
              <a:defRPr/>
            </a:pPr>
            <a:endParaRPr lang="ja-JP" altLang="en-US" sz="2400" dirty="0">
              <a:latin typeface="Kozuka Gothic Pr6N R" panose="020B0400000000000000" pitchFamily="34" charset="-128"/>
              <a:ea typeface="Kozuka Gothic Pr6N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吃完药后，马上睡觉了。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回到家后，给老师打了电话。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zh-CN" altLang="ja-JP" sz="2400" b="1">
              <a:latin typeface="Kozuka Gothic Pro R" panose="020B0400000000000000" pitchFamily="34" charset="-128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P61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61085" y="1012825"/>
            <a:ext cx="10674985" cy="558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それとも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＜选择＞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意义：构成选择疑问句，表示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两者选一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译文：是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，还是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接续：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疑问句＋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それとも＋疑问句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(1)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（この薬を飲むのは）食前ですか。</a:t>
            </a: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それとも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、食後ですか。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(2)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バスで行きますか。</a:t>
            </a: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それとも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、地下鉄で行きますか。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(3)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ケーキはいろいろありますよ。甘いほうがいいですか。</a:t>
            </a:r>
            <a:r>
              <a:rPr kumimoji="0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それとも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、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   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甘くないほうがいいですか。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8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</a:t>
            </a:r>
            <a:endParaRPr kumimoji="0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正文的朗读是什么时候呢？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上课之前呢，还是上课之后呢？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网球练习怎么样呀？是开心呢，还是痛苦呢？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P62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481965" y="921385"/>
            <a:ext cx="11192510" cy="551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Ｖるようにする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＜目标＞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意义：表示设法做到（或不做）某件事，达到某种要求、目标。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译文：注意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······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；力求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动词的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词典形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lang="zh-CN" altLang="en-US" sz="2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否定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形式＋ようにする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说明：常与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「できるだけ、必ず、ちゃんと」等副词呼应使用。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(1)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うがい薬も出しますから、できるだけ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うがいをするようにしてください</a:t>
            </a:r>
            <a:r>
              <a:rPr lang="ja-JP" altLang="ja-JP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(2)</a:t>
            </a:r>
            <a:r>
              <a:rPr kumimoji="0" lang="ja-JP" altLang="en-US" sz="2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今日からちゃんと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予習と復習をするようにします</a:t>
            </a:r>
            <a:r>
              <a:rPr kumimoji="0" lang="ja-JP" altLang="en-US" sz="2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r>
              <a:rPr kumimoji="0" lang="en-US" altLang="ja-JP" sz="2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</a:t>
            </a:r>
            <a:r>
              <a:rPr kumimoji="0" lang="ja-JP" altLang="en-US" sz="2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よしゅう　ふくしゅう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(3)約束の時間には</a:t>
            </a:r>
            <a:r>
              <a:rPr kumimoji="0" lang="ja-JP" altLang="en-US" sz="2400" b="1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遅れないようにしてください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P62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999301" y="921116"/>
            <a:ext cx="10675299" cy="551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Ｖるようにする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＜目标＞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意义：表示设法做到（或不做）某件事，达到某种要求、目标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译文：注意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······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；力求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接续：动词的词典形或否定形式＋ようにする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说明：常与「できるだけ、必ず、ちゃんと」等副词呼应使用。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(4)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図書館では大きな声で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話さないようにしましょう</a:t>
            </a:r>
            <a:r>
              <a:rPr lang="ja-JP" altLang="ja-JP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。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(5)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皆さんの</a:t>
            </a:r>
            <a:r>
              <a:rPr lang="ja-JP" altLang="en-US" sz="24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やさし</a:t>
            </a:r>
            <a:r>
              <a:rPr lang="ja-JP" altLang="en-US" sz="240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さ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を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忘れないようにしたい</a:t>
            </a:r>
            <a:r>
              <a:rPr kumimoji="0" lang="ja-JP" altLang="en-US" sz="2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。　優しい</a:t>
            </a:r>
            <a:r>
              <a:rPr kumimoji="0" lang="en-US" altLang="ja-JP" sz="2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→</a:t>
            </a:r>
            <a:r>
              <a:rPr kumimoji="0" lang="ja-JP" altLang="en-US" sz="2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優しさ</a:t>
            </a:r>
            <a:endParaRPr kumimoji="0" lang="en-US" altLang="ja-JP" sz="24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endParaRPr kumimoji="0" lang="zh-CN" altLang="ja-JP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rId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530915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新出単語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文法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練習用単語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P62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999301" y="921116"/>
            <a:ext cx="10675299" cy="5344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Ｖるようにする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＜目标＞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意义：表示设法做到（或不做）某件事，达到某种要求、目标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译文：注意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······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；力求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接续：动词的词典形或否定形式＋ようにする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algn="just" defTabSz="914400" rtl="0" eaLnBrk="1" fontAlgn="auto" latinLnBrk="0" hangingPunct="1">
              <a:lnSpc>
                <a:spcPct val="200000"/>
              </a:lnSpc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说明：常与「できるだけ、必ず、ちゃんと」等副词呼应使用。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☞</a:t>
            </a:r>
            <a:r>
              <a:rPr lang="zh-CN" altLang="ja-JP" sz="200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与「Ｖて/Ｖないで＋ください」相比，「Ｖる/Ｖない＋ようにしてください」表</a:t>
            </a:r>
            <a:endParaRPr kumimoji="0" lang="zh-CN" altLang="ja-JP" sz="20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ja-JP" sz="200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ja-JP" sz="200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达的不是对</a:t>
            </a:r>
            <a:r>
              <a:rPr lang="zh-CN" altLang="ja-JP" sz="200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一次性行为的命令、要求</a:t>
            </a:r>
            <a:r>
              <a:rPr lang="zh-CN" altLang="ja-JP" sz="200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，而是偏重指</a:t>
            </a:r>
            <a:r>
              <a:rPr lang="zh-CN" altLang="ja-JP" sz="200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习惯、日常</a:t>
            </a:r>
            <a:r>
              <a:rPr lang="zh-CN" altLang="ja-JP" sz="200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的行为。</a:t>
            </a:r>
            <a:endParaRPr lang="ja-JP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9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例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：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(6)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ここにお名前を（</a:t>
            </a:r>
            <a:r>
              <a:rPr lang="ja-JP" altLang="ja-JP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書いてください</a:t>
            </a:r>
            <a:r>
              <a:rPr lang="en-US" altLang="ja-JP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/</a:t>
            </a:r>
            <a:r>
              <a:rPr lang="ja-JP" altLang="en-US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×</a:t>
            </a:r>
            <a:r>
              <a:rPr lang="ja-JP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書くようにしてください。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</a:t>
            </a:r>
            <a:endParaRPr lang="ja-JP" altLang="ja-JP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>
              <a:solidFill>
                <a:srgbClr val="FF0000"/>
              </a:solidFill>
              <a:latin typeface="Kozuka Gothic Pro R" panose="020B0400000000000000" pitchFamily="34" charset="-128"/>
              <a:ea typeface="Kozuka Gothic Pro R" panose="020B0400000000000000" pitchFamily="34" charset="-128"/>
              <a:cs typeface="思源黑体" panose="020B0500000000090000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ja-JP" sz="240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尽可能每天吃些蔬菜。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日语课前</a:t>
            </a:r>
            <a:r>
              <a:rPr lang="zh-CN" altLang="ja-JP" sz="240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预习</a:t>
            </a:r>
            <a:r>
              <a:rPr lang="ja-JP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P62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23315" y="774065"/>
            <a:ext cx="10674985" cy="5742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で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时间量的限定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＞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意义：表示对时间量的限定，即谓语动词所表示的变化或完成是在该时间量经过后出现的。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译文：（时间量）就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接续：表示时间量的名词+で</a:t>
            </a: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　　　　　　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说明：动词一般表示变化或可能的含义。</a:t>
            </a: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　　　　　　　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27C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：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(1)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たぶん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2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、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3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日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熱は下がるでしょう。              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(2)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まず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10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分間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この文章を読んでください。　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(3)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あと</a:t>
            </a:r>
            <a:r>
              <a:rPr lang="en-US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1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週間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この工事は終わるだろう。     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　　</a:t>
            </a:r>
            <a:r>
              <a:rPr lang="en-US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(4)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あの夫婦は結婚して半年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で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別れた。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   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</a:t>
            </a:r>
            <a:endParaRPr kumimoji="0" lang="ja-JP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335209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P62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114236" y="1114156"/>
            <a:ext cx="10675299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で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时间量的限定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意义：表示对时间量的限定，即谓语动词所表示的变化或完成是在该时间量经过后出现的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译文：（时间量）就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接续：表示时间量的名词+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で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说明：动词一般表示变化或可能的含义。</a:t>
            </a:r>
            <a:endParaRPr kumimoji="0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27C5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☞</a:t>
            </a:r>
            <a:r>
              <a:rPr lang="ja-JP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「で」</a:t>
            </a:r>
            <a:r>
              <a:rPr lang="zh-CN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还可以前接表达</a:t>
            </a:r>
            <a:r>
              <a:rPr lang="zh-CN" altLang="en-US" sz="200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时间点</a:t>
            </a:r>
            <a:r>
              <a:rPr lang="zh-CN" altLang="en-US" sz="2000" u="sng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的名词，意为</a:t>
            </a: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持续的动作或状态以该时间点为界限结</a:t>
            </a:r>
            <a:endParaRPr lang="zh-CN" altLang="en-US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束。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：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宋体" panose="02010600030101010101" pitchFamily="2" charset="-122"/>
                <a:cs typeface="Kozuka Gothic Pro R" panose="020B0400000000000000" pitchFamily="34" charset="-128"/>
              </a:rPr>
              <a:t>5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長い夏休みも明日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終わりです。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(6)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雪の影響により、図書館は16時</a:t>
            </a:r>
            <a:r>
              <a:rPr kumimoji="0" lang="ja-JP" altLang="en-US" sz="24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で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閉館いたします。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　　　　　　　　　　　　　　　　　　　　　　</a:t>
            </a:r>
            <a:endParaRPr kumimoji="0" lang="ja-JP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800"/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800"/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335209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02335" y="137668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半年就回国了。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天就辞职了</a:t>
            </a:r>
            <a:r>
              <a:rPr lang="zh-CN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10" name="组合 9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11" name="矩形: 剪去单角 10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186486" y="388532"/>
                <a:ext cx="2302438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文法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P63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6319" y="324813"/>
              <a:ext cx="662791" cy="525384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999301" y="1023351"/>
            <a:ext cx="10675299" cy="492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en-US" altLang="ja-JP" sz="2800" b="1" i="0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N</a:t>
            </a:r>
            <a:r>
              <a:rPr kumimoji="0" lang="ja-JP" altLang="en-US" sz="2800" b="1" i="0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の</a:t>
            </a:r>
            <a:r>
              <a:rPr kumimoji="0" lang="en-US" altLang="ja-JP" sz="2800" b="1" i="0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/</a:t>
            </a:r>
            <a:r>
              <a:rPr kumimoji="0" lang="ja-JP" altLang="en-US" sz="2800" b="1" i="0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Ｖる</a:t>
            </a:r>
            <a:r>
              <a:rPr kumimoji="0" lang="en-US" altLang="ja-JP" sz="2800" b="1" i="0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/</a:t>
            </a:r>
            <a:r>
              <a:rPr kumimoji="0" lang="ja-JP" altLang="en-US" sz="2800" b="1" i="0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Ｖたとおり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＜基准、标准＞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意义：表示按照前述的动作、标准、要求等进行某动作。</a:t>
            </a:r>
            <a:endParaRPr kumimoji="0" lang="ja-JP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译文：按照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；正如</a:t>
            </a:r>
            <a:r>
              <a:rPr lang="en-US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······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接续：动词的词典形+とおり</a:t>
            </a:r>
            <a:endParaRPr kumimoji="0" lang="ja-JP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</a:t>
            </a: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Ｖた</a:t>
            </a: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+とおり　　　　　　　　　　　今回の事件は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計画通りでした</a:t>
            </a:r>
            <a:endParaRPr lang="ja-JP" altLang="zh-CN" sz="2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ja-JP" altLang="zh-CN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名词+の+とおり　　　</a:t>
            </a:r>
            <a:r>
              <a:rPr lang="en-US" altLang="ja-JP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ja-JP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どおり　　計画通り（に）してください</a:t>
            </a:r>
            <a:endParaRPr kumimoji="0" lang="ja-JP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27C57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  </a:t>
            </a:r>
            <a:r>
              <a:rPr lang="ja-JP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(1)さっき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言ったとおり</a:t>
            </a:r>
            <a:r>
              <a:rPr lang="ja-JP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、ちゃんと薬を飲んで、よく休んでくださいね。</a:t>
            </a:r>
            <a:endParaRPr lang="ja-JP" altLang="ja-JP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   (2)</a:t>
            </a:r>
            <a:r>
              <a:rPr lang="ja-JP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お医者さんが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言うとおり</a:t>
            </a:r>
            <a:r>
              <a:rPr lang="ja-JP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にしてください。</a:t>
            </a:r>
            <a:endParaRPr lang="ja-JP" altLang="zh-CN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  <a:p>
            <a:pPr marR="0" lvl="0" indent="0" algn="just" defTabSz="914400" rtl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         (3)</a:t>
            </a:r>
            <a:r>
              <a:rPr lang="ja-JP" altLang="en-US" sz="2400" b="1" u="sng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説明書のとおり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に操作してください。操作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そうさ</a:t>
            </a:r>
            <a:endParaRPr lang="ja-JP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  <a:sym typeface="+mn-ea"/>
            </a:endParaRPr>
          </a:p>
        </p:txBody>
      </p:sp>
      <p:pic>
        <p:nvPicPr>
          <p:cNvPr id="6" name="图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18" y="6152187"/>
            <a:ext cx="626170" cy="62617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 rot="19800147">
            <a:off x="388093" y="1487473"/>
            <a:ext cx="653326" cy="479204"/>
            <a:chOff x="6579684" y="1851050"/>
            <a:chExt cx="4331265" cy="3176915"/>
          </a:xfrm>
        </p:grpSpPr>
        <p:grpSp>
          <p:nvGrpSpPr>
            <p:cNvPr id="21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5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grpSp>
            <p:nvGrpSpPr>
              <p:cNvPr id="26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7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8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29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22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3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" name="Group 44"/>
          <p:cNvGrpSpPr/>
          <p:nvPr/>
        </p:nvGrpSpPr>
        <p:grpSpPr>
          <a:xfrm>
            <a:off x="602488" y="3028400"/>
            <a:ext cx="363925" cy="408748"/>
            <a:chOff x="0" y="0"/>
            <a:chExt cx="807366" cy="906807"/>
          </a:xfrm>
        </p:grpSpPr>
        <p:sp>
          <p:nvSpPr>
            <p:cNvPr id="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1" y="301841"/>
            <a:ext cx="4048557" cy="728345"/>
            <a:chOff x="-1" y="301841"/>
            <a:chExt cx="4048557" cy="728345"/>
          </a:xfrm>
        </p:grpSpPr>
        <p:sp>
          <p:nvSpPr>
            <p:cNvPr id="9" name="矩形: 剪去单角 8"/>
            <p:cNvSpPr/>
            <p:nvPr/>
          </p:nvSpPr>
          <p:spPr>
            <a:xfrm>
              <a:off x="-1" y="301841"/>
              <a:ext cx="4048125" cy="728345"/>
            </a:xfrm>
            <a:prstGeom prst="snip1Rect">
              <a:avLst>
                <a:gd name="adj" fmla="val 32434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296" y="388532"/>
              <a:ext cx="3731260" cy="433705"/>
              <a:chOff x="88560" y="274732"/>
              <a:chExt cx="3731260" cy="43370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957875" y="274732"/>
                <a:ext cx="2861945" cy="4337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ja-JP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練習</a:t>
                </a:r>
                <a:endParaRPr lang="ja-JP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88560" y="302832"/>
                <a:ext cx="762658" cy="405463"/>
              </a:xfrm>
              <a:prstGeom prst="rect">
                <a:avLst/>
              </a:prstGeom>
            </p:spPr>
          </p:pic>
        </p:grpSp>
      </p:grp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3885" y="1536700"/>
            <a:ext cx="10522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200000"/>
              </a:lnSpc>
            </a:pPr>
            <a:r>
              <a:rPr lang="ja-JP" altLang="en-US" sz="2400" b="1">
                <a:latin typeface="Kozuka Gothic Pro R" panose="020B0400000000000000" pitchFamily="34" charset="-128"/>
                <a:ea typeface="Kozuka Gothic Pro R" panose="020B0400000000000000" pitchFamily="34" charset="-128"/>
                <a:sym typeface="+mn-ea"/>
              </a:rPr>
              <a:t>翻訳（ほんやく）しましょう。</a:t>
            </a:r>
            <a:endParaRPr lang="ja-JP" altLang="en-US" sz="2400" b="1">
              <a:latin typeface="Kozuka Gothic Pro R" panose="020B0400000000000000" pitchFamily="34" charset="-128"/>
              <a:ea typeface="Kozuka Gothic Pro R" panose="020B0400000000000000" pitchFamily="34" charset="-128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按照老师说的写了作文。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endParaRPr lang="en-US" altLang="ja-JP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请按照录音的发音来练习。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200000"/>
              </a:lnSpc>
            </a:pPr>
            <a:r>
              <a:rPr lang="en-US" altLang="ja-JP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⇒</a:t>
            </a:r>
            <a:r>
              <a:rPr lang="ja-JP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　</a:t>
            </a:r>
            <a:endParaRPr lang="ja-JP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2916" y="2170643"/>
            <a:ext cx="9526059" cy="2516714"/>
            <a:chOff x="1208682" y="2051097"/>
            <a:chExt cx="9526059" cy="2516714"/>
          </a:xfrm>
        </p:grpSpPr>
        <p:sp>
          <p:nvSpPr>
            <p:cNvPr id="27" name="椭圆 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1228791" y="2051097"/>
              <a:ext cx="2334683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椭圆 1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8237074" y="2072262"/>
              <a:ext cx="2497667" cy="2495549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椭圆 1">
              <a:hlinkClick r:id="rId1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563473" y="2072262"/>
              <a:ext cx="2336800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椭圆 1">
              <a:hlinkClick r:id="" action="ppaction://noaction"/>
            </p:cNvPr>
            <p:cNvSpPr>
              <a:spLocks noChangeArrowheads="1"/>
            </p:cNvSpPr>
            <p:nvPr/>
          </p:nvSpPr>
          <p:spPr bwMode="auto">
            <a:xfrm>
              <a:off x="5900273" y="2072262"/>
              <a:ext cx="2334684" cy="2495549"/>
            </a:xfrm>
            <a:custGeom>
              <a:avLst/>
              <a:gdLst>
                <a:gd name="T0" fmla="*/ 0 w 1751265"/>
                <a:gd name="T1" fmla="*/ 0 h 1872208"/>
                <a:gd name="T2" fmla="*/ 0 60000 65536"/>
                <a:gd name="T3" fmla="*/ 0 w 1751265"/>
                <a:gd name="T4" fmla="*/ 0 h 1872208"/>
                <a:gd name="T5" fmla="*/ 1751265 w 1751265"/>
                <a:gd name="T6" fmla="*/ 1872208 h 1872208"/>
              </a:gdLst>
              <a:ahLst/>
              <a:cxnLst>
                <a:cxn ang="T2">
                  <a:pos x="T0" y="T1"/>
                </a:cxn>
              </a:cxnLst>
              <a:rect l="T3" t="T4" r="T5" b="T6"/>
              <a:pathLst>
                <a:path w="1751265" h="1872208">
                  <a:moveTo>
                    <a:pt x="936104" y="0"/>
                  </a:moveTo>
                  <a:cubicBezTo>
                    <a:pt x="1286069" y="0"/>
                    <a:pt x="1591179" y="192044"/>
                    <a:pt x="1751265" y="476797"/>
                  </a:cubicBezTo>
                  <a:cubicBezTo>
                    <a:pt x="1668191" y="615556"/>
                    <a:pt x="1621028" y="777971"/>
                    <a:pt x="1621028" y="951401"/>
                  </a:cubicBezTo>
                  <a:cubicBezTo>
                    <a:pt x="1621028" y="1118433"/>
                    <a:pt x="1664775" y="1275246"/>
                    <a:pt x="1741972" y="1410708"/>
                  </a:cubicBezTo>
                  <a:cubicBezTo>
                    <a:pt x="1580006" y="1687123"/>
                    <a:pt x="1279670" y="1872208"/>
                    <a:pt x="936104" y="1872208"/>
                  </a:cubicBezTo>
                  <a:cubicBezTo>
                    <a:pt x="419108" y="1872208"/>
                    <a:pt x="0" y="1453100"/>
                    <a:pt x="0" y="936104"/>
                  </a:cubicBezTo>
                  <a:cubicBezTo>
                    <a:pt x="0" y="419108"/>
                    <a:pt x="419108" y="0"/>
                    <a:pt x="9361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4" name="TextBox 14"/>
            <p:cNvSpPr>
              <a:spLocks noChangeArrowheads="1"/>
            </p:cNvSpPr>
            <p:nvPr/>
          </p:nvSpPr>
          <p:spPr bwMode="auto">
            <a:xfrm>
              <a:off x="2043708" y="2065911"/>
              <a:ext cx="530915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01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5" name="TextBox 15"/>
            <p:cNvSpPr>
              <a:spLocks noChangeArrowheads="1"/>
            </p:cNvSpPr>
            <p:nvPr/>
          </p:nvSpPr>
          <p:spPr bwMode="auto">
            <a:xfrm>
              <a:off x="4418608" y="2116209"/>
              <a:ext cx="630301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02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6" name="TextBox 16"/>
            <p:cNvSpPr>
              <a:spLocks noChangeArrowheads="1"/>
            </p:cNvSpPr>
            <p:nvPr/>
          </p:nvSpPr>
          <p:spPr bwMode="auto">
            <a:xfrm>
              <a:off x="6700375" y="2116209"/>
              <a:ext cx="583814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03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7" name="TextBox 17"/>
            <p:cNvSpPr>
              <a:spLocks noChangeArrowheads="1"/>
            </p:cNvSpPr>
            <p:nvPr/>
          </p:nvSpPr>
          <p:spPr bwMode="auto">
            <a:xfrm>
              <a:off x="9062905" y="2116209"/>
              <a:ext cx="622286" cy="7694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方正兰亭粗黑_GBK" panose="02000000000000000000" pitchFamily="2" charset="-122"/>
                </a:rPr>
                <a:t>04</a:t>
              </a:r>
              <a:endParaRPr lang="en-US" altLang="zh-CN" sz="4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38" name="直接连接符 18"/>
            <p:cNvSpPr>
              <a:spLocks noChangeShapeType="1"/>
            </p:cNvSpPr>
            <p:nvPr/>
          </p:nvSpPr>
          <p:spPr bwMode="auto">
            <a:xfrm>
              <a:off x="1516657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9" name="直接连接符 19"/>
            <p:cNvSpPr>
              <a:spLocks noChangeShapeType="1"/>
            </p:cNvSpPr>
            <p:nvPr/>
          </p:nvSpPr>
          <p:spPr bwMode="auto">
            <a:xfrm>
              <a:off x="3874625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0" name="直接连接符 20"/>
            <p:cNvSpPr>
              <a:spLocks noChangeShapeType="1"/>
            </p:cNvSpPr>
            <p:nvPr/>
          </p:nvSpPr>
          <p:spPr bwMode="auto">
            <a:xfrm>
              <a:off x="6209308" y="2844846"/>
              <a:ext cx="1714500" cy="211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" name="直接连接符 21"/>
            <p:cNvSpPr>
              <a:spLocks noChangeShapeType="1"/>
            </p:cNvSpPr>
            <p:nvPr/>
          </p:nvSpPr>
          <p:spPr bwMode="auto">
            <a:xfrm>
              <a:off x="8556691" y="2844846"/>
              <a:ext cx="1913467" cy="2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2" name="TextBox 22"/>
            <p:cNvSpPr>
              <a:spLocks noChangeArrowheads="1"/>
            </p:cNvSpPr>
            <p:nvPr/>
          </p:nvSpPr>
          <p:spPr bwMode="auto">
            <a:xfrm>
              <a:off x="120868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会話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extBox 24"/>
            <p:cNvSpPr>
              <a:spLocks noChangeArrowheads="1"/>
            </p:cNvSpPr>
            <p:nvPr/>
          </p:nvSpPr>
          <p:spPr bwMode="auto">
            <a:xfrm>
              <a:off x="3577573" y="3001478"/>
              <a:ext cx="2328333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新出単語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TextBox 26"/>
            <p:cNvSpPr>
              <a:spLocks noChangeArrowheads="1"/>
            </p:cNvSpPr>
            <p:nvPr/>
          </p:nvSpPr>
          <p:spPr bwMode="auto">
            <a:xfrm>
              <a:off x="5914372" y="3001478"/>
              <a:ext cx="2330449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文法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TextBox 28"/>
            <p:cNvSpPr>
              <a:spLocks noChangeArrowheads="1"/>
            </p:cNvSpPr>
            <p:nvPr/>
          </p:nvSpPr>
          <p:spPr bwMode="auto">
            <a:xfrm>
              <a:off x="8556691" y="3003602"/>
              <a:ext cx="1913467" cy="4419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ja-JP" altLang="en-US" sz="20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微软雅黑" panose="020B0503020204020204" pitchFamily="34" charset="-122"/>
                </a:rPr>
                <a:t>練習用単語</a:t>
              </a:r>
              <a:endParaRPr lang="zh-CN" altLang="en-US" sz="2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1088" y="3521903"/>
              <a:ext cx="824912" cy="783667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9160" y="3440122"/>
              <a:ext cx="1370299" cy="858038"/>
            </a:xfrm>
            <a:prstGeom prst="rect">
              <a:avLst/>
            </a:pr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52278" y="3451861"/>
              <a:ext cx="1067638" cy="846299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7659" y="3575600"/>
              <a:ext cx="1162355" cy="6179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P18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10820" y="921385"/>
            <a:ext cx="11364595" cy="5833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予約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（よやく）⓪＜名・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预约；预订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ホテルを予約する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朗読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（ろうどく）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⓪＜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名・他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朗读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en-US" altLang="ja-JP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デザート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dessert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）②＜名＞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 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甜品</a:t>
            </a:r>
            <a:endParaRPr lang="ja-JP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アイス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①＜名＞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冰；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冰激凌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プリン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pudding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）①＜名＞</a:t>
            </a:r>
            <a:r>
              <a:rPr lang="ja-JP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ja-JP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「プッディング」</a:t>
            </a:r>
            <a:r>
              <a:rPr lang="zh-CN" altLang="ja-JP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的音变形式）布丁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lang="ja-JP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絶対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（ぜったい）⓪＜名・副＞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绝对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不要不急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（ふようふきゅう）⓪＜名＞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非必要非紧急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AutoNum type="arabicPeriod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外出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（がいしゅつ）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⓪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＜名・自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solidFill>
                  <a:srgbClr val="527C5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外出；出门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P18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09981" y="827455"/>
            <a:ext cx="11326873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9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控える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（ひかえる）③②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减少；控制；临近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お酒を～</a:t>
            </a:r>
            <a:endParaRPr lang="en-US" altLang="ja-JP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騒ぐ</a:t>
            </a:r>
            <a:r>
              <a:rPr kumimoji="0" lang="ja-JP" altLang="en-US" sz="2400" i="0" u="none" strike="noStrike" kern="1200" cap="none" spc="0" normalizeH="0" baseline="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さわぐ）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②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吵闹</a:t>
            </a:r>
            <a:endParaRPr kumimoji="0" lang="zh-CN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チャンス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chance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）① ＜名＞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机会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機会きかい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逃す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（のがす）②＜他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Ⅰ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放跑；错过；（看）漏掉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犯人を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逃す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シャワー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shower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①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淋浴；冲凉</a:t>
            </a:r>
            <a:r>
              <a:rPr kumimoji="0" lang="ja-JP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浴びる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（あびる）⓪＜他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淋浴；沐浴；照射</a:t>
            </a:r>
            <a:r>
              <a:rPr lang="ja-JP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ja-JP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本棚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（ほんだな）①＜</a:t>
            </a:r>
            <a:r>
              <a:rPr lang="zh-CN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名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书架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 typeface="+mj-lt"/>
              <a:buAutoNum type="arabicPeriod" startAt="10"/>
              <a:defRPr/>
            </a:pPr>
            <a:r>
              <a:rPr lang="ja-JP" altLang="en-US" sz="2400" b="1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組み立てる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（くみたてる）④⓪＜他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组装；安装</a:t>
            </a:r>
            <a:endParaRPr lang="zh-CN" altLang="ja-JP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image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7860" y="4173855"/>
            <a:ext cx="523240" cy="620395"/>
          </a:xfrm>
          <a:prstGeom prst="rect">
            <a:avLst/>
          </a:prstGeom>
        </p:spPr>
      </p:pic>
      <p:pic>
        <p:nvPicPr>
          <p:cNvPr id="4" name="图片 3" descr="imag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5" y="1209040"/>
            <a:ext cx="521335" cy="50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364665" y="1209676"/>
            <a:ext cx="9519285" cy="2870200"/>
            <a:chOff x="92289" y="-1720175"/>
            <a:chExt cx="7883045" cy="2870403"/>
          </a:xfrm>
        </p:grpSpPr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50112" y="425642"/>
              <a:ext cx="3625222" cy="724586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92289" y="-1720175"/>
              <a:ext cx="2072538" cy="33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医者：</a:t>
              </a:r>
              <a:endPara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形 9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4375" y="1650365"/>
            <a:ext cx="6647815" cy="1213485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765" y="311785"/>
            <a:ext cx="843216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P59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（高橋は</a:t>
            </a:r>
            <a:r>
              <a:rPr lang="ja-JP" altLang="en-US" sz="2000" u="sng" dirty="0">
                <a:solidFill>
                  <a:schemeClr val="accent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体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の</a:t>
            </a:r>
            <a:r>
              <a:rPr lang="ja-JP" altLang="en-US" sz="2000" u="sng" dirty="0">
                <a:solidFill>
                  <a:schemeClr val="accent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調子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が悪くなり、日本人の医者がいる病院へ行く）</a:t>
            </a:r>
            <a:endParaRPr lang="en-US" altLang="zh-CN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1185" y="3366770"/>
            <a:ext cx="38703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はい。よろしくお願いします。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64615" y="1802765"/>
            <a:ext cx="5779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solidFill>
                  <a:schemeClr val="accent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次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の方、どうぞ。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高橋さん。えーっと、留学生の方ですね。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63300" y="2983023"/>
            <a:ext cx="765916" cy="781984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8739096" y="3029465"/>
            <a:ext cx="207253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1383716" y="4315460"/>
            <a:ext cx="250272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医者：</a:t>
            </a:r>
            <a:endParaRPr lang="ja-JP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形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340" y="4794250"/>
            <a:ext cx="3051810" cy="891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0480" y="4901565"/>
            <a:ext cx="233045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どうしましたか。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" y="301841"/>
            <a:ext cx="4048125" cy="619376"/>
            <a:chOff x="-1" y="301841"/>
            <a:chExt cx="4048125" cy="619376"/>
          </a:xfrm>
        </p:grpSpPr>
        <p:grpSp>
          <p:nvGrpSpPr>
            <p:cNvPr id="7" name="组合 6"/>
            <p:cNvGrpSpPr/>
            <p:nvPr/>
          </p:nvGrpSpPr>
          <p:grpSpPr>
            <a:xfrm>
              <a:off x="-1" y="301841"/>
              <a:ext cx="4048125" cy="619376"/>
              <a:chOff x="-1" y="301841"/>
              <a:chExt cx="4048125" cy="619376"/>
            </a:xfrm>
          </p:grpSpPr>
          <p:sp>
            <p:nvSpPr>
              <p:cNvPr id="9" name="矩形: 剪去单角 8"/>
              <p:cNvSpPr/>
              <p:nvPr/>
            </p:nvSpPr>
            <p:spPr>
              <a:xfrm>
                <a:off x="-1" y="301841"/>
                <a:ext cx="4048125" cy="619376"/>
              </a:xfrm>
              <a:prstGeom prst="snip1Rect">
                <a:avLst>
                  <a:gd name="adj" fmla="val 32434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078731" y="388532"/>
                <a:ext cx="27019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練習用単語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（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P8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方正宋刻本秀楷简体" panose="02000000000000000000" charset="-122"/>
                    <a:ea typeface="方正宋刻本秀楷简体" panose="02000000000000000000" charset="-122"/>
                  </a:rPr>
                  <a:t>）</a:t>
                </a:r>
                <a:endParaRPr lang="en-US" altLang="ja-JP" sz="2400" dirty="0">
                  <a:solidFill>
                    <a:schemeClr val="bg1"/>
                  </a:solidFill>
                  <a:latin typeface="方正宋刻本秀楷简体" panose="02000000000000000000" charset="-122"/>
                  <a:ea typeface="方正宋刻本秀楷简体" panose="02000000000000000000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0764" y="351176"/>
              <a:ext cx="760212" cy="476021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317500" y="1166495"/>
            <a:ext cx="11327130" cy="4177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7"/>
            </a:pPr>
            <a:r>
              <a:rPr lang="ja-JP" altLang="en-US" sz="2400" b="1" dirty="0">
                <a:solidFill>
                  <a:srgbClr val="E66138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求める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（もとめる）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③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他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Ⅱ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lang="ja-JP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ja-JP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希望得到；寻求；要求</a:t>
            </a:r>
            <a:r>
              <a:rPr lang="ja-JP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ja-JP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lnSpc>
                <a:spcPct val="180000"/>
              </a:lnSpc>
              <a:spcBef>
                <a:spcPct val="0"/>
              </a:spcBef>
              <a:buClr>
                <a:schemeClr val="tx1"/>
              </a:buClr>
              <a:buFont typeface="+mj-lt"/>
              <a:buAutoNum type="arabicPeriod" startAt="17"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66138"/>
                </a:solidFill>
                <a:effectLst/>
                <a:uLnTx/>
                <a:uFillTx/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徹夜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（てつや）⓪＜名・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自</a:t>
            </a:r>
            <a:r>
              <a:rPr lang="en-US" altLang="ja-JP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  <a:sym typeface="+mn-ea"/>
              </a:rPr>
              <a:t>Ⅲ</a:t>
            </a:r>
            <a:r>
              <a:rPr lang="ja-JP" altLang="en-US" sz="2400" dirty="0">
                <a:solidFill>
                  <a:srgbClr val="527C57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Kozuka Gothic Pro R" panose="020B0400000000000000" pitchFamily="34" charset="-128"/>
              </a:rPr>
              <a:t>＞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zh-CN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通宵；熬夜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　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556" y="2654709"/>
            <a:ext cx="9856783" cy="2477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941" y="3604334"/>
            <a:ext cx="4148037" cy="3253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91200" y="511179"/>
            <a:ext cx="7907837" cy="6185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（高桥身体情况不好，去有日本医生在的医院）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医生：下一位，请进。高桥，嗯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·····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是留学生对吧。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高桥：是的，请多关照。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医生：哪里不舒服啊。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高桥：嗯，昨天晚上突然发起烧来，睡觉前吃了药，但是烧没有退。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而且，喉咙也特别的疼。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医生：好，先用这个量一下体温，来，张开嘴巴。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哦，肿的很厉害呢，好了，可以了。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高桥：医生，其实最近我也没有什么食欲。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医生：是吧，留学生生活其实也挺辛苦的，可能是积累了一些压力吧，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应该时常放松一下。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高桥：好的。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医生：我看一下温度计，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38.7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度，烧的挺高的。不卧床的话应该挺难受的吧</a:t>
            </a:r>
            <a:r>
              <a:rPr lang="ja-JP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高桥：嗯，是有点。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医生：嗯，是感冒呢。我给你开一个星期的药，早晚各吃两片。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高桥：是饭前吃，还是饭后吃呢。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医生：饭后。再给你开一点漱口药，尽可能多漱漱口。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高桥：好的，我知道了。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医生：可能两三天烧就退了，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　　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但烧退了之后，刚刚也说了，还是要按时吃药，好好休息。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高桥：好的，非常感谢。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医生：请多保重。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2963" y="355106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课文翻译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image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8840" y="2766060"/>
            <a:ext cx="530225" cy="549275"/>
          </a:xfrm>
          <a:prstGeom prst="rect">
            <a:avLst/>
          </a:prstGeom>
        </p:spPr>
      </p:pic>
      <p:pic>
        <p:nvPicPr>
          <p:cNvPr id="2" name="图形 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2720" y="1188571"/>
            <a:ext cx="8684260" cy="1316355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3108960" y="1389380"/>
            <a:ext cx="8098790" cy="897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ja-JP" altLang="en-US" sz="2000" dirty="0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あのう、昨日の夜、急に</a:t>
            </a:r>
            <a:r>
              <a:rPr lang="ja-JP" altLang="en-US" sz="2000" u="sng" dirty="0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熱</a:t>
            </a:r>
            <a:r>
              <a:rPr lang="ja-JP" altLang="en-US" sz="2000" dirty="0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が出て、寝る</a:t>
            </a:r>
            <a:r>
              <a:rPr lang="ja-JP" altLang="en-US" sz="2000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前に</a:t>
            </a:r>
            <a:r>
              <a:rPr lang="ja-JP" altLang="en-US" sz="2000" dirty="0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薬を飲んだんですが、</a:t>
            </a:r>
            <a:r>
              <a:rPr lang="ja-JP" altLang="en-US" sz="2000" u="sng" dirty="0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下がらない</a:t>
            </a:r>
            <a:r>
              <a:rPr lang="ja-JP" altLang="en-US" sz="2000" dirty="0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んです。</a:t>
            </a:r>
            <a:r>
              <a:rPr lang="ja-JP" altLang="en-US" sz="2000" u="sng" dirty="0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それに</a:t>
            </a:r>
            <a:r>
              <a:rPr lang="ja-JP" altLang="en-US" sz="2000" dirty="0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、</a:t>
            </a:r>
            <a:r>
              <a:rPr lang="ja-JP" altLang="en-US" sz="2000" u="sng" dirty="0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のど</a:t>
            </a:r>
            <a:r>
              <a:rPr lang="ja-JP" altLang="en-US" sz="2000" dirty="0">
                <a:solidFill>
                  <a:schemeClr val="tx1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もとても痛いんです。</a:t>
            </a:r>
            <a:endParaRPr lang="ja-JP" altLang="en-US" sz="2000" dirty="0">
              <a:solidFill>
                <a:schemeClr val="tx1"/>
              </a:solidFill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61445" y="846883"/>
            <a:ext cx="765916" cy="781984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9008336" y="879355"/>
            <a:ext cx="207253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659765" y="311785"/>
            <a:ext cx="843216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P59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（高橋は体の調子が悪くなり、日本人の医者がいる病院へ行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く）</a:t>
            </a:r>
            <a:endParaRPr lang="en-US" altLang="zh-CN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2"/>
            </p:custDataLst>
          </p:nvPr>
        </p:nvSpPr>
        <p:spPr>
          <a:xfrm>
            <a:off x="1383716" y="2877820"/>
            <a:ext cx="250272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医者：</a:t>
            </a:r>
            <a:endParaRPr lang="ja-JP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形 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9345" y="3091815"/>
            <a:ext cx="8436610" cy="156400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16"/>
            </p:custDataLst>
          </p:nvPr>
        </p:nvSpPr>
        <p:spPr>
          <a:xfrm>
            <a:off x="1383665" y="3284855"/>
            <a:ext cx="8037830" cy="116268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じゃあ。まずこれで熱を計ってください。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はかる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はい、じゃあ、口を開けてください。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ああ、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ずいぶんはれていますね。はい、いいですよ。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11" name="图形 3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0230" y="5083810"/>
            <a:ext cx="5805805" cy="88836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18"/>
            </p:custDataLst>
          </p:nvPr>
        </p:nvSpPr>
        <p:spPr>
          <a:xfrm>
            <a:off x="5984875" y="5227955"/>
            <a:ext cx="5471160" cy="744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先生、実は最近ずっと食欲もないんです。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8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80825" y="4655613"/>
            <a:ext cx="765916" cy="781984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20"/>
            </p:custDataLst>
          </p:nvPr>
        </p:nvSpPr>
        <p:spPr>
          <a:xfrm>
            <a:off x="9135336" y="4773175"/>
            <a:ext cx="207253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image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5960" y="4371975"/>
            <a:ext cx="500380" cy="581660"/>
          </a:xfrm>
          <a:prstGeom prst="rect">
            <a:avLst/>
          </a:prstGeom>
        </p:spPr>
      </p:pic>
      <p:pic>
        <p:nvPicPr>
          <p:cNvPr id="4" name="图片 3" descr="image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4375" y="1149350"/>
            <a:ext cx="514985" cy="56642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9290" y="3531235"/>
            <a:ext cx="1324610" cy="724535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920" y="1514475"/>
            <a:ext cx="8385175" cy="200342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1100455" y="1899285"/>
            <a:ext cx="77273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そうですねえ。留学生活はいろいろ</a:t>
            </a:r>
            <a:r>
              <a:rPr lang="ja-JP" altLang="en-US" sz="2000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と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大変でしょうから、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ストレスがたまっているの</a:t>
            </a:r>
            <a:r>
              <a:rPr lang="ja-JP" altLang="en-US" sz="2000" dirty="0">
                <a:solidFill>
                  <a:srgbClr val="FF0000"/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かもしれません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ね。ときどき息抜きをしたほうがいいですよ。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1383081" y="1169035"/>
            <a:ext cx="250272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医者：</a:t>
            </a:r>
            <a:endParaRPr lang="ja-JP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2"/>
            </p:custDataLst>
          </p:nvPr>
        </p:nvSpPr>
        <p:spPr>
          <a:xfrm>
            <a:off x="9558655" y="3542665"/>
            <a:ext cx="12528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はい。</a:t>
            </a:r>
            <a:endParaRPr lang="ja-JP" altLang="en-US" sz="22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63300" y="3158918"/>
            <a:ext cx="765916" cy="781984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16"/>
            </p:custDataLst>
          </p:nvPr>
        </p:nvSpPr>
        <p:spPr>
          <a:xfrm>
            <a:off x="8739096" y="3205360"/>
            <a:ext cx="207253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>
            <p:custDataLst>
              <p:tags r:id="rId17"/>
            </p:custDataLst>
          </p:nvPr>
        </p:nvSpPr>
        <p:spPr>
          <a:xfrm>
            <a:off x="659765" y="311785"/>
            <a:ext cx="843216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P59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（高橋は体の調子が悪くなり、日本人の医者がいる病院へ行く）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  <a:cs typeface="微软雅黑" panose="020B0503020204020204" pitchFamily="34" charset="-122"/>
            </a:endParaRPr>
          </a:p>
        </p:txBody>
      </p:sp>
      <p:pic>
        <p:nvPicPr>
          <p:cNvPr id="24" name="图形 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505" y="4766945"/>
            <a:ext cx="8403590" cy="1679575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19"/>
            </p:custDataLst>
          </p:nvPr>
        </p:nvSpPr>
        <p:spPr>
          <a:xfrm>
            <a:off x="1346200" y="4969510"/>
            <a:ext cx="73920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じゃあ、体温計を見せてください。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38度7分。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かなり高いですね。起きていると、つらいでしょう。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30" name="文本框 29"/>
          <p:cNvSpPr txBox="1"/>
          <p:nvPr>
            <p:custDataLst>
              <p:tags r:id="rId20"/>
            </p:custDataLst>
          </p:nvPr>
        </p:nvSpPr>
        <p:spPr>
          <a:xfrm>
            <a:off x="1364666" y="4421505"/>
            <a:ext cx="250272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医者：</a:t>
            </a:r>
            <a:endParaRPr lang="ja-JP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image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6925" y="2743835"/>
            <a:ext cx="586740" cy="571500"/>
          </a:xfrm>
          <a:prstGeom prst="rect">
            <a:avLst/>
          </a:prstGeom>
        </p:spPr>
      </p:pic>
      <p:pic>
        <p:nvPicPr>
          <p:cNvPr id="9" name="图形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560" y="3134995"/>
            <a:ext cx="9027795" cy="1244600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6110" y="1275080"/>
            <a:ext cx="4325620" cy="724535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59765" y="311785"/>
            <a:ext cx="843216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P59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（高橋は体の調子が悪くなり、日本人の医者がいる病院へ行く）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7359015" y="1286510"/>
            <a:ext cx="3870325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ええ、ちょっと・・・・・・</a:t>
            </a:r>
            <a:r>
              <a:rPr lang="ja-JP" altLang="en-US" sz="22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。</a:t>
            </a:r>
            <a:endParaRPr lang="ja-JP" altLang="en-US" sz="22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81130" y="902763"/>
            <a:ext cx="765916" cy="781984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9156926" y="949205"/>
            <a:ext cx="207253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5"/>
            </p:custDataLst>
          </p:nvPr>
        </p:nvSpPr>
        <p:spPr>
          <a:xfrm>
            <a:off x="1383716" y="2877820"/>
            <a:ext cx="250272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医者：</a:t>
            </a:r>
            <a:endParaRPr lang="ja-JP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1210945" y="3315335"/>
            <a:ext cx="8438515" cy="8858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まあ、これは風邪でしょうね。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薬を1週間分出しますから、朝晩、2錠ずつ飲んでください。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12" name="图形 1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5365" y="5227955"/>
            <a:ext cx="5206365" cy="72453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18"/>
            </p:custDataLst>
          </p:nvPr>
        </p:nvSpPr>
        <p:spPr>
          <a:xfrm>
            <a:off x="6311900" y="5390515"/>
            <a:ext cx="4989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食前ですか。それとも、食後ですか。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2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81130" y="4834683"/>
            <a:ext cx="765916" cy="781984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20"/>
            </p:custDataLst>
          </p:nvPr>
        </p:nvSpPr>
        <p:spPr>
          <a:xfrm>
            <a:off x="9156926" y="4881125"/>
            <a:ext cx="207253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image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5960" y="4462145"/>
            <a:ext cx="410845" cy="494665"/>
          </a:xfrm>
          <a:prstGeom prst="rect">
            <a:avLst/>
          </a:prstGeom>
        </p:spPr>
      </p:pic>
      <p:pic>
        <p:nvPicPr>
          <p:cNvPr id="9" name="图片 8" descr="image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4375" y="1209675"/>
            <a:ext cx="392430" cy="508000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343723" cy="5108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P2</a:t>
            </a:r>
            <a:r>
              <a:rPr lang="zh-CN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：</a:t>
            </a:r>
            <a:r>
              <a:rPr lang="ja-JP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（春節の</a:t>
            </a:r>
            <a:r>
              <a:rPr lang="ja-JP" altLang="en-US" sz="2000" b="1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休暇</a:t>
            </a:r>
            <a:r>
              <a:rPr lang="ja-JP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に王の家に行く）</a:t>
            </a:r>
            <a:endParaRPr lang="en-US" altLang="zh-CN" sz="20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659765" y="311785"/>
            <a:ext cx="843216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P59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（高橋は体の調子が悪くなり、日本人の医者がいる病院へ行く）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形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375" y="1501140"/>
            <a:ext cx="7585710" cy="165862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1364615" y="1717040"/>
            <a:ext cx="6934835" cy="769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食後です</a:t>
            </a:r>
            <a:r>
              <a:rPr lang="zh-CN" altLang="ja-JP" sz="2000" dirty="0">
                <a:latin typeface="Kozuka Gothic Pro R" panose="020B0400000000000000" pitchFamily="34" charset="-128"/>
                <a:ea typeface="宋体" panose="02010600030101010101" pitchFamily="2" charset="-122"/>
              </a:rPr>
              <a:t>。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それから、うがい薬も出しますから、できるだけうがいをするようにしてください。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1383081" y="1209675"/>
            <a:ext cx="250272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医者：</a:t>
            </a:r>
            <a:endParaRPr lang="ja-JP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形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9335" y="3531235"/>
            <a:ext cx="3504565" cy="72453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7638415" y="3693795"/>
            <a:ext cx="3173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はい。わかりました。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63300" y="3158918"/>
            <a:ext cx="765916" cy="781984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8739096" y="3205360"/>
            <a:ext cx="207253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形 9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05" y="4766945"/>
            <a:ext cx="8480425" cy="1580515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19"/>
            </p:custDataLst>
          </p:nvPr>
        </p:nvSpPr>
        <p:spPr>
          <a:xfrm>
            <a:off x="1364615" y="4969510"/>
            <a:ext cx="73742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たぶん2 、3 日で熱は下がるでしょう。</a:t>
            </a:r>
            <a:endParaRPr lang="ja-JP" altLang="en-US" sz="20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  <a:p>
            <a:pPr algn="l">
              <a:buClrTx/>
              <a:buSzTx/>
              <a:buFontTx/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でも、熱が下がったあとも、 さっき言ったとおり、 ちゃんと薬を飲んで、よく休んでくださいね。</a:t>
            </a:r>
            <a:endParaRPr sz="2400" dirty="0">
              <a:latin typeface="Kozuka Gothic Pro R" panose="020B0400000000000000" pitchFamily="34" charset="-128"/>
              <a:ea typeface="Kozuka Gothic Pro R" panose="020B0400000000000000" pitchFamily="34" charset="-128"/>
              <a:cs typeface="Kozuka Gothic Pro R" panose="020B0400000000000000" pitchFamily="34" charset="-128"/>
            </a:endParaRPr>
          </a:p>
        </p:txBody>
      </p:sp>
      <p:sp>
        <p:nvSpPr>
          <p:cNvPr id="30" name="文本框 29"/>
          <p:cNvSpPr txBox="1"/>
          <p:nvPr>
            <p:custDataLst>
              <p:tags r:id="rId20"/>
            </p:custDataLst>
          </p:nvPr>
        </p:nvSpPr>
        <p:spPr>
          <a:xfrm>
            <a:off x="1364666" y="4421505"/>
            <a:ext cx="250272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医者：</a:t>
            </a:r>
            <a:endParaRPr lang="ja-JP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image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4230" y="2877820"/>
            <a:ext cx="467995" cy="497840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464818" y="578830"/>
            <a:ext cx="11262364" cy="5980233"/>
          </a:xfrm>
          <a:prstGeom prst="roundRect">
            <a:avLst>
              <a:gd name="adj" fmla="val 8083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9874" y="312023"/>
            <a:ext cx="4343723" cy="5108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P2</a:t>
            </a:r>
            <a:r>
              <a:rPr lang="zh-CN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：</a:t>
            </a:r>
            <a:r>
              <a:rPr lang="ja-JP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（春節の</a:t>
            </a:r>
            <a:r>
              <a:rPr lang="ja-JP" altLang="en-US" sz="2000" b="1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休暇</a:t>
            </a:r>
            <a:r>
              <a:rPr lang="ja-JP" altLang="en-US" sz="2000" dirty="0">
                <a:latin typeface="Kozuka Gothic Pr6N R" panose="020B0400000000000000" pitchFamily="34" charset="-128"/>
                <a:ea typeface="Kozuka Gothic Pr6N R" panose="020B0400000000000000" pitchFamily="34" charset="-128"/>
              </a:rPr>
              <a:t>に王の家に行く）</a:t>
            </a:r>
            <a:endParaRPr lang="en-US" altLang="zh-CN" sz="2000" dirty="0">
              <a:latin typeface="Kozuka Gothic Pr6N R" panose="020B0400000000000000" pitchFamily="34" charset="-128"/>
              <a:ea typeface="Kozuka Gothic Pr6N R" panose="020B0400000000000000" pitchFamily="34" charset="-128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659765" y="311785"/>
            <a:ext cx="8432165" cy="5530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P59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  <a:cs typeface="微软雅黑" panose="020B0503020204020204" pitchFamily="34" charset="-122"/>
              </a:rPr>
              <a:t>（高橋は体の調子が悪くなり、日本人の医者がいる病院へ行く）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形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8295" y="1275080"/>
            <a:ext cx="4623435" cy="72453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6678930" y="1286510"/>
            <a:ext cx="45504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はい。ありがとうございました。</a:t>
            </a:r>
            <a:endParaRPr lang="ja-JP" altLang="en-US" sz="22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duotone>
              <a:prstClr val="black"/>
              <a:srgbClr val="FFABA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904" b="91096" l="9441" r="89161">
                        <a14:foregroundMark x1="41608" y1="44521" x2="41608" y2="44521"/>
                        <a14:foregroundMark x1="29021" y1="39726" x2="29021" y2="39726"/>
                        <a14:foregroundMark x1="32168" y1="54110" x2="32168" y2="54110"/>
                        <a14:foregroundMark x1="40909" y1="60616" x2="40909" y2="60616"/>
                        <a14:foregroundMark x1="73427" y1="90068" x2="73427" y2="90068"/>
                        <a14:foregroundMark x1="82168" y1="91438" x2="82168" y2="91438"/>
                        <a14:foregroundMark x1="61538" y1="8904" x2="61538" y2="8904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81130" y="902763"/>
            <a:ext cx="765916" cy="781984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9156926" y="949205"/>
            <a:ext cx="207253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高橋：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9345" y="3134995"/>
            <a:ext cx="1953260" cy="98298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1383716" y="2877820"/>
            <a:ext cx="250272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医者：</a:t>
            </a:r>
            <a:endParaRPr lang="ja-JP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1292225" y="3375660"/>
            <a:ext cx="1591310" cy="5537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/>
            <a:r>
              <a:rPr lang="ja-JP" altLang="en-US" sz="2000" dirty="0">
                <a:latin typeface="Kozuka Gothic Pro R" panose="020B0400000000000000" pitchFamily="34" charset="-128"/>
                <a:ea typeface="Kozuka Gothic Pro R" panose="020B0400000000000000" pitchFamily="34" charset="-128"/>
              </a:rPr>
              <a:t>お大事に。</a:t>
            </a:r>
            <a:endParaRPr lang="ja-JP" altLang="en-US" sz="2400" dirty="0">
              <a:latin typeface="Kozuka Gothic Pro R" panose="020B0400000000000000" pitchFamily="34" charset="-128"/>
              <a:ea typeface="Kozuka Gothic Pro R" panose="020B0400000000000000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PP_MARK_KEY" val="c677261e-140a-4ba3-81d9-b376cab2ecaf"/>
  <p:tag name="COMMONDATA" val="eyJoZGlkIjoiYTk3OTEzMTcyZWRjNmUwN2Q4OGIyZDNjODJkMWQyNDgifQ=="/>
  <p:tag name="commondata" val="eyJoZGlkIjoiY2Q0MjVkMjNjN2IyNTQxYWU3ZTg4MjI5YTdiMDZiZTA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5790</Words>
  <Application>WPS 演示</Application>
  <PresentationFormat>宽屏</PresentationFormat>
  <Paragraphs>532</Paragraphs>
  <Slides>42</Slides>
  <Notes>33</Notes>
  <HiddenSlides>10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4" baseType="lpstr">
      <vt:lpstr>Arial</vt:lpstr>
      <vt:lpstr>宋体</vt:lpstr>
      <vt:lpstr>Wingdings</vt:lpstr>
      <vt:lpstr>Kozuka Gothic Pro R</vt:lpstr>
      <vt:lpstr>Yu Gothic UI Semilight</vt:lpstr>
      <vt:lpstr>微软雅黑</vt:lpstr>
      <vt:lpstr>UD Digi Kyokasho N-R</vt:lpstr>
      <vt:lpstr>方正静蕾简体</vt:lpstr>
      <vt:lpstr>方正兰亭粗黑_GBK</vt:lpstr>
      <vt:lpstr>Kozuka Gothic Pr6N R</vt:lpstr>
      <vt:lpstr>Arial Unicode MS</vt:lpstr>
      <vt:lpstr>Calibri Light</vt:lpstr>
      <vt:lpstr>Calibri</vt:lpstr>
      <vt:lpstr>思源黑体 Bold</vt:lpstr>
      <vt:lpstr>黑体</vt:lpstr>
      <vt:lpstr>字体管家胖丫儿</vt:lpstr>
      <vt:lpstr>Kozuka Mincho Pro M</vt:lpstr>
      <vt:lpstr>思源黑体</vt:lpstr>
      <vt:lpstr>方正宋刻本秀楷简体</vt:lpstr>
      <vt:lpstr>MS PGothic</vt:lpstr>
      <vt:lpstr>Yu Mincho Demibold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EDY</cp:lastModifiedBy>
  <cp:revision>222</cp:revision>
  <dcterms:created xsi:type="dcterms:W3CDTF">2015-10-24T12:28:00Z</dcterms:created>
  <dcterms:modified xsi:type="dcterms:W3CDTF">2024-02-29T08:37:43Z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2DECE591D9AA41118573AC532BD9477A_12</vt:lpwstr>
  </property>
</Properties>
</file>