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582" r:id="rId8"/>
    <p:sldId id="581" r:id="rId9"/>
    <p:sldId id="583" r:id="rId10"/>
    <p:sldId id="584" r:id="rId11"/>
    <p:sldId id="292" r:id="rId12"/>
    <p:sldId id="553" r:id="rId13"/>
    <p:sldId id="585" r:id="rId14"/>
    <p:sldId id="586" r:id="rId15"/>
    <p:sldId id="588" r:id="rId16"/>
    <p:sldId id="589" r:id="rId17"/>
    <p:sldId id="587" r:id="rId18"/>
    <p:sldId id="293" r:id="rId19"/>
    <p:sldId id="335" r:id="rId20"/>
    <p:sldId id="710" r:id="rId21"/>
    <p:sldId id="458" r:id="rId22"/>
    <p:sldId id="623" r:id="rId23"/>
    <p:sldId id="711" r:id="rId24"/>
    <p:sldId id="624" r:id="rId25"/>
    <p:sldId id="631" r:id="rId26"/>
    <p:sldId id="632" r:id="rId27"/>
    <p:sldId id="659" r:id="rId28"/>
    <p:sldId id="660" r:id="rId29"/>
    <p:sldId id="661" r:id="rId30"/>
    <p:sldId id="625" r:id="rId31"/>
    <p:sldId id="626" r:id="rId32"/>
    <p:sldId id="630" r:id="rId33"/>
    <p:sldId id="748" r:id="rId34"/>
    <p:sldId id="627" r:id="rId35"/>
    <p:sldId id="629" r:id="rId36"/>
    <p:sldId id="688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1" r:id="rId45"/>
    <p:sldId id="640" r:id="rId46"/>
    <p:sldId id="294" r:id="rId47"/>
    <p:sldId id="314" r:id="rId48"/>
    <p:sldId id="590" r:id="rId49"/>
    <p:sldId id="614" r:id="rId50"/>
    <p:sldId id="615" r:id="rId51"/>
    <p:sldId id="617" r:id="rId52"/>
    <p:sldId id="619" r:id="rId53"/>
    <p:sldId id="620" r:id="rId54"/>
    <p:sldId id="621" r:id="rId55"/>
    <p:sldId id="622" r:id="rId56"/>
    <p:sldId id="265" r:id="rId57"/>
    <p:sldId id="656" r:id="rId58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3340" autoAdjust="0"/>
  </p:normalViewPr>
  <p:slideViewPr>
    <p:cSldViewPr snapToGrid="0">
      <p:cViewPr varScale="1">
        <p:scale>
          <a:sx n="62" d="100"/>
          <a:sy n="62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26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自分じぶん　　星が消える　　火ひが消える　　親しい　　役に立つ　　暴力を排除する　　　　　　なくなる　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东西还在只是我找不到了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ja-JP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消える</a:t>
            </a:r>
            <a:r>
              <a:rPr lang="zh-CN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消失了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不存在于世界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種類しゅるい　　共通点　　　財宝ざいほう０　　産業さんぎょう　平和を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アピールする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ボールを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受け止める　　真剣な表情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ひょうじょう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こっきょう０</a:t>
            </a:r>
            <a:r>
              <a:rPr lang="en-US" altLang="ja-JP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 （1）流行文化不仅局限于那个国家，跨越国境吸引着全世界的年轻人。</a:t>
            </a: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　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飲食業にとどまらず、国中／国全体が円高に苦しんでいる。　　言葉の意味を解説するにとどまらず、その使い方も紹介している。</a:t>
            </a:r>
            <a:endParaRPr lang="ja-JP" altLang="en-US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随着互联网的普及，国外的信息变得容易获取，文化交流也更加盛行。南方地区受此次台风影响较大。</a:t>
            </a:r>
            <a:r>
              <a:rPr lang="zh-CN" altLang="ja-JP" sz="1200" dirty="0">
                <a:latin typeface="Kozuka Gothic Pr6N R" panose="020B0400000000000000" pitchFamily="34" charset="-128"/>
                <a:ea typeface="宋体" panose="02010600030101010101" pitchFamily="2" charset="-122"/>
              </a:rPr>
              <a:t>很大的损失</a:t>
            </a:r>
            <a:endParaRPr lang="zh-CN" altLang="ja-JP" sz="1200" dirty="0">
              <a:latin typeface="Kozuka Gothic Pr6N R" panose="020B04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不況によって、多くの会社が倒産している。　　　運転手の不注意によって、事故が発生した。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この辞書は使いやすい。この雑誌は字が小さくて、読みにくい。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ポップカルチャー是大众文化的意思，最近特指年轻人的娱乐。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大众文化不仅仅在自己国家，还越过国界吸引着全世界的年轻人们。中日两国是一衣带水的邻国，</a:t>
            </a:r>
            <a:r>
              <a:rPr lang="zh-CN" altLang="en-US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自古以来就有着交流，人们对彼此的文化都有着亲近感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じんこうちのう⑤</a:t>
            </a:r>
            <a:r>
              <a:rPr lang="en-US" altLang="ja-JP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  （1）文化交流也更加盛行起来。（2）人工智能技术一直以来都有一点点进步。</a:t>
            </a:r>
            <a:endParaRPr lang="en-US" altLang="ja-JP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天气渐渐变冷了。周围一个人也没有，渐渐害怕起来。　表示一种变化的出现、开始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昔は海外旅行に行く人が少なかったが、今は少しずつ増えてきた。雨が降ってきた</a:t>
            </a:r>
            <a:r>
              <a:rPr lang="zh-CN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                        </a:t>
            </a:r>
            <a:r>
              <a:rPr lang="ja-JP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だんだん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（1）流行文化将不再是一个国家的，而是人类共同的财富。</a:t>
            </a:r>
            <a:r>
              <a:rPr lang="en-US" altLang="ja-JP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 </a:t>
            </a:r>
            <a:r>
              <a:rPr lang="ja-JP" altLang="ja-JP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じんるい</a:t>
            </a:r>
            <a:r>
              <a:rPr lang="ja-JP" altLang="ja-JP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①</a:t>
            </a:r>
            <a:endParaRPr lang="ja-JP" altLang="ja-JP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星星渐渐消失。很遗憾故乡的习惯渐渐消失啦。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（1）日本动漫每次在中国上映都很受欢迎，中国动漫也受到了全世界的关注。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花屋の前を通るたびに、いつも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気分が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よくなる。　　　　　　　試験のことを考えるたびに、いつも弱気になってストレスがたまる。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</a:t>
            </a:r>
            <a:r>
              <a:rPr lang="en-US" altLang="ja-JP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21</a:t>
            </a:r>
            <a:r>
              <a:rPr lang="zh-CN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世纪以来，</a:t>
            </a:r>
            <a:r>
              <a:rPr lang="zh-CN" altLang="en-US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随着互联网的普及，国外的信息变得更加容易获取，</a:t>
            </a:r>
            <a:r>
              <a:rPr lang="zh-CN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文化交流也开始变得越发繁荣</a:t>
            </a:r>
            <a:r>
              <a:rPr lang="ja-JP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例如，在日本活跃的中国歌手、在中国的人气节目中登场的日本歌手在增加。还有，每当日本的动漫在中国上映就会有很高的人气，中国的动漫也在吸引着世界的注意力。</a:t>
            </a:r>
            <a:endParaRPr lang="ja-JP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（1）中国有“洋为中用”，即把外国的东西用在中国的想法。（4）使用者认为使用方法说明不充分。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先生が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結婚するという知らせ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を知っている。　　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　日本の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歌手が来たというニュースを聞いた。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服を買わないで、自分で作る。　　すぐに先生に聞かないで、自分で考える。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年轻人们该如何去向世界展示自己的国家，该如何去吸收外国的大众文化呢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夏休みの宿題を減らすべきだ。　　人の悪口を言うべきではない。</a:t>
            </a:r>
            <a:endParaRPr lang="ja-JP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バラエティーに富む。丰富多彩。</a:t>
            </a:r>
            <a:r>
              <a:rPr lang="ja-JP" altLang="zh-CN" dirty="0"/>
              <a:t>理解に苦しむ。</a:t>
            </a:r>
            <a:r>
              <a:rPr lang="zh-CN" altLang="zh-CN" dirty="0"/>
              <a:t>难以理解</a:t>
            </a:r>
            <a:r>
              <a:rPr lang="en-US" altLang="zh-CN" dirty="0"/>
              <a:t>   </a:t>
            </a:r>
            <a:r>
              <a:rPr lang="ja-JP" altLang="zh-CN" dirty="0"/>
              <a:t>全部　全員　体育　　円安</a:t>
            </a:r>
            <a:r>
              <a:rPr lang="ja-JP" altLang="zh-CN" dirty="0"/>
              <a:t>えんやす</a:t>
            </a:r>
            <a:endParaRPr lang="ja-JP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電車が込む　出会う　今後は注意してください。　　歌手かしゅ　階段　　散歩</a:t>
            </a:r>
            <a:r>
              <a:rPr lang="ja-JP" altLang="en-US" dirty="0"/>
              <a:t>さんぽ　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できるだけ宿題をする。　風邪が広がる。　　人々　将来、このプロジェクトを開発する。　しっぱいはせいこうのもと</a:t>
            </a:r>
            <a:r>
              <a:rPr lang="en-US" altLang="ja-JP" dirty="0"/>
              <a:t>  失敗は成功の母</a:t>
            </a:r>
            <a:r>
              <a:rPr lang="ja-JP" altLang="en-US" dirty="0"/>
              <a:t>　　更に努力する。</a:t>
            </a:r>
            <a:endParaRPr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更加努力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对于这样的现状，既有肯定意见也有否定意见。有人认为，如果人们都去追捧外国文化，中国的传统文化就有可能会消失。他们建议不要接受外国文化。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経済が不況になった。　あの会社が倒産した。</a:t>
            </a:r>
            <a:r>
              <a:rPr lang="en-US" altLang="ja-JP" dirty="0"/>
              <a:t> </a:t>
            </a:r>
            <a:r>
              <a:rPr lang="ja-JP" altLang="en-US" dirty="0"/>
              <a:t>事件が発生する。　　確かな証拠　</a:t>
            </a:r>
            <a:r>
              <a:rPr lang="zh-CN" altLang="en-US" dirty="0"/>
              <a:t>确凿的证据</a:t>
            </a:r>
            <a:r>
              <a:rPr lang="en-US" altLang="zh-CN" dirty="0"/>
              <a:t> </a:t>
            </a:r>
            <a:r>
              <a:rPr lang="ja-JP" altLang="en-US" dirty="0"/>
              <a:t>　量より質が重要だ</a:t>
            </a:r>
            <a:r>
              <a:rPr lang="ja-JP" altLang="en-US" dirty="0"/>
              <a:t>。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深刻な問題　　鉛筆　八百屋やおや　試験</a:t>
            </a:r>
            <a:r>
              <a:rPr lang="ja-JP" altLang="en-US" dirty="0"/>
              <a:t>に通る　　家の前を通る走过家门　　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弱気になる　　貯まる　お金を与える　機会を与える　　基礎知識　基礎ができていない</a:t>
            </a:r>
            <a:r>
              <a:rPr lang="en-US" altLang="ja-JP" dirty="0"/>
              <a:t>   刑法（けいほう）①：刑法  土地法（とちほう）⓪：土地法</a:t>
            </a:r>
            <a:endParaRPr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和服　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ja-JP" altLang="en-US" dirty="0"/>
              <a:t>世界せかい　　世を捨てる。出家　戦争で大勢の人が死んだ。　　　出席　　　減るへる　　人員を減らす</a:t>
            </a:r>
            <a:r>
              <a:rPr lang="en-US" altLang="ja-JP" dirty="0"/>
              <a:t> </a:t>
            </a:r>
            <a:r>
              <a:rPr lang="zh-CN" altLang="en-US" dirty="0"/>
              <a:t>裁员</a:t>
            </a:r>
            <a:r>
              <a:rPr lang="en-US" altLang="zh-CN" dirty="0"/>
              <a:t>  </a:t>
            </a:r>
            <a:r>
              <a:rPr lang="ja-JP" altLang="zh-CN" dirty="0"/>
              <a:t>　　判断を誤る。判断错误　</a:t>
            </a:r>
            <a:r>
              <a:rPr lang="ja-JP" altLang="zh-CN" dirty="0"/>
              <a:t>あやまる</a:t>
            </a:r>
            <a:endParaRPr lang="ja-JP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人の悪口を言うな。不要骂人</a:t>
            </a:r>
            <a:r>
              <a:rPr lang="ja-JP" altLang="en-US" dirty="0"/>
              <a:t>　　色で分ける</a:t>
            </a:r>
            <a:r>
              <a:rPr lang="ja-JP" altLang="en-US" dirty="0"/>
              <a:t>。　　　古い世代。老一代　　若い世代。年青的一代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也有人认为，人们欣然地接受对方的文化，就能够相互产生亲近感，中国有种说法叫做“洋为中用”，也就是借鉴外国的东西，使其对中国发生作用，因此不要从一开始就排斥，而应接受。</a:t>
            </a:r>
            <a:endParaRPr lang="ja-JP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国与国之间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的经济交流、文化交流将越来越有活力，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大众文化将不再只是那一个国家的东西，而成为人类共同的财产吧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年轻人们该如何去向世界展示自己的国家，该如何去吸收外国的大众文化呢？这个问题有必要认真地考虑一下。</a:t>
            </a:r>
            <a:endParaRPr lang="ja-JP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若者のエンターテインメント　　　遊び　　　　</a:t>
            </a:r>
            <a:endParaRPr lang="ja-JP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这则成语原指像衣带那样窄的河流，后用以形容虽有江河湖海相隔，但仍像隔一衣带，泛指地域相近。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隣人　いっそう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努力する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盛んに質問する　　たいじょう　　人数が増えた　　　あまり注目されない。不太被人注目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54.xml"/><Relationship Id="rId1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tags" Target="../tags/tag1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tags" Target="../tags/tag19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54.xml"/><Relationship Id="rId1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54.xml"/><Relationship Id="rId1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66748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305" y="1059180"/>
            <a:ext cx="77952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b="1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2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コンサート</a:t>
            </a:r>
            <a:endParaRPr lang="ja-JP" altLang="en-US" sz="48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ユニット</a:t>
            </a:r>
            <a:r>
              <a:rPr lang="en-US" altLang="ja-JP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3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ポップカルチャー</a:t>
            </a:r>
            <a:endParaRPr lang="ja-JP" altLang="en-US" sz="24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ポップカルチャー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pop culture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）④&lt;名&gt;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大众文化，流行文化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ja-JP" sz="24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カルチャー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culture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文化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大衆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（たいしゅう）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大众；群众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エンターテインメント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entertainment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）⑤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娱乐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娯楽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ごらく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指す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（さす）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指；指向；指定</a:t>
            </a:r>
            <a:endParaRPr lang="zh-CN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国境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（こっきょう）⓪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国界；国境；边境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国境を越える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越える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（こえる）⓪&lt;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越过；超出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山を越える　　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ja-JP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壁を</a:t>
            </a:r>
            <a:r>
              <a:rPr lang="ja-JP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越える</a:t>
            </a:r>
            <a:endParaRPr lang="ja-JP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204" y="921435"/>
            <a:ext cx="11402756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一衣帯水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（いちい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―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たいすい）①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-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⓪&lt;名&gt;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一衣带水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隣国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（りんごく）⓪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邻国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りんじん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古く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（ふるく）①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以前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ふるい　　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親近感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（しんきんかん）③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亲切感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インターネット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internet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）⑤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互联网，因特网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海外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（かいがい）①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海外；国外；外国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いっそう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【一層】⓪①&lt;名・副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更加愈发；一层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かんけい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関係がいっそう深くなる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盛ん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（さかん）⓪&lt;形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旺盛；繁荣；积极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質問に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盛んに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答える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活躍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（かつやく）⓪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活跃；活动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君の活躍を期待している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登場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（とうじょう）⓪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登场；出现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増える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（ふえる）②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增加；增多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宿題が増える　　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増やす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上映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（じょうえい）⓪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上映；公映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映画を上映する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注目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（ちゅうもく）⓪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・自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关注；注目；注视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   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肯定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（こうてい）⓪&lt;名・他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肯定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否定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（ひてい）⓪&lt;名・他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否定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を否定する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自国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（じこく）⓪①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本国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電気を消す　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消える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（きえる）⓪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消失；（火、热情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）熄灭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星が消えました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親しみ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（したしみ）⓪④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亲切；亲近感；亲密感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親しむ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つまり</a:t>
            </a:r>
            <a:r>
              <a:rPr lang="en-US" altLang="ja-JP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接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即；换言之；就是说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日本語が役立つ（やくだつ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役立てる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（やくだてる）④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有用；起作用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生活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知識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を役立てる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排除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（はいじょ）①&lt;名・他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排除；驱除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役に立つ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13-14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ますます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②&lt;副&gt;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愈发；越来越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ますます寒くなった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活発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（かっぱつ）⓪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（活动、现象等）频繁；活跃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人類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（じんるい）①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人类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共通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（きょうつう）⓪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・形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共通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財産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（ざいさん）①⓪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财产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どのよう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怎样的；什么样的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どんような人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アピール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appeal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）②&lt;名・自他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宣传介绍；呼吁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受け止める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（うけとめる）④⓪&lt;他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接住；接受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真剣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（しんけん）⓪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认真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読解文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677545" y="1012825"/>
            <a:ext cx="113125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Ｎ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るにとどまらず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非限定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　　　とどまらず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意义：表示谓语叙述的事项不仅限于该范围或程度，还会继续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、发展。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译文：不仅仅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词典形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+にとどまらず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</a:t>
            </a:r>
            <a:endParaRPr lang="ja-JP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ポップカルチャーは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その国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にとどまらず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、国境を越えて世界中の若者を魅了している。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あの歌手は、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国内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にとどまらず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、海外で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活躍している。かつやく　拡大：かくだい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調査の対象は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大学生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にとどまらず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、高校生に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拡大している。　　を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身につける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簡単な会話ができる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にとどまらず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、コミュニケーション能力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身につ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け</a:t>
            </a:r>
            <a:r>
              <a:rPr lang="ja-JP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なければならない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5570" y="1676400"/>
            <a:ext cx="9683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思源黑体 Bold" panose="020B0800000000000000" charset="-122"/>
                <a:ea typeface="思源黑体 Bold" panose="020B0800000000000000" charset="-122"/>
              </a:rPr>
              <a:t>小王不仅仅学习日语，还学习英语</a:t>
            </a:r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en-US" sz="2800">
                <a:latin typeface="思源黑体 Bold" panose="020B0800000000000000" charset="-122"/>
                <a:ea typeface="思源黑体 Bold" panose="020B0800000000000000" charset="-122"/>
              </a:rPr>
              <a:t>王さんは日本語を勉強するにとどまらず、英語も勉強している</a:t>
            </a:r>
            <a:endParaRPr lang="ja-JP" altLang="en-US" sz="2800">
              <a:latin typeface="思源黑体 Bold" panose="020B0800000000000000" charset="-122"/>
              <a:ea typeface="思源黑体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17500" y="1294765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　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不仅是饮食业，整个国家都对日元升值感到痛苦。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2.不仅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解说词语的意思，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用法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解説：かいせつ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2459355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能够预测、推测事情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能够阐述理由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能够提出建议、忠告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能够问路、指路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49007" y="3730625"/>
            <a:ext cx="5041265" cy="2784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UD Digi Kyokasho N-R" panose="02020400000000000000" charset="-128"/>
                <a:sym typeface="+mn-ea"/>
              </a:rPr>
              <a:t>学习要点</a:t>
            </a:r>
            <a:endParaRPr lang="zh-CN" altLang="en-US" sz="24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UD Digi Kyokasho N-R" panose="0202040000000000000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3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Ｎ/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Ⅴるにとどまらず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（非限定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Ⅴてくる</a:t>
            </a: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Ⅴていく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（动作、变化的持续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⑤Ｎの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/Ⅴ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るたびに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（同一情况的反复）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⑦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ないで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（动作的否定）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ja-JP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69342" y="4558665"/>
            <a:ext cx="3697248" cy="1956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②Ｎにより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Ｎによって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（原因）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Kozuka Gothic Pro R" panose="020B0400000000000000" pitchFamily="34" charset="-128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やすい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/Ⅴ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にくい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（难易）  </a:t>
            </a:r>
            <a:endParaRPr lang="ja-JP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⑥～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というＮ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（内容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⑧</a:t>
            </a:r>
            <a:r>
              <a:rPr dirty="0" err="1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Ⅴるべきだ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（义务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P49-50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1012825"/>
            <a:ext cx="1019619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Ｎにより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Ｎによって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原因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意义：表示原因，谓语一般为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过去时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，用来说明结果。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；由于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原因而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说明：多用于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书面语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インターネットの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普及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、海外の情報が手に入りやすく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なり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、文化交流もいっそう盛んになった。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交通事故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電車は３時間も遅れた。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戦争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によって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おおぜいの人がなくなった。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せんそう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南の地方は今回の</a:t>
            </a:r>
            <a:r>
              <a:rPr lang="ja-JP" altLang="en-US" sz="2400" u="sng" dirty="0">
                <a:solidFill>
                  <a:prstClr val="black"/>
                </a:solidFill>
                <a:ea typeface="Kozuka Gothic Pro R" panose="020B0400000000000000" pitchFamily="34" charset="-128"/>
                <a:sym typeface="+mn-ea"/>
              </a:rPr>
              <a:t>台風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により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大きな被害を受けた。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8150" y="1226820"/>
            <a:ext cx="91141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因为地震，很多房屋倒塌了             </a:t>
            </a:r>
            <a:r>
              <a:rPr lang="ja-JP" altLang="zh-CN" sz="2800"/>
              <a:t>倒れる</a:t>
            </a:r>
            <a:endParaRPr lang="ja-JP" altLang="zh-CN" sz="2800"/>
          </a:p>
          <a:p>
            <a:endParaRPr lang="ja-JP" altLang="zh-CN" sz="2800"/>
          </a:p>
          <a:p>
            <a:r>
              <a:rPr lang="ja-JP" altLang="zh-CN" sz="2800"/>
              <a:t>地震によって</a:t>
            </a:r>
            <a:r>
              <a:rPr lang="en-US" altLang="ja-JP" sz="2800"/>
              <a:t>/</a:t>
            </a:r>
            <a:r>
              <a:rPr lang="ja-JP" altLang="en-US" sz="2800"/>
              <a:t>により、たくさんの家が倒れた</a:t>
            </a:r>
            <a:endParaRPr lang="ja-JP" altLang="en-US" sz="2800"/>
          </a:p>
          <a:p>
            <a:endParaRPr lang="ja-JP" altLang="en-US" sz="2800"/>
          </a:p>
          <a:p>
            <a:r>
              <a:rPr lang="ja-JP" altLang="en-US" sz="2800"/>
              <a:t>部屋　ビル　</a:t>
            </a:r>
            <a:endParaRPr lang="ja-JP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0225" y="1173480"/>
            <a:ext cx="10826115" cy="477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　　　　　　　　　　　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1.由于经济不景气，很多公司倒闭了。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en-US" altLang="ja-JP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2.由于司机的疏忽，发生了事故。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261" y="961756"/>
            <a:ext cx="10675299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やすい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にくい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难易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　　　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意义：表示该动作或变化容易或是不容易进行。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译文：容易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不容易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；好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....../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动词的第一连用形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+やすい/にくい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ja-JP" altLang="zh-CN" sz="2000" strike="sngStrike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ます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说明：动词后接「やすい/にくい」后构成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派生形容词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インターネットの普及によって、海外の情報が手に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入り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やすく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なり、文化交流もいっそう盛んになった。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歩き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やすい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靴をはいて出かけます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このコップは軽くて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割れ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にくい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　　割れる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内容を理解すると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覚え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やすく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なる。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これはちょっと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言い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にくい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話なんですが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……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1.这本词典便于使用。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0">
              <a:latin typeface="UD Digi Kyokasho N-R" panose="02020400000000000000" charset="-128"/>
              <a:ea typeface="UD Digi Kyokasho N-R" panose="02020400000000000000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2.这本杂志字小，很难读。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Ⅴて来る/Ⅴて行く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主体的移动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　</a:t>
            </a:r>
            <a:r>
              <a:rPr lang="ja-JP" altLang="en-US" sz="2000" b="1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1、空间上的移动</a:t>
            </a:r>
            <a:endParaRPr lang="ja-JP" altLang="en-US" sz="2000" b="1" dirty="0">
              <a:solidFill>
                <a:srgbClr val="FF0000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「来る、行く」带有方向性。以某物（多为说话人）为参照物</a:t>
            </a:r>
            <a:endParaRPr lang="ja-JP" altLang="en-US" sz="20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「来る」：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由远及近向该处的移动 ，</a:t>
            </a:r>
            <a:endParaRPr lang="ja-JP" altLang="en-US" sz="20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「行く」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：离开该处由近及远的移动 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。</a:t>
            </a:r>
            <a:endParaRPr lang="ja-JP" altLang="en-US" sz="20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5" name="图片 4" descr="b198b015951d53ac03f08094849d1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7941"/>
          <a:stretch>
            <a:fillRect/>
          </a:stretch>
        </p:blipFill>
        <p:spPr>
          <a:xfrm>
            <a:off x="780601" y="3867203"/>
            <a:ext cx="6057900" cy="279717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7275830" y="4721860"/>
            <a:ext cx="3670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歩いていく。</a:t>
            </a:r>
            <a:r>
              <a:rPr lang="ja-JP" altLang="en-US" sz="2400" dirty="0"/>
              <a:t>　</a:t>
            </a:r>
            <a:r>
              <a:rPr lang="zh-CN" altLang="en-US" sz="2400" dirty="0"/>
              <a:t>走远了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歩いてくる。</a:t>
            </a:r>
            <a:r>
              <a:rPr lang="zh-CN" altLang="en-US" sz="2400" dirty="0"/>
              <a:t> 走近了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Ⅴて来る/Ⅴて行く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主体的移动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S Mincho" panose="02020609040205080304" charset="-128"/>
              </a:rPr>
              <a:t>2、伴随状态</a:t>
            </a:r>
            <a:endParaRPr lang="en-US" altLang="zh-CN" sz="20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S Mincho" panose="02020609040205080304" charset="-128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例：子どもを連れて来ます。（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带着孩子过来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）連れる（つれる）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：带，领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　　携帯電話を持って行きます。（拿着手机过去）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 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去或者来的方式手段</a:t>
            </a:r>
            <a:endParaRPr lang="ja-JP" altLang="en-US" sz="2400" dirty="0">
              <a:solidFill>
                <a:srgbClr val="FF0000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        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あの子が</a:t>
            </a:r>
            <a:r>
              <a:rPr lang="ja-JP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一人で歩いて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行きました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。（走</a:t>
            </a:r>
            <a:r>
              <a:rPr lang="zh-CN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着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过去）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algn="just" fontAlgn="auto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　　</a:t>
            </a:r>
            <a:r>
              <a:rPr lang="en-US" altLang="ja-JP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 </a:t>
            </a:r>
            <a:r>
              <a:rPr lang="ja-JP" altLang="en-US" sz="2400" u="sng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電車に乗って</a:t>
            </a:r>
            <a:r>
              <a:rPr lang="ja-JP" altLang="en-US" sz="2400" dirty="0">
                <a:solidFill>
                  <a:srgbClr val="E66138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来ました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。（</a:t>
            </a:r>
            <a:r>
              <a:rPr lang="zh-CN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坐电车过来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）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9" name="图片 8" descr="8e469a0d0c67f61cc7fce36d99263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87920" y="388620"/>
            <a:ext cx="4248150" cy="2685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Ⅴて来る/Ⅴて行く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主体的移动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＞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ja-JP" sz="2000" b="1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3</a:t>
            </a:r>
            <a:r>
              <a:rPr lang="ja-JP" altLang="en-US" sz="2000" b="1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、相继发生</a:t>
            </a:r>
            <a:endParaRPr lang="ja-JP" altLang="en-US" sz="2000" b="1" dirty="0">
              <a:solidFill>
                <a:srgbClr val="FF0000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表示先完成前面的动作之后，再去或者再来。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endParaRPr lang="ja-JP" altLang="en-US" sz="20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ご飯を食べ</a:t>
            </a:r>
            <a:r>
              <a:rPr lang="ja-JP" altLang="en-US" sz="2400" u="sng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て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行く。吃完再去　 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ご飯を食べ</a:t>
            </a:r>
            <a:r>
              <a:rPr lang="ja-JP" altLang="en-US" sz="2400" u="sng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て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くる。吃完再来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>
                <a:latin typeface="Kozuka Gothic Pr6N R" panose="020B0400000000000000" pitchFamily="34" charset="-128"/>
                <a:ea typeface="宋体" panose="02010600030101010101" pitchFamily="2" charset="-122"/>
                <a:sym typeface="MS Mincho" panose="02020609040205080304" charset="-128"/>
              </a:rPr>
              <a:t>去去就回：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MS Mincho" panose="02020609040205080304" charset="-128"/>
              </a:rPr>
              <a:t>ここで待ってて、蜜柑を買ってくる。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MS Mincho" panose="02020609040205080304" charset="-128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S Mincho" panose="02020609040205080304" charset="-128"/>
              </a:rPr>
              <a:t>　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charset="-128"/>
                <a:ea typeface="MS Mincho" panose="02020609040205080304" charset="-128"/>
                <a:sym typeface="MS Mincho" panose="02020609040205080304" charset="-128"/>
              </a:rPr>
              <a:t>　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P50-51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921116"/>
            <a:ext cx="10728639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ていく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动作、变化的持续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意义：以说话的时间为基准，表示状态变化的开始、事物的发展过程或是动作的继续等。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来；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起来；一直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....../......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下去；继续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「Ⅴてくる 」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表示事物由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过去到现在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（强调从过去的某一时点起到说话时或某一特定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　　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的时点）的逐渐变化的过程或状态的持续。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文化交流もいっそう盛んに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人工知能の技術はこれまで少しずつ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進歩し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じんこうちのう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李先生はずっと中学校で英語を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教え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最近日本に住む外国人が多く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P50-51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ていく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动作、变化的持续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意义：以说话的时间为基准，表示状态变化的开始、事物的发展过程或是动作的继续等。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来；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起来；一直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....../......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下去；继续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「Ⅴてくる 」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表示事物由过去到现在（强调从过去的某一时点起到说话时或某一特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　　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定的时点）的逐渐变化的过程或状态的持续。</a:t>
            </a:r>
            <a:endParaRPr lang="zh-CN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　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「Ⅴてくる 」这种形式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还可以表示说话人某种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感觉的加强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だんだん寒く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(6)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周り「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周围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」に一人もいなくてだんだん怖く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てきた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読解文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43255" y="1029970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1.过去去海外旅行的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很少，现在逐渐增加了。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r>
              <a:rPr lang="ja-JP" altLang="en-US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下起雨来了。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en-US" altLang="ja-JP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7320" y="1939925"/>
            <a:ext cx="97339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思源黑体 Bold" panose="020B0800000000000000" charset="-122"/>
                <a:ea typeface="思源黑体 Bold" panose="020B0800000000000000" charset="-122"/>
              </a:rPr>
              <a:t>一直努力过来的我今天终于站到了你的面前  </a:t>
            </a:r>
            <a:r>
              <a:rPr lang="ja-JP" altLang="en-US" sz="2800">
                <a:latin typeface="思源黑体 Bold" panose="020B0800000000000000" charset="-122"/>
                <a:ea typeface="思源黑体 Bold" panose="020B0800000000000000" charset="-122"/>
              </a:rPr>
              <a:t>立つ</a:t>
            </a:r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en-US" sz="2800">
                <a:latin typeface="思源黑体 Bold" panose="020B0800000000000000" charset="-122"/>
                <a:ea typeface="思源黑体 Bold" panose="020B0800000000000000" charset="-122"/>
              </a:rPr>
              <a:t>ずっと頑張ってきた私は今日、ようやく君の前に立った</a:t>
            </a:r>
            <a:endParaRPr lang="ja-JP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ja-JP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en-US" sz="2800">
                <a:latin typeface="思源黑体 Bold" panose="020B0800000000000000" charset="-122"/>
                <a:ea typeface="思源黑体 Bold" panose="020B0800000000000000" charset="-122"/>
              </a:rPr>
              <a:t>　　　　　　　　　　　　　　　　　　　　ようになった</a:t>
            </a:r>
            <a:endParaRPr lang="ja-JP" altLang="en-US" sz="2800">
              <a:latin typeface="思源黑体 Bold" panose="020B0800000000000000" charset="-122"/>
              <a:ea typeface="思源黑体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P50-51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59931" y="848726"/>
            <a:ext cx="10675299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ていく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动作、变化的持续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意义：以说话的时间为基准，表示状态变化的开始、事物的发展过程或是动作的继续等。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来；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起来；一直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....../......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下去；继续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「Ⅴていく」表示事物由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现在到以后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（强调从说话时起到以后的某一时点）的发展变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</a:t>
            </a:r>
            <a:endParaRPr lang="en-US" altLang="ja-JP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化过程以及状态的继续。与「Ⅴ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てくる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」不同的是，「Ⅴていく」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不能表示变化的</a:t>
            </a:r>
            <a:r>
              <a:rPr lang="zh-CN" altLang="ja-JP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ポップカルチャーは一つの国のものではなく、人類共通の財産に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ていく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だろう。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人工知能の技術はこれからも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進ん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でいく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だろうと思います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今後も一生懸命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頑張っ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ていきたい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と思います。よろしくお願いします。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私は結婚しても仕事を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続け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ていきたい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と考えています。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P50-51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ていく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动作、变化的持续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意义：以说话的时间为基准，表示状态变化的开始、事物的发展过程或是动作的继续等。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来；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起来；一直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....../......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下去；继续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「Ⅴていく」表示事物由现在到以后（强调从说话时起到以后的某一时点）的发展变　　</a:t>
            </a:r>
            <a:endParaRPr lang="zh-CN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化过程以及状态的继续。与「Ⅴてくる」不同的是，「Ⅴていく」不能表示变化的开始。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　 「Ⅴ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ていく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」还可以表示事物、现象的</a:t>
            </a:r>
            <a:r>
              <a:rPr lang="zh-CN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消失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星がだんだん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消え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ていく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　　　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(6)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ふるさとの習慣がなく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なっ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ていく</a:t>
            </a:r>
            <a:r>
              <a:rPr lang="ja-JP" altLang="en-US" sz="2400" u="sng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の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が残念なことだ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43255" y="102997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今后通信手段会不断地进步。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今后想要继续学习下去。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ja-JP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1012825"/>
            <a:ext cx="1091501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Ｎの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るたびに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同一情况的反复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＞度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意义：表示某种动作、行为反复进行或某种现象反复出现时所发生的相同的情况。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译文：每当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......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；每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接续：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动作性名词+のたびに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动词的词典形+たびに 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日本のアニメは中国で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上映する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たびに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人気を呼んでおり、中国のアニメも世界から注目を集めている。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この写真を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見る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たびに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、昔のことを思い出します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鈴木さんは北京へ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来る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たびに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、私を訪ね</a:t>
            </a:r>
            <a:r>
              <a:rPr lang="ja-JP" altLang="ja-JP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てくれます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たずねる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学生たちは、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大学祭の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たびに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、いろいろな模擬店を出します。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9745" y="1294130"/>
            <a:ext cx="114592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　　　　　　　　　　　　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1.每当从花店前走过，心情总是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en-US" altLang="ja-JP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2.一想到考试，就会变得很胆怯，压力也很大。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每次失恋，都会成长。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失恋する　</a:t>
            </a:r>
            <a:endParaRPr lang="ja-JP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P51-52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83845" y="1022985"/>
            <a:ext cx="1182433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～というＮ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＞　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意义：用于说明名词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具体内容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简体句子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+という＋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</a:t>
            </a:r>
            <a:endParaRPr lang="zh-CN" altLang="en-US" sz="2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中国には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“洋为中用”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、つまり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外国のものを中国に役立てる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という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考えがある。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私たちの寮には、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男性は入ってはいけない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という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ルールがあります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タバコは体によくない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という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ことはみんな知っています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使い方の説明が不十分だ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という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意見が利用者から出ている。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80135" y="1518285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　　　　　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知道了</a:t>
            </a:r>
            <a:r>
              <a:rPr lang="zh-CN" altLang="en-US" sz="240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老师要结婚的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r>
              <a:rPr lang="ja-JP" altLang="en-US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　　　</a:t>
            </a:r>
            <a:endParaRPr lang="ja-JP" altLang="en-US" sz="2400" b="0">
              <a:latin typeface="UD Digi Kyokasho N-R" panose="02020400000000000000" charset="-128"/>
              <a:ea typeface="UD Digi Kyokasho N-R" panose="02020400000000000000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听了，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日本的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歌手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来了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的新闻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ない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动作的否定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意义：表示不进行或没进行该动作，而是进行（了）后句所述的动作。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译文：不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，（而是）；没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，（而是）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说明：这种形式是否定的中顿形式。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はじめから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排除し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ないで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、外国の文化を受け入れたほうがよい。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今日は寒いから、遊びに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出かけ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ないで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、部屋で本を読みましょう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今朝はコーヒーは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飲ま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ないで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、紅茶にした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ごはんを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食べ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ないで</a:t>
            </a:r>
            <a:r>
              <a:rPr lang="ja-JP" altLang="en-US" sz="2400" u="sng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おかず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だけの食事をとる人がいる。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96329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1336" y="823143"/>
            <a:ext cx="681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ポップカルチャー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0250" y="1546225"/>
            <a:ext cx="108908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ポップカルチャー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は、「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大衆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文化」のことである。最近は、特に若者の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エンターテインメント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を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指す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。ポップカルチャー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は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その国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にとどまらず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国境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を</a:t>
            </a:r>
            <a:r>
              <a:rPr lang="ja-JP" altLang="en-US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越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えて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世界中の若者を魅了している。</a:t>
            </a:r>
            <a:endParaRPr lang="ja-JP" altLang="zh-CN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　中日は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一衣帯水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の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隣国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で、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古く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から交流があって、人々はお互いの文化に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親近感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を持っている。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1.不买衣服，自己做衣服。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0">
              <a:latin typeface="UD Digi Kyokasho N-R" panose="02020400000000000000" charset="-128"/>
              <a:ea typeface="UD Digi Kyokasho N-R" panose="02020400000000000000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2.不立刻请教老师，自己思考。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en-US" altLang="ja-JP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endParaRPr lang="en-US" altLang="zh-CN" sz="2400" b="1"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1012825"/>
            <a:ext cx="108019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るべきだ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义务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kumimoji="0" lang="ja-JP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endParaRPr kumimoji="0" lang="ja-JP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意义：用于表示从行为规范、原则道理或事物本质来看，应该、必须去做某事。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译文：应当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；应该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；必须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接续：动词的词典形＋べきだ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Ⅲ类动词 ~する＋べきだ/～す＋べきだ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若者はどのように自分の国を世界にアピール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し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、外国のポップカルチャーをどのように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         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受け止める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か。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約束はどんなことがあっても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守る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べきだ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まもる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大学生はまず第一に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勉強す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べきだ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るべきだ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</a:rPr>
              <a:t>义务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意义：用于表示从行为规范、原则道理或事物本质来看，应该、必须去做某事。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译文：应当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；应该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；必须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接续：「Ⅴるべきだ」的否定形式是「Ⅴる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べきではない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」，意为“不应该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......”。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　　「Ⅴるべきだ」修饰名词时为「Ⅴる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べき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Ｎ」。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そんなことは大学生が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す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べきではない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。するべきではない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人の意見を簡単に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否定する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べきではない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(6)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それは今</a:t>
            </a:r>
            <a:r>
              <a:rPr lang="ja-JP" altLang="ja-JP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考える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問題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じゃないでしょう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3130" y="146050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1.应该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减少暑假作业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夏休みの宿題　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en-US" altLang="ja-JP" sz="2400">
              <a:latin typeface="UD Digi Kyokasho N-R" panose="02020400000000000000" charset="-128"/>
              <a:ea typeface="UD Digi Kyokasho N-R" panose="02020400000000000000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2.不应该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别人的坏话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UD Digi Kyokasho N-R" panose="02020400000000000000" charset="-128"/>
                <a:ea typeface="UD Digi Kyokasho N-R" panose="02020400000000000000" charset="-128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読解文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29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アーティスト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artist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）①＜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艺术家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バラエティー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（variety）③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综艺；变化；多样性；变种，异体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苦しむ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（くるしむ）③＜自Ⅰ＞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痛苦；艰难；难受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飲食業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（い</a:t>
            </a:r>
            <a:r>
              <a:rPr lang="ja-JP" altLang="en-US" sz="2400" u="sng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んしょくぎょ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う）⑤＜名＞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餐饮业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全体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（ぜんたい）⓪＜名＞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全体；整体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円高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（えんだか）⓪＜名＞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：日元升值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円安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場所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（ばしょ）⓪＜名＞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：（相扑）比赛；赛季；会场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148307" cy="619376"/>
            <a:chOff x="-1" y="301841"/>
            <a:chExt cx="4148307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148307" cy="619376"/>
              <a:chOff x="-1" y="301841"/>
              <a:chExt cx="4148307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0794" y="380696"/>
                <a:ext cx="3277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P14-15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29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本場所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（ほんばしょ）⓪＜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（每年举行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次的）相扑正式比赛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地方場所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（ちほうばしょ）④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全国巡回相扑表演（比赛）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込む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（こむ）①＜自Ⅰ＞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混杂；拥挤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この店はいつもこんでいり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出会い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（であい）⓪＜名＞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相遇；相逢；邂逅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出会う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今後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（こんご）⓪＜名＞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今后，以后</a:t>
            </a:r>
            <a:endParaRPr lang="ja-JP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手段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（しゅだん）①＜名＞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：手段，办法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手段を選ばない　えらぶ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進歩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（しんぽ）①＜名・自Ⅲ＞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：进步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151130" y="997585"/>
            <a:ext cx="11353800" cy="529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さらに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【更に】①＜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副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更加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更に進歩した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ボランティア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（volunteer）②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志愿者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できるだけ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⓪＜副＞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尽力，尽可能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広がる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（ひろがる）⓪＜自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：扩展，蔓延，展开</a:t>
            </a:r>
            <a:endParaRPr lang="ja-JP" altLang="en-US" sz="2400" dirty="0">
              <a:solidFill>
                <a:srgbClr val="E66138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方々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（かたがた）②＜名＞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：各位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人々</a:t>
            </a:r>
            <a:endParaRPr lang="ja-JP" altLang="en-US" sz="2400" dirty="0">
              <a:solidFill>
                <a:srgbClr val="E66138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プロジェクト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（project）②③＜名＞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：项目；计划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15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成功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（せいこう）⓪ 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：成功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29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不況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（ふきょう）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不景气，萧条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倒産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（とうさん）⓪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名・自Ⅲ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倒闭，破产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ぶきよう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不注意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（ふちゅうい）②＜名・形Ⅱ＞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不注意；粗心大意</a:t>
            </a:r>
            <a:endParaRPr lang="ja-JP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発生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（はっせい）⓪＜名・自Ⅲ＞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发生；产生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 確かに　　　</a:t>
            </a:r>
            <a:endParaRPr lang="zh-CN" altLang="ja-JP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確か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（たしか）①＜形Ⅱ＞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确实；的确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確か　</a:t>
            </a:r>
            <a:r>
              <a:rPr lang="zh-CN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 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大概好像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接客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（せっきゃく）⓪＜名・自Ⅲ＞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：会客；接待客人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（しつ）⓪＜名＞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：质量；品质                </a:t>
            </a:r>
            <a:r>
              <a:rPr lang="ja-JP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確かやりました</a:t>
            </a:r>
            <a:endParaRPr lang="ja-JP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2"/>
            </a:pPr>
            <a:endParaRPr lang="ja-JP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29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サービス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（service）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①＜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名・自Ⅲ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急成長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（きゅうせいちょう）③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名・自Ⅲ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迅速成长；迅速发展壮大</a:t>
            </a:r>
            <a:endParaRPr lang="en-US" altLang="ja-JP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新型コロナ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（しんがた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-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コロナ）⓪‐①＜固名＞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冠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状病毒</a:t>
            </a:r>
            <a:endParaRPr lang="ja-JP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ja-JP" sz="24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新型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（しんがた）⓪＜名＞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新型</a:t>
            </a:r>
            <a:endParaRPr lang="zh-CN" altLang="ja-JP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ja-JP" sz="24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コロナ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①＜名＞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コロナウイルス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corona virus</a:t>
            </a:r>
            <a:r>
              <a:rPr lang="zh-CN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的省略说法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）冠状病毒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96329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1336" y="832668"/>
            <a:ext cx="681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ポップカルチャー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0250" y="1546225"/>
            <a:ext cx="108305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　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21世紀に入ってから、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インターネット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の普及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によって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海外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の情報が手に入り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やすくなり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、文化交流も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いっそう盛ん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になっ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てきた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。例えば、日本で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活躍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の場を広げる中国人歌手や、中国の人気番組に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登場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する日本人歌手が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増えている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。また、日本のアニメは中国で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上映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する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たびに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人気を呼んでおり、中国のアニメも世界から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注目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を集めている。</a:t>
            </a:r>
            <a:endParaRPr lang="ja-JP" altLang="zh-CN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148307" cy="619376"/>
            <a:chOff x="-1" y="301841"/>
            <a:chExt cx="4148307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148307" cy="619376"/>
              <a:chOff x="-1" y="301841"/>
              <a:chExt cx="4148307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0794" y="380696"/>
                <a:ext cx="3277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P15-16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304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人手不足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（ひと</a:t>
            </a:r>
            <a:r>
              <a:rPr lang="ja-JP" altLang="en-US" sz="24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でぶ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そく）④＜名＞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：人手不足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ja-JP" sz="24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人手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（ひとで）⓪＜名＞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：人手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ja-JP" sz="2400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不足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（ふそく）⓪＜名・自Ⅲ＞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：不足，短缺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深刻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（しんこく）⓪＜形Ⅱ＞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：严肃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严重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ボールペン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（ballpen）⓪＜名＞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：圆珠笔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花屋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（はなや）②＜名＞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：花店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通る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（とおる）①＜自Ⅰ＞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：通过；通行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を通して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304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弱気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（よわき）⓪③＜名・形Ⅱ＞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：软弱、怯弱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ストレス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（stress）②＜名＞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：压力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たまる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【溜まる】⓪＜自Ⅰ＞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：积存，积压；攒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ためる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失恋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（しつれん）⓪＜名・自Ⅲ＞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：失恋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与える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（あたえる）⓪＜他Ⅱ＞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：给与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‐法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（‐ほう）＜接尾＞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：方法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基礎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（きそ）①②＜名＞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：基础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304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洋服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（ようふく）⓪＜名＞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：洋服，洋装；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西服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和服　　ちゅうかふう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（よ）①＜名＞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：人世间；社会；世道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ようしつ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ちゅうごくしき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戦争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（せんそう）⓪＜名＞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：战争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わしつ　　和せき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欠席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（けっせき）⓪＜名・自Ⅲ＞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：缺席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この世　　世界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減らす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（へらす）⓪＜他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：减少；削减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会議にしゅっせきする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見た目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（みため）⓪①＜名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：外观；看起来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増やす　　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 startAt="4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判断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（はんだん）①＜名・他Ⅲ 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：判断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外見から判断でき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ない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P16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304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50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悪口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（わるくち・わるぐち）②＜名＞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：（说）坏话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悪口を言う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50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分ける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（わける）②＜他Ⅱ＞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：区分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遺産を分ける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50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世代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（せだい）①⓪＜名＞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：辈；代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若い世代　　豊かな世代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ゆとり世代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把盐和糖区分开来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　にこれを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分ける　　　半分半分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髪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分ける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塩と砂糖を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分ける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09292" y="668434"/>
            <a:ext cx="7824641" cy="573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ポップカルチャー是大众文化的意思，最近特指年轻人的娱乐。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大众文化不仅仅在自己国家，还越过国界吸引着全世界的年轻人们。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中日两国是一衣带水的邻国，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自古以来就有着交流，人们对彼此的文化都有着亲近感。</a:t>
            </a:r>
            <a:endParaRPr lang="en-US" altLang="zh-CN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</a:t>
            </a:r>
            <a:r>
              <a:rPr lang="en-US" altLang="ja-JP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</a:t>
            </a:r>
            <a:r>
              <a:rPr lang="zh-CN" altLang="en-US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世纪以来，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随着互联网的普及，国外的信息变得更加容易获取，</a:t>
            </a:r>
            <a:r>
              <a:rPr lang="zh-CN" altLang="en-US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文化交流也开始变得越发繁荣</a:t>
            </a:r>
            <a:r>
              <a:rPr lang="ja-JP" altLang="en-US" sz="1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例如，在日本活跃的中国歌手、在中国的人气节目中登场的日本歌手在增加。还有，每当日本的动漫在中国上映就会有很高的人气，中国的动漫也在吸引着世界的注意力。</a:t>
            </a:r>
            <a:endParaRPr lang="ja-JP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对于这样的现状，既有肯定意见也有否定意见。有人认为，如果人们都去追捧外国文化，中国的传统文化就有可能会消失。他们建议不要接受外国文化。也有人认为，人们欣然地接受对方的文化，就能够相互产生亲近感，中国有种说法叫做“洋为中用”，也就是借鉴外国的东西，使其对中国发生作用，因此不要从一开始就排斥，而应接受。</a:t>
            </a:r>
            <a:endParaRPr lang="ja-JP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今后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国与国之间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的经济交流、文化交流将越来越有活力，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大众文化将不再只是那一个国家的东西，而成为人类共同的财产吧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年轻人们该如何去向世界展示自己的国家，该如何去吸收外国的大众文化呢？这个问题有必要认真地考虑一下。</a:t>
            </a:r>
            <a:endParaRPr lang="ja-JP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96329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1336" y="823143"/>
            <a:ext cx="681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ポップカルチャー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0250" y="1546225"/>
            <a:ext cx="107315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　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このようなことについて、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肯定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的意見と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否定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的意見がある。「外国のポップカルチャーに人気が集まると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自国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の伝統は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消える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かもしれない」と考える人は、「あまり受け入れないほうがよい」と言う。</a:t>
            </a:r>
            <a:endParaRPr lang="ja-JP" altLang="zh-CN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96329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1336" y="823143"/>
            <a:ext cx="681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ポップカルチャー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0250" y="1546225"/>
            <a:ext cx="107315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「互いの文化を楽しく受け入れられると、互いに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親しみ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を感じることができるはずだ」、「中国には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洋为中用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pitchFamily="34" charset="-128"/>
                <a:sym typeface="+mn-ea"/>
              </a:rPr>
              <a:t>”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つまり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外国のものを中国に役立てる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という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考えがあるから、はじめから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排除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し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ないで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、受け入れたほうがよい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」と言う人もいる。</a:t>
            </a:r>
            <a:endParaRPr lang="ja-JP" altLang="zh-CN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96329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11336" y="823143"/>
            <a:ext cx="681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ポップカルチャー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30250" y="1546225"/>
            <a:ext cx="107315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これからは国家間の経済交流、文化交流が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ますます活発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になり、ポップカルチャーは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、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一つの国のものではなく、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人類共通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の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財産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になっていくだろう。若者は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どのように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自分の国を世界に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アピール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し、外国のポップカルチャーをどのように受け止める</a:t>
            </a:r>
            <a:r>
              <a:rPr lang="ja-JP" altLang="zh-CN" sz="2400" u="sng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べきか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。この問題は</a:t>
            </a:r>
            <a:r>
              <a:rPr lang="ja-JP" altLang="zh-CN" sz="2400" dirty="0">
                <a:solidFill>
                  <a:srgbClr val="D066AA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真剣</a:t>
            </a:r>
            <a:r>
              <a:rPr 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に考える必要がある。</a:t>
            </a:r>
            <a:endParaRPr lang="ja-JP"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読解文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8241</Words>
  <Application>WPS 演示</Application>
  <PresentationFormat>宽屏</PresentationFormat>
  <Paragraphs>538</Paragraphs>
  <Slides>55</Slides>
  <Notes>42</Notes>
  <HiddenSlides>10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7" baseType="lpstr">
      <vt:lpstr>Arial</vt:lpstr>
      <vt:lpstr>宋体</vt:lpstr>
      <vt:lpstr>Wingdings</vt:lpstr>
      <vt:lpstr>Kozuka Gothic Pro R</vt:lpstr>
      <vt:lpstr>Yu Gothic UI Semilight</vt:lpstr>
      <vt:lpstr>微软雅黑</vt:lpstr>
      <vt:lpstr>UD Digi Kyokasho N-R</vt:lpstr>
      <vt:lpstr>方正兰亭粗黑_GBK</vt:lpstr>
      <vt:lpstr>黑体</vt:lpstr>
      <vt:lpstr>方正静蕾简体</vt:lpstr>
      <vt:lpstr>Arial Unicode MS</vt:lpstr>
      <vt:lpstr>Calibri Light</vt:lpstr>
      <vt:lpstr>Calibri</vt:lpstr>
      <vt:lpstr>Kozuka Gothic Pr6N R</vt:lpstr>
      <vt:lpstr>思源黑体 Bold</vt:lpstr>
      <vt:lpstr>方正宋刻本秀楷简体</vt:lpstr>
      <vt:lpstr>Kozuka Mincho Pro M</vt:lpstr>
      <vt:lpstr>MS Mincho</vt:lpstr>
      <vt:lpstr>楷体</vt:lpstr>
      <vt:lpstr>MS PGothic</vt:lpstr>
      <vt:lpstr>Yu Mincho Demibold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240</cp:revision>
  <dcterms:created xsi:type="dcterms:W3CDTF">2015-10-24T12:28:00Z</dcterms:created>
  <dcterms:modified xsi:type="dcterms:W3CDTF">2024-02-22T07:18:34Z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AD8E96F7DB7F46588D62D17F43E0DB97_12</vt:lpwstr>
  </property>
</Properties>
</file>