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24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4" r:id="rId3"/>
    <p:sldId id="386" r:id="rId5"/>
    <p:sldId id="291" r:id="rId6"/>
    <p:sldId id="276" r:id="rId7"/>
    <p:sldId id="351" r:id="rId8"/>
    <p:sldId id="487" r:id="rId9"/>
    <p:sldId id="353" r:id="rId10"/>
    <p:sldId id="354" r:id="rId11"/>
    <p:sldId id="292" r:id="rId12"/>
    <p:sldId id="295" r:id="rId13"/>
    <p:sldId id="330" r:id="rId14"/>
    <p:sldId id="293" r:id="rId15"/>
    <p:sldId id="333" r:id="rId16"/>
    <p:sldId id="490" r:id="rId17"/>
    <p:sldId id="514" r:id="rId18"/>
    <p:sldId id="515" r:id="rId19"/>
    <p:sldId id="516" r:id="rId20"/>
    <p:sldId id="517" r:id="rId21"/>
    <p:sldId id="518" r:id="rId22"/>
    <p:sldId id="520" r:id="rId23"/>
    <p:sldId id="522" r:id="rId24"/>
    <p:sldId id="523" r:id="rId25"/>
    <p:sldId id="476" r:id="rId26"/>
    <p:sldId id="491" r:id="rId27"/>
    <p:sldId id="477" r:id="rId28"/>
    <p:sldId id="456" r:id="rId29"/>
    <p:sldId id="478" r:id="rId30"/>
    <p:sldId id="458" r:id="rId31"/>
    <p:sldId id="294" r:id="rId32"/>
    <p:sldId id="314" r:id="rId33"/>
    <p:sldId id="488" r:id="rId34"/>
    <p:sldId id="265" r:id="rId35"/>
    <p:sldId id="315" r:id="rId36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6138"/>
    <a:srgbClr val="B5DFE1"/>
    <a:srgbClr val="FFFFFF"/>
    <a:srgbClr val="FFDE53"/>
    <a:srgbClr val="FFCC00"/>
    <a:srgbClr val="527C57"/>
    <a:srgbClr val="40B2B2"/>
    <a:srgbClr val="00CC99"/>
    <a:srgbClr val="FF66FF"/>
    <a:srgbClr val="B0A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2" autoAdjust="0"/>
    <p:restoredTop sz="93340" autoAdjust="0"/>
  </p:normalViewPr>
  <p:slideViewPr>
    <p:cSldViewPr snapToGrid="0">
      <p:cViewPr varScale="1">
        <p:scale>
          <a:sx n="84" d="100"/>
          <a:sy n="84" d="100"/>
        </p:scale>
        <p:origin x="1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34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A4710-245F-48C2-95B1-73698EDE91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charset="-128"/>
                <a:ea typeface="Kozuka Gothic Pr6N R" panose="020B0400000000000000" charset="-128"/>
              </a:rPr>
              <a:t>経済学を勉強するために経済学部に入った。　　　　家族を守るために頑張っている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charset="-128"/>
                <a:ea typeface="Kozuka Gothic Pr6N R" panose="020B0400000000000000" charset="-128"/>
              </a:rPr>
              <a:t>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ja-JP" sz="1200" dirty="0">
                <a:latin typeface="Kozuka Gothic Pr6N R" panose="020B0400000000000000" charset="-128"/>
                <a:ea typeface="宋体" panose="02010600030101010101" pitchFamily="2" charset="-122"/>
              </a:rPr>
              <a:t>非自主性动词：非自主的动作行为</a:t>
            </a:r>
            <a:endParaRPr lang="zh-CN" altLang="ja-JP" sz="1200" dirty="0">
              <a:latin typeface="Kozuka Gothic Pr6N R" panose="020B0400000000000000" charset="-128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charset="-128"/>
                <a:ea typeface="Kozuka Gothic Pr6N R" panose="020B0400000000000000" charset="-128"/>
              </a:rPr>
              <a:t>雨が降ったために、運動会は中止になった。　　　　事故があったために、授業に遅刻した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charset="-128"/>
                <a:ea typeface="Kozuka Gothic Pr6N R" panose="020B0400000000000000" charset="-128"/>
              </a:rPr>
              <a:t>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charset="-128"/>
                <a:ea typeface="Kozuka Gothic Pr6N R" panose="020B0400000000000000" charset="-128"/>
              </a:rPr>
              <a:t>覚えた単語を忘れないように、単語のノートを作った。　　　　　　明日遊びに行けるように、今日、レポートを出した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charset="-128"/>
                <a:ea typeface="Kozuka Gothic Pr6N R" panose="020B0400000000000000" charset="-128"/>
              </a:rPr>
              <a:t>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意志动词：受主观意志制约的动作，说的通俗一点是指某个动作做还是不做，有说话人可以决定的动词。</a:t>
            </a:r>
            <a:r>
              <a:rPr lang="ja-JP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 食べる、行く、買う、勉強する</a:t>
            </a:r>
            <a:endParaRPr lang="zh-CN" altLang="en-US" sz="1200" dirty="0">
              <a:latin typeface="Kozuka Gothic Pr6N R" panose="020B0400000000000000" charset="-128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非意志动词：不受主观意志制约的动作，说的通俗一点是指人们无法控制的事情。</a:t>
            </a:r>
            <a:r>
              <a:rPr lang="ja-JP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雨が降る</a:t>
            </a:r>
            <a:r>
              <a:rPr lang="zh-CN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（自然现象）</a:t>
            </a:r>
            <a:r>
              <a:rPr lang="ja-JP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、お腹が空く</a:t>
            </a:r>
            <a:r>
              <a:rPr lang="zh-CN" altLang="ja-JP" sz="1200" dirty="0">
                <a:latin typeface="Kozuka Gothic Pr6N R" panose="020B0400000000000000" charset="-128"/>
                <a:ea typeface="宋体" panose="02010600030101010101" pitchFamily="2" charset="-122"/>
              </a:rPr>
              <a:t>（生理现象）</a:t>
            </a:r>
            <a:r>
              <a:rPr lang="ja-JP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、驚く</a:t>
            </a:r>
            <a:r>
              <a:rPr lang="zh-CN" altLang="ja-JP" sz="1200" dirty="0">
                <a:latin typeface="Kozuka Gothic Pr6N R" panose="020B0400000000000000" charset="-128"/>
                <a:ea typeface="宋体" panose="02010600030101010101" pitchFamily="2" charset="-122"/>
              </a:rPr>
              <a:t>（心理活动）</a:t>
            </a:r>
            <a:r>
              <a:rPr lang="ja-JP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、読める</a:t>
            </a:r>
            <a:r>
              <a:rPr lang="zh-CN" altLang="ja-JP" sz="1200" dirty="0">
                <a:latin typeface="Kozuka Gothic Pr6N R" panose="020B0400000000000000" charset="-128"/>
                <a:ea typeface="宋体" panose="02010600030101010101" pitchFamily="2" charset="-122"/>
              </a:rPr>
              <a:t>（个人能力）</a:t>
            </a:r>
            <a:endParaRPr lang="zh-CN" altLang="ja-JP" sz="1200" dirty="0">
              <a:latin typeface="Kozuka Gothic Pr6N R" panose="020B0400000000000000" charset="-128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意志动词：受主观意志制约的动作，说的通俗一点是指某个动作做还是不做，有说话人可以决定的动词。</a:t>
            </a:r>
            <a:r>
              <a:rPr lang="ja-JP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 食べる、行く、買う、勉強する</a:t>
            </a:r>
            <a:endParaRPr lang="zh-CN" altLang="en-US" sz="1200" dirty="0">
              <a:latin typeface="Kozuka Gothic Pr6N R" panose="020B0400000000000000" charset="-128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非意志动词：不受主观意志制约的动作，说的通俗一点是指人们无法控制的事情。</a:t>
            </a:r>
            <a:r>
              <a:rPr lang="ja-JP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雨が降る</a:t>
            </a:r>
            <a:r>
              <a:rPr lang="zh-CN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（自然现象）</a:t>
            </a:r>
            <a:r>
              <a:rPr lang="ja-JP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、お腹が空く</a:t>
            </a:r>
            <a:r>
              <a:rPr lang="zh-CN" altLang="ja-JP" sz="1200" dirty="0">
                <a:latin typeface="Kozuka Gothic Pr6N R" panose="020B0400000000000000" charset="-128"/>
                <a:ea typeface="宋体" panose="02010600030101010101" pitchFamily="2" charset="-122"/>
              </a:rPr>
              <a:t>（生理现象）</a:t>
            </a:r>
            <a:r>
              <a:rPr lang="ja-JP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、驚く</a:t>
            </a:r>
            <a:r>
              <a:rPr lang="zh-CN" altLang="ja-JP" sz="1200" dirty="0">
                <a:latin typeface="Kozuka Gothic Pr6N R" panose="020B0400000000000000" charset="-128"/>
                <a:ea typeface="宋体" panose="02010600030101010101" pitchFamily="2" charset="-122"/>
              </a:rPr>
              <a:t>（心理活动）</a:t>
            </a:r>
            <a:r>
              <a:rPr lang="ja-JP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、読める</a:t>
            </a:r>
            <a:r>
              <a:rPr lang="zh-CN" altLang="ja-JP" sz="1200" dirty="0">
                <a:latin typeface="Kozuka Gothic Pr6N R" panose="020B0400000000000000" charset="-128"/>
                <a:ea typeface="宋体" panose="02010600030101010101" pitchFamily="2" charset="-122"/>
              </a:rPr>
              <a:t>（个人能力）</a:t>
            </a:r>
            <a:endParaRPr lang="zh-CN" altLang="ja-JP" sz="1200" dirty="0">
              <a:latin typeface="Kozuka Gothic Pr6N R" panose="020B0400000000000000" charset="-128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　</a:t>
            </a:r>
            <a:r>
              <a:rPr lang="en-US" altLang="ja-JP" sz="1200" dirty="0">
                <a:latin typeface="Kozuka Gothic Pr6N R" panose="020B0400000000000000" charset="-128"/>
                <a:ea typeface="宋体" panose="02010600030101010101" pitchFamily="2" charset="-122"/>
              </a:rPr>
              <a:t>      </a:t>
            </a:r>
            <a:r>
              <a:rPr lang="zh-CN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在句型中表示：</a:t>
            </a:r>
            <a:r>
              <a:rPr lang="en-US" altLang="ja-JP" sz="1200" dirty="0">
                <a:latin typeface="Kozuka Gothic Pr6N R" panose="020B0400000000000000" charset="-128"/>
                <a:ea typeface="宋体" panose="02010600030101010101" pitchFamily="2" charset="-122"/>
              </a:rPr>
              <a:t>  いくら   どんなに:   </a:t>
            </a:r>
            <a:r>
              <a:rPr lang="zh-CN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何种手程度</a:t>
            </a:r>
            <a:r>
              <a:rPr lang="en-US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 </a:t>
            </a:r>
            <a:r>
              <a:rPr lang="zh-CN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一般偏向高</a:t>
            </a:r>
            <a:r>
              <a:rPr lang="zh-CN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程度。</a:t>
            </a:r>
            <a:r>
              <a:rPr lang="en-US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    </a:t>
            </a:r>
            <a:r>
              <a:rPr lang="ja-JP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　ても</a:t>
            </a:r>
            <a:r>
              <a:rPr lang="zh-CN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：即使前项成立</a:t>
            </a:r>
            <a:r>
              <a:rPr lang="en-US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 </a:t>
            </a:r>
            <a:r>
              <a:rPr lang="zh-CN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后项也不会发生</a:t>
            </a:r>
            <a:r>
              <a:rPr lang="zh-CN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改变。</a:t>
            </a:r>
            <a:endParaRPr lang="zh-CN" altLang="en-US" sz="1200" dirty="0">
              <a:latin typeface="Kozuka Gothic Pr6N R" panose="020B0400000000000000" charset="-128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話</a:t>
            </a:r>
            <a:r>
              <a:rPr lang="zh-CN" altLang="en-US" dirty="0"/>
              <a:t>：可以用来表示以前说过的内容，所以翻译过来的话是</a:t>
            </a:r>
            <a:r>
              <a:rPr lang="en-US" altLang="zh-CN" dirty="0"/>
              <a:t> </a:t>
            </a:r>
            <a:r>
              <a:rPr lang="zh-CN" altLang="en-US" dirty="0"/>
              <a:t>事情。</a:t>
            </a:r>
            <a:r>
              <a:rPr lang="en-US" altLang="zh-CN" dirty="0"/>
              <a:t> 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charset="-128"/>
                <a:ea typeface="Kozuka Gothic Pr6N R" panose="020B0400000000000000" charset="-128"/>
              </a:rPr>
              <a:t>どんなに高くても、必要なので、買う。　　　　いくら忙しくても、毎日勉強しています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charset="-128"/>
                <a:ea typeface="Kozuka Gothic Pr6N R" panose="020B0400000000000000" charset="-128"/>
              </a:rPr>
              <a:t>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在句型中表示</a:t>
            </a:r>
            <a:r>
              <a:rPr lang="en-US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   </a:t>
            </a:r>
            <a:r>
              <a:rPr lang="zh-CN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询问具体程度。</a:t>
            </a:r>
            <a:r>
              <a:rPr lang="en-US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    </a:t>
            </a:r>
            <a:r>
              <a:rPr lang="zh-CN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属性</a:t>
            </a:r>
            <a:r>
              <a:rPr lang="en-US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  </a:t>
            </a:r>
            <a:r>
              <a:rPr lang="zh-CN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幸福</a:t>
            </a:r>
            <a:r>
              <a:rPr lang="en-US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  </a:t>
            </a:r>
            <a:r>
              <a:rPr lang="zh-CN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雄伟</a:t>
            </a:r>
            <a:r>
              <a:rPr lang="en-US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         </a:t>
            </a:r>
            <a:r>
              <a:rPr lang="zh-CN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状态</a:t>
            </a:r>
            <a:r>
              <a:rPr lang="en-US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   </a:t>
            </a:r>
            <a:r>
              <a:rPr lang="zh-CN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寂寞</a:t>
            </a:r>
            <a:r>
              <a:rPr lang="en-US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 </a:t>
            </a:r>
            <a:r>
              <a:rPr lang="zh-CN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开心</a:t>
            </a:r>
            <a:r>
              <a:rPr lang="en-US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    </a:t>
            </a:r>
            <a:r>
              <a:rPr lang="zh-CN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担心。</a:t>
            </a:r>
            <a:r>
              <a:rPr lang="en-US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 </a:t>
            </a:r>
            <a:endParaRPr lang="en-US" altLang="zh-CN" sz="1200" dirty="0">
              <a:latin typeface="Kozuka Gothic Pr6N R" panose="020B0400000000000000" charset="-128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charset="-128"/>
                <a:ea typeface="Kozuka Gothic Pr6N R" panose="020B0400000000000000" charset="-128"/>
              </a:rPr>
              <a:t>皆が帰ったら、どんなに寂しいでしょう。　　　勉強したのに成績が悪かったら、どんなに悲しいでしょう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charset="-128"/>
                <a:ea typeface="Kozuka Gothic Pr6N R" panose="020B0400000000000000" charset="-128"/>
              </a:rPr>
              <a:t>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charset="-128"/>
                <a:ea typeface="Kozuka Gothic Pr6N R" panose="020B0400000000000000" charset="-128"/>
              </a:rPr>
              <a:t>このケーキは甘すぎて、好きではない。　　　　あの先生は厳しすぎて、怖い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charset="-128"/>
                <a:ea typeface="Kozuka Gothic Pr6N R" panose="020B0400000000000000" charset="-128"/>
              </a:rPr>
              <a:t>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/>
              <a:t>車が故障した　　　　国慶節を祝う庆祝国庆节　　　全力を尽くす。竭尽全力;全力以赴　　寒い</a:t>
            </a:r>
            <a:r>
              <a:rPr lang="ja-JP" altLang="en-US" dirty="0"/>
              <a:t>さむい　　　彼は朝一番にニュースを聞く。</a:t>
            </a:r>
            <a:endParaRPr lang="ja-JP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/>
              <a:t>月初</a:t>
            </a:r>
            <a:r>
              <a:rPr lang="ja-JP" altLang="en-US" dirty="0"/>
              <a:t>げっしょ　　　　目的を果たす　达到〔完成〕目的</a:t>
            </a:r>
            <a:endParaRPr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制作游戏软件的电脑</a:t>
            </a:r>
            <a:r>
              <a:rPr lang="en-US" altLang="zh-CN" dirty="0"/>
              <a:t>              </a:t>
            </a:r>
            <a:r>
              <a:rPr lang="zh-CN" altLang="en-US" dirty="0"/>
              <a:t>成为开游戏软件公司的</a:t>
            </a:r>
            <a:r>
              <a:rPr lang="zh-CN" altLang="en-US" dirty="0"/>
              <a:t>资金。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なくては</a:t>
            </a:r>
            <a:r>
              <a:rPr lang="ja-JP" altLang="en-US" dirty="0"/>
              <a:t>いけない　　　</a:t>
            </a:r>
            <a:endParaRPr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本末転倒した考え。本末倒置的想法   野球道具一式。全套棒球用具  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どんなに　うれしいでしょう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ja-JP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b="0" dirty="0">
                <a:solidFill>
                  <a:prstClr val="black"/>
                </a:solidFill>
                <a:latin typeface="Kozuka Gothic Pr6N R" panose="020B0400000000000000" charset="-128"/>
                <a:ea typeface="Kozuka Gothic Pr6N R" panose="020B0400000000000000" charset="-128"/>
              </a:rPr>
              <a:t>資料　　大金　　　進学率しんがくりつ　　　高い　　　留年りゅうねん　　安全第一　　</a:t>
            </a:r>
            <a:r>
              <a:rPr lang="ja-JP" altLang="en-US" sz="1200" b="0" dirty="0">
                <a:solidFill>
                  <a:prstClr val="black"/>
                </a:solidFill>
                <a:latin typeface="Kozuka Gothic Pr6N R" panose="020B0400000000000000" charset="-128"/>
                <a:ea typeface="Kozuka Gothic Pr6N R" panose="020B0400000000000000" charset="-128"/>
              </a:rPr>
              <a:t>健康第一</a:t>
            </a:r>
            <a:endParaRPr lang="ja-JP" altLang="en-US" sz="1200" b="0" dirty="0">
              <a:solidFill>
                <a:prstClr val="black"/>
              </a:solidFill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latin typeface="Kozuka Gothic Pr6N R" panose="020B0400000000000000" charset="-128"/>
                <a:ea typeface="Kozuka Gothic Pr6N R" panose="020B0400000000000000" charset="-128"/>
              </a:rPr>
              <a:t>あなたに会うために、ここに来た。　　愛のために、世界の果てまで走る！为了爱，奔走到世界的尽头！</a:t>
            </a:r>
            <a:r>
              <a:rPr lang="en-US" altLang="ja-JP" sz="1200" dirty="0">
                <a:latin typeface="Kozuka Gothic Pr6N R" panose="020B0400000000000000" charset="-128"/>
                <a:ea typeface="Kozuka Gothic Pr6N R" panose="020B0400000000000000" charset="-128"/>
              </a:rPr>
              <a:t>   </a:t>
            </a:r>
            <a:r>
              <a:rPr lang="ja-JP" altLang="en-US" sz="1200" dirty="0">
                <a:latin typeface="Kozuka Gothic Pr6N R" panose="020B0400000000000000" charset="-128"/>
                <a:ea typeface="Kozuka Gothic Pr6N R" panose="020B0400000000000000" charset="-128"/>
              </a:rPr>
              <a:t>君のためなら、僕</a:t>
            </a:r>
            <a:r>
              <a:rPr lang="ja-JP" altLang="en-US" sz="1200" dirty="0">
                <a:latin typeface="Kozuka Gothic Pr6N R" panose="020B0400000000000000" charset="-128"/>
                <a:ea typeface="Kozuka Gothic Pr6N R" panose="020B0400000000000000" charset="-128"/>
              </a:rPr>
              <a:t>は何でもできる</a:t>
            </a:r>
            <a:r>
              <a:rPr lang="ja-JP" altLang="en-US" sz="1200" dirty="0">
                <a:latin typeface="Kozuka Gothic Pr6N R" panose="020B0400000000000000" charset="-128"/>
                <a:ea typeface="Kozuka Gothic Pr6N R" panose="020B0400000000000000" charset="-128"/>
              </a:rPr>
              <a:t>。</a:t>
            </a:r>
            <a:endParaRPr lang="ja-JP" altLang="en-US" sz="1200" dirty="0">
              <a:latin typeface="Kozuka Gothic Pr6N R" panose="020B0400000000000000" charset="-128"/>
              <a:ea typeface="Kozuka Gothic Pr6N R" panose="020B040000000000000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ja-JP" sz="1200" dirty="0">
                <a:latin typeface="Kozuka Gothic Pr6N R" panose="020B0400000000000000" charset="-128"/>
                <a:ea typeface="宋体" panose="02010600030101010101" pitchFamily="2" charset="-122"/>
              </a:rPr>
              <a:t>为了制作游戏软件的一套高性能电脑什么的？</a:t>
            </a:r>
            <a:r>
              <a:rPr lang="en-US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 </a:t>
            </a:r>
            <a:r>
              <a:rPr lang="zh-CN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自主动词：</a:t>
            </a:r>
            <a:r>
              <a:rPr lang="en-US" altLang="zh-CN" sz="1200" dirty="0">
                <a:latin typeface="Kozuka Gothic Pr6N R" panose="020B0400000000000000" charset="-128"/>
                <a:ea typeface="宋体" panose="02010600030101010101" pitchFamily="2" charset="-122"/>
              </a:rPr>
              <a:t> </a:t>
            </a:r>
            <a:r>
              <a:rPr lang="zh-CN" altLang="en-US" sz="1200" dirty="0">
                <a:latin typeface="Kozuka Gothic Pr6N R" panose="020B0400000000000000" charset="-128"/>
                <a:ea typeface="宋体" panose="02010600030101010101" pitchFamily="2" charset="-122"/>
              </a:rPr>
              <a:t>自主的一些动作行为</a:t>
            </a:r>
            <a:endParaRPr lang="ja-JP" altLang="en-US" sz="1200" dirty="0">
              <a:latin typeface="Kozuka Gothic Pr6N R" panose="020B0400000000000000" charset="-128"/>
              <a:ea typeface="Kozuka Gothic Pr6N R" panose="020B040000000000000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57" b="15005"/>
          <a:stretch>
            <a:fillRect/>
          </a:stretch>
        </p:blipFill>
        <p:spPr>
          <a:xfrm>
            <a:off x="8478982" y="46992"/>
            <a:ext cx="3713018" cy="2774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1.xml"/><Relationship Id="rId3" Type="http://schemas.openxmlformats.org/officeDocument/2006/relationships/slide" Target="slide3.xml"/><Relationship Id="rId2" Type="http://schemas.openxmlformats.org/officeDocument/2006/relationships/slide" Target="slide32.xml"/><Relationship Id="rId1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slide" Target="slide8.xml"/><Relationship Id="rId1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png"/><Relationship Id="rId3" Type="http://schemas.openxmlformats.org/officeDocument/2006/relationships/image" Target="../media/image31.png"/><Relationship Id="rId2" Type="http://schemas.openxmlformats.org/officeDocument/2006/relationships/slide" Target="slide1.xml"/><Relationship Id="rId1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1.png"/><Relationship Id="rId2" Type="http://schemas.openxmlformats.org/officeDocument/2006/relationships/slide" Target="slide1.xml"/><Relationship Id="rId1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1.png"/><Relationship Id="rId2" Type="http://schemas.openxmlformats.org/officeDocument/2006/relationships/slide" Target="slide1.xml"/><Relationship Id="rId1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1.png"/><Relationship Id="rId2" Type="http://schemas.openxmlformats.org/officeDocument/2006/relationships/slide" Target="slide1.xml"/><Relationship Id="rId1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9.xml"/><Relationship Id="rId2" Type="http://schemas.openxmlformats.org/officeDocument/2006/relationships/image" Target="../media/image31.png"/><Relationship Id="rId1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1.png"/><Relationship Id="rId2" Type="http://schemas.openxmlformats.org/officeDocument/2006/relationships/slide" Target="slide8.xml"/><Relationship Id="rId1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1.png"/><Relationship Id="rId2" Type="http://schemas.openxmlformats.org/officeDocument/2006/relationships/slide" Target="slide8.xml"/><Relationship Id="rId1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1.png"/><Relationship Id="rId2" Type="http://schemas.openxmlformats.org/officeDocument/2006/relationships/slide" Target="slide1.xml"/><Relationship Id="rId1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1.xml"/><Relationship Id="rId3" Type="http://schemas.openxmlformats.org/officeDocument/2006/relationships/slide" Target="slide3.xml"/><Relationship Id="rId2" Type="http://schemas.openxmlformats.org/officeDocument/2006/relationships/slide" Target="slide32.xml"/><Relationship Id="rId1" Type="http://schemas.openxmlformats.org/officeDocument/2006/relationships/slide" Target="slide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0" Type="http://schemas.openxmlformats.org/officeDocument/2006/relationships/notesSlide" Target="../notesSlides/notesSlide2.xml"/><Relationship Id="rId2" Type="http://schemas.openxmlformats.org/officeDocument/2006/relationships/image" Target="../media/image7.sv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microsoft.com/office/2007/relationships/hdphoto" Target="../media/image13.wdp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1.xml"/><Relationship Id="rId7" Type="http://schemas.microsoft.com/office/2007/relationships/hdphoto" Target="../media/image9.wdp"/><Relationship Id="rId6" Type="http://schemas.openxmlformats.org/officeDocument/2006/relationships/image" Target="../media/image8.png"/><Relationship Id="rId5" Type="http://schemas.openxmlformats.org/officeDocument/2006/relationships/tags" Target="../tags/tag10.xml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20.emf"/><Relationship Id="rId13" Type="http://schemas.openxmlformats.org/officeDocument/2006/relationships/image" Target="../media/image19.emf"/><Relationship Id="rId12" Type="http://schemas.openxmlformats.org/officeDocument/2006/relationships/image" Target="../media/image18.emf"/><Relationship Id="rId11" Type="http://schemas.openxmlformats.org/officeDocument/2006/relationships/tags" Target="../tags/tag12.xml"/><Relationship Id="rId10" Type="http://schemas.microsoft.com/office/2007/relationships/hdphoto" Target="../media/image13.wdp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microsoft.com/office/2007/relationships/hdphoto" Target="../media/image9.wdp"/><Relationship Id="rId6" Type="http://schemas.openxmlformats.org/officeDocument/2006/relationships/image" Target="../media/image8.png"/><Relationship Id="rId5" Type="http://schemas.openxmlformats.org/officeDocument/2006/relationships/tags" Target="../tags/tag13.xml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23.emf"/><Relationship Id="rId13" Type="http://schemas.openxmlformats.org/officeDocument/2006/relationships/image" Target="../media/image22.emf"/><Relationship Id="rId12" Type="http://schemas.openxmlformats.org/officeDocument/2006/relationships/image" Target="../media/image21.emf"/><Relationship Id="rId11" Type="http://schemas.microsoft.com/office/2007/relationships/hdphoto" Target="../media/image13.wdp"/><Relationship Id="rId10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microsoft.com/office/2007/relationships/hdphoto" Target="../media/image9.wdp"/><Relationship Id="rId7" Type="http://schemas.openxmlformats.org/officeDocument/2006/relationships/image" Target="../media/image8.png"/><Relationship Id="rId6" Type="http://schemas.openxmlformats.org/officeDocument/2006/relationships/tags" Target="../tags/tag16.xml"/><Relationship Id="rId5" Type="http://schemas.openxmlformats.org/officeDocument/2006/relationships/image" Target="../media/image24.svg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27.emf"/><Relationship Id="rId14" Type="http://schemas.openxmlformats.org/officeDocument/2006/relationships/image" Target="../media/image26.emf"/><Relationship Id="rId13" Type="http://schemas.openxmlformats.org/officeDocument/2006/relationships/image" Target="../media/image25.emf"/><Relationship Id="rId12" Type="http://schemas.openxmlformats.org/officeDocument/2006/relationships/tags" Target="../tags/tag18.xml"/><Relationship Id="rId11" Type="http://schemas.microsoft.com/office/2007/relationships/hdphoto" Target="../media/image13.wdp"/><Relationship Id="rId10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3" Type="http://schemas.openxmlformats.org/officeDocument/2006/relationships/tags" Target="../tags/tag19.xml"/><Relationship Id="rId20" Type="http://schemas.openxmlformats.org/officeDocument/2006/relationships/notesSlide" Target="../notesSlides/notesSlide6.xml"/><Relationship Id="rId2" Type="http://schemas.openxmlformats.org/officeDocument/2006/relationships/image" Target="../media/image7.sv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30.emf"/><Relationship Id="rId17" Type="http://schemas.openxmlformats.org/officeDocument/2006/relationships/image" Target="../media/image29.emf"/><Relationship Id="rId16" Type="http://schemas.openxmlformats.org/officeDocument/2006/relationships/image" Target="../media/image28.emf"/><Relationship Id="rId15" Type="http://schemas.microsoft.com/office/2007/relationships/hdphoto" Target="../media/image13.wdp"/><Relationship Id="rId14" Type="http://schemas.openxmlformats.org/officeDocument/2006/relationships/image" Target="../media/image12.png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microsoft.com/office/2007/relationships/hdphoto" Target="../media/image9.wdp"/><Relationship Id="rId10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1.xml"/><Relationship Id="rId3" Type="http://schemas.openxmlformats.org/officeDocument/2006/relationships/slide" Target="slide3.xml"/><Relationship Id="rId2" Type="http://schemas.openxmlformats.org/officeDocument/2006/relationships/slide" Target="slide32.xml"/><Relationship Id="rId1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r="24066"/>
          <a:stretch>
            <a:fillRect/>
          </a:stretch>
        </p:blipFill>
        <p:spPr>
          <a:xfrm>
            <a:off x="4409515" y="1299133"/>
            <a:ext cx="7782485" cy="54488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8061" y="1059445"/>
            <a:ext cx="418084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b="1" dirty="0">
                <a:solidFill>
                  <a:srgbClr val="4C4C52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第</a:t>
            </a:r>
            <a:r>
              <a:rPr lang="en-US" altLang="ja-JP" sz="4800" b="1" dirty="0">
                <a:solidFill>
                  <a:schemeClr val="accent2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6</a:t>
            </a:r>
            <a:r>
              <a:rPr lang="ja-JP" altLang="en-US" sz="4800" b="1" dirty="0">
                <a:solidFill>
                  <a:srgbClr val="4C4C52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課　</a:t>
            </a:r>
            <a:r>
              <a:rPr lang="ja-JP" altLang="en-US" sz="4800" b="1" dirty="0">
                <a:solidFill>
                  <a:srgbClr val="4C4C52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宝くじ</a:t>
            </a:r>
            <a:endParaRPr lang="ja-JP" altLang="en-US" sz="4800" b="1" dirty="0">
              <a:solidFill>
                <a:srgbClr val="4C4C52"/>
              </a:solidFill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061" y="2316876"/>
            <a:ext cx="60944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4C4C52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ユニット</a:t>
            </a:r>
            <a:r>
              <a:rPr lang="en-US" altLang="ja-JP" sz="2400" b="1" dirty="0">
                <a:solidFill>
                  <a:srgbClr val="4C4C52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2</a:t>
            </a:r>
            <a:r>
              <a:rPr lang="ja-JP" altLang="en-US" sz="2400" b="1" dirty="0">
                <a:solidFill>
                  <a:srgbClr val="4C4C52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　本末</a:t>
            </a:r>
            <a:r>
              <a:rPr lang="ja-JP" altLang="en-US" sz="2400" b="1" dirty="0">
                <a:solidFill>
                  <a:srgbClr val="4C4C52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転倒</a:t>
            </a:r>
            <a:endParaRPr lang="ja-JP" altLang="en-US" sz="2400" b="1" dirty="0">
              <a:solidFill>
                <a:srgbClr val="4C4C52"/>
              </a:solidFill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8061" y="6378642"/>
            <a:ext cx="6094476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4C4C52"/>
                </a:solidFill>
                <a:ea typeface="方正宋刻本秀楷简体" panose="02000000000000000000" charset="-122"/>
              </a:rPr>
              <a:t>主讲老师</a:t>
            </a:r>
            <a:r>
              <a:rPr lang="ja-JP" altLang="zh-CN" sz="1600" dirty="0">
                <a:solidFill>
                  <a:srgbClr val="4C4C52"/>
                </a:solidFill>
                <a:ea typeface="方正宋刻本秀楷简体" panose="02000000000000000000" charset="-122"/>
              </a:rPr>
              <a:t>：</a:t>
            </a:r>
            <a:r>
              <a:rPr lang="zh-CN" altLang="zh-CN" sz="1600" dirty="0">
                <a:solidFill>
                  <a:srgbClr val="4C4C52"/>
                </a:solidFill>
                <a:ea typeface="方正宋刻本秀楷简体" panose="02000000000000000000" charset="-122"/>
              </a:rPr>
              <a:t>鲁鲁修</a:t>
            </a:r>
            <a:endParaRPr lang="zh-CN" altLang="zh-CN" sz="1600" dirty="0">
              <a:solidFill>
                <a:srgbClr val="4C4C52"/>
              </a:solidFill>
              <a:ea typeface="方正宋刻本秀楷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500" y="1418590"/>
            <a:ext cx="1152588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本末転倒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（ほんまつ－てんとう）①–⓪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名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：本末倒置　　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ゲームソフト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（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game soft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）④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名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游戏软件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r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None/>
            </a:pP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　</a:t>
            </a:r>
            <a:r>
              <a:rPr lang="en-US" altLang="ja-JP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 </a:t>
            </a: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ソフト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（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soft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）①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名・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形</a:t>
            </a:r>
            <a:r>
              <a:rPr lang="en-US" altLang="zh-CN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Ⅱ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software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的省略说法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）软件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柔软（的）（性格，态度）温和（的）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ため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②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名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为了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一式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（いっしき）⓪④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名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 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一套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整体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どんなに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①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&lt;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副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None/>
            </a:pPr>
            <a:endParaRPr lang="zh-CN" altLang="ja-JP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P35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6" y="1166545"/>
            <a:ext cx="11326873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資金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（しきん）②①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名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资金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確率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（かくりつ）⓪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名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概率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几率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低い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（ひくい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）②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&lt;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形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Ⅰ&gt;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低（的）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矮（的）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价格便宜（的）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進級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(しんきゅう)⓪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名・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自Ⅲ&gt;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升级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升班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第一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（だい－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いち）①–②①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&lt;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名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&gt;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最重要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P35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会話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新出単語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文法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練習用単語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P149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896" y="986521"/>
            <a:ext cx="10675299" cy="5526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～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V</a:t>
            </a:r>
            <a:r>
              <a:rPr kumimoji="0" lang="ja-JP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る</a:t>
            </a:r>
            <a:r>
              <a:rPr kumimoji="0" 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ために／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N</a:t>
            </a:r>
            <a:r>
              <a:rPr lang="ja-JP" sz="28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のために</a:t>
            </a:r>
            <a:r>
              <a:rPr altLang="en-US" sz="28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charset="-128"/>
                <a:sym typeface="+mn-ea"/>
              </a:rPr>
              <a:t>＜</a:t>
            </a:r>
            <a:r>
              <a:rPr kumimoji="0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charset="-128"/>
              </a:rPr>
              <a:t>目的</a:t>
            </a:r>
            <a:r>
              <a:rPr altLang="en-US" sz="28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charset="-128"/>
                <a:sym typeface="+mn-ea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E66138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意义：表示动作的</a:t>
            </a: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目的</a:t>
            </a: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zh-CN" altLang="en-US" sz="20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译文：</a:t>
            </a:r>
            <a:r>
              <a:rPr kumimoji="0" lang="zh-CN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</a:t>
            </a:r>
            <a:r>
              <a:rPr kumimoji="0" lang="en-US" altLang="zh-CN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......</a:t>
            </a:r>
            <a:endParaRPr kumimoji="0" lang="en-US" altLang="zh-CN" sz="20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</a:t>
            </a:r>
            <a:r>
              <a:rPr kumimoji="0" lang="zh-CN" sz="20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动词的词典形+</a:t>
            </a:r>
            <a:r>
              <a:rPr 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ために+自主动词</a:t>
            </a:r>
            <a:endParaRPr lang="zh-CN" sz="20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名词+の+ために+自主动词</a:t>
            </a:r>
            <a:endParaRPr kumimoji="0" lang="zh-CN" sz="20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例：</a:t>
            </a:r>
            <a:r>
              <a:rPr lang="en-US" altLang="ja-JP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１</a:t>
            </a:r>
            <a:r>
              <a:rPr lang="en-US" altLang="ja-JP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パソコンを</a:t>
            </a:r>
            <a:r>
              <a:rPr lang="ja-JP" altLang="en-US" sz="2400" u="sng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買う</a:t>
            </a:r>
            <a:r>
              <a:rPr lang="ja-JP" altLang="zh-CN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ために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アルバイトをしてお金を貯めています</a:t>
            </a:r>
            <a:r>
              <a:rPr lang="ja-JP" altLang="en-US" sz="2400" dirty="0" smtClean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。</a:t>
            </a:r>
            <a:endParaRPr kumimoji="0" lang="en-US" altLang="ja-JP" sz="24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２</a:t>
            </a:r>
            <a:r>
              <a:rPr lang="en-US" altLang="ja-JP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高橋さんは中国語を</a:t>
            </a:r>
            <a:r>
              <a:rPr lang="ja-JP" altLang="zh-CN" sz="2400" u="sng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勉強する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ために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、中国へ留学しました。</a:t>
            </a:r>
            <a:endParaRPr kumimoji="0" lang="en-US" altLang="ja-JP" sz="24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３</a:t>
            </a:r>
            <a:r>
              <a:rPr lang="en-US" altLang="ja-JP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en-US" sz="2400" dirty="0">
                <a:solidFill>
                  <a:schemeClr val="tx1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李：もし</a:t>
            </a:r>
            <a:r>
              <a:rPr lang="en-US" altLang="ja-JP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1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等が当たったら、何を買おうかな。</a:t>
            </a:r>
            <a:endParaRPr lang="ja-JP" altLang="en-US" sz="2400" dirty="0"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en-US" altLang="ja-JP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            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高橋</a:t>
            </a:r>
            <a:r>
              <a:rPr lang="ja-JP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 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：ゲームソフトを</a:t>
            </a:r>
            <a:r>
              <a:rPr lang="ja-JP" altLang="zh-CN" sz="2400" u="sng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作る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ための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高いパソコン一式とか</a:t>
            </a:r>
            <a:r>
              <a:rPr lang="ja-JP" altLang="en-US" sz="2400" dirty="0" smtClean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？</a:t>
            </a:r>
            <a:r>
              <a:rPr lang="ja-JP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 　</a:t>
            </a:r>
            <a:endParaRPr lang="ja-JP" altLang="en-US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0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　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　</a:t>
            </a:r>
            <a:r>
              <a:rPr lang="en-US" altLang="ja-JP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 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(４)</a:t>
            </a:r>
            <a:r>
              <a:rPr lang="ja-JP" altLang="zh-CN" sz="2400" u="sng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健康の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ために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、毎日ジョキングしている。　　</a:t>
            </a:r>
            <a:r>
              <a:rPr lang="ja-JP" altLang="en-US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　</a:t>
            </a:r>
            <a:r>
              <a:rPr lang="ja-JP" altLang="en-US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r>
              <a:rPr lang="ja-JP" alt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kumimoji="0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17" name="Group 44"/>
          <p:cNvGrpSpPr/>
          <p:nvPr/>
        </p:nvGrpSpPr>
        <p:grpSpPr>
          <a:xfrm>
            <a:off x="528828" y="4384125"/>
            <a:ext cx="363925" cy="408748"/>
            <a:chOff x="0" y="0"/>
            <a:chExt cx="807366" cy="906807"/>
          </a:xfrm>
        </p:grpSpPr>
        <p:sp>
          <p:nvSpPr>
            <p:cNvPr id="18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4710" y="921385"/>
            <a:ext cx="1001395" cy="190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charset="-128"/>
                <a:ea typeface="Kozuka Gothic Pro R" panose="020B0400000000000000" charset="-128"/>
                <a:cs typeface="微软雅黑" panose="020B0503020204020204" pitchFamily="34" charset="-122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charset="-128"/>
              <a:ea typeface="Kozuka Gothic Pro R" panose="020B0400000000000000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为了将来，现在正在学习。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将来（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しょうらい）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charset="-128"/>
              <a:ea typeface="Kozuka Gothic Pro R" panose="020B0400000000000000" charset="-128"/>
              <a:cs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为了保护家人，现在正在加油。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charset="-128"/>
              <a:ea typeface="Kozuka Gothic Pro R" panose="020B0400000000000000" charset="-128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P151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86180" y="655955"/>
            <a:ext cx="10674985" cy="6123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indent="0" algn="just" defTabSz="914400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kern="1200" cap="none" spc="0" normalizeH="0" baseline="0" noProof="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+mn-cs"/>
              </a:rPr>
              <a:t>～ため（に</a:t>
            </a:r>
            <a:r>
              <a:rPr kumimoji="0" lang="ja-JP" altLang="en-US" sz="2800" b="1" i="0" kern="1200" cap="none" spc="0" normalizeH="0" baseline="0" noProof="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</a:rPr>
              <a:t>）</a:t>
            </a:r>
            <a:r>
              <a:rPr kumimoji="0" altLang="en-US" sz="2800" i="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charset="-128"/>
              </a:rPr>
              <a:t>＜原因＞</a:t>
            </a:r>
            <a:endParaRPr kumimoji="0" lang="en-US" altLang="ja-JP" sz="2800" b="1" i="0" kern="1200" cap="none" spc="0" normalizeH="0" baseline="0" noProof="0" dirty="0">
              <a:solidFill>
                <a:prstClr val="black"/>
              </a:solidFill>
              <a:latin typeface="Kozuka Gothic Pro R" panose="020B0400000000000000" charset="-128"/>
              <a:ea typeface="Kozuka Gothic Pro R" panose="020B0400000000000000" charset="-128"/>
              <a:cs typeface="+mn-cs"/>
            </a:endParaRPr>
          </a:p>
          <a:p>
            <a:pPr marR="0" algn="just" defTabSz="914400" fontAlgn="auto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意义：</a:t>
            </a:r>
            <a:r>
              <a:rPr kumimoji="0" lang="zh-CN" sz="2000" b="0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表示</a:t>
            </a:r>
            <a:r>
              <a:rPr kumimoji="0" lang="zh-CN" sz="2000" b="0" i="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动作发生的原因</a:t>
            </a:r>
            <a:r>
              <a:rPr kumimoji="0" lang="zh-CN" sz="2000" b="0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，主句谓语一般为</a:t>
            </a:r>
            <a:r>
              <a:rPr kumimoji="0" lang="zh-CN" sz="2000" b="0" i="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非自主性动词</a:t>
            </a:r>
            <a:r>
              <a:rPr kumimoji="0" lang="zh-CN" sz="2000" b="0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。</a:t>
            </a:r>
            <a:endParaRPr kumimoji="0" lang="zh-CN" altLang="en-US" sz="2000" b="0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algn="just" defTabSz="914400" fontAlgn="auto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译文：因为.....；由于</a:t>
            </a:r>
            <a:r>
              <a:rPr lang="zh-CN" altLang="en-US" sz="200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</a:t>
            </a:r>
            <a:endParaRPr kumimoji="0" lang="zh-CN" altLang="en-US" sz="2000" b="0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algn="just" defTabSz="914400" fontAlgn="auto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sz="2000" b="0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接续：</a:t>
            </a:r>
            <a:r>
              <a:rPr kumimoji="0" lang="zh-CN" sz="2000" b="0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动词、形容词的连体形</a:t>
            </a:r>
            <a:r>
              <a:rPr lang="zh-CN" sz="200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＋ために</a:t>
            </a:r>
            <a:endParaRPr lang="zh-CN" sz="200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algn="just" defTabSz="914400" fontAlgn="auto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sz="200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名词＋の＋ために</a:t>
            </a:r>
            <a:endParaRPr lang="zh-CN" sz="200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algn="just" defTabSz="914400" fontAlgn="auto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例：</a:t>
            </a:r>
            <a:r>
              <a:rPr lang="en-US" altLang="ja-JP" sz="2400" noProof="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１</a:t>
            </a:r>
            <a:r>
              <a:rPr lang="en-US" altLang="ja-JP" sz="2400" noProof="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en-US" sz="2400" u="sng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事故があった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ために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授業に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遅刻しました。</a:t>
            </a:r>
            <a:endParaRPr kumimoji="0" lang="en-US" altLang="ja-JP" sz="2400" b="0" i="0" kern="1200" cap="none" spc="0" normalizeH="0" baseline="0" noProof="0" dirty="0"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  <a:p>
            <a:pPr marR="0" indent="0" algn="just" defTabSz="914400" fontAlgn="auto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　　</a:t>
            </a:r>
            <a:r>
              <a:rPr lang="en-US" altLang="ja-JP" sz="2400" noProof="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２</a:t>
            </a:r>
            <a:r>
              <a:rPr lang="ja-JP" altLang="en-US" sz="2400" u="sng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)台風の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ために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学校が休みになりました。</a:t>
            </a:r>
            <a:endParaRPr kumimoji="0" lang="en-US" altLang="ja-JP" sz="2400" b="0" i="0" kern="1200" cap="none" spc="0" normalizeH="0" baseline="0" noProof="0" dirty="0"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  <a:p>
            <a:pPr marR="0" indent="0" algn="just" defTabSz="914400" fontAlgn="auto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　　</a:t>
            </a:r>
            <a:r>
              <a:rPr lang="en-US" altLang="ja-JP" sz="2400" noProof="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３</a:t>
            </a:r>
            <a:r>
              <a:rPr lang="en-US" altLang="ja-JP" sz="2400" noProof="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友達が</a:t>
            </a:r>
            <a:r>
              <a:rPr lang="ja-JP" altLang="en-US" sz="2400" u="sng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訪ねてきた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ために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、約束の時間に遅れてしまいました。</a:t>
            </a:r>
            <a:r>
              <a:rPr lang="ja-JP" altLang="en-US" sz="2400" noProof="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  　</a:t>
            </a:r>
            <a:endParaRPr kumimoji="0" lang="en-US" altLang="ja-JP" sz="2400" b="0" i="0" kern="1200" cap="none" spc="0" normalizeH="0" baseline="0" noProof="0" dirty="0"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  <a:p>
            <a:pPr marR="0" indent="0" algn="just" defTabSz="914400" fontAlgn="auto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　　</a:t>
            </a:r>
            <a:r>
              <a:rPr lang="en-US" altLang="ja-JP" sz="2400" noProof="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４</a:t>
            </a:r>
            <a:r>
              <a:rPr lang="en-US" altLang="ja-JP" sz="2400" noProof="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en-US" sz="2400" noProof="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最近</a:t>
            </a:r>
            <a:r>
              <a:rPr lang="ja-JP" altLang="en-US" sz="2400" u="sng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忙しかった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ために</a:t>
            </a:r>
            <a:r>
              <a:rPr lang="ja-JP" altLang="en-US" sz="2400" noProof="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、借り本はまだ読んでいない。</a:t>
            </a:r>
            <a:endParaRPr lang="ja-JP" altLang="en-US" sz="2400" noProof="0" dirty="0"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509143" y="4593675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190" y="655955"/>
            <a:ext cx="1334135" cy="1948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P151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1085" y="1012825"/>
            <a:ext cx="10674985" cy="54463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+mn-cs"/>
              </a:rPr>
              <a:t>～ため（に）</a:t>
            </a:r>
            <a:r>
              <a:rPr kumimoji="0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charset="-128"/>
              </a:rPr>
              <a:t>＜原因＞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+mn-cs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意义：</a:t>
            </a: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表示动作发生的原因，主句谓语一般为非自主性动词。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译文：因为.....；由于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接续：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动词、形容词的连体形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＋ために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名词＋の＋ために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☛</a:t>
            </a:r>
            <a:r>
              <a:rPr lang="zh-CN" altLang="en-US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注意表示原因的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「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～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ために」的后句不出现要求，命令，推测，意志等表达方式。</a:t>
            </a:r>
            <a:endParaRPr lang="zh-CN" altLang="en-US" sz="20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0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例：</a:t>
            </a:r>
            <a:r>
              <a:rPr lang="en-US" altLang="ja-JP" sz="20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0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５</a:t>
            </a:r>
            <a:r>
              <a:rPr lang="en-US" altLang="ja-JP" sz="20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en-US" sz="2000" u="sng" dirty="0">
                <a:solidFill>
                  <a:schemeClr val="tx1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風邪を引いた</a:t>
            </a:r>
            <a:r>
              <a:rPr lang="ja-JP" altLang="en-US" sz="20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ために、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仕事を</a:t>
            </a:r>
            <a:r>
              <a:rPr lang="ja-JP" altLang="zh-CN" sz="20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｛×休みたいです／×休みましょう／</a:t>
            </a:r>
            <a:r>
              <a:rPr lang="ja-JP" altLang="zh-CN" sz="20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×</a:t>
            </a:r>
            <a:r>
              <a:rPr lang="ja-JP" altLang="zh-CN" sz="20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休んでください／○休んだ｝</a:t>
            </a:r>
            <a:r>
              <a:rPr lang="ja-JP" altLang="zh-CN" sz="20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。</a:t>
            </a:r>
            <a:endParaRPr lang="ja-JP" altLang="zh-CN" sz="2000" noProof="0" dirty="0">
              <a:ln>
                <a:noFill/>
              </a:ln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570103" y="514295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ja-JP" altLang="en-US" sz="2400" b="1">
                <a:latin typeface="Kozuka Gothic Pro R" panose="020B0400000000000000" charset="-128"/>
                <a:ea typeface="Kozuka Gothic Pro R" panose="020B0400000000000000" charset="-128"/>
                <a:cs typeface="微软雅黑" panose="020B0503020204020204" pitchFamily="34" charset="-122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charset="-128"/>
              <a:ea typeface="Kozuka Gothic Pro R" panose="020B0400000000000000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因为生病，我上班请了假。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病気　　仕事を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休む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因为发生了事故，上课迟到了。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事故（じこ）　授業に遅刻する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charset="-128"/>
              <a:ea typeface="Kozuka Gothic Pro R" panose="020B0400000000000000" charset="-128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P151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1085" y="625475"/>
            <a:ext cx="10674985" cy="6083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sz="28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Vるように</a:t>
            </a:r>
            <a:r>
              <a:rPr kumimoji="0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charset="-128"/>
              </a:rPr>
              <a:t>＜目的＞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意义：</a:t>
            </a: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表示要达到的目标或者目的，后续的主句一般是表示为达到该目标而采取的手段，方法（动作行为）。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译文：为了.....；以免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接续：</a:t>
            </a: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动词的词典形</a:t>
            </a:r>
            <a:r>
              <a:rPr 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／动词的否定形／可能态动词的连体形＋ように</a:t>
            </a:r>
            <a:endParaRPr lang="zh-CN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例：(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１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宝くじがたくさん</a:t>
            </a:r>
            <a:r>
              <a:rPr lang="ja-JP" altLang="en-US" sz="2400" u="sng" dirty="0">
                <a:solidFill>
                  <a:schemeClr val="tx1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買える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ように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もっとアルバイトしよう。</a:t>
            </a:r>
            <a:endParaRPr kumimoji="0" lang="en-US" altLang="ja-JP" sz="24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２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後ろの人にも</a:t>
            </a:r>
            <a:r>
              <a:rPr lang="ja-JP" altLang="en-US" sz="2400" u="sng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聞こえる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ように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、大きな声で話してください。</a:t>
            </a:r>
            <a:endParaRPr kumimoji="0" lang="en-US" altLang="ja-JP" sz="24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３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風邪を</a:t>
            </a:r>
            <a:r>
              <a:rPr lang="ja-JP" altLang="en-US" sz="2400" u="sng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引かない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ように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、コートを着ました。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  　</a:t>
            </a:r>
            <a:endParaRPr kumimoji="0" lang="en-US" altLang="ja-JP" sz="24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４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コンサートに</a:t>
            </a:r>
            <a:r>
              <a:rPr lang="ja-JP" altLang="en-US" sz="2400" u="sng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遅れない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ように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、タクシーで行きました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。</a:t>
            </a:r>
            <a:endParaRPr lang="ja-JP" altLang="en-US" sz="2400" dirty="0"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509143" y="4500965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P151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28065" y="1145540"/>
            <a:ext cx="10872470" cy="5487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sz="28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Vるように</a:t>
            </a:r>
            <a:r>
              <a:rPr kumimoji="0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charset="-128"/>
              </a:rPr>
              <a:t>＜目的＞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意义：</a:t>
            </a: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表示要达到的目标或者目的，后续的主句一般是表示为达到该目标而采取的手段，方法（动作行为）。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译文：为了.....；以免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接续：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动词的词典形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／动词的否定形／可能态动词的连体形＋ように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☛</a:t>
            </a:r>
            <a:r>
              <a:rPr lang="zh-CN" altLang="en-US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表示目的的</a:t>
            </a:r>
            <a:r>
              <a:rPr lang="ja-JP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「</a:t>
            </a:r>
            <a:r>
              <a:rPr lang="ja-JP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ように</a:t>
            </a:r>
            <a:r>
              <a:rPr lang="ja-JP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」</a:t>
            </a:r>
            <a:r>
              <a:rPr lang="zh-CN" altLang="ja-JP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ja-JP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「</a:t>
            </a:r>
            <a:r>
              <a:rPr lang="ja-JP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ために</a:t>
            </a:r>
            <a:r>
              <a:rPr lang="ja-JP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」</a:t>
            </a:r>
            <a:r>
              <a:rPr lang="zh-CN" altLang="ja-JP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的区别在于：</a:t>
            </a:r>
            <a:r>
              <a:rPr lang="ja-JP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「</a:t>
            </a:r>
            <a:r>
              <a:rPr lang="ja-JP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ように</a:t>
            </a:r>
            <a:r>
              <a:rPr lang="ja-JP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」</a:t>
            </a:r>
            <a:r>
              <a:rPr lang="zh-CN" altLang="ja-JP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前面的动词多为</a:t>
            </a:r>
            <a:r>
              <a:rPr lang="zh-CN" altLang="ja-JP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非自主动词</a:t>
            </a:r>
            <a:r>
              <a:rPr lang="zh-CN" altLang="ja-JP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（可能动词，意志性较弱的动词等），而</a:t>
            </a:r>
            <a:r>
              <a:rPr lang="ja-JP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「</a:t>
            </a:r>
            <a:r>
              <a:rPr lang="ja-JP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ために</a:t>
            </a:r>
            <a:r>
              <a:rPr lang="ja-JP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」</a:t>
            </a:r>
            <a:r>
              <a:rPr lang="zh-CN" altLang="ja-JP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前面的动词多为自主动词（意志性较强的动词）</a:t>
            </a:r>
            <a:endParaRPr lang="zh-CN" altLang="ja-JP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a.家を</a:t>
            </a:r>
            <a:r>
              <a:rPr lang="ja-JP" altLang="en-US" sz="2400" u="sng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買える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ように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一生懸命に働いている。</a:t>
            </a:r>
            <a:endParaRPr lang="ja-JP" altLang="en-US" sz="2400" dirty="0">
              <a:solidFill>
                <a:schemeClr val="tx1"/>
              </a:solidFill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b.家を</a:t>
            </a:r>
            <a:r>
              <a:rPr lang="ja-JP" altLang="en-US" sz="2400" u="sng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買う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ために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一生懸命に働いている。</a:t>
            </a:r>
            <a:endParaRPr lang="ja-JP" altLang="en-US" sz="2400" dirty="0">
              <a:solidFill>
                <a:schemeClr val="tx1"/>
              </a:solidFill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endParaRPr lang="zh-CN" altLang="ja-JP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438658" y="5729055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1534160" y="535940"/>
            <a:ext cx="8912225" cy="2160270"/>
          </a:xfrm>
          <a:prstGeom prst="roundRect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学习目标</a:t>
            </a:r>
            <a:endParaRPr lang="zh-CN" altLang="en-US" sz="2400" b="1"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能够谈论假想、假设</a:t>
            </a:r>
            <a:endParaRPr lang="zh-CN" altLang="en-US"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能够向他人转述听到的事情</a:t>
            </a:r>
            <a:endParaRPr lang="zh-CN" altLang="en-US"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能够表达目的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87680" y="3730625"/>
            <a:ext cx="5497195" cy="27635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30000"/>
              </a:lnSpc>
            </a:pPr>
            <a:r>
              <a:rPr lang="zh-CN" altLang="en-US" sz="2400" b="1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UD Digi Kyokasho N-R" panose="02020400000000000000" charset="-128"/>
                <a:sym typeface="+mn-ea"/>
              </a:rPr>
              <a:t>学习要点</a:t>
            </a:r>
            <a:endParaRPr lang="zh-CN" altLang="en-US" sz="2400" b="1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UD Digi Kyokasho N-R" panose="0202040000000000000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ユニット</a:t>
            </a:r>
            <a:r>
              <a:rPr lang="en-US" altLang="ja-JP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2</a:t>
            </a:r>
            <a:endParaRPr lang="en-US" altLang="ja-JP"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①</a:t>
            </a:r>
            <a:r>
              <a:rPr lang="en-US" altLang="zh-CN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V</a:t>
            </a: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るために／</a:t>
            </a:r>
            <a:r>
              <a:rPr lang="en-US" altLang="ja-JP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N</a:t>
            </a: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のために（</a:t>
            </a: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目的）</a:t>
            </a:r>
            <a:endParaRPr lang="ja-JP" altLang="en-US"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➁（どんなに／いくら）～ても（</a:t>
            </a: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转折性的条件）</a:t>
            </a:r>
            <a:endParaRPr lang="ja-JP" altLang="en-US"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③どんなに～だろう（</a:t>
            </a: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感叹）</a:t>
            </a:r>
            <a:endParaRPr lang="ja-JP" altLang="en-US"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④</a:t>
            </a:r>
            <a:r>
              <a:rPr lang="en-US" altLang="zh-CN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V</a:t>
            </a: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るように（目的）</a:t>
            </a:r>
            <a:endParaRPr lang="ja-JP" altLang="en-US"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UD Digi Kyokasho N-R" panose="02020400000000000000" charset="-128"/>
                <a:ea typeface="UD Digi Kyokasho N-R" panose="02020400000000000000" charset="-128"/>
                <a:cs typeface="UD Digi Kyokasho N-R" panose="02020400000000000000" charset="-128"/>
                <a:sym typeface="+mn-ea"/>
              </a:rPr>
              <a:t>　</a:t>
            </a:r>
            <a:r>
              <a:rPr lang="en-US" altLang="ja-JP">
                <a:latin typeface="UD Digi Kyokasho N-R" panose="02020400000000000000" charset="-128"/>
                <a:ea typeface="UD Digi Kyokasho N-R" panose="02020400000000000000" charset="-128"/>
                <a:cs typeface="UD Digi Kyokasho N-R" panose="02020400000000000000" charset="-128"/>
                <a:sym typeface="+mn-ea"/>
              </a:rPr>
              <a:t>   </a:t>
            </a:r>
            <a:endParaRPr lang="ja-JP" altLang="en-US">
              <a:latin typeface="UD Digi Kyokasho N-R" panose="02020400000000000000" charset="-128"/>
              <a:ea typeface="UD Digi Kyokasho N-R" panose="02020400000000000000" charset="-128"/>
              <a:cs typeface="UD Digi Kyokasho N-R" panose="02020400000000000000" charset="-128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426835" y="3857625"/>
            <a:ext cx="5497195" cy="27635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30000"/>
              </a:lnSpc>
            </a:pPr>
            <a:r>
              <a:rPr lang="zh-CN" altLang="en-US" sz="2400" b="1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UD Digi Kyokasho N-R" panose="02020400000000000000" charset="-128"/>
                <a:sym typeface="+mn-ea"/>
              </a:rPr>
              <a:t>学习要点</a:t>
            </a:r>
            <a:endParaRPr lang="zh-CN" altLang="en-US" sz="2400" b="1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UD Digi Kyokasho N-R" panose="0202040000000000000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ユニット</a:t>
            </a:r>
            <a:r>
              <a:rPr lang="en-US" altLang="ja-JP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2</a:t>
            </a:r>
            <a:endParaRPr lang="en-US" altLang="ja-JP"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⑤～すぎる</a:t>
            </a: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（过度）</a:t>
            </a:r>
            <a:endParaRPr lang="ja-JP" altLang="en-US"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⑥～ため（に）（</a:t>
            </a:r>
            <a:r>
              <a:rPr lang="ja-JP" altLang="en-US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原因）</a:t>
            </a:r>
            <a:endParaRPr lang="ja-JP" altLang="en-US"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UD Digi Kyokasho N-R" panose="02020400000000000000" charset="-128"/>
                <a:ea typeface="UD Digi Kyokasho N-R" panose="02020400000000000000" charset="-128"/>
                <a:cs typeface="UD Digi Kyokasho N-R" panose="02020400000000000000" charset="-128"/>
                <a:sym typeface="+mn-ea"/>
              </a:rPr>
              <a:t>　</a:t>
            </a:r>
            <a:r>
              <a:rPr lang="en-US" altLang="ja-JP">
                <a:latin typeface="UD Digi Kyokasho N-R" panose="02020400000000000000" charset="-128"/>
                <a:ea typeface="UD Digi Kyokasho N-R" panose="02020400000000000000" charset="-128"/>
                <a:cs typeface="UD Digi Kyokasho N-R" panose="02020400000000000000" charset="-128"/>
                <a:sym typeface="+mn-ea"/>
              </a:rPr>
              <a:t>   </a:t>
            </a:r>
            <a:endParaRPr lang="en-US" altLang="ja-JP">
              <a:latin typeface="UD Digi Kyokasho N-R" panose="02020400000000000000" charset="-128"/>
              <a:ea typeface="UD Digi Kyokasho N-R" panose="02020400000000000000" charset="-128"/>
              <a:cs typeface="UD Digi Kyokasho N-R" panose="02020400000000000000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ja-JP">
                <a:latin typeface="UD Digi Kyokasho N-R" panose="02020400000000000000" charset="-128"/>
                <a:ea typeface="UD Digi Kyokasho N-R" panose="02020400000000000000" charset="-128"/>
                <a:cs typeface="UD Digi Kyokasho N-R" panose="02020400000000000000" charset="-128"/>
                <a:sym typeface="+mn-ea"/>
              </a:rPr>
              <a:t>  </a:t>
            </a:r>
            <a:endParaRPr lang="ja-JP" altLang="en-US">
              <a:latin typeface="UD Digi Kyokasho N-R" panose="02020400000000000000" charset="-128"/>
              <a:ea typeface="UD Digi Kyokasho N-R" panose="02020400000000000000" charset="-128"/>
              <a:cs typeface="UD Digi Kyokasho N-R" panose="02020400000000000000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ja-JP" altLang="en-US" sz="2400" b="1">
                <a:latin typeface="Kozuka Gothic Pro R" panose="020B0400000000000000" charset="-128"/>
                <a:ea typeface="Kozuka Gothic Pro R" panose="020B0400000000000000" charset="-128"/>
                <a:cs typeface="微软雅黑" panose="020B0503020204020204" pitchFamily="34" charset="-122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charset="-128"/>
              <a:ea typeface="Kozuka Gothic Pro R" panose="020B0400000000000000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为了不忘记记住的单词，制作了单词的笔记本。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为了明天能去玩，今天提交了报告。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charset="-128"/>
              <a:ea typeface="Kozuka Gothic Pro R" panose="020B0400000000000000" charset="-128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64000" y="1936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zh-CN" sz="3600" b="1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目的表現</a:t>
            </a:r>
            <a:endParaRPr lang="ja-JP" altLang="zh-CN" sz="3600" b="1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9360" y="777875"/>
            <a:ext cx="973328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ja-JP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一、ために</a:t>
            </a:r>
            <a:endParaRPr lang="ja-JP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意志动词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ja-JP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ために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ja-JP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Ｎ＋の</a:t>
            </a:r>
            <a:r>
              <a:rPr lang="ja-JP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＋ために。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：前后动作主语必须是一致的。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ja-JP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例文：</a:t>
            </a:r>
            <a:endParaRPr lang="ja-JP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１、パソコンを</a:t>
            </a:r>
            <a:r>
              <a:rPr lang="ja-JP" altLang="en-US" sz="2000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買う</a:t>
            </a:r>
            <a:r>
              <a:rPr lang="ja-JP" altLang="zh-CN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ために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アルバイトをしてお金を貯めています</a:t>
            </a:r>
            <a:r>
              <a:rPr lang="ja-JP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ja-JP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２、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高橋さんは中国語を</a:t>
            </a:r>
            <a:r>
              <a:rPr lang="ja-JP" altLang="zh-CN" sz="200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勉強する</a:t>
            </a:r>
            <a:r>
              <a:rPr lang="ja-JP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ために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、中国へ留学しました。</a:t>
            </a:r>
            <a:endParaRPr lang="ja-JP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kumimoji="0" lang="ja-JP" altLang="en-US" sz="20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endParaRPr kumimoji="0" lang="ja-JP" altLang="en-US" sz="20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0" lang="ja-JP" altLang="en-US" sz="20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二、ように</a:t>
            </a:r>
            <a:endParaRPr kumimoji="0" lang="ja-JP" altLang="en-US" sz="20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</a:t>
            </a: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</a:t>
            </a: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意志动词</a:t>
            </a:r>
            <a:r>
              <a:rPr kumimoji="0" lang="ja-JP" altLang="zh-CN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・</a:t>
            </a:r>
            <a:r>
              <a:rPr kumimoji="0" lang="zh-CN" altLang="zh-CN" sz="20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可能动词</a:t>
            </a:r>
            <a:r>
              <a:rPr kumimoji="0" lang="ja-JP" altLang="zh-CN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・</a:t>
            </a:r>
            <a:r>
              <a:rPr kumimoji="0" lang="zh-CN" altLang="zh-CN" sz="20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动词的</a:t>
            </a:r>
            <a:r>
              <a:rPr kumimoji="0" lang="ja-JP" altLang="zh-CN" sz="20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ない</a:t>
            </a:r>
            <a:r>
              <a:rPr kumimoji="0" lang="zh-CN" altLang="zh-CN" sz="20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形</a:t>
            </a:r>
            <a:r>
              <a:rPr kumimoji="0" lang="en-US" altLang="zh-CN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kumimoji="0" lang="ja-JP" altLang="zh-CN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ように</a:t>
            </a:r>
            <a:endParaRPr kumimoji="0" lang="ja-JP" altLang="zh-CN" sz="20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kumimoji="0" lang="ja-JP" altLang="zh-CN" sz="20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0" lang="ja-JP" altLang="zh-CN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例文</a:t>
            </a:r>
            <a:r>
              <a:rPr kumimoji="0" lang="zh-CN" altLang="zh-CN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kumimoji="0" lang="zh-CN" altLang="zh-CN" sz="20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0" lang="ja-JP" altLang="zh-CN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１、七時の飛行機に</a:t>
            </a:r>
            <a:r>
              <a:rPr kumimoji="0" lang="ja-JP" altLang="zh-CN" sz="20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間に合う</a:t>
            </a:r>
            <a:r>
              <a:rPr kumimoji="0" lang="ja-JP" altLang="zh-CN" sz="20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ように</a:t>
            </a:r>
            <a:r>
              <a:rPr kumimoji="0" lang="ja-JP" altLang="zh-CN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タクシーで空港に行った。</a:t>
            </a:r>
            <a:endParaRPr kumimoji="0" lang="ja-JP" altLang="zh-CN" sz="20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0" lang="ja-JP" altLang="zh-CN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２、</a:t>
            </a:r>
            <a:r>
              <a:rPr lang="ja-JP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僕が</a:t>
            </a:r>
            <a:r>
              <a:rPr lang="ja-JP" altLang="zh-CN" sz="200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留学できる</a:t>
            </a:r>
            <a:r>
              <a:rPr lang="ja-JP" altLang="zh-CN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ように</a:t>
            </a:r>
            <a:r>
              <a:rPr lang="ja-JP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、親はお金を貯めてくれました。</a:t>
            </a:r>
            <a:endParaRPr kumimoji="0" lang="ja-JP" altLang="zh-CN" sz="20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0" lang="ja-JP" altLang="zh-CN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３、</a:t>
            </a:r>
            <a:r>
              <a:rPr lang="ja-JP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赤ちゃんを</a:t>
            </a:r>
            <a:r>
              <a:rPr lang="ja-JP" altLang="zh-CN" sz="200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起こさない</a:t>
            </a:r>
            <a:r>
              <a:rPr lang="ja-JP" altLang="zh-CN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ように</a:t>
            </a:r>
            <a:r>
              <a:rPr lang="ja-JP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、静かに歩いていた。</a:t>
            </a:r>
            <a:endParaRPr kumimoji="0" lang="en-US" altLang="ja-JP" sz="20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kumimoji="0" lang="en-US" altLang="ja-JP" sz="20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69950" y="838835"/>
            <a:ext cx="10093325" cy="259016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869950" y="3822065"/>
            <a:ext cx="10092690" cy="269430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33425" y="838200"/>
            <a:ext cx="9794240" cy="39433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64000" y="1936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zh-CN" sz="3600" b="1">
                <a:latin typeface="MS Mincho" panose="02020609040205080304" charset="-128"/>
                <a:ea typeface="MS Mincho" panose="02020609040205080304" charset="-128"/>
                <a:cs typeface="MS Mincho" panose="02020609040205080304" charset="-128"/>
              </a:rPr>
              <a:t>目的表現</a:t>
            </a:r>
            <a:endParaRPr lang="ja-JP" altLang="zh-CN" sz="3600" b="1">
              <a:latin typeface="MS Mincho" panose="02020609040205080304" charset="-128"/>
              <a:ea typeface="MS Mincho" panose="02020609040205080304" charset="-128"/>
              <a:cs typeface="MS Mincho" panose="02020609040205080304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8060" y="1007110"/>
            <a:ext cx="9733280" cy="474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ja-JP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練習しましょう～</a:t>
            </a:r>
            <a:endParaRPr lang="ja-JP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１、サッカーを見る（ために・ように）、切符を買った</a:t>
            </a:r>
            <a:r>
              <a:rPr lang="ja-JP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ja-JP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ja-JP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２、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子供でも読める（ために、ように）、仮名を付けた。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３、箸で食べられる（ために、ように）、肉を小さく切った。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４、私は高校に入る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（ために、ように）、父は一所懸命働いている。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５、経済学を勉強する（ために、ように）、経済学部に入った。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kumimoji="0" lang="ja-JP" altLang="en-US" sz="24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endParaRPr kumimoji="0" lang="ja-JP" altLang="en-US" sz="24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kumimoji="0" lang="ja-JP" altLang="en-US" sz="24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P150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896" y="921116"/>
            <a:ext cx="10675299" cy="556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sz="28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sym typeface="+mn-ea"/>
              </a:rPr>
              <a:t>（どんなに／いくら）～</a:t>
            </a:r>
            <a:r>
              <a:rPr lang="ja-JP" sz="2800" b="1" noProof="0" dirty="0">
                <a:ln>
                  <a:noFill/>
                </a:ln>
                <a:solidFill>
                  <a:srgbClr val="E66138"/>
                </a:solidFill>
                <a:effectLst/>
                <a:highlight>
                  <a:srgbClr val="FFFF00"/>
                </a:highlight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sym typeface="+mn-ea"/>
              </a:rPr>
              <a:t>ても</a:t>
            </a:r>
            <a:r>
              <a:rPr altLang="en-US" sz="28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charset="-128"/>
                <a:sym typeface="+mn-ea"/>
              </a:rPr>
              <a:t>＜转折性的条件＞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E66138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+mn-cs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意义：表示转折性的条件，在此条件下仍会发生后续的动作。</a:t>
            </a:r>
            <a:endParaRPr kumimoji="0" lang="zh-CN" altLang="en-US" sz="20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译文：即使（再）</a:t>
            </a:r>
            <a:r>
              <a:rPr kumimoji="0" lang="en-US" altLang="zh-CN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.....</a:t>
            </a: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.....</a:t>
            </a: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；不管（再）</a:t>
            </a:r>
            <a:r>
              <a:rPr kumimoji="0" lang="en-US" altLang="zh-CN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......</a:t>
            </a: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.....</a:t>
            </a:r>
            <a:endParaRPr kumimoji="0" lang="en-US" altLang="zh-CN" sz="20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</a:t>
            </a: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Vても／A</a:t>
            </a:r>
            <a:r>
              <a:rPr kumimoji="0" lang="zh-CN" altLang="en-US" sz="2000" b="0" i="0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Ⅰくても／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AⅡでも／Nでも</a:t>
            </a:r>
            <a:endParaRPr lang="zh-CN" altLang="en-US" sz="2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说明：常常与副词</a:t>
            </a:r>
            <a:r>
              <a:rPr lang="ja-JP" altLang="en-US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「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どんなに／いくら</a:t>
            </a:r>
            <a:r>
              <a:rPr lang="ja-JP" altLang="en-US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」</a:t>
            </a:r>
            <a:r>
              <a:rPr lang="zh-CN" altLang="en-US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搭配使用。</a:t>
            </a:r>
            <a:endParaRPr kumimoji="0" lang="en-US" altLang="zh-CN" sz="20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例：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１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zh-CN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どんなに</a:t>
            </a:r>
            <a:r>
              <a:rPr lang="ja-JP" altLang="en-US" sz="2400" u="sng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高く</a:t>
            </a:r>
            <a:r>
              <a:rPr lang="ja-JP" altLang="zh-CN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ても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買えますね。</a:t>
            </a:r>
            <a:endParaRPr kumimoji="0" lang="en-US" altLang="ja-JP" sz="24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２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約束がありますから、雨が</a:t>
            </a:r>
            <a:r>
              <a:rPr lang="ja-JP" altLang="en-US" sz="2400" u="sng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降っ</a:t>
            </a:r>
            <a:r>
              <a:rPr lang="ja-JP" altLang="zh-CN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ても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行きます。</a:t>
            </a:r>
            <a:endParaRPr kumimoji="0" lang="en-US" altLang="ja-JP" sz="24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３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zh-CN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いくら</a:t>
            </a:r>
            <a:r>
              <a:rPr lang="ja-JP" altLang="en-US" sz="2400" u="sng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便利</a:t>
            </a:r>
            <a:r>
              <a:rPr lang="ja-JP" altLang="zh-CN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でも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その町へは引っ越ししたくないです。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 　</a:t>
            </a:r>
            <a:endParaRPr kumimoji="0" lang="en-US" altLang="ja-JP" sz="24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４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zh-CN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いくら</a:t>
            </a:r>
            <a:r>
              <a:rPr lang="ja-JP" altLang="en-US" sz="2400" u="sng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好きな料理</a:t>
            </a:r>
            <a:r>
              <a:rPr lang="ja-JP" altLang="zh-CN" sz="240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でも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、毎日食べると飽きて［</a:t>
            </a:r>
            <a:r>
              <a:rPr lang="zh-CN" altLang="ja-JP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厌烦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］しまうでしょう。</a:t>
            </a:r>
            <a:endParaRPr lang="ja-JP" altLang="en-US" sz="2400" dirty="0"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17" name="Group 44"/>
          <p:cNvGrpSpPr/>
          <p:nvPr/>
        </p:nvGrpSpPr>
        <p:grpSpPr>
          <a:xfrm>
            <a:off x="528828" y="4424130"/>
            <a:ext cx="363925" cy="408748"/>
            <a:chOff x="0" y="0"/>
            <a:chExt cx="807366" cy="906807"/>
          </a:xfrm>
        </p:grpSpPr>
        <p:sp>
          <p:nvSpPr>
            <p:cNvPr id="18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4390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ja-JP" altLang="en-US" sz="2400" b="1">
                <a:latin typeface="Kozuka Gothic Pro R" panose="020B0400000000000000" charset="-128"/>
                <a:ea typeface="Kozuka Gothic Pro R" panose="020B0400000000000000" charset="-128"/>
                <a:cs typeface="微软雅黑" panose="020B0503020204020204" pitchFamily="34" charset="-122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charset="-128"/>
              <a:ea typeface="Kozuka Gothic Pro R" panose="020B0400000000000000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不管再怎么贵，也要买。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r>
              <a:rPr lang="ja-JP" altLang="en-US" sz="2400" b="1">
                <a:latin typeface="Kozuka Gothic Pro R" panose="020B0400000000000000" charset="-128"/>
                <a:ea typeface="Kozuka Gothic Pro R" panose="020B0400000000000000" charset="-128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无论多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么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忙，我每天都在学习。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charset="-128"/>
              <a:ea typeface="Kozuka Gothic Pro R" panose="020B0400000000000000" charset="-128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P150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0896" y="1050021"/>
            <a:ext cx="10675299" cy="546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sz="28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どんなに</a:t>
            </a:r>
            <a:r>
              <a:rPr lang="en-US" altLang="ja-JP" sz="28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~</a:t>
            </a:r>
            <a:r>
              <a:rPr lang="ja-JP" altLang="ja-JP" sz="2800" b="1" noProof="0" dirty="0">
                <a:ln>
                  <a:noFill/>
                </a:ln>
                <a:solidFill>
                  <a:srgbClr val="E66138"/>
                </a:solidFill>
                <a:effectLst/>
                <a:highlight>
                  <a:srgbClr val="FFFF00"/>
                </a:highlight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だろう</a:t>
            </a:r>
            <a:r>
              <a:rPr altLang="en-US" sz="28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charset="-128"/>
                <a:sym typeface="+mn-ea"/>
              </a:rPr>
              <a:t>＜</a:t>
            </a:r>
            <a:r>
              <a:rPr kumimoji="0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charset="-128"/>
              </a:rPr>
              <a:t>感叹</a:t>
            </a:r>
            <a:r>
              <a:rPr altLang="en-US" sz="28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charset="-128"/>
                <a:sym typeface="+mn-ea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E66138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意义：构成</a:t>
            </a: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感叹句</a:t>
            </a: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，表示喜悦、悲伤、期盼等</a:t>
            </a: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心情</a:t>
            </a: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zh-CN" altLang="en-US" sz="20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译文：多么</a:t>
            </a:r>
            <a:r>
              <a:rPr kumimoji="0" lang="en-US" altLang="zh-CN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.....</a:t>
            </a: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啊！</a:t>
            </a:r>
            <a:endParaRPr kumimoji="0" lang="en-US" altLang="zh-CN" sz="20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どんなに</a:t>
            </a: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表示属性，状态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的词语+だろう</a:t>
            </a:r>
            <a:endParaRPr lang="zh-CN" altLang="en-US" sz="2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例：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１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宝くじに当たって、「学生社長」になったら、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どんなに</a:t>
            </a:r>
            <a:r>
              <a:rPr lang="ja-JP" altLang="en-US" sz="2400" u="sng" dirty="0">
                <a:solidFill>
                  <a:schemeClr val="tx1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楽しい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でしょう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。</a:t>
            </a:r>
            <a:endParaRPr kumimoji="0" lang="en-US" altLang="ja-JP" sz="24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２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子供が重い病気になったら、親は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どんなに</a:t>
            </a:r>
            <a:r>
              <a:rPr lang="ja-JP" altLang="en-US" sz="2400" u="sng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悲しい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だろう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。</a:t>
            </a:r>
            <a:endParaRPr kumimoji="0" lang="en-US" altLang="ja-JP" sz="24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３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一生懸命勉強して大学には入れたら、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どんなに</a:t>
            </a:r>
            <a:r>
              <a:rPr lang="ja-JP" altLang="en-US" sz="2400" u="sng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うれしい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でしょう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。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 　</a:t>
            </a:r>
            <a:endParaRPr kumimoji="0" lang="en-US" altLang="ja-JP" sz="24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４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スマホが使えなくなると、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どんなに</a:t>
            </a:r>
            <a:r>
              <a:rPr lang="ja-JP" altLang="en-US" sz="2400" u="sng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困る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だろう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17" name="Group 44"/>
          <p:cNvGrpSpPr/>
          <p:nvPr/>
        </p:nvGrpSpPr>
        <p:grpSpPr>
          <a:xfrm>
            <a:off x="615823" y="3852630"/>
            <a:ext cx="363925" cy="408748"/>
            <a:chOff x="0" y="0"/>
            <a:chExt cx="807366" cy="906807"/>
          </a:xfrm>
        </p:grpSpPr>
        <p:sp>
          <p:nvSpPr>
            <p:cNvPr id="18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charset="-128"/>
                <a:ea typeface="Kozuka Gothic Pro R" panose="020B0400000000000000" charset="-128"/>
                <a:cs typeface="微软雅黑" panose="020B0503020204020204" pitchFamily="34" charset="-122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charset="-128"/>
              <a:ea typeface="Kozuka Gothic Pro R" panose="020B0400000000000000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大家都回去了的话，会多么寂寞啊。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高桥来了的花，会多么开心啊。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charset="-128"/>
              <a:ea typeface="Kozuka Gothic Pro R" panose="020B0400000000000000" charset="-128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P151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40130" y="1013460"/>
            <a:ext cx="10674985" cy="5765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+mn-cs"/>
              </a:rPr>
              <a:t>～すぎる</a:t>
            </a:r>
            <a:r>
              <a:rPr kumimoji="0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Kozuka Gothic Pro R" panose="020B0400000000000000" charset="-128"/>
              </a:rPr>
              <a:t>＜过度＞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+mn-cs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意义：</a:t>
            </a: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表示动作、行为或状态超过了通常的程度或范围。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译文：过于.....；太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接续：</a:t>
            </a: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动词第一连用形</a:t>
            </a:r>
            <a:r>
              <a:rPr 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/形容词的词干＋すぎる</a:t>
            </a:r>
            <a:endParaRPr lang="ja-JP" altLang="en-US" sz="2000" noProof="0" dirty="0">
              <a:ln>
                <a:noFill/>
              </a:ln>
              <a:solidFill>
                <a:srgbClr val="527C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例：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１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アルバイトを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しすぎて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、成績が下がったんでしょう。</a:t>
            </a:r>
            <a:endParaRPr kumimoji="0" lang="en-US" altLang="ja-JP" sz="24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２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昨日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お酒を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飲みすぎた</a:t>
            </a:r>
            <a:r>
              <a:rPr lang="ja-JP" altLang="en-US" sz="2400" dirty="0">
                <a:solidFill>
                  <a:schemeClr val="tx1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ので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、今頭が痛い。</a:t>
            </a:r>
            <a:endParaRPr kumimoji="0" lang="en-US" altLang="ja-JP" sz="24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３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私の家の周りは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静かすぎて</a:t>
            </a:r>
            <a:r>
              <a:rPr lang="ja-JP" altLang="en-US" sz="24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、ちょっと寂しいです。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  　</a:t>
            </a:r>
            <a:endParaRPr kumimoji="0" lang="en-US" altLang="ja-JP" sz="24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４</a:t>
            </a:r>
            <a:r>
              <a:rPr lang="en-US" altLang="ja-JP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)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この問題は小学生には</a:t>
            </a:r>
            <a:r>
              <a:rPr lang="ja-JP" altLang="en-US" sz="2400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難しすぎる</a:t>
            </a:r>
            <a:r>
              <a:rPr lang="ja-JP" altLang="en-US" sz="2400" noProof="0" dirty="0">
                <a:ln>
                  <a:noFill/>
                </a:ln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でしょう。</a:t>
            </a:r>
            <a:endParaRPr lang="ja-JP" altLang="en-US" sz="2400" noProof="0" dirty="0">
              <a:ln>
                <a:noFill/>
              </a:ln>
              <a:effectLst/>
              <a:uLnTx/>
              <a:uFillTx/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509143" y="4593675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ja-JP" altLang="en-US" sz="2400" b="1">
                <a:latin typeface="Kozuka Gothic Pro R" panose="020B0400000000000000" charset="-128"/>
                <a:ea typeface="Kozuka Gothic Pro R" panose="020B0400000000000000" charset="-128"/>
                <a:cs typeface="微软雅黑" panose="020B0503020204020204" pitchFamily="34" charset="-122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charset="-128"/>
              <a:ea typeface="Kozuka Gothic Pro R" panose="020B0400000000000000" charset="-128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这个蛋糕太甜了，不喜欢。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r>
              <a:rPr lang="ja-JP" altLang="en-US" sz="2400" b="1">
                <a:latin typeface="Kozuka Gothic Pro R" panose="020B0400000000000000" charset="-128"/>
                <a:ea typeface="Kozuka Gothic Pro R" panose="020B0400000000000000" charset="-128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那位老师太严格了，可怕。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charset="-128"/>
              <a:ea typeface="Kozuka Gothic Pro R" panose="020B0400000000000000" charset="-128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74168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会話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新出単語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文法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練習用単語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会話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新出単語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文法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練習用単語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P35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10820" y="1057275"/>
            <a:ext cx="11353800" cy="5640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故障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（こしょう）⓪＜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名・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自Ⅲ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故障；出故障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微软雅黑" panose="020B0503020204020204" pitchFamily="34" charset="-122"/>
                <a:sym typeface="+mn-ea"/>
              </a:rPr>
              <a:t>国慶節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微软雅黑" panose="020B0503020204020204" pitchFamily="34" charset="-122"/>
                <a:sym typeface="+mn-ea"/>
              </a:rPr>
              <a:t>（こっけいせつ）③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微软雅黑" panose="020B0503020204020204" pitchFamily="34" charset="-122"/>
              </a:rPr>
              <a:t>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微软雅黑" panose="020B0503020204020204" pitchFamily="34" charset="-122"/>
                <a:sym typeface="+mn-ea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微软雅黑" panose="020B0503020204020204" pitchFamily="34" charset="-122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国庆节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en-US" altLang="ja-JP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尽くす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（つくす）②＜</a:t>
            </a:r>
            <a:r>
              <a:rPr lang="zh-CN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尽；尽力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ja-JP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迷惑をかける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（めいわくを－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かける）①–②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添麻烦</a:t>
            </a:r>
            <a:endParaRPr lang="zh-CN" altLang="ja-JP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</a:t>
            </a: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迷惑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（めいわく）①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＜名・</a:t>
            </a:r>
            <a:r>
              <a:rPr lang="zh-CN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形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＞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麻烦；烦扰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5"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冷たい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(つめたい)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⓪③＜</a:t>
            </a:r>
            <a:r>
              <a:rPr lang="zh-CN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形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＞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冷（的）；凉（的）；冷淡（的）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5"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朝いちばん</a:t>
            </a:r>
            <a:r>
              <a:rPr kumimoji="0" lang="ja-JP" altLang="en-US" sz="2400" b="0" i="0" u="none" strike="noStrike" kern="1200" cap="none" spc="0" normalizeH="0" baseline="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（あさいちばん）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①–②＜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名＞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一大早；一清早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kumimoji="0" lang="ja-JP" altLang="en-US" sz="2400" b="0" i="0" u="none" strike="noStrike" kern="1200" cap="none" spc="0" normalizeH="0" baseline="0" dirty="0">
              <a:solidFill>
                <a:srgbClr val="527C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P35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10820" y="1057275"/>
            <a:ext cx="11353800" cy="5640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charset="-128"/>
                <a:ea typeface="Kozuka Gothic Pro R" panose="020B0400000000000000" charset="-128"/>
                <a:cs typeface="微软雅黑" panose="020B0503020204020204" pitchFamily="34" charset="-122"/>
                <a:sym typeface="+mn-ea"/>
              </a:rPr>
              <a:t>月末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微软雅黑" panose="020B0503020204020204" pitchFamily="34" charset="-122"/>
                <a:sym typeface="+mn-ea"/>
              </a:rPr>
              <a:t>（げつまつ）⓪＜名＞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月末，月底</a:t>
            </a:r>
            <a:endParaRPr lang="ja-JP" altLang="en-US" sz="2400" b="1" dirty="0">
              <a:solidFill>
                <a:srgbClr val="E661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charset="-128"/>
                <a:ea typeface="Kozuka Gothic Pro R" panose="020B0400000000000000" charset="-128"/>
                <a:cs typeface="微软雅黑" panose="020B0503020204020204" pitchFamily="34" charset="-122"/>
              </a:rPr>
              <a:t>目的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微软雅黑" panose="020B0503020204020204" pitchFamily="34" charset="-122"/>
              </a:rPr>
              <a:t>（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微软雅黑" panose="020B0503020204020204" pitchFamily="34" charset="-122"/>
              </a:rPr>
              <a:t>もくてき）⓪＜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微软雅黑" panose="020B0503020204020204" pitchFamily="34" charset="-122"/>
                <a:sym typeface="+mn-ea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charset="-128"/>
                <a:ea typeface="Kozuka Gothic Pro R" panose="020B0400000000000000" charset="-128"/>
                <a:cs typeface="微软雅黑" panose="020B0503020204020204" pitchFamily="34" charset="-122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目的</a:t>
            </a:r>
            <a:endParaRPr kumimoji="0" lang="zh-CN" altLang="ja-JP" sz="2400" b="0" i="0" u="none" strike="noStrike" kern="1200" cap="none" spc="0" normalizeH="0" baseline="0" dirty="0">
              <a:solidFill>
                <a:srgbClr val="527C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556" y="2654709"/>
            <a:ext cx="9856783" cy="2477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941" y="3604334"/>
            <a:ext cx="4148037" cy="32536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56690" y="933605"/>
            <a:ext cx="7577243" cy="42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1800" dirty="0">
              <a:latin typeface="Kozuka Gothic Pr6N R" panose="020B0400000000000000" charset="-128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963" y="355106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课文翻译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256690" y="744608"/>
            <a:ext cx="7577243" cy="57378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第二天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李　：高桥，还是昨天的那件事。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高桥：哦，彩票的事吧？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李　：是啊！我也想买彩票。。。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高桥：是吗，要是能中就好了！就不用打工了。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李　：是啊！要是中了一等奖，买什么呢？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高桥：比如说能制作游戏软件的一套很贵的电脑？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李　：再贵也买得起，而且还可以当开软件公司的资金。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高桥：中了奖，当了学生老板，那该多快乐啊！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李　：学生老板。。。不错嘛！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高桥：但要想中一等奖就得买好多张吧？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李　：中奖率比较低，所以得多买。。。对了，要想多买彩票就得多打工。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高桥：可工打得太多成绩不就下降了吗？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李　：啊，也是！为了彩票留级的话，那不就是本末倒置了吗！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高桥：是啊！学生还是学习第一。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李　：确实是。顺便问一下，高桥，明天的课预习好了吗？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高桥：啊，还没看呢！现在就看。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469380" y="2145639"/>
            <a:ext cx="5013325" cy="1308101"/>
            <a:chOff x="4347877" y="1094829"/>
            <a:chExt cx="5257749" cy="1049966"/>
          </a:xfrm>
        </p:grpSpPr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4347877" y="1664665"/>
              <a:ext cx="5212464" cy="48013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ABA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04" b="91096" l="9441" r="89161">
                          <a14:foregroundMark x1="41608" y1="44521" x2="41608" y2="44521"/>
                          <a14:foregroundMark x1="29021" y1="39726" x2="29021" y2="39726"/>
                          <a14:foregroundMark x1="32168" y1="54110" x2="32168" y2="54110"/>
                          <a14:foregroundMark x1="40909" y1="60616" x2="40909" y2="60616"/>
                          <a14:foregroundMark x1="73427" y1="90068" x2="73427" y2="90068"/>
                          <a14:foregroundMark x1="82168" y1="91438" x2="82168" y2="91438"/>
                          <a14:foregroundMark x1="61538" y1="8904" x2="61538" y2="8904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02479" y="1094829"/>
              <a:ext cx="803147" cy="649857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7842832" y="1394018"/>
              <a:ext cx="914362" cy="27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27405" y="1249680"/>
            <a:ext cx="6036945" cy="1029335"/>
            <a:chOff x="2295888" y="2652775"/>
            <a:chExt cx="9100820" cy="1029335"/>
          </a:xfrm>
        </p:grpSpPr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95888" y="2974720"/>
              <a:ext cx="9100820" cy="70739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3055965" y="2652775"/>
              <a:ext cx="1030029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ja-JP" sz="1600" dirty="0">
                  <a:ea typeface="宋体" panose="02010600030101010101" pitchFamily="2" charset="-122"/>
                </a:rPr>
                <a:t>李</a:t>
              </a:r>
              <a:r>
                <a:rPr lang="ja-JP" altLang="en-US" sz="1600" dirty="0">
                  <a:ea typeface="Kozuka Gothic Pr6N R" panose="020B0400000000000000" charset="-128"/>
                </a:rPr>
                <a:t>：</a:t>
              </a:r>
              <a:endParaRPr lang="zh-CN" altLang="en-US" sz="1600" dirty="0"/>
            </a:p>
          </p:txBody>
        </p:sp>
      </p:grpSp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765" y="311785"/>
            <a:ext cx="2432050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P148</a:t>
            </a:r>
            <a:r>
              <a:rPr lang="en-US" altLang="zh-CN" sz="20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</a:rPr>
              <a:t>：（次の日）</a:t>
            </a:r>
            <a:endParaRPr lang="en-US" altLang="zh-CN" sz="2000" dirty="0"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5043805" y="4957445"/>
            <a:ext cx="6395720" cy="1539875"/>
            <a:chOff x="1759565" y="1359157"/>
            <a:chExt cx="2855978" cy="1477750"/>
          </a:xfrm>
        </p:grpSpPr>
        <p:pic>
          <p:nvPicPr>
            <p:cNvPr id="83" name="图形 8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759565" y="1638577"/>
              <a:ext cx="2855978" cy="1198330"/>
            </a:xfrm>
            <a:prstGeom prst="rect">
              <a:avLst/>
            </a:prstGeom>
          </p:spPr>
        </p:pic>
        <p:sp>
          <p:nvSpPr>
            <p:cNvPr id="85" name="文本框 84"/>
            <p:cNvSpPr txBox="1"/>
            <p:nvPr/>
          </p:nvSpPr>
          <p:spPr>
            <a:xfrm>
              <a:off x="3915653" y="1359157"/>
              <a:ext cx="378860" cy="323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92225" y="1642110"/>
            <a:ext cx="4700270" cy="633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endParaRPr lang="ja-JP" altLang="en-US" sz="2000" dirty="0">
              <a:solidFill>
                <a:schemeClr val="tx1"/>
              </a:solidFill>
              <a:latin typeface="Kozuka Gothic Pro R" panose="020B0400000000000000" charset="-128"/>
              <a:ea typeface="Kozuka Gothic Pro R" panose="020B0400000000000000" charset="-128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16895" y="4528794"/>
            <a:ext cx="765810" cy="809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7095" y1="57514" x2="57095" y2="57514"/>
                        <a14:foregroundMark x1="59797" y1="36705" x2="59797" y2="36705"/>
                        <a14:foregroundMark x1="62838" y1="70809" x2="62838" y2="7080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255" y="805180"/>
            <a:ext cx="882015" cy="103251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827405" y="3561080"/>
            <a:ext cx="6036945" cy="1029335"/>
            <a:chOff x="2295888" y="2652775"/>
            <a:chExt cx="9100820" cy="1029335"/>
          </a:xfrm>
        </p:grpSpPr>
        <p:pic>
          <p:nvPicPr>
            <p:cNvPr id="4" name="图形 9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95888" y="2974720"/>
              <a:ext cx="9100820" cy="707390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>
              <p:custDataLst>
                <p:tags r:id="rId12"/>
              </p:custDataLst>
            </p:nvPr>
          </p:nvSpPr>
          <p:spPr>
            <a:xfrm>
              <a:off x="3055965" y="2652775"/>
              <a:ext cx="1030029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ja-JP" sz="1600" dirty="0">
                  <a:ea typeface="宋体" panose="02010600030101010101" pitchFamily="2" charset="-122"/>
                </a:rPr>
                <a:t>李</a:t>
              </a:r>
              <a:r>
                <a:rPr lang="ja-JP" altLang="en-US" sz="1600" dirty="0">
                  <a:ea typeface="Kozuka Gothic Pr6N R" panose="020B0400000000000000" charset="-128"/>
                </a:rPr>
                <a:t>：</a:t>
              </a:r>
              <a:endParaRPr lang="zh-CN" altLang="en-US" sz="1600" dirty="0"/>
            </a:p>
          </p:txBody>
        </p:sp>
      </p:grpSp>
      <p:pic>
        <p:nvPicPr>
          <p:cNvPr id="15" name="图片 1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7095" y1="57514" x2="57095" y2="57514"/>
                        <a14:foregroundMark x1="59797" y1="36705" x2="59797" y2="36705"/>
                        <a14:foregroundMark x1="62838" y1="70809" x2="62838" y2="7080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255" y="3052445"/>
            <a:ext cx="882015" cy="1032510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1292225" y="3957320"/>
            <a:ext cx="5177155" cy="633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endParaRPr lang="ja-JP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98270" y="1600200"/>
            <a:ext cx="8399145" cy="6375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12280" y="2802890"/>
            <a:ext cx="8574405" cy="6508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92225" y="3882390"/>
            <a:ext cx="8515985" cy="6464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14010" y="5248910"/>
            <a:ext cx="9139555" cy="1035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774700" y="1315720"/>
            <a:ext cx="7660640" cy="1156970"/>
            <a:chOff x="4062572" y="3096926"/>
            <a:chExt cx="7334269" cy="1395244"/>
          </a:xfrm>
        </p:grpSpPr>
        <p:pic>
          <p:nvPicPr>
            <p:cNvPr id="23" name="图形 2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4062572" y="3503553"/>
              <a:ext cx="7334269" cy="988617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4602939" y="3096926"/>
              <a:ext cx="797357" cy="40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ja-JP" sz="1600" dirty="0">
                  <a:ea typeface="宋体" panose="02010600030101010101" pitchFamily="2" charset="-122"/>
                </a:rPr>
                <a:t>李</a:t>
              </a:r>
              <a:r>
                <a:rPr lang="ja-JP" altLang="en-US" sz="1600" dirty="0">
                  <a:ea typeface="Kozuka Gothic Pr6N R" panose="020B0400000000000000" charset="-128"/>
                </a:rPr>
                <a:t>：</a:t>
              </a:r>
              <a:endParaRPr lang="zh-CN" altLang="en-US" sz="1600" dirty="0"/>
            </a:p>
          </p:txBody>
        </p:sp>
      </p:grpSp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765" y="311785"/>
            <a:ext cx="2320290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P148：（次の日）</a:t>
            </a:r>
            <a:endParaRPr lang="en-US" altLang="zh-CN" sz="2000" dirty="0"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23010" y="1776095"/>
            <a:ext cx="7126605" cy="6318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endParaRPr lang="en-US" altLang="ja-JP" sz="20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436110" y="2936875"/>
            <a:ext cx="7144385" cy="1066165"/>
            <a:chOff x="1453830" y="1449970"/>
            <a:chExt cx="2209483" cy="1493703"/>
          </a:xfrm>
        </p:grpSpPr>
        <p:pic>
          <p:nvPicPr>
            <p:cNvPr id="31" name="图形 30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53830" y="1787196"/>
              <a:ext cx="2209483" cy="1156477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3075680" y="1449970"/>
              <a:ext cx="364341" cy="472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74609" y="4669025"/>
            <a:ext cx="8787765" cy="1866265"/>
            <a:chOff x="3361599" y="2626105"/>
            <a:chExt cx="8787765" cy="1866265"/>
          </a:xfrm>
        </p:grpSpPr>
        <p:pic>
          <p:nvPicPr>
            <p:cNvPr id="40" name="图形 39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361599" y="2989960"/>
              <a:ext cx="8787765" cy="1502410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3961426" y="2626105"/>
              <a:ext cx="797357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ja-JP" sz="1600" dirty="0">
                  <a:ea typeface="宋体" panose="02010600030101010101" pitchFamily="2" charset="-122"/>
                  <a:sym typeface="+mn-ea"/>
                </a:rPr>
                <a:t>李</a:t>
              </a:r>
              <a:r>
                <a:rPr lang="ja-JP" altLang="en-US" sz="1600" dirty="0">
                  <a:ea typeface="Kozuka Gothic Pr6N R" panose="020B0400000000000000" charset="-128"/>
                </a:rPr>
                <a:t>：</a:t>
              </a:r>
              <a:endParaRPr lang="zh-CN" altLang="en-US" sz="1600" dirty="0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1223010" y="5203190"/>
            <a:ext cx="7374890" cy="11614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endParaRPr lang="ja-JP" altLang="en-US" sz="2000" dirty="0" smtClean="0">
              <a:solidFill>
                <a:schemeClr val="tx1"/>
              </a:solidFill>
              <a:latin typeface="Kozuka Gothic Pro R" panose="020B0400000000000000" charset="-128"/>
              <a:ea typeface="Kozuka Gothic Pro R" panose="020B0400000000000000" charset="-128"/>
              <a:cs typeface="MS Mincho" panose="0202060904020508030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90885" y="2619349"/>
            <a:ext cx="765810" cy="809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7095" y1="57514" x2="57095" y2="57514"/>
                        <a14:foregroundMark x1="59797" y1="36705" x2="59797" y2="36705"/>
                        <a14:foregroundMark x1="62838" y1="70809" x2="62838" y2="7080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864870"/>
            <a:ext cx="882015" cy="1032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7095" y1="57514" x2="57095" y2="57514"/>
                        <a14:foregroundMark x1="59797" y1="36705" x2="59797" y2="36705"/>
                        <a14:foregroundMark x1="62838" y1="70809" x2="62838" y2="7080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4321810"/>
            <a:ext cx="882015" cy="10325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9505" y="1670685"/>
            <a:ext cx="9319260" cy="707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22495" y="3260725"/>
            <a:ext cx="8987790" cy="6819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23010" y="5354955"/>
            <a:ext cx="8914765" cy="1009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766445" y="3273425"/>
            <a:ext cx="5396230" cy="1169035"/>
            <a:chOff x="7702444" y="2230469"/>
            <a:chExt cx="5396182" cy="2773902"/>
          </a:xfrm>
        </p:grpSpPr>
        <p:pic>
          <p:nvPicPr>
            <p:cNvPr id="28" name="图形 2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702444" y="2989864"/>
              <a:ext cx="5396182" cy="2014507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8282617" y="2230469"/>
              <a:ext cx="797357" cy="80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ja-JP" sz="1600" dirty="0">
                  <a:ea typeface="宋体" panose="02010600030101010101" pitchFamily="2" charset="-122"/>
                </a:rPr>
                <a:t>李</a:t>
              </a:r>
              <a:r>
                <a:rPr lang="ja-JP" altLang="en-US" sz="1600" dirty="0">
                  <a:ea typeface="Kozuka Gothic Pr6N R" panose="020B0400000000000000" charset="-128"/>
                </a:rPr>
                <a:t>：</a:t>
              </a:r>
              <a:endParaRPr lang="zh-CN" altLang="en-US" sz="1600" dirty="0"/>
            </a:p>
          </p:txBody>
        </p:sp>
      </p:grpSp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765" y="311785"/>
            <a:ext cx="234632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P148：（次の日）</a:t>
            </a:r>
            <a:endParaRPr lang="en-US" altLang="zh-CN" sz="2000" dirty="0"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0925" y="3708400"/>
            <a:ext cx="4391025" cy="6191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endParaRPr lang="en-US" altLang="ja-JP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288540" y="1188675"/>
            <a:ext cx="9262745" cy="1251584"/>
            <a:chOff x="21746" y="1429957"/>
            <a:chExt cx="5558997" cy="1056960"/>
          </a:xfrm>
        </p:grpSpPr>
        <p:pic>
          <p:nvPicPr>
            <p:cNvPr id="15" name="图形 14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746" y="1749029"/>
              <a:ext cx="5558997" cy="737888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4719093" y="1429957"/>
              <a:ext cx="487798" cy="284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50291" y="4946203"/>
            <a:ext cx="10402570" cy="1239520"/>
            <a:chOff x="-429820" y="1763580"/>
            <a:chExt cx="4582351" cy="895650"/>
          </a:xfrm>
        </p:grpSpPr>
        <p:pic>
          <p:nvPicPr>
            <p:cNvPr id="37" name="图形 36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429820" y="2007223"/>
              <a:ext cx="4582351" cy="652007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3411836" y="1763580"/>
              <a:ext cx="509647" cy="243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51710" y="5386705"/>
            <a:ext cx="9097010" cy="695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endParaRPr lang="ja-JP" altLang="en-US" sz="2000" dirty="0" smtClean="0">
              <a:solidFill>
                <a:schemeClr val="tx1"/>
              </a:solidFill>
              <a:latin typeface="Kozuka Gothic Pro R" panose="020B0400000000000000" charset="-128"/>
              <a:ea typeface="Kozuka Gothic Pro R" panose="020B0400000000000000" charset="-128"/>
              <a:cs typeface="MS Mincho" panose="02020609040205080304" charset="-128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28350" y="908024"/>
            <a:ext cx="765810" cy="8096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6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28350" y="4625314"/>
            <a:ext cx="765810" cy="809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7095" y1="57514" x2="57095" y2="57514"/>
                        <a14:foregroundMark x1="59797" y1="36705" x2="59797" y2="36705"/>
                        <a14:foregroundMark x1="62838" y1="70809" x2="62838" y2="7080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820" y="2749550"/>
            <a:ext cx="882015" cy="10325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50490" y="1684655"/>
            <a:ext cx="8802370" cy="668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0290" y="3609975"/>
            <a:ext cx="9452610" cy="717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28140" y="5387340"/>
            <a:ext cx="9171940" cy="695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916940" y="939800"/>
            <a:ext cx="9142730" cy="1744980"/>
            <a:chOff x="3774526" y="2626740"/>
            <a:chExt cx="8655513" cy="1865252"/>
          </a:xfrm>
        </p:grpSpPr>
        <p:pic>
          <p:nvPicPr>
            <p:cNvPr id="23" name="图形 2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774526" y="2989592"/>
              <a:ext cx="8655513" cy="150240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4264875" y="2626740"/>
              <a:ext cx="797357" cy="36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ja-JP" sz="1600" dirty="0">
                  <a:ea typeface="宋体" panose="02010600030101010101" pitchFamily="2" charset="-122"/>
                </a:rPr>
                <a:t>李</a:t>
              </a:r>
              <a:r>
                <a:rPr lang="ja-JP" altLang="en-US" sz="1600" dirty="0">
                  <a:ea typeface="Kozuka Gothic Pr6N R" panose="020B0400000000000000" charset="-128"/>
                </a:rPr>
                <a:t>：</a:t>
              </a:r>
              <a:endParaRPr lang="zh-CN" altLang="en-US" sz="1600" dirty="0"/>
            </a:p>
          </p:txBody>
        </p:sp>
      </p:grpSp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765" y="311785"/>
            <a:ext cx="245046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P148：（次の日）</a:t>
            </a:r>
            <a:endParaRPr lang="en-US" altLang="zh-CN" sz="2000" dirty="0">
              <a:latin typeface="Kozuka Gothic Pro R" panose="020B0400000000000000" charset="-128"/>
              <a:ea typeface="Kozuka Gothic Pro R" panose="020B0400000000000000" charset="-128"/>
              <a:cs typeface="Kozuka Gothic Pro R" panose="020B0400000000000000" charset="-12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78890" y="1558290"/>
            <a:ext cx="8361045" cy="9696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endParaRPr lang="ja-JP" altLang="en-US" sz="2000" dirty="0" smtClean="0">
              <a:solidFill>
                <a:schemeClr val="tx1"/>
              </a:solidFill>
              <a:latin typeface="Kozuka Gothic Pro R" panose="020B0400000000000000" charset="-128"/>
              <a:ea typeface="Kozuka Gothic Pro R" panose="020B0400000000000000" charset="-128"/>
              <a:cs typeface="MS Mincho" panose="02020609040205080304" charset="-128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037280" y="3100130"/>
            <a:ext cx="8195310" cy="1244600"/>
            <a:chOff x="-603175" y="1414406"/>
            <a:chExt cx="8195310" cy="1244600"/>
          </a:xfrm>
        </p:grpSpPr>
        <p:pic>
          <p:nvPicPr>
            <p:cNvPr id="31" name="图形 30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603175" y="1749051"/>
              <a:ext cx="8195310" cy="909955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5926530" y="1414406"/>
              <a:ext cx="119761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1215" y="4951730"/>
            <a:ext cx="10154285" cy="1226185"/>
            <a:chOff x="4647022" y="4291200"/>
            <a:chExt cx="9846945" cy="1247140"/>
          </a:xfrm>
        </p:grpSpPr>
        <p:pic>
          <p:nvPicPr>
            <p:cNvPr id="2" name="图形 1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7022" y="4628385"/>
              <a:ext cx="9846945" cy="909955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5248571" y="4291200"/>
              <a:ext cx="797357" cy="34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ja-JP" sz="1600" dirty="0">
                  <a:ea typeface="宋体" panose="02010600030101010101" pitchFamily="2" charset="-122"/>
                </a:rPr>
                <a:t>李</a:t>
              </a:r>
              <a:r>
                <a:rPr lang="ja-JP" altLang="en-US" sz="1600" dirty="0">
                  <a:ea typeface="Kozuka Gothic Pr6N R" panose="020B0400000000000000" charset="-128"/>
                </a:rPr>
                <a:t>：</a:t>
              </a:r>
              <a:endParaRPr lang="zh-CN" altLang="en-US" sz="1600" dirty="0"/>
            </a:p>
          </p:txBody>
        </p:sp>
      </p:grpSp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9770" y="2793974"/>
            <a:ext cx="765810" cy="8096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7095" y1="57514" x2="57095" y2="57514"/>
                        <a14:foregroundMark x1="59797" y1="36705" x2="59797" y2="36705"/>
                        <a14:foregroundMark x1="62838" y1="70809" x2="62838" y2="7080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 flipH="1" flipV="1">
            <a:off x="550545" y="670560"/>
            <a:ext cx="882015" cy="10325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7095" y1="57514" x2="57095" y2="57514"/>
                        <a14:foregroundMark x1="59797" y1="36705" x2="59797" y2="36705"/>
                        <a14:foregroundMark x1="62838" y1="70809" x2="62838" y2="7080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45" y="4509135"/>
            <a:ext cx="882015" cy="10325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4620" y="1276985"/>
            <a:ext cx="8971915" cy="1351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83915" y="3558540"/>
            <a:ext cx="8824595" cy="669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1260" y="5391785"/>
            <a:ext cx="10357485" cy="786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099124" y="1274477"/>
            <a:ext cx="6252317" cy="1244688"/>
            <a:chOff x="729054" y="1414406"/>
            <a:chExt cx="6252317" cy="1244688"/>
          </a:xfrm>
        </p:grpSpPr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29054" y="1748971"/>
              <a:ext cx="6252317" cy="910123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5282004" y="1414406"/>
              <a:ext cx="106108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765" y="311785"/>
            <a:ext cx="238315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P148</a:t>
            </a:r>
            <a:r>
              <a:rPr lang="zh-CN" altLang="en-US" sz="20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：</a:t>
            </a:r>
            <a:r>
              <a:rPr lang="ja-JP" altLang="en-US" sz="2000" dirty="0">
                <a:latin typeface="Kozuka Gothic Pro R" panose="020B0400000000000000" charset="-128"/>
                <a:ea typeface="Kozuka Gothic Pro R" panose="020B0400000000000000" charset="-128"/>
                <a:cs typeface="Kozuka Gothic Pro R" panose="020B0400000000000000" charset="-128"/>
                <a:sym typeface="+mn-ea"/>
              </a:rPr>
              <a:t>（次の日</a:t>
            </a:r>
            <a:r>
              <a:rPr lang="ja-JP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sz="2000" dirty="0">
              <a:latin typeface="Kozuka Gothic Pr6N R" panose="020B0400000000000000" charset="-128"/>
              <a:ea typeface="Kozuka Gothic Pr6N R" panose="020B0400000000000000" charset="-128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70890" y="2959100"/>
            <a:ext cx="6943725" cy="1229360"/>
            <a:chOff x="4355024" y="803612"/>
            <a:chExt cx="7159267" cy="1481047"/>
          </a:xfrm>
        </p:grpSpPr>
        <p:pic>
          <p:nvPicPr>
            <p:cNvPr id="23" name="图形 2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55024" y="1124419"/>
              <a:ext cx="7159267" cy="116024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>
              <p:custDataLst>
                <p:tags r:id="rId6"/>
              </p:custDataLst>
            </p:nvPr>
          </p:nvSpPr>
          <p:spPr>
            <a:xfrm>
              <a:off x="5021154" y="803612"/>
              <a:ext cx="797357" cy="406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ja-JP" sz="1600" dirty="0">
                  <a:ea typeface="宋体" panose="02010600030101010101" pitchFamily="2" charset="-122"/>
                </a:rPr>
                <a:t>李</a:t>
              </a:r>
              <a:r>
                <a:rPr lang="ja-JP" altLang="en-US" sz="1600" dirty="0">
                  <a:ea typeface="Kozuka Gothic Pr6N R" panose="020B0400000000000000" charset="-128"/>
                </a:rPr>
                <a:t>：</a:t>
              </a:r>
              <a:endParaRPr lang="zh-CN" altLang="en-US" sz="16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85965" y="4955550"/>
            <a:ext cx="4865370" cy="1199515"/>
            <a:chOff x="4133925" y="1459491"/>
            <a:chExt cx="4865370" cy="1199515"/>
          </a:xfrm>
        </p:grpSpPr>
        <p:pic>
          <p:nvPicPr>
            <p:cNvPr id="31" name="图形 30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4133925" y="1749051"/>
              <a:ext cx="4865370" cy="909955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>
              <p:custDataLst>
                <p:tags r:id="rId8"/>
              </p:custDataLst>
            </p:nvPr>
          </p:nvSpPr>
          <p:spPr>
            <a:xfrm>
              <a:off x="7300035" y="1459491"/>
              <a:ext cx="106108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ja-JP" altLang="en-US" sz="1600" dirty="0">
                  <a:ea typeface="Kozuka Gothic Pr6N R" panose="020B0400000000000000" charset="-128"/>
                </a:rPr>
                <a:t>高橋：</a:t>
              </a:r>
              <a:endParaRPr lang="zh-CN" altLang="en-US" sz="1600" dirty="0"/>
            </a:p>
          </p:txBody>
        </p:sp>
      </p:grpSp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7705" y="952474"/>
            <a:ext cx="765810" cy="809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0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7705" y="4566894"/>
            <a:ext cx="765810" cy="8096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7095" y1="57514" x2="57095" y2="57514"/>
                        <a14:foregroundMark x1="59797" y1="36705" x2="59797" y2="36705"/>
                        <a14:foregroundMark x1="62838" y1="70809" x2="62838" y2="7080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955" y="2396490"/>
            <a:ext cx="882015" cy="10325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00370" y="1714500"/>
            <a:ext cx="8983345" cy="681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22375" y="3340100"/>
            <a:ext cx="8850630" cy="6718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77050" y="5567045"/>
            <a:ext cx="9778365" cy="376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4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838200" cy="76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会話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新出単語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文法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FontTx/>
              </a:pPr>
              <a:r>
                <a:rPr lang="ja-JP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練習用単語</a:t>
              </a:r>
              <a:endPara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PP_MARK_KEY" val="c677261e-140a-4ba3-81d9-b376cab2ecaf"/>
  <p:tag name="COMMONDATA" val="eyJoZGlkIjoiYTk3OTEzMTcyZWRjNmUwN2Q4OGIyZDNjODJkMWQyNDgifQ=="/>
  <p:tag name="commondata" val="eyJoZGlkIjoiY2Q0MjVkMjNjN2IyNTQxYWU3ZTg4MjI5YTdiMDZiZTA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3644</Words>
  <Application>WPS 演示</Application>
  <PresentationFormat>宽屏</PresentationFormat>
  <Paragraphs>358</Paragraphs>
  <Slides>33</Slides>
  <Notes>30</Notes>
  <HiddenSlides>16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Arial</vt:lpstr>
      <vt:lpstr>宋体</vt:lpstr>
      <vt:lpstr>Wingdings</vt:lpstr>
      <vt:lpstr>Kozuka Gothic Pro R</vt:lpstr>
      <vt:lpstr>Yu Gothic UI Semilight</vt:lpstr>
      <vt:lpstr>方正宋刻本秀楷简体</vt:lpstr>
      <vt:lpstr>微软雅黑</vt:lpstr>
      <vt:lpstr>UD Digi Kyokasho N-R</vt:lpstr>
      <vt:lpstr>方正兰亭粗黑_GBK</vt:lpstr>
      <vt:lpstr>黑体</vt:lpstr>
      <vt:lpstr>方正静蕾简体</vt:lpstr>
      <vt:lpstr>Kozuka Gothic Pr6N R</vt:lpstr>
      <vt:lpstr>MS Mincho</vt:lpstr>
      <vt:lpstr>Calibri</vt:lpstr>
      <vt:lpstr>Arial Unicode MS</vt:lpstr>
      <vt:lpstr>Calibri Light</vt:lpstr>
      <vt:lpstr>MS PGothic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EDY</cp:lastModifiedBy>
  <cp:revision>202</cp:revision>
  <dcterms:created xsi:type="dcterms:W3CDTF">2015-10-24T12:28:00Z</dcterms:created>
  <dcterms:modified xsi:type="dcterms:W3CDTF">2024-04-20T10:49:39Z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00D915B1D4904EB7AE92387B2E046A88_12</vt:lpwstr>
  </property>
</Properties>
</file>