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 id="2147483655" r:id="rId5"/>
    <p:sldMasterId id="2147483659" r:id="rId6"/>
  </p:sldMasterIdLst>
  <p:notesMasterIdLst>
    <p:notesMasterId r:id="rId9"/>
  </p:notesMasterIdLst>
  <p:handoutMasterIdLst>
    <p:handoutMasterId r:id="rId252"/>
  </p:handoutMasterIdLst>
  <p:sldIdLst>
    <p:sldId id="258" r:id="rId7"/>
    <p:sldId id="476" r:id="rId8"/>
    <p:sldId id="477" r:id="rId10"/>
    <p:sldId id="1934" r:id="rId11"/>
    <p:sldId id="478" r:id="rId12"/>
    <p:sldId id="500" r:id="rId13"/>
    <p:sldId id="596" r:id="rId14"/>
    <p:sldId id="597" r:id="rId15"/>
    <p:sldId id="743" r:id="rId16"/>
    <p:sldId id="744" r:id="rId17"/>
    <p:sldId id="611" r:id="rId18"/>
    <p:sldId id="917" r:id="rId19"/>
    <p:sldId id="480" r:id="rId20"/>
    <p:sldId id="538" r:id="rId21"/>
    <p:sldId id="673" r:id="rId22"/>
    <p:sldId id="609" r:id="rId23"/>
    <p:sldId id="775" r:id="rId24"/>
    <p:sldId id="481" r:id="rId25"/>
    <p:sldId id="777" r:id="rId26"/>
    <p:sldId id="778" r:id="rId27"/>
    <p:sldId id="779" r:id="rId28"/>
    <p:sldId id="780" r:id="rId29"/>
    <p:sldId id="781" r:id="rId30"/>
    <p:sldId id="1342" r:id="rId31"/>
    <p:sldId id="594" r:id="rId32"/>
    <p:sldId id="595" r:id="rId33"/>
    <p:sldId id="604" r:id="rId34"/>
    <p:sldId id="749" r:id="rId35"/>
    <p:sldId id="772" r:id="rId36"/>
    <p:sldId id="773" r:id="rId37"/>
    <p:sldId id="774" r:id="rId38"/>
    <p:sldId id="1496" r:id="rId39"/>
    <p:sldId id="1497" r:id="rId40"/>
    <p:sldId id="1677" r:id="rId41"/>
    <p:sldId id="890" r:id="rId42"/>
    <p:sldId id="1691" r:id="rId43"/>
    <p:sldId id="482" r:id="rId44"/>
    <p:sldId id="767" r:id="rId45"/>
    <p:sldId id="771" r:id="rId46"/>
    <p:sldId id="914" r:id="rId47"/>
    <p:sldId id="782" r:id="rId48"/>
    <p:sldId id="483" r:id="rId49"/>
    <p:sldId id="602" r:id="rId50"/>
    <p:sldId id="1063" r:id="rId51"/>
    <p:sldId id="1064" r:id="rId52"/>
    <p:sldId id="893" r:id="rId53"/>
    <p:sldId id="1689" r:id="rId54"/>
    <p:sldId id="484" r:id="rId55"/>
    <p:sldId id="1935" r:id="rId56"/>
    <p:sldId id="502" r:id="rId57"/>
    <p:sldId id="485" r:id="rId58"/>
    <p:sldId id="915" r:id="rId59"/>
    <p:sldId id="536" r:id="rId60"/>
    <p:sldId id="486" r:id="rId61"/>
    <p:sldId id="745" r:id="rId62"/>
    <p:sldId id="891" r:id="rId63"/>
    <p:sldId id="894" r:id="rId64"/>
    <p:sldId id="895" r:id="rId65"/>
    <p:sldId id="1500" r:id="rId66"/>
    <p:sldId id="487" r:id="rId67"/>
    <p:sldId id="906" r:id="rId68"/>
    <p:sldId id="907" r:id="rId69"/>
    <p:sldId id="908" r:id="rId70"/>
    <p:sldId id="910" r:id="rId71"/>
    <p:sldId id="903" r:id="rId72"/>
    <p:sldId id="1519" r:id="rId73"/>
    <p:sldId id="904" r:id="rId74"/>
    <p:sldId id="1494" r:id="rId75"/>
    <p:sldId id="1495" r:id="rId76"/>
    <p:sldId id="1513" r:id="rId77"/>
    <p:sldId id="535" r:id="rId78"/>
    <p:sldId id="1507" r:id="rId79"/>
    <p:sldId id="488" r:id="rId80"/>
    <p:sldId id="1936" r:id="rId81"/>
    <p:sldId id="746" r:id="rId82"/>
    <p:sldId id="747" r:id="rId83"/>
    <p:sldId id="748" r:id="rId84"/>
    <p:sldId id="1687" r:id="rId85"/>
    <p:sldId id="1688" r:id="rId86"/>
    <p:sldId id="753" r:id="rId87"/>
    <p:sldId id="754" r:id="rId88"/>
    <p:sldId id="755" r:id="rId89"/>
    <p:sldId id="757" r:id="rId90"/>
    <p:sldId id="756" r:id="rId91"/>
    <p:sldId id="758" r:id="rId92"/>
    <p:sldId id="759" r:id="rId93"/>
    <p:sldId id="760" r:id="rId94"/>
    <p:sldId id="2168" r:id="rId95"/>
    <p:sldId id="2169" r:id="rId96"/>
    <p:sldId id="489" r:id="rId97"/>
    <p:sldId id="2170" r:id="rId98"/>
    <p:sldId id="879" r:id="rId99"/>
    <p:sldId id="880" r:id="rId100"/>
    <p:sldId id="881" r:id="rId101"/>
    <p:sldId id="882" r:id="rId102"/>
    <p:sldId id="883" r:id="rId103"/>
    <p:sldId id="884" r:id="rId104"/>
    <p:sldId id="885" r:id="rId105"/>
    <p:sldId id="898" r:id="rId106"/>
    <p:sldId id="886" r:id="rId107"/>
    <p:sldId id="887" r:id="rId108"/>
    <p:sldId id="888" r:id="rId109"/>
    <p:sldId id="889" r:id="rId110"/>
    <p:sldId id="909" r:id="rId111"/>
    <p:sldId id="1696" r:id="rId112"/>
    <p:sldId id="2171" r:id="rId113"/>
    <p:sldId id="1697" r:id="rId114"/>
    <p:sldId id="1710" r:id="rId115"/>
    <p:sldId id="1711" r:id="rId116"/>
    <p:sldId id="490" r:id="rId117"/>
    <p:sldId id="2172" r:id="rId118"/>
    <p:sldId id="532" r:id="rId119"/>
    <p:sldId id="533" r:id="rId120"/>
    <p:sldId id="902" r:id="rId121"/>
    <p:sldId id="600" r:id="rId122"/>
    <p:sldId id="601" r:id="rId123"/>
    <p:sldId id="612" r:id="rId124"/>
    <p:sldId id="666" r:id="rId125"/>
    <p:sldId id="667" r:id="rId126"/>
    <p:sldId id="668" r:id="rId127"/>
    <p:sldId id="1667" r:id="rId128"/>
    <p:sldId id="901" r:id="rId129"/>
    <p:sldId id="1673" r:id="rId130"/>
    <p:sldId id="1674" r:id="rId131"/>
    <p:sldId id="764" r:id="rId132"/>
    <p:sldId id="1336" r:id="rId133"/>
    <p:sldId id="1337" r:id="rId134"/>
    <p:sldId id="1340" r:id="rId135"/>
    <p:sldId id="1341" r:id="rId136"/>
    <p:sldId id="491" r:id="rId137"/>
    <p:sldId id="504" r:id="rId138"/>
    <p:sldId id="734" r:id="rId139"/>
    <p:sldId id="735" r:id="rId140"/>
    <p:sldId id="736" r:id="rId141"/>
    <p:sldId id="1508" r:id="rId142"/>
    <p:sldId id="1509" r:id="rId143"/>
    <p:sldId id="1510" r:id="rId144"/>
    <p:sldId id="1511" r:id="rId145"/>
    <p:sldId id="1512" r:id="rId146"/>
    <p:sldId id="1664" r:id="rId147"/>
    <p:sldId id="492" r:id="rId148"/>
    <p:sldId id="2173" r:id="rId149"/>
    <p:sldId id="507" r:id="rId150"/>
    <p:sldId id="531" r:id="rId151"/>
    <p:sldId id="1065" r:id="rId152"/>
    <p:sldId id="603" r:id="rId153"/>
    <p:sldId id="607" r:id="rId154"/>
    <p:sldId id="751" r:id="rId155"/>
    <p:sldId id="1716" r:id="rId156"/>
    <p:sldId id="493" r:id="rId157"/>
    <p:sldId id="920" r:id="rId158"/>
    <p:sldId id="921" r:id="rId159"/>
    <p:sldId id="768" r:id="rId160"/>
    <p:sldId id="605" r:id="rId161"/>
    <p:sldId id="606" r:id="rId162"/>
    <p:sldId id="769" r:id="rId163"/>
    <p:sldId id="1665" r:id="rId164"/>
    <p:sldId id="494" r:id="rId165"/>
    <p:sldId id="2174" r:id="rId166"/>
    <p:sldId id="742" r:id="rId167"/>
    <p:sldId id="576" r:id="rId168"/>
    <p:sldId id="899" r:id="rId169"/>
    <p:sldId id="506" r:id="rId170"/>
    <p:sldId id="761" r:id="rId171"/>
    <p:sldId id="750" r:id="rId172"/>
    <p:sldId id="1676" r:id="rId173"/>
    <p:sldId id="1713" r:id="rId174"/>
    <p:sldId id="534" r:id="rId175"/>
    <p:sldId id="1066" r:id="rId176"/>
    <p:sldId id="918" r:id="rId177"/>
    <p:sldId id="919" r:id="rId178"/>
    <p:sldId id="1343" r:id="rId179"/>
    <p:sldId id="1503" r:id="rId180"/>
    <p:sldId id="1506" r:id="rId181"/>
    <p:sldId id="537" r:id="rId182"/>
    <p:sldId id="501" r:id="rId183"/>
    <p:sldId id="1067" r:id="rId184"/>
    <p:sldId id="763" r:id="rId185"/>
    <p:sldId id="1499" r:id="rId186"/>
    <p:sldId id="577" r:id="rId187"/>
    <p:sldId id="578" r:id="rId188"/>
    <p:sldId id="1703" r:id="rId189"/>
    <p:sldId id="1704" r:id="rId190"/>
    <p:sldId id="495" r:id="rId191"/>
    <p:sldId id="766" r:id="rId192"/>
    <p:sldId id="674" r:id="rId193"/>
    <p:sldId id="770" r:id="rId194"/>
    <p:sldId id="1504" r:id="rId195"/>
    <p:sldId id="1680" r:id="rId196"/>
    <p:sldId id="496" r:id="rId197"/>
    <p:sldId id="752" r:id="rId198"/>
    <p:sldId id="497" r:id="rId199"/>
    <p:sldId id="737" r:id="rId200"/>
    <p:sldId id="498" r:id="rId201"/>
    <p:sldId id="503" r:id="rId202"/>
    <p:sldId id="669" r:id="rId203"/>
    <p:sldId id="916" r:id="rId204"/>
    <p:sldId id="1702" r:id="rId205"/>
    <p:sldId id="1889" r:id="rId206"/>
    <p:sldId id="499" r:id="rId207"/>
    <p:sldId id="505" r:id="rId208"/>
    <p:sldId id="608" r:id="rId209"/>
    <p:sldId id="911" r:id="rId210"/>
    <p:sldId id="1498" r:id="rId211"/>
    <p:sldId id="1700" r:id="rId212"/>
    <p:sldId id="1701" r:id="rId213"/>
    <p:sldId id="1705" r:id="rId214"/>
    <p:sldId id="1706" r:id="rId215"/>
    <p:sldId id="1334" r:id="rId216"/>
    <p:sldId id="1514" r:id="rId217"/>
    <p:sldId id="1335" r:id="rId218"/>
    <p:sldId id="1338" r:id="rId219"/>
    <p:sldId id="1339" r:id="rId220"/>
    <p:sldId id="1502" r:id="rId221"/>
    <p:sldId id="1685" r:id="rId222"/>
    <p:sldId id="1686" r:id="rId223"/>
    <p:sldId id="1501" r:id="rId224"/>
    <p:sldId id="1666" r:id="rId225"/>
    <p:sldId id="1679" r:id="rId226"/>
    <p:sldId id="1714" r:id="rId227"/>
    <p:sldId id="1715" r:id="rId228"/>
    <p:sldId id="671" r:id="rId229"/>
    <p:sldId id="1671" r:id="rId230"/>
    <p:sldId id="1672" r:id="rId231"/>
    <p:sldId id="1669" r:id="rId232"/>
    <p:sldId id="1670" r:id="rId233"/>
    <p:sldId id="1712" r:id="rId234"/>
    <p:sldId id="1668" r:id="rId235"/>
    <p:sldId id="1682" r:id="rId236"/>
    <p:sldId id="1683" r:id="rId237"/>
    <p:sldId id="1684" r:id="rId238"/>
    <p:sldId id="1681" r:id="rId239"/>
    <p:sldId id="672" r:id="rId240"/>
    <p:sldId id="765" r:id="rId241"/>
    <p:sldId id="1515" r:id="rId242"/>
    <p:sldId id="1516" r:id="rId243"/>
    <p:sldId id="1517" r:id="rId244"/>
    <p:sldId id="1675" r:id="rId245"/>
    <p:sldId id="1690" r:id="rId246"/>
    <p:sldId id="1699" r:id="rId247"/>
    <p:sldId id="1707" r:id="rId248"/>
    <p:sldId id="1708" r:id="rId249"/>
    <p:sldId id="2175" r:id="rId250"/>
    <p:sldId id="300" r:id="rId251"/>
  </p:sldIdLst>
  <p:sldSz cx="12192000" cy="6858000"/>
  <p:notesSz cx="6858000" cy="9144000"/>
  <p:custDataLst>
    <p:tags r:id="rId2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0" userDrawn="1">
          <p15:clr>
            <a:srgbClr val="A4A3A4"/>
          </p15:clr>
        </p15:guide>
        <p15:guide id="2" pos="38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 id="2" name="作者" initials="A" lastIdx="0" clrIdx="1"/>
  <p:cmAuthor id="3" name="EDY" initials="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40"/>
        <p:guide pos="382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notesMaster" Target="notesMasters/notesMaster1.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7" Type="http://schemas.openxmlformats.org/officeDocument/2006/relationships/tags" Target="tags/tag95.xml"/><Relationship Id="rId256" Type="http://schemas.openxmlformats.org/officeDocument/2006/relationships/commentAuthors" Target="commentAuthors.xml"/><Relationship Id="rId255" Type="http://schemas.openxmlformats.org/officeDocument/2006/relationships/tableStyles" Target="tableStyles.xml"/><Relationship Id="rId254" Type="http://schemas.openxmlformats.org/officeDocument/2006/relationships/viewProps" Target="viewProps.xml"/><Relationship Id="rId253" Type="http://schemas.openxmlformats.org/officeDocument/2006/relationships/presProps" Target="presProps.xml"/><Relationship Id="rId252" Type="http://schemas.openxmlformats.org/officeDocument/2006/relationships/handoutMaster" Target="handoutMasters/handoutMaster1.xml"/><Relationship Id="rId251" Type="http://schemas.openxmlformats.org/officeDocument/2006/relationships/slide" Target="slides/slide244.xml"/><Relationship Id="rId250" Type="http://schemas.openxmlformats.org/officeDocument/2006/relationships/slide" Target="slides/slide243.xml"/><Relationship Id="rId25" Type="http://schemas.openxmlformats.org/officeDocument/2006/relationships/slide" Target="slides/slide18.xml"/><Relationship Id="rId249" Type="http://schemas.openxmlformats.org/officeDocument/2006/relationships/slide" Target="slides/slide242.xml"/><Relationship Id="rId248" Type="http://schemas.openxmlformats.org/officeDocument/2006/relationships/slide" Target="slides/slide241.xml"/><Relationship Id="rId247" Type="http://schemas.openxmlformats.org/officeDocument/2006/relationships/slide" Target="slides/slide240.xml"/><Relationship Id="rId246" Type="http://schemas.openxmlformats.org/officeDocument/2006/relationships/slide" Target="slides/slide239.xml"/><Relationship Id="rId245" Type="http://schemas.openxmlformats.org/officeDocument/2006/relationships/slide" Target="slides/slide238.xml"/><Relationship Id="rId244" Type="http://schemas.openxmlformats.org/officeDocument/2006/relationships/slide" Target="slides/slide237.xml"/><Relationship Id="rId243" Type="http://schemas.openxmlformats.org/officeDocument/2006/relationships/slide" Target="slides/slide236.xml"/><Relationship Id="rId242" Type="http://schemas.openxmlformats.org/officeDocument/2006/relationships/slide" Target="slides/slide235.xml"/><Relationship Id="rId241" Type="http://schemas.openxmlformats.org/officeDocument/2006/relationships/slide" Target="slides/slide234.xml"/><Relationship Id="rId240" Type="http://schemas.openxmlformats.org/officeDocument/2006/relationships/slide" Target="slides/slide233.xml"/><Relationship Id="rId24" Type="http://schemas.openxmlformats.org/officeDocument/2006/relationships/slide" Target="slides/slide17.xml"/><Relationship Id="rId239" Type="http://schemas.openxmlformats.org/officeDocument/2006/relationships/slide" Target="slides/slide232.xml"/><Relationship Id="rId238" Type="http://schemas.openxmlformats.org/officeDocument/2006/relationships/slide" Target="slides/slide231.xml"/><Relationship Id="rId237" Type="http://schemas.openxmlformats.org/officeDocument/2006/relationships/slide" Target="slides/slide230.xml"/><Relationship Id="rId236" Type="http://schemas.openxmlformats.org/officeDocument/2006/relationships/slide" Target="slides/slide229.xml"/><Relationship Id="rId235" Type="http://schemas.openxmlformats.org/officeDocument/2006/relationships/slide" Target="slides/slide228.xml"/><Relationship Id="rId234" Type="http://schemas.openxmlformats.org/officeDocument/2006/relationships/slide" Target="slides/slide227.xml"/><Relationship Id="rId233" Type="http://schemas.openxmlformats.org/officeDocument/2006/relationships/slide" Target="slides/slide226.xml"/><Relationship Id="rId232" Type="http://schemas.openxmlformats.org/officeDocument/2006/relationships/slide" Target="slides/slide225.xml"/><Relationship Id="rId231" Type="http://schemas.openxmlformats.org/officeDocument/2006/relationships/slide" Target="slides/slide224.xml"/><Relationship Id="rId230" Type="http://schemas.openxmlformats.org/officeDocument/2006/relationships/slide" Target="slides/slide223.xml"/><Relationship Id="rId23" Type="http://schemas.openxmlformats.org/officeDocument/2006/relationships/slide" Target="slides/slide16.xml"/><Relationship Id="rId229" Type="http://schemas.openxmlformats.org/officeDocument/2006/relationships/slide" Target="slides/slide222.xml"/><Relationship Id="rId228" Type="http://schemas.openxmlformats.org/officeDocument/2006/relationships/slide" Target="slides/slide221.xml"/><Relationship Id="rId227" Type="http://schemas.openxmlformats.org/officeDocument/2006/relationships/slide" Target="slides/slide220.xml"/><Relationship Id="rId226" Type="http://schemas.openxmlformats.org/officeDocument/2006/relationships/slide" Target="slides/slide219.xml"/><Relationship Id="rId225" Type="http://schemas.openxmlformats.org/officeDocument/2006/relationships/slide" Target="slides/slide218.xml"/><Relationship Id="rId224" Type="http://schemas.openxmlformats.org/officeDocument/2006/relationships/slide" Target="slides/slide217.xml"/><Relationship Id="rId223" Type="http://schemas.openxmlformats.org/officeDocument/2006/relationships/slide" Target="slides/slide216.xml"/><Relationship Id="rId222" Type="http://schemas.openxmlformats.org/officeDocument/2006/relationships/slide" Target="slides/slide215.xml"/><Relationship Id="rId221" Type="http://schemas.openxmlformats.org/officeDocument/2006/relationships/slide" Target="slides/slide214.xml"/><Relationship Id="rId220" Type="http://schemas.openxmlformats.org/officeDocument/2006/relationships/slide" Target="slides/slide213.xml"/><Relationship Id="rId22" Type="http://schemas.openxmlformats.org/officeDocument/2006/relationships/slide" Target="slides/slide15.xml"/><Relationship Id="rId219" Type="http://schemas.openxmlformats.org/officeDocument/2006/relationships/slide" Target="slides/slide212.xml"/><Relationship Id="rId218" Type="http://schemas.openxmlformats.org/officeDocument/2006/relationships/slide" Target="slides/slide211.xml"/><Relationship Id="rId217" Type="http://schemas.openxmlformats.org/officeDocument/2006/relationships/slide" Target="slides/slide210.xml"/><Relationship Id="rId216" Type="http://schemas.openxmlformats.org/officeDocument/2006/relationships/slide" Target="slides/slide209.xml"/><Relationship Id="rId215" Type="http://schemas.openxmlformats.org/officeDocument/2006/relationships/slide" Target="slides/slide208.xml"/><Relationship Id="rId214" Type="http://schemas.openxmlformats.org/officeDocument/2006/relationships/slide" Target="slides/slide207.xml"/><Relationship Id="rId213" Type="http://schemas.openxmlformats.org/officeDocument/2006/relationships/slide" Target="slides/slide206.xml"/><Relationship Id="rId212" Type="http://schemas.openxmlformats.org/officeDocument/2006/relationships/slide" Target="slides/slide205.xml"/><Relationship Id="rId211" Type="http://schemas.openxmlformats.org/officeDocument/2006/relationships/slide" Target="slides/slide204.xml"/><Relationship Id="rId210" Type="http://schemas.openxmlformats.org/officeDocument/2006/relationships/slide" Target="slides/slide203.xml"/><Relationship Id="rId21" Type="http://schemas.openxmlformats.org/officeDocument/2006/relationships/slide" Target="slides/slide14.xml"/><Relationship Id="rId209" Type="http://schemas.openxmlformats.org/officeDocument/2006/relationships/slide" Target="slides/slide202.xml"/><Relationship Id="rId208" Type="http://schemas.openxmlformats.org/officeDocument/2006/relationships/slide" Target="slides/slide201.xml"/><Relationship Id="rId207" Type="http://schemas.openxmlformats.org/officeDocument/2006/relationships/slide" Target="slides/slide200.xml"/><Relationship Id="rId206" Type="http://schemas.openxmlformats.org/officeDocument/2006/relationships/slide" Target="slides/slide199.xml"/><Relationship Id="rId205" Type="http://schemas.openxmlformats.org/officeDocument/2006/relationships/slide" Target="slides/slide198.xml"/><Relationship Id="rId204" Type="http://schemas.openxmlformats.org/officeDocument/2006/relationships/slide" Target="slides/slide197.xml"/><Relationship Id="rId203" Type="http://schemas.openxmlformats.org/officeDocument/2006/relationships/slide" Target="slides/slide196.xml"/><Relationship Id="rId202" Type="http://schemas.openxmlformats.org/officeDocument/2006/relationships/slide" Target="slides/slide195.xml"/><Relationship Id="rId201" Type="http://schemas.openxmlformats.org/officeDocument/2006/relationships/slide" Target="slides/slide194.xml"/><Relationship Id="rId200" Type="http://schemas.openxmlformats.org/officeDocument/2006/relationships/slide" Target="slides/slide193.xml"/><Relationship Id="rId20" Type="http://schemas.openxmlformats.org/officeDocument/2006/relationships/slide" Target="slides/slide13.xml"/><Relationship Id="rId2" Type="http://schemas.openxmlformats.org/officeDocument/2006/relationships/theme" Target="theme/theme1.xml"/><Relationship Id="rId199" Type="http://schemas.openxmlformats.org/officeDocument/2006/relationships/slide" Target="slides/slide192.xml"/><Relationship Id="rId198" Type="http://schemas.openxmlformats.org/officeDocument/2006/relationships/slide" Target="slides/slide191.xml"/><Relationship Id="rId197" Type="http://schemas.openxmlformats.org/officeDocument/2006/relationships/slide" Target="slides/slide190.xml"/><Relationship Id="rId196" Type="http://schemas.openxmlformats.org/officeDocument/2006/relationships/slide" Target="slides/slide189.xml"/><Relationship Id="rId195" Type="http://schemas.openxmlformats.org/officeDocument/2006/relationships/slide" Target="slides/slide188.xml"/><Relationship Id="rId194" Type="http://schemas.openxmlformats.org/officeDocument/2006/relationships/slide" Target="slides/slide187.xml"/><Relationship Id="rId193" Type="http://schemas.openxmlformats.org/officeDocument/2006/relationships/slide" Target="slides/slide186.xml"/><Relationship Id="rId192" Type="http://schemas.openxmlformats.org/officeDocument/2006/relationships/slide" Target="slides/slide185.xml"/><Relationship Id="rId191" Type="http://schemas.openxmlformats.org/officeDocument/2006/relationships/slide" Target="slides/slide184.xml"/><Relationship Id="rId190" Type="http://schemas.openxmlformats.org/officeDocument/2006/relationships/slide" Target="slides/slide183.xml"/><Relationship Id="rId19" Type="http://schemas.openxmlformats.org/officeDocument/2006/relationships/slide" Target="slides/slide12.xml"/><Relationship Id="rId189" Type="http://schemas.openxmlformats.org/officeDocument/2006/relationships/slide" Target="slides/slide182.xml"/><Relationship Id="rId188" Type="http://schemas.openxmlformats.org/officeDocument/2006/relationships/slide" Target="slides/slide181.xml"/><Relationship Id="rId187" Type="http://schemas.openxmlformats.org/officeDocument/2006/relationships/slide" Target="slides/slide180.xml"/><Relationship Id="rId186" Type="http://schemas.openxmlformats.org/officeDocument/2006/relationships/slide" Target="slides/slide179.xml"/><Relationship Id="rId185" Type="http://schemas.openxmlformats.org/officeDocument/2006/relationships/slide" Target="slides/slide178.xml"/><Relationship Id="rId184" Type="http://schemas.openxmlformats.org/officeDocument/2006/relationships/slide" Target="slides/slide177.xml"/><Relationship Id="rId183" Type="http://schemas.openxmlformats.org/officeDocument/2006/relationships/slide" Target="slides/slide176.xml"/><Relationship Id="rId182" Type="http://schemas.openxmlformats.org/officeDocument/2006/relationships/slide" Target="slides/slide175.xml"/><Relationship Id="rId181" Type="http://schemas.openxmlformats.org/officeDocument/2006/relationships/slide" Target="slides/slide174.xml"/><Relationship Id="rId180" Type="http://schemas.openxmlformats.org/officeDocument/2006/relationships/slide" Target="slides/slide173.xml"/><Relationship Id="rId18" Type="http://schemas.openxmlformats.org/officeDocument/2006/relationships/slide" Target="slides/slide11.xml"/><Relationship Id="rId179" Type="http://schemas.openxmlformats.org/officeDocument/2006/relationships/slide" Target="slides/slide172.xml"/><Relationship Id="rId178" Type="http://schemas.openxmlformats.org/officeDocument/2006/relationships/slide" Target="slides/slide171.xml"/><Relationship Id="rId177" Type="http://schemas.openxmlformats.org/officeDocument/2006/relationships/slide" Target="slides/slide170.xml"/><Relationship Id="rId176" Type="http://schemas.openxmlformats.org/officeDocument/2006/relationships/slide" Target="slides/slide169.xml"/><Relationship Id="rId175" Type="http://schemas.openxmlformats.org/officeDocument/2006/relationships/slide" Target="slides/slide168.xml"/><Relationship Id="rId174" Type="http://schemas.openxmlformats.org/officeDocument/2006/relationships/slide" Target="slides/slide167.xml"/><Relationship Id="rId173" Type="http://schemas.openxmlformats.org/officeDocument/2006/relationships/slide" Target="slides/slide166.xml"/><Relationship Id="rId172" Type="http://schemas.openxmlformats.org/officeDocument/2006/relationships/slide" Target="slides/slide165.xml"/><Relationship Id="rId171" Type="http://schemas.openxmlformats.org/officeDocument/2006/relationships/slide" Target="slides/slide164.xml"/><Relationship Id="rId170" Type="http://schemas.openxmlformats.org/officeDocument/2006/relationships/slide" Target="slides/slide163.xml"/><Relationship Id="rId17" Type="http://schemas.openxmlformats.org/officeDocument/2006/relationships/slide" Target="slides/slide10.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165" Type="http://schemas.openxmlformats.org/officeDocument/2006/relationships/slide" Target="slides/slide158.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1" Type="http://schemas.openxmlformats.org/officeDocument/2006/relationships/slide" Target="slides/slide154.xml"/><Relationship Id="rId160" Type="http://schemas.openxmlformats.org/officeDocument/2006/relationships/slide" Target="slides/slide153.xml"/><Relationship Id="rId16" Type="http://schemas.openxmlformats.org/officeDocument/2006/relationships/slide" Target="slides/slide9.xml"/><Relationship Id="rId159" Type="http://schemas.openxmlformats.org/officeDocument/2006/relationships/slide" Target="slides/slide152.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54" Type="http://schemas.openxmlformats.org/officeDocument/2006/relationships/slide" Target="slides/slide147.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0" Type="http://schemas.openxmlformats.org/officeDocument/2006/relationships/slide" Target="slides/slide143.xml"/><Relationship Id="rId15" Type="http://schemas.openxmlformats.org/officeDocument/2006/relationships/slide" Target="slides/slide8.xml"/><Relationship Id="rId149" Type="http://schemas.openxmlformats.org/officeDocument/2006/relationships/slide" Target="slides/slide142.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7.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5.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4.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2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2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2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2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2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2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2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7.xml"/></Relationships>
</file>

<file path=ppt/notesSlides/_rels/notesSlide2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9.xml"/></Relationships>
</file>

<file path=ppt/notesSlides/_rels/notesSlide2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0.xml"/></Relationships>
</file>

<file path=ppt/notesSlides/_rels/notesSlide2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1.xml"/></Relationships>
</file>

<file path=ppt/notesSlides/_rels/notesSlide2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让我们分析一下近年来中国政府对这个问题的积极政策。</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dirty="0">
              <a:latin typeface="Kozuka Gothic Pr6N R" panose="020B0400000000000000" pitchFamily="34" charset="-128"/>
              <a:ea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勉強のしかた　する→しかた：仕方　　</a:t>
            </a:r>
            <a:r>
              <a:rPr kumimoji="0" lang="ja-JP" altLang="en-US" sz="1200" b="1"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練習</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：勉強のしかた</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邻国中国，从很早开始就将此作为一个严峻的问题而致力于寻找对策。三保先生作为交换留学生在中国留学过。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现在的时代，我们通过S N S与全世界的人们相连</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让我们分析一下近年来中国政府对这个问题的积极政策。</a:t>
            </a:r>
            <a:r>
              <a:rPr lang="ja-JP" altLang="zh-CN" dirty="0">
                <a:latin typeface="微软雅黑" panose="020B0503020204020204" pitchFamily="34" charset="-122"/>
                <a:ea typeface="微软雅黑" panose="020B0503020204020204" pitchFamily="34" charset="-122"/>
                <a:cs typeface="微软雅黑" panose="020B0503020204020204" pitchFamily="34" charset="-122"/>
                <a:sym typeface="+mn-ea"/>
              </a:rPr>
              <a:t>しばい</a:t>
            </a:r>
            <a:r>
              <a:rPr lang="ja-JP" altLang="zh-CN" dirty="0">
                <a:latin typeface="微软雅黑" panose="020B0503020204020204" pitchFamily="34" charset="-122"/>
                <a:ea typeface="微软雅黑" panose="020B0503020204020204" pitchFamily="34" charset="-122"/>
                <a:cs typeface="微软雅黑" panose="020B0503020204020204" pitchFamily="34" charset="-122"/>
                <a:sym typeface="+mn-ea"/>
              </a:rPr>
              <a:t>０</a:t>
            </a:r>
            <a:endParaRPr lang="ja-JP"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长达3个月的拍摄，需要体力</a:t>
            </a:r>
            <a:r>
              <a:rPr lang="en-US" altLang="ja-JP" sz="1200" dirty="0">
                <a:latin typeface="Kozuka Gothic Pr6N R" panose="020B0400000000000000" pitchFamily="34" charset="-128"/>
                <a:ea typeface="Kozuka Gothic Pr6N R" panose="020B0400000000000000" pitchFamily="34" charset="-128"/>
              </a:rPr>
              <a:t> 分别是长达10米的画卷。</a:t>
            </a:r>
            <a:endParaRPr lang="en-US" altLang="ja-JP"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希望在任何时候都不要忘记感恩之心。</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希望暑假快点开始。</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虽然是大学生，却每天不学习，沉迷于游戏。有些人不听别人的意见，认为自己都是对的。</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latin typeface="Kozuka Gothic Pr6N R" panose="020B0400000000000000" pitchFamily="34" charset="-128"/>
                <a:ea typeface="宋体" panose="02010600030101010101" pitchFamily="2" charset="-122"/>
                <a:sym typeface="+mn-ea"/>
              </a:rPr>
              <a:t>距今八百年左右以前，大概是平安时代的终末到镰仓时代的初始的作品。</a:t>
            </a: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ja-JP" b="0" i="0" dirty="0">
              <a:solidFill>
                <a:srgbClr val="364E96"/>
              </a:solidFill>
              <a:effectLst/>
              <a:latin typeface="Yu Gothic" panose="020B0400000000000000" pitchFamily="34" charset="-128"/>
              <a:ea typeface="Yu Gothic"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ja-JP" b="0" i="0" dirty="0">
              <a:solidFill>
                <a:srgbClr val="364E96"/>
              </a:solidFill>
              <a:effectLst/>
              <a:latin typeface="Yu Gothic" panose="020B0400000000000000" pitchFamily="34" charset="-128"/>
              <a:ea typeface="Yu Gothic"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すいそ ①</a:t>
            </a:r>
            <a:r>
              <a:rPr lang="en-US" altLang="ja-JP" sz="1200" dirty="0">
                <a:latin typeface="Kozuka Gothic Pr6N R" panose="020B0400000000000000" pitchFamily="34" charset="-128"/>
                <a:ea typeface="Kozuka Gothic Pr6N R" panose="020B0400000000000000" pitchFamily="34" charset="-128"/>
              </a:rPr>
              <a:t>  さんそ① 毕业论文由五个章节组成。团队由六名成员组成。</a:t>
            </a:r>
            <a:endParaRPr lang="en-US" altLang="ja-JP"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和长辈说话的时候总是想礼貌地说话，但是好像还很难。（4）他很固执，不肯听我们的话。（5）马上就要考试了，儿子却怎么也不肯学习。</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dirty="0"/>
              <a:t>V</a:t>
            </a:r>
            <a:r>
              <a:rPr lang="ja-JP" altLang="en-US" dirty="0"/>
              <a:t>たあとで　</a:t>
            </a:r>
            <a:r>
              <a:rPr lang="ja-JP" altLang="en-US" sz="1200" dirty="0">
                <a:solidFill>
                  <a:prstClr val="black"/>
                </a:solidFill>
                <a:latin typeface="Kozuka Gothic Pr6N R" panose="020B0400000000000000" pitchFamily="34" charset="-128"/>
                <a:ea typeface="Kozuka Gothic Pr6N R" panose="020B0400000000000000" pitchFamily="34" charset="-128"/>
              </a:rPr>
              <a:t>　　～が入る</a:t>
            </a:r>
            <a:r>
              <a:rPr lang="zh-CN" altLang="en-US" sz="1200" dirty="0">
                <a:solidFill>
                  <a:prstClr val="black"/>
                </a:solidFill>
                <a:latin typeface="Kozuka Gothic Pr6N R" panose="020B0400000000000000" pitchFamily="34" charset="-128"/>
                <a:ea typeface="Kozuka Gothic Pr6N R" panose="020B0400000000000000" pitchFamily="34" charset="-128"/>
              </a:rPr>
              <a:t>自动词</a:t>
            </a:r>
            <a:r>
              <a:rPr lang="ja-JP" altLang="en-US" sz="1200" dirty="0">
                <a:solidFill>
                  <a:prstClr val="black"/>
                </a:solidFill>
                <a:latin typeface="Kozuka Gothic Pr6N R" panose="020B0400000000000000" pitchFamily="34" charset="-128"/>
                <a:ea typeface="Kozuka Gothic Pr6N R" panose="020B0400000000000000" pitchFamily="34" charset="-128"/>
              </a:rPr>
              <a:t>／～を入れる</a:t>
            </a:r>
            <a:r>
              <a:rPr lang="zh-CN" altLang="en-US" sz="1200" dirty="0">
                <a:solidFill>
                  <a:prstClr val="black"/>
                </a:solidFill>
                <a:latin typeface="Kozuka Gothic Pr6N R" panose="020B0400000000000000" pitchFamily="34" charset="-128"/>
                <a:ea typeface="Kozuka Gothic Pr6N R" panose="020B0400000000000000" pitchFamily="34" charset="-128"/>
              </a:rPr>
              <a:t>他动词</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ja-JP" noProof="0" dirty="0">
                <a:ln>
                  <a:noFill/>
                </a:ln>
                <a:solidFill>
                  <a:prstClr val="black"/>
                </a:solidFill>
                <a:effectLst/>
                <a:uLnTx/>
                <a:uFillTx/>
                <a:latin typeface="Kozuka Gothic Pr6N R" panose="020B0400000000000000" pitchFamily="34" charset="-128"/>
                <a:ea typeface="宋体" panose="02010600030101010101" pitchFamily="2" charset="-122"/>
                <a:sym typeface="+mn-ea"/>
              </a:rPr>
              <a:t>显示出了</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近年来观测沙尘暴的日子有减少倾向</a:t>
            </a:r>
            <a:r>
              <a:rPr kumimoji="0" lang="zh-CN" altLang="ja-JP" sz="1200" b="0" i="0" u="none" strike="noStrike" kern="1200" cap="none" spc="0" normalizeH="0" baseline="0" noProof="0" dirty="0">
                <a:ln>
                  <a:noFill/>
                </a:ln>
                <a:solidFill>
                  <a:prstClr val="black"/>
                </a:solidFill>
                <a:effectLst/>
                <a:uLnTx/>
                <a:uFillTx/>
                <a:latin typeface="Kozuka Gothic Pr6N R" panose="020B0400000000000000" pitchFamily="34" charset="-128"/>
                <a:ea typeface="宋体" panose="02010600030101010101" pitchFamily="2" charset="-122"/>
                <a:cs typeface="+mn-cs"/>
              </a:rPr>
              <a:t>的</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效果</a:t>
            </a:r>
            <a:r>
              <a:rPr kumimoji="0" lang="zh-CN" altLang="ja-JP" sz="1200" b="0" i="0" u="none" strike="noStrike" kern="1200" cap="none" spc="0" normalizeH="0" baseline="0" noProof="0" dirty="0">
                <a:ln>
                  <a:noFill/>
                </a:ln>
                <a:solidFill>
                  <a:prstClr val="black"/>
                </a:solidFill>
                <a:effectLst/>
                <a:uLnTx/>
                <a:uFillTx/>
                <a:latin typeface="Kozuka Gothic Pr6N R" panose="020B0400000000000000" pitchFamily="34" charset="-128"/>
                <a:ea typeface="宋体" panose="02010600030101010101" pitchFamily="2" charset="-122"/>
                <a:cs typeface="+mn-cs"/>
              </a:rPr>
              <a:t>。</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中国在这方面的研究，在世界上也处于较高水平。大熊猫[大熊猫]是一种濒临灭绝的动物。</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Kozuka Gothic Pr6N R" panose="020B0400000000000000" pitchFamily="34" charset="-128"/>
                <a:ea typeface="Kozuka Gothic Pr6N R" panose="020B0400000000000000" pitchFamily="34" charset="-128"/>
              </a:rPr>
              <a:t>能用日语听懂喜欢的动</a:t>
            </a:r>
            <a:r>
              <a:rPr lang="zh-CN" altLang="en-US" sz="1200" dirty="0">
                <a:latin typeface="Kozuka Gothic Pr6N R" panose="020B0400000000000000" pitchFamily="34" charset="-128"/>
                <a:ea typeface="宋体" panose="02010600030101010101" pitchFamily="2" charset="-122"/>
              </a:rPr>
              <a:t>漫</a:t>
            </a:r>
            <a:r>
              <a:rPr lang="en-US" altLang="zh-CN" sz="1200" dirty="0">
                <a:latin typeface="Kozuka Gothic Pr6N R" panose="020B0400000000000000" pitchFamily="34" charset="-128"/>
                <a:ea typeface="Kozuka Gothic Pr6N R" panose="020B0400000000000000" pitchFamily="34" charset="-128"/>
              </a:rPr>
              <a:t>，我很高兴。</a:t>
            </a: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ja-JP" b="0" i="0" dirty="0">
              <a:solidFill>
                <a:srgbClr val="364E96"/>
              </a:solidFill>
              <a:effectLst/>
              <a:latin typeface="Yu Gothic" panose="020B0400000000000000" pitchFamily="34" charset="-128"/>
              <a:ea typeface="Yu Gothic"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有人认为只要自己好就好。只要身体健康，那就足够幸福了。</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527C57"/>
                </a:solidFill>
                <a:latin typeface="Kozuka Gothic Pr6N R" panose="020B0400000000000000" pitchFamily="34" charset="-128"/>
                <a:ea typeface="Kozuka Gothic Pr6N R" panose="020B0400000000000000" pitchFamily="34" charset="-128"/>
              </a:rPr>
              <a:t>虽然</a:t>
            </a:r>
            <a:r>
              <a:rPr lang="ja-JP" altLang="en-US" sz="1200" b="1" dirty="0">
                <a:solidFill>
                  <a:srgbClr val="527C57"/>
                </a:solidFill>
                <a:latin typeface="Kozuka Gothic Pr6N R" panose="020B0400000000000000" pitchFamily="34" charset="-128"/>
                <a:ea typeface="Kozuka Gothic Pr6N R" panose="020B0400000000000000" pitchFamily="34" charset="-128"/>
              </a:rPr>
              <a:t>～</a:t>
            </a:r>
            <a:r>
              <a:rPr lang="zh-CN" altLang="en-US" sz="1200" b="1" dirty="0">
                <a:solidFill>
                  <a:srgbClr val="527C57"/>
                </a:solidFill>
                <a:latin typeface="Kozuka Gothic Pr6N R" panose="020B0400000000000000" pitchFamily="34" charset="-128"/>
                <a:ea typeface="Kozuka Gothic Pr6N R" panose="020B0400000000000000" pitchFamily="34" charset="-128"/>
              </a:rPr>
              <a:t>但是</a:t>
            </a:r>
            <a:r>
              <a:rPr lang="ja-JP" altLang="en-US" sz="1200" b="1" dirty="0">
                <a:solidFill>
                  <a:srgbClr val="527C57"/>
                </a:solidFill>
                <a:latin typeface="Kozuka Gothic Pr6N R" panose="020B0400000000000000" pitchFamily="34" charset="-128"/>
                <a:ea typeface="Kozuka Gothic Pr6N R" panose="020B0400000000000000" pitchFamily="34" charset="-128"/>
              </a:rPr>
              <a:t>～　</a:t>
            </a:r>
            <a:r>
              <a:rPr lang="zh-CN" altLang="en-US" sz="1200" b="1" dirty="0">
                <a:solidFill>
                  <a:srgbClr val="527C57"/>
                </a:solidFill>
                <a:latin typeface="Kozuka Gothic Pr6N R" panose="020B0400000000000000" pitchFamily="34" charset="-128"/>
                <a:ea typeface="Kozuka Gothic Pr6N R" panose="020B0400000000000000" pitchFamily="34" charset="-128"/>
              </a:rPr>
              <a:t>即使</a:t>
            </a:r>
            <a:r>
              <a:rPr lang="ja-JP" altLang="en-US" sz="1200" b="1" dirty="0">
                <a:solidFill>
                  <a:srgbClr val="527C57"/>
                </a:solidFill>
                <a:latin typeface="Kozuka Gothic Pr6N R" panose="020B0400000000000000" pitchFamily="34" charset="-128"/>
                <a:ea typeface="Kozuka Gothic Pr6N R" panose="020B0400000000000000" pitchFamily="34" charset="-128"/>
              </a:rPr>
              <a:t>～</a:t>
            </a:r>
            <a:r>
              <a:rPr lang="zh-CN" altLang="en-US" sz="1200" b="1" dirty="0">
                <a:solidFill>
                  <a:srgbClr val="527C57"/>
                </a:solidFill>
                <a:latin typeface="Kozuka Gothic Pr6N R" panose="020B0400000000000000" pitchFamily="34" charset="-128"/>
                <a:ea typeface="Kozuka Gothic Pr6N R" panose="020B0400000000000000" pitchFamily="34" charset="-128"/>
              </a:rPr>
              <a:t>也</a:t>
            </a:r>
            <a:r>
              <a:rPr lang="ja-JP" altLang="en-US" sz="1200" b="1" dirty="0">
                <a:solidFill>
                  <a:srgbClr val="527C57"/>
                </a:solidFill>
                <a:latin typeface="Kozuka Gothic Pr6N R" panose="020B0400000000000000" pitchFamily="34" charset="-128"/>
                <a:ea typeface="Kozuka Gothic Pr6N R" panose="020B0400000000000000" pitchFamily="34" charset="-128"/>
              </a:rPr>
              <a:t>～</a:t>
            </a: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ja-JP" b="0" i="0" dirty="0">
              <a:solidFill>
                <a:srgbClr val="364E96"/>
              </a:solidFill>
              <a:effectLst/>
              <a:latin typeface="Yu Gothic" panose="020B0400000000000000" pitchFamily="34" charset="-128"/>
              <a:ea typeface="Yu Gothic"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1200" kern="1200" cap="none" spc="0" normalizeH="0" baseline="0" noProof="0" dirty="0">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dirty="0"/>
              <a:t>V</a:t>
            </a:r>
            <a:r>
              <a:rPr lang="ja-JP" altLang="en-US" dirty="0"/>
              <a:t>たあとで　</a:t>
            </a:r>
            <a:r>
              <a:rPr lang="ja-JP" altLang="en-US" sz="1200" dirty="0">
                <a:solidFill>
                  <a:prstClr val="black"/>
                </a:solidFill>
                <a:latin typeface="Kozuka Gothic Pr6N R" panose="020B0400000000000000" pitchFamily="34" charset="-128"/>
                <a:ea typeface="Kozuka Gothic Pr6N R" panose="020B0400000000000000" pitchFamily="34" charset="-128"/>
              </a:rPr>
              <a:t>　　～が入る</a:t>
            </a:r>
            <a:r>
              <a:rPr lang="zh-CN" altLang="en-US" sz="1200" dirty="0">
                <a:solidFill>
                  <a:prstClr val="black"/>
                </a:solidFill>
                <a:latin typeface="Kozuka Gothic Pr6N R" panose="020B0400000000000000" pitchFamily="34" charset="-128"/>
                <a:ea typeface="Kozuka Gothic Pr6N R" panose="020B0400000000000000" pitchFamily="34" charset="-128"/>
              </a:rPr>
              <a:t>自动词</a:t>
            </a:r>
            <a:r>
              <a:rPr lang="ja-JP" altLang="en-US" sz="1200" dirty="0">
                <a:solidFill>
                  <a:prstClr val="black"/>
                </a:solidFill>
                <a:latin typeface="Kozuka Gothic Pr6N R" panose="020B0400000000000000" pitchFamily="34" charset="-128"/>
                <a:ea typeface="Kozuka Gothic Pr6N R" panose="020B0400000000000000" pitchFamily="34" charset="-128"/>
              </a:rPr>
              <a:t>／～を入れる</a:t>
            </a:r>
            <a:r>
              <a:rPr lang="zh-CN" altLang="en-US" sz="1200" dirty="0">
                <a:solidFill>
                  <a:prstClr val="black"/>
                </a:solidFill>
                <a:latin typeface="Kozuka Gothic Pr6N R" panose="020B0400000000000000" pitchFamily="34" charset="-128"/>
                <a:ea typeface="Kozuka Gothic Pr6N R" panose="020B0400000000000000" pitchFamily="34" charset="-128"/>
              </a:rPr>
              <a:t>他动词</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dirty="0"/>
              <a:t>V</a:t>
            </a:r>
            <a:r>
              <a:rPr lang="ja-JP" altLang="en-US" dirty="0"/>
              <a:t>たあとで　</a:t>
            </a:r>
            <a:r>
              <a:rPr lang="ja-JP" altLang="en-US" sz="1200" dirty="0">
                <a:solidFill>
                  <a:prstClr val="black"/>
                </a:solidFill>
                <a:latin typeface="Kozuka Gothic Pr6N R" panose="020B0400000000000000" pitchFamily="34" charset="-128"/>
                <a:ea typeface="Kozuka Gothic Pr6N R" panose="020B0400000000000000" pitchFamily="34" charset="-128"/>
              </a:rPr>
              <a:t>　　～が入る</a:t>
            </a:r>
            <a:r>
              <a:rPr lang="zh-CN" altLang="en-US" sz="1200" dirty="0">
                <a:solidFill>
                  <a:prstClr val="black"/>
                </a:solidFill>
                <a:latin typeface="Kozuka Gothic Pr6N R" panose="020B0400000000000000" pitchFamily="34" charset="-128"/>
                <a:ea typeface="Kozuka Gothic Pr6N R" panose="020B0400000000000000" pitchFamily="34" charset="-128"/>
              </a:rPr>
              <a:t>自动词</a:t>
            </a:r>
            <a:r>
              <a:rPr lang="ja-JP" altLang="en-US" sz="1200" dirty="0">
                <a:solidFill>
                  <a:prstClr val="black"/>
                </a:solidFill>
                <a:latin typeface="Kozuka Gothic Pr6N R" panose="020B0400000000000000" pitchFamily="34" charset="-128"/>
                <a:ea typeface="Kozuka Gothic Pr6N R" panose="020B0400000000000000" pitchFamily="34" charset="-128"/>
              </a:rPr>
              <a:t>／～を入れる</a:t>
            </a:r>
            <a:r>
              <a:rPr lang="zh-CN" altLang="en-US" sz="1200" dirty="0">
                <a:solidFill>
                  <a:prstClr val="black"/>
                </a:solidFill>
                <a:latin typeface="Kozuka Gothic Pr6N R" panose="020B0400000000000000" pitchFamily="34" charset="-128"/>
                <a:ea typeface="Kozuka Gothic Pr6N R" panose="020B0400000000000000" pitchFamily="34" charset="-128"/>
              </a:rPr>
              <a:t>他动词</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这些数据可以说反映了世界经济的状况　　也许可以说，不用电脑的工作现在比较少见。</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ja-JP" b="0" i="0" dirty="0">
              <a:solidFill>
                <a:srgbClr val="364E96"/>
              </a:solidFill>
              <a:effectLst/>
              <a:latin typeface="Yu Gothic" panose="020B0400000000000000" pitchFamily="34" charset="-128"/>
              <a:ea typeface="Yu Gothic"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ja-JP" b="0" i="0" dirty="0">
              <a:solidFill>
                <a:srgbClr val="364E96"/>
              </a:solidFill>
              <a:effectLst/>
              <a:latin typeface="Yu Gothic" panose="020B0400000000000000" pitchFamily="34" charset="-128"/>
              <a:ea typeface="Yu Gothic"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私は学生だ。私は学生である。私は学生です。</a:t>
            </a:r>
            <a:endParaRPr lang="zh-CN" altLang="en-US" dirty="0"/>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使用敬语的场合：上司、长辈、老师、服务行业。。。</a:t>
            </a:r>
            <a:endParaRPr lang="zh-CN" altLang="en-US" dirty="0"/>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把上面的句子改成一般敬体、简体</a:t>
            </a:r>
            <a:r>
              <a:rPr lang="ja-JP" altLang="en-US" dirty="0"/>
              <a:t>　</a:t>
            </a:r>
            <a:r>
              <a:rPr lang="ja-JP" altLang="en-US" b="1" dirty="0"/>
              <a:t>名前を書いてください。もう大丈夫です。どうぞご安心ください。（安心）</a:t>
            </a:r>
            <a:endParaRPr lang="en-US" altLang="zh-CN" b="1" dirty="0"/>
          </a:p>
          <a:p>
            <a:r>
              <a:rPr lang="zh-CN" altLang="en-US" dirty="0"/>
              <a:t>敬语句型以上是最基本需要掌握的，如果是要考能力考或者日语高考甚至是想要在日本工作的同学们，可以更加深入的去学习。我们以后也还会学到一些敬语句型。</a:t>
            </a:r>
            <a:endParaRPr lang="zh-CN" altLang="en-US" dirty="0"/>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使用敬语的场合：上司、长辈、老师、服务行业。。。</a:t>
            </a:r>
            <a:endParaRPr lang="zh-CN" altLang="en-US" dirty="0"/>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sz="1200" b="1" dirty="0">
              <a:solidFill>
                <a:srgbClr val="527C57"/>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altLang="ja-JP" sz="1200" kern="1200" cap="none" spc="0" normalizeH="0" baseline="0" noProof="0" dirty="0">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ja-JP" altLang="en-US" noProof="0" dirty="0">
              <a:solidFill>
                <a:srgbClr val="E66138"/>
              </a:solidFill>
              <a:effectLst/>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ags" Target="../tags/tag29.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ags" Target="../tags/tag41.xml"/><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lumMod val="20000"/>
            <a:lumOff val="80000"/>
            <a:alpha val="70000"/>
          </a:schemeClr>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
        <p:nvSpPr>
          <p:cNvPr id="4" name="云形 3"/>
          <p:cNvSpPr/>
          <p:nvPr userDrawn="1"/>
        </p:nvSpPr>
        <p:spPr>
          <a:xfrm>
            <a:off x="1841500" y="1077595"/>
            <a:ext cx="8508365" cy="4702175"/>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pic>
        <p:nvPicPr>
          <p:cNvPr id="4" name="图片 3"/>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t="44327" r="64302" b="21554"/>
          <a:stretch>
            <a:fillRect/>
          </a:stretch>
        </p:blipFill>
        <p:spPr>
          <a:xfrm>
            <a:off x="4987164" y="663023"/>
            <a:ext cx="2217671" cy="2119612"/>
          </a:xfrm>
          <a:custGeom>
            <a:avLst/>
            <a:gdLst>
              <a:gd name="connsiteX0" fmla="*/ 657733 w 1315466"/>
              <a:gd name="connsiteY0" fmla="*/ 0 h 1257300"/>
              <a:gd name="connsiteX1" fmla="*/ 1315466 w 1315466"/>
              <a:gd name="connsiteY1" fmla="*/ 628650 h 1257300"/>
              <a:gd name="connsiteX2" fmla="*/ 657733 w 1315466"/>
              <a:gd name="connsiteY2" fmla="*/ 1257300 h 1257300"/>
              <a:gd name="connsiteX3" fmla="*/ 0 w 1315466"/>
              <a:gd name="connsiteY3" fmla="*/ 628650 h 1257300"/>
              <a:gd name="connsiteX4" fmla="*/ 657733 w 1315466"/>
              <a:gd name="connsiteY4" fmla="*/ 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466" h="1257300">
                <a:moveTo>
                  <a:pt x="657733" y="0"/>
                </a:moveTo>
                <a:cubicBezTo>
                  <a:pt x="1020989" y="0"/>
                  <a:pt x="1315466" y="281456"/>
                  <a:pt x="1315466" y="628650"/>
                </a:cubicBezTo>
                <a:cubicBezTo>
                  <a:pt x="1315466" y="975844"/>
                  <a:pt x="1020989" y="1257300"/>
                  <a:pt x="657733" y="1257300"/>
                </a:cubicBezTo>
                <a:cubicBezTo>
                  <a:pt x="294477" y="1257300"/>
                  <a:pt x="0" y="975844"/>
                  <a:pt x="0" y="628650"/>
                </a:cubicBezTo>
                <a:cubicBezTo>
                  <a:pt x="0" y="281456"/>
                  <a:pt x="294477" y="0"/>
                  <a:pt x="657733" y="0"/>
                </a:cubicBezTo>
                <a:close/>
              </a:path>
            </a:pathLst>
          </a:cu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pic>
        <p:nvPicPr>
          <p:cNvPr id="4" name="图片 3" descr="06e0b351384fe10b94ea47e84d683a4"/>
          <p:cNvPicPr>
            <a:picLocks noChangeAspect="1"/>
          </p:cNvPicPr>
          <p:nvPr userDrawn="1"/>
        </p:nvPicPr>
        <p:blipFill>
          <a:blip r:embed="rId7"/>
          <a:stretch>
            <a:fillRect/>
          </a:stretch>
        </p:blipFill>
        <p:spPr>
          <a:xfrm>
            <a:off x="8895715" y="0"/>
            <a:ext cx="3296285" cy="44513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CED074-42F2-4A87-AA52-9E4EB6DF2ED6}" type="slidenum">
              <a:rPr lang="zh-CN" altLang="en-US" smtClean="0"/>
            </a:fld>
            <a:endParaRPr lang="zh-CN" altLang="en-US"/>
          </a:p>
        </p:txBody>
      </p:sp>
      <p:pic>
        <p:nvPicPr>
          <p:cNvPr id="15" name="图片 14"/>
          <p:cNvPicPr>
            <a:picLocks noChangeAspect="1"/>
          </p:cNvPicPr>
          <p:nvPr userDrawn="1">
            <p:custDataLst>
              <p:tags r:id="rId2"/>
            </p:custDataLst>
          </p:nvPr>
        </p:nvPicPr>
        <p:blipFill>
          <a:blip r:embed="rId3"/>
          <a:stretch>
            <a:fillRect/>
          </a:stretch>
        </p:blipFill>
        <p:spPr>
          <a:xfrm>
            <a:off x="31514" y="6262063"/>
            <a:ext cx="662791" cy="52538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pic>
        <p:nvPicPr>
          <p:cNvPr id="4" name="图片 3" descr="06e0b351384fe10b94ea47e84d683a4"/>
          <p:cNvPicPr>
            <a:picLocks noChangeAspect="1"/>
          </p:cNvPicPr>
          <p:nvPr userDrawn="1"/>
        </p:nvPicPr>
        <p:blipFill>
          <a:blip r:embed="rId7"/>
          <a:stretch>
            <a:fillRect/>
          </a:stretch>
        </p:blipFill>
        <p:spPr>
          <a:xfrm>
            <a:off x="8895715" y="0"/>
            <a:ext cx="3296285" cy="44513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CED074-42F2-4A87-AA52-9E4EB6DF2ED6}" type="slidenum">
              <a:rPr lang="zh-CN" altLang="en-US" smtClean="0"/>
            </a:fld>
            <a:endParaRPr lang="zh-CN" altLang="en-US"/>
          </a:p>
        </p:txBody>
      </p:sp>
      <p:pic>
        <p:nvPicPr>
          <p:cNvPr id="15" name="图片 14"/>
          <p:cNvPicPr>
            <a:picLocks noChangeAspect="1"/>
          </p:cNvPicPr>
          <p:nvPr userDrawn="1">
            <p:custDataLst>
              <p:tags r:id="rId2"/>
            </p:custDataLst>
          </p:nvPr>
        </p:nvPicPr>
        <p:blipFill>
          <a:blip r:embed="rId3"/>
          <a:stretch>
            <a:fillRect/>
          </a:stretch>
        </p:blipFill>
        <p:spPr>
          <a:xfrm>
            <a:off x="31514" y="6262063"/>
            <a:ext cx="662791" cy="52538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png"/><Relationship Id="rId7" Type="http://schemas.openxmlformats.org/officeDocument/2006/relationships/image" Target="../media/image2.jpeg"/><Relationship Id="rId6" Type="http://schemas.openxmlformats.org/officeDocument/2006/relationships/image" Target="../media/image1.pn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tags" Target="../tags/tag7.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tags" Target="../tags/tag23.xml"/><Relationship Id="rId5" Type="http://schemas.openxmlformats.org/officeDocument/2006/relationships/image" Target="../media/image5.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slideLayout" Target="../slideLayouts/slideLayout7.xml"/><Relationship Id="rId2" Type="http://schemas.openxmlformats.org/officeDocument/2006/relationships/slideLayout" Target="../slideLayouts/slideLayout6.xml"/><Relationship Id="rId11" Type="http://schemas.openxmlformats.org/officeDocument/2006/relationships/theme" Target="../theme/theme4.xml"/><Relationship Id="rId10" Type="http://schemas.openxmlformats.org/officeDocument/2006/relationships/tags" Target="../tags/tag35.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slideLayout" Target="../slideLayouts/slideLayout10.xml"/><Relationship Id="rId2" Type="http://schemas.openxmlformats.org/officeDocument/2006/relationships/slideLayout" Target="../slideLayouts/slideLayout9.xml"/><Relationship Id="rId11" Type="http://schemas.openxmlformats.org/officeDocument/2006/relationships/theme" Target="../theme/theme5.xml"/><Relationship Id="rId10" Type="http://schemas.openxmlformats.org/officeDocument/2006/relationships/tags" Target="../tags/tag4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70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32" name="图片 31"/>
          <p:cNvPicPr>
            <a:picLocks noChangeAspect="1"/>
          </p:cNvPicPr>
          <p:nvPr userDrawn="1"/>
        </p:nvPicPr>
        <p:blipFill rotWithShape="1">
          <a:blip r:embed="rId6"/>
          <a:srcRect b="32688"/>
          <a:stretch>
            <a:fillRect/>
          </a:stretch>
        </p:blipFill>
        <p:spPr>
          <a:xfrm>
            <a:off x="1355090" y="499110"/>
            <a:ext cx="9481820" cy="6358890"/>
          </a:xfrm>
          <a:prstGeom prst="rect">
            <a:avLst/>
          </a:prstGeom>
        </p:spPr>
      </p:pic>
      <p:sp>
        <p:nvSpPr>
          <p:cNvPr id="25" name="心形 23"/>
          <p:cNvSpPr/>
          <p:nvPr userDrawn="1"/>
        </p:nvSpPr>
        <p:spPr>
          <a:xfrm rot="19948171" flipH="1">
            <a:off x="2716066" y="1102951"/>
            <a:ext cx="732042" cy="559742"/>
          </a:xfrm>
          <a:custGeom>
            <a:avLst/>
            <a:gdLst>
              <a:gd name="connsiteX0" fmla="*/ 551543 w 1103086"/>
              <a:gd name="connsiteY0" fmla="*/ 275772 h 1103086"/>
              <a:gd name="connsiteX1" fmla="*/ 551543 w 1103086"/>
              <a:gd name="connsiteY1" fmla="*/ 1103086 h 1103086"/>
              <a:gd name="connsiteX2" fmla="*/ 551543 w 1103086"/>
              <a:gd name="connsiteY2" fmla="*/ 275772 h 1103086"/>
              <a:gd name="connsiteX0-1" fmla="*/ 555564 w 1111128"/>
              <a:gd name="connsiteY0-2" fmla="*/ 249515 h 1143504"/>
              <a:gd name="connsiteX1-3" fmla="*/ 555564 w 1111128"/>
              <a:gd name="connsiteY1-4" fmla="*/ 1143504 h 1143504"/>
              <a:gd name="connsiteX2-5" fmla="*/ 555564 w 1111128"/>
              <a:gd name="connsiteY2-6" fmla="*/ 249515 h 1143504"/>
              <a:gd name="connsiteX0-7" fmla="*/ 558864 w 1111135"/>
              <a:gd name="connsiteY0-8" fmla="*/ 250380 h 1139606"/>
              <a:gd name="connsiteX1-9" fmla="*/ 554102 w 1111135"/>
              <a:gd name="connsiteY1-10" fmla="*/ 1139606 h 1139606"/>
              <a:gd name="connsiteX2-11" fmla="*/ 558864 w 1111135"/>
              <a:gd name="connsiteY2-12" fmla="*/ 250380 h 1139606"/>
              <a:gd name="connsiteX0-13" fmla="*/ 491738 w 1044009"/>
              <a:gd name="connsiteY0-14" fmla="*/ 263992 h 1153218"/>
              <a:gd name="connsiteX1-15" fmla="*/ 486976 w 1044009"/>
              <a:gd name="connsiteY1-16" fmla="*/ 1153218 h 1153218"/>
              <a:gd name="connsiteX2-17" fmla="*/ 491738 w 1044009"/>
              <a:gd name="connsiteY2-18" fmla="*/ 263992 h 1153218"/>
              <a:gd name="connsiteX0-19" fmla="*/ 491738 w 987422"/>
              <a:gd name="connsiteY0-20" fmla="*/ 263992 h 1153218"/>
              <a:gd name="connsiteX1-21" fmla="*/ 486976 w 987422"/>
              <a:gd name="connsiteY1-22" fmla="*/ 1153218 h 1153218"/>
              <a:gd name="connsiteX2-23" fmla="*/ 491738 w 987422"/>
              <a:gd name="connsiteY2-24" fmla="*/ 263992 h 1153218"/>
              <a:gd name="connsiteX0-25" fmla="*/ 481977 w 987468"/>
              <a:gd name="connsiteY0-26" fmla="*/ 288351 h 1063277"/>
              <a:gd name="connsiteX1-27" fmla="*/ 491502 w 987468"/>
              <a:gd name="connsiteY1-28" fmla="*/ 1063277 h 1063277"/>
              <a:gd name="connsiteX2-29" fmla="*/ 481977 w 987468"/>
              <a:gd name="connsiteY2-30" fmla="*/ 288351 h 1063277"/>
              <a:gd name="connsiteX0-31" fmla="*/ 485223 w 987437"/>
              <a:gd name="connsiteY0-32" fmla="*/ 290550 h 1055951"/>
              <a:gd name="connsiteX1-33" fmla="*/ 489985 w 987437"/>
              <a:gd name="connsiteY1-34" fmla="*/ 1055951 h 1055951"/>
              <a:gd name="connsiteX2-35" fmla="*/ 485223 w 987437"/>
              <a:gd name="connsiteY2-36" fmla="*/ 290550 h 1055951"/>
              <a:gd name="connsiteX0-37" fmla="*/ 485223 w 1036208"/>
              <a:gd name="connsiteY0-38" fmla="*/ 290550 h 1055951"/>
              <a:gd name="connsiteX1-39" fmla="*/ 489985 w 1036208"/>
              <a:gd name="connsiteY1-40" fmla="*/ 1055951 h 1055951"/>
              <a:gd name="connsiteX2-41" fmla="*/ 485223 w 1036208"/>
              <a:gd name="connsiteY2-42" fmla="*/ 290550 h 1055951"/>
              <a:gd name="connsiteX0-43" fmla="*/ 543228 w 1094213"/>
              <a:gd name="connsiteY0-44" fmla="*/ 220261 h 985662"/>
              <a:gd name="connsiteX1-45" fmla="*/ 547990 w 1094213"/>
              <a:gd name="connsiteY1-46" fmla="*/ 985662 h 985662"/>
              <a:gd name="connsiteX2-47" fmla="*/ 543228 w 1094213"/>
              <a:gd name="connsiteY2-48" fmla="*/ 220261 h 985662"/>
              <a:gd name="connsiteX0-49" fmla="*/ 543228 w 1094213"/>
              <a:gd name="connsiteY0-50" fmla="*/ 220261 h 985662"/>
              <a:gd name="connsiteX1-51" fmla="*/ 547990 w 1094213"/>
              <a:gd name="connsiteY1-52" fmla="*/ 985662 h 985662"/>
              <a:gd name="connsiteX2-53" fmla="*/ 543228 w 1094213"/>
              <a:gd name="connsiteY2-54" fmla="*/ 220261 h 985662"/>
              <a:gd name="connsiteX0-55" fmla="*/ 543228 w 1162831"/>
              <a:gd name="connsiteY0-56" fmla="*/ 199883 h 965284"/>
              <a:gd name="connsiteX1-57" fmla="*/ 547990 w 1162831"/>
              <a:gd name="connsiteY1-58" fmla="*/ 965284 h 965284"/>
              <a:gd name="connsiteX2-59" fmla="*/ 543228 w 1162831"/>
              <a:gd name="connsiteY2-60" fmla="*/ 199883 h 965284"/>
              <a:gd name="connsiteX0-61" fmla="*/ 611305 w 1230908"/>
              <a:gd name="connsiteY0-62" fmla="*/ 175789 h 941190"/>
              <a:gd name="connsiteX1-63" fmla="*/ 616067 w 1230908"/>
              <a:gd name="connsiteY1-64" fmla="*/ 941190 h 941190"/>
              <a:gd name="connsiteX2-65" fmla="*/ 611305 w 1230908"/>
              <a:gd name="connsiteY2-66" fmla="*/ 175789 h 941190"/>
            </a:gdLst>
            <a:ahLst/>
            <a:cxnLst>
              <a:cxn ang="0">
                <a:pos x="connsiteX0-1" y="connsiteY0-2"/>
              </a:cxn>
              <a:cxn ang="0">
                <a:pos x="connsiteX1-3" y="connsiteY1-4"/>
              </a:cxn>
              <a:cxn ang="0">
                <a:pos x="connsiteX2-5" y="connsiteY2-6"/>
              </a:cxn>
            </a:cxnLst>
            <a:rect l="l" t="t" r="r" b="b"/>
            <a:pathLst>
              <a:path w="1230908" h="941190">
                <a:moveTo>
                  <a:pt x="611305" y="175789"/>
                </a:moveTo>
                <a:cubicBezTo>
                  <a:pt x="1017328" y="-315278"/>
                  <a:pt x="1772297" y="313901"/>
                  <a:pt x="616067" y="941190"/>
                </a:cubicBezTo>
                <a:cubicBezTo>
                  <a:pt x="-516350" y="255163"/>
                  <a:pt x="176707" y="-262891"/>
                  <a:pt x="611305" y="175789"/>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心形 23"/>
          <p:cNvSpPr/>
          <p:nvPr userDrawn="1"/>
        </p:nvSpPr>
        <p:spPr>
          <a:xfrm rot="1651829">
            <a:off x="8613412" y="1102951"/>
            <a:ext cx="732042" cy="559742"/>
          </a:xfrm>
          <a:custGeom>
            <a:avLst/>
            <a:gdLst>
              <a:gd name="connsiteX0" fmla="*/ 551543 w 1103086"/>
              <a:gd name="connsiteY0" fmla="*/ 275772 h 1103086"/>
              <a:gd name="connsiteX1" fmla="*/ 551543 w 1103086"/>
              <a:gd name="connsiteY1" fmla="*/ 1103086 h 1103086"/>
              <a:gd name="connsiteX2" fmla="*/ 551543 w 1103086"/>
              <a:gd name="connsiteY2" fmla="*/ 275772 h 1103086"/>
              <a:gd name="connsiteX0-1" fmla="*/ 555564 w 1111128"/>
              <a:gd name="connsiteY0-2" fmla="*/ 249515 h 1143504"/>
              <a:gd name="connsiteX1-3" fmla="*/ 555564 w 1111128"/>
              <a:gd name="connsiteY1-4" fmla="*/ 1143504 h 1143504"/>
              <a:gd name="connsiteX2-5" fmla="*/ 555564 w 1111128"/>
              <a:gd name="connsiteY2-6" fmla="*/ 249515 h 1143504"/>
              <a:gd name="connsiteX0-7" fmla="*/ 558864 w 1111135"/>
              <a:gd name="connsiteY0-8" fmla="*/ 250380 h 1139606"/>
              <a:gd name="connsiteX1-9" fmla="*/ 554102 w 1111135"/>
              <a:gd name="connsiteY1-10" fmla="*/ 1139606 h 1139606"/>
              <a:gd name="connsiteX2-11" fmla="*/ 558864 w 1111135"/>
              <a:gd name="connsiteY2-12" fmla="*/ 250380 h 1139606"/>
              <a:gd name="connsiteX0-13" fmla="*/ 491738 w 1044009"/>
              <a:gd name="connsiteY0-14" fmla="*/ 263992 h 1153218"/>
              <a:gd name="connsiteX1-15" fmla="*/ 486976 w 1044009"/>
              <a:gd name="connsiteY1-16" fmla="*/ 1153218 h 1153218"/>
              <a:gd name="connsiteX2-17" fmla="*/ 491738 w 1044009"/>
              <a:gd name="connsiteY2-18" fmla="*/ 263992 h 1153218"/>
              <a:gd name="connsiteX0-19" fmla="*/ 491738 w 987422"/>
              <a:gd name="connsiteY0-20" fmla="*/ 263992 h 1153218"/>
              <a:gd name="connsiteX1-21" fmla="*/ 486976 w 987422"/>
              <a:gd name="connsiteY1-22" fmla="*/ 1153218 h 1153218"/>
              <a:gd name="connsiteX2-23" fmla="*/ 491738 w 987422"/>
              <a:gd name="connsiteY2-24" fmla="*/ 263992 h 1153218"/>
              <a:gd name="connsiteX0-25" fmla="*/ 481977 w 987468"/>
              <a:gd name="connsiteY0-26" fmla="*/ 288351 h 1063277"/>
              <a:gd name="connsiteX1-27" fmla="*/ 491502 w 987468"/>
              <a:gd name="connsiteY1-28" fmla="*/ 1063277 h 1063277"/>
              <a:gd name="connsiteX2-29" fmla="*/ 481977 w 987468"/>
              <a:gd name="connsiteY2-30" fmla="*/ 288351 h 1063277"/>
              <a:gd name="connsiteX0-31" fmla="*/ 485223 w 987437"/>
              <a:gd name="connsiteY0-32" fmla="*/ 290550 h 1055951"/>
              <a:gd name="connsiteX1-33" fmla="*/ 489985 w 987437"/>
              <a:gd name="connsiteY1-34" fmla="*/ 1055951 h 1055951"/>
              <a:gd name="connsiteX2-35" fmla="*/ 485223 w 987437"/>
              <a:gd name="connsiteY2-36" fmla="*/ 290550 h 1055951"/>
              <a:gd name="connsiteX0-37" fmla="*/ 485223 w 1036208"/>
              <a:gd name="connsiteY0-38" fmla="*/ 290550 h 1055951"/>
              <a:gd name="connsiteX1-39" fmla="*/ 489985 w 1036208"/>
              <a:gd name="connsiteY1-40" fmla="*/ 1055951 h 1055951"/>
              <a:gd name="connsiteX2-41" fmla="*/ 485223 w 1036208"/>
              <a:gd name="connsiteY2-42" fmla="*/ 290550 h 1055951"/>
              <a:gd name="connsiteX0-43" fmla="*/ 543228 w 1094213"/>
              <a:gd name="connsiteY0-44" fmla="*/ 220261 h 985662"/>
              <a:gd name="connsiteX1-45" fmla="*/ 547990 w 1094213"/>
              <a:gd name="connsiteY1-46" fmla="*/ 985662 h 985662"/>
              <a:gd name="connsiteX2-47" fmla="*/ 543228 w 1094213"/>
              <a:gd name="connsiteY2-48" fmla="*/ 220261 h 985662"/>
              <a:gd name="connsiteX0-49" fmla="*/ 543228 w 1094213"/>
              <a:gd name="connsiteY0-50" fmla="*/ 220261 h 985662"/>
              <a:gd name="connsiteX1-51" fmla="*/ 547990 w 1094213"/>
              <a:gd name="connsiteY1-52" fmla="*/ 985662 h 985662"/>
              <a:gd name="connsiteX2-53" fmla="*/ 543228 w 1094213"/>
              <a:gd name="connsiteY2-54" fmla="*/ 220261 h 985662"/>
              <a:gd name="connsiteX0-55" fmla="*/ 543228 w 1162831"/>
              <a:gd name="connsiteY0-56" fmla="*/ 199883 h 965284"/>
              <a:gd name="connsiteX1-57" fmla="*/ 547990 w 1162831"/>
              <a:gd name="connsiteY1-58" fmla="*/ 965284 h 965284"/>
              <a:gd name="connsiteX2-59" fmla="*/ 543228 w 1162831"/>
              <a:gd name="connsiteY2-60" fmla="*/ 199883 h 965284"/>
              <a:gd name="connsiteX0-61" fmla="*/ 611305 w 1230908"/>
              <a:gd name="connsiteY0-62" fmla="*/ 175789 h 941190"/>
              <a:gd name="connsiteX1-63" fmla="*/ 616067 w 1230908"/>
              <a:gd name="connsiteY1-64" fmla="*/ 941190 h 941190"/>
              <a:gd name="connsiteX2-65" fmla="*/ 611305 w 1230908"/>
              <a:gd name="connsiteY2-66" fmla="*/ 175789 h 941190"/>
            </a:gdLst>
            <a:ahLst/>
            <a:cxnLst>
              <a:cxn ang="0">
                <a:pos x="connsiteX0-1" y="connsiteY0-2"/>
              </a:cxn>
              <a:cxn ang="0">
                <a:pos x="connsiteX1-3" y="connsiteY1-4"/>
              </a:cxn>
              <a:cxn ang="0">
                <a:pos x="connsiteX2-5" y="connsiteY2-6"/>
              </a:cxn>
            </a:cxnLst>
            <a:rect l="l" t="t" r="r" b="b"/>
            <a:pathLst>
              <a:path w="1230908" h="941190">
                <a:moveTo>
                  <a:pt x="611305" y="175789"/>
                </a:moveTo>
                <a:cubicBezTo>
                  <a:pt x="1017328" y="-315278"/>
                  <a:pt x="1772297" y="313901"/>
                  <a:pt x="616067" y="941190"/>
                </a:cubicBezTo>
                <a:cubicBezTo>
                  <a:pt x="-516350" y="255163"/>
                  <a:pt x="176707" y="-262891"/>
                  <a:pt x="611305" y="175789"/>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图片 3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17560" y="774065"/>
            <a:ext cx="2708910" cy="2708910"/>
          </a:xfrm>
          <a:prstGeom prst="rect">
            <a:avLst/>
          </a:prstGeom>
        </p:spPr>
      </p:pic>
      <p:pic>
        <p:nvPicPr>
          <p:cNvPr id="33" name="图片 32"/>
          <p:cNvPicPr>
            <a:picLocks noChangeAspect="1"/>
          </p:cNvPicPr>
          <p:nvPr userDrawn="1"/>
        </p:nvPicPr>
        <p:blipFill>
          <a:blip r:embed="rId8"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761365" y="4106545"/>
            <a:ext cx="1791335" cy="1645920"/>
          </a:xfrm>
          <a:prstGeom prst="rect">
            <a:avLst/>
          </a:prstGeom>
        </p:spPr>
      </p:pic>
      <p:pic>
        <p:nvPicPr>
          <p:cNvPr id="7" name="图片 6"/>
          <p:cNvPicPr>
            <a:picLocks noChangeAspect="1"/>
          </p:cNvPicPr>
          <p:nvPr userDrawn="1"/>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98" t="76177" r="57565" b="1878"/>
          <a:stretch>
            <a:fillRect/>
          </a:stretch>
        </p:blipFill>
        <p:spPr>
          <a:xfrm>
            <a:off x="9344025" y="5240020"/>
            <a:ext cx="1021715" cy="965200"/>
          </a:xfrm>
          <a:custGeom>
            <a:avLst/>
            <a:gdLst>
              <a:gd name="connsiteX0" fmla="*/ 657733 w 1315466"/>
              <a:gd name="connsiteY0" fmla="*/ 0 h 1257300"/>
              <a:gd name="connsiteX1" fmla="*/ 1315466 w 1315466"/>
              <a:gd name="connsiteY1" fmla="*/ 628650 h 1257300"/>
              <a:gd name="connsiteX2" fmla="*/ 657733 w 1315466"/>
              <a:gd name="connsiteY2" fmla="*/ 1257300 h 1257300"/>
              <a:gd name="connsiteX3" fmla="*/ 0 w 1315466"/>
              <a:gd name="connsiteY3" fmla="*/ 628650 h 1257300"/>
              <a:gd name="connsiteX4" fmla="*/ 657733 w 1315466"/>
              <a:gd name="connsiteY4" fmla="*/ 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466" h="1257300">
                <a:moveTo>
                  <a:pt x="657733" y="0"/>
                </a:moveTo>
                <a:cubicBezTo>
                  <a:pt x="1020989" y="0"/>
                  <a:pt x="1315466" y="281456"/>
                  <a:pt x="1315466" y="628650"/>
                </a:cubicBezTo>
                <a:cubicBezTo>
                  <a:pt x="1315466" y="975844"/>
                  <a:pt x="1020989" y="1257300"/>
                  <a:pt x="657733" y="1257300"/>
                </a:cubicBezTo>
                <a:cubicBezTo>
                  <a:pt x="294477" y="1257300"/>
                  <a:pt x="0" y="975844"/>
                  <a:pt x="0" y="628650"/>
                </a:cubicBezTo>
                <a:cubicBezTo>
                  <a:pt x="0" y="281456"/>
                  <a:pt x="294477" y="0"/>
                  <a:pt x="657733" y="0"/>
                </a:cubicBezTo>
                <a:close/>
              </a:path>
            </a:pathLst>
          </a:custGeom>
        </p:spPr>
      </p:pic>
    </p:spTree>
    <p:custDataLst>
      <p:tags r:id="rId10"/>
    </p:custData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8" name="云形 7"/>
          <p:cNvSpPr/>
          <p:nvPr userDrawn="1"/>
        </p:nvSpPr>
        <p:spPr>
          <a:xfrm>
            <a:off x="1841500" y="1077595"/>
            <a:ext cx="8508365" cy="4702175"/>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2"/>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3"/>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4"/>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13" name="组合 12"/>
          <p:cNvGrpSpPr/>
          <p:nvPr userDrawn="1"/>
        </p:nvGrpSpPr>
        <p:grpSpPr>
          <a:xfrm>
            <a:off x="0" y="1715271"/>
            <a:ext cx="12192000" cy="5142730"/>
            <a:chOff x="0" y="153171"/>
            <a:chExt cx="12192000" cy="5142730"/>
          </a:xfrm>
        </p:grpSpPr>
        <p:pic>
          <p:nvPicPr>
            <p:cNvPr id="7" name="图片 6"/>
            <p:cNvPicPr>
              <a:picLocks noChangeAspect="1"/>
            </p:cNvPicPr>
            <p:nvPr/>
          </p:nvPicPr>
          <p:blipFill rotWithShape="1">
            <a:blip r:embed="rId5"/>
            <a:srcRect l="9127" r="9254" b="37095"/>
            <a:stretch>
              <a:fillRect/>
            </a:stretch>
          </p:blipFill>
          <p:spPr>
            <a:xfrm>
              <a:off x="0" y="153171"/>
              <a:ext cx="12192000" cy="5142730"/>
            </a:xfrm>
            <a:prstGeom prst="rect">
              <a:avLst/>
            </a:prstGeom>
          </p:spPr>
        </p:pic>
        <p:sp>
          <p:nvSpPr>
            <p:cNvPr id="8" name="心形 23"/>
            <p:cNvSpPr/>
            <p:nvPr/>
          </p:nvSpPr>
          <p:spPr>
            <a:xfrm rot="1651829">
              <a:off x="10303951" y="548411"/>
              <a:ext cx="732042" cy="559742"/>
            </a:xfrm>
            <a:custGeom>
              <a:avLst/>
              <a:gdLst>
                <a:gd name="connsiteX0" fmla="*/ 551543 w 1103086"/>
                <a:gd name="connsiteY0" fmla="*/ 275772 h 1103086"/>
                <a:gd name="connsiteX1" fmla="*/ 551543 w 1103086"/>
                <a:gd name="connsiteY1" fmla="*/ 1103086 h 1103086"/>
                <a:gd name="connsiteX2" fmla="*/ 551543 w 1103086"/>
                <a:gd name="connsiteY2" fmla="*/ 275772 h 1103086"/>
                <a:gd name="connsiteX0-1" fmla="*/ 555564 w 1111128"/>
                <a:gd name="connsiteY0-2" fmla="*/ 249515 h 1143504"/>
                <a:gd name="connsiteX1-3" fmla="*/ 555564 w 1111128"/>
                <a:gd name="connsiteY1-4" fmla="*/ 1143504 h 1143504"/>
                <a:gd name="connsiteX2-5" fmla="*/ 555564 w 1111128"/>
                <a:gd name="connsiteY2-6" fmla="*/ 249515 h 1143504"/>
                <a:gd name="connsiteX0-7" fmla="*/ 558864 w 1111135"/>
                <a:gd name="connsiteY0-8" fmla="*/ 250380 h 1139606"/>
                <a:gd name="connsiteX1-9" fmla="*/ 554102 w 1111135"/>
                <a:gd name="connsiteY1-10" fmla="*/ 1139606 h 1139606"/>
                <a:gd name="connsiteX2-11" fmla="*/ 558864 w 1111135"/>
                <a:gd name="connsiteY2-12" fmla="*/ 250380 h 1139606"/>
                <a:gd name="connsiteX0-13" fmla="*/ 491738 w 1044009"/>
                <a:gd name="connsiteY0-14" fmla="*/ 263992 h 1153218"/>
                <a:gd name="connsiteX1-15" fmla="*/ 486976 w 1044009"/>
                <a:gd name="connsiteY1-16" fmla="*/ 1153218 h 1153218"/>
                <a:gd name="connsiteX2-17" fmla="*/ 491738 w 1044009"/>
                <a:gd name="connsiteY2-18" fmla="*/ 263992 h 1153218"/>
                <a:gd name="connsiteX0-19" fmla="*/ 491738 w 987422"/>
                <a:gd name="connsiteY0-20" fmla="*/ 263992 h 1153218"/>
                <a:gd name="connsiteX1-21" fmla="*/ 486976 w 987422"/>
                <a:gd name="connsiteY1-22" fmla="*/ 1153218 h 1153218"/>
                <a:gd name="connsiteX2-23" fmla="*/ 491738 w 987422"/>
                <a:gd name="connsiteY2-24" fmla="*/ 263992 h 1153218"/>
                <a:gd name="connsiteX0-25" fmla="*/ 481977 w 987468"/>
                <a:gd name="connsiteY0-26" fmla="*/ 288351 h 1063277"/>
                <a:gd name="connsiteX1-27" fmla="*/ 491502 w 987468"/>
                <a:gd name="connsiteY1-28" fmla="*/ 1063277 h 1063277"/>
                <a:gd name="connsiteX2-29" fmla="*/ 481977 w 987468"/>
                <a:gd name="connsiteY2-30" fmla="*/ 288351 h 1063277"/>
                <a:gd name="connsiteX0-31" fmla="*/ 485223 w 987437"/>
                <a:gd name="connsiteY0-32" fmla="*/ 290550 h 1055951"/>
                <a:gd name="connsiteX1-33" fmla="*/ 489985 w 987437"/>
                <a:gd name="connsiteY1-34" fmla="*/ 1055951 h 1055951"/>
                <a:gd name="connsiteX2-35" fmla="*/ 485223 w 987437"/>
                <a:gd name="connsiteY2-36" fmla="*/ 290550 h 1055951"/>
                <a:gd name="connsiteX0-37" fmla="*/ 485223 w 1036208"/>
                <a:gd name="connsiteY0-38" fmla="*/ 290550 h 1055951"/>
                <a:gd name="connsiteX1-39" fmla="*/ 489985 w 1036208"/>
                <a:gd name="connsiteY1-40" fmla="*/ 1055951 h 1055951"/>
                <a:gd name="connsiteX2-41" fmla="*/ 485223 w 1036208"/>
                <a:gd name="connsiteY2-42" fmla="*/ 290550 h 1055951"/>
                <a:gd name="connsiteX0-43" fmla="*/ 543228 w 1094213"/>
                <a:gd name="connsiteY0-44" fmla="*/ 220261 h 985662"/>
                <a:gd name="connsiteX1-45" fmla="*/ 547990 w 1094213"/>
                <a:gd name="connsiteY1-46" fmla="*/ 985662 h 985662"/>
                <a:gd name="connsiteX2-47" fmla="*/ 543228 w 1094213"/>
                <a:gd name="connsiteY2-48" fmla="*/ 220261 h 985662"/>
                <a:gd name="connsiteX0-49" fmla="*/ 543228 w 1094213"/>
                <a:gd name="connsiteY0-50" fmla="*/ 220261 h 985662"/>
                <a:gd name="connsiteX1-51" fmla="*/ 547990 w 1094213"/>
                <a:gd name="connsiteY1-52" fmla="*/ 985662 h 985662"/>
                <a:gd name="connsiteX2-53" fmla="*/ 543228 w 1094213"/>
                <a:gd name="connsiteY2-54" fmla="*/ 220261 h 985662"/>
                <a:gd name="connsiteX0-55" fmla="*/ 543228 w 1162831"/>
                <a:gd name="connsiteY0-56" fmla="*/ 199883 h 965284"/>
                <a:gd name="connsiteX1-57" fmla="*/ 547990 w 1162831"/>
                <a:gd name="connsiteY1-58" fmla="*/ 965284 h 965284"/>
                <a:gd name="connsiteX2-59" fmla="*/ 543228 w 1162831"/>
                <a:gd name="connsiteY2-60" fmla="*/ 199883 h 965284"/>
                <a:gd name="connsiteX0-61" fmla="*/ 611305 w 1230908"/>
                <a:gd name="connsiteY0-62" fmla="*/ 175789 h 941190"/>
                <a:gd name="connsiteX1-63" fmla="*/ 616067 w 1230908"/>
                <a:gd name="connsiteY1-64" fmla="*/ 941190 h 941190"/>
                <a:gd name="connsiteX2-65" fmla="*/ 611305 w 1230908"/>
                <a:gd name="connsiteY2-66" fmla="*/ 175789 h 941190"/>
              </a:gdLst>
              <a:ahLst/>
              <a:cxnLst>
                <a:cxn ang="0">
                  <a:pos x="connsiteX0-1" y="connsiteY0-2"/>
                </a:cxn>
                <a:cxn ang="0">
                  <a:pos x="connsiteX1-3" y="connsiteY1-4"/>
                </a:cxn>
                <a:cxn ang="0">
                  <a:pos x="connsiteX2-5" y="connsiteY2-6"/>
                </a:cxn>
              </a:cxnLst>
              <a:rect l="l" t="t" r="r" b="b"/>
              <a:pathLst>
                <a:path w="1230908" h="941190">
                  <a:moveTo>
                    <a:pt x="611305" y="175789"/>
                  </a:moveTo>
                  <a:cubicBezTo>
                    <a:pt x="1017328" y="-315278"/>
                    <a:pt x="1772297" y="313901"/>
                    <a:pt x="616067" y="941190"/>
                  </a:cubicBezTo>
                  <a:cubicBezTo>
                    <a:pt x="-516350" y="255163"/>
                    <a:pt x="176707" y="-262891"/>
                    <a:pt x="611305" y="175789"/>
                  </a:cubicBezTo>
                  <a:close/>
                </a:path>
              </a:pathLst>
            </a:custGeom>
            <a:solidFill>
              <a:schemeClr val="accent4">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心形 23"/>
            <p:cNvSpPr/>
            <p:nvPr/>
          </p:nvSpPr>
          <p:spPr>
            <a:xfrm rot="19948171" flipH="1">
              <a:off x="1234723" y="548411"/>
              <a:ext cx="732042" cy="559742"/>
            </a:xfrm>
            <a:custGeom>
              <a:avLst/>
              <a:gdLst>
                <a:gd name="connsiteX0" fmla="*/ 551543 w 1103086"/>
                <a:gd name="connsiteY0" fmla="*/ 275772 h 1103086"/>
                <a:gd name="connsiteX1" fmla="*/ 551543 w 1103086"/>
                <a:gd name="connsiteY1" fmla="*/ 1103086 h 1103086"/>
                <a:gd name="connsiteX2" fmla="*/ 551543 w 1103086"/>
                <a:gd name="connsiteY2" fmla="*/ 275772 h 1103086"/>
                <a:gd name="connsiteX0-1" fmla="*/ 555564 w 1111128"/>
                <a:gd name="connsiteY0-2" fmla="*/ 249515 h 1143504"/>
                <a:gd name="connsiteX1-3" fmla="*/ 555564 w 1111128"/>
                <a:gd name="connsiteY1-4" fmla="*/ 1143504 h 1143504"/>
                <a:gd name="connsiteX2-5" fmla="*/ 555564 w 1111128"/>
                <a:gd name="connsiteY2-6" fmla="*/ 249515 h 1143504"/>
                <a:gd name="connsiteX0-7" fmla="*/ 558864 w 1111135"/>
                <a:gd name="connsiteY0-8" fmla="*/ 250380 h 1139606"/>
                <a:gd name="connsiteX1-9" fmla="*/ 554102 w 1111135"/>
                <a:gd name="connsiteY1-10" fmla="*/ 1139606 h 1139606"/>
                <a:gd name="connsiteX2-11" fmla="*/ 558864 w 1111135"/>
                <a:gd name="connsiteY2-12" fmla="*/ 250380 h 1139606"/>
                <a:gd name="connsiteX0-13" fmla="*/ 491738 w 1044009"/>
                <a:gd name="connsiteY0-14" fmla="*/ 263992 h 1153218"/>
                <a:gd name="connsiteX1-15" fmla="*/ 486976 w 1044009"/>
                <a:gd name="connsiteY1-16" fmla="*/ 1153218 h 1153218"/>
                <a:gd name="connsiteX2-17" fmla="*/ 491738 w 1044009"/>
                <a:gd name="connsiteY2-18" fmla="*/ 263992 h 1153218"/>
                <a:gd name="connsiteX0-19" fmla="*/ 491738 w 987422"/>
                <a:gd name="connsiteY0-20" fmla="*/ 263992 h 1153218"/>
                <a:gd name="connsiteX1-21" fmla="*/ 486976 w 987422"/>
                <a:gd name="connsiteY1-22" fmla="*/ 1153218 h 1153218"/>
                <a:gd name="connsiteX2-23" fmla="*/ 491738 w 987422"/>
                <a:gd name="connsiteY2-24" fmla="*/ 263992 h 1153218"/>
                <a:gd name="connsiteX0-25" fmla="*/ 481977 w 987468"/>
                <a:gd name="connsiteY0-26" fmla="*/ 288351 h 1063277"/>
                <a:gd name="connsiteX1-27" fmla="*/ 491502 w 987468"/>
                <a:gd name="connsiteY1-28" fmla="*/ 1063277 h 1063277"/>
                <a:gd name="connsiteX2-29" fmla="*/ 481977 w 987468"/>
                <a:gd name="connsiteY2-30" fmla="*/ 288351 h 1063277"/>
                <a:gd name="connsiteX0-31" fmla="*/ 485223 w 987437"/>
                <a:gd name="connsiteY0-32" fmla="*/ 290550 h 1055951"/>
                <a:gd name="connsiteX1-33" fmla="*/ 489985 w 987437"/>
                <a:gd name="connsiteY1-34" fmla="*/ 1055951 h 1055951"/>
                <a:gd name="connsiteX2-35" fmla="*/ 485223 w 987437"/>
                <a:gd name="connsiteY2-36" fmla="*/ 290550 h 1055951"/>
                <a:gd name="connsiteX0-37" fmla="*/ 485223 w 1036208"/>
                <a:gd name="connsiteY0-38" fmla="*/ 290550 h 1055951"/>
                <a:gd name="connsiteX1-39" fmla="*/ 489985 w 1036208"/>
                <a:gd name="connsiteY1-40" fmla="*/ 1055951 h 1055951"/>
                <a:gd name="connsiteX2-41" fmla="*/ 485223 w 1036208"/>
                <a:gd name="connsiteY2-42" fmla="*/ 290550 h 1055951"/>
                <a:gd name="connsiteX0-43" fmla="*/ 543228 w 1094213"/>
                <a:gd name="connsiteY0-44" fmla="*/ 220261 h 985662"/>
                <a:gd name="connsiteX1-45" fmla="*/ 547990 w 1094213"/>
                <a:gd name="connsiteY1-46" fmla="*/ 985662 h 985662"/>
                <a:gd name="connsiteX2-47" fmla="*/ 543228 w 1094213"/>
                <a:gd name="connsiteY2-48" fmla="*/ 220261 h 985662"/>
                <a:gd name="connsiteX0-49" fmla="*/ 543228 w 1094213"/>
                <a:gd name="connsiteY0-50" fmla="*/ 220261 h 985662"/>
                <a:gd name="connsiteX1-51" fmla="*/ 547990 w 1094213"/>
                <a:gd name="connsiteY1-52" fmla="*/ 985662 h 985662"/>
                <a:gd name="connsiteX2-53" fmla="*/ 543228 w 1094213"/>
                <a:gd name="connsiteY2-54" fmla="*/ 220261 h 985662"/>
                <a:gd name="connsiteX0-55" fmla="*/ 543228 w 1162831"/>
                <a:gd name="connsiteY0-56" fmla="*/ 199883 h 965284"/>
                <a:gd name="connsiteX1-57" fmla="*/ 547990 w 1162831"/>
                <a:gd name="connsiteY1-58" fmla="*/ 965284 h 965284"/>
                <a:gd name="connsiteX2-59" fmla="*/ 543228 w 1162831"/>
                <a:gd name="connsiteY2-60" fmla="*/ 199883 h 965284"/>
                <a:gd name="connsiteX0-61" fmla="*/ 611305 w 1230908"/>
                <a:gd name="connsiteY0-62" fmla="*/ 175789 h 941190"/>
                <a:gd name="connsiteX1-63" fmla="*/ 616067 w 1230908"/>
                <a:gd name="connsiteY1-64" fmla="*/ 941190 h 941190"/>
                <a:gd name="connsiteX2-65" fmla="*/ 611305 w 1230908"/>
                <a:gd name="connsiteY2-66" fmla="*/ 175789 h 941190"/>
              </a:gdLst>
              <a:ahLst/>
              <a:cxnLst>
                <a:cxn ang="0">
                  <a:pos x="connsiteX0-1" y="connsiteY0-2"/>
                </a:cxn>
                <a:cxn ang="0">
                  <a:pos x="connsiteX1-3" y="connsiteY1-4"/>
                </a:cxn>
                <a:cxn ang="0">
                  <a:pos x="connsiteX2-5" y="connsiteY2-6"/>
                </a:cxn>
              </a:cxnLst>
              <a:rect l="l" t="t" r="r" b="b"/>
              <a:pathLst>
                <a:path w="1230908" h="941190">
                  <a:moveTo>
                    <a:pt x="611305" y="175789"/>
                  </a:moveTo>
                  <a:cubicBezTo>
                    <a:pt x="1017328" y="-315278"/>
                    <a:pt x="1772297" y="313901"/>
                    <a:pt x="616067" y="941190"/>
                  </a:cubicBezTo>
                  <a:cubicBezTo>
                    <a:pt x="-516350" y="255163"/>
                    <a:pt x="176707" y="-262891"/>
                    <a:pt x="611305" y="175789"/>
                  </a:cubicBezTo>
                  <a:close/>
                </a:path>
              </a:pathLst>
            </a:custGeom>
            <a:solidFill>
              <a:schemeClr val="accent4">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6"/>
    </p:custData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矩形 6"/>
          <p:cNvSpPr/>
          <p:nvPr userDrawn="1"/>
        </p:nvSpPr>
        <p:spPr>
          <a:xfrm>
            <a:off x="474345" y="391160"/>
            <a:ext cx="11243310" cy="6075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p:cNvPicPr>
            <a:picLocks noChangeAspect="1"/>
          </p:cNvPicPr>
          <p:nvPr userDrawn="1"/>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5114" t="49015" r="68213" b="25490"/>
          <a:stretch>
            <a:fillRect/>
          </a:stretch>
        </p:blipFill>
        <p:spPr>
          <a:xfrm>
            <a:off x="0" y="0"/>
            <a:ext cx="987425" cy="944245"/>
          </a:xfrm>
          <a:custGeom>
            <a:avLst/>
            <a:gdLst>
              <a:gd name="connsiteX0" fmla="*/ 657733 w 1315466"/>
              <a:gd name="connsiteY0" fmla="*/ 0 h 1257300"/>
              <a:gd name="connsiteX1" fmla="*/ 1315466 w 1315466"/>
              <a:gd name="connsiteY1" fmla="*/ 628650 h 1257300"/>
              <a:gd name="connsiteX2" fmla="*/ 657733 w 1315466"/>
              <a:gd name="connsiteY2" fmla="*/ 1257300 h 1257300"/>
              <a:gd name="connsiteX3" fmla="*/ 0 w 1315466"/>
              <a:gd name="connsiteY3" fmla="*/ 628650 h 1257300"/>
              <a:gd name="connsiteX4" fmla="*/ 657733 w 1315466"/>
              <a:gd name="connsiteY4" fmla="*/ 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466" h="1257300">
                <a:moveTo>
                  <a:pt x="657733" y="0"/>
                </a:moveTo>
                <a:cubicBezTo>
                  <a:pt x="1020989" y="0"/>
                  <a:pt x="1315466" y="281456"/>
                  <a:pt x="1315466" y="628650"/>
                </a:cubicBezTo>
                <a:cubicBezTo>
                  <a:pt x="1315466" y="975844"/>
                  <a:pt x="1020989" y="1257300"/>
                  <a:pt x="657733" y="1257300"/>
                </a:cubicBezTo>
                <a:cubicBezTo>
                  <a:pt x="294477" y="1257300"/>
                  <a:pt x="0" y="975844"/>
                  <a:pt x="0" y="628650"/>
                </a:cubicBezTo>
                <a:cubicBezTo>
                  <a:pt x="0" y="281456"/>
                  <a:pt x="294477" y="0"/>
                  <a:pt x="657733" y="0"/>
                </a:cubicBezTo>
                <a:close/>
              </a:path>
            </a:pathLst>
          </a:custGeom>
        </p:spPr>
      </p:pic>
    </p:spTree>
    <p:custDataLst>
      <p:tags r:id="rId10"/>
    </p:custData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矩形 6"/>
          <p:cNvSpPr/>
          <p:nvPr userDrawn="1"/>
        </p:nvSpPr>
        <p:spPr>
          <a:xfrm>
            <a:off x="474345" y="391160"/>
            <a:ext cx="11243310" cy="6075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p:cNvPicPr>
            <a:picLocks noChangeAspect="1"/>
          </p:cNvPicPr>
          <p:nvPr userDrawn="1"/>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5114" t="49015" r="68213" b="25490"/>
          <a:stretch>
            <a:fillRect/>
          </a:stretch>
        </p:blipFill>
        <p:spPr>
          <a:xfrm>
            <a:off x="0" y="0"/>
            <a:ext cx="987425" cy="944245"/>
          </a:xfrm>
          <a:custGeom>
            <a:avLst/>
            <a:gdLst>
              <a:gd name="connsiteX0" fmla="*/ 657733 w 1315466"/>
              <a:gd name="connsiteY0" fmla="*/ 0 h 1257300"/>
              <a:gd name="connsiteX1" fmla="*/ 1315466 w 1315466"/>
              <a:gd name="connsiteY1" fmla="*/ 628650 h 1257300"/>
              <a:gd name="connsiteX2" fmla="*/ 657733 w 1315466"/>
              <a:gd name="connsiteY2" fmla="*/ 1257300 h 1257300"/>
              <a:gd name="connsiteX3" fmla="*/ 0 w 1315466"/>
              <a:gd name="connsiteY3" fmla="*/ 628650 h 1257300"/>
              <a:gd name="connsiteX4" fmla="*/ 657733 w 1315466"/>
              <a:gd name="connsiteY4" fmla="*/ 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466" h="1257300">
                <a:moveTo>
                  <a:pt x="657733" y="0"/>
                </a:moveTo>
                <a:cubicBezTo>
                  <a:pt x="1020989" y="0"/>
                  <a:pt x="1315466" y="281456"/>
                  <a:pt x="1315466" y="628650"/>
                </a:cubicBezTo>
                <a:cubicBezTo>
                  <a:pt x="1315466" y="975844"/>
                  <a:pt x="1020989" y="1257300"/>
                  <a:pt x="657733" y="1257300"/>
                </a:cubicBezTo>
                <a:cubicBezTo>
                  <a:pt x="294477" y="1257300"/>
                  <a:pt x="0" y="975844"/>
                  <a:pt x="0" y="628650"/>
                </a:cubicBezTo>
                <a:cubicBezTo>
                  <a:pt x="0" y="281456"/>
                  <a:pt x="294477" y="0"/>
                  <a:pt x="657733" y="0"/>
                </a:cubicBezTo>
                <a:close/>
              </a:path>
            </a:pathLst>
          </a:custGeom>
        </p:spPr>
      </p:pic>
    </p:spTree>
    <p:custDataLst>
      <p:tags r:id="rId10"/>
    </p:custData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slide" Target="slide90.xml"/><Relationship Id="rId1" Type="http://schemas.openxmlformats.org/officeDocument/2006/relationships/image" Target="../media/image12.png"/></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88.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slide" Target="slide90.xml"/><Relationship Id="rId1" Type="http://schemas.openxmlformats.org/officeDocument/2006/relationships/image" Target="../media/image12.png"/></Relationships>
</file>

<file path=ppt/slides/_rels/slide10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0.xml"/><Relationship Id="rId4" Type="http://schemas.openxmlformats.org/officeDocument/2006/relationships/image" Target="../media/image9.png"/><Relationship Id="rId3" Type="http://schemas.openxmlformats.org/officeDocument/2006/relationships/slide" Target="slide90.xml"/><Relationship Id="rId2" Type="http://schemas.openxmlformats.org/officeDocument/2006/relationships/image" Target="../media/image12.png"/><Relationship Id="rId1" Type="http://schemas.openxmlformats.org/officeDocument/2006/relationships/tags" Target="../tags/tag69.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0.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0.xm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10.xml.rels><?xml version="1.0" encoding="UTF-8" standalone="yes"?>
<Relationships xmlns="http://schemas.openxmlformats.org/package/2006/relationships"><Relationship Id="rId9" Type="http://schemas.openxmlformats.org/officeDocument/2006/relationships/slide" Target="slide125.xml"/><Relationship Id="rId8" Type="http://schemas.openxmlformats.org/officeDocument/2006/relationships/slide" Target="slide123.xml"/><Relationship Id="rId7" Type="http://schemas.openxmlformats.org/officeDocument/2006/relationships/slide" Target="slide122.xml"/><Relationship Id="rId6" Type="http://schemas.openxmlformats.org/officeDocument/2006/relationships/slide" Target="slide121.xml"/><Relationship Id="rId5" Type="http://schemas.openxmlformats.org/officeDocument/2006/relationships/slide" Target="slide117.xml"/><Relationship Id="rId4" Type="http://schemas.openxmlformats.org/officeDocument/2006/relationships/slide" Target="slide115.xml"/><Relationship Id="rId3" Type="http://schemas.openxmlformats.org/officeDocument/2006/relationships/slide" Target="slide114.xml"/><Relationship Id="rId2" Type="http://schemas.openxmlformats.org/officeDocument/2006/relationships/slide" Target="slide112.xml"/><Relationship Id="rId15" Type="http://schemas.openxmlformats.org/officeDocument/2006/relationships/notesSlide" Target="../notesSlides/notesSlide95.xml"/><Relationship Id="rId14" Type="http://schemas.openxmlformats.org/officeDocument/2006/relationships/slideLayout" Target="../slideLayouts/slideLayout5.xml"/><Relationship Id="rId13" Type="http://schemas.openxmlformats.org/officeDocument/2006/relationships/image" Target="../media/image8.png"/><Relationship Id="rId12" Type="http://schemas.openxmlformats.org/officeDocument/2006/relationships/slide" Target="slide2.xml"/><Relationship Id="rId11" Type="http://schemas.openxmlformats.org/officeDocument/2006/relationships/slide" Target="slide128.xml"/><Relationship Id="rId10" Type="http://schemas.openxmlformats.org/officeDocument/2006/relationships/slide" Target="slide126.xml"/><Relationship Id="rId1" Type="http://schemas.openxmlformats.org/officeDocument/2006/relationships/tags" Target="../tags/tag7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10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0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0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25.xml.rels><?xml version="1.0" encoding="UTF-8" standalone="yes"?>
<Relationships xmlns="http://schemas.openxmlformats.org/package/2006/relationships"><Relationship Id="rId4" Type="http://schemas.openxmlformats.org/officeDocument/2006/relationships/notesSlide" Target="../notesSlides/notesSlide10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10.xm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1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11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128.xml.rels><?xml version="1.0" encoding="UTF-8" standalone="yes"?>
<Relationships xmlns="http://schemas.openxmlformats.org/package/2006/relationships"><Relationship Id="rId4" Type="http://schemas.openxmlformats.org/officeDocument/2006/relationships/notesSlide" Target="../notesSlides/notesSlide11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129.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5.xml"/><Relationship Id="rId7" Type="http://schemas.openxmlformats.org/officeDocument/2006/relationships/image" Target="../media/image8.png"/><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slide" Target="slide16.xml"/><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tags" Target="../tags/tag53.xml"/></Relationships>
</file>

<file path=ppt/slides/_rels/slide130.xml.rels><?xml version="1.0" encoding="UTF-8" standalone="yes"?>
<Relationships xmlns="http://schemas.openxmlformats.org/package/2006/relationships"><Relationship Id="rId9" Type="http://schemas.openxmlformats.org/officeDocument/2006/relationships/slide" Target="slide137.xml"/><Relationship Id="rId8" Type="http://schemas.openxmlformats.org/officeDocument/2006/relationships/slide" Target="slide136.xml"/><Relationship Id="rId7" Type="http://schemas.openxmlformats.org/officeDocument/2006/relationships/slide" Target="slide135.xml"/><Relationship Id="rId6" Type="http://schemas.openxmlformats.org/officeDocument/2006/relationships/image" Target="../media/image8.png"/><Relationship Id="rId5" Type="http://schemas.openxmlformats.org/officeDocument/2006/relationships/slide" Target="slide2.xml"/><Relationship Id="rId4" Type="http://schemas.openxmlformats.org/officeDocument/2006/relationships/slide" Target="slide133.xml"/><Relationship Id="rId3" Type="http://schemas.openxmlformats.org/officeDocument/2006/relationships/slide" Target="slide132.xml"/><Relationship Id="rId2" Type="http://schemas.openxmlformats.org/officeDocument/2006/relationships/slide" Target="slide131.xml"/><Relationship Id="rId13" Type="http://schemas.openxmlformats.org/officeDocument/2006/relationships/notesSlide" Target="../notesSlides/notesSlide114.xml"/><Relationship Id="rId12" Type="http://schemas.openxmlformats.org/officeDocument/2006/relationships/slideLayout" Target="../slideLayouts/slideLayout5.xml"/><Relationship Id="rId11" Type="http://schemas.openxmlformats.org/officeDocument/2006/relationships/slide" Target="slide140.xml"/><Relationship Id="rId10" Type="http://schemas.openxmlformats.org/officeDocument/2006/relationships/slide" Target="slide138.xml"/><Relationship Id="rId1" Type="http://schemas.openxmlformats.org/officeDocument/2006/relationships/tags" Target="../tags/tag72.xml"/></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0.xml"/></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11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0.xml"/></Relationships>
</file>

<file path=ppt/slides/_rels/slide133.xml.rels><?xml version="1.0" encoding="UTF-8" standalone="yes"?>
<Relationships xmlns="http://schemas.openxmlformats.org/package/2006/relationships"><Relationship Id="rId4" Type="http://schemas.openxmlformats.org/officeDocument/2006/relationships/notesSlide" Target="../notesSlides/notesSlide11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0.xml"/></Relationships>
</file>

<file path=ppt/slides/_rels/slide1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130.xml"/><Relationship Id="rId1" Type="http://schemas.openxmlformats.org/officeDocument/2006/relationships/tags" Target="../tags/tag73.xml"/></Relationships>
</file>

<file path=ppt/slides/_rels/slide135.xml.rels><?xml version="1.0" encoding="UTF-8" standalone="yes"?>
<Relationships xmlns="http://schemas.openxmlformats.org/package/2006/relationships"><Relationship Id="rId4" Type="http://schemas.openxmlformats.org/officeDocument/2006/relationships/notesSlide" Target="../notesSlides/notesSlide11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1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37.xml.rels><?xml version="1.0" encoding="UTF-8" standalone="yes"?>
<Relationships xmlns="http://schemas.openxmlformats.org/package/2006/relationships"><Relationship Id="rId4" Type="http://schemas.openxmlformats.org/officeDocument/2006/relationships/notesSlide" Target="../notesSlides/notesSlide12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38.xml.rels><?xml version="1.0" encoding="UTF-8" standalone="yes"?>
<Relationships xmlns="http://schemas.openxmlformats.org/package/2006/relationships"><Relationship Id="rId4" Type="http://schemas.openxmlformats.org/officeDocument/2006/relationships/notesSlide" Target="../notesSlides/notesSlide12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39.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1" Type="http://schemas.openxmlformats.org/officeDocument/2006/relationships/notesSlide" Target="../notesSlides/notesSlide122.xml"/><Relationship Id="rId20" Type="http://schemas.openxmlformats.org/officeDocument/2006/relationships/slideLayout" Target="../slideLayouts/slideLayout6.xml"/><Relationship Id="rId2" Type="http://schemas.openxmlformats.org/officeDocument/2006/relationships/image" Target="../media/image9.png"/><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 Target="slide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xml"/></Relationships>
</file>

<file path=ppt/slides/_rels/slide140.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14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slide" Target="slide2.xml"/><Relationship Id="rId7" Type="http://schemas.openxmlformats.org/officeDocument/2006/relationships/slide" Target="slide149.xml"/><Relationship Id="rId6" Type="http://schemas.openxmlformats.org/officeDocument/2006/relationships/slide" Target="slide148.xml"/><Relationship Id="rId5" Type="http://schemas.openxmlformats.org/officeDocument/2006/relationships/slide" Target="slide147.xml"/><Relationship Id="rId4" Type="http://schemas.openxmlformats.org/officeDocument/2006/relationships/slide" Target="slide146.xml"/><Relationship Id="rId3" Type="http://schemas.openxmlformats.org/officeDocument/2006/relationships/slide" Target="slide144.xml"/><Relationship Id="rId2" Type="http://schemas.openxmlformats.org/officeDocument/2006/relationships/slide" Target="slide143.xml"/><Relationship Id="rId11" Type="http://schemas.openxmlformats.org/officeDocument/2006/relationships/notesSlide" Target="../notesSlides/notesSlide124.xml"/><Relationship Id="rId10" Type="http://schemas.openxmlformats.org/officeDocument/2006/relationships/slideLayout" Target="../slideLayouts/slideLayout5.xml"/><Relationship Id="rId1" Type="http://schemas.openxmlformats.org/officeDocument/2006/relationships/tags" Target="../tags/tag9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4" Type="http://schemas.openxmlformats.org/officeDocument/2006/relationships/notesSlide" Target="../notesSlides/notesSlide12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41.xml"/></Relationships>
</file>

<file path=ppt/slides/_rels/slide144.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41.xml"/></Relationships>
</file>

<file path=ppt/slides/_rels/slide145.xml.rels><?xml version="1.0" encoding="UTF-8" standalone="yes"?>
<Relationships xmlns="http://schemas.openxmlformats.org/package/2006/relationships"><Relationship Id="rId4" Type="http://schemas.openxmlformats.org/officeDocument/2006/relationships/notesSlide" Target="../notesSlides/notesSlide127.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slide" Target="slide141.xml"/></Relationships>
</file>

<file path=ppt/slides/_rels/slide146.xml.rels><?xml version="1.0" encoding="UTF-8" standalone="yes"?>
<Relationships xmlns="http://schemas.openxmlformats.org/package/2006/relationships"><Relationship Id="rId4" Type="http://schemas.openxmlformats.org/officeDocument/2006/relationships/notesSlide" Target="../notesSlides/notesSlide12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41.xml"/></Relationships>
</file>

<file path=ppt/slides/_rels/slide147.xml.rels><?xml version="1.0" encoding="UTF-8" standalone="yes"?>
<Relationships xmlns="http://schemas.openxmlformats.org/package/2006/relationships"><Relationship Id="rId4" Type="http://schemas.openxmlformats.org/officeDocument/2006/relationships/notesSlide" Target="../notesSlides/notesSlide12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41.xml"/></Relationships>
</file>

<file path=ppt/slides/_rels/slide148.xml.rels><?xml version="1.0" encoding="UTF-8" standalone="yes"?>
<Relationships xmlns="http://schemas.openxmlformats.org/package/2006/relationships"><Relationship Id="rId4" Type="http://schemas.openxmlformats.org/officeDocument/2006/relationships/notesSlide" Target="../notesSlides/notesSlide13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41.xml"/></Relationships>
</file>

<file path=ppt/slides/_rels/slide149.xml.rels><?xml version="1.0" encoding="UTF-8" standalone="yes"?>
<Relationships xmlns="http://schemas.openxmlformats.org/package/2006/relationships"><Relationship Id="rId4" Type="http://schemas.openxmlformats.org/officeDocument/2006/relationships/notesSlide" Target="../notesSlides/notesSlide13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xml"/></Relationships>
</file>

<file path=ppt/slides/_rels/slide150.xml.rels><?xml version="1.0" encoding="UTF-8" standalone="yes"?>
<Relationships xmlns="http://schemas.openxmlformats.org/package/2006/relationships"><Relationship Id="rId6" Type="http://schemas.openxmlformats.org/officeDocument/2006/relationships/notesSlide" Target="../notesSlides/notesSlide132.xml"/><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151.xml"/><Relationship Id="rId1" Type="http://schemas.openxmlformats.org/officeDocument/2006/relationships/tags" Target="../tags/tag92.xml"/></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13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0.xml"/></Relationships>
</file>

<file path=ppt/slides/_rels/slide152.xml.rels><?xml version="1.0" encoding="UTF-8" standalone="yes"?>
<Relationships xmlns="http://schemas.openxmlformats.org/package/2006/relationships"><Relationship Id="rId4" Type="http://schemas.openxmlformats.org/officeDocument/2006/relationships/notesSlide" Target="../notesSlides/notesSlide13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0.xml"/></Relationships>
</file>

<file path=ppt/slides/_rels/slide153.xml.rels><?xml version="1.0" encoding="UTF-8" standalone="yes"?>
<Relationships xmlns="http://schemas.openxmlformats.org/package/2006/relationships"><Relationship Id="rId8" Type="http://schemas.openxmlformats.org/officeDocument/2006/relationships/notesSlide" Target="../notesSlides/notesSlide135.xml"/><Relationship Id="rId7" Type="http://schemas.openxmlformats.org/officeDocument/2006/relationships/slideLayout" Target="../slideLayouts/slideLayout5.xml"/><Relationship Id="rId6" Type="http://schemas.openxmlformats.org/officeDocument/2006/relationships/slide" Target="slide157.xml"/><Relationship Id="rId5" Type="http://schemas.openxmlformats.org/officeDocument/2006/relationships/slide" Target="slide156.xml"/><Relationship Id="rId4" Type="http://schemas.openxmlformats.org/officeDocument/2006/relationships/slide" Target="slide155.xml"/><Relationship Id="rId3" Type="http://schemas.openxmlformats.org/officeDocument/2006/relationships/slide" Target="slide154.xml"/><Relationship Id="rId2" Type="http://schemas.openxmlformats.org/officeDocument/2006/relationships/image" Target="../media/image8.png"/><Relationship Id="rId1" Type="http://schemas.openxmlformats.org/officeDocument/2006/relationships/slide" Target="slide2.xml"/></Relationships>
</file>

<file path=ppt/slides/_rels/slide154.xml.rels><?xml version="1.0" encoding="UTF-8" standalone="yes"?>
<Relationships xmlns="http://schemas.openxmlformats.org/package/2006/relationships"><Relationship Id="rId4" Type="http://schemas.openxmlformats.org/officeDocument/2006/relationships/notesSlide" Target="../notesSlides/notesSlide13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3.xml"/></Relationships>
</file>

<file path=ppt/slides/_rels/slide155.xml.rels><?xml version="1.0" encoding="UTF-8" standalone="yes"?>
<Relationships xmlns="http://schemas.openxmlformats.org/package/2006/relationships"><Relationship Id="rId4" Type="http://schemas.openxmlformats.org/officeDocument/2006/relationships/notesSlide" Target="../notesSlides/notesSlide13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3.xml"/></Relationships>
</file>

<file path=ppt/slides/_rels/slide156.xml.rels><?xml version="1.0" encoding="UTF-8" standalone="yes"?>
<Relationships xmlns="http://schemas.openxmlformats.org/package/2006/relationships"><Relationship Id="rId4" Type="http://schemas.openxmlformats.org/officeDocument/2006/relationships/notesSlide" Target="../notesSlides/notesSlide13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3.xml"/></Relationships>
</file>

<file path=ppt/slides/_rels/slide157.xml.rels><?xml version="1.0" encoding="UTF-8" standalone="yes"?>
<Relationships xmlns="http://schemas.openxmlformats.org/package/2006/relationships"><Relationship Id="rId4" Type="http://schemas.openxmlformats.org/officeDocument/2006/relationships/notesSlide" Target="../notesSlides/notesSlide13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xml"/></Relationships>
</file>

<file path=ppt/slides/_rels/slide158.xml.rels><?xml version="1.0" encoding="UTF-8" standalone="yes"?>
<Relationships xmlns="http://schemas.openxmlformats.org/package/2006/relationships"><Relationship Id="rId9" Type="http://schemas.openxmlformats.org/officeDocument/2006/relationships/slide" Target="slide166.xml"/><Relationship Id="rId8" Type="http://schemas.openxmlformats.org/officeDocument/2006/relationships/slide" Target="slide165.xml"/><Relationship Id="rId7" Type="http://schemas.openxmlformats.org/officeDocument/2006/relationships/slide" Target="slide164.xml"/><Relationship Id="rId6" Type="http://schemas.openxmlformats.org/officeDocument/2006/relationships/slide" Target="slide163.xml"/><Relationship Id="rId5" Type="http://schemas.openxmlformats.org/officeDocument/2006/relationships/slide" Target="slide162.xml"/><Relationship Id="rId4" Type="http://schemas.openxmlformats.org/officeDocument/2006/relationships/slide" Target="slide161.xml"/><Relationship Id="rId3" Type="http://schemas.openxmlformats.org/officeDocument/2006/relationships/slide" Target="slide160.xml"/><Relationship Id="rId23" Type="http://schemas.openxmlformats.org/officeDocument/2006/relationships/notesSlide" Target="../notesSlides/notesSlide140.xml"/><Relationship Id="rId22" Type="http://schemas.openxmlformats.org/officeDocument/2006/relationships/slideLayout" Target="../slideLayouts/slideLayout5.xml"/><Relationship Id="rId21" Type="http://schemas.openxmlformats.org/officeDocument/2006/relationships/slide" Target="slide179.xml"/><Relationship Id="rId20" Type="http://schemas.openxmlformats.org/officeDocument/2006/relationships/slide" Target="slide178.xml"/><Relationship Id="rId2" Type="http://schemas.openxmlformats.org/officeDocument/2006/relationships/image" Target="../media/image8.png"/><Relationship Id="rId19" Type="http://schemas.openxmlformats.org/officeDocument/2006/relationships/slide" Target="slide177.xml"/><Relationship Id="rId18" Type="http://schemas.openxmlformats.org/officeDocument/2006/relationships/slide" Target="slide176.xml"/><Relationship Id="rId17" Type="http://schemas.openxmlformats.org/officeDocument/2006/relationships/slide" Target="slide175.xml"/><Relationship Id="rId16" Type="http://schemas.openxmlformats.org/officeDocument/2006/relationships/slide" Target="slide174.xml"/><Relationship Id="rId15" Type="http://schemas.openxmlformats.org/officeDocument/2006/relationships/slide" Target="slide173.xml"/><Relationship Id="rId14" Type="http://schemas.openxmlformats.org/officeDocument/2006/relationships/slide" Target="slide172.xml"/><Relationship Id="rId13" Type="http://schemas.openxmlformats.org/officeDocument/2006/relationships/slide" Target="slide171.xml"/><Relationship Id="rId12" Type="http://schemas.openxmlformats.org/officeDocument/2006/relationships/slide" Target="slide170.xml"/><Relationship Id="rId11" Type="http://schemas.openxmlformats.org/officeDocument/2006/relationships/slide" Target="slide168.xml"/><Relationship Id="rId10" Type="http://schemas.openxmlformats.org/officeDocument/2006/relationships/slide" Target="slide167.xml"/><Relationship Id="rId1" Type="http://schemas.openxmlformats.org/officeDocument/2006/relationships/slide" Target="slide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xml"/></Relationships>
</file>

<file path=ppt/slides/_rels/slide160.xml.rels><?xml version="1.0" encoding="UTF-8" standalone="yes"?>
<Relationships xmlns="http://schemas.openxmlformats.org/package/2006/relationships"><Relationship Id="rId4" Type="http://schemas.openxmlformats.org/officeDocument/2006/relationships/notesSlide" Target="../notesSlides/notesSlide14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1.xml.rels><?xml version="1.0" encoding="UTF-8" standalone="yes"?>
<Relationships xmlns="http://schemas.openxmlformats.org/package/2006/relationships"><Relationship Id="rId4" Type="http://schemas.openxmlformats.org/officeDocument/2006/relationships/notesSlide" Target="../notesSlides/notesSlide14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2.xml.rels><?xml version="1.0" encoding="UTF-8" standalone="yes"?>
<Relationships xmlns="http://schemas.openxmlformats.org/package/2006/relationships"><Relationship Id="rId4" Type="http://schemas.openxmlformats.org/officeDocument/2006/relationships/notesSlide" Target="../notesSlides/notesSlide14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3.xml.rels><?xml version="1.0" encoding="UTF-8" standalone="yes"?>
<Relationships xmlns="http://schemas.openxmlformats.org/package/2006/relationships"><Relationship Id="rId4" Type="http://schemas.openxmlformats.org/officeDocument/2006/relationships/notesSlide" Target="../notesSlides/notesSlide14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4.xml.rels><?xml version="1.0" encoding="UTF-8" standalone="yes"?>
<Relationships xmlns="http://schemas.openxmlformats.org/package/2006/relationships"><Relationship Id="rId4" Type="http://schemas.openxmlformats.org/officeDocument/2006/relationships/notesSlide" Target="../notesSlides/notesSlide14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5.xml.rels><?xml version="1.0" encoding="UTF-8" standalone="yes"?>
<Relationships xmlns="http://schemas.openxmlformats.org/package/2006/relationships"><Relationship Id="rId4" Type="http://schemas.openxmlformats.org/officeDocument/2006/relationships/notesSlide" Target="../notesSlides/notesSlide14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4" Type="http://schemas.openxmlformats.org/officeDocument/2006/relationships/notesSlide" Target="../notesSlides/notesSlide14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68.xml.rels><?xml version="1.0" encoding="UTF-8" standalone="yes"?>
<Relationships xmlns="http://schemas.openxmlformats.org/package/2006/relationships"><Relationship Id="rId4" Type="http://schemas.openxmlformats.org/officeDocument/2006/relationships/notesSlide" Target="../notesSlides/notesSlide14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69.xml.rels><?xml version="1.0" encoding="UTF-8" standalone="yes"?>
<Relationships xmlns="http://schemas.openxmlformats.org/package/2006/relationships"><Relationship Id="rId4" Type="http://schemas.openxmlformats.org/officeDocument/2006/relationships/notesSlide" Target="../notesSlides/notesSlide150.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slide" Target="slide158.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3.xml"/></Relationships>
</file>

<file path=ppt/slides/_rels/slide170.xml.rels><?xml version="1.0" encoding="UTF-8" standalone="yes"?>
<Relationships xmlns="http://schemas.openxmlformats.org/package/2006/relationships"><Relationship Id="rId4" Type="http://schemas.openxmlformats.org/officeDocument/2006/relationships/notesSlide" Target="../notesSlides/notesSlide15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71.xml.rels><?xml version="1.0" encoding="UTF-8" standalone="yes"?>
<Relationships xmlns="http://schemas.openxmlformats.org/package/2006/relationships"><Relationship Id="rId4" Type="http://schemas.openxmlformats.org/officeDocument/2006/relationships/notesSlide" Target="../notesSlides/notesSlide15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72.xml.rels><?xml version="1.0" encoding="UTF-8" standalone="yes"?>
<Relationships xmlns="http://schemas.openxmlformats.org/package/2006/relationships"><Relationship Id="rId4" Type="http://schemas.openxmlformats.org/officeDocument/2006/relationships/notesSlide" Target="../notesSlides/notesSlide15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173.xml.rels><?xml version="1.0" encoding="UTF-8" standalone="yes"?>
<Relationships xmlns="http://schemas.openxmlformats.org/package/2006/relationships"><Relationship Id="rId4" Type="http://schemas.openxmlformats.org/officeDocument/2006/relationships/notesSlide" Target="../notesSlides/notesSlide15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74.xml.rels><?xml version="1.0" encoding="UTF-8" standalone="yes"?>
<Relationships xmlns="http://schemas.openxmlformats.org/package/2006/relationships"><Relationship Id="rId6" Type="http://schemas.openxmlformats.org/officeDocument/2006/relationships/notesSlide" Target="../notesSlides/notesSlide155.xml"/><Relationship Id="rId5" Type="http://schemas.openxmlformats.org/officeDocument/2006/relationships/slideLayout" Target="../slideLayouts/slideLayout6.xml"/><Relationship Id="rId4" Type="http://schemas.openxmlformats.org/officeDocument/2006/relationships/image" Target="../media/image15.png"/><Relationship Id="rId3" Type="http://schemas.openxmlformats.org/officeDocument/2006/relationships/tags" Target="../tags/tag93.xml"/><Relationship Id="rId2" Type="http://schemas.openxmlformats.org/officeDocument/2006/relationships/image" Target="../media/image9.png"/><Relationship Id="rId1" Type="http://schemas.openxmlformats.org/officeDocument/2006/relationships/slide" Target="slide8.xml"/></Relationships>
</file>

<file path=ppt/slides/_rels/slide175.xml.rels><?xml version="1.0" encoding="UTF-8" standalone="yes"?>
<Relationships xmlns="http://schemas.openxmlformats.org/package/2006/relationships"><Relationship Id="rId4" Type="http://schemas.openxmlformats.org/officeDocument/2006/relationships/notesSlide" Target="../notesSlides/notesSlide15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76.xml.rels><?xml version="1.0" encoding="UTF-8" standalone="yes"?>
<Relationships xmlns="http://schemas.openxmlformats.org/package/2006/relationships"><Relationship Id="rId4" Type="http://schemas.openxmlformats.org/officeDocument/2006/relationships/notesSlide" Target="../notesSlides/notesSlide15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77.xml.rels><?xml version="1.0" encoding="UTF-8" standalone="yes"?>
<Relationships xmlns="http://schemas.openxmlformats.org/package/2006/relationships"><Relationship Id="rId4" Type="http://schemas.openxmlformats.org/officeDocument/2006/relationships/notesSlide" Target="../notesSlides/notesSlide158.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slide" Target="slide158.xml"/></Relationships>
</file>

<file path=ppt/slides/_rels/slide178.xml.rels><?xml version="1.0" encoding="UTF-8" standalone="yes"?>
<Relationships xmlns="http://schemas.openxmlformats.org/package/2006/relationships"><Relationship Id="rId4" Type="http://schemas.openxmlformats.org/officeDocument/2006/relationships/notesSlide" Target="../notesSlides/notesSlide15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58.xml"/></Relationships>
</file>

<file path=ppt/slides/_rels/slide179.xml.rels><?xml version="1.0" encoding="UTF-8" standalone="yes"?>
<Relationships xmlns="http://schemas.openxmlformats.org/package/2006/relationships"><Relationship Id="rId4" Type="http://schemas.openxmlformats.org/officeDocument/2006/relationships/notesSlide" Target="../notesSlides/notesSlide16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8.xml.rels><?xml version="1.0" encoding="UTF-8" standalone="yes"?>
<Relationships xmlns="http://schemas.openxmlformats.org/package/2006/relationships"><Relationship Id="rId9" Type="http://schemas.openxmlformats.org/officeDocument/2006/relationships/slide" Target="slide34.xml"/><Relationship Id="rId8" Type="http://schemas.openxmlformats.org/officeDocument/2006/relationships/slide" Target="slide33.xml"/><Relationship Id="rId7" Type="http://schemas.openxmlformats.org/officeDocument/2006/relationships/slide" Target="slide32.xml"/><Relationship Id="rId6" Type="http://schemas.openxmlformats.org/officeDocument/2006/relationships/slide" Target="slide29.xml"/><Relationship Id="rId5" Type="http://schemas.openxmlformats.org/officeDocument/2006/relationships/slide" Target="slide28.xml"/><Relationship Id="rId4" Type="http://schemas.openxmlformats.org/officeDocument/2006/relationships/slide" Target="slide27.xml"/><Relationship Id="rId3" Type="http://schemas.openxmlformats.org/officeDocument/2006/relationships/slide" Target="slide25.xml"/><Relationship Id="rId2" Type="http://schemas.openxmlformats.org/officeDocument/2006/relationships/slide" Target="slide24.xml"/><Relationship Id="rId15" Type="http://schemas.openxmlformats.org/officeDocument/2006/relationships/notesSlide" Target="../notesSlides/notesSlide16.xml"/><Relationship Id="rId14" Type="http://schemas.openxmlformats.org/officeDocument/2006/relationships/slideLayout" Target="../slideLayouts/slideLayout5.xml"/><Relationship Id="rId13" Type="http://schemas.openxmlformats.org/officeDocument/2006/relationships/slide" Target="slide36.xml"/><Relationship Id="rId12" Type="http://schemas.openxmlformats.org/officeDocument/2006/relationships/slide" Target="slide35.xml"/><Relationship Id="rId11" Type="http://schemas.openxmlformats.org/officeDocument/2006/relationships/image" Target="../media/image8.png"/><Relationship Id="rId10" Type="http://schemas.openxmlformats.org/officeDocument/2006/relationships/slide" Target="slide2.xml"/><Relationship Id="rId1" Type="http://schemas.openxmlformats.org/officeDocument/2006/relationships/tags" Target="../tags/tag54.xml"/></Relationships>
</file>

<file path=ppt/slides/_rels/slide180.xml.rels><?xml version="1.0" encoding="UTF-8" standalone="yes"?>
<Relationships xmlns="http://schemas.openxmlformats.org/package/2006/relationships"><Relationship Id="rId6" Type="http://schemas.openxmlformats.org/officeDocument/2006/relationships/notesSlide" Target="../notesSlides/notesSlide161.xml"/><Relationship Id="rId5" Type="http://schemas.openxmlformats.org/officeDocument/2006/relationships/slideLayout" Target="../slideLayouts/slideLayout5.xml"/><Relationship Id="rId4" Type="http://schemas.openxmlformats.org/officeDocument/2006/relationships/slide" Target="slide1.xml"/><Relationship Id="rId3" Type="http://schemas.openxmlformats.org/officeDocument/2006/relationships/slide" Target="slide181.xml"/><Relationship Id="rId2" Type="http://schemas.openxmlformats.org/officeDocument/2006/relationships/image" Target="../media/image8.png"/><Relationship Id="rId1" Type="http://schemas.openxmlformats.org/officeDocument/2006/relationships/slide" Target="slide3.xml"/></Relationships>
</file>

<file path=ppt/slides/_rels/slide181.xml.rels><?xml version="1.0" encoding="UTF-8" standalone="yes"?>
<Relationships xmlns="http://schemas.openxmlformats.org/package/2006/relationships"><Relationship Id="rId4" Type="http://schemas.openxmlformats.org/officeDocument/2006/relationships/notesSlide" Target="../notesSlides/notesSlide16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0.xml"/></Relationships>
</file>

<file path=ppt/slides/_rels/slide182.xml.rels><?xml version="1.0" encoding="UTF-8" standalone="yes"?>
<Relationships xmlns="http://schemas.openxmlformats.org/package/2006/relationships"><Relationship Id="rId4" Type="http://schemas.openxmlformats.org/officeDocument/2006/relationships/notesSlide" Target="../notesSlides/notesSlide16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183.xml.rels><?xml version="1.0" encoding="UTF-8" standalone="yes"?>
<Relationships xmlns="http://schemas.openxmlformats.org/package/2006/relationships"><Relationship Id="rId4" Type="http://schemas.openxmlformats.org/officeDocument/2006/relationships/notesSlide" Target="../notesSlides/notesSlide16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184.xml.rels><?xml version="1.0" encoding="UTF-8" standalone="yes"?>
<Relationships xmlns="http://schemas.openxmlformats.org/package/2006/relationships"><Relationship Id="rId9" Type="http://schemas.openxmlformats.org/officeDocument/2006/relationships/notesSlide" Target="../notesSlides/notesSlide165.xml"/><Relationship Id="rId8" Type="http://schemas.openxmlformats.org/officeDocument/2006/relationships/slideLayout" Target="../slideLayouts/slideLayout5.xml"/><Relationship Id="rId7" Type="http://schemas.openxmlformats.org/officeDocument/2006/relationships/slide" Target="slide189.xml"/><Relationship Id="rId6" Type="http://schemas.openxmlformats.org/officeDocument/2006/relationships/slide" Target="slide188.xml"/><Relationship Id="rId5" Type="http://schemas.openxmlformats.org/officeDocument/2006/relationships/slide" Target="slide187.xml"/><Relationship Id="rId4" Type="http://schemas.openxmlformats.org/officeDocument/2006/relationships/slide" Target="slide186.xml"/><Relationship Id="rId3" Type="http://schemas.openxmlformats.org/officeDocument/2006/relationships/slide" Target="slide185.xml"/><Relationship Id="rId2" Type="http://schemas.openxmlformats.org/officeDocument/2006/relationships/image" Target="../media/image8.png"/><Relationship Id="rId1" Type="http://schemas.openxmlformats.org/officeDocument/2006/relationships/slide" Target="slide3.xml"/></Relationships>
</file>

<file path=ppt/slides/_rels/slide185.xml.rels><?xml version="1.0" encoding="UTF-8" standalone="yes"?>
<Relationships xmlns="http://schemas.openxmlformats.org/package/2006/relationships"><Relationship Id="rId4" Type="http://schemas.openxmlformats.org/officeDocument/2006/relationships/notesSlide" Target="../notesSlides/notesSlide16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4.xml"/></Relationships>
</file>

<file path=ppt/slides/_rels/slide186.xml.rels><?xml version="1.0" encoding="UTF-8" standalone="yes"?>
<Relationships xmlns="http://schemas.openxmlformats.org/package/2006/relationships"><Relationship Id="rId4" Type="http://schemas.openxmlformats.org/officeDocument/2006/relationships/notesSlide" Target="../notesSlides/notesSlide16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4.xml"/></Relationships>
</file>

<file path=ppt/slides/_rels/slide187.xml.rels><?xml version="1.0" encoding="UTF-8" standalone="yes"?>
<Relationships xmlns="http://schemas.openxmlformats.org/package/2006/relationships"><Relationship Id="rId4" Type="http://schemas.openxmlformats.org/officeDocument/2006/relationships/notesSlide" Target="../notesSlides/notesSlide16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4.xml"/></Relationships>
</file>

<file path=ppt/slides/_rels/slide188.xml.rels><?xml version="1.0" encoding="UTF-8" standalone="yes"?>
<Relationships xmlns="http://schemas.openxmlformats.org/package/2006/relationships"><Relationship Id="rId4" Type="http://schemas.openxmlformats.org/officeDocument/2006/relationships/notesSlide" Target="../notesSlides/notesSlide16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tags" Target="../tags/tag55.xml"/><Relationship Id="rId2" Type="http://schemas.openxmlformats.org/officeDocument/2006/relationships/image" Target="../media/image9.png"/><Relationship Id="rId1" Type="http://schemas.openxmlformats.org/officeDocument/2006/relationships/slide" Target="slide18.xml"/></Relationships>
</file>

<file path=ppt/slides/_rels/slide190.xml.rels><?xml version="1.0" encoding="UTF-8" standalone="yes"?>
<Relationships xmlns="http://schemas.openxmlformats.org/package/2006/relationships"><Relationship Id="rId5" Type="http://schemas.openxmlformats.org/officeDocument/2006/relationships/notesSlide" Target="../notesSlides/notesSlide171.xml"/><Relationship Id="rId4" Type="http://schemas.openxmlformats.org/officeDocument/2006/relationships/slideLayout" Target="../slideLayouts/slideLayout5.xml"/><Relationship Id="rId3" Type="http://schemas.openxmlformats.org/officeDocument/2006/relationships/slide" Target="slide191.xml"/><Relationship Id="rId2" Type="http://schemas.openxmlformats.org/officeDocument/2006/relationships/image" Target="../media/image8.png"/><Relationship Id="rId1" Type="http://schemas.openxmlformats.org/officeDocument/2006/relationships/slide" Target="slide3.xml"/></Relationships>
</file>

<file path=ppt/slides/_rels/slide191.xml.rels><?xml version="1.0" encoding="UTF-8" standalone="yes"?>
<Relationships xmlns="http://schemas.openxmlformats.org/package/2006/relationships"><Relationship Id="rId4" Type="http://schemas.openxmlformats.org/officeDocument/2006/relationships/notesSlide" Target="../notesSlides/notesSlide17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90.xml"/></Relationships>
</file>

<file path=ppt/slides/_rels/slide192.xml.rels><?xml version="1.0" encoding="UTF-8" standalone="yes"?>
<Relationships xmlns="http://schemas.openxmlformats.org/package/2006/relationships"><Relationship Id="rId5" Type="http://schemas.openxmlformats.org/officeDocument/2006/relationships/notesSlide" Target="../notesSlides/notesSlide173.xml"/><Relationship Id="rId4" Type="http://schemas.openxmlformats.org/officeDocument/2006/relationships/slideLayout" Target="../slideLayouts/slideLayout5.xml"/><Relationship Id="rId3" Type="http://schemas.openxmlformats.org/officeDocument/2006/relationships/slide" Target="slide193.xml"/><Relationship Id="rId2" Type="http://schemas.openxmlformats.org/officeDocument/2006/relationships/image" Target="../media/image8.png"/><Relationship Id="rId1" Type="http://schemas.openxmlformats.org/officeDocument/2006/relationships/slide" Target="slide3.xml"/></Relationships>
</file>

<file path=ppt/slides/_rels/slide193.xml.rels><?xml version="1.0" encoding="UTF-8" standalone="yes"?>
<Relationships xmlns="http://schemas.openxmlformats.org/package/2006/relationships"><Relationship Id="rId4" Type="http://schemas.openxmlformats.org/officeDocument/2006/relationships/notesSlide" Target="../notesSlides/notesSlide17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92.xml"/></Relationships>
</file>

<file path=ppt/slides/_rels/slide194.xml.rels><?xml version="1.0" encoding="UTF-8" standalone="yes"?>
<Relationships xmlns="http://schemas.openxmlformats.org/package/2006/relationships"><Relationship Id="rId9" Type="http://schemas.openxmlformats.org/officeDocument/2006/relationships/notesSlide" Target="../notesSlides/notesSlide175.xml"/><Relationship Id="rId8" Type="http://schemas.openxmlformats.org/officeDocument/2006/relationships/slideLayout" Target="../slideLayouts/slideLayout5.xml"/><Relationship Id="rId7" Type="http://schemas.openxmlformats.org/officeDocument/2006/relationships/slide" Target="slide199.xml"/><Relationship Id="rId6" Type="http://schemas.openxmlformats.org/officeDocument/2006/relationships/slide" Target="slide236.xml"/><Relationship Id="rId5" Type="http://schemas.openxmlformats.org/officeDocument/2006/relationships/slide" Target="slide197.xml"/><Relationship Id="rId4" Type="http://schemas.openxmlformats.org/officeDocument/2006/relationships/slide" Target="slide196.xml"/><Relationship Id="rId3" Type="http://schemas.openxmlformats.org/officeDocument/2006/relationships/slide" Target="slide195.xml"/><Relationship Id="rId2" Type="http://schemas.openxmlformats.org/officeDocument/2006/relationships/image" Target="../media/image8.png"/><Relationship Id="rId1" Type="http://schemas.openxmlformats.org/officeDocument/2006/relationships/slide" Target="slide3.xml"/></Relationships>
</file>

<file path=ppt/slides/_rels/slide195.xml.rels><?xml version="1.0" encoding="UTF-8" standalone="yes"?>
<Relationships xmlns="http://schemas.openxmlformats.org/package/2006/relationships"><Relationship Id="rId4" Type="http://schemas.openxmlformats.org/officeDocument/2006/relationships/notesSlide" Target="../notesSlides/notesSlide17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94.xml"/></Relationships>
</file>

<file path=ppt/slides/_rels/slide196.xml.rels><?xml version="1.0" encoding="UTF-8" standalone="yes"?>
<Relationships xmlns="http://schemas.openxmlformats.org/package/2006/relationships"><Relationship Id="rId4" Type="http://schemas.openxmlformats.org/officeDocument/2006/relationships/notesSlide" Target="../notesSlides/notesSlide17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94.xml"/></Relationships>
</file>

<file path=ppt/slides/_rels/slide197.xml.rels><?xml version="1.0" encoding="UTF-8" standalone="yes"?>
<Relationships xmlns="http://schemas.openxmlformats.org/package/2006/relationships"><Relationship Id="rId4" Type="http://schemas.openxmlformats.org/officeDocument/2006/relationships/notesSlide" Target="../notesSlides/notesSlide17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94.xml"/></Relationships>
</file>

<file path=ppt/slides/_rels/slide198.xml.rels><?xml version="1.0" encoding="UTF-8" standalone="yes"?>
<Relationships xmlns="http://schemas.openxmlformats.org/package/2006/relationships"><Relationship Id="rId4" Type="http://schemas.openxmlformats.org/officeDocument/2006/relationships/notesSlide" Target="../notesSlides/notesSlide17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199.xml.rels><?xml version="1.0" encoding="UTF-8" standalone="yes"?>
<Relationships xmlns="http://schemas.openxmlformats.org/package/2006/relationships"><Relationship Id="rId4" Type="http://schemas.openxmlformats.org/officeDocument/2006/relationships/notesSlide" Target="../notesSlides/notesSlide18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9" Type="http://schemas.openxmlformats.org/officeDocument/2006/relationships/slide" Target="slide60.xml"/><Relationship Id="rId8" Type="http://schemas.openxmlformats.org/officeDocument/2006/relationships/slide" Target="slide54.xml"/><Relationship Id="rId7" Type="http://schemas.openxmlformats.org/officeDocument/2006/relationships/slide" Target="slide51.xml"/><Relationship Id="rId6" Type="http://schemas.openxmlformats.org/officeDocument/2006/relationships/slide" Target="slide48.xml"/><Relationship Id="rId5" Type="http://schemas.openxmlformats.org/officeDocument/2006/relationships/slide" Target="slide42.xml"/><Relationship Id="rId4" Type="http://schemas.openxmlformats.org/officeDocument/2006/relationships/slide" Target="slide37.xml"/><Relationship Id="rId3" Type="http://schemas.openxmlformats.org/officeDocument/2006/relationships/slide" Target="slide18.xml"/><Relationship Id="rId2" Type="http://schemas.openxmlformats.org/officeDocument/2006/relationships/slide" Target="slide13.xml"/><Relationship Id="rId18" Type="http://schemas.openxmlformats.org/officeDocument/2006/relationships/notesSlide" Target="../notesSlides/notesSlide1.xml"/><Relationship Id="rId17" Type="http://schemas.openxmlformats.org/officeDocument/2006/relationships/slideLayout" Target="../slideLayouts/slideLayout5.xml"/><Relationship Id="rId16" Type="http://schemas.openxmlformats.org/officeDocument/2006/relationships/slide" Target="slide153.xml"/><Relationship Id="rId15" Type="http://schemas.openxmlformats.org/officeDocument/2006/relationships/slide" Target="slide150.xml"/><Relationship Id="rId14" Type="http://schemas.openxmlformats.org/officeDocument/2006/relationships/slide" Target="slide141.xml"/><Relationship Id="rId13" Type="http://schemas.openxmlformats.org/officeDocument/2006/relationships/slide" Target="slide130.xml"/><Relationship Id="rId12" Type="http://schemas.openxmlformats.org/officeDocument/2006/relationships/slide" Target="slide110.xml"/><Relationship Id="rId11" Type="http://schemas.openxmlformats.org/officeDocument/2006/relationships/slide" Target="slide90.xml"/><Relationship Id="rId10" Type="http://schemas.openxmlformats.org/officeDocument/2006/relationships/slide" Target="slide73.xml"/><Relationship Id="rId1" Type="http://schemas.openxmlformats.org/officeDocument/2006/relationships/slide" Target="slide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200.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slide" Target="slide1.xml"/><Relationship Id="rId7" Type="http://schemas.openxmlformats.org/officeDocument/2006/relationships/slide" Target="slide233.xml"/><Relationship Id="rId6" Type="http://schemas.openxmlformats.org/officeDocument/2006/relationships/slide" Target="slide204.xml"/><Relationship Id="rId5" Type="http://schemas.openxmlformats.org/officeDocument/2006/relationships/slide" Target="slide203.xml"/><Relationship Id="rId4" Type="http://schemas.openxmlformats.org/officeDocument/2006/relationships/slide" Target="slide202.xml"/><Relationship Id="rId3" Type="http://schemas.openxmlformats.org/officeDocument/2006/relationships/slide" Target="slide201.xml"/><Relationship Id="rId2" Type="http://schemas.openxmlformats.org/officeDocument/2006/relationships/image" Target="../media/image8.png"/><Relationship Id="rId10" Type="http://schemas.openxmlformats.org/officeDocument/2006/relationships/notesSlide" Target="../notesSlides/notesSlide181.xml"/><Relationship Id="rId1" Type="http://schemas.openxmlformats.org/officeDocument/2006/relationships/slide" Target="slide3.xml"/></Relationships>
</file>

<file path=ppt/slides/_rels/slide201.xml.rels><?xml version="1.0" encoding="UTF-8" standalone="yes"?>
<Relationships xmlns="http://schemas.openxmlformats.org/package/2006/relationships"><Relationship Id="rId4" Type="http://schemas.openxmlformats.org/officeDocument/2006/relationships/notesSlide" Target="../notesSlides/notesSlide18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00.xml"/></Relationships>
</file>

<file path=ppt/slides/_rels/slide202.xml.rels><?xml version="1.0" encoding="UTF-8" standalone="yes"?>
<Relationships xmlns="http://schemas.openxmlformats.org/package/2006/relationships"><Relationship Id="rId4" Type="http://schemas.openxmlformats.org/officeDocument/2006/relationships/notesSlide" Target="../notesSlides/notesSlide18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00.xml"/></Relationships>
</file>

<file path=ppt/slides/_rels/slide203.xml.rels><?xml version="1.0" encoding="UTF-8" standalone="yes"?>
<Relationships xmlns="http://schemas.openxmlformats.org/package/2006/relationships"><Relationship Id="rId4" Type="http://schemas.openxmlformats.org/officeDocument/2006/relationships/notesSlide" Target="../notesSlides/notesSlide18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00.xml"/></Relationships>
</file>

<file path=ppt/slides/_rels/slide204.xml.rels><?xml version="1.0" encoding="UTF-8" standalone="yes"?>
<Relationships xmlns="http://schemas.openxmlformats.org/package/2006/relationships"><Relationship Id="rId4" Type="http://schemas.openxmlformats.org/officeDocument/2006/relationships/notesSlide" Target="../notesSlides/notesSlide18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05.xml.rels><?xml version="1.0" encoding="UTF-8" standalone="yes"?>
<Relationships xmlns="http://schemas.openxmlformats.org/package/2006/relationships"><Relationship Id="rId4" Type="http://schemas.openxmlformats.org/officeDocument/2006/relationships/notesSlide" Target="../notesSlides/notesSlide18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19.xml"/></Relationships>
</file>

<file path=ppt/slides/_rels/slide206.xml.rels><?xml version="1.0" encoding="UTF-8" standalone="yes"?>
<Relationships xmlns="http://schemas.openxmlformats.org/package/2006/relationships"><Relationship Id="rId4" Type="http://schemas.openxmlformats.org/officeDocument/2006/relationships/notesSlide" Target="../notesSlides/notesSlide18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19.xml"/></Relationships>
</file>

<file path=ppt/slides/_rels/slide207.xml.rels><?xml version="1.0" encoding="UTF-8" standalone="yes"?>
<Relationships xmlns="http://schemas.openxmlformats.org/package/2006/relationships"><Relationship Id="rId4" Type="http://schemas.openxmlformats.org/officeDocument/2006/relationships/notesSlide" Target="../notesSlides/notesSlide18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208.xml.rels><?xml version="1.0" encoding="UTF-8" standalone="yes"?>
<Relationships xmlns="http://schemas.openxmlformats.org/package/2006/relationships"><Relationship Id="rId4" Type="http://schemas.openxmlformats.org/officeDocument/2006/relationships/notesSlide" Target="../notesSlides/notesSlide18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209.xml.rels><?xml version="1.0" encoding="UTF-8" standalone="yes"?>
<Relationships xmlns="http://schemas.openxmlformats.org/package/2006/relationships"><Relationship Id="rId9" Type="http://schemas.openxmlformats.org/officeDocument/2006/relationships/slide" Target="slide220.xml"/><Relationship Id="rId8" Type="http://schemas.openxmlformats.org/officeDocument/2006/relationships/slide" Target="slide218.xml"/><Relationship Id="rId7" Type="http://schemas.openxmlformats.org/officeDocument/2006/relationships/slide" Target="slide215.xml"/><Relationship Id="rId6" Type="http://schemas.openxmlformats.org/officeDocument/2006/relationships/slide" Target="slide214.xml"/><Relationship Id="rId5" Type="http://schemas.openxmlformats.org/officeDocument/2006/relationships/slide" Target="slide212.xml"/><Relationship Id="rId4" Type="http://schemas.openxmlformats.org/officeDocument/2006/relationships/slide" Target="slide211.xml"/><Relationship Id="rId3" Type="http://schemas.openxmlformats.org/officeDocument/2006/relationships/slide" Target="slide210.xml"/><Relationship Id="rId2" Type="http://schemas.openxmlformats.org/officeDocument/2006/relationships/image" Target="../media/image8.png"/><Relationship Id="rId11" Type="http://schemas.openxmlformats.org/officeDocument/2006/relationships/notesSlide" Target="../notesSlides/notesSlide190.xml"/><Relationship Id="rId10" Type="http://schemas.openxmlformats.org/officeDocument/2006/relationships/slideLayout" Target="../slideLayouts/slideLayout5.xml"/><Relationship Id="rId1" Type="http://schemas.openxmlformats.org/officeDocument/2006/relationships/slide" Target="slide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tags" Target="../tags/tag56.xml"/></Relationships>
</file>

<file path=ppt/slides/_rels/slide210.xml.rels><?xml version="1.0" encoding="UTF-8" standalone="yes"?>
<Relationships xmlns="http://schemas.openxmlformats.org/package/2006/relationships"><Relationship Id="rId4" Type="http://schemas.openxmlformats.org/officeDocument/2006/relationships/notesSlide" Target="../notesSlides/notesSlide19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17.xml"/></Relationships>
</file>

<file path=ppt/slides/_rels/slide211.xml.rels><?xml version="1.0" encoding="UTF-8" standalone="yes"?>
<Relationships xmlns="http://schemas.openxmlformats.org/package/2006/relationships"><Relationship Id="rId4" Type="http://schemas.openxmlformats.org/officeDocument/2006/relationships/notesSlide" Target="../notesSlides/notesSlide19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xml"/></Relationships>
</file>

<file path=ppt/slides/_rels/slide212.xml.rels><?xml version="1.0" encoding="UTF-8" standalone="yes"?>
<Relationships xmlns="http://schemas.openxmlformats.org/package/2006/relationships"><Relationship Id="rId4" Type="http://schemas.openxmlformats.org/officeDocument/2006/relationships/notesSlide" Target="../notesSlides/notesSlide19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213.xml.rels><?xml version="1.0" encoding="UTF-8" standalone="yes"?>
<Relationships xmlns="http://schemas.openxmlformats.org/package/2006/relationships"><Relationship Id="rId4" Type="http://schemas.openxmlformats.org/officeDocument/2006/relationships/notesSlide" Target="../notesSlides/notesSlide19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214.xml.rels><?xml version="1.0" encoding="UTF-8" standalone="yes"?>
<Relationships xmlns="http://schemas.openxmlformats.org/package/2006/relationships"><Relationship Id="rId4" Type="http://schemas.openxmlformats.org/officeDocument/2006/relationships/notesSlide" Target="../notesSlides/notesSlide19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5" Type="http://schemas.openxmlformats.org/officeDocument/2006/relationships/notesSlide" Target="../notesSlides/notesSlide198.xml"/><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 Target="slide1.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220.xml.rels><?xml version="1.0" encoding="UTF-8" standalone="yes"?>
<Relationships xmlns="http://schemas.openxmlformats.org/package/2006/relationships"><Relationship Id="rId4" Type="http://schemas.openxmlformats.org/officeDocument/2006/relationships/notesSlide" Target="../notesSlides/notesSlide20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221.xml.rels><?xml version="1.0" encoding="UTF-8" standalone="yes"?>
<Relationships xmlns="http://schemas.openxmlformats.org/package/2006/relationships"><Relationship Id="rId4" Type="http://schemas.openxmlformats.org/officeDocument/2006/relationships/notesSlide" Target="../notesSlides/notesSlide20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222.xml.rels><?xml version="1.0" encoding="UTF-8" standalone="yes"?>
<Relationships xmlns="http://schemas.openxmlformats.org/package/2006/relationships"><Relationship Id="rId8" Type="http://schemas.openxmlformats.org/officeDocument/2006/relationships/notesSlide" Target="../notesSlides/notesSlide203.xml"/><Relationship Id="rId7" Type="http://schemas.openxmlformats.org/officeDocument/2006/relationships/slideLayout" Target="../slideLayouts/slideLayout5.xml"/><Relationship Id="rId6" Type="http://schemas.openxmlformats.org/officeDocument/2006/relationships/slide" Target="slide227.xml"/><Relationship Id="rId5" Type="http://schemas.openxmlformats.org/officeDocument/2006/relationships/slide" Target="slide225.xml"/><Relationship Id="rId4" Type="http://schemas.openxmlformats.org/officeDocument/2006/relationships/slide" Target="slide224.xml"/><Relationship Id="rId3" Type="http://schemas.openxmlformats.org/officeDocument/2006/relationships/slide" Target="slide223.xml"/><Relationship Id="rId2" Type="http://schemas.openxmlformats.org/officeDocument/2006/relationships/image" Target="../media/image8.png"/><Relationship Id="rId1" Type="http://schemas.openxmlformats.org/officeDocument/2006/relationships/slide" Target="slide3.xml"/></Relationships>
</file>

<file path=ppt/slides/_rels/slide223.xml.rels><?xml version="1.0" encoding="UTF-8" standalone="yes"?>
<Relationships xmlns="http://schemas.openxmlformats.org/package/2006/relationships"><Relationship Id="rId4" Type="http://schemas.openxmlformats.org/officeDocument/2006/relationships/notesSlide" Target="../notesSlides/notesSlide20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0.xml"/></Relationships>
</file>

<file path=ppt/slides/_rels/slide224.xml.rels><?xml version="1.0" encoding="UTF-8" standalone="yes"?>
<Relationships xmlns="http://schemas.openxmlformats.org/package/2006/relationships"><Relationship Id="rId4" Type="http://schemas.openxmlformats.org/officeDocument/2006/relationships/notesSlide" Target="../notesSlides/notesSlide20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4" Type="http://schemas.openxmlformats.org/officeDocument/2006/relationships/notesSlide" Target="../notesSlides/notesSlide20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227.xml.rels><?xml version="1.0" encoding="UTF-8" standalone="yes"?>
<Relationships xmlns="http://schemas.openxmlformats.org/package/2006/relationships"><Relationship Id="rId4" Type="http://schemas.openxmlformats.org/officeDocument/2006/relationships/notesSlide" Target="../notesSlides/notesSlide20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28.xml.rels><?xml version="1.0" encoding="UTF-8" standalone="yes"?>
<Relationships xmlns="http://schemas.openxmlformats.org/package/2006/relationships"><Relationship Id="rId7" Type="http://schemas.openxmlformats.org/officeDocument/2006/relationships/notesSlide" Target="../notesSlides/notesSlide209.xml"/><Relationship Id="rId6" Type="http://schemas.openxmlformats.org/officeDocument/2006/relationships/slideLayout" Target="../slideLayouts/slideLayout5.xml"/><Relationship Id="rId5" Type="http://schemas.openxmlformats.org/officeDocument/2006/relationships/slide" Target="slide231.xml"/><Relationship Id="rId4" Type="http://schemas.openxmlformats.org/officeDocument/2006/relationships/slide" Target="slide230.xml"/><Relationship Id="rId3" Type="http://schemas.openxmlformats.org/officeDocument/2006/relationships/slide" Target="slide229.xml"/><Relationship Id="rId2" Type="http://schemas.openxmlformats.org/officeDocument/2006/relationships/image" Target="../media/image8.png"/><Relationship Id="rId1" Type="http://schemas.openxmlformats.org/officeDocument/2006/relationships/slide" Target="slide3.xml"/></Relationships>
</file>

<file path=ppt/slides/_rels/slide229.xml.rels><?xml version="1.0" encoding="UTF-8" standalone="yes"?>
<Relationships xmlns="http://schemas.openxmlformats.org/package/2006/relationships"><Relationship Id="rId4" Type="http://schemas.openxmlformats.org/officeDocument/2006/relationships/notesSlide" Target="../notesSlides/notesSlide21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image" Target="../media/image9.png"/><Relationship Id="rId3" Type="http://schemas.openxmlformats.org/officeDocument/2006/relationships/slide" Target="slide18.xml"/><Relationship Id="rId2" Type="http://schemas.openxmlformats.org/officeDocument/2006/relationships/tags" Target="../tags/tag57.xml"/><Relationship Id="rId1" Type="http://schemas.openxmlformats.org/officeDocument/2006/relationships/image" Target="../media/image10.png"/></Relationships>
</file>

<file path=ppt/slides/_rels/slide230.xml.rels><?xml version="1.0" encoding="UTF-8" standalone="yes"?>
<Relationships xmlns="http://schemas.openxmlformats.org/package/2006/relationships"><Relationship Id="rId4" Type="http://schemas.openxmlformats.org/officeDocument/2006/relationships/notesSlide" Target="../notesSlides/notesSlide21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9" Type="http://schemas.openxmlformats.org/officeDocument/2006/relationships/slide" Target="slide240.xml"/><Relationship Id="rId8" Type="http://schemas.openxmlformats.org/officeDocument/2006/relationships/slide" Target="slide239.xml"/><Relationship Id="rId7" Type="http://schemas.openxmlformats.org/officeDocument/2006/relationships/slide" Target="slide238.xml"/><Relationship Id="rId6" Type="http://schemas.openxmlformats.org/officeDocument/2006/relationships/slide" Target="slide235.xml"/><Relationship Id="rId5" Type="http://schemas.openxmlformats.org/officeDocument/2006/relationships/slide" Target="slide234.xml"/><Relationship Id="rId4" Type="http://schemas.openxmlformats.org/officeDocument/2006/relationships/slide" Target="slide1.xml"/><Relationship Id="rId3" Type="http://schemas.openxmlformats.org/officeDocument/2006/relationships/slide" Target="slide228.xml"/><Relationship Id="rId2" Type="http://schemas.openxmlformats.org/officeDocument/2006/relationships/image" Target="../media/image8.png"/><Relationship Id="rId13" Type="http://schemas.openxmlformats.org/officeDocument/2006/relationships/notesSlide" Target="../notesSlides/notesSlide213.xml"/><Relationship Id="rId12" Type="http://schemas.openxmlformats.org/officeDocument/2006/relationships/slideLayout" Target="../slideLayouts/slideLayout5.xml"/><Relationship Id="rId11" Type="http://schemas.openxmlformats.org/officeDocument/2006/relationships/slide" Target="slide242.xml"/><Relationship Id="rId10" Type="http://schemas.openxmlformats.org/officeDocument/2006/relationships/slide" Target="slide241.xml"/><Relationship Id="rId1" Type="http://schemas.openxmlformats.org/officeDocument/2006/relationships/slide" Target="slide3.xml"/></Relationships>
</file>

<file path=ppt/slides/_rels/slide233.xml.rels><?xml version="1.0" encoding="UTF-8" standalone="yes"?>
<Relationships xmlns="http://schemas.openxmlformats.org/package/2006/relationships"><Relationship Id="rId4" Type="http://schemas.openxmlformats.org/officeDocument/2006/relationships/notesSlide" Target="../notesSlides/notesSlide21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22.xml"/></Relationships>
</file>

<file path=ppt/slides/_rels/slide234.xml.rels><?xml version="1.0" encoding="UTF-8" standalone="yes"?>
<Relationships xmlns="http://schemas.openxmlformats.org/package/2006/relationships"><Relationship Id="rId4" Type="http://schemas.openxmlformats.org/officeDocument/2006/relationships/notesSlide" Target="../notesSlides/notesSlide2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222.xml"/></Relationships>
</file>

<file path=ppt/slides/_rels/slide235.xml.rels><?xml version="1.0" encoding="UTF-8" standalone="yes"?>
<Relationships xmlns="http://schemas.openxmlformats.org/package/2006/relationships"><Relationship Id="rId4" Type="http://schemas.openxmlformats.org/officeDocument/2006/relationships/notesSlide" Target="../notesSlides/notesSlide21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36.xml.rels><?xml version="1.0" encoding="UTF-8" standalone="yes"?>
<Relationships xmlns="http://schemas.openxmlformats.org/package/2006/relationships"><Relationship Id="rId4" Type="http://schemas.openxmlformats.org/officeDocument/2006/relationships/notesSlide" Target="../notesSlides/notesSlide21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37.xml.rels><?xml version="1.0" encoding="UTF-8" standalone="yes"?>
<Relationships xmlns="http://schemas.openxmlformats.org/package/2006/relationships"><Relationship Id="rId4" Type="http://schemas.openxmlformats.org/officeDocument/2006/relationships/notesSlide" Target="../notesSlides/notesSlide21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38.xml.rels><?xml version="1.0" encoding="UTF-8" standalone="yes"?>
<Relationships xmlns="http://schemas.openxmlformats.org/package/2006/relationships"><Relationship Id="rId4" Type="http://schemas.openxmlformats.org/officeDocument/2006/relationships/notesSlide" Target="../notesSlides/notesSlide21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239.xml.rels><?xml version="1.0" encoding="UTF-8" standalone="yes"?>
<Relationships xmlns="http://schemas.openxmlformats.org/package/2006/relationships"><Relationship Id="rId4" Type="http://schemas.openxmlformats.org/officeDocument/2006/relationships/notesSlide" Target="../notesSlides/notesSlide22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240.xml.rels><?xml version="1.0" encoding="UTF-8" standalone="yes"?>
<Relationships xmlns="http://schemas.openxmlformats.org/package/2006/relationships"><Relationship Id="rId4" Type="http://schemas.openxmlformats.org/officeDocument/2006/relationships/notesSlide" Target="../notesSlides/notesSlide22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241.xml.rels><?xml version="1.0" encoding="UTF-8" standalone="yes"?>
<Relationships xmlns="http://schemas.openxmlformats.org/package/2006/relationships"><Relationship Id="rId4" Type="http://schemas.openxmlformats.org/officeDocument/2006/relationships/notesSlide" Target="../notesSlides/notesSlide22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42.xml.rels><?xml version="1.0" encoding="UTF-8" standalone="yes"?>
<Relationships xmlns="http://schemas.openxmlformats.org/package/2006/relationships"><Relationship Id="rId4" Type="http://schemas.openxmlformats.org/officeDocument/2006/relationships/notesSlide" Target="../notesSlides/notesSlide22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3.xml.rels><?xml version="1.0" encoding="UTF-8" standalone="yes"?>
<Relationships xmlns="http://schemas.openxmlformats.org/package/2006/relationships"><Relationship Id="rId9" Type="http://schemas.openxmlformats.org/officeDocument/2006/relationships/slide" Target="slide228.xml"/><Relationship Id="rId8" Type="http://schemas.openxmlformats.org/officeDocument/2006/relationships/slide" Target="slide222.xml"/><Relationship Id="rId7" Type="http://schemas.openxmlformats.org/officeDocument/2006/relationships/slide" Target="slide209.xml"/><Relationship Id="rId6" Type="http://schemas.openxmlformats.org/officeDocument/2006/relationships/slide" Target="slide194.xml"/><Relationship Id="rId5" Type="http://schemas.openxmlformats.org/officeDocument/2006/relationships/slide" Target="slide192.xml"/><Relationship Id="rId4" Type="http://schemas.openxmlformats.org/officeDocument/2006/relationships/slide" Target="slide190.xml"/><Relationship Id="rId3" Type="http://schemas.openxmlformats.org/officeDocument/2006/relationships/slide" Target="slide184.xml"/><Relationship Id="rId2" Type="http://schemas.openxmlformats.org/officeDocument/2006/relationships/slide" Target="slide180.xml"/><Relationship Id="rId12" Type="http://schemas.openxmlformats.org/officeDocument/2006/relationships/notesSlide" Target="../notesSlides/notesSlide2.xml"/><Relationship Id="rId11" Type="http://schemas.openxmlformats.org/officeDocument/2006/relationships/slideLayout" Target="../slideLayouts/slideLayout5.xml"/><Relationship Id="rId10" Type="http://schemas.openxmlformats.org/officeDocument/2006/relationships/slide" Target="slide232.xml"/><Relationship Id="rId1" Type="http://schemas.openxmlformats.org/officeDocument/2006/relationships/slide" Target="slide15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8.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5.xml"/><Relationship Id="rId7" Type="http://schemas.openxmlformats.org/officeDocument/2006/relationships/image" Target="../media/image8.png"/><Relationship Id="rId6" Type="http://schemas.openxmlformats.org/officeDocument/2006/relationships/slide" Target="slide2.xml"/><Relationship Id="rId5" Type="http://schemas.openxmlformats.org/officeDocument/2006/relationships/slide" Target="slide41.xml"/><Relationship Id="rId4" Type="http://schemas.openxmlformats.org/officeDocument/2006/relationships/slide" Target="slide40.xml"/><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tags" Target="../tags/tag58.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3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37.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37.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5.xml"/><Relationship Id="rId7" Type="http://schemas.openxmlformats.org/officeDocument/2006/relationships/image" Target="../media/image8.png"/><Relationship Id="rId6" Type="http://schemas.openxmlformats.org/officeDocument/2006/relationships/slide" Target="slide2.xml"/><Relationship Id="rId5" Type="http://schemas.openxmlformats.org/officeDocument/2006/relationships/slide" Target="slide47.xml"/><Relationship Id="rId4" Type="http://schemas.openxmlformats.org/officeDocument/2006/relationships/slide" Target="slide46.xml"/><Relationship Id="rId3" Type="http://schemas.openxmlformats.org/officeDocument/2006/relationships/slide" Target="slide44.xml"/><Relationship Id="rId2" Type="http://schemas.openxmlformats.org/officeDocument/2006/relationships/slide" Target="slide43.xml"/><Relationship Id="rId1" Type="http://schemas.openxmlformats.org/officeDocument/2006/relationships/tags" Target="../tags/tag59.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4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4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4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4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50.xml"/><Relationship Id="rId1" Type="http://schemas.openxmlformats.org/officeDocument/2006/relationships/tags" Target="../tags/tag6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slide" Target="slide2.xml"/><Relationship Id="rId7" Type="http://schemas.openxmlformats.org/officeDocument/2006/relationships/slide" Target="slide1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 Id="rId3" Type="http://schemas.openxmlformats.org/officeDocument/2006/relationships/slide" Target="slide7.xml"/><Relationship Id="rId2" Type="http://schemas.openxmlformats.org/officeDocument/2006/relationships/slide" Target="slide6.xml"/><Relationship Id="rId11" Type="http://schemas.openxmlformats.org/officeDocument/2006/relationships/notesSlide" Target="../notesSlides/notesSlide3.xml"/><Relationship Id="rId10" Type="http://schemas.openxmlformats.org/officeDocument/2006/relationships/slideLayout" Target="../slideLayouts/slideLayout5.xml"/><Relationship Id="rId1" Type="http://schemas.openxmlformats.org/officeDocument/2006/relationships/tags" Target="../tags/tag49.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48.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slide" Target="slide2.xml"/><Relationship Id="rId3" Type="http://schemas.openxmlformats.org/officeDocument/2006/relationships/slide" Target="slide53.xml"/><Relationship Id="rId2" Type="http://schemas.openxmlformats.org/officeDocument/2006/relationships/slide" Target="slide52.xml"/><Relationship Id="rId1" Type="http://schemas.openxmlformats.org/officeDocument/2006/relationships/tags" Target="../tags/tag61.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1.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1.xml"/></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slideLayout" Target="../slideLayouts/slideLayout5.xml"/><Relationship Id="rId7" Type="http://schemas.openxmlformats.org/officeDocument/2006/relationships/image" Target="../media/image8.png"/><Relationship Id="rId6" Type="http://schemas.openxmlformats.org/officeDocument/2006/relationships/slide" Target="slide2.xml"/><Relationship Id="rId5" Type="http://schemas.openxmlformats.org/officeDocument/2006/relationships/slide" Target="slide59.xml"/><Relationship Id="rId4" Type="http://schemas.openxmlformats.org/officeDocument/2006/relationships/slide" Target="slide57.xml"/><Relationship Id="rId3" Type="http://schemas.openxmlformats.org/officeDocument/2006/relationships/slide" Target="slide56.xml"/><Relationship Id="rId2" Type="http://schemas.openxmlformats.org/officeDocument/2006/relationships/slide" Target="slide55.xml"/><Relationship Id="rId1" Type="http://schemas.openxmlformats.org/officeDocument/2006/relationships/tags" Target="../tags/tag6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4.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4.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4.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4.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slide" Target="slide5.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60.xml.rels><?xml version="1.0" encoding="UTF-8" standalone="yes"?>
<Relationships xmlns="http://schemas.openxmlformats.org/package/2006/relationships"><Relationship Id="rId9" Type="http://schemas.openxmlformats.org/officeDocument/2006/relationships/slide" Target="slide2.xml"/><Relationship Id="rId8" Type="http://schemas.openxmlformats.org/officeDocument/2006/relationships/slide" Target="slide71.xml"/><Relationship Id="rId7" Type="http://schemas.openxmlformats.org/officeDocument/2006/relationships/slide" Target="slide70.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5.xml"/><Relationship Id="rId3" Type="http://schemas.openxmlformats.org/officeDocument/2006/relationships/slide" Target="slide64.xml"/><Relationship Id="rId2" Type="http://schemas.openxmlformats.org/officeDocument/2006/relationships/slide" Target="slide61.xml"/><Relationship Id="rId12" Type="http://schemas.openxmlformats.org/officeDocument/2006/relationships/notesSlide" Target="../notesSlides/notesSlide57.xml"/><Relationship Id="rId11" Type="http://schemas.openxmlformats.org/officeDocument/2006/relationships/slideLayout" Target="../slideLayouts/slideLayout5.xml"/><Relationship Id="rId10" Type="http://schemas.openxmlformats.org/officeDocument/2006/relationships/image" Target="../media/image8.png"/><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1.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60.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 Target="slide7.xml"/></Relationships>
</file>

<file path=ppt/slides/_rels/slide73.xml.rels><?xml version="1.0" encoding="UTF-8" standalone="yes"?>
<Relationships xmlns="http://schemas.openxmlformats.org/package/2006/relationships"><Relationship Id="rId9" Type="http://schemas.openxmlformats.org/officeDocument/2006/relationships/notesSlide" Target="../notesSlides/notesSlide66.xml"/><Relationship Id="rId8" Type="http://schemas.openxmlformats.org/officeDocument/2006/relationships/slideLayout" Target="../slideLayouts/slideLayout5.xml"/><Relationship Id="rId7" Type="http://schemas.openxmlformats.org/officeDocument/2006/relationships/image" Target="../media/image8.png"/><Relationship Id="rId6" Type="http://schemas.openxmlformats.org/officeDocument/2006/relationships/slide" Target="slide2.xml"/><Relationship Id="rId5" Type="http://schemas.openxmlformats.org/officeDocument/2006/relationships/slide" Target="slide84.xml"/><Relationship Id="rId4" Type="http://schemas.openxmlformats.org/officeDocument/2006/relationships/slide" Target="slide80.xml"/><Relationship Id="rId3" Type="http://schemas.openxmlformats.org/officeDocument/2006/relationships/slide" Target="slide78.xml"/><Relationship Id="rId2" Type="http://schemas.openxmlformats.org/officeDocument/2006/relationships/slide" Target="slide75.xml"/><Relationship Id="rId1" Type="http://schemas.openxmlformats.org/officeDocument/2006/relationships/tags" Target="../tags/tag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6.xml"/><Relationship Id="rId3" Type="http://schemas.openxmlformats.org/officeDocument/2006/relationships/slide" Target="slide73.xml"/><Relationship Id="rId2" Type="http://schemas.openxmlformats.org/officeDocument/2006/relationships/image" Target="../media/image9.png"/><Relationship Id="rId1" Type="http://schemas.openxmlformats.org/officeDocument/2006/relationships/slide" Target="slide9.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7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5.xml"/></Relationships>
</file>

<file path=ppt/slides/_rels/slide90.xml.rels><?xml version="1.0" encoding="UTF-8" standalone="yes"?>
<Relationships xmlns="http://schemas.openxmlformats.org/package/2006/relationships"><Relationship Id="rId9" Type="http://schemas.openxmlformats.org/officeDocument/2006/relationships/slide" Target="slide2.xml"/><Relationship Id="rId8" Type="http://schemas.openxmlformats.org/officeDocument/2006/relationships/slide" Target="slide109.xml"/><Relationship Id="rId7" Type="http://schemas.openxmlformats.org/officeDocument/2006/relationships/slide" Target="slide108.xml"/><Relationship Id="rId6" Type="http://schemas.openxmlformats.org/officeDocument/2006/relationships/slide" Target="slide107.xml"/><Relationship Id="rId5" Type="http://schemas.openxmlformats.org/officeDocument/2006/relationships/slide" Target="slide105.xml"/><Relationship Id="rId4" Type="http://schemas.openxmlformats.org/officeDocument/2006/relationships/slide" Target="slide104.xml"/><Relationship Id="rId3" Type="http://schemas.openxmlformats.org/officeDocument/2006/relationships/slide" Target="slide99.xml"/><Relationship Id="rId2" Type="http://schemas.openxmlformats.org/officeDocument/2006/relationships/slide" Target="slide92.xml"/><Relationship Id="rId12" Type="http://schemas.openxmlformats.org/officeDocument/2006/relationships/notesSlide" Target="../notesSlides/notesSlide80.xml"/><Relationship Id="rId11" Type="http://schemas.openxmlformats.org/officeDocument/2006/relationships/slideLayout" Target="../slideLayouts/slideLayout5.xml"/><Relationship Id="rId10" Type="http://schemas.openxmlformats.org/officeDocument/2006/relationships/image" Target="../media/image8.png"/><Relationship Id="rId1" Type="http://schemas.openxmlformats.org/officeDocument/2006/relationships/tags" Target="../tags/tag6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6" Type="http://schemas.openxmlformats.org/officeDocument/2006/relationships/notesSlide" Target="../notesSlides/notesSlide81.xml"/><Relationship Id="rId5" Type="http://schemas.openxmlformats.org/officeDocument/2006/relationships/slideLayout" Target="../slideLayouts/slideLayout5.xml"/><Relationship Id="rId4" Type="http://schemas.openxmlformats.org/officeDocument/2006/relationships/image" Target="../media/image9.png"/><Relationship Id="rId3" Type="http://schemas.openxmlformats.org/officeDocument/2006/relationships/slide" Target="slide90.xml"/><Relationship Id="rId2" Type="http://schemas.openxmlformats.org/officeDocument/2006/relationships/image" Target="../media/image13.jpeg"/><Relationship Id="rId1" Type="http://schemas.openxmlformats.org/officeDocument/2006/relationships/image" Target="../media/image12.png"/></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slide" Target="slide90.xml"/><Relationship Id="rId1" Type="http://schemas.openxmlformats.org/officeDocument/2006/relationships/image" Target="../media/image13.jpeg"/></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83.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slide" Target="slide90.xml"/><Relationship Id="rId1" Type="http://schemas.openxmlformats.org/officeDocument/2006/relationships/image" Target="../media/image12.png"/></Relationships>
</file>

<file path=ppt/slides/_rels/slide95.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slide" Target="slide90.xml"/><Relationship Id="rId1" Type="http://schemas.openxmlformats.org/officeDocument/2006/relationships/image" Target="../media/image12.png"/></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slide" Target="slide90.xml"/><Relationship Id="rId1" Type="http://schemas.openxmlformats.org/officeDocument/2006/relationships/image" Target="../media/image14.png"/></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8.xml"/><Relationship Id="rId4" Type="http://schemas.openxmlformats.org/officeDocument/2006/relationships/image" Target="../media/image9.png"/><Relationship Id="rId3" Type="http://schemas.openxmlformats.org/officeDocument/2006/relationships/slide" Target="slide90.xml"/><Relationship Id="rId2" Type="http://schemas.openxmlformats.org/officeDocument/2006/relationships/image" Target="../media/image12.png"/><Relationship Id="rId1" Type="http://schemas.openxmlformats.org/officeDocument/2006/relationships/tags" Target="../tags/tag67.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0.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slide" Target="slide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37560" y="2661285"/>
            <a:ext cx="5494655" cy="1014730"/>
          </a:xfrm>
          <a:prstGeom prst="rect">
            <a:avLst/>
          </a:prstGeom>
          <a:noFill/>
        </p:spPr>
        <p:txBody>
          <a:bodyPr wrap="none" rtlCol="0" anchor="t">
            <a:spAutoFit/>
          </a:bodyPr>
          <a:p>
            <a:pPr algn="l"/>
            <a:r>
              <a:rPr lang="en-US" altLang="zh-CN" sz="6000" b="1" dirty="0">
                <a:solidFill>
                  <a:schemeClr val="accent4"/>
                </a:solidFill>
                <a:latin typeface="微软雅黑" panose="020B0503020204020204" pitchFamily="34" charset="-122"/>
                <a:ea typeface="微软雅黑" panose="020B0503020204020204" pitchFamily="34" charset="-122"/>
                <a:sym typeface="+mn-ea"/>
              </a:rPr>
              <a:t>C</a:t>
            </a:r>
            <a:r>
              <a:rPr lang="en-US" altLang="ja-JP" sz="6000" b="1" dirty="0">
                <a:solidFill>
                  <a:srgbClr val="527C57"/>
                </a:solidFill>
                <a:latin typeface="微软雅黑" panose="020B0503020204020204" pitchFamily="34" charset="-122"/>
                <a:ea typeface="微软雅黑" panose="020B0503020204020204" pitchFamily="34" charset="-122"/>
                <a:sym typeface="+mn-ea"/>
              </a:rPr>
              <a:t> </a:t>
            </a:r>
            <a:r>
              <a:rPr lang="zh-CN" altLang="en-US" sz="6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模块</a:t>
            </a:r>
            <a:r>
              <a:rPr lang="ja-JP" altLang="en-US" sz="6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sz="6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复习课</a:t>
            </a:r>
            <a:endParaRPr lang="ja-JP" altLang="en-US" sz="6000" dirty="0">
              <a:solidFill>
                <a:schemeClr val="tx1">
                  <a:lumMod val="85000"/>
                  <a:lumOff val="15000"/>
                </a:schemeClr>
              </a:solidFill>
              <a:latin typeface="UD Digi Kyokasho N-B" panose="02020700000000000000" charset="-128"/>
              <a:ea typeface="UD Digi Kyokasho N-B" panose="02020700000000000000" charset="-128"/>
              <a:cs typeface="UD Digi Kyokasho N-B" panose="02020700000000000000" charset="-128"/>
              <a:sym typeface="+mn-ea"/>
            </a:endParaRPr>
          </a:p>
        </p:txBody>
      </p:sp>
      <p:sp>
        <p:nvSpPr>
          <p:cNvPr id="3" name="文本框 2"/>
          <p:cNvSpPr txBox="1"/>
          <p:nvPr/>
        </p:nvSpPr>
        <p:spPr>
          <a:xfrm>
            <a:off x="2923540" y="4264660"/>
            <a:ext cx="6344920" cy="583565"/>
          </a:xfrm>
          <a:prstGeom prst="rect">
            <a:avLst/>
          </a:prstGeom>
          <a:noFill/>
        </p:spPr>
        <p:txBody>
          <a:bodyPr wrap="square" rtlCol="0" anchor="t">
            <a:spAutoFit/>
          </a:bodyPr>
          <a:p>
            <a:pPr algn="ct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sym typeface="+mn-ea"/>
              </a:rPr>
              <a:t>综合日语第二册</a:t>
            </a:r>
            <a:r>
              <a:rPr lang="ja-JP" altLang="en-US" sz="32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ja-JP" sz="3200"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sym typeface="+mn-ea"/>
              </a:rPr>
              <a:t>-12</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sym typeface="+mn-ea"/>
              </a:rPr>
              <a:t>课</a:t>
            </a:r>
            <a:endParaRPr lang="ja-JP" altLang="en-US" sz="3200" dirty="0">
              <a:solidFill>
                <a:schemeClr val="tx1">
                  <a:lumMod val="85000"/>
                  <a:lumOff val="15000"/>
                </a:schemeClr>
              </a:solidFill>
              <a:latin typeface="UD Digi Kyokasho N-B" panose="02020700000000000000" charset="-128"/>
              <a:ea typeface="UD Digi Kyokasho N-B" panose="02020700000000000000" charset="-128"/>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36270" y="198120"/>
            <a:ext cx="11188065" cy="646239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zh-CN"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动词、形容词的第二连用形</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原因、理由</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意义：表示轻微的原因或理由。</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译文：因为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接续：Ⅴて／</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A1</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くて／</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A2</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で（＋主句）</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主句只能叙述客观事实，不能用于建议、命令、主张、愿望等表达方式</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。（意志形表达）</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高橋さんが病気で何日も授業を休んでいる</a:t>
            </a:r>
            <a:r>
              <a:rPr lang="ja-JP" altLang="en-US" sz="20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と聞いて</a:t>
            </a:r>
            <a:r>
              <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心配になって</a:t>
            </a:r>
            <a:r>
              <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ja-JP"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行きたいんですが、</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仕事があって</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けません</a:t>
            </a:r>
            <a:r>
              <a:rPr kumimoji="0" lang="ja-JP" altLang="en-US" sz="20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0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タクシーがなかなか</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来なくて</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困りました。</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道が</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わからなくて</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何度も人に聞かなければなりませんでした</a:t>
            </a:r>
            <a:r>
              <a:rPr lang="ja-JP"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00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必须</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部屋が</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狭くて</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、大きい机が置けません。　置く（おく）</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予習復習が</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大変で</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、全然遊ぶ時間がない。</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000" u="sng"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注意下面句子中</a:t>
            </a:r>
            <a:r>
              <a:rPr lang="ja-JP" altLang="ja-JP" sz="2000" u="sng"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ja-JP" sz="2000" u="sng"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Ⅴ</a:t>
            </a:r>
            <a:r>
              <a:rPr lang="ja-JP" altLang="ja-JP" sz="2000" u="sng"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て」</a:t>
            </a:r>
            <a:r>
              <a:rPr lang="zh-CN" altLang="ja-JP" sz="2000" u="sng"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的用法是错误的</a:t>
            </a:r>
            <a:r>
              <a:rPr lang="zh-CN" altLang="ja-JP"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今日は｛✖疲れて／〇疲れたから｝、早く寝</a:t>
            </a:r>
            <a:r>
              <a:rPr lang="ja-JP" altLang="en-US" sz="2000" noProof="0" dirty="0">
                <a:ln>
                  <a:noFill/>
                </a:ln>
                <a:solidFill>
                  <a:prstClr val="black"/>
                </a:solidFill>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たい</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愿望</a:t>
            </a:r>
            <a:endPar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p:cNvSpPr/>
          <p:nvPr/>
        </p:nvSpPr>
        <p:spPr>
          <a:xfrm>
            <a:off x="704785" y="2231459"/>
            <a:ext cx="10682083" cy="3877985"/>
          </a:xfrm>
          <a:prstGeom prst="rect">
            <a:avLst/>
          </a:prstGeom>
        </p:spPr>
        <p:txBody>
          <a:bodyPr wrap="square">
            <a:spAutoFit/>
          </a:bodyPr>
          <a:lstStyle/>
          <a:p>
            <a:pPr>
              <a:lnSpc>
                <a:spcPct val="120000"/>
              </a:lnSpc>
            </a:pPr>
            <a:r>
              <a:rPr lang="en-US" altLang="zh-CN" sz="2000" b="1" dirty="0">
                <a:solidFill>
                  <a:srgbClr val="527C57"/>
                </a:solidFill>
                <a:latin typeface="微软雅黑" panose="020B0503020204020204" pitchFamily="34" charset="-122"/>
                <a:ea typeface="微软雅黑" panose="020B0503020204020204" pitchFamily="34" charset="-122"/>
              </a:rPr>
              <a:t>c.</a:t>
            </a:r>
            <a:r>
              <a:rPr lang="zh-CN" altLang="en-US" sz="2000" b="1" dirty="0">
                <a:solidFill>
                  <a:srgbClr val="527C57"/>
                </a:solidFill>
                <a:latin typeface="微软雅黑" panose="020B0503020204020204" pitchFamily="34" charset="-122"/>
                <a:ea typeface="微软雅黑" panose="020B0503020204020204" pitchFamily="34" charset="-122"/>
              </a:rPr>
              <a:t>不同场景可以使用的敬语句型</a:t>
            </a:r>
            <a:r>
              <a:rPr lang="en-US" altLang="zh-CN" sz="2000" b="1" dirty="0">
                <a:solidFill>
                  <a:srgbClr val="527C57"/>
                </a:solidFill>
                <a:latin typeface="微软雅黑" panose="020B0503020204020204" pitchFamily="34" charset="-122"/>
                <a:ea typeface="微软雅黑" panose="020B0503020204020204" pitchFamily="34" charset="-122"/>
              </a:rPr>
              <a:t>——</a:t>
            </a:r>
            <a:r>
              <a:rPr lang="ja-JP" altLang="en-US" sz="2000" b="1" dirty="0">
                <a:solidFill>
                  <a:srgbClr val="527C57"/>
                </a:solidFill>
                <a:latin typeface="微软雅黑" panose="020B0503020204020204" pitchFamily="34" charset="-122"/>
                <a:ea typeface="微软雅黑" panose="020B0503020204020204" pitchFamily="34" charset="-122"/>
              </a:rPr>
              <a:t>①</a:t>
            </a:r>
            <a:r>
              <a:rPr lang="zh-CN" altLang="en-US" sz="2000" b="1" dirty="0">
                <a:solidFill>
                  <a:schemeClr val="accent2"/>
                </a:solidFill>
                <a:latin typeface="微软雅黑" panose="020B0503020204020204" pitchFamily="34" charset="-122"/>
                <a:ea typeface="微软雅黑" panose="020B0503020204020204" pitchFamily="34" charset="-122"/>
              </a:rPr>
              <a:t>请求对方</a:t>
            </a:r>
            <a:r>
              <a:rPr lang="zh-CN" altLang="en-US" sz="2000" b="1" dirty="0">
                <a:solidFill>
                  <a:srgbClr val="527C57"/>
                </a:solidFill>
                <a:latin typeface="微软雅黑" panose="020B0503020204020204" pitchFamily="34" charset="-122"/>
                <a:ea typeface="微软雅黑" panose="020B0503020204020204" pitchFamily="34" charset="-122"/>
              </a:rPr>
              <a:t>时的尊他表达</a:t>
            </a:r>
            <a:endParaRPr lang="en-US" altLang="ja-JP" sz="2000" b="1" dirty="0">
              <a:solidFill>
                <a:srgbClr val="527C57"/>
              </a:solidFill>
              <a:latin typeface="微软雅黑" panose="020B0503020204020204" pitchFamily="34" charset="-122"/>
              <a:ea typeface="微软雅黑" panose="020B0503020204020204" pitchFamily="34" charset="-122"/>
            </a:endParaRPr>
          </a:p>
          <a:p>
            <a:pPr>
              <a:lnSpc>
                <a:spcPct val="120000"/>
              </a:lnSpc>
            </a:pPr>
            <a:endParaRPr lang="en-US" altLang="ja-JP" sz="2000" dirty="0">
              <a:latin typeface="微软雅黑" panose="020B0503020204020204" pitchFamily="34" charset="-122"/>
              <a:ea typeface="微软雅黑" panose="020B0503020204020204" pitchFamily="34" charset="-122"/>
            </a:endParaRPr>
          </a:p>
          <a:p>
            <a:pPr>
              <a:lnSpc>
                <a:spcPct val="150000"/>
              </a:lnSpc>
            </a:pPr>
            <a:r>
              <a:rPr lang="ja-JP" altLang="en-US" sz="2000" b="1" dirty="0">
                <a:latin typeface="微软雅黑" panose="020B0503020204020204" pitchFamily="34" charset="-122"/>
                <a:ea typeface="微软雅黑" panose="020B0503020204020204" pitchFamily="34" charset="-122"/>
              </a:rPr>
              <a:t>お＋</a:t>
            </a:r>
            <a:r>
              <a:rPr lang="en-US" altLang="ja-JP" sz="2000" b="1" dirty="0" err="1">
                <a:solidFill>
                  <a:schemeClr val="accent2"/>
                </a:solidFill>
                <a:latin typeface="微软雅黑" panose="020B0503020204020204" pitchFamily="34" charset="-122"/>
                <a:ea typeface="微软雅黑" panose="020B0503020204020204" pitchFamily="34" charset="-122"/>
              </a:rPr>
              <a:t>V</a:t>
            </a:r>
            <a:r>
              <a:rPr lang="en-US" altLang="ja-JP" sz="1400" b="1" dirty="0" err="1">
                <a:solidFill>
                  <a:schemeClr val="accent2"/>
                </a:solidFill>
                <a:latin typeface="微软雅黑" panose="020B0503020204020204" pitchFamily="34" charset="-122"/>
                <a:ea typeface="微软雅黑" panose="020B0503020204020204" pitchFamily="34" charset="-122"/>
              </a:rPr>
              <a:t>Ⅰ</a:t>
            </a:r>
            <a:r>
              <a:rPr lang="ja-JP" altLang="en-US" sz="2000" b="1" strike="sngStrike" dirty="0">
                <a:solidFill>
                  <a:schemeClr val="accent2"/>
                </a:solidFill>
                <a:latin typeface="微软雅黑" panose="020B0503020204020204" pitchFamily="34" charset="-122"/>
                <a:ea typeface="微软雅黑" panose="020B0503020204020204" pitchFamily="34" charset="-122"/>
              </a:rPr>
              <a:t>ます</a:t>
            </a:r>
            <a:r>
              <a:rPr lang="ja-JP" altLang="en-US" sz="2000" b="1" dirty="0">
                <a:latin typeface="微软雅黑" panose="020B0503020204020204" pitchFamily="34" charset="-122"/>
                <a:ea typeface="微软雅黑" panose="020B0503020204020204" pitchFamily="34" charset="-122"/>
              </a:rPr>
              <a:t>／</a:t>
            </a:r>
            <a:r>
              <a:rPr lang="en-US" altLang="ja-JP" sz="2000" b="1" dirty="0" err="1">
                <a:solidFill>
                  <a:schemeClr val="accent2"/>
                </a:solidFill>
                <a:latin typeface="微软雅黑" panose="020B0503020204020204" pitchFamily="34" charset="-122"/>
                <a:ea typeface="微软雅黑" panose="020B0503020204020204" pitchFamily="34" charset="-122"/>
              </a:rPr>
              <a:t>V</a:t>
            </a:r>
            <a:r>
              <a:rPr lang="en-US" altLang="ja-JP" sz="1400" b="1" dirty="0" err="1">
                <a:solidFill>
                  <a:schemeClr val="accent2"/>
                </a:solidFill>
                <a:latin typeface="微软雅黑" panose="020B0503020204020204" pitchFamily="34" charset="-122"/>
                <a:ea typeface="微软雅黑" panose="020B0503020204020204" pitchFamily="34" charset="-122"/>
              </a:rPr>
              <a:t>Ⅱ</a:t>
            </a:r>
            <a:r>
              <a:rPr lang="ja-JP" altLang="en-US" sz="2000" b="1" strike="sngStrike" dirty="0">
                <a:solidFill>
                  <a:schemeClr val="accent2"/>
                </a:solidFill>
                <a:latin typeface="微软雅黑" panose="020B0503020204020204" pitchFamily="34" charset="-122"/>
                <a:ea typeface="微软雅黑" panose="020B0503020204020204" pitchFamily="34" charset="-122"/>
              </a:rPr>
              <a:t>ます</a:t>
            </a:r>
            <a:r>
              <a:rPr lang="ja-JP" altLang="en-US" sz="2000" b="1" dirty="0">
                <a:latin typeface="微软雅黑" panose="020B0503020204020204" pitchFamily="34" charset="-122"/>
                <a:ea typeface="微软雅黑" panose="020B0503020204020204" pitchFamily="34" charset="-122"/>
              </a:rPr>
              <a:t>＋ください</a:t>
            </a:r>
            <a:endParaRPr lang="en-US" altLang="ja-JP" sz="2000" b="1" dirty="0">
              <a:latin typeface="微软雅黑" panose="020B0503020204020204" pitchFamily="34" charset="-122"/>
              <a:ea typeface="微软雅黑" panose="020B0503020204020204" pitchFamily="34" charset="-122"/>
            </a:endParaRPr>
          </a:p>
          <a:p>
            <a:pPr>
              <a:lnSpc>
                <a:spcPct val="150000"/>
              </a:lnSpc>
            </a:pPr>
            <a:r>
              <a:rPr lang="ja-JP" altLang="en-US" sz="2000" b="1" dirty="0">
                <a:latin typeface="微软雅黑" panose="020B0503020204020204" pitchFamily="34" charset="-122"/>
                <a:ea typeface="微软雅黑" panose="020B0503020204020204" pitchFamily="34" charset="-122"/>
              </a:rPr>
              <a:t>ご＋</a:t>
            </a:r>
            <a:r>
              <a:rPr lang="en-US" altLang="ja-JP" sz="2000" b="1" dirty="0">
                <a:solidFill>
                  <a:srgbClr val="ED7D31"/>
                </a:solidFill>
                <a:latin typeface="微软雅黑" panose="020B0503020204020204" pitchFamily="34" charset="-122"/>
                <a:ea typeface="微软雅黑" panose="020B0503020204020204" pitchFamily="34" charset="-122"/>
              </a:rPr>
              <a:t>V</a:t>
            </a:r>
            <a:r>
              <a:rPr lang="ja-JP" altLang="en-US" sz="1400" b="1" dirty="0">
                <a:solidFill>
                  <a:schemeClr val="accent2"/>
                </a:solidFill>
                <a:latin typeface="微软雅黑" panose="020B0503020204020204" pitchFamily="34" charset="-122"/>
                <a:ea typeface="微软雅黑" panose="020B0503020204020204" pitchFamily="34" charset="-122"/>
              </a:rPr>
              <a:t>サ</a:t>
            </a:r>
            <a:r>
              <a:rPr lang="zh-CN" altLang="en-US" sz="1400" b="1" dirty="0">
                <a:solidFill>
                  <a:schemeClr val="accent2"/>
                </a:solidFill>
                <a:latin typeface="微软雅黑" panose="020B0503020204020204" pitchFamily="34" charset="-122"/>
                <a:ea typeface="微软雅黑" panose="020B0503020204020204" pitchFamily="34" charset="-122"/>
              </a:rPr>
              <a:t>变</a:t>
            </a:r>
            <a:r>
              <a:rPr lang="zh-CN" altLang="en-US" sz="2000" b="1" dirty="0">
                <a:solidFill>
                  <a:schemeClr val="accent2"/>
                </a:solidFill>
                <a:latin typeface="微软雅黑" panose="020B0503020204020204" pitchFamily="34" charset="-122"/>
                <a:ea typeface="微软雅黑" panose="020B0503020204020204" pitchFamily="34" charset="-122"/>
              </a:rPr>
              <a:t>词干</a:t>
            </a:r>
            <a:r>
              <a:rPr lang="ja-JP" alt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r>
              <a:rPr lang="ja-JP" altLang="en-US" sz="2000" b="1" dirty="0">
                <a:latin typeface="微软雅黑" panose="020B0503020204020204" pitchFamily="34" charset="-122"/>
                <a:ea typeface="微软雅黑" panose="020B0503020204020204" pitchFamily="34" charset="-122"/>
              </a:rPr>
              <a:t>＋ください</a:t>
            </a:r>
            <a:endParaRPr lang="en-US" altLang="ja-JP" sz="2000" b="1" dirty="0">
              <a:latin typeface="微软雅黑" panose="020B0503020204020204" pitchFamily="34" charset="-122"/>
              <a:ea typeface="微软雅黑" panose="020B0503020204020204" pitchFamily="34" charset="-122"/>
            </a:endParaRPr>
          </a:p>
          <a:p>
            <a:pPr>
              <a:lnSpc>
                <a:spcPct val="150000"/>
              </a:lnSpc>
            </a:pPr>
            <a:r>
              <a:rPr lang="ja-JP"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表达请求的一般敬体：</a:t>
            </a:r>
            <a:r>
              <a:rPr lang="en-US" altLang="ja-JP" sz="2000" dirty="0">
                <a:latin typeface="微软雅黑" panose="020B0503020204020204" pitchFamily="34" charset="-122"/>
                <a:ea typeface="微软雅黑" panose="020B0503020204020204" pitchFamily="34" charset="-122"/>
              </a:rPr>
              <a:t>V</a:t>
            </a:r>
            <a:r>
              <a:rPr lang="ja-JP" altLang="en-US" sz="2000" dirty="0">
                <a:latin typeface="微软雅黑" panose="020B0503020204020204" pitchFamily="34" charset="-122"/>
                <a:ea typeface="微软雅黑" panose="020B0503020204020204" pitchFamily="34" charset="-122"/>
              </a:rPr>
              <a:t>て＋ください）</a:t>
            </a:r>
            <a:endParaRPr lang="en-US" altLang="ja-JP" sz="2000" dirty="0">
              <a:latin typeface="微软雅黑" panose="020B0503020204020204" pitchFamily="34" charset="-122"/>
              <a:ea typeface="微软雅黑" panose="020B0503020204020204" pitchFamily="34" charset="-122"/>
            </a:endParaRPr>
          </a:p>
          <a:p>
            <a:pPr>
              <a:lnSpc>
                <a:spcPct val="150000"/>
              </a:lnSpc>
            </a:pPr>
            <a:r>
              <a:rPr lang="ja-JP" altLang="en-US" sz="1000" dirty="0">
                <a:latin typeface="微软雅黑" panose="020B0503020204020204" pitchFamily="34" charset="-122"/>
                <a:ea typeface="微软雅黑" panose="020B0503020204020204" pitchFamily="34" charset="-122"/>
              </a:rPr>
              <a:t>　　　　　　　　　　　　</a:t>
            </a:r>
            <a:endParaRPr lang="en-US" altLang="ja-JP" sz="1000" dirty="0">
              <a:latin typeface="微软雅黑" panose="020B0503020204020204" pitchFamily="34" charset="-122"/>
              <a:ea typeface="微软雅黑" panose="020B0503020204020204" pitchFamily="34" charset="-122"/>
            </a:endParaRPr>
          </a:p>
          <a:p>
            <a:pPr>
              <a:lnSpc>
                <a:spcPct val="150000"/>
              </a:lnSpc>
            </a:pPr>
            <a:r>
              <a:rPr lang="ja-JP" altLang="en-US" sz="2000" dirty="0">
                <a:latin typeface="微软雅黑" panose="020B0503020204020204" pitchFamily="34" charset="-122"/>
                <a:ea typeface="微软雅黑" panose="020B0503020204020204" pitchFamily="34" charset="-122"/>
              </a:rPr>
              <a:t>例：お客様、こちらで少々</a:t>
            </a:r>
            <a:r>
              <a:rPr lang="ja-JP" altLang="en-US" sz="2000" dirty="0">
                <a:solidFill>
                  <a:schemeClr val="accent2"/>
                </a:solidFill>
                <a:latin typeface="微软雅黑" panose="020B0503020204020204" pitchFamily="34" charset="-122"/>
                <a:ea typeface="微软雅黑" panose="020B0503020204020204" pitchFamily="34" charset="-122"/>
              </a:rPr>
              <a:t>お</a:t>
            </a:r>
            <a:r>
              <a:rPr lang="ja-JP" altLang="en-US" sz="2000" u="sng" dirty="0">
                <a:latin typeface="微软雅黑" panose="020B0503020204020204" pitchFamily="34" charset="-122"/>
                <a:ea typeface="微软雅黑" panose="020B0503020204020204" pitchFamily="34" charset="-122"/>
              </a:rPr>
              <a:t>待ち</a:t>
            </a:r>
            <a:r>
              <a:rPr lang="ja-JP" altLang="en-US" sz="2000" dirty="0">
                <a:solidFill>
                  <a:schemeClr val="accent2"/>
                </a:solidFill>
                <a:latin typeface="微软雅黑" panose="020B0503020204020204" pitchFamily="34" charset="-122"/>
                <a:ea typeface="微软雅黑" panose="020B0503020204020204" pitchFamily="34" charset="-122"/>
              </a:rPr>
              <a:t>ください</a:t>
            </a:r>
            <a:r>
              <a:rPr lang="ja-JP" altLang="en-US" sz="2000" dirty="0">
                <a:latin typeface="微软雅黑" panose="020B0503020204020204" pitchFamily="34" charset="-122"/>
                <a:ea typeface="微软雅黑" panose="020B0503020204020204" pitchFamily="34" charset="-122"/>
              </a:rPr>
              <a:t>。（待つ）</a:t>
            </a:r>
            <a:endParaRPr lang="en-US" altLang="ja-JP" sz="2000" dirty="0">
              <a:latin typeface="微软雅黑" panose="020B0503020204020204" pitchFamily="34" charset="-122"/>
              <a:ea typeface="微软雅黑" panose="020B0503020204020204" pitchFamily="34" charset="-122"/>
            </a:endParaRPr>
          </a:p>
          <a:p>
            <a:pPr>
              <a:lnSpc>
                <a:spcPct val="150000"/>
              </a:lnSpc>
            </a:pPr>
            <a:r>
              <a:rPr lang="ja-JP" altLang="en-US" sz="2000" dirty="0">
                <a:latin typeface="微软雅黑" panose="020B0503020204020204" pitchFamily="34" charset="-122"/>
                <a:ea typeface="微软雅黑" panose="020B0503020204020204" pitchFamily="34" charset="-122"/>
              </a:rPr>
              <a:t>　　どうぞ</a:t>
            </a:r>
            <a:r>
              <a:rPr lang="ja-JP" altLang="en-US" sz="2000" dirty="0">
                <a:solidFill>
                  <a:srgbClr val="E66138"/>
                </a:solidFill>
                <a:latin typeface="微软雅黑" panose="020B0503020204020204" pitchFamily="34" charset="-122"/>
                <a:ea typeface="微软雅黑" panose="020B0503020204020204" pitchFamily="34" charset="-122"/>
              </a:rPr>
              <a:t>お</a:t>
            </a:r>
            <a:r>
              <a:rPr lang="ja-JP" altLang="en-US" sz="2000" u="sng" dirty="0">
                <a:latin typeface="微软雅黑" panose="020B0503020204020204" pitchFamily="34" charset="-122"/>
                <a:ea typeface="微软雅黑" panose="020B0503020204020204" pitchFamily="34" charset="-122"/>
              </a:rPr>
              <a:t>かけ</a:t>
            </a:r>
            <a:r>
              <a:rPr lang="ja-JP" altLang="en-US" sz="2000" dirty="0">
                <a:solidFill>
                  <a:srgbClr val="E66138"/>
                </a:solidFill>
                <a:latin typeface="微软雅黑" panose="020B0503020204020204" pitchFamily="34" charset="-122"/>
                <a:ea typeface="微软雅黑" panose="020B0503020204020204" pitchFamily="34" charset="-122"/>
              </a:rPr>
              <a:t>ください</a:t>
            </a:r>
            <a:r>
              <a:rPr lang="ja-JP" altLang="en-US" sz="2000" dirty="0">
                <a:latin typeface="微软雅黑" panose="020B0503020204020204" pitchFamily="34" charset="-122"/>
                <a:ea typeface="微软雅黑" panose="020B0503020204020204" pitchFamily="34" charset="-122"/>
              </a:rPr>
              <a:t>。（かける：坐下）</a:t>
            </a:r>
            <a:endParaRPr lang="ja-JP" altLang="en-US" sz="2000" dirty="0">
              <a:latin typeface="微软雅黑" panose="020B0503020204020204" pitchFamily="34" charset="-122"/>
              <a:ea typeface="微软雅黑" panose="020B0503020204020204" pitchFamily="34" charset="-122"/>
            </a:endParaRPr>
          </a:p>
          <a:p>
            <a:pPr>
              <a:lnSpc>
                <a:spcPct val="150000"/>
              </a:lnSpc>
            </a:pPr>
            <a:r>
              <a:rPr lang="ja-JP" altLang="en-US" sz="2000" dirty="0">
                <a:latin typeface="微软雅黑" panose="020B0503020204020204" pitchFamily="34" charset="-122"/>
                <a:ea typeface="微软雅黑" panose="020B0503020204020204" pitchFamily="34" charset="-122"/>
              </a:rPr>
              <a:t>　　あしたの会議、ぜひ</a:t>
            </a:r>
            <a:r>
              <a:rPr lang="ja-JP" altLang="en-US" sz="2000" dirty="0">
                <a:solidFill>
                  <a:srgbClr val="E66138"/>
                </a:solidFill>
                <a:latin typeface="微软雅黑" panose="020B0503020204020204" pitchFamily="34" charset="-122"/>
                <a:ea typeface="微软雅黑" panose="020B0503020204020204" pitchFamily="34" charset="-122"/>
              </a:rPr>
              <a:t>ご</a:t>
            </a:r>
            <a:r>
              <a:rPr lang="ja-JP" altLang="en-US" sz="2000" u="sng" dirty="0">
                <a:latin typeface="微软雅黑" panose="020B0503020204020204" pitchFamily="34" charset="-122"/>
                <a:ea typeface="微软雅黑" panose="020B0503020204020204" pitchFamily="34" charset="-122"/>
              </a:rPr>
              <a:t>参加</a:t>
            </a:r>
            <a:r>
              <a:rPr lang="ja-JP" altLang="en-US" sz="2000" dirty="0">
                <a:solidFill>
                  <a:srgbClr val="E66138"/>
                </a:solidFill>
                <a:latin typeface="微软雅黑" panose="020B0503020204020204" pitchFamily="34" charset="-122"/>
                <a:ea typeface="微软雅黑" panose="020B0503020204020204" pitchFamily="34" charset="-122"/>
              </a:rPr>
              <a:t>ください</a:t>
            </a:r>
            <a:r>
              <a:rPr lang="ja-JP" altLang="en-US" sz="2000" dirty="0">
                <a:latin typeface="微软雅黑" panose="020B0503020204020204" pitchFamily="34" charset="-122"/>
                <a:ea typeface="微软雅黑" panose="020B0503020204020204" pitchFamily="34" charset="-122"/>
              </a:rPr>
              <a:t>。（参加する）</a:t>
            </a:r>
            <a:endParaRPr lang="en-US" altLang="ja-JP" sz="2000" dirty="0">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1">
            <a:extLst>
              <a:ext uri="{28A0092B-C50C-407E-A947-70E740481C1C}">
                <a14:useLocalDpi xmlns:a14="http://schemas.microsoft.com/office/drawing/2010/main" val="0"/>
              </a:ext>
            </a:extLst>
          </a:blip>
          <a:srcRect l="3570" t="7895" r="54182" b="45384"/>
          <a:stretch>
            <a:fillRect/>
          </a:stretch>
        </p:blipFill>
        <p:spPr>
          <a:xfrm>
            <a:off x="9633220" y="3976707"/>
            <a:ext cx="2118510" cy="2635072"/>
          </a:xfrm>
          <a:prstGeom prst="rect">
            <a:avLst/>
          </a:prstGeom>
        </p:spPr>
      </p:pic>
      <p:sp>
        <p:nvSpPr>
          <p:cNvPr id="54" name="文本框 53"/>
          <p:cNvSpPr txBox="1"/>
          <p:nvPr/>
        </p:nvSpPr>
        <p:spPr>
          <a:xfrm>
            <a:off x="1391120" y="1527878"/>
            <a:ext cx="9169898" cy="460375"/>
          </a:xfrm>
          <a:prstGeom prst="rect">
            <a:avLst/>
          </a:prstGeom>
          <a:noFill/>
        </p:spPr>
        <p:txBody>
          <a:bodyPr wrap="square" rtlCol="0">
            <a:spAutoFit/>
          </a:bodyPr>
          <a:lstStyle/>
          <a:p>
            <a:r>
              <a:rPr lang="ja-JP" altLang="en-US" sz="2400" dirty="0">
                <a:solidFill>
                  <a:srgbClr val="527C57"/>
                </a:solidFill>
                <a:latin typeface="Kozuka Gothic Pr6N B" panose="020B0800000000000000" pitchFamily="34" charset="-128"/>
                <a:ea typeface="Kozuka Gothic Pr6N B" panose="020B0800000000000000" pitchFamily="34" charset="-128"/>
              </a:rPr>
              <a:t>尊敬語</a:t>
            </a:r>
            <a:r>
              <a:rPr lang="ja-JP" altLang="en-US" sz="2400" dirty="0">
                <a:latin typeface="Kozuka Gothic Pr6N B" panose="020B0800000000000000" pitchFamily="34" charset="-128"/>
                <a:ea typeface="Kozuka Gothic Pr6N B" panose="020B0800000000000000" pitchFamily="34" charset="-128"/>
              </a:rPr>
              <a:t>（</a:t>
            </a:r>
            <a:r>
              <a:rPr lang="zh-CN" altLang="en-US" sz="2400" b="1" dirty="0">
                <a:latin typeface="微软雅黑" panose="020B0503020204020204" pitchFamily="34" charset="-122"/>
                <a:ea typeface="微软雅黑" panose="020B0503020204020204" pitchFamily="34" charset="-122"/>
              </a:rPr>
              <a:t>尊他语</a:t>
            </a:r>
            <a:r>
              <a:rPr lang="ja-JP" altLang="en-US" sz="2400" dirty="0">
                <a:latin typeface="Kozuka Gothic Pr6N B" panose="020B0800000000000000" pitchFamily="34" charset="-128"/>
                <a:ea typeface="Kozuka Gothic Pr6N B" panose="020B0800000000000000" pitchFamily="34" charset="-128"/>
              </a:rPr>
              <a:t>）</a:t>
            </a:r>
            <a:r>
              <a:rPr lang="ja-JP"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提到</a:t>
            </a:r>
            <a:r>
              <a:rPr lang="zh-CN" altLang="en-US" sz="2400" dirty="0">
                <a:solidFill>
                  <a:schemeClr val="accent2"/>
                </a:solidFill>
                <a:latin typeface="微软雅黑" panose="020B0503020204020204" pitchFamily="34" charset="-122"/>
                <a:ea typeface="微软雅黑" panose="020B0503020204020204" pitchFamily="34" charset="-122"/>
              </a:rPr>
              <a:t>对方</a:t>
            </a:r>
            <a:r>
              <a:rPr lang="zh-CN" altLang="en-US" sz="2400" dirty="0">
                <a:latin typeface="微软雅黑" panose="020B0503020204020204" pitchFamily="34" charset="-122"/>
                <a:ea typeface="微软雅黑" panose="020B0503020204020204" pitchFamily="34" charset="-122"/>
              </a:rPr>
              <a:t>的行为、状态及有关事物时使用。</a:t>
            </a:r>
            <a:endParaRPr lang="zh-CN" altLang="en-US" sz="2400" dirty="0">
              <a:latin typeface="微软雅黑" panose="020B0503020204020204" pitchFamily="34" charset="-122"/>
              <a:ea typeface="微软雅黑" panose="020B0503020204020204" pitchFamily="34" charset="-122"/>
            </a:endParaRPr>
          </a:p>
        </p:txBody>
      </p:sp>
      <p:grpSp>
        <p:nvGrpSpPr>
          <p:cNvPr id="113" name="组合 112"/>
          <p:cNvGrpSpPr/>
          <p:nvPr/>
        </p:nvGrpSpPr>
        <p:grpSpPr>
          <a:xfrm rot="19800147">
            <a:off x="517268" y="1484360"/>
            <a:ext cx="747838" cy="548527"/>
            <a:chOff x="6579684" y="1851050"/>
            <a:chExt cx="4331265" cy="3176915"/>
          </a:xfrm>
        </p:grpSpPr>
        <p:grpSp>
          <p:nvGrpSpPr>
            <p:cNvPr id="114" name="Group 55"/>
            <p:cNvGrpSpPr/>
            <p:nvPr/>
          </p:nvGrpSpPr>
          <p:grpSpPr>
            <a:xfrm rot="2273417">
              <a:off x="7686162" y="1851050"/>
              <a:ext cx="3224787" cy="3176915"/>
              <a:chOff x="0" y="0"/>
              <a:chExt cx="1149595" cy="1132530"/>
            </a:xfrm>
          </p:grpSpPr>
          <p:sp>
            <p:nvSpPr>
              <p:cNvPr id="119"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124" name="Group 54"/>
              <p:cNvGrpSpPr/>
              <p:nvPr/>
            </p:nvGrpSpPr>
            <p:grpSpPr>
              <a:xfrm>
                <a:off x="-1" y="0"/>
                <a:ext cx="1149597" cy="1132531"/>
                <a:chOff x="0" y="0"/>
                <a:chExt cx="1149595" cy="1132530"/>
              </a:xfrm>
            </p:grpSpPr>
            <p:sp>
              <p:nvSpPr>
                <p:cNvPr id="125"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26"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27"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115" name="Group 58"/>
            <p:cNvGrpSpPr/>
            <p:nvPr/>
          </p:nvGrpSpPr>
          <p:grpSpPr>
            <a:xfrm rot="2273417">
              <a:off x="6579684" y="2485046"/>
              <a:ext cx="2252925" cy="2330728"/>
              <a:chOff x="0" y="0"/>
              <a:chExt cx="803139" cy="830875"/>
            </a:xfrm>
          </p:grpSpPr>
          <p:sp>
            <p:nvSpPr>
              <p:cNvPr id="116"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17"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40" name="文本框 39"/>
          <p:cNvSpPr txBox="1"/>
          <p:nvPr/>
        </p:nvSpPr>
        <p:spPr>
          <a:xfrm>
            <a:off x="5392923" y="792130"/>
            <a:ext cx="1406154"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尊敬語</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41" name="组合 40"/>
          <p:cNvGrpSpPr/>
          <p:nvPr/>
        </p:nvGrpSpPr>
        <p:grpSpPr>
          <a:xfrm rot="1192981">
            <a:off x="4784740" y="770234"/>
            <a:ext cx="533955" cy="530094"/>
            <a:chOff x="2118580" y="4342650"/>
            <a:chExt cx="672245" cy="680977"/>
          </a:xfrm>
        </p:grpSpPr>
        <p:grpSp>
          <p:nvGrpSpPr>
            <p:cNvPr id="42" name="组合 41"/>
            <p:cNvGrpSpPr/>
            <p:nvPr/>
          </p:nvGrpSpPr>
          <p:grpSpPr>
            <a:xfrm>
              <a:off x="2124540" y="4342650"/>
              <a:ext cx="641612" cy="680977"/>
              <a:chOff x="2124540" y="4342650"/>
              <a:chExt cx="641612" cy="680977"/>
            </a:xfrm>
          </p:grpSpPr>
          <p:sp>
            <p:nvSpPr>
              <p:cNvPr id="80" name="任意多边形 79"/>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任意多边形 42"/>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704785" y="1825270"/>
            <a:ext cx="1052299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为了表达对对方的尊敬：在</a:t>
            </a:r>
            <a:r>
              <a:rPr lang="zh-CN" altLang="en-US" sz="2000" dirty="0">
                <a:solidFill>
                  <a:srgbClr val="E66138"/>
                </a:solidFill>
                <a:latin typeface="微软雅黑" panose="020B0503020204020204" pitchFamily="34" charset="-122"/>
                <a:ea typeface="微软雅黑" panose="020B0503020204020204" pitchFamily="34" charset="-122"/>
              </a:rPr>
              <a:t>使用敬体</a:t>
            </a:r>
            <a:r>
              <a:rPr lang="zh-CN" altLang="en-US" sz="2000" dirty="0">
                <a:latin typeface="微软雅黑" panose="020B0503020204020204" pitchFamily="34" charset="-122"/>
                <a:ea typeface="微软雅黑" panose="020B0503020204020204" pitchFamily="34" charset="-122"/>
              </a:rPr>
              <a:t>的基础上，再使用表达敬意的词或句型</a:t>
            </a:r>
            <a:r>
              <a:rPr lang="ja-JP"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a:t>
            </a:r>
            <a:r>
              <a:rPr lang="zh-CN" altLang="en-US" sz="2000" dirty="0">
                <a:solidFill>
                  <a:srgbClr val="E66138"/>
                </a:solidFill>
                <a:latin typeface="微软雅黑" panose="020B0503020204020204" pitchFamily="34" charset="-122"/>
                <a:ea typeface="微软雅黑" panose="020B0503020204020204" pitchFamily="34" charset="-122"/>
              </a:rPr>
              <a:t>使用敬语</a:t>
            </a:r>
            <a:r>
              <a:rPr lang="ja-JP"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895191" y="2539742"/>
            <a:ext cx="2962651" cy="3637885"/>
            <a:chOff x="696313" y="2626002"/>
            <a:chExt cx="2962651" cy="3637885"/>
          </a:xfrm>
        </p:grpSpPr>
        <p:sp>
          <p:nvSpPr>
            <p:cNvPr id="59" name="圆角矩形 58"/>
            <p:cNvSpPr/>
            <p:nvPr/>
          </p:nvSpPr>
          <p:spPr>
            <a:xfrm>
              <a:off x="696313" y="3269410"/>
              <a:ext cx="2962651" cy="2994477"/>
            </a:xfrm>
            <a:prstGeom prst="roundRect">
              <a:avLst>
                <a:gd name="adj" fmla="val 9219"/>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文本框 62"/>
            <p:cNvSpPr txBox="1"/>
            <p:nvPr/>
          </p:nvSpPr>
          <p:spPr>
            <a:xfrm>
              <a:off x="762496" y="3387432"/>
              <a:ext cx="2830285" cy="369332"/>
            </a:xfrm>
            <a:prstGeom prst="rect">
              <a:avLst/>
            </a:prstGeom>
            <a:noFill/>
          </p:spPr>
          <p:txBody>
            <a:bodyPr wrap="square" rtlCol="0">
              <a:spAutoFit/>
            </a:bodyPr>
            <a:lstStyle/>
            <a:p>
              <a:pPr algn="ctr"/>
              <a:r>
                <a:rPr lang="ja-JP" altLang="en-US" dirty="0">
                  <a:solidFill>
                    <a:srgbClr val="527C57"/>
                  </a:solidFill>
                  <a:latin typeface="Kozuka Gothic Pr6N B" panose="020B0800000000000000" pitchFamily="34" charset="-128"/>
                  <a:ea typeface="Kozuka Gothic Pr6N B" panose="020B0800000000000000" pitchFamily="34" charset="-128"/>
                </a:rPr>
                <a:t>敬語</a:t>
              </a:r>
              <a:r>
                <a:rPr lang="ja-JP" altLang="en-US" dirty="0">
                  <a:latin typeface="Kozuka Gothic Pr6N B" panose="020B0800000000000000" pitchFamily="34" charset="-128"/>
                  <a:ea typeface="Kozuka Gothic Pr6N B" panose="020B0800000000000000" pitchFamily="34" charset="-128"/>
                </a:rPr>
                <a:t>（けいご）</a:t>
              </a:r>
              <a:endParaRPr lang="en-US" dirty="0">
                <a:latin typeface="Kozuka Gothic Pr6N B" panose="020B0800000000000000" pitchFamily="34" charset="-128"/>
                <a:ea typeface="Kozuka Gothic Pr6N B" panose="020B0800000000000000" pitchFamily="34" charset="-128"/>
              </a:endParaRPr>
            </a:p>
          </p:txBody>
        </p:sp>
        <p:sp>
          <p:nvSpPr>
            <p:cNvPr id="64" name="文本框 63"/>
            <p:cNvSpPr txBox="1"/>
            <p:nvPr/>
          </p:nvSpPr>
          <p:spPr>
            <a:xfrm>
              <a:off x="762496" y="2626002"/>
              <a:ext cx="2830285" cy="396583"/>
            </a:xfrm>
            <a:prstGeom prst="rect">
              <a:avLst/>
            </a:prstGeom>
            <a:noFill/>
          </p:spPr>
          <p:txBody>
            <a:bodyPr wrap="square" rtlCol="0">
              <a:spAutoFit/>
            </a:bodyPr>
            <a:lstStyle/>
            <a:p>
              <a:pPr algn="ctr">
                <a:lnSpc>
                  <a:spcPct val="120000"/>
                </a:lnSpc>
              </a:pPr>
              <a:r>
                <a:rPr lang="zh-CN" altLang="en-US" b="1" dirty="0">
                  <a:solidFill>
                    <a:srgbClr val="527C57"/>
                  </a:solidFill>
                  <a:latin typeface="微软雅黑" panose="020B0503020204020204" pitchFamily="34" charset="-122"/>
                  <a:ea typeface="微软雅黑" panose="020B0503020204020204" pitchFamily="34" charset="-122"/>
                </a:rPr>
                <a:t>敬语</a:t>
              </a:r>
              <a:endParaRPr lang="en-US" b="1" dirty="0">
                <a:latin typeface="微软雅黑" panose="020B0503020204020204" pitchFamily="34" charset="-122"/>
                <a:ea typeface="微软雅黑" panose="020B0503020204020204" pitchFamily="34" charset="-122"/>
              </a:endParaRPr>
            </a:p>
          </p:txBody>
        </p:sp>
      </p:grpSp>
      <p:pic>
        <p:nvPicPr>
          <p:cNvPr id="61" name="图片 60"/>
          <p:cNvPicPr>
            <a:picLocks noChangeAspect="1"/>
          </p:cNvPicPr>
          <p:nvPr/>
        </p:nvPicPr>
        <p:blipFill rotWithShape="1">
          <a:blip r:embed="rId1">
            <a:extLst>
              <a:ext uri="{28A0092B-C50C-407E-A947-70E740481C1C}">
                <a14:useLocalDpi xmlns:a14="http://schemas.microsoft.com/office/drawing/2010/main" val="0"/>
              </a:ext>
            </a:extLst>
          </a:blip>
          <a:srcRect l="3570" t="7895" r="54182" b="45384"/>
          <a:stretch>
            <a:fillRect/>
          </a:stretch>
        </p:blipFill>
        <p:spPr>
          <a:xfrm>
            <a:off x="1207558" y="3634863"/>
            <a:ext cx="2157229" cy="2683232"/>
          </a:xfrm>
          <a:prstGeom prst="rect">
            <a:avLst/>
          </a:prstGeom>
        </p:spPr>
      </p:pic>
      <p:sp>
        <p:nvSpPr>
          <p:cNvPr id="65" name="文本框 64"/>
          <p:cNvSpPr txBox="1"/>
          <p:nvPr/>
        </p:nvSpPr>
        <p:spPr>
          <a:xfrm>
            <a:off x="5064195" y="3301172"/>
            <a:ext cx="5761836" cy="3010055"/>
          </a:xfrm>
          <a:prstGeom prst="rect">
            <a:avLst/>
          </a:prstGeom>
          <a:noFill/>
        </p:spPr>
        <p:txBody>
          <a:bodyPr wrap="square" rtlCol="0">
            <a:spAutoFit/>
          </a:bodyPr>
          <a:lstStyle/>
          <a:p>
            <a:pPr>
              <a:lnSpc>
                <a:spcPct val="120000"/>
              </a:lnSpc>
            </a:pPr>
            <a:r>
              <a:rPr lang="ja-JP" altLang="en-US" sz="2000" dirty="0">
                <a:solidFill>
                  <a:srgbClr val="527C57"/>
                </a:solidFill>
                <a:latin typeface="Kozuka Gothic Pr6N B" panose="020B0800000000000000" pitchFamily="34" charset="-128"/>
                <a:ea typeface="Kozuka Gothic Pr6N B" panose="020B0800000000000000" pitchFamily="34" charset="-128"/>
              </a:rPr>
              <a:t>尊敬語</a:t>
            </a:r>
            <a:r>
              <a:rPr lang="ja-JP" altLang="en-US" sz="2000" dirty="0">
                <a:latin typeface="Kozuka Gothic Pr6N B" panose="020B0800000000000000" pitchFamily="34" charset="-128"/>
                <a:ea typeface="Kozuka Gothic Pr6N B" panose="020B0800000000000000" pitchFamily="34" charset="-128"/>
              </a:rPr>
              <a:t>（そんけいご）</a:t>
            </a:r>
            <a:r>
              <a:rPr lang="zh-CN" altLang="en-US" sz="2000" dirty="0">
                <a:latin typeface="Kozuka Gothic Pr6N B" panose="020B0800000000000000" pitchFamily="34" charset="-128"/>
                <a:ea typeface="Kozuka Gothic Pr6N B" panose="020B0800000000000000" pitchFamily="34" charset="-128"/>
              </a:rPr>
              <a:t>：</a:t>
            </a:r>
            <a:r>
              <a:rPr lang="zh-CN" altLang="en-US" sz="2000" dirty="0">
                <a:latin typeface="Kozuka Gothic Pr6N R" panose="020B0400000000000000" pitchFamily="34" charset="-128"/>
                <a:ea typeface="Kozuka Gothic Pr6N R" panose="020B0400000000000000" pitchFamily="34" charset="-128"/>
              </a:rPr>
              <a:t>尊他语</a:t>
            </a:r>
            <a:endParaRPr lang="en-US" altLang="zh-CN" sz="2000" dirty="0">
              <a:latin typeface="Kozuka Gothic Pr6N R" panose="020B0400000000000000" pitchFamily="34" charset="-128"/>
              <a:ea typeface="Kozuka Gothic Pr6N R" panose="020B0400000000000000" pitchFamily="34" charset="-128"/>
            </a:endParaRPr>
          </a:p>
          <a:p>
            <a:pPr>
              <a:lnSpc>
                <a:spcPct val="120000"/>
              </a:lnSpc>
            </a:pPr>
            <a:endParaRPr lang="en-US" altLang="ja-JP" sz="1000" dirty="0">
              <a:latin typeface="Kozuka Gothic Pr6N R" panose="020B0400000000000000" pitchFamily="34" charset="-128"/>
              <a:ea typeface="Kozuka Gothic Pr6N R" panose="020B0400000000000000" pitchFamily="34" charset="-128"/>
            </a:endParaRPr>
          </a:p>
          <a:p>
            <a:pPr>
              <a:lnSpc>
                <a:spcPct val="120000"/>
              </a:lnSpc>
            </a:pPr>
            <a:r>
              <a:rPr lang="zh-CN" altLang="en-US" sz="2000" dirty="0">
                <a:latin typeface="微软雅黑" panose="020B0503020204020204" pitchFamily="34" charset="-122"/>
                <a:ea typeface="微软雅黑" panose="020B0503020204020204" pitchFamily="34" charset="-122"/>
              </a:rPr>
              <a:t>提到</a:t>
            </a:r>
            <a:r>
              <a:rPr lang="zh-CN" altLang="en-US" sz="2000" dirty="0">
                <a:solidFill>
                  <a:schemeClr val="accent2"/>
                </a:solidFill>
                <a:latin typeface="微软雅黑" panose="020B0503020204020204" pitchFamily="34" charset="-122"/>
                <a:ea typeface="微软雅黑" panose="020B0503020204020204" pitchFamily="34" charset="-122"/>
              </a:rPr>
              <a:t>对方</a:t>
            </a:r>
            <a:r>
              <a:rPr lang="zh-CN" altLang="en-US" sz="2000" dirty="0">
                <a:latin typeface="微软雅黑" panose="020B0503020204020204" pitchFamily="34" charset="-122"/>
                <a:ea typeface="微软雅黑" panose="020B0503020204020204" pitchFamily="34" charset="-122"/>
              </a:rPr>
              <a:t>的行为、状态及有关事物时使用。</a:t>
            </a:r>
            <a:endParaRPr lang="en-US" altLang="ja-JP" sz="2000" dirty="0">
              <a:latin typeface="微软雅黑" panose="020B0503020204020204" pitchFamily="34" charset="-122"/>
              <a:ea typeface="微软雅黑" panose="020B0503020204020204" pitchFamily="34" charset="-122"/>
            </a:endParaRPr>
          </a:p>
          <a:p>
            <a:pPr>
              <a:lnSpc>
                <a:spcPct val="120000"/>
              </a:lnSpc>
            </a:pPr>
            <a:endParaRPr lang="en-US" altLang="ja-JP" sz="2000" dirty="0">
              <a:latin typeface="Kozuka Gothic Pr6N B" panose="020B0800000000000000" pitchFamily="34" charset="-128"/>
              <a:ea typeface="Kozuka Gothic Pr6N B" panose="020B0800000000000000" pitchFamily="34" charset="-128"/>
            </a:endParaRPr>
          </a:p>
          <a:p>
            <a:pPr>
              <a:lnSpc>
                <a:spcPct val="120000"/>
              </a:lnSpc>
            </a:pPr>
            <a:endParaRPr lang="en-US" altLang="ja-JP" sz="1200" dirty="0">
              <a:latin typeface="Kozuka Gothic Pr6N B" panose="020B0800000000000000" pitchFamily="34" charset="-128"/>
              <a:ea typeface="Kozuka Gothic Pr6N B" panose="020B0800000000000000" pitchFamily="34" charset="-128"/>
            </a:endParaRPr>
          </a:p>
          <a:p>
            <a:pPr>
              <a:lnSpc>
                <a:spcPct val="120000"/>
              </a:lnSpc>
            </a:pPr>
            <a:r>
              <a:rPr lang="ja-JP" altLang="en-US" sz="2000" dirty="0">
                <a:solidFill>
                  <a:srgbClr val="527C57"/>
                </a:solidFill>
                <a:latin typeface="Kozuka Gothic Pr6N B" panose="020B0800000000000000" pitchFamily="34" charset="-128"/>
                <a:ea typeface="Kozuka Gothic Pr6N B" panose="020B0800000000000000" pitchFamily="34" charset="-128"/>
              </a:rPr>
              <a:t>謙譲語</a:t>
            </a:r>
            <a:r>
              <a:rPr lang="ja-JP" altLang="en-US" sz="2000" dirty="0">
                <a:latin typeface="Kozuka Gothic Pr6N B" panose="020B0800000000000000" pitchFamily="34" charset="-128"/>
                <a:ea typeface="Kozuka Gothic Pr6N B" panose="020B0800000000000000" pitchFamily="34" charset="-128"/>
              </a:rPr>
              <a:t>（けんじょうご）</a:t>
            </a:r>
            <a:r>
              <a:rPr lang="zh-CN" altLang="en-US" sz="2000" dirty="0">
                <a:latin typeface="Kozuka Gothic Pr6N B" panose="020B0800000000000000" pitchFamily="34" charset="-128"/>
                <a:ea typeface="Kozuka Gothic Pr6N B" panose="020B0800000000000000" pitchFamily="34" charset="-128"/>
              </a:rPr>
              <a:t>：</a:t>
            </a:r>
            <a:r>
              <a:rPr lang="zh-CN" altLang="en-US" sz="2000" dirty="0">
                <a:latin typeface="Kozuka Gothic Pr6N R" panose="020B0400000000000000" pitchFamily="34" charset="-128"/>
                <a:ea typeface="Kozuka Gothic Pr6N R" panose="020B0400000000000000" pitchFamily="34" charset="-128"/>
              </a:rPr>
              <a:t>自谦语</a:t>
            </a:r>
            <a:endParaRPr lang="en-US" altLang="zh-CN" sz="2000" dirty="0">
              <a:latin typeface="Kozuka Gothic Pr6N R" panose="020B0400000000000000" pitchFamily="34" charset="-128"/>
              <a:ea typeface="Kozuka Gothic Pr6N R" panose="020B0400000000000000" pitchFamily="34" charset="-128"/>
            </a:endParaRPr>
          </a:p>
          <a:p>
            <a:pPr>
              <a:lnSpc>
                <a:spcPct val="120000"/>
              </a:lnSpc>
            </a:pPr>
            <a:endParaRPr lang="en-US" altLang="ja-JP" sz="1000" dirty="0">
              <a:latin typeface="Kozuka Gothic Pr6N R" panose="020B0400000000000000" pitchFamily="34" charset="-128"/>
              <a:ea typeface="Kozuka Gothic Pr6N R" panose="020B0400000000000000" pitchFamily="34" charset="-128"/>
            </a:endParaRPr>
          </a:p>
          <a:p>
            <a:pPr>
              <a:lnSpc>
                <a:spcPct val="120000"/>
              </a:lnSpc>
            </a:pPr>
            <a:r>
              <a:rPr lang="zh-CN" altLang="en-US" sz="2000" dirty="0">
                <a:latin typeface="微软雅黑" panose="020B0503020204020204" pitchFamily="34" charset="-122"/>
                <a:ea typeface="微软雅黑" panose="020B0503020204020204" pitchFamily="34" charset="-122"/>
              </a:rPr>
              <a:t>以谦逊的态度叙述</a:t>
            </a:r>
            <a:r>
              <a:rPr lang="zh-CN" altLang="en-US" sz="2000" dirty="0">
                <a:solidFill>
                  <a:schemeClr val="accent2"/>
                </a:solidFill>
                <a:latin typeface="微软雅黑" panose="020B0503020204020204" pitchFamily="34" charset="-122"/>
                <a:ea typeface="微软雅黑" panose="020B0503020204020204" pitchFamily="34" charset="-122"/>
              </a:rPr>
              <a:t>自己或己方</a:t>
            </a:r>
            <a:r>
              <a:rPr lang="zh-CN" altLang="en-US" sz="2000" dirty="0">
                <a:latin typeface="微软雅黑" panose="020B0503020204020204" pitchFamily="34" charset="-122"/>
                <a:ea typeface="微软雅黑" panose="020B0503020204020204" pitchFamily="34" charset="-122"/>
              </a:rPr>
              <a:t>的行为、状态及</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有关事物时使用。</a:t>
            </a:r>
            <a:endParaRPr lang="zh-CN" altLang="en-US" sz="2000" dirty="0">
              <a:latin typeface="微软雅黑" panose="020B0503020204020204" pitchFamily="34" charset="-122"/>
              <a:ea typeface="微软雅黑" panose="020B0503020204020204" pitchFamily="34" charset="-122"/>
            </a:endParaRPr>
          </a:p>
        </p:txBody>
      </p:sp>
      <p:sp>
        <p:nvSpPr>
          <p:cNvPr id="67" name="圆角矩形 66"/>
          <p:cNvSpPr/>
          <p:nvPr/>
        </p:nvSpPr>
        <p:spPr>
          <a:xfrm>
            <a:off x="4871640" y="3183150"/>
            <a:ext cx="5564830" cy="1339790"/>
          </a:xfrm>
          <a:prstGeom prst="round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圆角矩形 68"/>
          <p:cNvSpPr/>
          <p:nvPr/>
        </p:nvSpPr>
        <p:spPr>
          <a:xfrm>
            <a:off x="4871640" y="4704453"/>
            <a:ext cx="5564830" cy="1473173"/>
          </a:xfrm>
          <a:prstGeom prst="round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文本框 69"/>
          <p:cNvSpPr txBox="1"/>
          <p:nvPr/>
        </p:nvSpPr>
        <p:spPr>
          <a:xfrm>
            <a:off x="5064195" y="2649439"/>
            <a:ext cx="585837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根据说话内容涉及对象的不同可以分为：</a:t>
            </a:r>
            <a:endParaRPr lang="en-US" sz="2000"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5596504" y="792130"/>
            <a:ext cx="998991"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敬語</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66" name="组合 65"/>
          <p:cNvGrpSpPr/>
          <p:nvPr/>
        </p:nvGrpSpPr>
        <p:grpSpPr>
          <a:xfrm rot="1192981">
            <a:off x="4784740" y="773299"/>
            <a:ext cx="533955" cy="530094"/>
            <a:chOff x="2118580" y="4342650"/>
            <a:chExt cx="672245" cy="680977"/>
          </a:xfrm>
        </p:grpSpPr>
        <p:grpSp>
          <p:nvGrpSpPr>
            <p:cNvPr id="68" name="组合 67"/>
            <p:cNvGrpSpPr/>
            <p:nvPr/>
          </p:nvGrpSpPr>
          <p:grpSpPr>
            <a:xfrm>
              <a:off x="2124540" y="4342650"/>
              <a:ext cx="641612" cy="680977"/>
              <a:chOff x="2124540" y="4342650"/>
              <a:chExt cx="641612" cy="680977"/>
            </a:xfrm>
          </p:grpSpPr>
          <p:sp>
            <p:nvSpPr>
              <p:cNvPr id="125" name="任意多边形 124"/>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任意多边形 70"/>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107"/>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108"/>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109"/>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110"/>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111"/>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112"/>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113"/>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123"/>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p:cNvCxnSpPr>
            <a:stCxn id="59" idx="3"/>
            <a:endCxn id="67" idx="1"/>
          </p:cNvCxnSpPr>
          <p:nvPr/>
        </p:nvCxnSpPr>
        <p:spPr>
          <a:xfrm flipV="1">
            <a:off x="3857842" y="3853045"/>
            <a:ext cx="1013798" cy="827344"/>
          </a:xfrm>
          <a:prstGeom prst="line">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直接连接符 6"/>
          <p:cNvCxnSpPr>
            <a:stCxn id="59" idx="3"/>
            <a:endCxn id="69" idx="1"/>
          </p:cNvCxnSpPr>
          <p:nvPr/>
        </p:nvCxnSpPr>
        <p:spPr>
          <a:xfrm>
            <a:off x="3857842" y="4680389"/>
            <a:ext cx="1013798" cy="760651"/>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1" name="图片 40">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28"/>
          <p:cNvSpPr txBox="1"/>
          <p:nvPr/>
        </p:nvSpPr>
        <p:spPr>
          <a:xfrm>
            <a:off x="709295" y="146685"/>
            <a:ext cx="3479800" cy="645160"/>
          </a:xfrm>
          <a:prstGeom prst="rect">
            <a:avLst/>
          </a:prstGeom>
          <a:noFill/>
        </p:spPr>
        <p:txBody>
          <a:bodyPr wrap="square" lIns="91440" tIns="45720" rIns="91440" bIns="45720" rtlCol="0">
            <a:spAutoFit/>
          </a:bodyPr>
          <a:p>
            <a:pPr>
              <a:lnSpc>
                <a:spcPct val="150000"/>
              </a:lnSpc>
            </a:pPr>
            <a:r>
              <a:rPr lang="ja-JP" altLang="en-US" sz="2400" b="1" dirty="0" smtClean="0">
                <a:solidFill>
                  <a:srgbClr val="527C57"/>
                </a:solidFill>
                <a:latin typeface="字体管家胖丫儿" panose="02010600030101010101" charset="-122"/>
                <a:ea typeface="字体管家胖丫儿" panose="02010600030101010101" charset="-122"/>
                <a:sym typeface="+mn-ea"/>
              </a:rPr>
              <a:t>敬語</a:t>
            </a:r>
            <a:endParaRPr lang="ja-JP" altLang="en-US" sz="2400" b="1" dirty="0">
              <a:solidFill>
                <a:srgbClr val="527C57"/>
              </a:solidFill>
              <a:latin typeface="字体管家胖丫儿" panose="02010600030101010101" charset="-122"/>
              <a:ea typeface="字体管家胖丫儿" panose="02010600030101010101" charset="-122"/>
              <a:sym typeface="+mn-ea"/>
            </a:endParaRPr>
          </a:p>
        </p:txBody>
      </p:sp>
      <p:sp>
        <p:nvSpPr>
          <p:cNvPr id="13" name="文本框 12"/>
          <p:cNvSpPr txBox="1"/>
          <p:nvPr/>
        </p:nvSpPr>
        <p:spPr>
          <a:xfrm>
            <a:off x="709387" y="643322"/>
            <a:ext cx="10378075" cy="1754326"/>
          </a:xfrm>
          <a:prstGeom prst="rect">
            <a:avLst/>
          </a:prstGeom>
          <a:noFill/>
        </p:spPr>
        <p:txBody>
          <a:bodyPr wrap="square" rtlCol="0">
            <a:spAutoFit/>
          </a:bodyPr>
          <a:lstStyle/>
          <a:p>
            <a:pPr>
              <a:lnSpc>
                <a:spcPct val="150000"/>
              </a:lnSpc>
            </a:pPr>
            <a:r>
              <a:rPr lang="ja-JP" altLang="en-US" sz="2000" dirty="0" smtClean="0">
                <a:solidFill>
                  <a:schemeClr val="accent2"/>
                </a:solidFill>
                <a:latin typeface="Kozuka Gothic Pr6N B" panose="020B0800000000000000" pitchFamily="34" charset="-128"/>
                <a:ea typeface="Kozuka Gothic Pr6N B" panose="020B0800000000000000" pitchFamily="34" charset="-128"/>
              </a:rPr>
              <a:t>謙譲語</a:t>
            </a:r>
            <a:r>
              <a:rPr lang="ja-JP" altLang="en-US" sz="2000" dirty="0" smtClean="0">
                <a:latin typeface="Kozuka Gothic Pr6N B" panose="020B0800000000000000" pitchFamily="34" charset="-128"/>
                <a:ea typeface="Kozuka Gothic Pr6N B" panose="020B0800000000000000" pitchFamily="34" charset="-128"/>
              </a:rPr>
              <a:t>（けんじょうご）</a:t>
            </a:r>
            <a:r>
              <a:rPr lang="zh-CN" altLang="en-US" sz="2000" dirty="0" smtClean="0">
                <a:latin typeface="Kozuka Gothic Pr6N B" panose="020B0800000000000000" pitchFamily="34" charset="-128"/>
                <a:ea typeface="Kozuka Gothic Pr6N B" panose="020B0800000000000000" pitchFamily="34" charset="-128"/>
              </a:rPr>
              <a:t>：</a:t>
            </a:r>
            <a:r>
              <a:rPr lang="ja-JP" altLang="en-US" sz="2000" dirty="0">
                <a:latin typeface="Kozuka Gothic Pr6N R" panose="020B0400000000000000" pitchFamily="34" charset="-128"/>
                <a:ea typeface="Kozuka Gothic Pr6N R" panose="020B0400000000000000" pitchFamily="34" charset="-128"/>
              </a:rPr>
              <a:t>自分の動作に対して言う言</a:t>
            </a:r>
            <a:r>
              <a:rPr lang="ja-JP" altLang="en-US" sz="2000" dirty="0" smtClean="0">
                <a:latin typeface="Kozuka Gothic Pr6N R" panose="020B0400000000000000" pitchFamily="34" charset="-128"/>
                <a:ea typeface="Kozuka Gothic Pr6N R" panose="020B0400000000000000" pitchFamily="34" charset="-128"/>
              </a:rPr>
              <a:t>葉。</a:t>
            </a:r>
            <a:endParaRPr lang="en-US" altLang="ja-JP" sz="2000" dirty="0" smtClean="0">
              <a:latin typeface="Kozuka Gothic Pr6N R" panose="020B0400000000000000" pitchFamily="34" charset="-128"/>
              <a:ea typeface="Kozuka Gothic Pr6N R" panose="020B0400000000000000" pitchFamily="34" charset="-128"/>
            </a:endParaRPr>
          </a:p>
          <a:p>
            <a:pPr>
              <a:lnSpc>
                <a:spcPct val="150000"/>
              </a:lnSpc>
            </a:pPr>
            <a:r>
              <a:rPr lang="zh-CN" altLang="en-US" sz="2000" dirty="0">
                <a:latin typeface="微软雅黑" panose="020B0503020204020204" pitchFamily="34" charset="-122"/>
                <a:ea typeface="微软雅黑" panose="020B0503020204020204" pitchFamily="34" charset="-122"/>
              </a:rPr>
              <a:t>自谦语，以谦逊的态度叙述自己或自己一方的行为、状态及有关事物的语言</a:t>
            </a:r>
            <a:r>
              <a:rPr lang="zh-CN" altLang="en-US" sz="2000" dirty="0">
                <a:latin typeface="Kozuka Gothic Pr6N R" panose="020B0400000000000000" pitchFamily="34" charset="-128"/>
                <a:ea typeface="Kozuka Gothic Pr6N R" panose="020B0400000000000000" pitchFamily="34" charset="-128"/>
              </a:rPr>
              <a:t>。</a:t>
            </a:r>
            <a:endParaRPr lang="zh-CN" altLang="en-US" sz="2000" dirty="0">
              <a:latin typeface="Kozuka Gothic Pr6N R" panose="020B0400000000000000" pitchFamily="34" charset="-128"/>
              <a:ea typeface="Kozuka Gothic Pr6N R" panose="020B0400000000000000" pitchFamily="34" charset="-128"/>
            </a:endParaRPr>
          </a:p>
          <a:p>
            <a:pPr>
              <a:lnSpc>
                <a:spcPct val="120000"/>
              </a:lnSpc>
            </a:pPr>
            <a:endParaRPr lang="en-US" altLang="zh-CN" sz="2000" dirty="0">
              <a:latin typeface="Kozuka Gothic Pr6N R" panose="020B0400000000000000" pitchFamily="34" charset="-128"/>
              <a:ea typeface="Kozuka Gothic Pr6N R" panose="020B0400000000000000" pitchFamily="34" charset="-128"/>
            </a:endParaRPr>
          </a:p>
          <a:p>
            <a:pPr>
              <a:lnSpc>
                <a:spcPct val="120000"/>
              </a:lnSpc>
            </a:pPr>
            <a:r>
              <a:rPr lang="en-US" altLang="zh-CN" sz="2000" b="1" dirty="0">
                <a:solidFill>
                  <a:srgbClr val="527C57"/>
                </a:solidFill>
                <a:latin typeface="微软雅黑" panose="020B0503020204020204" pitchFamily="34" charset="-122"/>
                <a:ea typeface="微软雅黑" panose="020B0503020204020204" pitchFamily="34" charset="-122"/>
              </a:rPr>
              <a:t>b</a:t>
            </a:r>
            <a:r>
              <a:rPr lang="en-US" altLang="zh-CN" sz="2000" b="1" dirty="0" smtClean="0">
                <a:solidFill>
                  <a:srgbClr val="527C57"/>
                </a:solidFill>
                <a:latin typeface="微软雅黑" panose="020B0503020204020204" pitchFamily="34" charset="-122"/>
                <a:ea typeface="微软雅黑" panose="020B0503020204020204" pitchFamily="34" charset="-122"/>
              </a:rPr>
              <a:t>.</a:t>
            </a:r>
            <a:r>
              <a:rPr lang="zh-CN" altLang="en-US" sz="2000" b="1" dirty="0" smtClean="0">
                <a:solidFill>
                  <a:srgbClr val="527C57"/>
                </a:solidFill>
                <a:latin typeface="微软雅黑" panose="020B0503020204020204" pitchFamily="34" charset="-122"/>
                <a:ea typeface="微软雅黑" panose="020B0503020204020204" pitchFamily="34" charset="-122"/>
              </a:rPr>
              <a:t>谈</a:t>
            </a:r>
            <a:r>
              <a:rPr lang="zh-CN" altLang="en-US" sz="2000" b="1" dirty="0" smtClean="0">
                <a:solidFill>
                  <a:srgbClr val="527C57"/>
                </a:solidFill>
                <a:latin typeface="微软雅黑" panose="020B0503020204020204" pitchFamily="34" charset="-122"/>
                <a:ea typeface="微软雅黑" panose="020B0503020204020204" pitchFamily="34" charset="-122"/>
              </a:rPr>
              <a:t>到自己或己方动作的时候</a:t>
            </a:r>
            <a:r>
              <a:rPr lang="en-US" altLang="ja-JP" sz="2000" b="1" dirty="0" smtClean="0">
                <a:solidFill>
                  <a:srgbClr val="527C57"/>
                </a:solidFill>
                <a:latin typeface="微软雅黑" panose="020B0503020204020204" pitchFamily="34" charset="-122"/>
                <a:ea typeface="微软雅黑" panose="020B0503020204020204" pitchFamily="34" charset="-122"/>
              </a:rPr>
              <a:t>——</a:t>
            </a:r>
            <a:r>
              <a:rPr lang="ja-JP" altLang="en-US" sz="2000" b="1" dirty="0" smtClean="0">
                <a:solidFill>
                  <a:srgbClr val="527C57"/>
                </a:solidFill>
                <a:latin typeface="微软雅黑" panose="020B0503020204020204" pitchFamily="34" charset="-122"/>
                <a:ea typeface="微软雅黑" panose="020B0503020204020204" pitchFamily="34" charset="-122"/>
              </a:rPr>
              <a:t>①</a:t>
            </a:r>
            <a:r>
              <a:rPr lang="zh-CN" altLang="en-US" sz="2000" b="1" dirty="0" smtClean="0">
                <a:solidFill>
                  <a:srgbClr val="527C57"/>
                </a:solidFill>
                <a:latin typeface="微软雅黑" panose="020B0503020204020204" pitchFamily="34" charset="-122"/>
                <a:ea typeface="微软雅黑" panose="020B0503020204020204" pitchFamily="34" charset="-122"/>
              </a:rPr>
              <a:t>把动词换成</a:t>
            </a:r>
            <a:r>
              <a:rPr lang="zh-CN" altLang="en-US" sz="2000" b="1" dirty="0" smtClean="0">
                <a:solidFill>
                  <a:srgbClr val="527C57"/>
                </a:solidFill>
                <a:latin typeface="微软雅黑" panose="020B0503020204020204" pitchFamily="34" charset="-122"/>
                <a:ea typeface="微软雅黑" panose="020B0503020204020204" pitchFamily="34" charset="-122"/>
              </a:rPr>
              <a:t>对应的</a:t>
            </a:r>
            <a:r>
              <a:rPr lang="zh-CN" altLang="en-US" sz="2000" b="1" dirty="0" smtClean="0">
                <a:solidFill>
                  <a:schemeClr val="accent2"/>
                </a:solidFill>
                <a:latin typeface="微软雅黑" panose="020B0503020204020204" pitchFamily="34" charset="-122"/>
                <a:ea typeface="微软雅黑" panose="020B0503020204020204" pitchFamily="34" charset="-122"/>
              </a:rPr>
              <a:t>自谦动词</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custDataLst>
              <p:tags r:id="rId1"/>
            </p:custDataLst>
          </p:nvPr>
        </p:nvGraphicFramePr>
        <p:xfrm>
          <a:off x="808355" y="2397760"/>
          <a:ext cx="7500620" cy="3940175"/>
        </p:xfrm>
        <a:graphic>
          <a:graphicData uri="http://schemas.openxmlformats.org/drawingml/2006/table">
            <a:tbl>
              <a:tblPr firstRow="1" bandRow="1">
                <a:tableStyleId>{5940675A-B579-460E-94D1-54222C63F5DA}</a:tableStyleId>
              </a:tblPr>
              <a:tblGrid>
                <a:gridCol w="2294255"/>
                <a:gridCol w="2791460"/>
                <a:gridCol w="2414905"/>
              </a:tblGrid>
              <a:tr h="365760">
                <a:tc>
                  <a:txBody>
                    <a:bodyPr/>
                    <a:p>
                      <a:pPr algn="ctr"/>
                      <a:r>
                        <a:rPr lang="zh-CN" altLang="en-US" b="1" dirty="0" smtClean="0">
                          <a:latin typeface="微软雅黑" panose="020B0503020204020204" pitchFamily="34" charset="-122"/>
                          <a:ea typeface="微软雅黑" panose="020B0503020204020204" pitchFamily="34" charset="-122"/>
                        </a:rPr>
                        <a:t>动词</a:t>
                      </a:r>
                      <a:endParaRPr lang="en-US" b="1" dirty="0">
                        <a:latin typeface="微软雅黑" panose="020B0503020204020204" pitchFamily="34" charset="-122"/>
                        <a:ea typeface="微软雅黑" panose="020B0503020204020204" pitchFamily="34" charset="-122"/>
                      </a:endParaRPr>
                    </a:p>
                  </a:txBody>
                  <a:tcPr anchor="ctr"/>
                </a:tc>
                <a:tc>
                  <a:txBody>
                    <a:bodyPr/>
                    <a:p>
                      <a:pPr algn="ctr"/>
                      <a:r>
                        <a:rPr lang="zh-CN" altLang="en-US" b="1" dirty="0" smtClean="0">
                          <a:latin typeface="微软雅黑" panose="020B0503020204020204" pitchFamily="34" charset="-122"/>
                          <a:ea typeface="微软雅黑" panose="020B0503020204020204" pitchFamily="34" charset="-122"/>
                        </a:rPr>
                        <a:t>自谦动词</a:t>
                      </a:r>
                      <a:endParaRPr lang="en-US" b="1" dirty="0">
                        <a:latin typeface="微软雅黑" panose="020B0503020204020204" pitchFamily="34" charset="-122"/>
                        <a:ea typeface="微软雅黑" panose="020B0503020204020204" pitchFamily="34" charset="-122"/>
                      </a:endParaRPr>
                    </a:p>
                  </a:txBody>
                  <a:tcPr anchor="ctr"/>
                </a:tc>
                <a:tc>
                  <a:txBody>
                    <a:bodyPr/>
                    <a:p>
                      <a:pPr algn="ctr"/>
                      <a:r>
                        <a:rPr lang="zh-CN" altLang="en-US" b="1" dirty="0" smtClean="0">
                          <a:latin typeface="微软雅黑" panose="020B0503020204020204" pitchFamily="34" charset="-122"/>
                          <a:ea typeface="微软雅黑" panose="020B0503020204020204" pitchFamily="34" charset="-122"/>
                        </a:rPr>
                        <a:t>敬体表达</a:t>
                      </a:r>
                      <a:endParaRPr lang="en-US" b="1" dirty="0">
                        <a:latin typeface="微软雅黑" panose="020B0503020204020204" pitchFamily="34" charset="-122"/>
                        <a:ea typeface="微软雅黑" panose="020B0503020204020204" pitchFamily="34" charset="-122"/>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行く・来</a:t>
                      </a:r>
                      <a:r>
                        <a:rPr lang="ja-JP" altLang="en-US" dirty="0" smtClean="0">
                          <a:latin typeface="Kozuka Gothic Pr6N R" panose="020B0400000000000000" pitchFamily="34" charset="-128"/>
                          <a:ea typeface="Kozuka Gothic Pr6N R" panose="020B0400000000000000" pitchFamily="34" charset="-128"/>
                        </a:rPr>
                        <a:t>る</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参る</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（まいる）</a:t>
                      </a:r>
                      <a:endParaRPr lang="en-US" sz="1800" kern="1200" dirty="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参ります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する</a:t>
                      </a:r>
                      <a:endParaRPr lang="en-US" dirty="0">
                        <a:latin typeface="Kozuka Gothic Pr6N R" panose="020B0400000000000000" pitchFamily="34" charset="-128"/>
                        <a:ea typeface="Kozuka Gothic Pr6N R" panose="020B0400000000000000" pitchFamily="34" charset="-128"/>
                      </a:endParaRPr>
                    </a:p>
                  </a:txBody>
                  <a:tcPr anchor="ctr"/>
                </a:tc>
                <a:tc>
                  <a:txBody>
                    <a:bodyPr/>
                    <a:p>
                      <a:r>
                        <a:rPr lang="ja-JP" altLang="en-US" b="1" dirty="0" smtClean="0">
                          <a:solidFill>
                            <a:schemeClr val="accent2"/>
                          </a:solidFill>
                          <a:latin typeface="Kozuka Gothic Pr6N R" panose="020B0400000000000000" pitchFamily="34" charset="-128"/>
                          <a:ea typeface="Kozuka Gothic Pr6N R" panose="020B0400000000000000" pitchFamily="34" charset="-128"/>
                        </a:rPr>
                        <a:t>いたす</a:t>
                      </a:r>
                      <a:endParaRPr lang="en-US" b="1" dirty="0">
                        <a:solidFill>
                          <a:schemeClr val="accent2"/>
                        </a:solidFill>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いたします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いる　　　　　　</a:t>
                      </a:r>
                      <a:endParaRPr lang="ja-JP" altLang="en-US" dirty="0" smtClean="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おる　　　　　　　</a:t>
                      </a:r>
                      <a:endPar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おります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言う</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申す</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（もうす）</a:t>
                      </a:r>
                      <a:endParaRPr lang="en-US" sz="1800" kern="1200" dirty="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申します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食べる・飲</a:t>
                      </a:r>
                      <a:r>
                        <a:rPr lang="ja-JP" altLang="en-US" dirty="0" smtClean="0">
                          <a:latin typeface="Kozuka Gothic Pr6N R" panose="020B0400000000000000" pitchFamily="34" charset="-128"/>
                          <a:ea typeface="Kozuka Gothic Pr6N R" panose="020B0400000000000000" pitchFamily="34" charset="-128"/>
                        </a:rPr>
                        <a:t>む・もらう</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いただく</a:t>
                      </a:r>
                      <a:endParaRPr lang="en-US" sz="1800" b="1" kern="1200" dirty="0">
                        <a:solidFill>
                          <a:schemeClr val="accent2"/>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いただきます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見</a:t>
                      </a:r>
                      <a:r>
                        <a:rPr lang="ja-JP" altLang="en-US" dirty="0" smtClean="0">
                          <a:latin typeface="Kozuka Gothic Pr6N R" panose="020B0400000000000000" pitchFamily="34" charset="-128"/>
                          <a:ea typeface="Kozuka Gothic Pr6N R" panose="020B0400000000000000" pitchFamily="34" charset="-128"/>
                        </a:rPr>
                        <a:t>る</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拝見する</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（はいけん）</a:t>
                      </a:r>
                      <a:endParaRPr lang="en-US" sz="1800" kern="1200" dirty="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拝見します　</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574675">
                <a:tc>
                  <a:txBody>
                    <a:bodyPr/>
                    <a:p>
                      <a:r>
                        <a:rPr lang="ja-JP" altLang="en-US" dirty="0" smtClean="0">
                          <a:latin typeface="Kozuka Gothic Pr6N R" panose="020B0400000000000000" pitchFamily="34" charset="-128"/>
                          <a:ea typeface="Kozuka Gothic Pr6N R" panose="020B0400000000000000" pitchFamily="34" charset="-128"/>
                        </a:rPr>
                        <a:t>聞く・訪ねる・訪問する</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伺う</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（うかがう）</a:t>
                      </a:r>
                      <a:endParaRPr lang="en-US" sz="1800" kern="1200" dirty="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伺います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365760">
                <a:tc>
                  <a:txBody>
                    <a:bodyPr/>
                    <a:p>
                      <a:r>
                        <a:rPr lang="ja-JP" altLang="en-US" dirty="0" smtClean="0">
                          <a:latin typeface="Kozuka Gothic Pr6N R" panose="020B0400000000000000" pitchFamily="34" charset="-128"/>
                          <a:ea typeface="Kozuka Gothic Pr6N R" panose="020B0400000000000000" pitchFamily="34" charset="-128"/>
                        </a:rPr>
                        <a:t>会う</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お目にかかる</a:t>
                      </a:r>
                      <a:endParaRPr lang="en-US" sz="1800" b="1" kern="1200" dirty="0">
                        <a:solidFill>
                          <a:schemeClr val="accent2"/>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お目にかかります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r h="439420">
                <a:tc>
                  <a:txBody>
                    <a:bodyPr/>
                    <a:p>
                      <a:r>
                        <a:rPr lang="ja-JP" altLang="en-US" dirty="0" smtClean="0">
                          <a:latin typeface="Kozuka Gothic Pr6N R" panose="020B0400000000000000" pitchFamily="34" charset="-128"/>
                          <a:ea typeface="Kozuka Gothic Pr6N R" panose="020B0400000000000000" pitchFamily="34" charset="-128"/>
                        </a:rPr>
                        <a:t>知る・思う</a:t>
                      </a:r>
                      <a:endParaRPr lang="en-US" dirty="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rPr>
                        <a:t>存ずる・存じる</a:t>
                      </a:r>
                      <a:r>
                        <a:rPr lang="ja-JP" altLang="en-US" sz="1800" kern="1200" dirty="0" smtClean="0">
                          <a:latin typeface="Kozuka Gothic Pr6N R" panose="020B0400000000000000" pitchFamily="34" charset="-128"/>
                          <a:ea typeface="Kozuka Gothic Pr6N R" panose="020B0400000000000000" pitchFamily="34" charset="-128"/>
                          <a:cs typeface="+mn-cs"/>
                        </a:rPr>
                        <a:t>（ぞんじる）</a:t>
                      </a:r>
                      <a:endParaRPr lang="ja-JP" altLang="en-US" sz="1800" b="1" kern="1200" dirty="0" smtClean="0">
                        <a:solidFill>
                          <a:schemeClr val="accent2"/>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en-US" altLang="ja-JP" sz="1800" kern="1200" dirty="0" smtClean="0">
                          <a:solidFill>
                            <a:schemeClr val="tx1"/>
                          </a:solidFill>
                          <a:latin typeface="Kozuka Gothic Pr6N R" panose="020B0400000000000000" pitchFamily="34" charset="-128"/>
                          <a:ea typeface="Kozuka Gothic Pr6N R" panose="020B0400000000000000" pitchFamily="34" charset="-128"/>
                          <a:cs typeface="+mn-cs"/>
                        </a:rPr>
                        <a:t> </a:t>
                      </a:r>
                      <a:r>
                        <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rPr>
                        <a:t>存じます</a:t>
                      </a:r>
                      <a:endParaRPr lang="ja-JP" altLang="en-US" sz="1800"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r>
            </a:tbl>
          </a:graphicData>
        </a:graphic>
      </p:graphicFrame>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3570" t="7895" r="54182" b="45384"/>
          <a:stretch>
            <a:fillRect/>
          </a:stretch>
        </p:blipFill>
        <p:spPr>
          <a:xfrm>
            <a:off x="9624060" y="3798570"/>
            <a:ext cx="2170430" cy="2700020"/>
          </a:xfrm>
          <a:prstGeom prst="rect">
            <a:avLst/>
          </a:prstGeom>
        </p:spPr>
      </p:pic>
      <p:sp>
        <p:nvSpPr>
          <p:cNvPr id="6" name="文本框 5"/>
          <p:cNvSpPr txBox="1"/>
          <p:nvPr/>
        </p:nvSpPr>
        <p:spPr>
          <a:xfrm>
            <a:off x="0" y="6522720"/>
            <a:ext cx="1783080" cy="398780"/>
          </a:xfrm>
          <a:prstGeom prst="rect">
            <a:avLst/>
          </a:prstGeom>
          <a:noFill/>
        </p:spPr>
        <p:txBody>
          <a:bodyPr wrap="square" rtlCol="0">
            <a:spAutoFit/>
          </a:bodyPr>
          <a:p>
            <a:r>
              <a:rPr lang="ja-JP" altLang="zh-CN" sz="2000">
                <a:latin typeface="UD Digi Kyokasho N-B" panose="02020700000000000000" charset="-128"/>
                <a:ea typeface="UD Digi Kyokasho N-B" panose="02020700000000000000" charset="-128"/>
              </a:rPr>
              <a:t>１１</a:t>
            </a:r>
            <a:r>
              <a:rPr lang="en-US" altLang="ja-JP" sz="2000">
                <a:latin typeface="UD Digi Kyokasho N-B" panose="02020700000000000000" charset="-128"/>
                <a:ea typeface="UD Digi Kyokasho N-B" panose="02020700000000000000" charset="-128"/>
              </a:rPr>
              <a:t>9</a:t>
            </a:r>
            <a:r>
              <a:rPr lang="ja-JP" altLang="zh-CN" sz="2000">
                <a:latin typeface="UD Digi Kyokasho N-B" panose="02020700000000000000" charset="-128"/>
                <a:ea typeface="UD Digi Kyokasho N-B" panose="02020700000000000000" charset="-128"/>
              </a:rPr>
              <a:t>ページ</a:t>
            </a:r>
            <a:endParaRPr lang="ja-JP" altLang="zh-CN" sz="2000">
              <a:latin typeface="UD Digi Kyokasho N-B" panose="02020700000000000000" charset="-128"/>
              <a:ea typeface="UD Digi Kyokasho N-B" panose="02020700000000000000" charset="-128"/>
            </a:endParaRPr>
          </a:p>
        </p:txBody>
      </p:sp>
      <p:sp>
        <p:nvSpPr>
          <p:cNvPr id="56" name="文本框 55"/>
          <p:cNvSpPr txBox="1"/>
          <p:nvPr/>
        </p:nvSpPr>
        <p:spPr>
          <a:xfrm>
            <a:off x="8509000" y="2397760"/>
            <a:ext cx="2960370" cy="922020"/>
          </a:xfrm>
          <a:prstGeom prst="rect">
            <a:avLst/>
          </a:prstGeom>
          <a:noFill/>
        </p:spPr>
        <p:txBody>
          <a:bodyPr wrap="square" rtlCol="0">
            <a:spAutoFit/>
          </a:bodyPr>
          <a:p>
            <a:r>
              <a:rPr lang="ja-JP" altLang="en-US" dirty="0">
                <a:latin typeface="Kozuka Gothic Pr6N R" panose="020B0400000000000000" pitchFamily="34" charset="-128"/>
                <a:ea typeface="Kozuka Gothic Pr6N R" panose="020B0400000000000000" pitchFamily="34" charset="-128"/>
              </a:rPr>
              <a:t>例：</a:t>
            </a:r>
            <a:endParaRPr lang="en-US" altLang="ja-JP" dirty="0">
              <a:latin typeface="Kozuka Gothic Pr6N R" panose="020B0400000000000000" pitchFamily="34" charset="-128"/>
              <a:ea typeface="Kozuka Gothic Pr6N R" panose="020B0400000000000000" pitchFamily="34" charset="-128"/>
            </a:endParaRPr>
          </a:p>
          <a:p>
            <a:r>
              <a:rPr lang="ja-JP" altLang="en-US" dirty="0">
                <a:latin typeface="Kozuka Gothic Pr6N R" panose="020B0400000000000000" pitchFamily="34" charset="-128"/>
                <a:ea typeface="Kozuka Gothic Pr6N R" panose="020B0400000000000000" pitchFamily="34" charset="-128"/>
              </a:rPr>
              <a:t>もうたくさん</a:t>
            </a:r>
            <a:r>
              <a:rPr lang="ja-JP" altLang="en-US" dirty="0">
                <a:solidFill>
                  <a:schemeClr val="accent2"/>
                </a:solidFill>
                <a:latin typeface="Kozuka Gothic Pr6N R" panose="020B0400000000000000" pitchFamily="34" charset="-128"/>
                <a:ea typeface="Kozuka Gothic Pr6N R" panose="020B0400000000000000" pitchFamily="34" charset="-128"/>
              </a:rPr>
              <a:t>食べました</a:t>
            </a:r>
            <a:r>
              <a:rPr lang="ja-JP" altLang="en-US" dirty="0">
                <a:latin typeface="Kozuka Gothic Pr6N R" panose="020B0400000000000000" pitchFamily="34" charset="-128"/>
                <a:ea typeface="Kozuka Gothic Pr6N R" panose="020B0400000000000000" pitchFamily="34" charset="-128"/>
              </a:rPr>
              <a:t>。</a:t>
            </a:r>
            <a:endParaRPr lang="en-US" altLang="ja-JP" dirty="0">
              <a:latin typeface="Kozuka Gothic Pr6N R" panose="020B0400000000000000" pitchFamily="34" charset="-128"/>
              <a:ea typeface="Kozuka Gothic Pr6N R" panose="020B0400000000000000" pitchFamily="34" charset="-128"/>
            </a:endParaRPr>
          </a:p>
          <a:p>
            <a:r>
              <a:rPr lang="ja-JP" altLang="en-US" dirty="0">
                <a:latin typeface="Kozuka Gothic Pr6N R" panose="020B0400000000000000" pitchFamily="34" charset="-128"/>
                <a:ea typeface="Kozuka Gothic Pr6N R" panose="020B0400000000000000" pitchFamily="34" charset="-128"/>
              </a:rPr>
              <a:t>もうたくさん</a:t>
            </a:r>
            <a:r>
              <a:rPr lang="ja-JP" altLang="en-US" dirty="0">
                <a:solidFill>
                  <a:schemeClr val="accent2"/>
                </a:solidFill>
                <a:latin typeface="Kozuka Gothic Pr6N R" panose="020B0400000000000000" pitchFamily="34" charset="-128"/>
                <a:ea typeface="Kozuka Gothic Pr6N R" panose="020B0400000000000000" pitchFamily="34" charset="-128"/>
              </a:rPr>
              <a:t>いただきました</a:t>
            </a:r>
            <a:r>
              <a:rPr lang="ja-JP" altLang="en-US" dirty="0">
                <a:latin typeface="Kozuka Gothic Pr6N R" panose="020B0400000000000000" pitchFamily="34" charset="-128"/>
                <a:ea typeface="Kozuka Gothic Pr6N R" panose="020B0400000000000000" pitchFamily="34" charset="-128"/>
              </a:rPr>
              <a:t>。</a:t>
            </a:r>
            <a:endParaRPr lang="en-US" altLang="ja-JP" dirty="0">
              <a:latin typeface="Kozuka Gothic Pr6N R" panose="020B0400000000000000" pitchFamily="34" charset="-128"/>
              <a:ea typeface="Kozuka Gothic Pr6N R" panose="020B0400000000000000" pitchFamily="34" charset="-128"/>
            </a:endParaRPr>
          </a:p>
        </p:txBody>
      </p:sp>
      <p:pic>
        <p:nvPicPr>
          <p:cNvPr id="41" name="图片 40">
            <a:hlinkClick r:id="rId3" action="ppaction://hlinksldjump"/>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4520" y="496570"/>
            <a:ext cx="10983595" cy="6000750"/>
          </a:xfrm>
          <a:prstGeom prst="rect">
            <a:avLst/>
          </a:prstGeom>
          <a:noFill/>
        </p:spPr>
        <p:txBody>
          <a:bodyPr wrap="square" rtlCol="0" anchor="t">
            <a:spAutoFit/>
          </a:bodyPr>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では、来週の土曜日に</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いたしましょう</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じゃあ、まず土曜日のご都合を</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伺いましょう</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わたくし</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（わたし）</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は李東と</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申します</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もうたくさん</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いただきました</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 先生に</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お目にかかる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（会う）</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ことができて、本当にうれしく</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存じます</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（6） シンポジウムのことについて、</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お聞きしたいです</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（7） 先生、わたくしが</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ご案内いたします</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（8） では、あとで</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お電話いたします</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400" noProof="0" dirty="0">
              <a:ln>
                <a:noFill/>
              </a:ln>
              <a:effectLst/>
              <a:highlight>
                <a:srgbClr val="00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41" name="图片 40">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32460" y="963930"/>
            <a:ext cx="10120630" cy="4632325"/>
          </a:xfrm>
          <a:prstGeom prst="rect">
            <a:avLst/>
          </a:prstGeom>
          <a:noFill/>
        </p:spPr>
        <p:txBody>
          <a:bodyPr wrap="square" rtlCol="0" anchor="t">
            <a:spAutoFit/>
          </a:bodyPr>
          <a:p>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 ております</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〈自谦〉</a:t>
            </a:r>
            <a:endParaRPr lang="en-US" altLang="ja-JP" sz="2800" b="1"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 「V ています」的自谦形式</a:t>
            </a:r>
            <a:endPar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V て+ おります</a:t>
            </a:r>
            <a:endPar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endPar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先生には日本語の授業でもいつもお世話になり</a:t>
            </a:r>
            <a:r>
              <a:rPr lang="ja-JP"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感謝しております</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8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私は大学で教師を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しております</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8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（3）私のうちにもどうぞいらっしゃってください。</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お待ちしております</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40000"/>
              </a:lnSpc>
            </a:pPr>
            <a:endParaRPr lang="en-US" altLang="ja-JP" sz="24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1" name="图片 40">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35671"/>
            <a:ext cx="10675299" cy="561594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altLang="en-US" sz="2800" b="1"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N/AⅡで</a:t>
            </a: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いらっしゃる</a:t>
            </a:r>
            <a:r>
              <a:rPr lang="ja-JP"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&lt;尊他&gt;　　</a:t>
            </a:r>
            <a:r>
              <a:rPr lang="ja-JP"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ござる　</a:t>
            </a:r>
            <a:r>
              <a:rPr lang="en-US" altLang="ja-JP"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ja-JP" altLang="zh-CN" sz="2800" b="1" i="0" u="none"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意义：用于表示对他人的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尊敬</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/Ⅱ</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形容词词干＋</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でいらっしゃる</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a:t>
            </a:r>
            <a:r>
              <a:rPr sz="2000" noProof="0" dirty="0" smtClean="0">
                <a:effectLst/>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N/AⅡ</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形容词词干＋</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でいらっしゃる</a:t>
            </a:r>
            <a:r>
              <a:rPr sz="2000" noProof="0" dirty="0" smtClean="0">
                <a:effectLst/>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是</a:t>
            </a:r>
            <a:r>
              <a:rPr sz="2000" noProof="0" dirty="0" smtClean="0">
                <a:effectLst/>
                <a:latin typeface="微软雅黑" panose="020B0503020204020204" pitchFamily="34" charset="-122"/>
                <a:ea typeface="微软雅黑" panose="020B0503020204020204" pitchFamily="34" charset="-122"/>
                <a:sym typeface="+mn-ea"/>
              </a:rPr>
              <a:t>「</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N/AⅡ</a:t>
            </a:r>
            <a:r>
              <a:rPr lang="ja-JP"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です</a:t>
            </a:r>
            <a:r>
              <a:rPr sz="2000" noProof="0" dirty="0" smtClean="0">
                <a:effectLst/>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的敬语（尊他）表现形式。</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あ、丸井さん</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でいらっしゃいますか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失礼ですが、どちらさま</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でいらっしゃいますか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こちらは鈴木さんのお母様</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でいらっしゃいます</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(4)お久しぶりです。お元気</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でいらっしゃいますか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ja-JP"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24041" y="582661"/>
            <a:ext cx="10675299" cy="569150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ていらっしゃる</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尊他</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意义：表示对动作主体的敬意</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ていらっしゃる</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ている</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」的敬语（尊他）表现</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実は、山田さんからそちらの会社で翻訳ができる人を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探し</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ていらっしゃる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とお聞きしたんですが</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sz="24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お仕事は何を</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し</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ていらっしゃいますか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何をしていますか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佐藤先生は神戸（こうべ）①に</a:t>
            </a:r>
            <a:r>
              <a:rPr kumimoji="0" sz="2400" b="0" i="0" u="sng" strike="noStrike" kern="1200" cap="none" spc="0" normalizeH="0" baseline="0">
                <a:latin typeface="Kozuka Gothic Pro R" panose="020B0400000000000000" pitchFamily="34" charset="-128"/>
                <a:ea typeface="Kozuka Gothic Pro R" panose="020B0400000000000000" pitchFamily="34" charset="-128"/>
                <a:cs typeface="Kozuka Gothic Pro R" panose="020B0400000000000000" pitchFamily="34" charset="-128"/>
              </a:rPr>
              <a:t>住ん</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でいらっしゃる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そうです。</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みなさんはスマホで動画を</a:t>
            </a:r>
            <a:r>
              <a:rPr kumimoji="0" sz="2400" b="0" i="0" u="sng" strike="noStrike" kern="1200" cap="none" spc="0" normalizeH="0" baseline="0">
                <a:latin typeface="Kozuka Gothic Pro R" panose="020B0400000000000000" pitchFamily="34" charset="-128"/>
                <a:ea typeface="Kozuka Gothic Pro R" panose="020B0400000000000000" pitchFamily="34" charset="-128"/>
                <a:cs typeface="Kozuka Gothic Pro R" panose="020B0400000000000000" pitchFamily="34" charset="-128"/>
              </a:rPr>
              <a:t>撮っ</a:t>
            </a:r>
            <a:r>
              <a:rPr kumimoji="0" altLang="en-US" sz="24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ていらっしゃいます</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a:t>
            </a:r>
            <a:endPar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34836" y="562341"/>
            <a:ext cx="10675299" cy="573278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お/ごVです</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&lt;</a:t>
            </a:r>
            <a:r>
              <a:rPr kumimoji="0" lang="zh-CN"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尊他</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&gt;</a:t>
            </a:r>
            <a:endParaRPr kumimoji="0" lang="en-US"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意义：描述动作的尊他语，表示对动作主体的敬意</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お＋</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和语动词第一连用形</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＋です；ご＋</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汉语动词的词干</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＋です</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遠藤先生！今、</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お帰りです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お客様、何か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お探しです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課長、山田様が</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お待ちです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佐藤部長は明日から</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ご旅行で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３週間いらっしゃらないそうです。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シンポジウムには遠藤先生も</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ご出席でした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43726" y="613141"/>
            <a:ext cx="10675299" cy="5631180"/>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V（ら）れる</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&lt;</a:t>
            </a:r>
            <a:r>
              <a:rPr lang="zh-CN" altLang="ja-JP" sz="2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尊他</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&gt;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意义：描述动作的尊他语，表示对动作主体的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敬意。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ja-JP"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动词词干</a:t>
            </a:r>
            <a:r>
              <a:rPr lang="en-US" altLang="zh-CN"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ら</a:t>
            </a:r>
            <a:r>
              <a:rPr lang="zh-CN" altLang="en-US"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れる</a:t>
            </a:r>
            <a:r>
              <a:rPr lang="zh-CN" altLang="ja-JP"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，与被动态形式</a:t>
            </a:r>
            <a:r>
              <a:rPr lang="zh-CN" altLang="ja-JP"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相同</a:t>
            </a:r>
            <a:endParaRPr lang="zh-CN" altLang="ja-JP"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说明：「V（られる）」可以表示敬语，被动态，自动态，能动态，在句子中使用时究竟是哪一种功能，要依靠句子结构或上下文来判断。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zh-CN" altLang="en-US"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昨日、胡先生が</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来られて</a:t>
            </a: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、教えてください</a:t>
            </a: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ました。</a:t>
            </a:r>
            <a:endPar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zh-CN"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あの方は、東西大学で中国史学を</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専攻されました</a:t>
            </a:r>
            <a:r>
              <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zh-CN"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この本は、遠藤先生が</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書かれた</a:t>
            </a:r>
            <a:r>
              <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本です</a:t>
            </a:r>
            <a:r>
              <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zh-CN"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04850" y="644525"/>
            <a:ext cx="10782300" cy="55695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Ｎにより</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Ｎによって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原因</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意义：表示原因，谓语一般为</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过去时</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，用来说明结果。</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译文：因为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；由于</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原因而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说明：多用于</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书面语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インターネットの</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普及</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によって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、海外の情報が手に入りやすくなり、文化交流も　　　　　　　　いっそう盛んになった。</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endPar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交通事故</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によって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電車は３時間も遅れた。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戦争</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によって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おおぜいの人がなくなった。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南の地方は今回の</a:t>
            </a:r>
            <a:r>
              <a:rPr lang="ja-JP" altLang="en-US" sz="2400" u="sng" dirty="0">
                <a:solidFill>
                  <a:prstClr val="black"/>
                </a:solidFill>
                <a:ea typeface="Kozuka Gothic Pro R" panose="020B0400000000000000" pitchFamily="34" charset="-128"/>
                <a:sym typeface="+mn-ea"/>
              </a:rPr>
              <a:t>台風</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により</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大きな被害を受けた。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644043" y="438649"/>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61911" y="561883"/>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九、体</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1233170" y="1309370"/>
          <a:ext cx="9272905" cy="3964305"/>
        </p:xfrm>
        <a:graphic>
          <a:graphicData uri="http://schemas.openxmlformats.org/drawingml/2006/table">
            <a:tbl>
              <a:tblPr firstRow="1" bandRow="1">
                <a:tableStyleId>{5940675A-B579-460E-94D1-54222C63F5DA}</a:tableStyleId>
              </a:tblPr>
              <a:tblGrid>
                <a:gridCol w="2474595"/>
                <a:gridCol w="6798310"/>
              </a:tblGrid>
              <a:tr h="40068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体  </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758825">
                <a:tc>
                  <a:txBody>
                    <a:bodyPr/>
                    <a:lstStyle/>
                    <a:p>
                      <a:r>
                        <a:rPr lang="en-US" altLang="ja-JP" sz="2000" dirty="0">
                          <a:solidFill>
                            <a:srgbClr val="E66138"/>
                          </a:solidFill>
                        </a:rPr>
                        <a:t>V</a:t>
                      </a:r>
                      <a:r>
                        <a:rPr lang="ja-JP" altLang="en-US" sz="2000" dirty="0">
                          <a:solidFill>
                            <a:srgbClr val="E66138"/>
                          </a:solidFill>
                          <a:sym typeface="+mn-ea"/>
                        </a:rPr>
                        <a:t>ている</a:t>
                      </a:r>
                      <a:r>
                        <a:rPr lang="en-US" altLang="ja-JP" sz="2000" dirty="0">
                          <a:solidFill>
                            <a:srgbClr val="E66138"/>
                          </a:solidFill>
                          <a:sym typeface="+mn-ea"/>
                        </a:rPr>
                        <a:t>   </a:t>
                      </a:r>
                      <a:r>
                        <a:rPr lang="en-US" altLang="zh-CN" sz="2000" dirty="0">
                          <a:solidFill>
                            <a:srgbClr val="E66138"/>
                          </a:solidFill>
                          <a:sym typeface="+mn-ea"/>
                        </a:rPr>
                        <a:t> </a:t>
                      </a:r>
                      <a:r>
                        <a:rPr lang="en-US" altLang="ja-JP" sz="2000" dirty="0">
                          <a:solidFill>
                            <a:srgbClr val="E66138"/>
                          </a:solidFill>
                          <a:sym typeface="+mn-ea"/>
                        </a:rPr>
                        <a:t>  </a:t>
                      </a:r>
                      <a:r>
                        <a:rPr lang="en-US" altLang="zh-CN" sz="2000" dirty="0">
                          <a:solidFill>
                            <a:srgbClr val="E66138"/>
                          </a:solidFill>
                          <a:sym typeface="+mn-ea"/>
                        </a:rPr>
                        <a:t> </a:t>
                      </a:r>
                      <a:endParaRPr lang="en-US" altLang="zh-CN" sz="2000" dirty="0">
                        <a:solidFill>
                          <a:srgbClr val="E66138"/>
                        </a:solidFill>
                        <a:sym typeface="+mn-ea"/>
                      </a:endParaRPr>
                    </a:p>
                  </a:txBody>
                  <a:tcPr anchor="ctr"/>
                </a:tc>
                <a:tc>
                  <a:txBody>
                    <a:bodyPr/>
                    <a:lstStyle/>
                    <a:p>
                      <a:pPr algn="l">
                        <a:lnSpc>
                          <a:spcPct val="120000"/>
                        </a:lnSpc>
                      </a:pPr>
                      <a:r>
                        <a:rPr lang="en-US" altLang="ja-JP" sz="1800" dirty="0">
                          <a:latin typeface="微软雅黑" panose="020B0503020204020204" pitchFamily="34" charset="-122"/>
                          <a:ea typeface="微软雅黑" panose="020B0503020204020204" pitchFamily="34" charset="-122"/>
                          <a:hlinkClick r:id="rId2" action="ppaction://hlinksldjump"/>
                        </a:rPr>
                        <a:t>1-2-2</a:t>
                      </a:r>
                      <a:r>
                        <a:rPr lang="ja-JP" altLang="en-US" sz="1800" dirty="0">
                          <a:latin typeface="微软雅黑" panose="020B0503020204020204" pitchFamily="34" charset="-122"/>
                          <a:ea typeface="微软雅黑" panose="020B0503020204020204" pitchFamily="34" charset="-122"/>
                          <a:hlinkClick r:id="rId2" action="ppaction://hlinksldjump"/>
                        </a:rPr>
                        <a:t>　</a:t>
                      </a:r>
                      <a:r>
                        <a:rPr lang="en-US" altLang="ja-JP" sz="1800" dirty="0">
                          <a:latin typeface="微软雅黑" panose="020B0503020204020204" pitchFamily="34" charset="-122"/>
                          <a:ea typeface="微软雅黑" panose="020B0503020204020204" pitchFamily="34" charset="-122"/>
                          <a:hlinkClick r:id="rId2" action="ppaction://hlinksldjump"/>
                        </a:rPr>
                        <a:t>V</a:t>
                      </a:r>
                      <a:r>
                        <a:rPr lang="ja-JP" altLang="en-US" sz="1800" dirty="0">
                          <a:latin typeface="微软雅黑" panose="020B0503020204020204" pitchFamily="34" charset="-122"/>
                          <a:ea typeface="微软雅黑" panose="020B0503020204020204" pitchFamily="34" charset="-122"/>
                          <a:hlinkClick r:id="rId2" action="ppaction://hlinksldjump"/>
                        </a:rPr>
                        <a:t>ている（４）</a:t>
                      </a:r>
                      <a:r>
                        <a:rPr lang="ja-JP" altLang="en-US" sz="1800" dirty="0">
                          <a:latin typeface="微软雅黑" panose="020B0503020204020204" pitchFamily="34" charset="-122"/>
                          <a:ea typeface="微软雅黑" panose="020B0503020204020204" pitchFamily="34" charset="-122"/>
                        </a:rPr>
                        <a:t>＜状态＞　　</a:t>
                      </a:r>
                      <a:endParaRPr lang="ja-JP" altLang="en-US"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hlinkClick r:id="rId3" action="ppaction://hlinksldjump"/>
                        </a:rPr>
                        <a:t>4-3-2</a:t>
                      </a:r>
                      <a:r>
                        <a:rPr lang="ja-JP" altLang="en-US" sz="1800" dirty="0">
                          <a:latin typeface="微软雅黑" panose="020B0503020204020204" pitchFamily="34" charset="-122"/>
                          <a:ea typeface="微软雅黑" panose="020B0503020204020204" pitchFamily="34" charset="-122"/>
                          <a:hlinkClick r:id="rId3" action="ppaction://hlinksldjump"/>
                        </a:rPr>
                        <a:t>　Ｖていられない</a:t>
                      </a:r>
                      <a:r>
                        <a:rPr lang="ja-JP" altLang="en-US" sz="1800" dirty="0">
                          <a:latin typeface="微软雅黑" panose="020B0503020204020204" pitchFamily="34" charset="-122"/>
                          <a:ea typeface="微软雅黑" panose="020B0503020204020204" pitchFamily="34" charset="-122"/>
                        </a:rPr>
                        <a:t>＜状态难以持续＞　</a:t>
                      </a:r>
                      <a:r>
                        <a:rPr lang="en-US" altLang="ja-JP" sz="1800" dirty="0">
                          <a:latin typeface="微软雅黑" panose="020B0503020204020204" pitchFamily="34" charset="-122"/>
                          <a:ea typeface="微软雅黑" panose="020B0503020204020204" pitchFamily="34" charset="-122"/>
                        </a:rPr>
                        <a:t>  </a:t>
                      </a:r>
                      <a:endParaRPr lang="en-US" altLang="ja-JP" sz="1800" dirty="0">
                        <a:latin typeface="微软雅黑" panose="020B0503020204020204" pitchFamily="34" charset="-122"/>
                        <a:ea typeface="微软雅黑" panose="020B0503020204020204" pitchFamily="34" charset="-122"/>
                      </a:endParaRPr>
                    </a:p>
                  </a:txBody>
                  <a:tcPr anchor="ctr"/>
                </a:tc>
              </a:tr>
              <a:tr h="749300">
                <a:tc>
                  <a:txBody>
                    <a:bodyPr/>
                    <a:lstStyle/>
                    <a:p>
                      <a:r>
                        <a:rPr lang="en-US" altLang="ja-JP" sz="2000" dirty="0">
                          <a:solidFill>
                            <a:srgbClr val="E66138"/>
                          </a:solidFill>
                        </a:rPr>
                        <a:t>V</a:t>
                      </a:r>
                      <a:r>
                        <a:rPr lang="ja-JP" altLang="en-US" sz="2000" dirty="0">
                          <a:solidFill>
                            <a:srgbClr val="E66138"/>
                          </a:solidFill>
                        </a:rPr>
                        <a:t>ていく</a:t>
                      </a:r>
                      <a:r>
                        <a:rPr lang="en-US" altLang="ja-JP" sz="2000" dirty="0">
                          <a:solidFill>
                            <a:srgbClr val="E66138"/>
                          </a:solidFill>
                        </a:rPr>
                        <a:t>  </a:t>
                      </a:r>
                      <a:r>
                        <a:rPr lang="en-US" altLang="zh-CN" sz="2000" dirty="0">
                          <a:solidFill>
                            <a:srgbClr val="E66138"/>
                          </a:solidFill>
                        </a:rPr>
                        <a:t> </a:t>
                      </a:r>
                      <a:endParaRPr lang="zh-CN" altLang="ja-JP" sz="2000" dirty="0">
                        <a:solidFill>
                          <a:srgbClr val="E66138"/>
                        </a:solidFill>
                      </a:endParaRPr>
                    </a:p>
                    <a:p>
                      <a:r>
                        <a:rPr lang="ja-JP" altLang="en-US" sz="2000" dirty="0">
                          <a:solidFill>
                            <a:srgbClr val="E66138"/>
                          </a:solidFill>
                        </a:rPr>
                        <a:t>／てくる　</a:t>
                      </a:r>
                      <a:r>
                        <a:rPr lang="en-US" altLang="zh-CN" sz="2000" dirty="0">
                          <a:solidFill>
                            <a:srgbClr val="E66138"/>
                          </a:solidFill>
                        </a:rPr>
                        <a:t> </a:t>
                      </a:r>
                      <a:endParaRPr lang="en-US" altLang="zh-CN" sz="2000" dirty="0">
                        <a:solidFill>
                          <a:srgbClr val="E66138"/>
                        </a:solidFill>
                      </a:endParaRPr>
                    </a:p>
                  </a:txBody>
                  <a:tcPr anchor="ctr"/>
                </a:tc>
                <a:tc>
                  <a:txBody>
                    <a:bodyPr/>
                    <a:lstStyle/>
                    <a:p>
                      <a:pPr algn="l">
                        <a:lnSpc>
                          <a:spcPct val="120000"/>
                        </a:lnSpc>
                      </a:pPr>
                      <a:r>
                        <a:rPr lang="en-US" altLang="ja-JP" sz="1800" dirty="0">
                          <a:latin typeface="微软雅黑" panose="020B0503020204020204" pitchFamily="34" charset="-122"/>
                          <a:ea typeface="微软雅黑" panose="020B0503020204020204" pitchFamily="34" charset="-122"/>
                          <a:hlinkClick r:id="rId4" action="ppaction://hlinksldjump"/>
                        </a:rPr>
                        <a:t>2-1-3</a:t>
                      </a:r>
                      <a:r>
                        <a:rPr lang="ja-JP" altLang="en-US" sz="1800" dirty="0">
                          <a:latin typeface="微软雅黑" panose="020B0503020204020204" pitchFamily="34" charset="-122"/>
                          <a:ea typeface="微软雅黑" panose="020B0503020204020204" pitchFamily="34" charset="-122"/>
                          <a:hlinkClick r:id="rId4" action="ppaction://hlinksldjump"/>
                        </a:rPr>
                        <a:t>　Ｖて行く</a:t>
                      </a:r>
                      <a:r>
                        <a:rPr lang="en-US" altLang="ja-JP" sz="1800" dirty="0">
                          <a:latin typeface="微软雅黑" panose="020B0503020204020204" pitchFamily="34" charset="-122"/>
                          <a:ea typeface="微软雅黑" panose="020B0503020204020204" pitchFamily="34" charset="-122"/>
                          <a:hlinkClick r:id="rId4" action="ppaction://hlinksldjump"/>
                        </a:rPr>
                        <a:t>/</a:t>
                      </a:r>
                      <a:r>
                        <a:rPr lang="ja-JP" altLang="en-US" sz="1800" dirty="0">
                          <a:latin typeface="微软雅黑" panose="020B0503020204020204" pitchFamily="34" charset="-122"/>
                          <a:ea typeface="微软雅黑" panose="020B0503020204020204" pitchFamily="34" charset="-122"/>
                          <a:hlinkClick r:id="rId4" action="ppaction://hlinksldjump"/>
                        </a:rPr>
                        <a:t>来る</a:t>
                      </a:r>
                      <a:r>
                        <a:rPr lang="ja-JP" altLang="en-US" sz="1800" dirty="0">
                          <a:latin typeface="微软雅黑" panose="020B0503020204020204" pitchFamily="34" charset="-122"/>
                          <a:ea typeface="微软雅黑" panose="020B0503020204020204" pitchFamily="34" charset="-122"/>
                        </a:rPr>
                        <a:t>＜主体的</a:t>
                      </a:r>
                      <a:r>
                        <a:rPr lang="ja-JP" altLang="en-US" sz="1800" dirty="0">
                          <a:solidFill>
                            <a:srgbClr val="FF0000"/>
                          </a:solidFill>
                          <a:latin typeface="微软雅黑" panose="020B0503020204020204" pitchFamily="34" charset="-122"/>
                          <a:ea typeface="微软雅黑" panose="020B0503020204020204" pitchFamily="34" charset="-122"/>
                        </a:rPr>
                        <a:t>移动</a:t>
                      </a:r>
                      <a:r>
                        <a:rPr lang="ja-JP" altLang="en-US" sz="1800" dirty="0">
                          <a:latin typeface="微软雅黑" panose="020B0503020204020204" pitchFamily="34" charset="-122"/>
                          <a:ea typeface="微软雅黑" panose="020B0503020204020204" pitchFamily="34" charset="-122"/>
                        </a:rPr>
                        <a:t>＞</a:t>
                      </a:r>
                      <a:endParaRPr lang="ja-JP" altLang="en-US"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hlinkClick r:id="rId5" action="ppaction://hlinksldjump"/>
                        </a:rPr>
                        <a:t>2-3-3</a:t>
                      </a:r>
                      <a:r>
                        <a:rPr lang="ja-JP" altLang="en-US" sz="1800" dirty="0">
                          <a:latin typeface="微软雅黑" panose="020B0503020204020204" pitchFamily="34" charset="-122"/>
                          <a:ea typeface="微软雅黑" panose="020B0503020204020204" pitchFamily="34" charset="-122"/>
                          <a:hlinkClick r:id="rId5" action="ppaction://hlinksldjump"/>
                        </a:rPr>
                        <a:t>　</a:t>
                      </a:r>
                      <a:r>
                        <a:rPr lang="ja-JP" altLang="en-US" sz="1800" dirty="0">
                          <a:latin typeface="微软雅黑" panose="020B0503020204020204" pitchFamily="34" charset="-122"/>
                          <a:ea typeface="微软雅黑" panose="020B0503020204020204" pitchFamily="34" charset="-122"/>
                          <a:sym typeface="+mn-ea"/>
                          <a:hlinkClick r:id="rId5" action="ppaction://hlinksldjump"/>
                        </a:rPr>
                        <a:t>Ｖて行く</a:t>
                      </a:r>
                      <a:r>
                        <a:rPr lang="en-US" altLang="ja-JP" sz="1800" dirty="0">
                          <a:latin typeface="微软雅黑" panose="020B0503020204020204" pitchFamily="34" charset="-122"/>
                          <a:ea typeface="微软雅黑" panose="020B0503020204020204" pitchFamily="34" charset="-122"/>
                          <a:sym typeface="+mn-ea"/>
                          <a:hlinkClick r:id="rId5" action="ppaction://hlinksldjump"/>
                        </a:rPr>
                        <a:t>/</a:t>
                      </a:r>
                      <a:r>
                        <a:rPr lang="ja-JP" altLang="en-US" sz="1800" dirty="0">
                          <a:latin typeface="微软雅黑" panose="020B0503020204020204" pitchFamily="34" charset="-122"/>
                          <a:ea typeface="微软雅黑" panose="020B0503020204020204" pitchFamily="34" charset="-122"/>
                          <a:sym typeface="+mn-ea"/>
                          <a:hlinkClick r:id="rId5" action="ppaction://hlinksldjump"/>
                        </a:rPr>
                        <a:t>来る</a:t>
                      </a:r>
                      <a:r>
                        <a:rPr lang="ja-JP" altLang="en-US" sz="1800" dirty="0">
                          <a:latin typeface="微软雅黑" panose="020B0503020204020204" pitchFamily="34" charset="-122"/>
                          <a:ea typeface="微软雅黑" panose="020B0503020204020204" pitchFamily="34" charset="-122"/>
                          <a:sym typeface="+mn-ea"/>
                        </a:rPr>
                        <a:t>＜动作、变化的持续＞</a:t>
                      </a:r>
                      <a:endParaRPr lang="ja-JP" altLang="en-US" sz="1800" dirty="0">
                        <a:latin typeface="微软雅黑" panose="020B0503020204020204" pitchFamily="34" charset="-122"/>
                        <a:ea typeface="微软雅黑" panose="020B0503020204020204" pitchFamily="34" charset="-122"/>
                        <a:sym typeface="+mn-ea"/>
                      </a:endParaRPr>
                    </a:p>
                    <a:p>
                      <a:pPr algn="l">
                        <a:lnSpc>
                          <a:spcPct val="120000"/>
                        </a:lnSpc>
                      </a:pPr>
                      <a:r>
                        <a:rPr lang="en-US" altLang="ja-JP" sz="1800" dirty="0">
                          <a:latin typeface="微软雅黑" panose="020B0503020204020204" pitchFamily="34" charset="-122"/>
                          <a:ea typeface="微软雅黑" panose="020B0503020204020204" pitchFamily="34" charset="-122"/>
                          <a:sym typeface="+mn-ea"/>
                          <a:hlinkClick r:id="rId6" action="ppaction://hlinksldjump"/>
                        </a:rPr>
                        <a:t>10-1-2</a:t>
                      </a:r>
                      <a:r>
                        <a:rPr lang="ja-JP" altLang="en-US" sz="1800" dirty="0">
                          <a:latin typeface="微软雅黑" panose="020B0503020204020204" pitchFamily="34" charset="-122"/>
                          <a:ea typeface="微软雅黑" panose="020B0503020204020204" pitchFamily="34" charset="-122"/>
                          <a:sym typeface="+mn-ea"/>
                          <a:hlinkClick r:id="rId6" action="ppaction://hlinksldjump"/>
                        </a:rPr>
                        <a:t>　</a:t>
                      </a:r>
                      <a:r>
                        <a:rPr lang="ja-JP" altLang="en-US" sz="1800" dirty="0">
                          <a:latin typeface="微软雅黑" panose="020B0503020204020204" pitchFamily="34" charset="-122"/>
                          <a:ea typeface="微软雅黑" panose="020B0503020204020204" pitchFamily="34" charset="-122"/>
                          <a:sym typeface="+mn-ea"/>
                          <a:hlinkClick r:id="rId6" action="ppaction://hlinksldjump"/>
                        </a:rPr>
                        <a:t>Ｖて来る</a:t>
                      </a:r>
                      <a:r>
                        <a:rPr lang="ja-JP" altLang="en-US" sz="1800" dirty="0">
                          <a:latin typeface="微软雅黑" panose="020B0503020204020204" pitchFamily="34" charset="-122"/>
                          <a:ea typeface="微软雅黑" panose="020B0503020204020204" pitchFamily="34" charset="-122"/>
                          <a:sym typeface="+mn-ea"/>
                        </a:rPr>
                        <a:t>＜物品、信息的移动＞</a:t>
                      </a:r>
                      <a:endParaRPr lang="ja-JP" altLang="en-US" sz="1800" dirty="0">
                        <a:latin typeface="微软雅黑" panose="020B0503020204020204" pitchFamily="34" charset="-122"/>
                        <a:ea typeface="微软雅黑" panose="020B0503020204020204" pitchFamily="34" charset="-122"/>
                        <a:sym typeface="+mn-ea"/>
                      </a:endParaRPr>
                    </a:p>
                  </a:txBody>
                  <a:tcPr anchor="ctr"/>
                </a:tc>
              </a:tr>
              <a:tr h="521970">
                <a:tc>
                  <a:txBody>
                    <a:bodyPr/>
                    <a:lstStyle/>
                    <a:p>
                      <a:r>
                        <a:rPr lang="en-US" altLang="ja-JP" sz="2000" dirty="0">
                          <a:solidFill>
                            <a:srgbClr val="E66138"/>
                          </a:solidFill>
                        </a:rPr>
                        <a:t>V</a:t>
                      </a:r>
                      <a:r>
                        <a:rPr lang="ja-JP" altLang="en-US" sz="2000" dirty="0">
                          <a:solidFill>
                            <a:srgbClr val="E66138"/>
                          </a:solidFill>
                        </a:rPr>
                        <a:t>てしまう</a:t>
                      </a:r>
                      <a:r>
                        <a:rPr lang="en-US" altLang="ja-JP" sz="2000" dirty="0">
                          <a:solidFill>
                            <a:srgbClr val="E66138"/>
                          </a:solidFill>
                        </a:rPr>
                        <a:t>  </a:t>
                      </a:r>
                      <a:r>
                        <a:rPr lang="en-US" altLang="zh-CN" sz="2000" dirty="0">
                          <a:solidFill>
                            <a:srgbClr val="E66138"/>
                          </a:solidFill>
                        </a:rPr>
                        <a:t>  </a:t>
                      </a:r>
                      <a:r>
                        <a:rPr lang="en-US" altLang="zh-CN" sz="2000" dirty="0">
                          <a:solidFill>
                            <a:srgbClr val="E66138"/>
                          </a:solidFill>
                        </a:rPr>
                        <a:t>  </a:t>
                      </a:r>
                      <a:endParaRPr lang="en-US" altLang="zh-CN" sz="2000" dirty="0">
                        <a:solidFill>
                          <a:srgbClr val="E66138"/>
                        </a:solidFill>
                      </a:endParaRPr>
                    </a:p>
                  </a:txBody>
                  <a:tcPr anchor="ctr"/>
                </a:tc>
                <a:tc>
                  <a:txBody>
                    <a:bodyPr/>
                    <a:lstStyle/>
                    <a:p>
                      <a:pPr algn="l">
                        <a:lnSpc>
                          <a:spcPct val="120000"/>
                        </a:lnSpc>
                      </a:pPr>
                      <a:r>
                        <a:rPr lang="en-US" altLang="ja-JP" sz="1800" dirty="0">
                          <a:latin typeface="微软雅黑" panose="020B0503020204020204" pitchFamily="34" charset="-122"/>
                          <a:ea typeface="微软雅黑" panose="020B0503020204020204" pitchFamily="34" charset="-122"/>
                          <a:hlinkClick r:id="rId7" action="ppaction://hlinksldjump"/>
                        </a:rPr>
                        <a:t>5-2-4</a:t>
                      </a:r>
                      <a:r>
                        <a:rPr lang="ja-JP" altLang="en-US" sz="1800" dirty="0">
                          <a:latin typeface="微软雅黑" panose="020B0503020204020204" pitchFamily="34" charset="-122"/>
                          <a:ea typeface="微软雅黑" panose="020B0503020204020204" pitchFamily="34" charset="-122"/>
                          <a:hlinkClick r:id="rId7" action="ppaction://hlinksldjump"/>
                        </a:rPr>
                        <a:t>　Ｖてしまった</a:t>
                      </a:r>
                      <a:r>
                        <a:rPr lang="ja-JP" altLang="en-US" sz="1800" dirty="0">
                          <a:latin typeface="微软雅黑" panose="020B0503020204020204" pitchFamily="34" charset="-122"/>
                          <a:ea typeface="微软雅黑" panose="020B0503020204020204" pitchFamily="34" charset="-122"/>
                        </a:rPr>
                        <a:t>＜消极的结果＞</a:t>
                      </a:r>
                      <a:r>
                        <a:rPr lang="en-US" altLang="ja-JP" sz="1800" dirty="0">
                          <a:latin typeface="微软雅黑" panose="020B0503020204020204" pitchFamily="34" charset="-122"/>
                          <a:ea typeface="微软雅黑" panose="020B0503020204020204" pitchFamily="34" charset="-122"/>
                        </a:rPr>
                        <a:t>  </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sym typeface="+mn-ea"/>
                          <a:hlinkClick r:id="rId8" action="ppaction://hlinksldjump"/>
                        </a:rPr>
                        <a:t>10-2-1</a:t>
                      </a:r>
                      <a:r>
                        <a:rPr lang="ja-JP" altLang="en-US" sz="1800" dirty="0">
                          <a:latin typeface="微软雅黑" panose="020B0503020204020204" pitchFamily="34" charset="-122"/>
                          <a:ea typeface="微软雅黑" panose="020B0503020204020204" pitchFamily="34" charset="-122"/>
                          <a:sym typeface="+mn-ea"/>
                          <a:hlinkClick r:id="rId8" action="ppaction://hlinksldjump"/>
                        </a:rPr>
                        <a:t>　Ｖてしまった</a:t>
                      </a:r>
                      <a:r>
                        <a:rPr lang="ja-JP" altLang="en-US" sz="1800" dirty="0">
                          <a:latin typeface="微软雅黑" panose="020B0503020204020204" pitchFamily="34" charset="-122"/>
                          <a:ea typeface="微软雅黑" panose="020B0503020204020204" pitchFamily="34" charset="-122"/>
                          <a:sym typeface="+mn-ea"/>
                        </a:rPr>
                        <a:t>＜强行做某事的意志＞</a:t>
                      </a:r>
                      <a:r>
                        <a:rPr lang="en-US" altLang="ja-JP" sz="1800" dirty="0">
                          <a:latin typeface="微软雅黑" panose="020B0503020204020204" pitchFamily="34" charset="-122"/>
                          <a:ea typeface="微软雅黑" panose="020B0503020204020204" pitchFamily="34" charset="-122"/>
                          <a:sym typeface="+mn-ea"/>
                        </a:rPr>
                        <a:t> </a:t>
                      </a:r>
                      <a:endParaRPr lang="ja-JP" altLang="zh-CN" sz="1800" dirty="0">
                        <a:latin typeface="微软雅黑" panose="020B0503020204020204" pitchFamily="34" charset="-122"/>
                        <a:ea typeface="微软雅黑" panose="020B0503020204020204" pitchFamily="34" charset="-122"/>
                      </a:endParaRPr>
                    </a:p>
                  </a:txBody>
                  <a:tcPr anchor="ctr"/>
                </a:tc>
              </a:tr>
              <a:tr h="511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rgbClr val="E66138"/>
                          </a:solidFill>
                        </a:rPr>
                        <a:t>V</a:t>
                      </a:r>
                      <a:r>
                        <a:rPr lang="ja-JP" altLang="en-US" sz="2000" dirty="0">
                          <a:solidFill>
                            <a:srgbClr val="E66138"/>
                          </a:solidFill>
                        </a:rPr>
                        <a:t>てみる　　</a:t>
                      </a:r>
                      <a:r>
                        <a:rPr lang="en-US" altLang="zh-CN" sz="2000" dirty="0">
                          <a:solidFill>
                            <a:srgbClr val="E66138"/>
                          </a:solidFill>
                        </a:rPr>
                        <a:t>  </a:t>
                      </a:r>
                      <a:r>
                        <a:rPr lang="ja-JP" altLang="en-US" sz="2000" dirty="0">
                          <a:solidFill>
                            <a:srgbClr val="E66138"/>
                          </a:solidFill>
                        </a:rPr>
                        <a:t>　</a:t>
                      </a:r>
                      <a:endParaRPr lang="ja-JP" altLang="en-US" sz="2000" dirty="0">
                        <a:solidFill>
                          <a:srgbClr val="E66138"/>
                        </a:solidFill>
                      </a:endParaRPr>
                    </a:p>
                  </a:txBody>
                  <a:tcPr anchor="ctr"/>
                </a:tc>
                <a:tc>
                  <a:txBody>
                    <a:bodyPr/>
                    <a:lstStyle/>
                    <a:p>
                      <a:pPr algn="l">
                        <a:lnSpc>
                          <a:spcPct val="120000"/>
                        </a:lnSpc>
                      </a:pPr>
                      <a:r>
                        <a:rPr lang="en-US" altLang="ja-JP" sz="1800" kern="1200" dirty="0">
                          <a:solidFill>
                            <a:schemeClr val="tx1"/>
                          </a:solidFill>
                          <a:latin typeface="微软雅黑" panose="020B0503020204020204" pitchFamily="34" charset="-122"/>
                          <a:ea typeface="微软雅黑" panose="020B0503020204020204" pitchFamily="34" charset="-122"/>
                          <a:cs typeface="+mn-cs"/>
                          <a:hlinkClick r:id="rId9" action="ppaction://hlinksldjump"/>
                        </a:rPr>
                        <a:t>4-1-3</a:t>
                      </a:r>
                      <a:r>
                        <a:rPr lang="ja-JP" altLang="en-US" sz="1800" kern="1200" dirty="0">
                          <a:solidFill>
                            <a:schemeClr val="tx1"/>
                          </a:solidFill>
                          <a:latin typeface="微软雅黑" panose="020B0503020204020204" pitchFamily="34" charset="-122"/>
                          <a:ea typeface="微软雅黑" panose="020B0503020204020204" pitchFamily="34" charset="-122"/>
                          <a:cs typeface="+mn-cs"/>
                          <a:hlinkClick r:id="rId9" action="ppaction://hlinksldjump"/>
                        </a:rPr>
                        <a:t>　</a:t>
                      </a:r>
                      <a:r>
                        <a:rPr lang="en-US" altLang="ja-JP" sz="1800" kern="1200" dirty="0">
                          <a:solidFill>
                            <a:schemeClr val="tx1"/>
                          </a:solidFill>
                          <a:latin typeface="微软雅黑" panose="020B0503020204020204" pitchFamily="34" charset="-122"/>
                          <a:ea typeface="微软雅黑" panose="020B0503020204020204" pitchFamily="34" charset="-122"/>
                          <a:cs typeface="+mn-cs"/>
                          <a:hlinkClick r:id="rId9" action="ppaction://hlinksldjump"/>
                        </a:rPr>
                        <a:t>V</a:t>
                      </a:r>
                      <a:r>
                        <a:rPr lang="ja-JP" altLang="en-US" sz="1800" kern="1200" dirty="0">
                          <a:solidFill>
                            <a:schemeClr val="tx1"/>
                          </a:solidFill>
                          <a:latin typeface="微软雅黑" panose="020B0503020204020204" pitchFamily="34" charset="-122"/>
                          <a:ea typeface="微软雅黑" panose="020B0503020204020204" pitchFamily="34" charset="-122"/>
                          <a:cs typeface="+mn-cs"/>
                          <a:hlinkClick r:id="rId9" action="ppaction://hlinksldjump"/>
                        </a:rPr>
                        <a:t>てみる</a:t>
                      </a:r>
                      <a:r>
                        <a:rPr lang="en-US" altLang="ja-JP" sz="1800" kern="1200" dirty="0">
                          <a:solidFill>
                            <a:schemeClr val="tx1"/>
                          </a:solidFill>
                          <a:latin typeface="微软雅黑" panose="020B0503020204020204" pitchFamily="34" charset="-122"/>
                          <a:ea typeface="微软雅黑" panose="020B0503020204020204" pitchFamily="34" charset="-122"/>
                          <a:cs typeface="+mn-cs"/>
                        </a:rPr>
                        <a:t>&lt;</a:t>
                      </a:r>
                      <a:r>
                        <a:rPr lang="ja-JP" altLang="en-US" sz="1800" kern="1200" dirty="0">
                          <a:solidFill>
                            <a:schemeClr val="tx1"/>
                          </a:solidFill>
                          <a:latin typeface="微软雅黑" panose="020B0503020204020204" pitchFamily="34" charset="-122"/>
                          <a:ea typeface="微软雅黑" panose="020B0503020204020204" pitchFamily="34" charset="-122"/>
                          <a:cs typeface="+mn-cs"/>
                        </a:rPr>
                        <a:t>尝试性的动作</a:t>
                      </a:r>
                      <a:r>
                        <a:rPr lang="en-US" altLang="ja-JP" sz="1800" kern="1200" dirty="0">
                          <a:solidFill>
                            <a:schemeClr val="tx1"/>
                          </a:solidFill>
                          <a:latin typeface="微软雅黑" panose="020B0503020204020204" pitchFamily="34" charset="-122"/>
                          <a:ea typeface="微软雅黑" panose="020B0503020204020204" pitchFamily="34" charset="-122"/>
                          <a:cs typeface="+mn-cs"/>
                        </a:rPr>
                        <a:t>&gt;     ~</a:t>
                      </a:r>
                      <a:r>
                        <a:rPr lang="zh-CN" altLang="en-US" sz="1800" kern="1200" dirty="0">
                          <a:solidFill>
                            <a:schemeClr val="tx1"/>
                          </a:solidFill>
                          <a:latin typeface="微软雅黑" panose="020B0503020204020204" pitchFamily="34" charset="-122"/>
                          <a:ea typeface="微软雅黑" panose="020B0503020204020204" pitchFamily="34" charset="-122"/>
                          <a:cs typeface="+mn-cs"/>
                        </a:rPr>
                        <a:t>试试看</a:t>
                      </a:r>
                      <a:r>
                        <a:rPr lang="en-US" altLang="zh-CN" sz="1800" kern="1200" dirty="0">
                          <a:solidFill>
                            <a:schemeClr val="tx1"/>
                          </a:solidFill>
                          <a:latin typeface="微软雅黑" panose="020B0503020204020204" pitchFamily="34" charset="-122"/>
                          <a:ea typeface="微软雅黑" panose="020B0503020204020204" pitchFamily="34" charset="-122"/>
                          <a:cs typeface="+mn-cs"/>
                        </a:rPr>
                        <a:t>   </a:t>
                      </a:r>
                      <a:r>
                        <a:rPr lang="zh-CN" altLang="en-US" sz="1800" kern="1200" dirty="0">
                          <a:solidFill>
                            <a:schemeClr val="tx1"/>
                          </a:solidFill>
                          <a:latin typeface="微软雅黑" panose="020B0503020204020204" pitchFamily="34" charset="-122"/>
                          <a:ea typeface="微软雅黑" panose="020B0503020204020204" pitchFamily="34" charset="-122"/>
                          <a:cs typeface="+mn-cs"/>
                        </a:rPr>
                        <a:t>尝试</a:t>
                      </a:r>
                      <a:r>
                        <a:rPr lang="en-US" altLang="zh-CN" sz="1800" kern="1200" dirty="0">
                          <a:solidFill>
                            <a:schemeClr val="tx1"/>
                          </a:solidFill>
                          <a:latin typeface="微软雅黑" panose="020B0503020204020204" pitchFamily="34" charset="-122"/>
                          <a:ea typeface="微软雅黑" panose="020B0503020204020204" pitchFamily="34" charset="-122"/>
                          <a:cs typeface="+mn-cs"/>
                        </a:rPr>
                        <a:t>~</a:t>
                      </a:r>
                      <a:r>
                        <a:rPr lang="ja-JP" altLang="en-US" sz="1800" kern="1200" dirty="0">
                          <a:solidFill>
                            <a:schemeClr val="tx1"/>
                          </a:solidFill>
                          <a:latin typeface="微软雅黑" panose="020B0503020204020204" pitchFamily="34" charset="-122"/>
                          <a:ea typeface="微软雅黑" panose="020B0503020204020204" pitchFamily="34" charset="-122"/>
                          <a:cs typeface="+mn-cs"/>
                        </a:rPr>
                        <a:t>　</a:t>
                      </a:r>
                      <a:r>
                        <a:rPr lang="en-US" altLang="ja-JP" sz="1800" kern="1200" dirty="0">
                          <a:solidFill>
                            <a:schemeClr val="tx1"/>
                          </a:solidFill>
                          <a:latin typeface="微软雅黑" panose="020B0503020204020204" pitchFamily="34" charset="-122"/>
                          <a:ea typeface="微软雅黑" panose="020B0503020204020204" pitchFamily="34" charset="-122"/>
                          <a:cs typeface="+mn-cs"/>
                        </a:rPr>
                        <a:t>   </a:t>
                      </a:r>
                      <a:r>
                        <a:rPr lang="en-US" altLang="zh-CN" sz="1800" kern="1200" dirty="0">
                          <a:solidFill>
                            <a:schemeClr val="tx1"/>
                          </a:solidFill>
                          <a:latin typeface="微软雅黑" panose="020B0503020204020204" pitchFamily="34" charset="-122"/>
                          <a:ea typeface="微软雅黑" panose="020B0503020204020204" pitchFamily="34" charset="-122"/>
                          <a:cs typeface="+mn-cs"/>
                        </a:rPr>
                        <a:t> </a:t>
                      </a: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51117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rgbClr val="E66138"/>
                          </a:solidFill>
                          <a:sym typeface="+mn-ea"/>
                        </a:rPr>
                        <a:t>V</a:t>
                      </a:r>
                      <a:r>
                        <a:rPr lang="ja-JP" altLang="en-US" sz="2000" dirty="0">
                          <a:solidFill>
                            <a:srgbClr val="E66138"/>
                          </a:solidFill>
                        </a:rPr>
                        <a:t>てある</a:t>
                      </a:r>
                      <a:endParaRPr lang="ja-JP" altLang="en-US" sz="2000" dirty="0">
                        <a:solidFill>
                          <a:srgbClr val="E66138"/>
                        </a:solidFill>
                      </a:endParaRPr>
                    </a:p>
                  </a:txBody>
                  <a:tcPr anchor="ctr"/>
                </a:tc>
                <a:tc>
                  <a:txBody>
                    <a:bodyPr/>
                    <a:p>
                      <a:pPr algn="l">
                        <a:lnSpc>
                          <a:spcPct val="120000"/>
                        </a:lnSpc>
                        <a:buNone/>
                      </a:pPr>
                      <a:r>
                        <a:rPr lang="en-US" altLang="ja-JP" sz="1800" dirty="0">
                          <a:latin typeface="微软雅黑" panose="020B0503020204020204" pitchFamily="34" charset="-122"/>
                          <a:ea typeface="微软雅黑" panose="020B0503020204020204" pitchFamily="34" charset="-122"/>
                          <a:sym typeface="+mn-ea"/>
                          <a:hlinkClick r:id="rId10" action="ppaction://hlinksldjump"/>
                        </a:rPr>
                        <a:t>7-1-2</a:t>
                      </a:r>
                      <a:r>
                        <a:rPr lang="ja-JP" altLang="en-US" sz="1800" dirty="0">
                          <a:latin typeface="微软雅黑" panose="020B0503020204020204" pitchFamily="34" charset="-122"/>
                          <a:ea typeface="微软雅黑" panose="020B0503020204020204" pitchFamily="34" charset="-122"/>
                          <a:sym typeface="+mn-ea"/>
                          <a:hlinkClick r:id="rId10" action="ppaction://hlinksldjump"/>
                        </a:rPr>
                        <a:t>　Ｖて</a:t>
                      </a:r>
                      <a:r>
                        <a:rPr lang="zh-CN" altLang="ja-JP" sz="1800" dirty="0">
                          <a:latin typeface="微软雅黑" panose="020B0503020204020204" pitchFamily="34" charset="-122"/>
                          <a:ea typeface="微软雅黑" panose="020B0503020204020204" pitchFamily="34" charset="-122"/>
                          <a:sym typeface="+mn-ea"/>
                          <a:hlinkClick r:id="rId10" action="ppaction://hlinksldjump"/>
                        </a:rPr>
                        <a:t>（</a:t>
                      </a:r>
                      <a:r>
                        <a:rPr lang="zh-CN" altLang="ja-JP" sz="1800" dirty="0">
                          <a:latin typeface="微软雅黑" panose="020B0503020204020204" pitchFamily="34" charset="-122"/>
                          <a:ea typeface="微软雅黑" panose="020B0503020204020204" pitchFamily="34" charset="-122"/>
                          <a:sym typeface="+mn-ea"/>
                          <a:hlinkClick r:id="rId10" action="ppaction://hlinksldjump"/>
                        </a:rPr>
                        <a:t>他动词）</a:t>
                      </a:r>
                      <a:r>
                        <a:rPr lang="ja-JP" altLang="en-US" sz="1800" dirty="0">
                          <a:latin typeface="微软雅黑" panose="020B0503020204020204" pitchFamily="34" charset="-122"/>
                          <a:ea typeface="微软雅黑" panose="020B0503020204020204" pitchFamily="34" charset="-122"/>
                          <a:sym typeface="+mn-ea"/>
                          <a:hlinkClick r:id="rId10" action="ppaction://hlinksldjump"/>
                        </a:rPr>
                        <a:t>ある</a:t>
                      </a:r>
                      <a:r>
                        <a:rPr lang="en-US" altLang="ja-JP" sz="1800" dirty="0">
                          <a:latin typeface="微软雅黑" panose="020B0503020204020204" pitchFamily="34" charset="-122"/>
                          <a:ea typeface="微软雅黑" panose="020B0503020204020204" pitchFamily="34" charset="-122"/>
                          <a:sym typeface="+mn-ea"/>
                        </a:rPr>
                        <a:t>&lt;</a:t>
                      </a:r>
                      <a:r>
                        <a:rPr lang="ja-JP" altLang="en-US" sz="1800" dirty="0">
                          <a:latin typeface="微软雅黑" panose="020B0503020204020204" pitchFamily="34" charset="-122"/>
                          <a:ea typeface="微软雅黑" panose="020B0503020204020204" pitchFamily="34" charset="-122"/>
                          <a:sym typeface="+mn-ea"/>
                        </a:rPr>
                        <a:t>客体存续的状态</a:t>
                      </a:r>
                      <a:r>
                        <a:rPr lang="en-US" altLang="ja-JP" sz="1800" dirty="0">
                          <a:latin typeface="微软雅黑" panose="020B0503020204020204" pitchFamily="34" charset="-122"/>
                          <a:ea typeface="微软雅黑" panose="020B0503020204020204" pitchFamily="34" charset="-122"/>
                          <a:sym typeface="+mn-ea"/>
                        </a:rPr>
                        <a:t>&gt;</a:t>
                      </a: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51117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rgbClr val="E66138"/>
                          </a:solidFill>
                          <a:sym typeface="+mn-ea"/>
                        </a:rPr>
                        <a:t>V</a:t>
                      </a:r>
                      <a:r>
                        <a:rPr lang="ja-JP" altLang="en-US" sz="2000" dirty="0">
                          <a:solidFill>
                            <a:srgbClr val="E66138"/>
                          </a:solidFill>
                          <a:sym typeface="+mn-ea"/>
                        </a:rPr>
                        <a:t>て</a:t>
                      </a:r>
                      <a:r>
                        <a:rPr lang="ja-JP" altLang="en-US" sz="2000" dirty="0">
                          <a:solidFill>
                            <a:srgbClr val="E66138"/>
                          </a:solidFill>
                          <a:sym typeface="+mn-ea"/>
                        </a:rPr>
                        <a:t>おく</a:t>
                      </a:r>
                      <a:endParaRPr lang="ja-JP" altLang="en-US" sz="2000" dirty="0">
                        <a:solidFill>
                          <a:srgbClr val="E66138"/>
                        </a:solidFill>
                        <a:sym typeface="+mn-ea"/>
                      </a:endParaRPr>
                    </a:p>
                  </a:txBody>
                  <a:tcPr anchor="ctr"/>
                </a:tc>
                <a:tc>
                  <a:txBody>
                    <a:bodyPr/>
                    <a:p>
                      <a:pPr algn="l">
                        <a:lnSpc>
                          <a:spcPct val="120000"/>
                        </a:lnSpc>
                        <a:buNone/>
                      </a:pPr>
                      <a:r>
                        <a:rPr lang="en-US" altLang="zh-CN" sz="1800" dirty="0">
                          <a:latin typeface="微软雅黑" panose="020B0503020204020204" pitchFamily="34" charset="-122"/>
                          <a:ea typeface="微软雅黑" panose="020B0503020204020204" pitchFamily="34" charset="-122"/>
                          <a:sym typeface="+mn-ea"/>
                          <a:hlinkClick r:id="rId11" action="ppaction://hlinksldjump"/>
                        </a:rPr>
                        <a:t>7</a:t>
                      </a:r>
                      <a:r>
                        <a:rPr lang="en-US" altLang="ja-JP" sz="1800" dirty="0">
                          <a:latin typeface="微软雅黑" panose="020B0503020204020204" pitchFamily="34" charset="-122"/>
                          <a:ea typeface="微软雅黑" panose="020B0503020204020204" pitchFamily="34" charset="-122"/>
                          <a:sym typeface="+mn-ea"/>
                          <a:hlinkClick r:id="rId11" action="ppaction://hlinksldjump"/>
                        </a:rPr>
                        <a:t>-1-4</a:t>
                      </a:r>
                      <a:r>
                        <a:rPr lang="ja-JP" altLang="en-US" sz="1800" dirty="0">
                          <a:latin typeface="微软雅黑" panose="020B0503020204020204" pitchFamily="34" charset="-122"/>
                          <a:ea typeface="微软雅黑" panose="020B0503020204020204" pitchFamily="34" charset="-122"/>
                          <a:sym typeface="+mn-ea"/>
                          <a:hlinkClick r:id="rId11" action="ppaction://hlinksldjump"/>
                        </a:rPr>
                        <a:t>　Ｖておく</a:t>
                      </a:r>
                      <a:r>
                        <a:rPr lang="en-US" altLang="ja-JP" sz="1800" dirty="0">
                          <a:latin typeface="微软雅黑" panose="020B0503020204020204" pitchFamily="34" charset="-122"/>
                          <a:ea typeface="微软雅黑" panose="020B0503020204020204" pitchFamily="34" charset="-122"/>
                          <a:sym typeface="+mn-ea"/>
                        </a:rPr>
                        <a:t>&lt;</a:t>
                      </a:r>
                      <a:r>
                        <a:rPr lang="ja-JP" altLang="en-US" sz="1800" dirty="0">
                          <a:latin typeface="微软雅黑" panose="020B0503020204020204" pitchFamily="34" charset="-122"/>
                          <a:ea typeface="微软雅黑" panose="020B0503020204020204" pitchFamily="34" charset="-122"/>
                          <a:sym typeface="+mn-ea"/>
                        </a:rPr>
                        <a:t>动作结果的存续</a:t>
                      </a:r>
                      <a:r>
                        <a:rPr lang="en-US" altLang="ja-JP" sz="1800" dirty="0">
                          <a:latin typeface="微软雅黑" panose="020B0503020204020204" pitchFamily="34" charset="-122"/>
                          <a:ea typeface="微软雅黑" panose="020B0503020204020204" pitchFamily="34" charset="-122"/>
                          <a:sym typeface="+mn-ea"/>
                        </a:rPr>
                        <a:t>&gt;</a:t>
                      </a: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bl>
          </a:graphicData>
        </a:graphic>
      </p:graphicFrame>
      <p:pic>
        <p:nvPicPr>
          <p:cNvPr id="79" name="图片 78">
            <a:hlinkClick r:id="rId12" action="ppaction://hlinksldjump"/>
          </p:cNvPr>
          <p:cNvPicPr>
            <a:picLocks noChangeAspect="1"/>
          </p:cNvPicPr>
          <p:nvPr/>
        </p:nvPicPr>
        <p:blipFill>
          <a:blip r:embed="rId1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ja-JP" altLang="en-US"/>
          </a:p>
          <a:p>
            <a:r>
              <a:rPr lang="en-US" altLang="ja-JP"/>
              <a:t>V</a:t>
            </a:r>
            <a:r>
              <a:rPr lang="ja-JP" altLang="en-US"/>
              <a:t>てしまう：</a:t>
            </a:r>
            <a:r>
              <a:rPr lang="zh-CN" altLang="en-US"/>
              <a:t> </a:t>
            </a:r>
            <a:r>
              <a:rPr lang="en-US" altLang="zh-CN"/>
              <a:t>1</a:t>
            </a:r>
            <a:r>
              <a:rPr lang="zh-CN" altLang="en-US"/>
              <a:t>完全做好。</a:t>
            </a:r>
            <a:r>
              <a:rPr lang="ja-JP" altLang="en-US"/>
              <a:t>　本を読んでしまう。</a:t>
            </a:r>
            <a:r>
              <a:rPr lang="en-US" altLang="ja-JP"/>
              <a:t> </a:t>
            </a:r>
            <a:r>
              <a:rPr lang="zh-CN" altLang="en-US"/>
              <a:t>快要发生某事。</a:t>
            </a:r>
            <a:r>
              <a:rPr lang="ja-JP" altLang="zh-CN"/>
              <a:t>　泣いちゃうよ。</a:t>
            </a:r>
            <a:endParaRPr lang="ja-JP" altLang="en-US"/>
          </a:p>
          <a:p>
            <a:r>
              <a:rPr lang="ja-JP" altLang="en-US"/>
              <a:t>２</a:t>
            </a:r>
            <a:r>
              <a:rPr lang="en-US" altLang="ja-JP"/>
              <a:t>V</a:t>
            </a:r>
            <a:r>
              <a:rPr lang="ja-JP" altLang="en-US"/>
              <a:t>てしまった</a:t>
            </a:r>
            <a:r>
              <a:rPr lang="zh-CN" altLang="en-US"/>
              <a:t> </a:t>
            </a:r>
            <a:r>
              <a:rPr lang="en-US" altLang="zh-CN"/>
              <a:t> </a:t>
            </a:r>
            <a:r>
              <a:rPr lang="zh-CN" altLang="en-US"/>
              <a:t>发生了不好的事，语气有点</a:t>
            </a:r>
            <a:r>
              <a:rPr lang="zh-CN" altLang="en-US"/>
              <a:t>消极。</a:t>
            </a:r>
            <a:endParaRPr lang="zh-CN" altLang="en-US"/>
          </a:p>
          <a:p>
            <a:r>
              <a:rPr lang="ja-JP" altLang="en-US"/>
              <a:t>３</a:t>
            </a:r>
            <a:r>
              <a:rPr lang="en-US" altLang="ja-JP"/>
              <a:t>V</a:t>
            </a:r>
            <a:r>
              <a:rPr lang="ja-JP" altLang="en-US"/>
              <a:t>てしまう・しまおう：</a:t>
            </a:r>
            <a:r>
              <a:rPr lang="zh-CN" altLang="en-US"/>
              <a:t>强行做某事的</a:t>
            </a:r>
            <a:r>
              <a:rPr lang="zh-CN" altLang="en-US"/>
              <a:t>意志。</a:t>
            </a:r>
            <a:endParaRPr lang="zh-CN" altLang="en-US"/>
          </a:p>
          <a:p>
            <a:endParaRPr lang="zh-CN" altLang="en-US"/>
          </a:p>
          <a:p>
            <a:endParaRPr lang="zh-CN" altLang="en-US"/>
          </a:p>
          <a:p>
            <a:r>
              <a:rPr lang="en-US" altLang="ja-JP"/>
              <a:t>1N</a:t>
            </a:r>
            <a:r>
              <a:rPr lang="ja-JP" altLang="en-US"/>
              <a:t>は・が</a:t>
            </a:r>
            <a:r>
              <a:rPr lang="en-US" altLang="ja-JP"/>
              <a:t>V</a:t>
            </a:r>
            <a:r>
              <a:rPr lang="ja-JP" altLang="en-US"/>
              <a:t>てある　ご飯は作ってある。</a:t>
            </a:r>
            <a:endParaRPr lang="en-US" altLang="ja-JP"/>
          </a:p>
          <a:p>
            <a:r>
              <a:rPr lang="en-US" altLang="ja-JP"/>
              <a:t>2</a:t>
            </a:r>
            <a:r>
              <a:rPr lang="ja-JP" altLang="zh-CN"/>
              <a:t>準備</a:t>
            </a:r>
            <a:r>
              <a:rPr lang="ja-JP" altLang="zh-CN"/>
              <a:t>をしてある。</a:t>
            </a:r>
            <a:r>
              <a:rPr lang="en-US" altLang="ja-JP"/>
              <a:t>N</a:t>
            </a:r>
            <a:r>
              <a:rPr lang="ja-JP" altLang="en-US"/>
              <a:t>を</a:t>
            </a:r>
            <a:r>
              <a:rPr lang="en-US" altLang="ja-JP"/>
              <a:t>V</a:t>
            </a:r>
            <a:r>
              <a:rPr lang="ja-JP" altLang="en-US"/>
              <a:t>てある</a:t>
            </a:r>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16" name="文本框 15"/>
          <p:cNvSpPr txBox="1"/>
          <p:nvPr/>
        </p:nvSpPr>
        <p:spPr>
          <a:xfrm>
            <a:off x="612586" y="366761"/>
            <a:ext cx="10966395" cy="612394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Vている</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状态</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rPr>
              <a:t> </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意义：表示某种性质，状态</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说明：做连体修饰语（修饰名词）时可以采用「Vた」的形式</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王さんはお父さんに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似ている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と思いました。</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この建物と隣の建物は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つながっています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「连接，相连」。　　　</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この道はくねくね「弯弯曲曲」</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曲がっています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「弯曲，曲折」。</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この大学の学生はみんな</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優れています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東のほうに、高い山が</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聳えている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「耸立」。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着物「和服」は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痩せた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人も</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太った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人もよく似合います「合适」。</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这种用法带有形容词的性质，与「ドアが開いている」「結婚している」等表示变化结果持续的「Vている」意义不同。</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0531" y="536306"/>
            <a:ext cx="10966395" cy="538480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Vている</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字体管家胖丫儿" panose="02010600030101010101" charset="-122"/>
                <a:ea typeface="字体管家胖丫儿" panose="02010600030101010101" charset="-122"/>
                <a:cs typeface="+mn-cs"/>
              </a:rPr>
              <a:t>持续体</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ja-JP" altLang="en-US"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rPr>
              <a:t> </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L="0" marR="0" lvl="0" indent="0" algn="just" defTabSz="914400" rtl="0" eaLnBrk="1" fontAlgn="auto" latinLnBrk="0" hangingPunct="1">
              <a:lnSpc>
                <a:spcPct val="16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rPr>
              <a:t>①表示动作、行为正在进行或持续。</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11-1-2</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endParaRPr>
          </a:p>
          <a:p>
            <a:pPr algn="just">
              <a:lnSpc>
                <a:spcPct val="160000"/>
              </a:lnSpc>
              <a:spcBef>
                <a:spcPct val="0"/>
              </a:spcBef>
              <a:buClr>
                <a:prstClr val="black"/>
              </a:buClr>
              <a:defRPr/>
            </a:pPr>
            <a:r>
              <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rPr>
              <a:t>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：今、</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掃除している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。／水は</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流れている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。／手紙を</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書いている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algn="just">
              <a:lnSpc>
                <a:spcPct val="160000"/>
              </a:lnSpc>
              <a:spcBef>
                <a:spcPct val="0"/>
              </a:spcBef>
              <a:buClr>
                <a:prstClr val="black"/>
              </a:buClr>
              <a:defRPr/>
            </a:pPr>
            <a:r>
              <a:rPr lang="ja-JP" altLang="en-US" sz="2000" dirty="0">
                <a:solidFill>
                  <a:prstClr val="black"/>
                </a:solidFill>
                <a:latin typeface="Kozuka Gothic Pro R" panose="020B0400000000000000" pitchFamily="34" charset="-128"/>
                <a:ea typeface="Kozuka Gothic Pro R" panose="020B0400000000000000" pitchFamily="34" charset="-128"/>
              </a:rPr>
              <a:t>　　</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経済学を</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専攻している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lang="ja-JP" altLang="en-US" sz="2000" dirty="0">
                <a:latin typeface="Kozuka Gothic Pro R" panose="020B0400000000000000" pitchFamily="34" charset="-128"/>
                <a:ea typeface="Kozuka Gothic Pro R" panose="020B0400000000000000" pitchFamily="34" charset="-128"/>
              </a:rPr>
              <a:t>旅行会社に</a:t>
            </a:r>
            <a:r>
              <a:rPr lang="ja-JP" altLang="en-US" sz="2000" dirty="0">
                <a:solidFill>
                  <a:srgbClr val="E66138"/>
                </a:solidFill>
                <a:latin typeface="Kozuka Gothic Pro R" panose="020B0400000000000000" pitchFamily="34" charset="-128"/>
                <a:ea typeface="Kozuka Gothic Pro R" panose="020B0400000000000000" pitchFamily="34" charset="-128"/>
              </a:rPr>
              <a:t>勤めている</a:t>
            </a:r>
            <a:r>
              <a:rPr lang="ja-JP" altLang="en-US" sz="2000" dirty="0">
                <a:latin typeface="Kozuka Gothic Pro R" panose="020B0400000000000000" pitchFamily="34" charset="-128"/>
                <a:ea typeface="Kozuka Gothic Pro R" panose="020B0400000000000000" pitchFamily="34" charset="-128"/>
              </a:rPr>
              <a:t>。／大学の寮に</a:t>
            </a:r>
            <a:r>
              <a:rPr lang="ja-JP" altLang="en-US" sz="2000" dirty="0">
                <a:solidFill>
                  <a:srgbClr val="E66138"/>
                </a:solidFill>
                <a:latin typeface="Kozuka Gothic Pro R" panose="020B0400000000000000" pitchFamily="34" charset="-128"/>
                <a:ea typeface="Kozuka Gothic Pro R" panose="020B0400000000000000" pitchFamily="34" charset="-128"/>
              </a:rPr>
              <a:t>住んでいる</a:t>
            </a:r>
            <a:r>
              <a:rPr lang="ja-JP" altLang="en-US" sz="2000" dirty="0">
                <a:latin typeface="Kozuka Gothic Pro R" panose="020B0400000000000000" pitchFamily="34" charset="-128"/>
                <a:ea typeface="Kozuka Gothic Pro R" panose="020B0400000000000000" pitchFamily="34" charset="-128"/>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60000"/>
              </a:lnSpc>
              <a:spcBef>
                <a:spcPct val="0"/>
              </a:spcBef>
              <a:spcAft>
                <a:spcPts val="0"/>
              </a:spcAft>
              <a:buClr>
                <a:prstClr val="black"/>
              </a:buClr>
              <a:buSzTx/>
              <a:buFontTx/>
              <a:buNone/>
              <a:defRPr/>
            </a:pPr>
            <a:endParaRPr kumimoji="0" lang="en-US" altLang="ja-JP" sz="1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algn="just">
              <a:lnSpc>
                <a:spcPct val="160000"/>
              </a:lnSpc>
              <a:spcBef>
                <a:spcPct val="0"/>
              </a:spcBef>
              <a:buClr>
                <a:schemeClr val="tx1"/>
              </a:buClr>
            </a:pPr>
            <a:r>
              <a:rPr lang="ja-JP" altLang="en-US" sz="2000" dirty="0">
                <a:solidFill>
                  <a:srgbClr val="527C57"/>
                </a:solidFill>
                <a:latin typeface="微软雅黑" panose="020B0503020204020204" pitchFamily="34" charset="-122"/>
                <a:ea typeface="微软雅黑" panose="020B0503020204020204" pitchFamily="34" charset="-122"/>
              </a:rPr>
              <a:t>②表示</a:t>
            </a:r>
            <a:r>
              <a:rPr lang="zh-CN" altLang="en-US" sz="2000" dirty="0">
                <a:solidFill>
                  <a:srgbClr val="527C57"/>
                </a:solidFill>
                <a:latin typeface="微软雅黑" panose="020B0503020204020204" pitchFamily="34" charset="-122"/>
                <a:ea typeface="微软雅黑" panose="020B0503020204020204" pitchFamily="34" charset="-122"/>
              </a:rPr>
              <a:t>习惯</a:t>
            </a:r>
            <a:r>
              <a:rPr lang="ja-JP" altLang="en-US" sz="2000" dirty="0">
                <a:solidFill>
                  <a:srgbClr val="527C57"/>
                </a:solidFill>
                <a:latin typeface="微软雅黑" panose="020B0503020204020204" pitchFamily="34" charset="-122"/>
                <a:ea typeface="微软雅黑" panose="020B0503020204020204" pitchFamily="34" charset="-122"/>
              </a:rPr>
              <a:t>性、反复性的动作。</a:t>
            </a:r>
            <a:r>
              <a:rPr lang="ja-JP" altLang="en-US" sz="2000" dirty="0">
                <a:latin typeface="Kozuka Gothic Pro R" panose="020B0400000000000000" pitchFamily="34" charset="-128"/>
                <a:ea typeface="Kozuka Gothic Pro R" panose="020B0400000000000000" pitchFamily="34" charset="-128"/>
              </a:rPr>
              <a:t>（句中常有毎日、いつも、よく、時々等词出现）</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11-3-1</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lang="ja-JP" altLang="en-US" sz="2000" dirty="0">
              <a:latin typeface="Kozuka Gothic Pro R" panose="020B0400000000000000" pitchFamily="34" charset="-128"/>
              <a:ea typeface="Kozuka Gothic Pro R" panose="020B0400000000000000" pitchFamily="34" charset="-128"/>
            </a:endParaRPr>
          </a:p>
          <a:p>
            <a:pPr algn="just">
              <a:lnSpc>
                <a:spcPct val="160000"/>
              </a:lnSpc>
              <a:spcBef>
                <a:spcPct val="0"/>
              </a:spcBef>
              <a:buClr>
                <a:schemeClr val="tx1"/>
              </a:buClr>
            </a:pPr>
            <a:r>
              <a:rPr lang="ja-JP" altLang="en-US" sz="2000" noProof="0" dirty="0">
                <a:ln>
                  <a:noFill/>
                </a:ln>
                <a:solidFill>
                  <a:srgbClr val="527C57"/>
                </a:solidFill>
                <a:effectLst/>
                <a:uLnTx/>
                <a:uFillTx/>
                <a:latin typeface="微软雅黑" panose="020B0503020204020204" pitchFamily="34" charset="-122"/>
                <a:ea typeface="微软雅黑" panose="020B0503020204020204" pitchFamily="34" charset="-122"/>
              </a:rPr>
              <a:t>例</a:t>
            </a:r>
            <a:r>
              <a:rPr lang="ja-JP" altLang="en-US" sz="2000" dirty="0">
                <a:latin typeface="Kozuka Gothic Pro R" panose="020B0400000000000000" pitchFamily="34" charset="-128"/>
                <a:ea typeface="Kozuka Gothic Pro R" panose="020B0400000000000000" pitchFamily="34" charset="-128"/>
              </a:rPr>
              <a:t>：祖父は</a:t>
            </a:r>
            <a:r>
              <a:rPr lang="ja-JP" altLang="en-US" sz="2000" dirty="0">
                <a:solidFill>
                  <a:srgbClr val="E66138"/>
                </a:solidFill>
                <a:latin typeface="Kozuka Gothic Pro R" panose="020B0400000000000000" pitchFamily="34" charset="-128"/>
                <a:ea typeface="Kozuka Gothic Pro R" panose="020B0400000000000000" pitchFamily="34" charset="-128"/>
              </a:rPr>
              <a:t>毎日</a:t>
            </a:r>
            <a:r>
              <a:rPr lang="ja-JP" altLang="en-US" sz="2000" dirty="0">
                <a:latin typeface="Kozuka Gothic Pro R" panose="020B0400000000000000" pitchFamily="34" charset="-128"/>
                <a:ea typeface="Kozuka Gothic Pro R" panose="020B0400000000000000" pitchFamily="34" charset="-128"/>
              </a:rPr>
              <a:t>朝早く起きて、太極拳を</a:t>
            </a:r>
            <a:r>
              <a:rPr lang="ja-JP" altLang="en-US" sz="2000" dirty="0">
                <a:solidFill>
                  <a:srgbClr val="E66138"/>
                </a:solidFill>
                <a:latin typeface="Kozuka Gothic Pro R" panose="020B0400000000000000" pitchFamily="34" charset="-128"/>
                <a:ea typeface="Kozuka Gothic Pro R" panose="020B0400000000000000" pitchFamily="34" charset="-128"/>
              </a:rPr>
              <a:t>やっている</a:t>
            </a:r>
            <a:r>
              <a:rPr lang="ja-JP" altLang="en-US" sz="2000" dirty="0">
                <a:latin typeface="Kozuka Gothic Pro R" panose="020B0400000000000000" pitchFamily="34" charset="-128"/>
                <a:ea typeface="Kozuka Gothic Pro R" panose="020B0400000000000000" pitchFamily="34" charset="-128"/>
              </a:rPr>
              <a:t>。／</a:t>
            </a:r>
            <a:r>
              <a:rPr lang="ja-JP" altLang="en-US" sz="2000" dirty="0">
                <a:solidFill>
                  <a:srgbClr val="E66138"/>
                </a:solidFill>
                <a:latin typeface="Kozuka Gothic Pro R" panose="020B0400000000000000" pitchFamily="34" charset="-128"/>
                <a:ea typeface="Kozuka Gothic Pro R" panose="020B0400000000000000" pitchFamily="34" charset="-128"/>
              </a:rPr>
              <a:t>毎日</a:t>
            </a:r>
            <a:r>
              <a:rPr lang="ja-JP" altLang="en-US" sz="2000" dirty="0">
                <a:latin typeface="Kozuka Gothic Pro R" panose="020B0400000000000000" pitchFamily="34" charset="-128"/>
                <a:ea typeface="Kozuka Gothic Pro R" panose="020B0400000000000000" pitchFamily="34" charset="-128"/>
              </a:rPr>
              <a:t>牛乳を</a:t>
            </a:r>
            <a:r>
              <a:rPr lang="ja-JP" altLang="en-US" sz="2000" dirty="0">
                <a:solidFill>
                  <a:srgbClr val="E66138"/>
                </a:solidFill>
                <a:latin typeface="Kozuka Gothic Pro R" panose="020B0400000000000000" pitchFamily="34" charset="-128"/>
                <a:ea typeface="Kozuka Gothic Pro R" panose="020B0400000000000000" pitchFamily="34" charset="-128"/>
              </a:rPr>
              <a:t>飲んでいる</a:t>
            </a:r>
            <a:r>
              <a:rPr lang="ja-JP" altLang="en-US" sz="2000" dirty="0">
                <a:latin typeface="Kozuka Gothic Pro R" panose="020B0400000000000000" pitchFamily="34" charset="-128"/>
                <a:ea typeface="Kozuka Gothic Pro R" panose="020B0400000000000000" pitchFamily="34" charset="-128"/>
              </a:rPr>
              <a:t>。</a:t>
            </a:r>
            <a:endParaRPr lang="en-US" altLang="ja-JP" sz="2000" dirty="0">
              <a:latin typeface="Kozuka Gothic Pro R" panose="020B0400000000000000" pitchFamily="34" charset="-128"/>
              <a:ea typeface="Kozuka Gothic Pro R" panose="020B0400000000000000" pitchFamily="34" charset="-128"/>
            </a:endParaRPr>
          </a:p>
          <a:p>
            <a:pPr algn="just">
              <a:lnSpc>
                <a:spcPct val="160000"/>
              </a:lnSpc>
              <a:spcBef>
                <a:spcPct val="0"/>
              </a:spcBef>
              <a:buClr>
                <a:schemeClr val="tx1"/>
              </a:buClr>
            </a:pPr>
            <a:endParaRPr lang="en-US" altLang="ja-JP" sz="1000" dirty="0">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60000"/>
              </a:lnSpc>
              <a:spcBef>
                <a:spcPct val="0"/>
              </a:spcBef>
              <a:spcAft>
                <a:spcPts val="0"/>
              </a:spcAft>
              <a:buClr>
                <a:prstClr val="black"/>
              </a:buClr>
              <a:buSzTx/>
              <a:buFontTx/>
              <a:buNone/>
              <a:defRPr/>
            </a:pPr>
            <a:r>
              <a:rPr kumimoji="0" lang="zh-CN" altLang="en-US" sz="2000" b="0" i="0" u="none" strike="noStrike" kern="1200" cap="none" spc="0" normalizeH="0" baseline="0" dirty="0">
                <a:solidFill>
                  <a:srgbClr val="527C57"/>
                </a:solidFill>
                <a:latin typeface="微软雅黑" panose="020B0503020204020204" pitchFamily="34" charset="-122"/>
                <a:ea typeface="微软雅黑" panose="020B0503020204020204" pitchFamily="34" charset="-122"/>
              </a:rPr>
              <a:t>③表示动作、行为完成后，该结果仍在持续和存在。</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11</a:t>
            </a:r>
            <a:r>
              <a:rPr lang="en-US" altLang="ja-JP" sz="2000" dirty="0">
                <a:solidFill>
                  <a:prstClr val="black"/>
                </a:solidFill>
                <a:latin typeface="Kozuka Gothic Pro R" panose="020B0400000000000000" pitchFamily="34" charset="-128"/>
                <a:ea typeface="Kozuka Gothic Pro R" panose="020B0400000000000000" pitchFamily="34" charset="-128"/>
              </a:rPr>
              <a:t>-2-</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1</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6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rPr>
              <a:t>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：橋が</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落ちている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桥塌的这个结果在说话的此刻还在持续，还没修好。</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60000"/>
              </a:lnSpc>
              <a:spcBef>
                <a:spcPct val="0"/>
              </a:spcBef>
              <a:spcAft>
                <a:spcPts val="0"/>
              </a:spcAft>
              <a:buClr>
                <a:prstClr val="black"/>
              </a:buClr>
              <a:buSzTx/>
              <a:buFontTx/>
              <a:buNone/>
              <a:defRPr/>
            </a:pPr>
            <a:r>
              <a:rPr lang="ja-JP" altLang="en-US" sz="2000" dirty="0">
                <a:solidFill>
                  <a:prstClr val="black"/>
                </a:solidFill>
                <a:latin typeface="Kozuka Gothic Pro R" panose="020B0400000000000000" pitchFamily="34" charset="-128"/>
                <a:ea typeface="Kozuka Gothic Pro R" panose="020B0400000000000000" pitchFamily="34" charset="-128"/>
              </a:rPr>
              <a:t>　　</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教室に</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来ている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lang="ja-JP" altLang="en-US" sz="2000" dirty="0">
                <a:solidFill>
                  <a:prstClr val="black"/>
                </a:solidFill>
                <a:latin typeface="Kozuka Gothic Pro R" panose="020B0400000000000000" pitchFamily="34" charset="-128"/>
                <a:ea typeface="Kozuka Gothic Pro R" panose="020B0400000000000000" pitchFamily="34" charset="-128"/>
              </a:rPr>
              <a:t>／授業は</a:t>
            </a:r>
            <a:r>
              <a:rPr lang="ja-JP" altLang="en-US" sz="2000" dirty="0">
                <a:solidFill>
                  <a:srgbClr val="E66138"/>
                </a:solidFill>
                <a:latin typeface="Kozuka Gothic Pro R" panose="020B0400000000000000" pitchFamily="34" charset="-128"/>
                <a:ea typeface="Kozuka Gothic Pro R" panose="020B0400000000000000" pitchFamily="34" charset="-128"/>
              </a:rPr>
              <a:t>始まっている</a:t>
            </a:r>
            <a:r>
              <a:rPr lang="ja-JP" altLang="en-US" sz="2000" dirty="0">
                <a:solidFill>
                  <a:prstClr val="black"/>
                </a:solidFill>
                <a:latin typeface="Kozuka Gothic Pro R" panose="020B0400000000000000" pitchFamily="34" charset="-128"/>
                <a:ea typeface="Kozuka Gothic Pro R" panose="020B0400000000000000" pitchFamily="34" charset="-128"/>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カギが</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かかっている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。／帽子を</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かぶっている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20126"/>
            <a:ext cx="10675299" cy="55314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altLang="ja-JP" sz="2800" b="1"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 ていられない</a:t>
            </a:r>
            <a:r>
              <a:rPr lang="zh-CN"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状态难以持续 </a:t>
            </a:r>
            <a:r>
              <a:rPr lang="zh-CN"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zh-CN"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意义：表示不能继续保持某一状态之意。</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て</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いられない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译文：无法一直……; 不 能 (保 持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说明：「V ていられない」是 「V ている」的能动态的否定形式。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風が強くなると、目を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開け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ていられなく</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なる。　</a:t>
            </a:r>
            <a:r>
              <a:rPr kumimoji="0" lang="en-US" altLang="ja-JP"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もうすぐ試験があると思うと、ゆっくり</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寝</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ていられない</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困っている人を見ると、</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黙っ</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ていられない</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昨日の映画は怖くて最後まで</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見</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ていられなかった</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50911"/>
            <a:ext cx="10675299" cy="5600700"/>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Ⅴて来る/Ⅴて行く</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主体的</a:t>
            </a:r>
            <a:r>
              <a:rPr kumimoji="0" lang="zh-CN" altLang="ja-JP" sz="2800" b="1" i="0" u="none" strike="noStrike" kern="1200" cap="none" spc="0" normalizeH="0" baseline="0" noProof="0" dirty="0">
                <a:ln>
                  <a:noFill/>
                </a:ln>
                <a:solidFill>
                  <a:srgbClr val="FF0000"/>
                </a:solidFill>
                <a:effectLst/>
                <a:uLnTx/>
                <a:uFillTx/>
                <a:latin typeface="Kozuka Mincho Pro M" panose="02020600000000000000" pitchFamily="18" charset="-128"/>
                <a:ea typeface="Kozuka Mincho Pro M" panose="02020600000000000000" pitchFamily="18" charset="-128"/>
                <a:cs typeface="+mn-cs"/>
              </a:rPr>
              <a:t>移动</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indent="0" algn="just" fontAlgn="auto">
              <a:lnSpc>
                <a:spcPct val="150000"/>
              </a:lnSpc>
              <a:buClr>
                <a:prstClr val="black"/>
              </a:buCl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意义：表示完成</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Ⅴ这个动作后，进行方向性的移动。</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Ⅴて来る</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表示由远及近靠近说话人所处位置的移动；</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Ⅴて行く</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表示由近及远离开说话人所处位置的移动。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去</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来る</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行く</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電話をかけて来る。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说明：状态性的动词（如</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「持つ」）</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则表示保持该状态进行移动。</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夜は寒くなるので、コートを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着</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て行った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ほうがいいですよ。</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何か飲みたいですね。ちょっと飲み物を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買っ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て来ます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外国へ旅行するときはパスポートを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持っ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て行かなければならない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ちょっと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聞い</a:t>
            </a:r>
            <a:r>
              <a:rPr lang="ja-JP" altLang="en-US" sz="2400" dirty="0">
                <a:solidFill>
                  <a:srgbClr val="E66138"/>
                </a:solidFill>
                <a:ea typeface="Kozuka Gothic Pro R" panose="020B0400000000000000" pitchFamily="34" charset="-128"/>
                <a:sym typeface="+mn-ea"/>
              </a:rPr>
              <a:t>て来る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から、ここで</a:t>
            </a:r>
            <a:r>
              <a:rPr lang="ja-JP" altLang="en-US" sz="2400" dirty="0">
                <a:solidFill>
                  <a:prstClr val="black"/>
                </a:solidFill>
                <a:ea typeface="Kozuka Gothic Pro R" panose="020B0400000000000000" pitchFamily="34" charset="-128"/>
                <a:sym typeface="+mn-ea"/>
              </a:rPr>
              <a:t>待ってて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今日はうちで晩ご飯を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食べ</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て行きません</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か。</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43621"/>
            <a:ext cx="10675299" cy="538480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Ⅴて来る/Ⅴて行く</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主体的移动</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意义：表示完成</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Ⅴ这个动作后，进行方向性的移动。</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Ⅴて来る</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表示由远及近靠近说话人所处位置的移动；</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Ⅴて行く</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表示由近及远离开说话人所处位置的移动。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去</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来る</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行く</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lvl="0" indent="0" algn="just" fontAlgn="auto">
              <a:lnSpc>
                <a:spcPct val="150000"/>
              </a:lnSpc>
              <a:buClr>
                <a:prstClr val="black"/>
              </a:buClr>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说明：当</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dirty="0">
                <a:solidFill>
                  <a:prstClr val="black"/>
                </a:solidFill>
                <a:latin typeface="微软雅黑" panose="020B0503020204020204" pitchFamily="34" charset="-122"/>
                <a:ea typeface="微软雅黑" panose="020B0503020204020204" pitchFamily="34" charset="-122"/>
                <a:sym typeface="+mn-ea"/>
              </a:rPr>
              <a:t>行く</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和</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来る</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接在移动性动词之后时表示该动作的方向性，相当于</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Ⅴ出去、Ⅴ过去</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，或</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Ⅴ出来，Ⅴ过来</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等。</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急にこの子が飛び</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出し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て来て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、どうしましょう。</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(7)</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私の犬は、名前を呼んだらすぐに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走っ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て来ます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(8)</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風船</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气球</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が</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飛ん</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で行きました</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34811" y="520431"/>
            <a:ext cx="10728639" cy="563118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てくる</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动作、变化的持续</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意义：以说话的时间为基准，表示状态变化的开始、事物的发展过程或是动作的继续等。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起来；一直</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下去；继续</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①</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Ⅴてくる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表示事物由</a:t>
            </a:r>
            <a:r>
              <a:rPr lang="zh-CN"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过去到现在</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（强调从过去的某一时点起到说话时或某一特定</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的时点）的逐渐变化的过程或状态的持续。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文化交流もいっそう盛んに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てきた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数量的均等分配</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等量反复</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人工知能の技術は</a:t>
            </a:r>
            <a:r>
              <a:rPr lang="ja-JP"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sym typeface="+mn-ea"/>
              </a:rPr>
              <a:t>これまで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少しずつ</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進歩し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てきた</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これから</a:t>
            </a:r>
            <a:r>
              <a:rPr lang="zh-CN"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从今往后</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李先生はずっと中学校で英語を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教え</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てきた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最近日本に住む外国人が多く</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てきた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43621"/>
            <a:ext cx="10675299" cy="550799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てくる</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动作、变化的持续</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意义：以说话的时间为基准，表示状态变化的开始、事物的发展过程或是动作的继续等。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起来；一直</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下去；继续</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①</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Ⅴてくる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表示事物由</a:t>
            </a:r>
            <a:r>
              <a:rPr lang="zh-CN"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过去到现在</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（强调从过去的某一时点起到说话时或某一特</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定的时点）的逐渐变化的过程或状态的持续。</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未来</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长期性</a:t>
            </a:r>
            <a:endPar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「Ⅴてくる 」这种形式</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还可以表示说话人某种</a:t>
            </a:r>
            <a:r>
              <a:rPr lang="zh-CN"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感觉的加强</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だんだん寒く</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てきた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周り「</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周围</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」に一人もいなくてだんだん怖く</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てきた</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20431"/>
            <a:ext cx="10675299" cy="563118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てくる</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动作、变化的持续</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意义：以说话的时间为基准，表示状态变化的开始、事物的发展过程或是动作的继续等。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起来；一直</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下去；继续</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②</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Ⅴていく</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」表示事物</a:t>
            </a:r>
            <a:r>
              <a:rPr lang="zh-CN"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由现在到以后</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（强调从说话时起到以后的某一时点）的发展变</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化过程以及状态的继续。与「Ⅴてくる」不同的是，「Ⅴていく」</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不能表示变化的</a:t>
            </a:r>
            <a:r>
              <a:rPr lang="zh-CN" altLang="ja-JP"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开始</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ポップカルチャーは一つの国のものではなく、人類共通の財産に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ていく</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だろう。</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人工知能の技術は</a:t>
            </a:r>
            <a:r>
              <a:rPr lang="ja-JP"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sym typeface="+mn-ea"/>
              </a:rPr>
              <a:t>これから</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も</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進ん</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でいく</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だろうと思います</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今後も一生懸命</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頑張っ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ていきたい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と思います。よろしくお願いします。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私は結婚しても仕事を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続け</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ていきたい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と考えています。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77215" y="598170"/>
            <a:ext cx="11169650" cy="5661660"/>
          </a:xfrm>
          <a:prstGeom prst="rect">
            <a:avLst/>
          </a:prstGeom>
          <a:noFill/>
        </p:spPr>
        <p:txBody>
          <a:bodyPr wrap="square" rtlCol="0">
            <a:no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～ため（に</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＜原因＞</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表示动作发生的原因，主句谓语一般为非自主性动词。</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译文：因为.....；由于</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动词、形容词的连体形</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＋ために</a:t>
            </a:r>
            <a:endPar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名词＋の＋ために</a:t>
            </a:r>
            <a:endPar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宝くじの</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ために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進級できなくなったら、本末転倒ですね。</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)台風の</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ために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学校が休みになりました。</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友達が</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訪ねてきた</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ために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、約束の時間に遅れてしまいました。</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最近</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忙しかった</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ために</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、借り本はまだ読んでいない</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注意表示原因的「～ために」的后句不出现要求，命令，推测，意志等表达方式。</a:t>
            </a:r>
            <a:endPar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５</a:t>
            </a:r>
            <a:r>
              <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風邪を引いた</a:t>
            </a:r>
            <a:r>
              <a:rPr lang="ja-JP" altLang="en-US" sz="22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ために、</a:t>
            </a:r>
            <a:r>
              <a:rPr lang="zh-CN" altLang="en-US"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仕事を</a:t>
            </a:r>
            <a:r>
              <a:rPr lang="ja-JP" altLang="zh-CN"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｛×休みたいです／×休みましょう／×休んでください／○休んだ｝。</a:t>
            </a:r>
            <a:endParaRPr lang="ja-JP" altLang="zh-CN"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001" y="609966"/>
            <a:ext cx="10675299" cy="513905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てくる</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ていく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动作、变化的持续</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「Ⅴていく」还可以表示事物、现象的消失。</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星がだんだん</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消え</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ていく</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ふるさとの習慣がなく</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ていく</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のが残念なことだ</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「Ⅴてくる」还可以</a:t>
            </a:r>
            <a:r>
              <a:rPr lang="zh-CN"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表示事物、现象的出现</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赤ちゃんの歯が生えてきた。　　生える（はえる）生长</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雲の間から月が出てきた。</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14" name="文本框 13"/>
          <p:cNvSpPr txBox="1"/>
          <p:nvPr/>
        </p:nvSpPr>
        <p:spPr>
          <a:xfrm>
            <a:off x="924560" y="570230"/>
            <a:ext cx="10802620" cy="5507990"/>
          </a:xfrm>
          <a:prstGeom prst="rect">
            <a:avLst/>
          </a:prstGeom>
          <a:noFill/>
        </p:spPr>
        <p:txBody>
          <a:bodyPr wrap="square" rtlCol="0" anchor="t">
            <a:spAutoFit/>
          </a:bodyPr>
          <a:p>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Vてくる</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〈物品、信息的移动</a:t>
            </a:r>
            <a:r>
              <a:rPr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8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表示向着说话人(一方)进行物品或信息的移动。</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……来；……来了</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前接表示物品移动或</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信息传递的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「送る」「届ける」「郵送する」「伝える」等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他动词和「届く」「(電話が)かかる」等自动词，以及指向特定对象的、表示语</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言行为的「言う|「相談する|「頼む|「依頼する|等动词。当接受者是第一人称</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时，一般省略。</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br>
              <a:rPr lang="zh-CN" altLang="en-US" sz="200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(1)しばらく</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電話してこなかった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から、心配してたのよ。</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(2)小学校の先生から母に電話が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かかってきた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(3)注文した本はもう</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送ってきました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(4)後輩が進路の悩みを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相談してきた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768716"/>
            <a:ext cx="10675299" cy="513905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Vてしまった</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〈消极的结果〉</a:t>
            </a:r>
            <a:r>
              <a:rPr kumimoji="0" 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en-US"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意义:表示对已发生而无法挽回的事情或意外的、消极的结果的</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遗憾 、后悔的语气。</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非自主动词</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て+しまう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あ!しまった!弁当を持ってくるのを</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忘れてしまいました</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バスで財布を</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落としてしまった</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新しい靴がもう雨で</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濡れて</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［淋湿 ］</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しまった</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バスがなかなか来 なくて、1 5分ぐらい授業に</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遅刻してしまった</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5480" y="520700"/>
            <a:ext cx="10127615" cy="5815965"/>
          </a:xfrm>
          <a:prstGeom prst="rect">
            <a:avLst/>
          </a:prstGeom>
          <a:noFill/>
        </p:spPr>
        <p:txBody>
          <a:bodyPr wrap="square" rtlCol="0" anchor="t">
            <a:spAutoFit/>
          </a:bodyPr>
          <a:p>
            <a:pPr indent="0" fontAlgn="auto">
              <a:lnSpc>
                <a:spcPct val="15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Vてしまう</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〈强行做某事的意志〉</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表示不顾困难、障碍或别人的意愿，强行进行该动作。</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干脆……</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……算了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自主动词Vて</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しまう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1</a:t>
            </a:r>
            <a:r>
              <a:rPr lang="ja-JP" altLang="zh-CN"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该用法在使用时常采用意志形「Vてしまおう/V</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ちゃ</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おう」的形式。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在口语中「Vて(で)しまう」一般说成「V</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ちゃ</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じゃ</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(1)あ</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ー</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あ</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ー</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。もう勉強やめて、日本へ</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帰っ</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ちゃ</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おうかな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 毎日大変なので、部活を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やめてしまおうか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と思いました。</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(3)このジュ</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ー</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ス、あと少しだから、全部</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飲ん</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じゃ</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おうかな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(4)みんなに会いたいから</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来</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ちゃ</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った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のよ。</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(5)まだ帰らないの? 先に</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帰っ</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ちゃ</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よ。</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10" name="文本框 9"/>
          <p:cNvSpPr txBox="1"/>
          <p:nvPr/>
        </p:nvSpPr>
        <p:spPr>
          <a:xfrm>
            <a:off x="1236980" y="1263015"/>
            <a:ext cx="9718675" cy="4030980"/>
          </a:xfrm>
          <a:prstGeom prst="rect">
            <a:avLst/>
          </a:prstGeom>
          <a:noFill/>
        </p:spPr>
        <p:txBody>
          <a:bodyPr wrap="square" rtlCol="0" anchor="t">
            <a:spAutoFit/>
          </a:bodyPr>
          <a:p>
            <a:pPr indent="0" fontAlgn="auto">
              <a:lnSpc>
                <a:spcPct val="200000"/>
              </a:lnSpc>
            </a:pPr>
            <a:r>
              <a:rPr lang="zh-CN" altLang="en-US"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说明</a:t>
            </a:r>
            <a:r>
              <a:rPr lang="en-US" altLang="zh-CN"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ja-JP" altLang="zh-CN"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接在非自主动词后面时，除可表示</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消极的结果(第5课第2单元)外，</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20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还可表示未预料的事情的发生。</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意外感</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ja-JP" altLang="en-US" sz="2000">
                <a:latin typeface="微软雅黑" panose="020B0503020204020204" pitchFamily="34" charset="-122"/>
                <a:ea typeface="微软雅黑" panose="020B0503020204020204" pitchFamily="34" charset="-122"/>
                <a:cs typeface="微软雅黑" panose="020B0503020204020204" pitchFamily="34" charset="-122"/>
              </a:rPr>
              <a:t>思わず泣いてしまった。</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不禁哭了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200000"/>
              </a:lnSpc>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200000"/>
              </a:lnSpc>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 妹との会話が面白すぎて</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笑っ</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ちゃ</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った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(7)みんなの優しさに感動して涙が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出</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ちゃ</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いそうだった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45831"/>
            <a:ext cx="10675299" cy="560578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てみる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尝试性的动作</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尝试进行某动作或做某事。</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译文：....一下；试着....</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みる　　　読んでみてください</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この問題に対する近年の中国政府の積極的な政策を</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分析し</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てみましょう</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旅行のことはもう一度皆さんと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相談し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てみます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(3)一度日本料理を</a:t>
            </a:r>
            <a:r>
              <a:rPr kumimoji="0" lang="en-US" altLang="ja-JP"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食べ</a:t>
            </a:r>
            <a:r>
              <a:rPr kumimoji="0" lang="en-US" altLang="ja-JP"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てみたい</a:t>
            </a:r>
            <a:r>
              <a:rPr kumimoji="0" lang="en-US" altLang="ja-JP" sz="2400" b="0" i="0" u="none" strike="noStrike" kern="1200" cap="none" spc="0" normalizeH="0" baseline="0" noProof="0" dirty="0">
                <a:ln>
                  <a:noFill/>
                </a:ln>
                <a:solidFill>
                  <a:schemeClr val="tx1">
                    <a:lumMod val="95000"/>
                    <a:lumOff val="5000"/>
                  </a:scheme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二人で</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やっ</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てみた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が、だめだった。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85001" y="516621"/>
            <a:ext cx="10675299" cy="57854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Vてあ</a:t>
            </a: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る</a:t>
            </a:r>
            <a:r>
              <a:rPr kumimoji="0" lang="ja-JP" altLang="en-US"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〈客体存续的状态〉　　　</a:t>
            </a:r>
            <a:r>
              <a:rPr kumimoji="0" lang="en-US" altLang="ja-JP"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endPar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意义:表示动作、行为完成之后客体存续的状态。</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译文 :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着</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lang="zh-CN"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r>
              <a:rPr lang="en-US"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接续 :</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～が</a:t>
            </a:r>
            <a:r>
              <a:rPr kumimoji="0" lang="ja-JP"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他动词+てある</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zh-CN"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说明 :客体的状态实际上是为了</a:t>
            </a:r>
            <a:r>
              <a:rPr kumimoji="0" lang="zh-CN" altLang="en-US" sz="2000" b="0" i="0" u="none" strike="noStrike" kern="1200" cap="none" spc="0" normalizeH="0" baseline="0" noProof="0" dirty="0">
                <a:ln>
                  <a:noFill/>
                </a:ln>
                <a:solidFill>
                  <a:srgbClr val="FF0000"/>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某种目的而存续</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的 , 因此动词V多为自主的他动词。另外 , 他动词的 “を格”补足语 , 在 「てある」的句子中一般要改成 “が格”的形式。</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参加者は2年生以上って</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書いてあります</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。ほら。</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部屋にかぎ</a:t>
            </a:r>
            <a:r>
              <a:rPr kumimoji="0" lang="zh-CN" altLang="en-US" sz="2400" b="0" i="0" u="sng"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が</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かけてある</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から、安心です。</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壁にポスター</a:t>
            </a:r>
            <a:r>
              <a:rPr kumimoji="0" lang="zh-CN" altLang="en-US" sz="2400" b="0" i="0" u="sng"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が</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貼ってありました</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endParaRPr lang="en-US" altLang="zh-CN" sz="24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20775" y="1012825"/>
            <a:ext cx="10869295" cy="4923155"/>
          </a:xfrm>
          <a:prstGeom prst="rect">
            <a:avLst/>
          </a:prstGeom>
          <a:noFill/>
        </p:spPr>
        <p:txBody>
          <a:bodyPr wrap="square" rtlCol="0">
            <a:spAutoFit/>
          </a:bodyPr>
          <a:lstStyle/>
          <a:p>
            <a:pPr marL="0" marR="0" lvl="0" algn="just" defTabSz="914400" rtl="0" eaLnBrk="1" fontAlgn="auto" latinLnBrk="0" hangingPunct="1">
              <a:lnSpc>
                <a:spcPct val="15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Vてある</a:t>
            </a:r>
            <a:r>
              <a:rPr kumimoji="0" lang="ja-JP"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〈客体存续的状态〉</a:t>
            </a:r>
            <a:endParaRPr kumimoji="0" lang="ja-JP"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てある」还可以表示做好</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某种准备之后的状态,一般使用「〜は /を (もう)V てある」的句式。</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endPar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 新しい単語はもう</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調べてある</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 高橋:遠藤先生</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は遠足のことを</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話してあります</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王 : いいえ 、まだです。</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25591" y="825231"/>
            <a:ext cx="10675299" cy="4892675"/>
          </a:xfrm>
          <a:prstGeom prst="rect">
            <a:avLst/>
          </a:prstGeom>
          <a:noFill/>
        </p:spPr>
        <p:txBody>
          <a:bodyPr wrap="square" rtlCol="0">
            <a:spAutoFit/>
          </a:bodyPr>
          <a:lstStyle/>
          <a:p>
            <a:pPr marL="0" marR="0" lvl="0" algn="just" defTabSz="914400" rtl="0" eaLnBrk="1" fontAlgn="auto" latinLnBrk="0" hangingPunct="1">
              <a:lnSpc>
                <a:spcPct val="15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Vておく</a:t>
            </a:r>
            <a:r>
              <a:rPr kumimoji="0" lang="ja-JP"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〈提前准备〉　</a:t>
            </a: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endParaRPr kumimoji="0" lang="ja-JP"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意义:表示该动作是为后面要做的</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事情提前做好准备。也可以表示短时间内保持某种状态。</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译文 :事先（做）</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预先（做）</a:t>
            </a:r>
            <a:r>
              <a:rPr lang="en-US"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a:t>
            </a:r>
            <a:r>
              <a:rPr lang="ja-JP" altLang="en-US"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r>
              <a:rPr lang="en-US"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接续：</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て</a:t>
            </a:r>
            <a:r>
              <a:rPr kumimoji="0" lang="zh-CN"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形</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おく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endPar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じゃ、いろいろ</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体験しておいた</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ほうがいいですね</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zh-CN"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体験し</a:t>
            </a:r>
            <a:r>
              <a:rPr lang="ja-JP" altLang="zh-CN" sz="240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a:t>
            </a:r>
            <a:r>
              <a:rPr lang="zh-CN" altLang="en-US" sz="240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a:t>
            </a:r>
            <a:r>
              <a:rPr lang="zh-CN"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ほうがいいです</a:t>
            </a:r>
            <a:r>
              <a:rPr kumimoji="0" lang="en-US" altLang="zh-CN"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明日は忙しい1 日になるから、今晩しっかり</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寝ておこう</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意志形</a:t>
            </a:r>
            <a:r>
              <a:rPr lang="zh-CN" altLang="en-US" sz="240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寝</a:t>
            </a:r>
            <a:r>
              <a:rPr lang="ja-JP" altLang="zh-CN" sz="240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a:t>
            </a:r>
            <a:r>
              <a:rPr lang="zh-CN" altLang="en-US" sz="240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こう</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その資料はあとで見ますから、机の上に</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置いておいてください</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李 :黒板を消しましょうか。</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先生 :そのまま［</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保持原样</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しておいてください</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6111" y="897621"/>
            <a:ext cx="10675299" cy="4615815"/>
          </a:xfrm>
          <a:prstGeom prst="rect">
            <a:avLst/>
          </a:prstGeom>
          <a:noFill/>
        </p:spPr>
        <p:txBody>
          <a:bodyPr wrap="square" rtlCol="0">
            <a:spAutoFit/>
          </a:bodyPr>
          <a:lstStyle/>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Vておく</a:t>
            </a:r>
            <a:r>
              <a:rPr kumimoji="0" lang="ja-JP"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〈提前准备〉</a:t>
            </a:r>
            <a:endParaRPr kumimoji="0" lang="ja-JP"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ておいた」与 </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「Vてある」有时表示的是基本相同的事实,但二者叙述的着眼点各异。例如:</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 </a:t>
            </a:r>
            <a:r>
              <a:rPr kumimoji="0" lang="ja-JP"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（私は）</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会議の資料は</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コピーしておきました</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 会議の資料は</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コピーしてあります</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endPar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（5）的关注点在于这个动作本身 ,叙述者一般是「コピーする」这一动作的执行者 ;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而（6）则聚焦于 「コピーする」这个动作完成后的结果</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状态 ,叙述者和动作的执行者未必是同一人。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51675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655863"/>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二、说明、解释</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483578" y="1529425"/>
          <a:ext cx="11224895" cy="5520055"/>
        </p:xfrm>
        <a:graphic>
          <a:graphicData uri="http://schemas.openxmlformats.org/drawingml/2006/table">
            <a:tbl>
              <a:tblPr firstRow="1" bandRow="1">
                <a:tableStyleId>{5940675A-B579-460E-94D1-54222C63F5DA}</a:tableStyleId>
              </a:tblPr>
              <a:tblGrid>
                <a:gridCol w="3253153"/>
                <a:gridCol w="2882900"/>
                <a:gridCol w="5088791"/>
              </a:tblGrid>
              <a:tr h="43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接续</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861060">
                <a:tc>
                  <a:txBody>
                    <a:bodyPr/>
                    <a:p>
                      <a:pPr>
                        <a:buNone/>
                      </a:pPr>
                      <a:r>
                        <a:rPr lang="en-US" altLang="ja-JP" sz="2000" dirty="0">
                          <a:solidFill>
                            <a:srgbClr val="FF0000"/>
                          </a:solidFill>
                          <a:hlinkClick r:id="rId2" action="ppaction://hlinksldjump"/>
                        </a:rPr>
                        <a:t>1-3-2～（と）は～のことだ</a:t>
                      </a:r>
                      <a:r>
                        <a:rPr lang="ja-JP" altLang="en-US" sz="2000" dirty="0">
                          <a:solidFill>
                            <a:srgbClr val="FF0000"/>
                          </a:solidFill>
                          <a:hlinkClick r:id="rId2" action="ppaction://hlinksldjump"/>
                        </a:rPr>
                        <a:t>　　</a:t>
                      </a:r>
                      <a:r>
                        <a:rPr lang="zh-CN" altLang="ja-JP" sz="2000" dirty="0">
                          <a:solidFill>
                            <a:srgbClr val="FF0000"/>
                          </a:solidFill>
                          <a:hlinkClick r:id="rId2" action="ppaction://hlinksldjump"/>
                        </a:rPr>
                        <a:t>解释前面的名词</a:t>
                      </a:r>
                      <a:r>
                        <a:rPr lang="en-US" altLang="zh-CN" sz="2000" dirty="0">
                          <a:solidFill>
                            <a:srgbClr val="FF0000"/>
                          </a:solidFill>
                          <a:hlinkClick r:id="rId2" action="ppaction://hlinksldjump"/>
                        </a:rPr>
                        <a:t> </a:t>
                      </a:r>
                      <a:endParaRPr lang="en-US" altLang="zh-CN" sz="2000" dirty="0">
                        <a:solidFill>
                          <a:srgbClr val="FF0000"/>
                        </a:solidFill>
                        <a:hlinkClick r:id="rId2" action="ppaction://hlinksldjump"/>
                      </a:endParaRPr>
                    </a:p>
                  </a:txBody>
                  <a:tcPr anchor="ctr"/>
                </a:tc>
                <a:tc>
                  <a:txBody>
                    <a:bodyPr/>
                    <a:p>
                      <a:pPr algn="l">
                        <a:lnSpc>
                          <a:spcPct val="120000"/>
                        </a:lnSpc>
                        <a:buNone/>
                      </a:pPr>
                      <a:r>
                        <a:rPr lang="zh-CN" altLang="en-US" sz="1800" dirty="0">
                          <a:latin typeface="微软雅黑" panose="020B0503020204020204" pitchFamily="34" charset="-122"/>
                          <a:ea typeface="微软雅黑" panose="020B0503020204020204" pitchFamily="34" charset="-122"/>
                        </a:rPr>
                        <a:t>N+（と）は＋</a:t>
                      </a:r>
                      <a:r>
                        <a:rPr lang="zh-CN" altLang="en-US" sz="1800" dirty="0">
                          <a:latin typeface="微软雅黑" panose="020B0503020204020204" pitchFamily="34" charset="-122"/>
                          <a:ea typeface="微软雅黑" panose="020B0503020204020204" pitchFamily="34" charset="-122"/>
                        </a:rPr>
                        <a:t>连体形ことだ</a:t>
                      </a:r>
                      <a:endParaRPr lang="zh-CN" altLang="en-US" sz="1800" dirty="0">
                        <a:latin typeface="微软雅黑" panose="020B0503020204020204" pitchFamily="34" charset="-122"/>
                        <a:ea typeface="微软雅黑" panose="020B0503020204020204" pitchFamily="34" charset="-122"/>
                      </a:endParaRPr>
                    </a:p>
                  </a:txBody>
                  <a:tcPr anchor="ctr"/>
                </a:tc>
                <a:tc>
                  <a:txBody>
                    <a:bodyPr/>
                    <a:p>
                      <a:pPr marL="0" marR="0" lvl="0" algn="l" defTabSz="914400" rtl="0" eaLnBrk="1" fontAlgn="auto" latinLnBrk="0" hangingPunct="1">
                        <a:lnSpc>
                          <a:spcPct val="120000"/>
                        </a:lnSpc>
                        <a:spcBef>
                          <a:spcPts val="0"/>
                        </a:spcBef>
                        <a:buClrTx/>
                        <a:buSzTx/>
                        <a:buFontTx/>
                        <a:buNone/>
                      </a:pPr>
                      <a:r>
                        <a:rPr lang="zh-CN" altLang="en-US" sz="1800" kern="1200" dirty="0">
                          <a:solidFill>
                            <a:srgbClr val="E66138"/>
                          </a:solidFill>
                          <a:latin typeface="微软雅黑" panose="020B0503020204020204" pitchFamily="34" charset="-122"/>
                          <a:ea typeface="微软雅黑" panose="020B0503020204020204" pitchFamily="34" charset="-122"/>
                          <a:cs typeface="+mn-cs"/>
                        </a:rPr>
                        <a:t>（所谓的）.....是指.....</a:t>
                      </a:r>
                      <a:endParaRPr lang="zh-CN" altLang="en-US" sz="1800" kern="1200" dirty="0">
                        <a:solidFill>
                          <a:srgbClr val="E66138"/>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春節</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は</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旧暦の正月</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のことである</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txBody>
                  <a:tcPr/>
                </a:tc>
              </a:tr>
              <a:tr h="1078230">
                <a:tc>
                  <a:txBody>
                    <a:bodyPr/>
                    <a:p>
                      <a:pPr>
                        <a:buNone/>
                      </a:pPr>
                      <a:r>
                        <a:rPr lang="en-US" altLang="ja-JP" sz="2000" dirty="0">
                          <a:solidFill>
                            <a:srgbClr val="FF0000"/>
                          </a:solidFill>
                          <a:hlinkClick r:id="rId3" action="ppaction://hlinksldjump"/>
                        </a:rPr>
                        <a:t>2-3-6  ～というＮ＜内容＞</a:t>
                      </a:r>
                      <a:endParaRPr lang="en-US" altLang="ja-JP" sz="2000" dirty="0">
                        <a:solidFill>
                          <a:srgbClr val="FF0000"/>
                        </a:solidFill>
                        <a:hlinkClick r:id="rId3" action="ppaction://hlinksldjump"/>
                      </a:endParaRPr>
                    </a:p>
                  </a:txBody>
                  <a:tcPr anchor="ctr"/>
                </a:tc>
                <a:tc>
                  <a:txBody>
                    <a:bodyPr/>
                    <a:p>
                      <a:pPr algn="l">
                        <a:lnSpc>
                          <a:spcPct val="120000"/>
                        </a:lnSpc>
                        <a:buNone/>
                      </a:pPr>
                      <a:r>
                        <a:rPr lang="en-US" altLang="zh-CN" sz="1800" dirty="0">
                          <a:latin typeface="微软雅黑" panose="020B0503020204020204" pitchFamily="34" charset="-122"/>
                          <a:ea typeface="微软雅黑" panose="020B0503020204020204" pitchFamily="34" charset="-122"/>
                        </a:rPr>
                        <a:t>N</a:t>
                      </a:r>
                      <a:r>
                        <a:rPr lang="ja-JP" altLang="zh-CN" sz="1800" dirty="0">
                          <a:latin typeface="微软雅黑" panose="020B0503020204020204" pitchFamily="34" charset="-122"/>
                          <a:ea typeface="微软雅黑" panose="020B0503020204020204" pitchFamily="34" charset="-122"/>
                        </a:rPr>
                        <a:t>１というＮ２</a:t>
                      </a:r>
                      <a:endParaRPr lang="zh-CN" altLang="en-US" sz="1800" dirty="0">
                        <a:latin typeface="微软雅黑" panose="020B0503020204020204" pitchFamily="34" charset="-122"/>
                        <a:ea typeface="微软雅黑" panose="020B0503020204020204" pitchFamily="34" charset="-122"/>
                      </a:endParaRPr>
                    </a:p>
                    <a:p>
                      <a:pPr algn="l">
                        <a:lnSpc>
                          <a:spcPct val="120000"/>
                        </a:lnSpc>
                        <a:buNone/>
                      </a:pPr>
                      <a:r>
                        <a:rPr lang="zh-CN" altLang="en-US" sz="1800" dirty="0">
                          <a:latin typeface="微软雅黑" panose="020B0503020204020204" pitchFamily="34" charset="-122"/>
                          <a:ea typeface="微软雅黑" panose="020B0503020204020204" pitchFamily="34" charset="-122"/>
                        </a:rPr>
                        <a:t>简体句子+という＋名词</a:t>
                      </a:r>
                      <a:endParaRPr lang="zh-CN" altLang="en-US" sz="1800" dirty="0">
                        <a:latin typeface="微软雅黑" panose="020B0503020204020204" pitchFamily="34" charset="-122"/>
                        <a:ea typeface="微软雅黑" panose="020B0503020204020204" pitchFamily="34" charset="-122"/>
                      </a:endParaRPr>
                    </a:p>
                  </a:txBody>
                  <a:tcPr anchor="ctr"/>
                </a:tc>
                <a:tc>
                  <a:txBody>
                    <a:bodyPr/>
                    <a:p>
                      <a:pPr marL="0" marR="0" lvl="0" algn="l" defTabSz="914400" rtl="0" eaLnBrk="1" fontAlgn="auto" latinLnBrk="0" hangingPunct="1">
                        <a:lnSpc>
                          <a:spcPct val="120000"/>
                        </a:lnSpc>
                        <a:spcBef>
                          <a:spcPts val="0"/>
                        </a:spcBef>
                        <a:buClrTx/>
                        <a:buSzTx/>
                        <a:buFontTx/>
                        <a:buNone/>
                      </a:pPr>
                      <a:r>
                        <a:rPr lang="zh-CN" altLang="en-US" sz="1800" dirty="0">
                          <a:solidFill>
                            <a:srgbClr val="E66138"/>
                          </a:solidFill>
                          <a:latin typeface="微软雅黑" panose="020B0503020204020204" pitchFamily="34" charset="-122"/>
                          <a:ea typeface="微软雅黑" panose="020B0503020204020204" pitchFamily="34" charset="-122"/>
                          <a:sym typeface="+mn-ea"/>
                        </a:rPr>
                        <a:t>......的......</a:t>
                      </a:r>
                      <a:endParaRPr lang="zh-CN" altLang="en-US" sz="1800" dirty="0">
                        <a:solidFill>
                          <a:srgbClr val="E66138"/>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私たちの寮には、</a:t>
                      </a:r>
                      <a:r>
                        <a:rPr lang="ja-JP" altLang="en-US" sz="18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男性は入ってはいけない</a:t>
                      </a:r>
                      <a:r>
                        <a:rPr lang="ja-JP" altLang="en-US" sz="18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という</a:t>
                      </a:r>
                      <a:r>
                        <a:rPr lang="ja-JP" altLang="en-US" sz="18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ルールがあります</a:t>
                      </a:r>
                      <a:r>
                        <a:rPr lang="zh-CN" altLang="ja-JP" sz="18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zh-CN" altLang="ja-JP" sz="1800" kern="1200" noProof="0" dirty="0">
                        <a:ln>
                          <a:noFill/>
                        </a:ln>
                        <a:solidFill>
                          <a:prstClr val="black"/>
                        </a:solidFill>
                        <a:effectLst/>
                        <a:uLnTx/>
                        <a:uFillTx/>
                        <a:latin typeface="Kozuka Gothic Pro R" panose="020B0400000000000000" pitchFamily="34" charset="-128"/>
                        <a:ea typeface="宋体" panose="02010600030101010101" pitchFamily="2" charset="-122"/>
                        <a:cs typeface="+mn-cs"/>
                        <a:sym typeface="+mn-ea"/>
                      </a:endParaRPr>
                    </a:p>
                  </a:txBody>
                  <a:tcPr/>
                </a:tc>
              </a:tr>
              <a:tr h="1078230">
                <a:tc>
                  <a:txBody>
                    <a:bodyPr/>
                    <a:lstStyle/>
                    <a:p>
                      <a:r>
                        <a:rPr lang="en-US" altLang="ja-JP" sz="2000" dirty="0">
                          <a:hlinkClick r:id="rId4" action="ppaction://hlinksldjump"/>
                        </a:rPr>
                        <a:t>2-2-5    </a:t>
                      </a:r>
                      <a:r>
                        <a:rPr lang="ja-JP" altLang="ja-JP" sz="2000" dirty="0">
                          <a:hlinkClick r:id="rId4" action="ppaction://hlinksldjump"/>
                        </a:rPr>
                        <a:t>　から</a:t>
                      </a:r>
                      <a:endParaRPr lang="en-US" altLang="ja-JP" sz="2000" dirty="0">
                        <a:hlinkClick r:id="rId4" action="ppaction://hlinksldjump"/>
                      </a:endParaRPr>
                    </a:p>
                    <a:p>
                      <a:r>
                        <a:rPr lang="ja-JP" altLang="en-US" sz="2000" dirty="0">
                          <a:hlinkClick r:id="rId4" action="ppaction://hlinksldjump"/>
                        </a:rPr>
                        <a:t>～</a:t>
                      </a:r>
                      <a:r>
                        <a:rPr lang="ja-JP" altLang="en-US" sz="2000" dirty="0">
                          <a:solidFill>
                            <a:srgbClr val="FF0000"/>
                          </a:solidFill>
                          <a:hlinkClick r:id="rId4" action="ppaction://hlinksldjump"/>
                        </a:rPr>
                        <a:t>のは</a:t>
                      </a:r>
                      <a:r>
                        <a:rPr lang="ja-JP" altLang="en-US" sz="2000" dirty="0">
                          <a:hlinkClick r:id="rId4" action="ppaction://hlinksldjump"/>
                        </a:rPr>
                        <a:t>、（～からではなくて）～</a:t>
                      </a:r>
                      <a:r>
                        <a:rPr lang="ja-JP" altLang="en-US" sz="2000" dirty="0">
                          <a:solidFill>
                            <a:srgbClr val="FF0000"/>
                          </a:solidFill>
                          <a:hlinkClick r:id="rId4" action="ppaction://hlinksldjump"/>
                        </a:rPr>
                        <a:t>からだ</a:t>
                      </a:r>
                      <a:endParaRPr lang="ja-JP" altLang="en-US" sz="2000" dirty="0">
                        <a:solidFill>
                          <a:srgbClr val="FF0000"/>
                        </a:solidFill>
                        <a:hlinkClick r:id="rId4" action="ppaction://hlinksldjump"/>
                      </a:endParaRPr>
                    </a:p>
                  </a:txBody>
                  <a:tcPr anchor="ctr"/>
                </a:tc>
                <a:tc>
                  <a:txBody>
                    <a:bodyPr/>
                    <a:lstStyle/>
                    <a:p>
                      <a:pPr algn="l">
                        <a:lnSpc>
                          <a:spcPct val="120000"/>
                        </a:lnSpc>
                      </a:pPr>
                      <a:r>
                        <a:rPr lang="ja-JP" altLang="en-US" sz="1800" dirty="0">
                          <a:latin typeface="微软雅黑" panose="020B0503020204020204" pitchFamily="34" charset="-122"/>
                          <a:ea typeface="微软雅黑" panose="020B0503020204020204" pitchFamily="34" charset="-122"/>
                        </a:rPr>
                        <a:t>简体句子＋のは</a:t>
                      </a:r>
                      <a:r>
                        <a:rPr lang="en-US" altLang="ja-JP" sz="1800" dirty="0">
                          <a:latin typeface="微软雅黑" panose="020B0503020204020204" pitchFamily="34" charset="-122"/>
                          <a:ea typeface="微软雅黑" panose="020B0503020204020204" pitchFamily="34" charset="-122"/>
                        </a:rPr>
                        <a:t>   </a:t>
                      </a:r>
                      <a:r>
                        <a:rPr lang="ja-JP" altLang="en-US" sz="1800" dirty="0">
                          <a:latin typeface="微软雅黑" panose="020B0503020204020204" pitchFamily="34" charset="-122"/>
                          <a:ea typeface="微软雅黑" panose="020B0503020204020204" pitchFamily="34" charset="-122"/>
                        </a:rPr>
                        <a:t>なのは</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ja-JP" altLang="en-US" sz="1800" dirty="0">
                          <a:latin typeface="微软雅黑" panose="020B0503020204020204" pitchFamily="34" charset="-122"/>
                          <a:ea typeface="微软雅黑" panose="020B0503020204020204" pitchFamily="34" charset="-122"/>
                        </a:rPr>
                        <a:t>简体句子＋から</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rPr>
                        <a:t>(</a:t>
                      </a:r>
                      <a:r>
                        <a:rPr lang="ja-JP" altLang="en-US" sz="1800" dirty="0">
                          <a:latin typeface="微软雅黑" panose="020B0503020204020204" pitchFamily="34" charset="-122"/>
                          <a:ea typeface="微软雅黑" panose="020B0503020204020204" pitchFamily="34" charset="-122"/>
                        </a:rPr>
                        <a:t>ナ</a:t>
                      </a:r>
                      <a:r>
                        <a:rPr lang="en-US" altLang="ja-JP" sz="1800" dirty="0">
                          <a:latin typeface="微软雅黑" panose="020B0503020204020204" pitchFamily="34" charset="-122"/>
                          <a:ea typeface="微软雅黑" panose="020B0503020204020204" pitchFamily="34" charset="-122"/>
                        </a:rPr>
                        <a:t>A</a:t>
                      </a:r>
                      <a:r>
                        <a:rPr lang="ja-JP" altLang="en-US" sz="1800" dirty="0">
                          <a:latin typeface="微软雅黑" panose="020B0503020204020204" pitchFamily="34" charset="-122"/>
                          <a:ea typeface="微软雅黑" panose="020B0503020204020204" pitchFamily="34" charset="-122"/>
                        </a:rPr>
                        <a:t>词干／</a:t>
                      </a:r>
                      <a:r>
                        <a:rPr lang="en-US" altLang="ja-JP" sz="1800" dirty="0">
                          <a:latin typeface="微软雅黑" panose="020B0503020204020204" pitchFamily="34" charset="-122"/>
                          <a:ea typeface="微软雅黑" panose="020B0503020204020204" pitchFamily="34" charset="-122"/>
                        </a:rPr>
                        <a:t>N</a:t>
                      </a:r>
                      <a:r>
                        <a:rPr lang="ja-JP" altLang="en-US" sz="1800" dirty="0">
                          <a:latin typeface="微软雅黑" panose="020B0503020204020204" pitchFamily="34" charset="-122"/>
                          <a:ea typeface="微软雅黑" panose="020B0503020204020204" pitchFamily="34" charset="-122"/>
                        </a:rPr>
                        <a:t>＋だから</a:t>
                      </a:r>
                      <a:r>
                        <a:rPr lang="en-US" altLang="ja-JP" sz="1800" dirty="0">
                          <a:latin typeface="微软雅黑" panose="020B0503020204020204" pitchFamily="34" charset="-122"/>
                          <a:ea typeface="微软雅黑" panose="020B0503020204020204" pitchFamily="34" charset="-122"/>
                        </a:rPr>
                        <a:t>)</a:t>
                      </a:r>
                      <a:endParaRPr lang="en-US" altLang="ja-JP" sz="1800" dirty="0">
                        <a:latin typeface="微软雅黑" panose="020B0503020204020204" pitchFamily="34" charset="-122"/>
                        <a:ea typeface="微软雅黑" panose="020B0503020204020204" pitchFamily="34" charset="-122"/>
                      </a:endParaRPr>
                    </a:p>
                  </a:txBody>
                  <a:tcPr anchor="ctr"/>
                </a:tc>
                <a:tc>
                  <a:txBody>
                    <a:bodyPr/>
                    <a:lstStyle/>
                    <a:p>
                      <a:pPr marL="0" algn="l" defTabSz="914400" rtl="0" eaLnBrk="1" latinLnBrk="0" hangingPunct="1">
                        <a:lnSpc>
                          <a:spcPct val="120000"/>
                        </a:lnSpc>
                      </a:pPr>
                      <a:r>
                        <a:rPr lang="zh-CN" altLang="en-US" sz="1800" kern="1200" dirty="0">
                          <a:solidFill>
                            <a:srgbClr val="E66138"/>
                          </a:solidFill>
                          <a:latin typeface="微软雅黑" panose="020B0503020204020204" pitchFamily="34" charset="-122"/>
                          <a:ea typeface="微软雅黑" panose="020B0503020204020204" pitchFamily="34" charset="-122"/>
                          <a:cs typeface="+mn-cs"/>
                          <a:sym typeface="+mn-ea"/>
                        </a:rPr>
                        <a:t>之所以</a:t>
                      </a:r>
                      <a:r>
                        <a:rPr lang="ja-JP" altLang="en-US" sz="1800" kern="1200" dirty="0">
                          <a:solidFill>
                            <a:srgbClr val="E66138"/>
                          </a:solidFill>
                          <a:latin typeface="微软雅黑" panose="020B0503020204020204" pitchFamily="34" charset="-122"/>
                          <a:ea typeface="微软雅黑" panose="020B0503020204020204" pitchFamily="34" charset="-122"/>
                          <a:cs typeface="+mn-cs"/>
                          <a:sym typeface="+mn-ea"/>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sym typeface="+mn-ea"/>
                        </a:rPr>
                        <a:t>，（不是因为</a:t>
                      </a:r>
                      <a:r>
                        <a:rPr lang="en-US" altLang="zh-CN" sz="1800" kern="1200" dirty="0">
                          <a:solidFill>
                            <a:srgbClr val="E66138"/>
                          </a:solidFill>
                          <a:latin typeface="微软雅黑" panose="020B0503020204020204" pitchFamily="34" charset="-122"/>
                          <a:ea typeface="微软雅黑" panose="020B0503020204020204" pitchFamily="34" charset="-122"/>
                          <a:cs typeface="+mn-cs"/>
                          <a:sym typeface="+mn-ea"/>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sym typeface="+mn-ea"/>
                        </a:rPr>
                        <a:t>）而是由于</a:t>
                      </a:r>
                      <a:r>
                        <a:rPr lang="en-US" altLang="ja-JP" sz="1800" kern="1200" dirty="0">
                          <a:solidFill>
                            <a:srgbClr val="E66138"/>
                          </a:solidFill>
                          <a:latin typeface="微软雅黑" panose="020B0503020204020204" pitchFamily="34" charset="-122"/>
                          <a:ea typeface="微软雅黑" panose="020B0503020204020204" pitchFamily="34" charset="-122"/>
                          <a:cs typeface="+mn-cs"/>
                          <a:sym typeface="+mn-ea"/>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sym typeface="+mn-ea"/>
                        </a:rPr>
                        <a:t>的缘故</a:t>
                      </a:r>
                      <a:endParaRPr lang="en-US" altLang="zh-CN" sz="1800" kern="1200" dirty="0">
                        <a:solidFill>
                          <a:srgbClr val="E66138"/>
                        </a:solidFill>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sym typeface="+mn-ea"/>
                        </a:rPr>
                        <a:t>例：</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病気になった</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のは</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タバコを毎日吸っていた</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からです</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txBody>
                  <a:tcPr/>
                </a:tc>
              </a:tr>
              <a:tr h="761620">
                <a:tc>
                  <a:txBody>
                    <a:bodyPr/>
                    <a:lstStyle/>
                    <a:p>
                      <a:r>
                        <a:rPr lang="en-US" altLang="ja-JP" sz="2000" dirty="0">
                          <a:hlinkClick r:id="rId5" action="ppaction://hlinksldjump"/>
                        </a:rPr>
                        <a:t>4-2-5</a:t>
                      </a:r>
                      <a:endParaRPr lang="en-US" altLang="ja-JP" sz="2000" dirty="0">
                        <a:hlinkClick r:id="rId5" action="ppaction://hlinksldjump"/>
                      </a:endParaRPr>
                    </a:p>
                    <a:p>
                      <a:r>
                        <a:rPr lang="ja-JP" altLang="en-US" sz="2000" dirty="0">
                          <a:hlinkClick r:id="rId5" action="ppaction://hlinksldjump"/>
                        </a:rPr>
                        <a:t>～し～（し）＜并列＞</a:t>
                      </a:r>
                      <a:endParaRPr lang="ja-JP" altLang="en-US" sz="2000" dirty="0">
                        <a:hlinkClick r:id="rId5" action="ppaction://hlinksldjump"/>
                      </a:endParaRPr>
                    </a:p>
                  </a:txBody>
                  <a:tcPr anchor="ctr"/>
                </a:tc>
                <a:tc>
                  <a:txBody>
                    <a:bodyPr/>
                    <a:lstStyle/>
                    <a:p>
                      <a:pPr algn="l">
                        <a:lnSpc>
                          <a:spcPct val="120000"/>
                        </a:lnSpc>
                      </a:pPr>
                      <a:r>
                        <a:rPr lang="zh-CN" altLang="en-US" sz="1800" dirty="0">
                          <a:latin typeface="微软雅黑" panose="020B0503020204020204" pitchFamily="34" charset="-122"/>
                          <a:ea typeface="微软雅黑" panose="020B0503020204020204" pitchFamily="34" charset="-122"/>
                        </a:rPr>
                        <a:t>句子</a:t>
                      </a:r>
                      <a:r>
                        <a:rPr lang="ja-JP" altLang="en-US" sz="1800" dirty="0">
                          <a:latin typeface="微软雅黑" panose="020B0503020204020204" pitchFamily="34" charset="-122"/>
                          <a:ea typeface="微软雅黑" panose="020B0503020204020204" pitchFamily="34" charset="-122"/>
                        </a:rPr>
                        <a:t>＋し　</a:t>
                      </a:r>
                      <a:endParaRPr lang="ja-JP" altLang="en-US" sz="1800" dirty="0">
                        <a:latin typeface="微软雅黑" panose="020B0503020204020204" pitchFamily="34" charset="-122"/>
                        <a:ea typeface="微软雅黑" panose="020B0503020204020204" pitchFamily="34" charset="-122"/>
                      </a:endParaRPr>
                    </a:p>
                    <a:p>
                      <a:pPr algn="l">
                        <a:lnSpc>
                          <a:spcPct val="120000"/>
                        </a:lnSpc>
                      </a:pPr>
                      <a:r>
                        <a:rPr lang="ja-JP" altLang="en-US" sz="1800" dirty="0">
                          <a:latin typeface="微软雅黑" panose="020B0503020204020204" pitchFamily="34" charset="-122"/>
                          <a:ea typeface="微软雅黑" panose="020B0503020204020204" pitchFamily="34" charset="-122"/>
                        </a:rPr>
                        <a:t> </a:t>
                      </a:r>
                      <a:r>
                        <a:rPr lang="zh-CN" altLang="ja-JP" sz="1800" dirty="0">
                          <a:latin typeface="微软雅黑" panose="020B0503020204020204" pitchFamily="34" charset="-122"/>
                          <a:ea typeface="微软雅黑" panose="020B0503020204020204" pitchFamily="34" charset="-122"/>
                        </a:rPr>
                        <a:t>列举、列举</a:t>
                      </a:r>
                      <a:r>
                        <a:rPr lang="zh-CN" altLang="ja-JP" sz="1800" dirty="0">
                          <a:latin typeface="微软雅黑" panose="020B0503020204020204" pitchFamily="34" charset="-122"/>
                          <a:ea typeface="微软雅黑" panose="020B0503020204020204" pitchFamily="34" charset="-122"/>
                        </a:rPr>
                        <a:t>原因</a:t>
                      </a:r>
                      <a:endParaRPr lang="zh-CN" altLang="ja-JP" sz="1800" dirty="0">
                        <a:latin typeface="微软雅黑" panose="020B0503020204020204" pitchFamily="34" charset="-122"/>
                        <a:ea typeface="微软雅黑" panose="020B0503020204020204" pitchFamily="34" charset="-122"/>
                      </a:endParaRPr>
                    </a:p>
                  </a:txBody>
                  <a:tcPr anchor="ctr"/>
                </a:tc>
                <a:tc>
                  <a:txBody>
                    <a:bodyPr/>
                    <a:lstStyle/>
                    <a:p>
                      <a:pPr>
                        <a:lnSpc>
                          <a:spcPct val="120000"/>
                        </a:lnSpc>
                      </a:pPr>
                      <a:r>
                        <a:rPr lang="zh-CN" altLang="en-US" sz="1800" kern="1200" dirty="0">
                          <a:solidFill>
                            <a:srgbClr val="E66138"/>
                          </a:solidFill>
                          <a:latin typeface="微软雅黑" panose="020B0503020204020204" pitchFamily="34" charset="-122"/>
                          <a:ea typeface="微软雅黑" panose="020B0503020204020204" pitchFamily="34" charset="-122"/>
                          <a:cs typeface="+mn-cs"/>
                        </a:rPr>
                        <a:t>既</a:t>
                      </a:r>
                      <a:r>
                        <a:rPr lang="ja-JP" altLang="en-US" sz="1800" kern="1200" dirty="0">
                          <a:solidFill>
                            <a:srgbClr val="E66138"/>
                          </a:solidFill>
                          <a:latin typeface="微软雅黑" panose="020B0503020204020204" pitchFamily="34" charset="-122"/>
                          <a:ea typeface="微软雅黑" panose="020B0503020204020204" pitchFamily="34" charset="-122"/>
                          <a:cs typeface="+mn-cs"/>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rPr>
                        <a:t>也</a:t>
                      </a:r>
                      <a:r>
                        <a:rPr lang="ja-JP" altLang="en-US" sz="1800" kern="1200" dirty="0">
                          <a:solidFill>
                            <a:srgbClr val="E66138"/>
                          </a:solidFill>
                          <a:latin typeface="微软雅黑" panose="020B0503020204020204" pitchFamily="34" charset="-122"/>
                          <a:ea typeface="微软雅黑" panose="020B0503020204020204" pitchFamily="34" charset="-122"/>
                          <a:cs typeface="+mn-cs"/>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rPr>
                        <a:t>又</a:t>
                      </a:r>
                      <a:r>
                        <a:rPr lang="ja-JP" altLang="en-US" sz="1800" kern="1200" dirty="0">
                          <a:solidFill>
                            <a:srgbClr val="E66138"/>
                          </a:solidFill>
                          <a:latin typeface="微软雅黑" panose="020B0503020204020204" pitchFamily="34" charset="-122"/>
                          <a:ea typeface="微软雅黑" panose="020B0503020204020204" pitchFamily="34" charset="-122"/>
                          <a:cs typeface="+mn-cs"/>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rPr>
                        <a:t>又</a:t>
                      </a:r>
                      <a:r>
                        <a:rPr lang="ja-JP" altLang="en-US" sz="1800" kern="1200" dirty="0">
                          <a:solidFill>
                            <a:srgbClr val="E66138"/>
                          </a:solidFill>
                          <a:latin typeface="微软雅黑" panose="020B0503020204020204" pitchFamily="34" charset="-122"/>
                          <a:ea typeface="微软雅黑" panose="020B0503020204020204" pitchFamily="34" charset="-122"/>
                          <a:cs typeface="+mn-cs"/>
                        </a:rPr>
                        <a:t>～</a:t>
                      </a:r>
                      <a:r>
                        <a:rPr lang="zh-CN" altLang="en-US" sz="1800" kern="1200" dirty="0">
                          <a:solidFill>
                            <a:srgbClr val="E66138"/>
                          </a:solidFill>
                          <a:latin typeface="微软雅黑" panose="020B0503020204020204" pitchFamily="34" charset="-122"/>
                          <a:ea typeface="微软雅黑" panose="020B0503020204020204" pitchFamily="34" charset="-122"/>
                          <a:cs typeface="+mn-cs"/>
                        </a:rPr>
                        <a:t>，并列陈述多个理由</a:t>
                      </a:r>
                      <a:endParaRPr lang="en-US" altLang="zh-CN" sz="1800" kern="1200" dirty="0">
                        <a:solidFill>
                          <a:srgbClr val="E66138"/>
                        </a:solidFill>
                        <a:latin typeface="微软雅黑" panose="020B0503020204020204" pitchFamily="34" charset="-122"/>
                        <a:ea typeface="微软雅黑" panose="020B0503020204020204" pitchFamily="34" charset="-122"/>
                        <a:cs typeface="+mn-cs"/>
                      </a:endParaRPr>
                    </a:p>
                    <a:p>
                      <a:pPr>
                        <a:lnSpc>
                          <a:spcPct val="120000"/>
                        </a:lnSpc>
                      </a:pPr>
                      <a:r>
                        <a:rPr lang="zh-CN" altLang="en-US" sz="1800" u="none" kern="1200" dirty="0">
                          <a:solidFill>
                            <a:schemeClr val="tx1"/>
                          </a:solidFill>
                          <a:latin typeface="微软雅黑" panose="020B0503020204020204" pitchFamily="34" charset="-122"/>
                          <a:ea typeface="微软雅黑" panose="020B0503020204020204" pitchFamily="34" charset="-122"/>
                          <a:cs typeface="+mn-cs"/>
                        </a:rPr>
                        <a:t>例：</a:t>
                      </a:r>
                      <a:r>
                        <a:rPr lang="ja-JP" altLang="en-US" sz="1800" u="sng" kern="1200" dirty="0">
                          <a:solidFill>
                            <a:schemeClr val="tx1"/>
                          </a:solidFill>
                          <a:latin typeface="微软雅黑" panose="020B0503020204020204" pitchFamily="34" charset="-122"/>
                          <a:ea typeface="微软雅黑" panose="020B0503020204020204" pitchFamily="34" charset="-122"/>
                          <a:cs typeface="+mn-cs"/>
                        </a:rPr>
                        <a:t>今日は雨も降っている</a:t>
                      </a:r>
                      <a:r>
                        <a:rPr lang="ja-JP" altLang="en-US" sz="1800" u="none" kern="1200" dirty="0">
                          <a:solidFill>
                            <a:srgbClr val="E66138"/>
                          </a:solidFill>
                          <a:latin typeface="微软雅黑" panose="020B0503020204020204" pitchFamily="34" charset="-122"/>
                          <a:ea typeface="微软雅黑" panose="020B0503020204020204" pitchFamily="34" charset="-122"/>
                          <a:cs typeface="+mn-cs"/>
                        </a:rPr>
                        <a:t>し</a:t>
                      </a:r>
                      <a:r>
                        <a:rPr lang="ja-JP" altLang="en-US" sz="1800" u="none" kern="1200" dirty="0">
                          <a:solidFill>
                            <a:schemeClr val="tx1"/>
                          </a:solidFill>
                          <a:latin typeface="微软雅黑" panose="020B0503020204020204" pitchFamily="34" charset="-122"/>
                          <a:ea typeface="微软雅黑" panose="020B0503020204020204" pitchFamily="34" charset="-122"/>
                          <a:cs typeface="+mn-cs"/>
                        </a:rPr>
                        <a:t>、ジョギングはやめよう。</a:t>
                      </a:r>
                      <a:endParaRPr lang="ja-JP" altLang="en-US" sz="1800" u="none" kern="1200" dirty="0">
                        <a:solidFill>
                          <a:schemeClr val="tx1"/>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76" name="图片 75">
            <a:hlinkClick r:id="rId6" action="ppaction://hlinksldjump"/>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十、时间顺序相关</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873369" y="1883629"/>
          <a:ext cx="10445262" cy="1911795"/>
        </p:xfrm>
        <a:graphic>
          <a:graphicData uri="http://schemas.openxmlformats.org/drawingml/2006/table">
            <a:tbl>
              <a:tblPr firstRow="1" bandRow="1">
                <a:tableStyleId>{5940675A-B579-460E-94D1-54222C63F5DA}</a:tableStyleId>
              </a:tblPr>
              <a:tblGrid>
                <a:gridCol w="4956175"/>
                <a:gridCol w="5489087"/>
              </a:tblGrid>
              <a:tr h="28553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505185">
                <a:tc>
                  <a:txBody>
                    <a:bodyPr/>
                    <a:lstStyle/>
                    <a:p>
                      <a:r>
                        <a:rPr lang="en-US" altLang="ja-JP" sz="2000" dirty="0">
                          <a:solidFill>
                            <a:schemeClr val="tx1"/>
                          </a:solidFill>
                          <a:hlinkClick r:id="rId2" action="ppaction://hlinksldjump"/>
                        </a:rPr>
                        <a:t>1-1-4</a:t>
                      </a:r>
                      <a:r>
                        <a:rPr lang="ja-JP" altLang="en-US" sz="2000" dirty="0">
                          <a:solidFill>
                            <a:schemeClr val="tx1"/>
                          </a:solidFill>
                          <a:hlinkClick r:id="rId2" action="ppaction://hlinksldjump"/>
                        </a:rPr>
                        <a:t>　</a:t>
                      </a:r>
                      <a:r>
                        <a:rPr lang="en-US" altLang="ja-JP" sz="2000" dirty="0">
                          <a:solidFill>
                            <a:schemeClr val="tx1"/>
                          </a:solidFill>
                          <a:hlinkClick r:id="rId2" action="ppaction://hlinksldjump"/>
                        </a:rPr>
                        <a:t>V</a:t>
                      </a:r>
                      <a:r>
                        <a:rPr lang="ja-JP" altLang="en-US" sz="2000" dirty="0">
                          <a:solidFill>
                            <a:schemeClr val="tx1"/>
                          </a:solidFill>
                          <a:hlinkClick r:id="rId2" action="ppaction://hlinksldjump"/>
                        </a:rPr>
                        <a:t>てから</a:t>
                      </a:r>
                      <a:r>
                        <a:rPr lang="ja-JP" altLang="en-US" sz="2000" dirty="0">
                          <a:solidFill>
                            <a:schemeClr val="tx1"/>
                          </a:solidFill>
                        </a:rPr>
                        <a:t>＜先后顺序＞</a:t>
                      </a:r>
                      <a:endParaRPr lang="ja-JP" altLang="en-US" sz="2000" dirty="0">
                        <a:solidFill>
                          <a:schemeClr val="tx1"/>
                        </a:solidFill>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手を</a:t>
                      </a:r>
                      <a:r>
                        <a:rPr lang="ja-JP" altLang="en-US" sz="1800" u="sng" dirty="0">
                          <a:latin typeface="Kozuka Gothic Pr6N R" panose="020B0400000000000000" pitchFamily="34" charset="-128"/>
                          <a:ea typeface="Kozuka Gothic Pr6N R" panose="020B0400000000000000" pitchFamily="34" charset="-128"/>
                        </a:rPr>
                        <a:t>洗っ</a:t>
                      </a:r>
                      <a:r>
                        <a:rPr lang="ja-JP" altLang="en-US" sz="1800" dirty="0">
                          <a:solidFill>
                            <a:srgbClr val="E66138"/>
                          </a:solidFill>
                          <a:latin typeface="Kozuka Gothic Pr6N R" panose="020B0400000000000000" pitchFamily="34" charset="-128"/>
                          <a:ea typeface="Kozuka Gothic Pr6N R" panose="020B0400000000000000" pitchFamily="34" charset="-128"/>
                        </a:rPr>
                        <a:t>てから</a:t>
                      </a:r>
                      <a:r>
                        <a:rPr lang="ja-JP" altLang="en-US" sz="1800" dirty="0">
                          <a:latin typeface="Kozuka Gothic Pr6N R" panose="020B0400000000000000" pitchFamily="34" charset="-128"/>
                          <a:ea typeface="Kozuka Gothic Pr6N R" panose="020B0400000000000000" pitchFamily="34" charset="-128"/>
                        </a:rPr>
                        <a:t>ご飯を食べましょう。</a:t>
                      </a:r>
                      <a:endParaRPr lang="ja-JP" altLang="en-US" sz="1800" dirty="0">
                        <a:latin typeface="Kozuka Gothic Pr6N R" panose="020B0400000000000000" pitchFamily="34" charset="-128"/>
                        <a:ea typeface="Kozuka Gothic Pr6N R" panose="020B0400000000000000" pitchFamily="34" charset="-128"/>
                      </a:endParaRPr>
                    </a:p>
                  </a:txBody>
                  <a:tcPr anchor="ctr"/>
                </a:tc>
              </a:tr>
              <a:tr h="5051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linkClick r:id="rId3" action="ppaction://hlinksldjump"/>
                        </a:rPr>
                        <a:t>3-1-1</a:t>
                      </a:r>
                      <a:r>
                        <a:rPr lang="ja-JP" altLang="en-US" sz="2000" dirty="0">
                          <a:solidFill>
                            <a:schemeClr val="tx1"/>
                          </a:solidFill>
                          <a:hlinkClick r:id="rId3" action="ppaction://hlinksldjump"/>
                        </a:rPr>
                        <a:t>　</a:t>
                      </a:r>
                      <a:r>
                        <a:rPr lang="en-US" altLang="ja-JP" sz="2000" dirty="0">
                          <a:solidFill>
                            <a:schemeClr val="tx1"/>
                          </a:solidFill>
                          <a:hlinkClick r:id="rId3" action="ppaction://hlinksldjump"/>
                        </a:rPr>
                        <a:t>V</a:t>
                      </a:r>
                      <a:r>
                        <a:rPr lang="ja-JP" altLang="en-US" sz="2000" dirty="0">
                          <a:solidFill>
                            <a:schemeClr val="tx1"/>
                          </a:solidFill>
                          <a:hlinkClick r:id="rId3" action="ppaction://hlinksldjump"/>
                        </a:rPr>
                        <a:t>る／Ｎの前に</a:t>
                      </a:r>
                      <a:r>
                        <a:rPr lang="ja-JP" altLang="en-US" sz="2000" dirty="0">
                          <a:solidFill>
                            <a:schemeClr val="tx1"/>
                          </a:solidFill>
                        </a:rPr>
                        <a:t>＜动作的顺序＞</a:t>
                      </a:r>
                      <a:endParaRPr lang="ja-JP" altLang="en-US" sz="2000" dirty="0">
                        <a:solidFill>
                          <a:schemeClr val="tx1"/>
                        </a:solidFill>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u="sng" dirty="0">
                          <a:latin typeface="Kozuka Gothic Pr6N R" panose="020B0400000000000000" pitchFamily="34" charset="-128"/>
                          <a:ea typeface="Kozuka Gothic Pr6N R" panose="020B0400000000000000" pitchFamily="34" charset="-128"/>
                        </a:rPr>
                        <a:t>寝る</a:t>
                      </a:r>
                      <a:r>
                        <a:rPr lang="ja-JP" altLang="en-US" sz="1800" dirty="0">
                          <a:solidFill>
                            <a:srgbClr val="E66138"/>
                          </a:solidFill>
                          <a:latin typeface="Kozuka Gothic Pr6N R" panose="020B0400000000000000" pitchFamily="34" charset="-128"/>
                          <a:ea typeface="Kozuka Gothic Pr6N R" panose="020B0400000000000000" pitchFamily="34" charset="-128"/>
                        </a:rPr>
                        <a:t>前に</a:t>
                      </a:r>
                      <a:r>
                        <a:rPr lang="ja-JP" altLang="en-US" sz="1800" dirty="0">
                          <a:latin typeface="Kozuka Gothic Pr6N R" panose="020B0400000000000000" pitchFamily="34" charset="-128"/>
                          <a:ea typeface="Kozuka Gothic Pr6N R" panose="020B0400000000000000" pitchFamily="34" charset="-128"/>
                        </a:rPr>
                        <a:t>歯を磨いてください。</a:t>
                      </a:r>
                      <a:endParaRPr lang="ja-JP" altLang="en-US" sz="1800" dirty="0">
                        <a:latin typeface="Kozuka Gothic Pr6N R" panose="020B0400000000000000" pitchFamily="34" charset="-128"/>
                        <a:ea typeface="Kozuka Gothic Pr6N R" panose="020B0400000000000000" pitchFamily="34" charset="-128"/>
                      </a:endParaRPr>
                    </a:p>
                  </a:txBody>
                  <a:tcPr anchor="ctr"/>
                </a:tc>
              </a:tr>
              <a:tr h="5051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linkClick r:id="rId4" action="ppaction://hlinksldjump"/>
                        </a:rPr>
                        <a:t>3-1-5</a:t>
                      </a:r>
                      <a:r>
                        <a:rPr lang="ja-JP" altLang="en-US" sz="2000" dirty="0">
                          <a:solidFill>
                            <a:schemeClr val="tx1"/>
                          </a:solidFill>
                          <a:hlinkClick r:id="rId4" action="ppaction://hlinksldjump"/>
                        </a:rPr>
                        <a:t>　</a:t>
                      </a:r>
                      <a:r>
                        <a:rPr lang="en-US" altLang="ja-JP" sz="2000" dirty="0">
                          <a:solidFill>
                            <a:schemeClr val="tx1"/>
                          </a:solidFill>
                          <a:hlinkClick r:id="rId4" action="ppaction://hlinksldjump"/>
                        </a:rPr>
                        <a:t>V</a:t>
                      </a:r>
                      <a:r>
                        <a:rPr lang="ja-JP" altLang="en-US" sz="2000" dirty="0">
                          <a:solidFill>
                            <a:schemeClr val="tx1"/>
                          </a:solidFill>
                          <a:hlinkClick r:id="rId4" action="ppaction://hlinksldjump"/>
                        </a:rPr>
                        <a:t>た</a:t>
                      </a:r>
                      <a:r>
                        <a:rPr lang="ja-JP" altLang="en-US" sz="2000" dirty="0">
                          <a:sym typeface="+mn-ea"/>
                          <a:hlinkClick r:id="rId3" action="ppaction://hlinksldjump"/>
                        </a:rPr>
                        <a:t>／Ｎの</a:t>
                      </a:r>
                      <a:r>
                        <a:rPr lang="ja-JP" altLang="en-US" sz="2000" dirty="0">
                          <a:solidFill>
                            <a:schemeClr val="tx1"/>
                          </a:solidFill>
                          <a:hlinkClick r:id="rId4" action="ppaction://hlinksldjump"/>
                        </a:rPr>
                        <a:t>あとで</a:t>
                      </a:r>
                      <a:r>
                        <a:rPr lang="ja-JP" altLang="en-US" sz="2000" dirty="0">
                          <a:solidFill>
                            <a:schemeClr val="tx1"/>
                          </a:solidFill>
                        </a:rPr>
                        <a:t>＜动作的顺序＞</a:t>
                      </a:r>
                      <a:endParaRPr lang="ja-JP" altLang="en-US" sz="2000" dirty="0">
                        <a:solidFill>
                          <a:schemeClr val="tx1"/>
                        </a:solidFill>
                      </a:endParaRPr>
                    </a:p>
                  </a:txBody>
                  <a:tcPr anchor="ctr"/>
                </a:tc>
                <a:tc>
                  <a:txBody>
                    <a:bodyPr/>
                    <a:lstStyle/>
                    <a:p>
                      <a:pPr algn="l">
                        <a:lnSpc>
                          <a:spcPct val="120000"/>
                        </a:lnSpc>
                      </a:pPr>
                      <a:r>
                        <a:rPr lang="ja-JP" altLang="en-US" sz="1800" dirty="0">
                          <a:latin typeface="Kozuka Gothic Pr6N R" panose="020B0400000000000000" pitchFamily="34" charset="-128"/>
                          <a:ea typeface="Kozuka Gothic Pr6N R" panose="020B0400000000000000" pitchFamily="34" charset="-128"/>
                        </a:rPr>
                        <a:t>今忙しいので、仕事が</a:t>
                      </a:r>
                      <a:r>
                        <a:rPr lang="ja-JP" altLang="en-US" sz="1800" u="sng" dirty="0">
                          <a:latin typeface="Kozuka Gothic Pr6N R" panose="020B0400000000000000" pitchFamily="34" charset="-128"/>
                          <a:ea typeface="Kozuka Gothic Pr6N R" panose="020B0400000000000000" pitchFamily="34" charset="-128"/>
                        </a:rPr>
                        <a:t>終わった</a:t>
                      </a:r>
                      <a:r>
                        <a:rPr lang="ja-JP" altLang="en-US" sz="1800" dirty="0">
                          <a:solidFill>
                            <a:srgbClr val="E66138"/>
                          </a:solidFill>
                          <a:latin typeface="Kozuka Gothic Pr6N R" panose="020B0400000000000000" pitchFamily="34" charset="-128"/>
                          <a:ea typeface="Kozuka Gothic Pr6N R" panose="020B0400000000000000" pitchFamily="34" charset="-128"/>
                        </a:rPr>
                        <a:t>あとで</a:t>
                      </a:r>
                      <a:r>
                        <a:rPr lang="ja-JP" altLang="en-US" sz="1800" dirty="0">
                          <a:latin typeface="Kozuka Gothic Pr6N R" panose="020B0400000000000000" pitchFamily="34" charset="-128"/>
                          <a:ea typeface="Kozuka Gothic Pr6N R" panose="020B0400000000000000" pitchFamily="34" charset="-128"/>
                        </a:rPr>
                        <a:t>、電話をします。</a:t>
                      </a:r>
                      <a:endParaRPr lang="ja-JP" altLang="en-US" sz="1800" dirty="0">
                        <a:latin typeface="Kozuka Gothic Pr6N R" panose="020B0400000000000000" pitchFamily="34" charset="-128"/>
                        <a:ea typeface="Kozuka Gothic Pr6N R" panose="020B0400000000000000" pitchFamily="34" charset="-128"/>
                      </a:endParaRPr>
                    </a:p>
                  </a:txBody>
                  <a:tcPr anchor="ctr"/>
                </a:tc>
              </a:tr>
            </a:tbl>
          </a:graphicData>
        </a:graphic>
      </p:graphicFrame>
      <p:pic>
        <p:nvPicPr>
          <p:cNvPr id="76" name="图片 75">
            <a:hlinkClick r:id="rId5" action="ppaction://hlinksldjump"/>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833755" y="4037965"/>
            <a:ext cx="10393680" cy="1014730"/>
          </a:xfrm>
          <a:prstGeom prst="rect">
            <a:avLst/>
          </a:prstGeom>
          <a:noFill/>
        </p:spPr>
        <p:txBody>
          <a:bodyPr wrap="square" rtlCol="0">
            <a:spAutoFit/>
          </a:bodyPr>
          <a:p>
            <a:r>
              <a:rPr lang="en-US" altLang="ja-JP" sz="2000" dirty="0">
                <a:sym typeface="+mn-ea"/>
                <a:hlinkClick r:id="rId7" action="ppaction://hlinksldjump"/>
              </a:rPr>
              <a:t>9-1-1</a:t>
            </a:r>
            <a:r>
              <a:rPr lang="ja-JP" altLang="en-US" sz="2000" dirty="0">
                <a:sym typeface="+mn-ea"/>
                <a:hlinkClick r:id="rId7" action="ppaction://hlinksldjump"/>
              </a:rPr>
              <a:t>　</a:t>
            </a:r>
            <a:r>
              <a:rPr sz="2000" dirty="0">
                <a:hlinkClick r:id="rId7" action="ppaction://hlinksldjump"/>
              </a:rPr>
              <a:t>Vる</a:t>
            </a:r>
            <a:r>
              <a:rPr sz="2000" dirty="0"/>
              <a:t>/ </a:t>
            </a:r>
            <a:r>
              <a:rPr sz="2000" dirty="0">
                <a:hlinkClick r:id="rId8" action="ppaction://hlinksldjump"/>
              </a:rPr>
              <a:t>Vている</a:t>
            </a:r>
            <a:r>
              <a:rPr sz="2000" dirty="0"/>
              <a:t>/ </a:t>
            </a:r>
            <a:r>
              <a:rPr sz="2000" dirty="0">
                <a:hlinkClick r:id="rId9" action="ppaction://hlinksldjump"/>
              </a:rPr>
              <a:t>Vた</a:t>
            </a:r>
            <a:r>
              <a:rPr sz="2000" dirty="0"/>
              <a:t>/ </a:t>
            </a:r>
            <a:r>
              <a:rPr sz="2000" dirty="0">
                <a:hlinkClick r:id="rId10" action="ppaction://hlinksldjump"/>
              </a:rPr>
              <a:t>Vていた</a:t>
            </a:r>
            <a:r>
              <a:rPr lang="en-US" sz="2000" dirty="0"/>
              <a:t>+</a:t>
            </a:r>
            <a:r>
              <a:rPr sz="2000" dirty="0"/>
              <a:t>ところだ</a:t>
            </a:r>
            <a:r>
              <a:rPr lang="ja-JP" altLang="en-US" sz="2000" dirty="0">
                <a:sym typeface="+mn-ea"/>
              </a:rPr>
              <a:t>＜动作阶段与说话时点的关系＞</a:t>
            </a:r>
            <a:endParaRPr lang="ja-JP" altLang="en-US" sz="2000" dirty="0">
              <a:solidFill>
                <a:schemeClr val="tx1"/>
              </a:solidFill>
              <a:sym typeface="+mn-ea"/>
            </a:endParaRPr>
          </a:p>
          <a:p>
            <a:endParaRPr lang="ja-JP" altLang="en-US" sz="2000" dirty="0">
              <a:solidFill>
                <a:schemeClr val="tx1"/>
              </a:solidFill>
            </a:endParaRPr>
          </a:p>
          <a:p>
            <a:r>
              <a:rPr lang="en-US" altLang="ja-JP" sz="2000" dirty="0">
                <a:latin typeface="微软雅黑" panose="020B0503020204020204" pitchFamily="34" charset="-122"/>
                <a:ea typeface="微软雅黑" panose="020B0503020204020204" pitchFamily="34" charset="-122"/>
                <a:sym typeface="+mn-ea"/>
                <a:hlinkClick r:id="rId11" action="ppaction://hlinksldjump"/>
              </a:rPr>
              <a:t>9-2-5</a:t>
            </a:r>
            <a:r>
              <a:rPr lang="ja-JP" altLang="en-US" sz="2000" dirty="0">
                <a:latin typeface="微软雅黑" panose="020B0503020204020204" pitchFamily="34" charset="-122"/>
                <a:ea typeface="微软雅黑" panose="020B0503020204020204" pitchFamily="34" charset="-122"/>
                <a:sym typeface="+mn-ea"/>
                <a:hlinkClick r:id="rId11" action="ppaction://hlinksldjump"/>
              </a:rPr>
              <a:t>　Ｖたばかりだ</a:t>
            </a:r>
            <a:r>
              <a:rPr lang="en-US" altLang="ja-JP" sz="2000" dirty="0">
                <a:latin typeface="微软雅黑" panose="020B0503020204020204" pitchFamily="34" charset="-122"/>
                <a:ea typeface="微软雅黑" panose="020B0503020204020204" pitchFamily="34" charset="-122"/>
                <a:sym typeface="+mn-ea"/>
              </a:rPr>
              <a:t>&lt;</a:t>
            </a:r>
            <a:r>
              <a:rPr lang="ja-JP" altLang="en-US" sz="2000" dirty="0">
                <a:latin typeface="微软雅黑" panose="020B0503020204020204" pitchFamily="34" charset="-122"/>
                <a:ea typeface="微软雅黑" panose="020B0503020204020204" pitchFamily="34" charset="-122"/>
                <a:sym typeface="+mn-ea"/>
              </a:rPr>
              <a:t>动作刚刚结束</a:t>
            </a:r>
            <a:r>
              <a:rPr lang="en-US" altLang="ja-JP" sz="2000" dirty="0">
                <a:latin typeface="微软雅黑" panose="020B0503020204020204" pitchFamily="34" charset="-122"/>
                <a:ea typeface="微软雅黑" panose="020B0503020204020204" pitchFamily="34" charset="-122"/>
                <a:sym typeface="+mn-ea"/>
              </a:rPr>
              <a:t>&gt;</a:t>
            </a:r>
            <a:endParaRPr lang="ja-JP" altLang="en-US" sz="2000" dirty="0">
              <a:solidFill>
                <a:schemeClr val="tx1"/>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52666" y="354696"/>
            <a:ext cx="10675299" cy="5908040"/>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Ｖてから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先后顺序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意义：表示动作的先后顺序，后面的动作以前面的动作为基础、条件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译文：先....，再.....；....之后（再）.....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Vて＋から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ギョーザは、具をよく</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まぜてから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皮に包みます。</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野菜を</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洗ってから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切ります。</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：急いで映画館に行きましょうか。</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B：いいえ、食事を</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してから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行きましょう。</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0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a:t>
            </a:r>
            <a:r>
              <a:rPr kumimoji="0" lang="ja-JP" altLang="en-US" sz="20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てから」</a:t>
            </a:r>
            <a:r>
              <a:rPr kumimoji="0" lang="zh-CN" altLang="ja-JP"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还可以表达以某事为契机或起点发生的变化</a:t>
            </a:r>
            <a:endParaRPr kumimoji="0" lang="zh-CN" altLang="ja-JP"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日本に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来てから</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３か月になる。</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大学に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入ってから</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、ずっと家庭教師のアルバイトをしている。</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61365" y="572135"/>
            <a:ext cx="10927715" cy="5713730"/>
          </a:xfrm>
          <a:prstGeom prst="rect">
            <a:avLst/>
          </a:prstGeom>
          <a:noFill/>
        </p:spPr>
        <p:txBody>
          <a:bodyPr wrap="square" rtlCol="0">
            <a:no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Ｖる</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の前に＜</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动作的顺序</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srgbClr val="E66138"/>
                </a:solidFill>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意义：表示在</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进行从句动作之前，先进行主句动作发生了主句所述情况。</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译文：在······之前</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接续：动词的词典形+前に；动作性名词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+の+前に</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说明：无论主句动词形式是「Ｖる」还是「Ｖた」，「前に」前面的动词只能是词典形</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「Ｖる」的形式。</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1</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寝る前</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に薬を飲んだ。</a:t>
            </a:r>
            <a:endPar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日本人は</a:t>
            </a:r>
            <a:r>
              <a:rPr lang="zh-CN"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食事をする前に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「いただきます」と言います。</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中国へ</a:t>
            </a:r>
            <a:r>
              <a:rPr lang="zh-CN"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来る前に</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少し中国語を勉強しました。</a:t>
            </a:r>
            <a:endPar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映画が</a:t>
            </a:r>
            <a:r>
              <a:rPr lang="zh-CN"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終わる前に</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映画館を出ました。</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zh-CN"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授業の前に</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予習します。</a:t>
            </a:r>
            <a:endPar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915" y="528955"/>
            <a:ext cx="10758170" cy="544385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Ｖたあとで</a:t>
            </a:r>
            <a:r>
              <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动作的顺序</a:t>
            </a:r>
            <a:r>
              <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ja-JP"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Ｎ＋の＋後（で）</a:t>
            </a:r>
            <a:endPar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意义：表示进行了从句动作或发生了某一情况之后，再进行主句所述的动作。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译文：在</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······之后</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接续：Ｖた+あとで</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说明：「Ｖたあとで」有时也可说成</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「Ｖたあと」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熱が下がったあと</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も、ちゃんと薬を飲んで、よく休んでくださいね。</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今忙しいので、仕事が</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終わったあとで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、電話をします。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私はいつも</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ごはんを食べたあと</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、コーヒーを飲みます。</a:t>
            </a:r>
            <a:endParaRPr lang="en-US" altLang="ja-JP" sz="2000"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41020" y="460375"/>
            <a:ext cx="10476230" cy="5937250"/>
          </a:xfrm>
          <a:prstGeom prst="rect">
            <a:avLst/>
          </a:prstGeom>
          <a:noFill/>
        </p:spPr>
        <p:txBody>
          <a:bodyPr wrap="square" rtlCol="0" anchor="t">
            <a:noAutofit/>
          </a:bodyPr>
          <a:p>
            <a:pPr indent="0" fontAlgn="auto"/>
            <a:r>
              <a:rPr lang="en-US" altLang="zh-CN" sz="2800" dirty="0" smtClean="0">
                <a:solidFill>
                  <a:schemeClr val="tx1">
                    <a:lumMod val="75000"/>
                    <a:lumOff val="25000"/>
                  </a:schemeClr>
                </a:solidFill>
                <a:latin typeface="字体管家胖丫儿" panose="02010600030101010101" charset="-122"/>
                <a:ea typeface="字体管家胖丫儿" panose="02010600030101010101" charset="-122"/>
                <a:sym typeface="+mn-ea"/>
              </a:rPr>
              <a:t> </a:t>
            </a:r>
            <a:r>
              <a:rPr lang="ja-JP" altLang="en-US" sz="2800" b="1" dirty="0">
                <a:solidFill>
                  <a:srgbClr val="E66138"/>
                </a:solidFill>
                <a:latin typeface="Kozuka Mincho Pro M" panose="02020600000000000000" pitchFamily="18" charset="-128"/>
                <a:ea typeface="Kozuka Mincho Pro M" panose="02020600000000000000" pitchFamily="18" charset="-128"/>
                <a:sym typeface="+mn-ea"/>
              </a:rPr>
              <a:t>Ｖてから</a:t>
            </a:r>
            <a:r>
              <a:rPr lang="en-US" altLang="ja-JP" sz="2800" b="1" dirty="0">
                <a:latin typeface="字体管家胖丫儿" panose="02010600030101010101" charset="-122"/>
                <a:ea typeface="字体管家胖丫儿" panose="02010600030101010101" charset="-122"/>
                <a:sym typeface="+mn-ea"/>
              </a:rPr>
              <a:t>(</a:t>
            </a:r>
            <a:r>
              <a:rPr lang="ja-JP" altLang="en-US" sz="2800" b="1" dirty="0">
                <a:latin typeface="字体管家胖丫儿" panose="02010600030101010101" charset="-122"/>
                <a:ea typeface="字体管家胖丫儿" panose="02010600030101010101" charset="-122"/>
                <a:sym typeface="+mn-ea"/>
              </a:rPr>
              <a:t>先后顺序</a:t>
            </a:r>
            <a:r>
              <a:rPr lang="en-US" altLang="ja-JP" sz="2800" b="1" dirty="0" smtClean="0">
                <a:latin typeface="字体管家胖丫儿" panose="02010600030101010101" charset="-122"/>
                <a:ea typeface="字体管家胖丫儿" panose="02010600030101010101" charset="-122"/>
                <a:sym typeface="+mn-ea"/>
              </a:rPr>
              <a:t>)</a:t>
            </a:r>
            <a:r>
              <a:rPr lang="ja-JP" altLang="en-US" sz="2800" b="1" dirty="0" smtClean="0">
                <a:latin typeface="字体管家胖丫儿" panose="02010600030101010101" charset="-122"/>
                <a:ea typeface="字体管家胖丫儿" panose="02010600030101010101" charset="-122"/>
                <a:sym typeface="+mn-ea"/>
              </a:rPr>
              <a:t>　</a:t>
            </a:r>
            <a:r>
              <a:rPr lang="ja-JP" altLang="en-US" sz="2800" b="1" dirty="0" smtClean="0">
                <a:solidFill>
                  <a:srgbClr val="527C57"/>
                </a:solidFill>
                <a:latin typeface="字体管家胖丫儿" panose="02010600030101010101" charset="-122"/>
                <a:ea typeface="字体管家胖丫儿" panose="02010600030101010101" charset="-122"/>
                <a:sym typeface="+mn-ea"/>
              </a:rPr>
              <a:t>　</a:t>
            </a:r>
            <a:r>
              <a:rPr lang="ja-JP" altLang="en-US" sz="2800" dirty="0" smtClean="0">
                <a:solidFill>
                  <a:schemeClr val="tx1">
                    <a:lumMod val="75000"/>
                    <a:lumOff val="25000"/>
                  </a:schemeClr>
                </a:solidFill>
                <a:latin typeface="字体管家胖丫儿" panose="02010600030101010101" charset="-122"/>
                <a:ea typeface="字体管家胖丫儿" panose="02010600030101010101" charset="-122"/>
                <a:sym typeface="+mn-ea"/>
              </a:rPr>
              <a:t>先</a:t>
            </a:r>
            <a:r>
              <a:rPr lang="en-US" altLang="ja-JP" sz="2800" dirty="0">
                <a:solidFill>
                  <a:schemeClr val="tx1">
                    <a:lumMod val="75000"/>
                    <a:lumOff val="25000"/>
                  </a:schemeClr>
                </a:solidFill>
                <a:latin typeface="字体管家胖丫儿" panose="02010600030101010101" charset="-122"/>
                <a:ea typeface="字体管家胖丫儿" panose="02010600030101010101" charset="-122"/>
                <a:sym typeface="+mn-ea"/>
              </a:rPr>
              <a:t>~</a:t>
            </a:r>
            <a:r>
              <a:rPr lang="ja-JP" altLang="en-US" sz="2800" dirty="0">
                <a:solidFill>
                  <a:schemeClr val="tx1">
                    <a:lumMod val="75000"/>
                    <a:lumOff val="25000"/>
                  </a:schemeClr>
                </a:solidFill>
                <a:latin typeface="字体管家胖丫儿" panose="02010600030101010101" charset="-122"/>
                <a:ea typeface="字体管家胖丫儿" panose="02010600030101010101" charset="-122"/>
                <a:sym typeface="+mn-ea"/>
              </a:rPr>
              <a:t>再</a:t>
            </a:r>
            <a:r>
              <a:rPr lang="en-US" altLang="ja-JP" sz="2800" dirty="0">
                <a:solidFill>
                  <a:schemeClr val="tx1">
                    <a:lumMod val="75000"/>
                    <a:lumOff val="25000"/>
                  </a:schemeClr>
                </a:solidFill>
                <a:latin typeface="字体管家胖丫儿" panose="02010600030101010101" charset="-122"/>
                <a:ea typeface="字体管家胖丫儿" panose="02010600030101010101" charset="-122"/>
                <a:sym typeface="+mn-ea"/>
              </a:rPr>
              <a:t>~</a:t>
            </a:r>
            <a:r>
              <a:rPr lang="ja-JP" altLang="en-US" sz="2800" dirty="0">
                <a:solidFill>
                  <a:schemeClr val="tx1">
                    <a:lumMod val="75000"/>
                    <a:lumOff val="25000"/>
                  </a:schemeClr>
                </a:solidFill>
                <a:latin typeface="字体管家胖丫儿" panose="02010600030101010101" charset="-122"/>
                <a:ea typeface="字体管家胖丫儿" panose="02010600030101010101" charset="-122"/>
                <a:sym typeface="+mn-ea"/>
              </a:rPr>
              <a:t>；</a:t>
            </a:r>
            <a:r>
              <a:rPr lang="en-US" altLang="ja-JP" sz="2800" dirty="0">
                <a:solidFill>
                  <a:schemeClr val="tx1">
                    <a:lumMod val="75000"/>
                    <a:lumOff val="25000"/>
                  </a:schemeClr>
                </a:solidFill>
                <a:latin typeface="字体管家胖丫儿" panose="02010600030101010101" charset="-122"/>
                <a:ea typeface="字体管家胖丫儿" panose="02010600030101010101" charset="-122"/>
                <a:sym typeface="+mn-ea"/>
              </a:rPr>
              <a:t>~</a:t>
            </a:r>
            <a:r>
              <a:rPr lang="ja-JP" altLang="en-US" sz="2800" dirty="0">
                <a:solidFill>
                  <a:schemeClr val="tx1">
                    <a:lumMod val="75000"/>
                    <a:lumOff val="25000"/>
                  </a:schemeClr>
                </a:solidFill>
                <a:latin typeface="字体管家胖丫儿" panose="02010600030101010101" charset="-122"/>
                <a:ea typeface="字体管家胖丫儿" panose="02010600030101010101" charset="-122"/>
                <a:sym typeface="+mn-ea"/>
              </a:rPr>
              <a:t>之后</a:t>
            </a:r>
            <a:r>
              <a:rPr lang="en-US" altLang="ja-JP" sz="2800" dirty="0">
                <a:solidFill>
                  <a:schemeClr val="tx1">
                    <a:lumMod val="75000"/>
                    <a:lumOff val="25000"/>
                  </a:schemeClr>
                </a:solidFill>
                <a:latin typeface="字体管家胖丫儿" panose="02010600030101010101" charset="-122"/>
                <a:ea typeface="字体管家胖丫儿" panose="02010600030101010101" charset="-122"/>
                <a:sym typeface="+mn-ea"/>
              </a:rPr>
              <a:t>~</a:t>
            </a:r>
            <a:endParaRPr lang="ja-JP" altLang="en-US" sz="2800" dirty="0" smtClean="0">
              <a:solidFill>
                <a:schemeClr val="tx1">
                  <a:lumMod val="75000"/>
                  <a:lumOff val="25000"/>
                </a:schemeClr>
              </a:solidFill>
              <a:latin typeface="字体管家胖丫儿" panose="02010600030101010101" charset="-122"/>
              <a:ea typeface="字体管家胖丫儿" panose="02010600030101010101" charset="-122"/>
              <a:sym typeface="+mn-ea"/>
            </a:endParaRPr>
          </a:p>
          <a:p>
            <a:pPr indent="0" fontAlgn="auto">
              <a:lnSpc>
                <a:spcPct val="150000"/>
              </a:lnSpc>
            </a:pPr>
            <a:r>
              <a:rPr lang="en-US" altLang="ja-JP" sz="2800" b="1" dirty="0" smtClean="0">
                <a:solidFill>
                  <a:srgbClr val="527C57"/>
                </a:solidFill>
                <a:latin typeface="字体管家胖丫儿" panose="02010600030101010101" charset="-122"/>
                <a:ea typeface="字体管家胖丫儿" panose="02010600030101010101" charset="-122"/>
                <a:sym typeface="+mn-ea"/>
              </a:rPr>
              <a:t> </a:t>
            </a:r>
            <a:r>
              <a:rPr lang="ja-JP" altLang="en-US" sz="2800" b="1" dirty="0">
                <a:solidFill>
                  <a:srgbClr val="E66138"/>
                </a:solidFill>
                <a:latin typeface="Kozuka Mincho Pro M" panose="02020600000000000000" pitchFamily="18" charset="-128"/>
                <a:ea typeface="Kozuka Mincho Pro M" panose="02020600000000000000" pitchFamily="18" charset="-128"/>
                <a:sym typeface="+mn-ea"/>
              </a:rPr>
              <a:t>V たあとで </a:t>
            </a:r>
            <a:r>
              <a:rPr lang="ja-JP" altLang="en-US" sz="2800" b="1" dirty="0">
                <a:latin typeface="Kozuka Mincho Pro M" panose="02020600000000000000" pitchFamily="18" charset="-128"/>
                <a:ea typeface="Kozuka Mincho Pro M" panose="02020600000000000000" pitchFamily="18" charset="-128"/>
                <a:sym typeface="+mn-ea"/>
              </a:rPr>
              <a:t>＜</a:t>
            </a:r>
            <a:r>
              <a:rPr lang="zh-CN" altLang="ja-JP" sz="2800" b="1" dirty="0">
                <a:latin typeface="Kozuka Mincho Pro M" panose="02020600000000000000" pitchFamily="18" charset="-128"/>
                <a:ea typeface="宋体" panose="02010600030101010101" pitchFamily="2" charset="-122"/>
                <a:sym typeface="+mn-ea"/>
              </a:rPr>
              <a:t>动作的顺序</a:t>
            </a:r>
            <a:r>
              <a:rPr lang="ja-JP" altLang="en-US" sz="2800" b="1" dirty="0">
                <a:latin typeface="Kozuka Mincho Pro M" panose="02020600000000000000" pitchFamily="18" charset="-128"/>
                <a:ea typeface="Kozuka Mincho Pro M" panose="02020600000000000000" pitchFamily="18" charset="-128"/>
                <a:sym typeface="+mn-ea"/>
              </a:rPr>
              <a:t>＞</a:t>
            </a:r>
            <a:br>
              <a:rPr lang="ja-JP" altLang="en-US" sz="2400" dirty="0">
                <a:latin typeface="Kozuka Gothic Pr6N R" panose="020B0400000000000000" pitchFamily="34" charset="-128"/>
                <a:ea typeface="Kozuka Gothic Pr6N R" panose="020B0400000000000000" pitchFamily="34" charset="-128"/>
                <a:sym typeface="+mn-ea"/>
              </a:rPr>
            </a:br>
            <a:r>
              <a:rPr lang="ja-JP" altLang="en-US" sz="2400" dirty="0">
                <a:latin typeface="Kozuka Gothic Pr6N R" panose="020B0400000000000000" pitchFamily="34" charset="-128"/>
                <a:ea typeface="Kozuka Gothic Pr6N R" panose="020B0400000000000000" pitchFamily="34" charset="-128"/>
                <a:sym typeface="+mn-ea"/>
              </a:rPr>
              <a:t>✿表示第</a:t>
            </a: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一个动作结束之后进行第二个动作。「てから」间隔时间较短，「あとで」间隔时间较长，但是可以相互使用。</a:t>
            </a:r>
            <a:endPar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endParaRPr>
          </a:p>
          <a:p>
            <a:pPr lvl="0">
              <a:lnSpc>
                <a:spcPct val="150000"/>
              </a:lnSpc>
              <a:defRPr/>
            </a:pP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私はご飯を食べてから（○たあとで）散歩に出かけた。</a:t>
            </a:r>
            <a:endPar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endParaRPr>
          </a:p>
          <a:p>
            <a:pPr lvl="0">
              <a:lnSpc>
                <a:spcPct val="150000"/>
              </a:lnSpc>
              <a:defRPr/>
            </a:pP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✿表示</a:t>
            </a:r>
            <a:r>
              <a:rPr lang="ja-JP" altLang="en-US" sz="2400" dirty="0">
                <a:solidFill>
                  <a:srgbClr val="FF0000"/>
                </a:solidFill>
                <a:highlight>
                  <a:srgbClr val="000000">
                    <a:alpha val="0"/>
                  </a:srgbClr>
                </a:highlight>
                <a:latin typeface="Kozuka Gothic Pr6N R" panose="020B0400000000000000" pitchFamily="34" charset="-128"/>
                <a:ea typeface="Kozuka Gothic Pr6N R" panose="020B0400000000000000" pitchFamily="34" charset="-128"/>
                <a:sym typeface="+mn-ea"/>
              </a:rPr>
              <a:t>偶然出现</a:t>
            </a: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或</a:t>
            </a:r>
            <a:r>
              <a:rPr lang="ja-JP" altLang="en-US" sz="2400" dirty="0">
                <a:solidFill>
                  <a:srgbClr val="FF0000"/>
                </a:solidFill>
                <a:highlight>
                  <a:srgbClr val="000000">
                    <a:alpha val="0"/>
                  </a:srgbClr>
                </a:highlight>
                <a:latin typeface="Kozuka Gothic Pr6N R" panose="020B0400000000000000" pitchFamily="34" charset="-128"/>
                <a:ea typeface="Kozuka Gothic Pr6N R" panose="020B0400000000000000" pitchFamily="34" charset="-128"/>
                <a:sym typeface="+mn-ea"/>
              </a:rPr>
              <a:t>自然发生</a:t>
            </a: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的情况时，这时用「たあとで」，不用「てから」。</a:t>
            </a:r>
            <a:endPar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endParaRPr>
          </a:p>
          <a:p>
            <a:pPr lvl="0">
              <a:lnSpc>
                <a:spcPct val="150000"/>
              </a:lnSpc>
              <a:defRPr/>
            </a:pP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ご飯を食べたあとで（</a:t>
            </a:r>
            <a:r>
              <a:rPr lang="ja-JP" altLang="en-US" sz="3200" dirty="0">
                <a:highlight>
                  <a:srgbClr val="000000">
                    <a:alpha val="0"/>
                  </a:srgbClr>
                </a:highlight>
                <a:latin typeface="Kozuka Gothic Pr6N R" panose="020B0400000000000000" pitchFamily="34" charset="-128"/>
                <a:ea typeface="Kozuka Gothic Pr6N R" panose="020B0400000000000000" pitchFamily="34" charset="-128"/>
                <a:sym typeface="+mn-ea"/>
              </a:rPr>
              <a:t>×</a:t>
            </a: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てから）、友達が来た。</a:t>
            </a:r>
            <a:b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b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私が家に帰ったあとで（</a:t>
            </a:r>
            <a:r>
              <a:rPr lang="ja-JP" altLang="en-US" sz="2800" dirty="0">
                <a:highlight>
                  <a:srgbClr val="000000">
                    <a:alpha val="0"/>
                  </a:srgbClr>
                </a:highlight>
                <a:latin typeface="Kozuka Gothic Pr6N R" panose="020B0400000000000000" pitchFamily="34" charset="-128"/>
                <a:ea typeface="Kozuka Gothic Pr6N R" panose="020B0400000000000000" pitchFamily="34" charset="-128"/>
                <a:sym typeface="+mn-ea"/>
              </a:rPr>
              <a:t>×</a:t>
            </a: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てから）、雨が降った。</a:t>
            </a:r>
            <a:endPar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endParaRPr>
          </a:p>
          <a:p>
            <a:pPr lvl="0">
              <a:lnSpc>
                <a:spcPct val="150000"/>
              </a:lnSpc>
              <a:defRPr/>
            </a:pPr>
            <a:r>
              <a:rPr lang="ja-JP" altLang="en-US" sz="2400" dirty="0">
                <a:highlight>
                  <a:srgbClr val="000000">
                    <a:alpha val="0"/>
                  </a:srgbClr>
                </a:highlight>
                <a:latin typeface="Kozuka Gothic Pr6N R" panose="020B0400000000000000" pitchFamily="34" charset="-128"/>
                <a:ea typeface="Kozuka Gothic Pr6N R" panose="020B0400000000000000" pitchFamily="34" charset="-128"/>
                <a:sym typeface="+mn-ea"/>
              </a:rPr>
              <a:t>✿</a:t>
            </a:r>
            <a:r>
              <a:rPr lang="zh-CN" altLang="en-US" sz="2400" dirty="0">
                <a:highlight>
                  <a:srgbClr val="000000">
                    <a:alpha val="0"/>
                  </a:srgbClr>
                </a:highlight>
                <a:latin typeface="Kozuka Gothic Pr6N R" panose="020B0400000000000000" pitchFamily="34" charset="-128"/>
                <a:ea typeface="宋体" panose="02010600030101010101" pitchFamily="2" charset="-122"/>
                <a:sym typeface="+mn-ea"/>
              </a:rPr>
              <a:t>前面的动作是后面动作的必要条件，</a:t>
            </a:r>
            <a:r>
              <a:rPr lang="ja-JP" altLang="en-US" sz="2400" dirty="0">
                <a:highlight>
                  <a:srgbClr val="000000">
                    <a:alpha val="0"/>
                  </a:srgbClr>
                </a:highlight>
                <a:latin typeface="Kozuka Gothic Pr6N R" panose="020B0400000000000000" pitchFamily="34" charset="-128"/>
                <a:ea typeface="宋体" panose="02010600030101010101" pitchFamily="2" charset="-122"/>
                <a:sym typeface="+mn-ea"/>
              </a:rPr>
              <a:t>てから</a:t>
            </a:r>
            <a:endParaRPr lang="zh-CN" altLang="en-US" sz="2400" dirty="0">
              <a:highlight>
                <a:srgbClr val="000000">
                  <a:alpha val="0"/>
                </a:srgbClr>
              </a:highlight>
              <a:latin typeface="Kozuka Gothic Pr6N R" panose="020B0400000000000000" pitchFamily="34" charset="-128"/>
              <a:ea typeface="宋体" panose="02010600030101010101" pitchFamily="2" charset="-122"/>
              <a:sym typeface="+mn-ea"/>
            </a:endParaRPr>
          </a:p>
          <a:p>
            <a:pPr lvl="0">
              <a:lnSpc>
                <a:spcPct val="150000"/>
              </a:lnSpc>
              <a:defRPr/>
            </a:pPr>
            <a:r>
              <a:rPr lang="ja-JP" altLang="en-US" sz="2400" dirty="0">
                <a:highlight>
                  <a:srgbClr val="000000">
                    <a:alpha val="0"/>
                  </a:srgbClr>
                </a:highlight>
                <a:latin typeface="Kozuka Gothic Pr6N R" panose="020B0400000000000000" pitchFamily="34" charset="-128"/>
                <a:ea typeface="宋体" panose="02010600030101010101" pitchFamily="2" charset="-122"/>
                <a:sym typeface="+mn-ea"/>
              </a:rPr>
              <a:t>　チケットを買ってから、会場に入れる</a:t>
            </a:r>
            <a:r>
              <a:rPr lang="ja-JP" altLang="en-US" sz="2400" dirty="0">
                <a:highlight>
                  <a:srgbClr val="000000">
                    <a:alpha val="0"/>
                  </a:srgbClr>
                </a:highlight>
                <a:latin typeface="Kozuka Gothic Pr6N R" panose="020B0400000000000000" pitchFamily="34" charset="-128"/>
                <a:ea typeface="宋体" panose="02010600030101010101" pitchFamily="2" charset="-122"/>
                <a:sym typeface="+mn-ea"/>
              </a:rPr>
              <a:t>。</a:t>
            </a:r>
            <a:endParaRPr lang="ja-JP" altLang="en-US" sz="2400" dirty="0">
              <a:highlight>
                <a:srgbClr val="000000">
                  <a:alpha val="0"/>
                </a:srgbClr>
              </a:highlight>
              <a:latin typeface="Kozuka Gothic Pr6N R" panose="020B0400000000000000" pitchFamily="34" charset="-128"/>
              <a:ea typeface="宋体" panose="02010600030101010101" pitchFamily="2" charset="-122"/>
              <a:sym typeface="+mn-ea"/>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75041"/>
            <a:ext cx="10675299"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Vるとこ</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ろだ/ Vているところだ/ Vたところだ/ Vていたところだ</a:t>
            </a:r>
            <a:endPar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 Vるところだ　　</a:t>
            </a:r>
            <a:r>
              <a:rPr kumimoji="0" lang="en-US" altLang="ja-JP"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意义：表示该动作行为在说话时</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即将开始进行。</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（现在 ）正要……</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刚要……</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经常与「</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今、ちょうど、これから」等时间副词搭配使用。</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それでお土産を買いに</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行くところなんです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出かけるところです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これから寮を</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出るところです</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から、15分ぐらい待ってください。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23686" y="425181"/>
            <a:ext cx="10675299" cy="5815330"/>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Vるところだ/ Vているところだ/ Vたところだ/ Vていたところだ</a:t>
            </a:r>
            <a:endParaRPr kumimoji="0"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b. Vているところだ</a:t>
            </a:r>
            <a:r>
              <a:rPr kumimoji="0" lang="en-US" altLang="ja-JP"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意义：表示该动作行为在说话时正在进行之中。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现在正在……</a:t>
            </a:r>
            <a:r>
              <a:rPr kumimoji="0" 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接续：经常与「今、ちょうど」等时间副</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词搭配使用。</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7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今、彼女とチャットを</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しているところです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高橋:もしもし、趙さんいますか。</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70000"/>
              </a:lnSpc>
              <a:spcBef>
                <a:spcPct val="0"/>
              </a:spcBef>
              <a:spcAft>
                <a:spcPts val="0"/>
              </a:spcAft>
              <a:buClr>
                <a:prstClr val="black"/>
              </a:buClr>
              <a:buSzTx/>
              <a:buFontTx/>
              <a:buNone/>
              <a:defRPr/>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趙の母:ちょうどお風呂に</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入っているところです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7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渡辺:もしもし、今、何してるの?</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70000"/>
              </a:lnSpc>
              <a:spcBef>
                <a:spcPct val="0"/>
              </a:spcBef>
              <a:spcAft>
                <a:spcPts val="0"/>
              </a:spcAft>
              <a:buClr>
                <a:prstClr val="black"/>
              </a:buClr>
              <a:buSzTx/>
              <a:buFontTx/>
              <a:buNone/>
              <a:defRPr/>
            </a:pP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高橋:ご飯を</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食べているところ</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81721"/>
            <a:ext cx="10675299" cy="5469890"/>
          </a:xfrm>
          <a:prstGeom prst="rect">
            <a:avLst/>
          </a:prstGeom>
          <a:noFill/>
        </p:spPr>
        <p:txBody>
          <a:bodyPr wrap="square" rtlCol="0">
            <a:spAutoFit/>
          </a:bodyPr>
          <a:lstStyle/>
          <a:p>
            <a:pPr marL="0" marR="0" lvl="0" algn="just" defTabSz="914400" rtl="0" eaLnBrk="1" fontAlgn="auto" latinLnBrk="0" hangingPunct="1">
              <a:lnSpc>
                <a:spcPct val="19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Vるとこ</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ろだ/ Vているところだ/ Vたところだ/ Vていたところだ</a:t>
            </a:r>
            <a:endPar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c. Vたところだ   </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意义：表示该动作行为在说话时</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刚刚结束。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（现在）刚刚……</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刚……完</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经常与「今、たったいま（刚刚）」等时间副词搭配使用。</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(1)今、授業が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終わったところです</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(2)李さんはたった今、大学から寮に</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帰って来たところです</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遠足の日を決めてみんなに</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連絡したところだ</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85201"/>
            <a:ext cx="10675299"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Vるところだ/ Vているところだ/ Vたところだ/ Vていたところだ</a:t>
            </a:r>
            <a:endParaRPr kumimoji="0"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mn-cs"/>
              </a:rPr>
              <a:t>d. </a:t>
            </a:r>
            <a:r>
              <a:rPr kumimoji="0"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mn-cs"/>
              </a:rPr>
              <a:t>Vていたところだ</a:t>
            </a:r>
            <a:endParaRPr kumimoji="0"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意义：表示从过去某一时点到说话之前该状态一直在持续，多用来说明之前持续的思考行为或心理状态。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夜食は何を食べるかと思っていたところだ。</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（现在）刚刚……</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刚……完</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宋体" panose="02010600030101010101" pitchFamily="2" charset="-122"/>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sz="2400" noProof="0" dirty="0">
                <a:ln>
                  <a:noFill/>
                </a:ln>
                <a:effectLst/>
                <a:uLnTx/>
                <a:uFillTx/>
                <a:latin typeface="Kozuka Gothic Pro R" panose="020B0400000000000000" pitchFamily="34" charset="-128"/>
                <a:ea typeface="Kozuka Gothic Pro R" panose="020B0400000000000000" pitchFamily="34" charset="-128"/>
                <a:sym typeface="+mn-ea"/>
              </a:rPr>
              <a:t>僕もそろそろ帰ろうと</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思っていたところだ</a:t>
            </a:r>
            <a:r>
              <a:rPr sz="2400" noProof="0" dirty="0">
                <a:ln>
                  <a:noFill/>
                </a:ln>
                <a:effectLst/>
                <a:uLnTx/>
                <a:uFillTx/>
                <a:latin typeface="Kozuka Gothic Pro R" panose="020B0400000000000000" pitchFamily="34" charset="-128"/>
                <a:ea typeface="Kozuka Gothic Pro R" panose="020B0400000000000000" pitchFamily="34" charset="-128"/>
                <a:sym typeface="+mn-ea"/>
              </a:rPr>
              <a:t>。</a:t>
            </a:r>
            <a:endParaRPr sz="2400" noProof="0" dirty="0">
              <a:ln>
                <a:noFill/>
              </a:ln>
              <a:effectLst/>
              <a:uLnTx/>
              <a:uFillTx/>
              <a:latin typeface="Kozuka Gothic Pro R" panose="020B0400000000000000" pitchFamily="34" charset="-128"/>
              <a:ea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sz="2400" noProof="0" dirty="0">
                <a:ln>
                  <a:noFill/>
                </a:ln>
                <a:effectLst/>
                <a:uLnTx/>
                <a:uFillTx/>
                <a:latin typeface="Kozuka Gothic Pro R" panose="020B0400000000000000" pitchFamily="34" charset="-128"/>
                <a:ea typeface="Kozuka Gothic Pro R" panose="020B0400000000000000" pitchFamily="34" charset="-128"/>
                <a:sym typeface="+mn-ea"/>
              </a:rPr>
              <a:t>なかなか連絡がないから</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心配していたところだ</a:t>
            </a:r>
            <a:r>
              <a:rPr sz="2400" noProof="0" dirty="0">
                <a:ln>
                  <a:noFill/>
                </a:ln>
                <a:effectLst/>
                <a:uLnTx/>
                <a:uFillTx/>
                <a:latin typeface="Kozuka Gothic Pro R" panose="020B0400000000000000" pitchFamily="34" charset="-128"/>
                <a:ea typeface="Kozuka Gothic Pro R" panose="020B0400000000000000" pitchFamily="34" charset="-128"/>
                <a:sym typeface="+mn-ea"/>
              </a:rPr>
              <a:t>よ。</a:t>
            </a:r>
            <a:endParaRPr sz="2400" noProof="0" dirty="0">
              <a:ln>
                <a:noFill/>
              </a:ln>
              <a:effectLst/>
              <a:uLnTx/>
              <a:uFillTx/>
              <a:latin typeface="Kozuka Gothic Pro R" panose="020B0400000000000000" pitchFamily="34" charset="-128"/>
              <a:ea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sz="2400" noProof="0" dirty="0">
                <a:ln>
                  <a:noFill/>
                </a:ln>
                <a:effectLst/>
                <a:uLnTx/>
                <a:uFillTx/>
                <a:latin typeface="Kozuka Gothic Pro R" panose="020B0400000000000000" pitchFamily="34" charset="-128"/>
                <a:ea typeface="Kozuka Gothic Pro R" panose="020B0400000000000000" pitchFamily="34" charset="-128"/>
                <a:sym typeface="+mn-ea"/>
              </a:rPr>
              <a:t>休もうかどうしようかと</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考えていたところだ</a:t>
            </a:r>
            <a:r>
              <a:rPr sz="2400" noProof="0" dirty="0">
                <a:ln>
                  <a:noFill/>
                </a:ln>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4" name="圆角矩形 3"/>
          <p:cNvSpPr/>
          <p:nvPr>
            <p:custDataLst>
              <p:tags r:id="rId3"/>
            </p:custDataLst>
          </p:nvPr>
        </p:nvSpPr>
        <p:spPr>
          <a:xfrm>
            <a:off x="4965298" y="3161581"/>
            <a:ext cx="5219908" cy="308985"/>
          </a:xfrm>
          <a:prstGeom prst="roundRect">
            <a:avLst>
              <a:gd name="adj" fmla="val 39215"/>
            </a:avLst>
          </a:prstGeom>
          <a:solidFill>
            <a:srgbClr val="527C57"/>
          </a:solidFill>
          <a:ln w="19050">
            <a:solidFill>
              <a:srgbClr val="527C5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 name="直接箭头连接符 2"/>
          <p:cNvCxnSpPr/>
          <p:nvPr>
            <p:custDataLst>
              <p:tags r:id="rId4"/>
            </p:custDataLst>
          </p:nvPr>
        </p:nvCxnSpPr>
        <p:spPr>
          <a:xfrm flipV="1">
            <a:off x="4887959" y="3546823"/>
            <a:ext cx="0" cy="399431"/>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文本框 4"/>
          <p:cNvSpPr txBox="1"/>
          <p:nvPr>
            <p:custDataLst>
              <p:tags r:id="rId5"/>
            </p:custDataLst>
          </p:nvPr>
        </p:nvSpPr>
        <p:spPr>
          <a:xfrm>
            <a:off x="3073814" y="5096630"/>
            <a:ext cx="3628290" cy="400110"/>
          </a:xfrm>
          <a:prstGeom prst="rect">
            <a:avLst/>
          </a:prstGeom>
          <a:noFill/>
        </p:spPr>
        <p:txBody>
          <a:bodyPr wrap="square" rtlCol="0">
            <a:spAutoFit/>
          </a:bodyPr>
          <a:p>
            <a:pPr algn="ctr"/>
            <a:r>
              <a:rPr lang="ja-JP" altLang="en-US" sz="2000" dirty="0">
                <a:latin typeface="Kozuka Gothic Pro R" panose="020B0400000000000000" pitchFamily="34" charset="-128"/>
                <a:ea typeface="Kozuka Gothic Pro R" panose="020B0400000000000000" pitchFamily="34" charset="-128"/>
              </a:rPr>
              <a:t>授業が</a:t>
            </a:r>
            <a:r>
              <a:rPr lang="ja-JP" altLang="en-US" sz="2000" dirty="0">
                <a:solidFill>
                  <a:srgbClr val="EB3F2F"/>
                </a:solidFill>
                <a:latin typeface="Kozuka Gothic Pro R" panose="020B0400000000000000" pitchFamily="34" charset="-128"/>
                <a:ea typeface="Kozuka Gothic Pro R" panose="020B0400000000000000" pitchFamily="34" charset="-128"/>
              </a:rPr>
              <a:t>始まる</a:t>
            </a:r>
            <a:r>
              <a:rPr lang="ja-JP" altLang="en-US" sz="2000" dirty="0">
                <a:latin typeface="Kozuka Gothic Pro R" panose="020B0400000000000000" pitchFamily="34" charset="-128"/>
                <a:ea typeface="Kozuka Gothic Pro R" panose="020B0400000000000000" pitchFamily="34" charset="-128"/>
              </a:rPr>
              <a:t>ところだ。</a:t>
            </a:r>
            <a:endParaRPr lang="en-US" sz="2000" dirty="0">
              <a:latin typeface="Kozuka Gothic Pro R" panose="020B0400000000000000" pitchFamily="34" charset="-128"/>
              <a:ea typeface="Kozuka Gothic Pro R" panose="020B0400000000000000" pitchFamily="34" charset="-128"/>
            </a:endParaRPr>
          </a:p>
        </p:txBody>
      </p:sp>
      <p:sp>
        <p:nvSpPr>
          <p:cNvPr id="7" name="文本框 6"/>
          <p:cNvSpPr txBox="1"/>
          <p:nvPr>
            <p:custDataLst>
              <p:tags r:id="rId6"/>
            </p:custDataLst>
          </p:nvPr>
        </p:nvSpPr>
        <p:spPr>
          <a:xfrm>
            <a:off x="3073814" y="4080967"/>
            <a:ext cx="3628290" cy="1015663"/>
          </a:xfrm>
          <a:prstGeom prst="rect">
            <a:avLst/>
          </a:prstGeom>
          <a:noFill/>
        </p:spPr>
        <p:txBody>
          <a:bodyPr wrap="square" rtlCol="0">
            <a:spAutoFit/>
          </a:bodyPr>
          <a:p>
            <a:pPr marL="342900" indent="-342900" algn="ctr">
              <a:lnSpc>
                <a:spcPct val="150000"/>
              </a:lnSpc>
              <a:buFont typeface="Wingdings" panose="05000000000000000000" pitchFamily="2" charset="2"/>
              <a:buChar char="q"/>
            </a:pPr>
            <a:r>
              <a:rPr lang="en-US" altLang="ja-JP" sz="2000" b="1" dirty="0">
                <a:solidFill>
                  <a:srgbClr val="EB3F2F"/>
                </a:solidFill>
                <a:latin typeface="Kozuka Gothic Pro R" panose="020B0400000000000000" pitchFamily="34" charset="-128"/>
                <a:ea typeface="Kozuka Gothic Pro R" panose="020B0400000000000000" pitchFamily="34" charset="-128"/>
              </a:rPr>
              <a:t>V</a:t>
            </a:r>
            <a:r>
              <a:rPr lang="ja-JP" altLang="en-US" sz="2000" b="1" dirty="0">
                <a:solidFill>
                  <a:srgbClr val="EB3F2F"/>
                </a:solidFill>
                <a:latin typeface="Kozuka Gothic Pro R" panose="020B0400000000000000" pitchFamily="34" charset="-128"/>
                <a:ea typeface="Kozuka Gothic Pro R" panose="020B0400000000000000" pitchFamily="34" charset="-128"/>
              </a:rPr>
              <a:t>る</a:t>
            </a:r>
            <a:r>
              <a:rPr lang="ja-JP" altLang="en-US" sz="2000" b="1" dirty="0">
                <a:latin typeface="Kozuka Gothic Pro R" panose="020B0400000000000000" pitchFamily="34" charset="-128"/>
                <a:ea typeface="Kozuka Gothic Pro R" panose="020B0400000000000000" pitchFamily="34" charset="-128"/>
              </a:rPr>
              <a:t>ところだ</a:t>
            </a:r>
            <a:endParaRPr lang="en-US" altLang="ja-JP" sz="2000" b="1" dirty="0">
              <a:latin typeface="Kozuka Gothic Pro R" panose="020B0400000000000000" pitchFamily="34" charset="-128"/>
              <a:ea typeface="Kozuka Gothic Pro R" panose="020B0400000000000000" pitchFamily="34" charset="-128"/>
            </a:endParaRPr>
          </a:p>
          <a:p>
            <a:pPr algn="ctr">
              <a:lnSpc>
                <a:spcPct val="150000"/>
              </a:lnSpc>
            </a:pPr>
            <a:r>
              <a:rPr lang="zh-CN" altLang="en-US" sz="2000" dirty="0">
                <a:latin typeface="微软雅黑" panose="020B0503020204020204" pitchFamily="34" charset="-122"/>
                <a:ea typeface="微软雅黑" panose="020B0503020204020204" pitchFamily="34" charset="-122"/>
              </a:rPr>
              <a:t>该动作在说话时</a:t>
            </a:r>
            <a:r>
              <a:rPr lang="zh-CN" altLang="en-US" sz="2000" u="sng" dirty="0">
                <a:latin typeface="微软雅黑" panose="020B0503020204020204" pitchFamily="34" charset="-122"/>
                <a:ea typeface="微软雅黑" panose="020B0503020204020204" pitchFamily="34" charset="-122"/>
              </a:rPr>
              <a:t>即将开始进行</a:t>
            </a:r>
            <a:endParaRPr lang="en-US" sz="2000" u="sng" dirty="0">
              <a:latin typeface="微软雅黑" panose="020B0503020204020204" pitchFamily="34" charset="-122"/>
              <a:ea typeface="微软雅黑" panose="020B0503020204020204" pitchFamily="34" charset="-122"/>
            </a:endParaRPr>
          </a:p>
        </p:txBody>
      </p:sp>
      <p:sp>
        <p:nvSpPr>
          <p:cNvPr id="8" name="文本框 7"/>
          <p:cNvSpPr txBox="1"/>
          <p:nvPr>
            <p:custDataLst>
              <p:tags r:id="rId7"/>
            </p:custDataLst>
          </p:nvPr>
        </p:nvSpPr>
        <p:spPr>
          <a:xfrm>
            <a:off x="5846326" y="2219623"/>
            <a:ext cx="4959320" cy="400110"/>
          </a:xfrm>
          <a:prstGeom prst="rect">
            <a:avLst/>
          </a:prstGeom>
          <a:noFill/>
        </p:spPr>
        <p:txBody>
          <a:bodyPr wrap="square" rtlCol="0">
            <a:spAutoFit/>
          </a:bodyPr>
          <a:p>
            <a:pPr algn="ctr"/>
            <a:r>
              <a:rPr lang="ja-JP" altLang="en-US" sz="2000" dirty="0">
                <a:latin typeface="Kozuka Gothic Pro R" panose="020B0400000000000000" pitchFamily="34" charset="-128"/>
                <a:ea typeface="Kozuka Gothic Pro R" panose="020B0400000000000000" pitchFamily="34" charset="-128"/>
              </a:rPr>
              <a:t>授業を</a:t>
            </a:r>
            <a:r>
              <a:rPr lang="ja-JP" altLang="en-US" sz="2000" dirty="0">
                <a:solidFill>
                  <a:srgbClr val="EB3F2F"/>
                </a:solidFill>
                <a:latin typeface="Kozuka Gothic Pro R" panose="020B0400000000000000" pitchFamily="34" charset="-128"/>
                <a:ea typeface="Kozuka Gothic Pro R" panose="020B0400000000000000" pitchFamily="34" charset="-128"/>
              </a:rPr>
              <a:t>受けている</a:t>
            </a:r>
            <a:r>
              <a:rPr lang="ja-JP" altLang="en-US" sz="2000" dirty="0">
                <a:latin typeface="Kozuka Gothic Pro R" panose="020B0400000000000000" pitchFamily="34" charset="-128"/>
                <a:ea typeface="Kozuka Gothic Pro R" panose="020B0400000000000000" pitchFamily="34" charset="-128"/>
              </a:rPr>
              <a:t>ところだ。</a:t>
            </a:r>
            <a:endParaRPr lang="en-US" sz="2000" dirty="0">
              <a:latin typeface="Kozuka Gothic Pro R" panose="020B0400000000000000" pitchFamily="34" charset="-128"/>
              <a:ea typeface="Kozuka Gothic Pro R" panose="020B0400000000000000" pitchFamily="34" charset="-128"/>
            </a:endParaRPr>
          </a:p>
        </p:txBody>
      </p:sp>
      <p:sp>
        <p:nvSpPr>
          <p:cNvPr id="9" name="文本框 8"/>
          <p:cNvSpPr txBox="1"/>
          <p:nvPr>
            <p:custDataLst>
              <p:tags r:id="rId8"/>
            </p:custDataLst>
          </p:nvPr>
        </p:nvSpPr>
        <p:spPr>
          <a:xfrm>
            <a:off x="6406845" y="1210128"/>
            <a:ext cx="3838282" cy="1015663"/>
          </a:xfrm>
          <a:prstGeom prst="rect">
            <a:avLst/>
          </a:prstGeom>
          <a:noFill/>
        </p:spPr>
        <p:txBody>
          <a:bodyPr wrap="square" rtlCol="0">
            <a:spAutoFit/>
          </a:bodyPr>
          <a:p>
            <a:pPr marL="342900" indent="-342900" algn="ctr">
              <a:lnSpc>
                <a:spcPct val="150000"/>
              </a:lnSpc>
              <a:buFont typeface="Wingdings" panose="05000000000000000000" pitchFamily="2" charset="2"/>
              <a:buChar char="q"/>
            </a:pPr>
            <a:r>
              <a:rPr lang="en-US" altLang="ja-JP" sz="2000" b="1" dirty="0">
                <a:solidFill>
                  <a:srgbClr val="EB3F2F"/>
                </a:solidFill>
                <a:latin typeface="Kozuka Gothic Pro R" panose="020B0400000000000000" pitchFamily="34" charset="-128"/>
                <a:ea typeface="Kozuka Gothic Pro R" panose="020B0400000000000000" pitchFamily="34" charset="-128"/>
              </a:rPr>
              <a:t>V</a:t>
            </a:r>
            <a:r>
              <a:rPr lang="ja-JP" altLang="en-US" sz="2000" b="1" dirty="0">
                <a:solidFill>
                  <a:srgbClr val="EB3F2F"/>
                </a:solidFill>
                <a:latin typeface="Kozuka Gothic Pro R" panose="020B0400000000000000" pitchFamily="34" charset="-128"/>
                <a:ea typeface="Kozuka Gothic Pro R" panose="020B0400000000000000" pitchFamily="34" charset="-128"/>
              </a:rPr>
              <a:t>ている</a:t>
            </a:r>
            <a:r>
              <a:rPr lang="ja-JP" altLang="en-US" sz="2000" b="1" dirty="0">
                <a:latin typeface="Kozuka Gothic Pro R" panose="020B0400000000000000" pitchFamily="34" charset="-128"/>
                <a:ea typeface="Kozuka Gothic Pro R" panose="020B0400000000000000" pitchFamily="34" charset="-128"/>
              </a:rPr>
              <a:t>ところだ</a:t>
            </a:r>
            <a:endParaRPr lang="en-US" altLang="ja-JP" sz="2000" b="1" dirty="0">
              <a:latin typeface="Kozuka Gothic Pro R" panose="020B0400000000000000" pitchFamily="34" charset="-128"/>
              <a:ea typeface="Kozuka Gothic Pro R" panose="020B0400000000000000" pitchFamily="34" charset="-128"/>
            </a:endParaRPr>
          </a:p>
          <a:p>
            <a:pPr algn="ctr">
              <a:lnSpc>
                <a:spcPct val="150000"/>
              </a:lnSpc>
            </a:pPr>
            <a:r>
              <a:rPr lang="zh-CN" altLang="en-US" sz="2000" dirty="0">
                <a:latin typeface="微软雅黑" panose="020B0503020204020204" pitchFamily="34" charset="-122"/>
                <a:ea typeface="微软雅黑" panose="020B0503020204020204" pitchFamily="34" charset="-122"/>
              </a:rPr>
              <a:t>该动作在说话时</a:t>
            </a:r>
            <a:r>
              <a:rPr lang="zh-CN" altLang="en-US" sz="2000" u="sng" dirty="0">
                <a:latin typeface="微软雅黑" panose="020B0503020204020204" pitchFamily="34" charset="-122"/>
                <a:ea typeface="微软雅黑" panose="020B0503020204020204" pitchFamily="34" charset="-122"/>
              </a:rPr>
              <a:t>正在进行之中</a:t>
            </a:r>
            <a:endParaRPr lang="en-US" sz="2000" u="sng" dirty="0">
              <a:latin typeface="微软雅黑" panose="020B0503020204020204" pitchFamily="34" charset="-122"/>
              <a:ea typeface="微软雅黑" panose="020B0503020204020204" pitchFamily="34" charset="-122"/>
            </a:endParaRPr>
          </a:p>
        </p:txBody>
      </p:sp>
      <p:sp>
        <p:nvSpPr>
          <p:cNvPr id="10" name="文本框 9"/>
          <p:cNvSpPr txBox="1"/>
          <p:nvPr>
            <p:custDataLst>
              <p:tags r:id="rId9"/>
            </p:custDataLst>
          </p:nvPr>
        </p:nvSpPr>
        <p:spPr>
          <a:xfrm>
            <a:off x="8465818" y="5469375"/>
            <a:ext cx="3628290" cy="400110"/>
          </a:xfrm>
          <a:prstGeom prst="rect">
            <a:avLst/>
          </a:prstGeom>
          <a:noFill/>
        </p:spPr>
        <p:txBody>
          <a:bodyPr wrap="square" rtlCol="0">
            <a:spAutoFit/>
          </a:bodyPr>
          <a:p>
            <a:pPr algn="ctr"/>
            <a:r>
              <a:rPr lang="ja-JP" altLang="en-US" sz="2000" dirty="0">
                <a:latin typeface="Kozuka Gothic Pro R" panose="020B0400000000000000" pitchFamily="34" charset="-128"/>
                <a:ea typeface="Kozuka Gothic Pro R" panose="020B0400000000000000" pitchFamily="34" charset="-128"/>
              </a:rPr>
              <a:t>授業が</a:t>
            </a:r>
            <a:r>
              <a:rPr lang="ja-JP" altLang="en-US" sz="2000" dirty="0">
                <a:solidFill>
                  <a:srgbClr val="EB3F2F"/>
                </a:solidFill>
                <a:latin typeface="Kozuka Gothic Pro R" panose="020B0400000000000000" pitchFamily="34" charset="-128"/>
                <a:ea typeface="Kozuka Gothic Pro R" panose="020B0400000000000000" pitchFamily="34" charset="-128"/>
              </a:rPr>
              <a:t>終わった</a:t>
            </a:r>
            <a:r>
              <a:rPr lang="ja-JP" altLang="en-US" sz="2000" dirty="0">
                <a:latin typeface="Kozuka Gothic Pro R" panose="020B0400000000000000" pitchFamily="34" charset="-128"/>
                <a:ea typeface="Kozuka Gothic Pro R" panose="020B0400000000000000" pitchFamily="34" charset="-128"/>
              </a:rPr>
              <a:t>ところだ。</a:t>
            </a:r>
            <a:endParaRPr lang="en-US" sz="2000" dirty="0">
              <a:latin typeface="Kozuka Gothic Pro R" panose="020B0400000000000000" pitchFamily="34" charset="-128"/>
              <a:ea typeface="Kozuka Gothic Pro R" panose="020B0400000000000000" pitchFamily="34" charset="-128"/>
            </a:endParaRPr>
          </a:p>
        </p:txBody>
      </p:sp>
      <p:sp>
        <p:nvSpPr>
          <p:cNvPr id="12" name="文本框 11"/>
          <p:cNvSpPr txBox="1"/>
          <p:nvPr>
            <p:custDataLst>
              <p:tags r:id="rId10"/>
            </p:custDataLst>
          </p:nvPr>
        </p:nvSpPr>
        <p:spPr>
          <a:xfrm>
            <a:off x="8465818" y="4453712"/>
            <a:ext cx="3628290" cy="1015663"/>
          </a:xfrm>
          <a:prstGeom prst="rect">
            <a:avLst/>
          </a:prstGeom>
          <a:noFill/>
        </p:spPr>
        <p:txBody>
          <a:bodyPr wrap="square" rtlCol="0">
            <a:spAutoFit/>
          </a:bodyPr>
          <a:p>
            <a:pPr marL="342900" indent="-342900" algn="ctr">
              <a:lnSpc>
                <a:spcPct val="150000"/>
              </a:lnSpc>
              <a:buFont typeface="Wingdings" panose="05000000000000000000" pitchFamily="2" charset="2"/>
              <a:buChar char="q"/>
            </a:pPr>
            <a:r>
              <a:rPr lang="en-US" altLang="ja-JP" sz="2000" b="1" dirty="0">
                <a:solidFill>
                  <a:srgbClr val="EB3F2F"/>
                </a:solidFill>
                <a:latin typeface="Kozuka Gothic Pro R" panose="020B0400000000000000" pitchFamily="34" charset="-128"/>
                <a:ea typeface="Kozuka Gothic Pro R" panose="020B0400000000000000" pitchFamily="34" charset="-128"/>
              </a:rPr>
              <a:t>V</a:t>
            </a:r>
            <a:r>
              <a:rPr lang="ja-JP" altLang="en-US" sz="2000" b="1" dirty="0">
                <a:solidFill>
                  <a:srgbClr val="EB3F2F"/>
                </a:solidFill>
                <a:latin typeface="Kozuka Gothic Pro R" panose="020B0400000000000000" pitchFamily="34" charset="-128"/>
                <a:ea typeface="Kozuka Gothic Pro R" panose="020B0400000000000000" pitchFamily="34" charset="-128"/>
              </a:rPr>
              <a:t>た</a:t>
            </a:r>
            <a:r>
              <a:rPr lang="ja-JP" altLang="en-US" sz="2000" b="1" dirty="0">
                <a:latin typeface="Kozuka Gothic Pro R" panose="020B0400000000000000" pitchFamily="34" charset="-128"/>
                <a:ea typeface="Kozuka Gothic Pro R" panose="020B0400000000000000" pitchFamily="34" charset="-128"/>
              </a:rPr>
              <a:t>ところだ</a:t>
            </a:r>
            <a:endParaRPr lang="en-US" altLang="ja-JP" sz="2000" b="1" dirty="0">
              <a:latin typeface="Kozuka Gothic Pro R" panose="020B0400000000000000" pitchFamily="34" charset="-128"/>
              <a:ea typeface="Kozuka Gothic Pro R" panose="020B0400000000000000" pitchFamily="34" charset="-128"/>
            </a:endParaRPr>
          </a:p>
          <a:p>
            <a:pPr algn="ctr">
              <a:lnSpc>
                <a:spcPct val="150000"/>
              </a:lnSpc>
            </a:pPr>
            <a:r>
              <a:rPr lang="zh-CN" altLang="en-US" sz="2000" dirty="0">
                <a:latin typeface="微软雅黑" panose="020B0503020204020204" pitchFamily="34" charset="-122"/>
                <a:ea typeface="微软雅黑" panose="020B0503020204020204" pitchFamily="34" charset="-122"/>
              </a:rPr>
              <a:t>该动作在说话时</a:t>
            </a:r>
            <a:r>
              <a:rPr lang="zh-CN" altLang="en-US" sz="2000" u="sng" dirty="0">
                <a:latin typeface="微软雅黑" panose="020B0503020204020204" pitchFamily="34" charset="-122"/>
                <a:ea typeface="微软雅黑" panose="020B0503020204020204" pitchFamily="34" charset="-122"/>
              </a:rPr>
              <a:t>刚刚结束</a:t>
            </a:r>
            <a:endParaRPr lang="en-US" sz="2000" dirty="0">
              <a:latin typeface="微软雅黑" panose="020B0503020204020204" pitchFamily="34" charset="-122"/>
              <a:ea typeface="微软雅黑" panose="020B0503020204020204" pitchFamily="34" charset="-122"/>
            </a:endParaRPr>
          </a:p>
        </p:txBody>
      </p:sp>
      <p:cxnSp>
        <p:nvCxnSpPr>
          <p:cNvPr id="31" name="直接箭头连接符 30"/>
          <p:cNvCxnSpPr/>
          <p:nvPr>
            <p:custDataLst>
              <p:tags r:id="rId11"/>
            </p:custDataLst>
          </p:nvPr>
        </p:nvCxnSpPr>
        <p:spPr>
          <a:xfrm flipV="1">
            <a:off x="10279963" y="3573775"/>
            <a:ext cx="0" cy="399431"/>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文本框 31"/>
          <p:cNvSpPr txBox="1"/>
          <p:nvPr>
            <p:custDataLst>
              <p:tags r:id="rId12"/>
            </p:custDataLst>
          </p:nvPr>
        </p:nvSpPr>
        <p:spPr>
          <a:xfrm>
            <a:off x="6954150" y="3153810"/>
            <a:ext cx="1242204" cy="369332"/>
          </a:xfrm>
          <a:prstGeom prst="rect">
            <a:avLst/>
          </a:prstGeom>
          <a:noFill/>
        </p:spPr>
        <p:txBody>
          <a:bodyPr wrap="square" rtlCol="0">
            <a:spAutoFit/>
          </a:bodyPr>
          <a:p>
            <a:pPr algn="ctr"/>
            <a:r>
              <a:rPr lang="ja-JP" altLang="en-US" b="1" dirty="0">
                <a:solidFill>
                  <a:schemeClr val="bg1"/>
                </a:solidFill>
                <a:latin typeface="Kozuka Gothic Pro R" panose="020B0400000000000000" pitchFamily="34" charset="-128"/>
                <a:ea typeface="Kozuka Gothic Pro R" panose="020B0400000000000000" pitchFamily="34" charset="-128"/>
              </a:rPr>
              <a:t>授業</a:t>
            </a:r>
            <a:endParaRPr lang="en-US" b="1" dirty="0">
              <a:solidFill>
                <a:schemeClr val="bg1"/>
              </a:solidFill>
              <a:latin typeface="Kozuka Gothic Pro R" panose="020B0400000000000000" pitchFamily="34" charset="-128"/>
              <a:ea typeface="Kozuka Gothic Pro R" panose="020B0400000000000000" pitchFamily="34" charset="-128"/>
            </a:endParaRPr>
          </a:p>
        </p:txBody>
      </p:sp>
      <p:cxnSp>
        <p:nvCxnSpPr>
          <p:cNvPr id="34" name="直接连接符 33"/>
          <p:cNvCxnSpPr/>
          <p:nvPr>
            <p:custDataLst>
              <p:tags r:id="rId13"/>
            </p:custDataLst>
          </p:nvPr>
        </p:nvCxnSpPr>
        <p:spPr>
          <a:xfrm>
            <a:off x="4746664" y="1284943"/>
            <a:ext cx="0" cy="2121832"/>
          </a:xfrm>
          <a:prstGeom prst="line">
            <a:avLst/>
          </a:prstGeom>
          <a:ln w="19050">
            <a:solidFill>
              <a:srgbClr val="527C57"/>
            </a:solidFill>
            <a:prstDash val="dash"/>
          </a:ln>
        </p:spPr>
        <p:style>
          <a:lnRef idx="1">
            <a:schemeClr val="accent1"/>
          </a:lnRef>
          <a:fillRef idx="0">
            <a:schemeClr val="accent1"/>
          </a:fillRef>
          <a:effectRef idx="0">
            <a:schemeClr val="accent1"/>
          </a:effectRef>
          <a:fontRef idx="minor">
            <a:schemeClr val="tx1"/>
          </a:fontRef>
        </p:style>
      </p:cxnSp>
      <p:sp>
        <p:nvSpPr>
          <p:cNvPr id="36" name="矩形 35"/>
          <p:cNvSpPr/>
          <p:nvPr>
            <p:custDataLst>
              <p:tags r:id="rId14"/>
            </p:custDataLst>
          </p:nvPr>
        </p:nvSpPr>
        <p:spPr>
          <a:xfrm>
            <a:off x="450761" y="1210128"/>
            <a:ext cx="3543333" cy="976486"/>
          </a:xfrm>
          <a:prstGeom prst="rect">
            <a:avLst/>
          </a:prstGeom>
        </p:spPr>
        <p:txBody>
          <a:bodyPr wrap="square">
            <a:spAutoFit/>
          </a:bodyPr>
          <a:p>
            <a:pPr marL="342900" indent="-342900">
              <a:lnSpc>
                <a:spcPct val="150000"/>
              </a:lnSpc>
              <a:buFont typeface="Wingdings" panose="05000000000000000000" pitchFamily="2" charset="2"/>
              <a:buChar char="q"/>
            </a:pPr>
            <a:r>
              <a:rPr lang="en-US" altLang="ja-JP" sz="2000" b="1" dirty="0">
                <a:latin typeface="Kozuka Gothic Pro R" panose="020B0400000000000000" pitchFamily="34" charset="-128"/>
                <a:ea typeface="Kozuka Gothic Pro R" panose="020B0400000000000000" pitchFamily="34" charset="-128"/>
              </a:rPr>
              <a:t>V</a:t>
            </a:r>
            <a:r>
              <a:rPr lang="ja-JP" altLang="en-US" sz="2000" b="1" dirty="0">
                <a:latin typeface="Kozuka Gothic Pro R" panose="020B0400000000000000" pitchFamily="34" charset="-128"/>
                <a:ea typeface="Kozuka Gothic Pro R" panose="020B0400000000000000" pitchFamily="34" charset="-128"/>
              </a:rPr>
              <a:t>る</a:t>
            </a:r>
            <a:r>
              <a:rPr lang="en-US" altLang="ja-JP" sz="2000" b="1" dirty="0">
                <a:latin typeface="Kozuka Gothic Pro R" panose="020B0400000000000000" pitchFamily="34" charset="-128"/>
                <a:ea typeface="Kozuka Gothic Pro R" panose="020B0400000000000000" pitchFamily="34" charset="-128"/>
              </a:rPr>
              <a:t>/V</a:t>
            </a:r>
            <a:r>
              <a:rPr lang="ja-JP" altLang="en-US" sz="2000" b="1" dirty="0">
                <a:latin typeface="Kozuka Gothic Pro R" panose="020B0400000000000000" pitchFamily="34" charset="-128"/>
                <a:ea typeface="Kozuka Gothic Pro R" panose="020B0400000000000000" pitchFamily="34" charset="-128"/>
              </a:rPr>
              <a:t>ない</a:t>
            </a:r>
            <a:r>
              <a:rPr lang="ja-JP" altLang="en-US" sz="2000" b="1" dirty="0">
                <a:solidFill>
                  <a:srgbClr val="FF0000"/>
                </a:solidFill>
                <a:latin typeface="Kozuka Gothic Pro R" panose="020B0400000000000000" pitchFamily="34" charset="-128"/>
                <a:ea typeface="Kozuka Gothic Pro R" panose="020B0400000000000000" pitchFamily="34" charset="-128"/>
              </a:rPr>
              <a:t>ところだった</a:t>
            </a:r>
            <a:endParaRPr lang="en-US" altLang="ja-JP" sz="2000" b="1" dirty="0">
              <a:solidFill>
                <a:srgbClr val="FF0000"/>
              </a:solidFill>
              <a:latin typeface="Kozuka Gothic Pro R" panose="020B0400000000000000" pitchFamily="34" charset="-128"/>
              <a:ea typeface="Kozuka Gothic Pro R" panose="020B0400000000000000" pitchFamily="34" charset="-128"/>
            </a:endParaRPr>
          </a:p>
          <a:p>
            <a:pPr>
              <a:lnSpc>
                <a:spcPct val="150000"/>
              </a:lnSpc>
            </a:pPr>
            <a:r>
              <a:rPr lang="ja-JP" altLang="en-US" sz="2000" dirty="0">
                <a:latin typeface="Kozuka Gothic Pro R" panose="020B0400000000000000" pitchFamily="34" charset="-128"/>
                <a:ea typeface="Kozuka Gothic Pro R" panose="020B0400000000000000" pitchFamily="34" charset="-128"/>
              </a:rPr>
              <a:t>　</a:t>
            </a:r>
            <a:r>
              <a:rPr lang="zh-CN" altLang="en-US" sz="2000" dirty="0">
                <a:latin typeface="Kozuka Gothic Pro R" panose="020B0400000000000000" pitchFamily="34" charset="-128"/>
                <a:ea typeface="Kozuka Gothic Pro R" panose="020B0400000000000000" pitchFamily="34" charset="-128"/>
              </a:rPr>
              <a:t>  差一点就</a:t>
            </a:r>
            <a:r>
              <a:rPr lang="ja-JP" altLang="en-US" sz="2000" dirty="0">
                <a:latin typeface="Kozuka Gothic Pro R" panose="020B0400000000000000" pitchFamily="34" charset="-128"/>
                <a:ea typeface="Kozuka Gothic Pro R" panose="020B0400000000000000" pitchFamily="34" charset="-128"/>
              </a:rPr>
              <a:t>～</a:t>
            </a:r>
            <a:endParaRPr lang="en-US" sz="2000" dirty="0">
              <a:latin typeface="Kozuka Gothic Pro R" panose="020B0400000000000000" pitchFamily="34" charset="-128"/>
              <a:ea typeface="Kozuka Gothic Pro R" panose="020B0400000000000000" pitchFamily="34" charset="-128"/>
            </a:endParaRPr>
          </a:p>
        </p:txBody>
      </p:sp>
      <p:cxnSp>
        <p:nvCxnSpPr>
          <p:cNvPr id="38" name="直接箭头连接符 37"/>
          <p:cNvCxnSpPr/>
          <p:nvPr>
            <p:custDataLst>
              <p:tags r:id="rId15"/>
            </p:custDataLst>
          </p:nvPr>
        </p:nvCxnSpPr>
        <p:spPr>
          <a:xfrm>
            <a:off x="4213767" y="1514001"/>
            <a:ext cx="46446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矩形 41"/>
          <p:cNvSpPr/>
          <p:nvPr>
            <p:custDataLst>
              <p:tags r:id="rId16"/>
            </p:custDataLst>
          </p:nvPr>
        </p:nvSpPr>
        <p:spPr>
          <a:xfrm>
            <a:off x="450761" y="2219623"/>
            <a:ext cx="4381531" cy="2322830"/>
          </a:xfrm>
          <a:prstGeom prst="rect">
            <a:avLst/>
          </a:prstGeom>
        </p:spPr>
        <p:txBody>
          <a:bodyPr wrap="square">
            <a:spAutoFit/>
          </a:bodyPr>
          <a:p>
            <a:pPr>
              <a:lnSpc>
                <a:spcPct val="150000"/>
              </a:lnSpc>
              <a:defRPr/>
            </a:pPr>
            <a:r>
              <a:rPr lang="ja-JP" altLang="en-US" sz="2000" u="sng" dirty="0">
                <a:latin typeface="Kozuka Gothic Pro R" panose="020B0400000000000000" pitchFamily="34" charset="-128"/>
                <a:ea typeface="Kozuka Gothic Pro R" panose="020B0400000000000000" pitchFamily="34" charset="-128"/>
              </a:rPr>
              <a:t>もう少しで</a:t>
            </a:r>
            <a:r>
              <a:rPr lang="en-US" altLang="ja-JP" sz="2000" dirty="0">
                <a:latin typeface="Kozuka Gothic Pro R" panose="020B0400000000000000" pitchFamily="34" charset="-128"/>
                <a:ea typeface="Kozuka Gothic Pro R" panose="020B0400000000000000" pitchFamily="34" charset="-128"/>
              </a:rPr>
              <a:t>1</a:t>
            </a:r>
            <a:r>
              <a:rPr lang="ja-JP" altLang="en-US" sz="2000" dirty="0">
                <a:latin typeface="Kozuka Gothic Pro R" panose="020B0400000000000000" pitchFamily="34" charset="-128"/>
                <a:ea typeface="Kozuka Gothic Pro R" panose="020B0400000000000000" pitchFamily="34" charset="-128"/>
              </a:rPr>
              <a:t>位になる</a:t>
            </a:r>
            <a:r>
              <a:rPr lang="ja-JP" altLang="en-US" sz="2000" u="sng" dirty="0">
                <a:latin typeface="Kozuka Gothic Pro R" panose="020B0400000000000000" pitchFamily="34" charset="-128"/>
                <a:ea typeface="Kozuka Gothic Pro R" panose="020B0400000000000000" pitchFamily="34" charset="-128"/>
              </a:rPr>
              <a:t>ところだった</a:t>
            </a:r>
            <a:r>
              <a:rPr lang="ja-JP" altLang="en-US" sz="2000" dirty="0">
                <a:latin typeface="Kozuka Gothic Pro R" panose="020B0400000000000000" pitchFamily="34" charset="-128"/>
                <a:ea typeface="Kozuka Gothic Pro R" panose="020B0400000000000000" pitchFamily="34" charset="-128"/>
              </a:rPr>
              <a:t>。</a:t>
            </a:r>
            <a:endParaRPr lang="en-US" altLang="ja-JP" sz="2000" dirty="0">
              <a:latin typeface="Kozuka Gothic Pro R" panose="020B0400000000000000" pitchFamily="34" charset="-128"/>
              <a:ea typeface="Kozuka Gothic Pro R" panose="020B0400000000000000" pitchFamily="34" charset="-128"/>
            </a:endParaRPr>
          </a:p>
          <a:p>
            <a:pPr>
              <a:lnSpc>
                <a:spcPct val="150000"/>
              </a:lnSpc>
              <a:defRPr/>
            </a:pPr>
            <a:endParaRPr lang="en-US" altLang="ja-JP" sz="1000" dirty="0">
              <a:latin typeface="Kozuka Gothic Pro R" panose="020B0400000000000000" pitchFamily="34" charset="-128"/>
              <a:ea typeface="Kozuka Gothic Pro R" panose="020B0400000000000000" pitchFamily="34" charset="-128"/>
            </a:endParaRPr>
          </a:p>
          <a:p>
            <a:pPr>
              <a:defRPr/>
            </a:pPr>
            <a:r>
              <a:rPr lang="ja-JP" altLang="en-US" sz="2000" dirty="0">
                <a:latin typeface="Kozuka Gothic Pro R" panose="020B0400000000000000" pitchFamily="34" charset="-128"/>
                <a:ea typeface="Kozuka Gothic Pro R" panose="020B0400000000000000" pitchFamily="34" charset="-128"/>
              </a:rPr>
              <a:t>もう少し遅かったら、予約が取れない</a:t>
            </a:r>
            <a:r>
              <a:rPr lang="ja-JP" altLang="en-US" sz="2000" u="sng" dirty="0">
                <a:latin typeface="Kozuka Gothic Pro R" panose="020B0400000000000000" pitchFamily="34" charset="-128"/>
                <a:ea typeface="Kozuka Gothic Pro R" panose="020B0400000000000000" pitchFamily="34" charset="-128"/>
              </a:rPr>
              <a:t>ところだった</a:t>
            </a:r>
            <a:r>
              <a:rPr lang="ja-JP" altLang="en-US" sz="2000" dirty="0">
                <a:latin typeface="Kozuka Gothic Pro R" panose="020B0400000000000000" pitchFamily="34" charset="-128"/>
                <a:ea typeface="Kozuka Gothic Pro R" panose="020B0400000000000000" pitchFamily="34" charset="-128"/>
              </a:rPr>
              <a:t>。</a:t>
            </a:r>
            <a:endParaRPr lang="ja-JP" altLang="en-US" sz="2000" dirty="0">
              <a:latin typeface="Kozuka Gothic Pro R" panose="020B0400000000000000" pitchFamily="34" charset="-128"/>
              <a:ea typeface="Kozuka Gothic Pro R" panose="020B0400000000000000" pitchFamily="34" charset="-128"/>
            </a:endParaRPr>
          </a:p>
          <a:p>
            <a:pPr>
              <a:defRPr/>
            </a:pPr>
            <a:endParaRPr lang="en-US" altLang="ja-JP" sz="2000" dirty="0">
              <a:latin typeface="Kozuka Gothic Pro R" panose="020B0400000000000000" pitchFamily="34" charset="-128"/>
              <a:ea typeface="Kozuka Gothic Pro R" panose="020B0400000000000000" pitchFamily="34" charset="-128"/>
            </a:endParaRPr>
          </a:p>
          <a:p>
            <a:pPr>
              <a:defRPr/>
            </a:pPr>
            <a:r>
              <a:rPr lang="ja-JP" altLang="en-US" sz="2000" dirty="0">
                <a:latin typeface="Kozuka Gothic Pro R" panose="020B0400000000000000" pitchFamily="34" charset="-128"/>
                <a:ea typeface="Kozuka Gothic Pro R" panose="020B0400000000000000" pitchFamily="34" charset="-128"/>
              </a:rPr>
              <a:t>二度寝をしてしまい、間に合わないところだった</a:t>
            </a:r>
            <a:r>
              <a:rPr lang="ja-JP" altLang="en-US" sz="2000" dirty="0">
                <a:latin typeface="Kozuka Gothic Pro R" panose="020B0400000000000000" pitchFamily="34" charset="-128"/>
                <a:ea typeface="Kozuka Gothic Pro R" panose="020B0400000000000000" pitchFamily="34" charset="-128"/>
              </a:rPr>
              <a:t>。</a:t>
            </a:r>
            <a:endParaRPr lang="ja-JP" altLang="en-US" sz="2000" dirty="0">
              <a:latin typeface="Kozuka Gothic Pro R" panose="020B0400000000000000" pitchFamily="34" charset="-128"/>
              <a:ea typeface="Kozuka Gothic Pro R" panose="020B0400000000000000" pitchFamily="34" charset="-128"/>
            </a:endParaRPr>
          </a:p>
        </p:txBody>
      </p:sp>
      <p:sp>
        <p:nvSpPr>
          <p:cNvPr id="50" name="文本框 49"/>
          <p:cNvSpPr txBox="1"/>
          <p:nvPr>
            <p:custDataLst>
              <p:tags r:id="rId17"/>
            </p:custDataLst>
          </p:nvPr>
        </p:nvSpPr>
        <p:spPr>
          <a:xfrm>
            <a:off x="450761" y="5812353"/>
            <a:ext cx="10998679" cy="400110"/>
          </a:xfrm>
          <a:prstGeom prst="rect">
            <a:avLst/>
          </a:prstGeom>
          <a:noFill/>
        </p:spPr>
        <p:txBody>
          <a:bodyPr wrap="square" rtlCol="0">
            <a:spAutoFit/>
          </a:bodyPr>
          <a:p>
            <a:r>
              <a:rPr lang="zh-CN" altLang="en-US" sz="2000" dirty="0">
                <a:latin typeface="宋体" panose="02010600030101010101" pitchFamily="2" charset="-122"/>
                <a:ea typeface="宋体" panose="02010600030101010101" pitchFamily="2" charset="-122"/>
              </a:rPr>
              <a:t>在一个动作、作用的流程中，特别要说明某个行为、变化是在哪个时间点上发生的时候使用。</a:t>
            </a:r>
            <a:endParaRPr lang="en-US" sz="2000" dirty="0">
              <a:latin typeface="宋体" panose="02010600030101010101" pitchFamily="2" charset="-122"/>
              <a:ea typeface="宋体" panose="02010600030101010101" pitchFamily="2" charset="-122"/>
            </a:endParaRPr>
          </a:p>
        </p:txBody>
      </p:sp>
      <p:cxnSp>
        <p:nvCxnSpPr>
          <p:cNvPr id="51" name="直接箭头连接符 50"/>
          <p:cNvCxnSpPr/>
          <p:nvPr>
            <p:custDataLst>
              <p:tags r:id="rId18"/>
            </p:custDataLst>
          </p:nvPr>
        </p:nvCxnSpPr>
        <p:spPr>
          <a:xfrm>
            <a:off x="8325986" y="2647526"/>
            <a:ext cx="0" cy="399431"/>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圆角矩形 61"/>
          <p:cNvSpPr/>
          <p:nvPr>
            <p:custDataLst>
              <p:tags r:id="rId19"/>
            </p:custDataLst>
          </p:nvPr>
        </p:nvSpPr>
        <p:spPr>
          <a:xfrm>
            <a:off x="269966" y="1123862"/>
            <a:ext cx="11652068" cy="4609521"/>
          </a:xfrm>
          <a:prstGeom prst="roundRect">
            <a:avLst>
              <a:gd name="adj" fmla="val 12462"/>
            </a:avLst>
          </a:prstGeom>
          <a:noFill/>
          <a:ln w="19050">
            <a:solidFill>
              <a:srgbClr val="527C5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61071"/>
            <a:ext cx="10675299" cy="529272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～（と）は～のことだ</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定义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学割とは学生割引制度のことだ。</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意义：表示定义、说明</a:t>
            </a:r>
            <a:r>
              <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所谓的）.....是指.....</a:t>
            </a:r>
            <a:endPar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接续：N+（と）は＋～のことだ</a:t>
            </a:r>
            <a:endParaRPr kumimoji="0" lang="zh-CN" altLang="en-US" sz="2000" b="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春節</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は</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旧暦の正月</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のことである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就活生</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は</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、文字通り、就職活動をする学生</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のことだ</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冬至</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とは</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、一年で昼の時間が最も短くなる日</a:t>
            </a:r>
            <a:r>
              <a:rPr kumimoji="0" lang="en-US" altLang="ja-JP"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のことだ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良い教師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とは</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、学生のことを理解できる教師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のことだ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05155" y="708025"/>
            <a:ext cx="10758170" cy="544385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Ｖたばかりだ</a:t>
            </a:r>
            <a:r>
              <a:rPr kumimoji="0" lang="ja-JP"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动作刚刚结束</a:t>
            </a:r>
            <a:r>
              <a:rPr kumimoji="0" lang="ja-JP"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意义：表示动作行为完成或某件事情发生不久</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译文：刚</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；刚</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不久</a:t>
            </a:r>
            <a:endPar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srgbClr val="527C57"/>
              </a:solidFill>
              <a:effectLst/>
              <a:uLnTx/>
              <a:uFillTx/>
              <a:latin typeface="Kozuka Gothic Pr6N R" panose="020B0400000000000000" pitchFamily="34" charset="-128"/>
              <a:ea typeface="Kozuka Gothic Pr6N R" panose="020B0400000000000000" pitchFamily="34" charset="-128"/>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あのころ</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は、私は北京に</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来たばかりで</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、中国語もあまりわからなくて</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none" strike="noStrike" kern="1200" cap="none" spc="0" normalizeH="0" baseline="0" noProof="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a:t>
            </a:r>
            <a:r>
              <a:rPr lang="ja-JP" altLang="en-US" sz="2400" noProof="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月</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張</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さんは日本から帰って</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来たばかりです</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その言葉は</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習ったばかりで</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、まだ上手に使えません。</a:t>
            </a:r>
            <a:r>
              <a:rPr lang="ja-JP" altLang="en-US" sz="2400" u="sng">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a:t>
            </a:r>
            <a:r>
              <a:rPr lang="ja-JP" altLang="en-US" sz="2400" u="sng">
                <a:solidFill>
                  <a:schemeClr val="bg1"/>
                </a:solidFill>
                <a:latin typeface="Kozuka Gothic Pro R" panose="020B0400000000000000" pitchFamily="34" charset="-128"/>
                <a:ea typeface="Kozuka Gothic Pro R" panose="020B0400000000000000" pitchFamily="34" charset="-128"/>
              </a:rPr>
              <a:t>名</a:t>
            </a:r>
            <a:r>
              <a:rPr kumimoji="0" lang="ja-JP" altLang="en-US" sz="2400" b="0" i="0" strike="noStrike" kern="1200" cap="none" spc="0" normalizeH="0" baseline="0" noProof="0">
                <a:ln>
                  <a:noFill/>
                </a:ln>
                <a:solidFill>
                  <a:schemeClr val="bg1"/>
                </a:solidFill>
                <a:effectLst/>
                <a:uLnTx/>
                <a:uFillTx/>
                <a:latin typeface="Kozuka Gothic Pro R" panose="020B0400000000000000" pitchFamily="34" charset="-128"/>
                <a:ea typeface="Kozuka Gothic Pro R" panose="020B0400000000000000" pitchFamily="34" charset="-128"/>
              </a:rPr>
              <a:t>だ</a:t>
            </a:r>
            <a:r>
              <a:rPr kumimoji="0" lang="ja-JP" altLang="en-US" sz="2200" b="0" i="0" strike="noStrike" kern="1200" cap="none" spc="0" normalizeH="0" baseline="0" noProof="0">
                <a:ln>
                  <a:noFill/>
                </a:ln>
                <a:solidFill>
                  <a:schemeClr val="bg1"/>
                </a:solidFill>
                <a:effectLst/>
                <a:uLnTx/>
                <a:uFillTx/>
                <a:latin typeface="Kozuka Gothic Pro R" panose="020B0400000000000000" pitchFamily="34" charset="-128"/>
                <a:ea typeface="Kozuka Gothic Pro R" panose="020B0400000000000000" pitchFamily="34" charset="-128"/>
              </a:rPr>
              <a:t>け</a:t>
            </a:r>
            <a:r>
              <a:rPr lang="ja-JP" altLang="en-US" sz="2200">
                <a:solidFill>
                  <a:schemeClr val="bg1"/>
                </a:solidFill>
                <a:latin typeface="Kozuka Gothic Pro R" panose="020B0400000000000000" pitchFamily="34" charset="-128"/>
                <a:ea typeface="Kozuka Gothic Pro R" panose="020B0400000000000000" pitchFamily="34" charset="-128"/>
              </a:rPr>
              <a:t>で作文を書く。</a:t>
            </a:r>
            <a:endParaRPr lang="en-US" altLang="ja-JP" sz="2200" dirty="0">
              <a:solidFill>
                <a:schemeClr val="bg1"/>
              </a:solidFill>
              <a:latin typeface="Kozuka Gothic Pro R" panose="020B0400000000000000" pitchFamily="34" charset="-128"/>
              <a:ea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3948772" y="669789"/>
            <a:ext cx="4214446"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116968" y="807628"/>
            <a:ext cx="3888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十一、时间段与时间点</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706755" y="1771015"/>
          <a:ext cx="10690860" cy="4697730"/>
        </p:xfrm>
        <a:graphic>
          <a:graphicData uri="http://schemas.openxmlformats.org/drawingml/2006/table">
            <a:tbl>
              <a:tblPr firstRow="1" bandRow="1">
                <a:tableStyleId>{5940675A-B579-460E-94D1-54222C63F5DA}</a:tableStyleId>
              </a:tblPr>
              <a:tblGrid>
                <a:gridCol w="5856605"/>
                <a:gridCol w="4834255"/>
              </a:tblGrid>
              <a:tr h="1087755">
                <a:tc>
                  <a:txBody>
                    <a:bodyPr/>
                    <a:lstStyle/>
                    <a:p>
                      <a:r>
                        <a:rPr lang="ja-JP" altLang="en-US" sz="2000" dirty="0">
                          <a:solidFill>
                            <a:schemeClr val="tx1"/>
                          </a:solidFill>
                          <a:highlight>
                            <a:srgbClr val="000000">
                              <a:alpha val="0"/>
                            </a:srgbClr>
                          </a:highlight>
                        </a:rPr>
                        <a:t>間に／間</a:t>
                      </a:r>
                      <a:endParaRPr lang="en-US" altLang="ja-JP" sz="2000" dirty="0">
                        <a:solidFill>
                          <a:schemeClr val="tx1"/>
                        </a:solidFill>
                        <a:highlight>
                          <a:srgbClr val="000000">
                            <a:alpha val="0"/>
                          </a:srgbClr>
                        </a:highlight>
                      </a:endParaRPr>
                    </a:p>
                    <a:p>
                      <a:r>
                        <a:rPr lang="en-US" altLang="ja-JP" sz="2000" dirty="0">
                          <a:solidFill>
                            <a:schemeClr val="tx1"/>
                          </a:solidFill>
                          <a:highlight>
                            <a:srgbClr val="000000">
                              <a:alpha val="0"/>
                            </a:srgbClr>
                          </a:highlight>
                          <a:hlinkClick r:id="rId2" action="ppaction://hlinksldjump"/>
                        </a:rPr>
                        <a:t>1-2-1</a:t>
                      </a:r>
                      <a:r>
                        <a:rPr lang="ja-JP" altLang="en-US" sz="2000" dirty="0">
                          <a:solidFill>
                            <a:schemeClr val="tx1"/>
                          </a:solidFill>
                          <a:highlight>
                            <a:srgbClr val="000000">
                              <a:alpha val="0"/>
                            </a:srgbClr>
                          </a:highlight>
                          <a:hlinkClick r:id="rId2" action="ppaction://hlinksldjump"/>
                        </a:rPr>
                        <a:t>　</a:t>
                      </a:r>
                      <a:r>
                        <a:rPr lang="en-US" altLang="ja-JP" sz="2000" dirty="0">
                          <a:solidFill>
                            <a:schemeClr val="tx1"/>
                          </a:solidFill>
                          <a:highlight>
                            <a:srgbClr val="000000">
                              <a:alpha val="0"/>
                            </a:srgbClr>
                          </a:highlight>
                          <a:hlinkClick r:id="rId2" action="ppaction://hlinksldjump"/>
                        </a:rPr>
                        <a:t>N</a:t>
                      </a:r>
                      <a:r>
                        <a:rPr lang="ja-JP" altLang="en-US" sz="2000" dirty="0">
                          <a:solidFill>
                            <a:schemeClr val="tx1"/>
                          </a:solidFill>
                          <a:highlight>
                            <a:srgbClr val="000000">
                              <a:alpha val="0"/>
                            </a:srgbClr>
                          </a:highlight>
                          <a:hlinkClick r:id="rId2" action="ppaction://hlinksldjump"/>
                        </a:rPr>
                        <a:t>の／</a:t>
                      </a:r>
                      <a:r>
                        <a:rPr lang="en-US" altLang="ja-JP" sz="2000" dirty="0">
                          <a:solidFill>
                            <a:schemeClr val="tx1"/>
                          </a:solidFill>
                          <a:highlight>
                            <a:srgbClr val="000000">
                              <a:alpha val="0"/>
                            </a:srgbClr>
                          </a:highlight>
                          <a:hlinkClick r:id="rId2" action="ppaction://hlinksldjump"/>
                        </a:rPr>
                        <a:t>V</a:t>
                      </a:r>
                      <a:r>
                        <a:rPr lang="ja-JP" altLang="en-US" sz="2000" dirty="0">
                          <a:solidFill>
                            <a:schemeClr val="tx1"/>
                          </a:solidFill>
                          <a:highlight>
                            <a:srgbClr val="000000">
                              <a:alpha val="0"/>
                            </a:srgbClr>
                          </a:highlight>
                          <a:hlinkClick r:id="rId2" action="ppaction://hlinksldjump"/>
                        </a:rPr>
                        <a:t>ているあいだに</a:t>
                      </a:r>
                      <a:r>
                        <a:rPr lang="ja-JP" altLang="en-US" sz="2000" dirty="0">
                          <a:solidFill>
                            <a:schemeClr val="tx1"/>
                          </a:solidFill>
                          <a:highlight>
                            <a:srgbClr val="000000">
                              <a:alpha val="0"/>
                            </a:srgbClr>
                          </a:highlight>
                        </a:rPr>
                        <a:t>＜时点＞</a:t>
                      </a:r>
                      <a:r>
                        <a:rPr lang="en-US" altLang="ja-JP" sz="2000" dirty="0">
                          <a:solidFill>
                            <a:schemeClr val="tx1"/>
                          </a:solidFill>
                          <a:highlight>
                            <a:srgbClr val="000000">
                              <a:alpha val="0"/>
                            </a:srgbClr>
                          </a:highlight>
                        </a:rPr>
                        <a:t> </a:t>
                      </a:r>
                      <a:r>
                        <a:rPr lang="zh-CN" altLang="en-US" sz="2000" dirty="0">
                          <a:solidFill>
                            <a:schemeClr val="tx1"/>
                          </a:solidFill>
                          <a:highlight>
                            <a:srgbClr val="000000">
                              <a:alpha val="0"/>
                            </a:srgbClr>
                          </a:highlight>
                        </a:rPr>
                        <a:t>过去式</a:t>
                      </a:r>
                      <a:endParaRPr lang="ja-JP" altLang="en-US" sz="2000" dirty="0">
                        <a:solidFill>
                          <a:schemeClr val="tx1"/>
                        </a:solidFill>
                        <a:highlight>
                          <a:srgbClr val="000000">
                            <a:alpha val="0"/>
                          </a:srgbClr>
                        </a:highlight>
                      </a:endParaRPr>
                    </a:p>
                    <a:p>
                      <a:r>
                        <a:rPr lang="en-US" altLang="ja-JP" sz="2000" dirty="0">
                          <a:solidFill>
                            <a:schemeClr val="tx1"/>
                          </a:solidFill>
                          <a:highlight>
                            <a:srgbClr val="000000">
                              <a:alpha val="0"/>
                            </a:srgbClr>
                          </a:highlight>
                          <a:hlinkClick r:id="rId3" action="ppaction://hlinksldjump"/>
                        </a:rPr>
                        <a:t>1-2-4</a:t>
                      </a:r>
                      <a:r>
                        <a:rPr lang="ja-JP" altLang="en-US" sz="2000" dirty="0">
                          <a:solidFill>
                            <a:schemeClr val="tx1"/>
                          </a:solidFill>
                          <a:highlight>
                            <a:srgbClr val="000000">
                              <a:alpha val="0"/>
                            </a:srgbClr>
                          </a:highlight>
                          <a:hlinkClick r:id="rId3" action="ppaction://hlinksldjump"/>
                        </a:rPr>
                        <a:t>　</a:t>
                      </a:r>
                      <a:r>
                        <a:rPr lang="en-US" altLang="ja-JP" sz="2000" dirty="0">
                          <a:solidFill>
                            <a:schemeClr val="tx1"/>
                          </a:solidFill>
                          <a:highlight>
                            <a:srgbClr val="000000">
                              <a:alpha val="0"/>
                            </a:srgbClr>
                          </a:highlight>
                          <a:hlinkClick r:id="rId3" action="ppaction://hlinksldjump"/>
                        </a:rPr>
                        <a:t>N</a:t>
                      </a:r>
                      <a:r>
                        <a:rPr lang="ja-JP" altLang="en-US" sz="2000" dirty="0">
                          <a:solidFill>
                            <a:schemeClr val="tx1"/>
                          </a:solidFill>
                          <a:highlight>
                            <a:srgbClr val="000000">
                              <a:alpha val="0"/>
                            </a:srgbClr>
                          </a:highlight>
                          <a:hlinkClick r:id="rId3" action="ppaction://hlinksldjump"/>
                        </a:rPr>
                        <a:t>の／</a:t>
                      </a:r>
                      <a:r>
                        <a:rPr lang="en-US" altLang="ja-JP" sz="2000" dirty="0">
                          <a:solidFill>
                            <a:schemeClr val="tx1"/>
                          </a:solidFill>
                          <a:highlight>
                            <a:srgbClr val="000000">
                              <a:alpha val="0"/>
                            </a:srgbClr>
                          </a:highlight>
                          <a:hlinkClick r:id="rId3" action="ppaction://hlinksldjump"/>
                        </a:rPr>
                        <a:t>V</a:t>
                      </a:r>
                      <a:r>
                        <a:rPr lang="ja-JP" altLang="en-US" sz="2000" dirty="0">
                          <a:solidFill>
                            <a:schemeClr val="tx1"/>
                          </a:solidFill>
                          <a:highlight>
                            <a:srgbClr val="000000">
                              <a:alpha val="0"/>
                            </a:srgbClr>
                          </a:highlight>
                          <a:hlinkClick r:id="rId3" action="ppaction://hlinksldjump"/>
                        </a:rPr>
                        <a:t>ているあいだ</a:t>
                      </a:r>
                      <a:r>
                        <a:rPr lang="ja-JP" altLang="en-US" sz="2000" dirty="0">
                          <a:solidFill>
                            <a:schemeClr val="tx1"/>
                          </a:solidFill>
                          <a:highlight>
                            <a:srgbClr val="000000">
                              <a:alpha val="0"/>
                            </a:srgbClr>
                          </a:highlight>
                        </a:rPr>
                        <a:t>＜</a:t>
                      </a:r>
                      <a:r>
                        <a:rPr lang="en-US" altLang="zh-CN" sz="2000" dirty="0">
                          <a:solidFill>
                            <a:schemeClr val="tx1"/>
                          </a:solidFill>
                          <a:highlight>
                            <a:srgbClr val="000000">
                              <a:alpha val="0"/>
                            </a:srgbClr>
                          </a:highlight>
                        </a:rPr>
                        <a:t>时段＞ </a:t>
                      </a:r>
                      <a:r>
                        <a:rPr lang="zh-CN" altLang="en-US" sz="2000" dirty="0">
                          <a:solidFill>
                            <a:schemeClr val="tx1"/>
                          </a:solidFill>
                          <a:highlight>
                            <a:srgbClr val="000000">
                              <a:alpha val="0"/>
                            </a:srgbClr>
                          </a:highlight>
                        </a:rPr>
                        <a:t>持续体</a:t>
                      </a:r>
                      <a:r>
                        <a:rPr lang="ja-JP" altLang="en-US" sz="2000" dirty="0">
                          <a:solidFill>
                            <a:schemeClr val="tx1"/>
                          </a:solidFill>
                          <a:highlight>
                            <a:srgbClr val="000000">
                              <a:alpha val="0"/>
                            </a:srgbClr>
                          </a:highlight>
                        </a:rPr>
                        <a:t>　</a:t>
                      </a:r>
                      <a:r>
                        <a:rPr lang="zh-CN" altLang="en-US" sz="2000" dirty="0">
                          <a:solidFill>
                            <a:schemeClr val="tx1"/>
                          </a:solidFill>
                          <a:highlight>
                            <a:srgbClr val="000000">
                              <a:alpha val="0"/>
                            </a:srgbClr>
                          </a:highlight>
                        </a:rPr>
                        <a:t> </a:t>
                      </a:r>
                      <a:r>
                        <a:rPr lang="en-US" altLang="zh-CN" sz="2000" dirty="0">
                          <a:solidFill>
                            <a:schemeClr val="tx1"/>
                          </a:solidFill>
                          <a:highlight>
                            <a:srgbClr val="000000">
                              <a:alpha val="0"/>
                            </a:srgbClr>
                          </a:highlight>
                        </a:rPr>
                        <a:t> </a:t>
                      </a:r>
                      <a:endParaRPr lang="en-US" altLang="zh-CN" sz="2000" dirty="0">
                        <a:solidFill>
                          <a:schemeClr val="tx1"/>
                        </a:solidFill>
                        <a:highlight>
                          <a:srgbClr val="000000">
                            <a:alpha val="0"/>
                          </a:srgbClr>
                        </a:highlight>
                      </a:endParaRPr>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留守の</a:t>
                      </a:r>
                      <a:r>
                        <a:rPr lang="ja-JP" altLang="en-US" sz="1800" dirty="0">
                          <a:solidFill>
                            <a:srgbClr val="E66138"/>
                          </a:solidFill>
                          <a:latin typeface="Kozuka Gothic Pr6N R" panose="020B0400000000000000" pitchFamily="34" charset="-128"/>
                          <a:ea typeface="Kozuka Gothic Pr6N R" panose="020B0400000000000000" pitchFamily="34" charset="-128"/>
                        </a:rPr>
                        <a:t>あいだに</a:t>
                      </a:r>
                      <a:r>
                        <a:rPr lang="ja-JP" altLang="en-US" sz="1800" dirty="0">
                          <a:latin typeface="Kozuka Gothic Pr6N R" panose="020B0400000000000000" pitchFamily="34" charset="-128"/>
                          <a:ea typeface="Kozuka Gothic Pr6N R" panose="020B0400000000000000" pitchFamily="34" charset="-128"/>
                        </a:rPr>
                        <a:t>、泥棒が入った。</a:t>
                      </a:r>
                      <a:endParaRPr lang="ja-JP" altLang="en-US" sz="1800" dirty="0">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私が勉強している</a:t>
                      </a:r>
                      <a:r>
                        <a:rPr lang="ja-JP" altLang="en-US" sz="1800" dirty="0">
                          <a:solidFill>
                            <a:srgbClr val="E66138"/>
                          </a:solidFill>
                          <a:latin typeface="Kozuka Gothic Pr6N R" panose="020B0400000000000000" pitchFamily="34" charset="-128"/>
                          <a:ea typeface="Kozuka Gothic Pr6N R" panose="020B0400000000000000" pitchFamily="34" charset="-128"/>
                        </a:rPr>
                        <a:t>あいだ</a:t>
                      </a:r>
                      <a:r>
                        <a:rPr lang="ja-JP" altLang="en-US" sz="1800" dirty="0">
                          <a:latin typeface="Kozuka Gothic Pr6N R" panose="020B0400000000000000" pitchFamily="34" charset="-128"/>
                          <a:ea typeface="Kozuka Gothic Pr6N R" panose="020B0400000000000000" pitchFamily="34" charset="-128"/>
                        </a:rPr>
                        <a:t>、弟は</a:t>
                      </a:r>
                      <a:r>
                        <a:rPr lang="ja-JP" altLang="en-US" sz="1800" u="sng" dirty="0">
                          <a:solidFill>
                            <a:srgbClr val="FF0000"/>
                          </a:solidFill>
                          <a:highlight>
                            <a:srgbClr val="FFFF00"/>
                          </a:highlight>
                          <a:latin typeface="Kozuka Gothic Pr6N R" panose="020B0400000000000000" pitchFamily="34" charset="-128"/>
                          <a:ea typeface="Kozuka Gothic Pr6N R" panose="020B0400000000000000" pitchFamily="34" charset="-128"/>
                        </a:rPr>
                        <a:t>ずっと</a:t>
                      </a:r>
                      <a:r>
                        <a:rPr lang="ja-JP" altLang="en-US" sz="1800" dirty="0">
                          <a:latin typeface="Kozuka Gothic Pr6N R" panose="020B0400000000000000" pitchFamily="34" charset="-128"/>
                          <a:ea typeface="Kozuka Gothic Pr6N R" panose="020B0400000000000000" pitchFamily="34" charset="-128"/>
                        </a:rPr>
                        <a:t>遊んでいた。</a:t>
                      </a:r>
                      <a:endParaRPr lang="ja-JP" altLang="en-US" sz="1800" dirty="0">
                        <a:latin typeface="Kozuka Gothic Pr6N R" panose="020B0400000000000000" pitchFamily="34" charset="-128"/>
                        <a:ea typeface="Kozuka Gothic Pr6N R" panose="020B0400000000000000" pitchFamily="34" charset="-128"/>
                      </a:endParaRPr>
                    </a:p>
                  </a:txBody>
                  <a:tcPr/>
                </a:tc>
              </a:tr>
              <a:tr h="10318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2000" dirty="0">
                          <a:solidFill>
                            <a:schemeClr val="tx1"/>
                          </a:solidFill>
                          <a:highlight>
                            <a:srgbClr val="000000">
                              <a:alpha val="0"/>
                            </a:srgbClr>
                          </a:highlight>
                        </a:rPr>
                        <a:t>までに／まで</a:t>
                      </a:r>
                      <a:r>
                        <a:rPr lang="en-US" altLang="ja-JP" sz="2000" dirty="0">
                          <a:solidFill>
                            <a:schemeClr val="tx1"/>
                          </a:solidFill>
                          <a:highlight>
                            <a:srgbClr val="000000">
                              <a:alpha val="0"/>
                            </a:srgbClr>
                          </a:highlight>
                        </a:rPr>
                        <a:t>         </a:t>
                      </a:r>
                      <a:endParaRPr lang="en-US" altLang="ja-JP" sz="2000" dirty="0">
                        <a:solidFill>
                          <a:schemeClr val="tx1"/>
                        </a:solidFill>
                        <a:highlight>
                          <a:srgbClr val="000000">
                            <a:alpha val="0"/>
                          </a:srgbClr>
                        </a:highligh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ighlight>
                            <a:srgbClr val="000000">
                              <a:alpha val="0"/>
                            </a:srgbClr>
                          </a:highlight>
                        </a:rPr>
                        <a:t>10</a:t>
                      </a:r>
                      <a:r>
                        <a:rPr lang="en-US" altLang="zh-CN" sz="2000" dirty="0">
                          <a:solidFill>
                            <a:schemeClr val="tx1"/>
                          </a:solidFill>
                          <a:highlight>
                            <a:srgbClr val="000000">
                              <a:alpha val="0"/>
                            </a:srgbClr>
                          </a:highlight>
                        </a:rPr>
                        <a:t>-2-6</a:t>
                      </a:r>
                      <a:r>
                        <a:rPr lang="ja-JP" altLang="en-US" sz="2000" dirty="0">
                          <a:solidFill>
                            <a:schemeClr val="tx1"/>
                          </a:solidFill>
                          <a:highlight>
                            <a:srgbClr val="000000">
                              <a:alpha val="0"/>
                            </a:srgbClr>
                          </a:highlight>
                        </a:rPr>
                        <a:t>　までに＜期限＞</a:t>
                      </a:r>
                      <a:r>
                        <a:rPr lang="en-US" altLang="ja-JP" sz="2000" dirty="0">
                          <a:solidFill>
                            <a:schemeClr val="tx1"/>
                          </a:solidFill>
                          <a:highlight>
                            <a:srgbClr val="000000">
                              <a:alpha val="0"/>
                            </a:srgbClr>
                          </a:highlight>
                        </a:rPr>
                        <a:t>  </a:t>
                      </a:r>
                      <a:r>
                        <a:rPr lang="ja-JP" altLang="zh-CN" sz="2000" dirty="0">
                          <a:solidFill>
                            <a:schemeClr val="tx1"/>
                          </a:solidFill>
                          <a:highlight>
                            <a:srgbClr val="000000">
                              <a:alpha val="0"/>
                            </a:srgbClr>
                          </a:highlight>
                        </a:rPr>
                        <a:t>　</a:t>
                      </a:r>
                      <a:endParaRPr lang="en-US" altLang="ja-JP" sz="2000" dirty="0">
                        <a:solidFill>
                          <a:schemeClr val="tx1"/>
                        </a:solidFill>
                        <a:highlight>
                          <a:srgbClr val="000000">
                            <a:alpha val="0"/>
                          </a:srgbClr>
                        </a:highligh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ighlight>
                            <a:srgbClr val="000000">
                              <a:alpha val="0"/>
                            </a:srgbClr>
                          </a:highlight>
                          <a:hlinkClick r:id="rId4" action="ppaction://hlinksldjump"/>
                        </a:rPr>
                        <a:t>2-1-5</a:t>
                      </a:r>
                      <a:r>
                        <a:rPr lang="ja-JP" altLang="en-US" sz="2000" dirty="0">
                          <a:solidFill>
                            <a:schemeClr val="tx1"/>
                          </a:solidFill>
                          <a:highlight>
                            <a:srgbClr val="000000">
                              <a:alpha val="0"/>
                            </a:srgbClr>
                          </a:highlight>
                          <a:hlinkClick r:id="rId4" action="ppaction://hlinksldjump"/>
                        </a:rPr>
                        <a:t>　Ｖるまで</a:t>
                      </a:r>
                      <a:r>
                        <a:rPr lang="ja-JP" altLang="en-US" sz="2000" dirty="0">
                          <a:solidFill>
                            <a:schemeClr val="tx1"/>
                          </a:solidFill>
                          <a:highlight>
                            <a:srgbClr val="000000">
                              <a:alpha val="0"/>
                            </a:srgbClr>
                          </a:highlight>
                        </a:rPr>
                        <a:t>＜状态持续的终点＞</a:t>
                      </a:r>
                      <a:r>
                        <a:rPr lang="en-US" altLang="ja-JP" sz="2000" dirty="0">
                          <a:solidFill>
                            <a:schemeClr val="tx1"/>
                          </a:solidFill>
                          <a:highlight>
                            <a:srgbClr val="000000">
                              <a:alpha val="0"/>
                            </a:srgbClr>
                          </a:highlight>
                        </a:rPr>
                        <a:t> </a:t>
                      </a:r>
                      <a:r>
                        <a:rPr lang="ja-JP" sz="2000" dirty="0">
                          <a:solidFill>
                            <a:schemeClr val="tx1"/>
                          </a:solidFill>
                          <a:highlight>
                            <a:srgbClr val="000000">
                              <a:alpha val="0"/>
                            </a:srgbClr>
                          </a:highlight>
                        </a:rPr>
                        <a:t>　</a:t>
                      </a:r>
                      <a:endParaRPr lang="ja-JP" sz="2000" dirty="0">
                        <a:solidFill>
                          <a:schemeClr val="tx1"/>
                        </a:solidFill>
                        <a:highlight>
                          <a:srgbClr val="000000">
                            <a:alpha val="0"/>
                          </a:srgbClr>
                        </a:highlight>
                      </a:endParaRPr>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本は</a:t>
                      </a:r>
                      <a:r>
                        <a:rPr lang="en-US" altLang="ja-JP" sz="1800" u="sng" dirty="0">
                          <a:latin typeface="Kozuka Gothic Pr6N R" panose="020B0400000000000000" pitchFamily="34" charset="-128"/>
                          <a:ea typeface="Kozuka Gothic Pr6N R" panose="020B0400000000000000" pitchFamily="34" charset="-128"/>
                        </a:rPr>
                        <a:t>10</a:t>
                      </a:r>
                      <a:r>
                        <a:rPr lang="ja-JP" altLang="en-US" sz="1800" u="sng" dirty="0">
                          <a:latin typeface="Kozuka Gothic Pr6N R" panose="020B0400000000000000" pitchFamily="34" charset="-128"/>
                          <a:ea typeface="Kozuka Gothic Pr6N R" panose="020B0400000000000000" pitchFamily="34" charset="-128"/>
                        </a:rPr>
                        <a:t>日</a:t>
                      </a:r>
                      <a:r>
                        <a:rPr lang="ja-JP" altLang="en-US" sz="1800" dirty="0">
                          <a:solidFill>
                            <a:srgbClr val="E66138"/>
                          </a:solidFill>
                          <a:latin typeface="Kozuka Gothic Pr6N R" panose="020B0400000000000000" pitchFamily="34" charset="-128"/>
                          <a:ea typeface="Kozuka Gothic Pr6N R" panose="020B0400000000000000" pitchFamily="34" charset="-128"/>
                        </a:rPr>
                        <a:t>までに</a:t>
                      </a:r>
                      <a:r>
                        <a:rPr lang="ja-JP" altLang="en-US" sz="1800" dirty="0">
                          <a:latin typeface="Kozuka Gothic Pr6N R" panose="020B0400000000000000" pitchFamily="34" charset="-128"/>
                          <a:ea typeface="Kozuka Gothic Pr6N R" panose="020B0400000000000000" pitchFamily="34" charset="-128"/>
                        </a:rPr>
                        <a:t>返します。</a:t>
                      </a:r>
                      <a:endParaRPr lang="en-US" altLang="ja-JP" sz="1800" dirty="0">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u="sng" dirty="0">
                          <a:latin typeface="Kozuka Gothic Pr6N R" panose="020B0400000000000000" pitchFamily="34" charset="-128"/>
                          <a:ea typeface="Kozuka Gothic Pr6N R" panose="020B0400000000000000" pitchFamily="34" charset="-128"/>
                        </a:rPr>
                        <a:t>救急車が来る</a:t>
                      </a:r>
                      <a:r>
                        <a:rPr lang="ja-JP" altLang="en-US" sz="1800" dirty="0">
                          <a:solidFill>
                            <a:srgbClr val="E66138"/>
                          </a:solidFill>
                          <a:latin typeface="Kozuka Gothic Pr6N R" panose="020B0400000000000000" pitchFamily="34" charset="-128"/>
                          <a:ea typeface="Kozuka Gothic Pr6N R" panose="020B0400000000000000" pitchFamily="34" charset="-128"/>
                        </a:rPr>
                        <a:t>まで</a:t>
                      </a:r>
                      <a:r>
                        <a:rPr lang="ja-JP" altLang="en-US" sz="1800" dirty="0">
                          <a:latin typeface="Kozuka Gothic Pr6N R" panose="020B0400000000000000" pitchFamily="34" charset="-128"/>
                          <a:ea typeface="Kozuka Gothic Pr6N R" panose="020B0400000000000000" pitchFamily="34" charset="-128"/>
                        </a:rPr>
                        <a:t>一緒にいてください。</a:t>
                      </a:r>
                      <a:endParaRPr lang="ja-JP" altLang="en-US" sz="1800" dirty="0">
                        <a:latin typeface="Kozuka Gothic Pr6N R" panose="020B0400000000000000" pitchFamily="34" charset="-128"/>
                        <a:ea typeface="Kozuka Gothic Pr6N R" panose="020B0400000000000000" pitchFamily="34" charset="-128"/>
                      </a:endParaRPr>
                    </a:p>
                  </a:txBody>
                  <a:tcPr/>
                </a:tc>
              </a:tr>
              <a:tr h="75565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2000" dirty="0">
                          <a:solidFill>
                            <a:schemeClr val="tx1"/>
                          </a:solidFill>
                          <a:highlight>
                            <a:srgbClr val="000000">
                              <a:alpha val="0"/>
                            </a:srgbClr>
                          </a:highlight>
                        </a:rPr>
                        <a:t>途中で　　　</a:t>
                      </a:r>
                      <a:r>
                        <a:rPr lang="ja-JP" sz="2000" dirty="0">
                          <a:solidFill>
                            <a:schemeClr val="tx1"/>
                          </a:solidFill>
                          <a:highlight>
                            <a:srgbClr val="000000">
                              <a:alpha val="0"/>
                            </a:srgbClr>
                          </a:highlight>
                        </a:rPr>
                        <a:t>　</a:t>
                      </a:r>
                      <a:endParaRPr lang="en-US" altLang="ja-JP" sz="2000" dirty="0">
                        <a:solidFill>
                          <a:schemeClr val="tx1"/>
                        </a:solidFill>
                        <a:highlight>
                          <a:srgbClr val="000000">
                            <a:alpha val="0"/>
                          </a:srgbClr>
                        </a:highligh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ighlight>
                            <a:srgbClr val="000000">
                              <a:alpha val="0"/>
                            </a:srgbClr>
                          </a:highlight>
                          <a:hlinkClick r:id="rId5" action="ppaction://hlinksldjump"/>
                        </a:rPr>
                        <a:t>2-2-3</a:t>
                      </a:r>
                      <a:r>
                        <a:rPr lang="ja-JP" altLang="en-US" sz="2000" dirty="0">
                          <a:solidFill>
                            <a:schemeClr val="tx1"/>
                          </a:solidFill>
                          <a:highlight>
                            <a:srgbClr val="000000">
                              <a:alpha val="0"/>
                            </a:srgbClr>
                          </a:highlight>
                          <a:hlinkClick r:id="rId5" action="ppaction://hlinksldjump"/>
                        </a:rPr>
                        <a:t>　Ｎの</a:t>
                      </a:r>
                      <a:r>
                        <a:rPr lang="en-US" altLang="ja-JP" sz="2000" dirty="0">
                          <a:solidFill>
                            <a:schemeClr val="tx1"/>
                          </a:solidFill>
                          <a:highlight>
                            <a:srgbClr val="000000">
                              <a:alpha val="0"/>
                            </a:srgbClr>
                          </a:highlight>
                          <a:hlinkClick r:id="rId5" action="ppaction://hlinksldjump"/>
                        </a:rPr>
                        <a:t>/</a:t>
                      </a:r>
                      <a:r>
                        <a:rPr lang="ja-JP" altLang="en-US" sz="2000" dirty="0">
                          <a:solidFill>
                            <a:schemeClr val="tx1"/>
                          </a:solidFill>
                          <a:highlight>
                            <a:srgbClr val="000000">
                              <a:alpha val="0"/>
                            </a:srgbClr>
                          </a:highlight>
                          <a:hlinkClick r:id="rId5" action="ppaction://hlinksldjump"/>
                        </a:rPr>
                        <a:t>Ｖる途中で</a:t>
                      </a:r>
                      <a:r>
                        <a:rPr lang="ja-JP" altLang="en-US" sz="2000" dirty="0">
                          <a:solidFill>
                            <a:schemeClr val="tx1"/>
                          </a:solidFill>
                          <a:highlight>
                            <a:srgbClr val="000000">
                              <a:alpha val="0"/>
                            </a:srgbClr>
                          </a:highlight>
                        </a:rPr>
                        <a:t>＜动作进行中＞</a:t>
                      </a:r>
                      <a:endParaRPr lang="ja-JP" altLang="en-US" sz="2000" dirty="0">
                        <a:solidFill>
                          <a:schemeClr val="tx1"/>
                        </a:solidFill>
                        <a:highlight>
                          <a:srgbClr val="000000">
                            <a:alpha val="0"/>
                          </a:srgbClr>
                        </a:highlight>
                      </a:endParaRPr>
                    </a:p>
                  </a:txBody>
                  <a:tcPr/>
                </a:tc>
                <a:tc>
                  <a:txBody>
                    <a:bodyPr/>
                    <a:lstStyle/>
                    <a:p>
                      <a:pPr algn="l">
                        <a:lnSpc>
                          <a:spcPct val="120000"/>
                        </a:lnSpc>
                      </a:pPr>
                      <a:r>
                        <a:rPr lang="ja-JP" altLang="en-US" sz="1800" u="sng" dirty="0">
                          <a:latin typeface="Kozuka Gothic Pr6N R" panose="020B0400000000000000" pitchFamily="34" charset="-128"/>
                          <a:ea typeface="Kozuka Gothic Pr6N R" panose="020B0400000000000000" pitchFamily="34" charset="-128"/>
                        </a:rPr>
                        <a:t>来る</a:t>
                      </a:r>
                      <a:r>
                        <a:rPr lang="ja-JP" altLang="en-US" sz="1800" dirty="0">
                          <a:solidFill>
                            <a:srgbClr val="E66138"/>
                          </a:solidFill>
                          <a:latin typeface="Kozuka Gothic Pr6N R" panose="020B0400000000000000" pitchFamily="34" charset="-128"/>
                          <a:ea typeface="Kozuka Gothic Pr6N R" panose="020B0400000000000000" pitchFamily="34" charset="-128"/>
                        </a:rPr>
                        <a:t>途中で</a:t>
                      </a:r>
                      <a:r>
                        <a:rPr lang="ja-JP" altLang="en-US" sz="1800" dirty="0">
                          <a:latin typeface="Kozuka Gothic Pr6N R" panose="020B0400000000000000" pitchFamily="34" charset="-128"/>
                          <a:ea typeface="Kozuka Gothic Pr6N R" panose="020B0400000000000000" pitchFamily="34" charset="-128"/>
                        </a:rPr>
                        <a:t>事故が起こった。</a:t>
                      </a:r>
                      <a:endParaRPr lang="ja-JP" altLang="en-US" sz="1800" dirty="0">
                        <a:latin typeface="Kozuka Gothic Pr6N R" panose="020B0400000000000000" pitchFamily="34" charset="-128"/>
                        <a:ea typeface="Kozuka Gothic Pr6N R" panose="020B0400000000000000" pitchFamily="34" charset="-128"/>
                      </a:endParaRPr>
                    </a:p>
                  </a:txBody>
                  <a:tcPr/>
                </a:tc>
              </a:tr>
              <a:tr h="754380">
                <a:tc>
                  <a:txBody>
                    <a:bodyPr/>
                    <a:lstStyle/>
                    <a:p>
                      <a:r>
                        <a:rPr lang="ja-JP" altLang="en-US" sz="2000" dirty="0">
                          <a:solidFill>
                            <a:schemeClr val="tx1"/>
                          </a:solidFill>
                          <a:highlight>
                            <a:srgbClr val="000000">
                              <a:alpha val="0"/>
                            </a:srgbClr>
                          </a:highlight>
                        </a:rPr>
                        <a:t>うちに　</a:t>
                      </a:r>
                      <a:endParaRPr lang="en-US" altLang="ja-JP" sz="2000" dirty="0">
                        <a:solidFill>
                          <a:schemeClr val="tx1"/>
                        </a:solidFill>
                        <a:highlight>
                          <a:srgbClr val="000000">
                            <a:alpha val="0"/>
                          </a:srgbClr>
                        </a:highlight>
                      </a:endParaRPr>
                    </a:p>
                    <a:p>
                      <a:r>
                        <a:rPr lang="en-US" altLang="ja-JP" sz="2000" dirty="0">
                          <a:solidFill>
                            <a:schemeClr val="tx1"/>
                          </a:solidFill>
                          <a:highlight>
                            <a:srgbClr val="000000">
                              <a:alpha val="0"/>
                            </a:srgbClr>
                          </a:highlight>
                          <a:hlinkClick r:id="rId6" action="ppaction://hlinksldjump"/>
                        </a:rPr>
                        <a:t>3-2-7</a:t>
                      </a:r>
                      <a:r>
                        <a:rPr lang="ja-JP" altLang="en-US" sz="2000" dirty="0">
                          <a:solidFill>
                            <a:schemeClr val="tx1"/>
                          </a:solidFill>
                          <a:highlight>
                            <a:srgbClr val="000000">
                              <a:alpha val="0"/>
                            </a:srgbClr>
                          </a:highlight>
                          <a:hlinkClick r:id="rId6" action="ppaction://hlinksldjump"/>
                        </a:rPr>
                        <a:t>　～うちに</a:t>
                      </a:r>
                      <a:r>
                        <a:rPr lang="ja-JP" altLang="en-US" sz="2000" dirty="0">
                          <a:solidFill>
                            <a:schemeClr val="tx1"/>
                          </a:solidFill>
                          <a:highlight>
                            <a:srgbClr val="000000">
                              <a:alpha val="0"/>
                            </a:srgbClr>
                          </a:highlight>
                        </a:rPr>
                        <a:t>＜时段＞　</a:t>
                      </a:r>
                      <a:r>
                        <a:rPr lang="zh-CN" altLang="ja-JP" sz="2000" dirty="0">
                          <a:solidFill>
                            <a:schemeClr val="tx1"/>
                          </a:solidFill>
                          <a:highlight>
                            <a:srgbClr val="000000">
                              <a:alpha val="0"/>
                            </a:srgbClr>
                          </a:highlight>
                        </a:rPr>
                        <a:t>趁着</a:t>
                      </a:r>
                      <a:endParaRPr lang="ja-JP" altLang="en-US" sz="2000" dirty="0">
                        <a:solidFill>
                          <a:schemeClr val="tx1"/>
                        </a:solidFill>
                        <a:highlight>
                          <a:srgbClr val="000000">
                            <a:alpha val="0"/>
                          </a:srgbClr>
                        </a:highlight>
                      </a:endParaRPr>
                    </a:p>
                    <a:p>
                      <a:r>
                        <a:rPr lang="en-US" sz="2000" dirty="0">
                          <a:highlight>
                            <a:srgbClr val="000000">
                              <a:alpha val="0"/>
                            </a:srgbClr>
                          </a:highlight>
                          <a:sym typeface="+mn-ea"/>
                          <a:hlinkClick r:id="rId7" action="ppaction://hlinksldjump"/>
                        </a:rPr>
                        <a:t>12</a:t>
                      </a:r>
                      <a:r>
                        <a:rPr lang="en-US" altLang="ja-JP" sz="2000" dirty="0">
                          <a:highlight>
                            <a:srgbClr val="000000">
                              <a:alpha val="0"/>
                            </a:srgbClr>
                          </a:highlight>
                          <a:sym typeface="+mn-ea"/>
                          <a:hlinkClick r:id="rId7" action="ppaction://hlinksldjump"/>
                        </a:rPr>
                        <a:t>-2-2</a:t>
                      </a:r>
                      <a:r>
                        <a:rPr lang="ja-JP" altLang="en-US" sz="2000" dirty="0">
                          <a:highlight>
                            <a:srgbClr val="000000">
                              <a:alpha val="0"/>
                            </a:srgbClr>
                          </a:highlight>
                          <a:sym typeface="+mn-ea"/>
                          <a:hlinkClick r:id="rId7" action="ppaction://hlinksldjump"/>
                        </a:rPr>
                        <a:t>　～うちに</a:t>
                      </a:r>
                      <a:r>
                        <a:rPr lang="ja-JP" altLang="en-US" sz="2000" dirty="0">
                          <a:highlight>
                            <a:srgbClr val="000000">
                              <a:alpha val="0"/>
                            </a:srgbClr>
                          </a:highlight>
                          <a:sym typeface="+mn-ea"/>
                        </a:rPr>
                        <a:t>＜</a:t>
                      </a:r>
                      <a:r>
                        <a:rPr lang="ja-JP" altLang="en-US" sz="2000" noProof="0" dirty="0">
                          <a:ln>
                            <a:noFill/>
                          </a:ln>
                          <a:solidFill>
                            <a:srgbClr val="FF0000"/>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发生变化</a:t>
                      </a:r>
                      <a:r>
                        <a:rPr lang="ja-JP" altLang="en-US" sz="200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的时间范围</a:t>
                      </a:r>
                      <a:r>
                        <a:rPr lang="ja-JP" altLang="en-US" sz="2000" dirty="0">
                          <a:highlight>
                            <a:srgbClr val="000000">
                              <a:alpha val="0"/>
                            </a:srgbClr>
                          </a:highlight>
                          <a:sym typeface="+mn-ea"/>
                        </a:rPr>
                        <a:t>＞</a:t>
                      </a:r>
                      <a:endParaRPr lang="zh-CN" altLang="en-US" sz="2000" dirty="0">
                        <a:solidFill>
                          <a:schemeClr val="tx1"/>
                        </a:solidFill>
                        <a:highlight>
                          <a:srgbClr val="000000">
                            <a:alpha val="0"/>
                          </a:srgbClr>
                        </a:highlight>
                      </a:endParaRPr>
                    </a:p>
                  </a:txBody>
                  <a:tcPr/>
                </a:tc>
                <a:tc>
                  <a:txBody>
                    <a:bodyPr/>
                    <a:lstStyle/>
                    <a:p>
                      <a:pPr algn="l">
                        <a:lnSpc>
                          <a:spcPct val="120000"/>
                        </a:lnSpc>
                      </a:pPr>
                      <a:r>
                        <a:rPr lang="ja-JP" altLang="en-US" sz="1800" u="sng" dirty="0">
                          <a:latin typeface="Kozuka Gothic Pr6N R" panose="020B0400000000000000" pitchFamily="34" charset="-128"/>
                          <a:ea typeface="Kozuka Gothic Pr6N R" panose="020B0400000000000000" pitchFamily="34" charset="-128"/>
                        </a:rPr>
                        <a:t>忘れない</a:t>
                      </a:r>
                      <a:r>
                        <a:rPr lang="ja-JP" altLang="en-US" sz="1800" dirty="0">
                          <a:solidFill>
                            <a:srgbClr val="E66138"/>
                          </a:solidFill>
                          <a:latin typeface="Kozuka Gothic Pr6N R" panose="020B0400000000000000" pitchFamily="34" charset="-128"/>
                          <a:ea typeface="Kozuka Gothic Pr6N R" panose="020B0400000000000000" pitchFamily="34" charset="-128"/>
                        </a:rPr>
                        <a:t>うちに</a:t>
                      </a:r>
                      <a:r>
                        <a:rPr lang="ja-JP" altLang="en-US" sz="1800" dirty="0">
                          <a:latin typeface="Kozuka Gothic Pr6N R" panose="020B0400000000000000" pitchFamily="34" charset="-128"/>
                          <a:ea typeface="Kozuka Gothic Pr6N R" panose="020B0400000000000000" pitchFamily="34" charset="-128"/>
                        </a:rPr>
                        <a:t>メモしてください。</a:t>
                      </a:r>
                      <a:endParaRPr lang="en-US" sz="1800" dirty="0">
                        <a:solidFill>
                          <a:schemeClr val="tx1"/>
                        </a:solidFill>
                        <a:latin typeface="微软雅黑" panose="020B0503020204020204" pitchFamily="34" charset="-122"/>
                        <a:ea typeface="微软雅黑" panose="020B0503020204020204" pitchFamily="34" charset="-122"/>
                      </a:endParaRPr>
                    </a:p>
                  </a:txBody>
                  <a:tcPr/>
                </a:tc>
              </a:tr>
            </a:tbl>
          </a:graphicData>
        </a:graphic>
      </p:graphicFrame>
      <p:pic>
        <p:nvPicPr>
          <p:cNvPr id="76" name="图片 75">
            <a:hlinkClick r:id="rId8" action="ppaction://hlinksldjump"/>
          </p:cNvPr>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a:p>
            <a:r>
              <a:rPr lang="zh-CN" altLang="en-US"/>
              <a:t>动作动词：开始，中间持续，</a:t>
            </a:r>
            <a:r>
              <a:rPr lang="zh-CN" altLang="en-US"/>
              <a:t>结束。</a:t>
            </a:r>
            <a:endParaRPr lang="zh-CN" altLang="en-US"/>
          </a:p>
          <a:p>
            <a:endParaRPr lang="zh-CN" altLang="en-US"/>
          </a:p>
          <a:p>
            <a:r>
              <a:rPr lang="ja-JP" altLang="en-US"/>
              <a:t>する　宿題をした。</a:t>
            </a:r>
            <a:r>
              <a:rPr lang="zh-CN" altLang="en-US"/>
              <a:t>做了作业。</a:t>
            </a:r>
            <a:r>
              <a:rPr lang="ja-JP" altLang="en-US"/>
              <a:t>　</a:t>
            </a:r>
            <a:r>
              <a:rPr lang="ja-JP" altLang="en-US"/>
              <a:t>ずっと宿題をしている　宿題を</a:t>
            </a:r>
            <a:r>
              <a:rPr lang="ja-JP" altLang="en-US"/>
              <a:t>する</a:t>
            </a:r>
            <a:endParaRPr lang="ja-JP"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59931" y="381366"/>
            <a:ext cx="10675299" cy="593915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Nの/Vているあいだに</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时点</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意义：表示在某一状态持续的阶段、时期内的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某一时点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上发生了谓语动词所表示的动作或变化。译文：在</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的期间</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接续：Nの／Ｖている＋あいだに</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（一般不与表示持续的副词（如</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「ずっと」</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）搭配使用）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例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高橋さん、</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休み</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のあいだに</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、王さんのお宅へ行ったんですよね。</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一年間の留学</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のあいだに</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、とてもよい経験をしました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兄が掃除をしている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あいだに</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、私は春節の飾りつけをしました。</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晩ご飯を作っている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あいだに</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、友達がやってきました「</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来，来到</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注意：修饰</a:t>
            </a:r>
            <a:r>
              <a:rPr lang="ja-JP"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「あいだに」</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的小句中的主语，</a:t>
            </a:r>
            <a:r>
              <a:rPr lang="zh-CN" altLang="en-US" sz="2000" b="1"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要用</a:t>
            </a:r>
            <a:r>
              <a:rPr lang="ja-JP" altLang="en-US" sz="2000" b="1"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「が」</a:t>
            </a:r>
            <a:endParaRPr kumimoji="0" lang="ja-JP" altLang="en-US" sz="20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赤ちゃん｛が/Xは｝寝ているあいだに、お母さんは料理を作りました。</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77026" y="397241"/>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Nの/Vているあいだ</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时段</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表示在某</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一</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状态持续的</a:t>
            </a:r>
            <a:r>
              <a:rPr kumimoji="0" lang="ja-JP"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整个阶段</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，时期</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（时段）</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内持续地进行了</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主句谓语</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动作</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所表示的动作</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经常与表示持续的副词</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「ずっと」</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搭配使用</a:t>
            </a:r>
            <a:endPar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～的时候</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～期间</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一直</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接续：Nの／Ｖている＋あいだ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王さんのお父さんが</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料理を作っている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あいだ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、私はそばでずっと見ていたんです。</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旅行の</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あいだ</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、ずっと試験のことを心配していました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夏休みの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あいだ</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ずっと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国に帰っていました。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バスを待っている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あいだ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、本を読んでいました。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82026"/>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Ⅴるまで</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状态持续的终点</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意义：表示在该动作、行为完成之前一直持续着某种状态。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....之前一直.....</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；一直到</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动词的词典形</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まで</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救急車が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一緒にいてください。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昨日の夜、父が帰って</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ずっと起きていました。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先輩が帰ってもいいと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言う</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帰れません。</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こんな言葉があるのを、大学に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知らなかった。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82026"/>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Ⅴるまで</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状态持续的终点</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意义：表示在该动作、行为完成之前一直持续着某种状态。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....之前一直.....</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；一直到</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动词的词典形</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まで</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救急車が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一緒にいてください。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昨日の夜、父が帰って</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ずっと起きていました。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先輩が帰ってもいいと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言う</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帰れません。</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こんな言葉があるのを、大学に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知らなかった。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496301"/>
            <a:ext cx="10675299" cy="54775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err="1">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Ｎの</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err="1">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Vる途中で</a:t>
            </a:r>
            <a:r>
              <a:rPr kumimoji="0" lang="en-US" altLang="ja-JP" sz="2800" b="1" i="0" u="none" strike="noStrike" kern="1200" cap="none" spc="0" normalizeH="0" baseline="0" noProof="0" dirty="0" err="1">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＜动作进行中</a:t>
            </a:r>
            <a:r>
              <a:rPr kumimoji="0" lang="en-US" altLang="ja-JP"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意义：表示动作正在进行的过程中，发生了其他的事情。</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过程中（发生了</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动作性名词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の</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＋途中で</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动词的词典形＋途中で</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途中で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事故が</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駅へ</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行く</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途中で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、渡辺さんに会いました。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散歩の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途中で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、いいお店を見つけました。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番組の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途中で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お知らせがあります。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397241"/>
            <a:ext cx="10675299" cy="606234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8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うちに</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时间范围</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表示在某状态持续的时间范围内，尽快进行后叙的动作</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趁着</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时候</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接续：动词的词典形／Ⅴている／Ⅴない＋うちに</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形容词的连体形＋うちに</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名词＋の＋うちに</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说明：主句的句末一般为命令、要求、愿望、劝诱、意图等表达方式</a:t>
            </a:r>
            <a:endParaRPr kumimoji="0" lang="en-US" altLang="ja-JP"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冷めないうちに</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食べてください </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中国に</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いるうちに</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、一度京劇を見てみたい</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。てみる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尝试</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做试试看</a:t>
            </a:r>
            <a:endPar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友達がアメリカに</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留学しているうちに</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、遊びに行きたい。</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ja-JP" altLang="en-US"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a:t>
            </a:r>
            <a:r>
              <a:rPr lang="en-US" altLang="ja-JP"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忘れないうちに</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メモしてください。</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若いうちに</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やりたいことをやったほうがいい</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建议</a:t>
            </a:r>
            <a:r>
              <a:rPr lang="en-US"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en-US"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最好</a:t>
            </a:r>
            <a:r>
              <a:rPr lang="en-US"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endParaRPr kumimoji="0" lang="ja-JP"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(6)</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元気なうちに</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、あちこち旅行してみたいと思います</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てみる</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尝试</a:t>
            </a:r>
            <a:r>
              <a:rPr lang="en-US"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en-US" sz="20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做试试看</a:t>
            </a:r>
            <a:endPar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(7)</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学生のうちに</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たくさん本を読んでください。</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5154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Vている/Vるうちに</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＜发生变化的时间范围＞</a:t>
            </a:r>
            <a:endPar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意义：表示某一状态时或某一动作（反复）进行过程中发生了某一</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变化。</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译文：在</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过程中；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着</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着，就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接续：动词的持续体或词典形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うちに</a:t>
            </a:r>
            <a:endPar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（１）何回か</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会っている</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うちに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、相互学習を始めることになった。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（２）ゆうべ、部屋で小説を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読んでいる</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うちに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、眠ってしまいました。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（３）テレビで日本のドラマを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見ている</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うちに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、日本語に興味を持つようになった。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（４）日本人と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話す</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うちに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、日本語の発音がよくなかった。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26198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～というＮ</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内容</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意义：用于说明名词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N</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的具体内容。</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接续：简体句子+という</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中国には</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“洋为中用”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、つまり</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外国のものを中国に役立てる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という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考えがある。</a:t>
            </a:r>
            <a:endPar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私たちの寮には、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男性は入ってはいけない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という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ルールがあります</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タバコは体によくない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という</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ことはみんな知っています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使い方の説明が不十分だ</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という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意見が利用者から出ている。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十二、自发</a:t>
            </a:r>
            <a:r>
              <a:rPr lang="en-US" altLang="zh-CN" sz="2400" dirty="0">
                <a:solidFill>
                  <a:srgbClr val="595959"/>
                </a:solidFill>
                <a:latin typeface="方正静蕾简体" panose="02000000000000000000" pitchFamily="2" charset="-122"/>
                <a:ea typeface="方正静蕾简体" panose="02000000000000000000" pitchFamily="2" charset="-122"/>
              </a:rPr>
              <a:t> </a:t>
            </a:r>
            <a:endParaRPr lang="en-US" altLang="zh-CN"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557237" y="2244944"/>
          <a:ext cx="10767695" cy="2108200"/>
        </p:xfrm>
        <a:graphic>
          <a:graphicData uri="http://schemas.openxmlformats.org/drawingml/2006/table">
            <a:tbl>
              <a:tblPr firstRow="1" bandRow="1">
                <a:tableStyleId>{5940675A-B579-460E-94D1-54222C63F5DA}</a:tableStyleId>
              </a:tblPr>
              <a:tblGrid>
                <a:gridCol w="5053330"/>
                <a:gridCol w="5714316"/>
              </a:tblGrid>
              <a:tr h="28553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505185">
                <a:tc>
                  <a:txBody>
                    <a:bodyPr/>
                    <a:lstStyle/>
                    <a:p>
                      <a:r>
                        <a:rPr lang="en-US" altLang="ja-JP" sz="2000" dirty="0">
                          <a:solidFill>
                            <a:schemeClr val="tx1"/>
                          </a:solidFill>
                          <a:hlinkClick r:id="rId2" action="ppaction://hlinksldjump"/>
                        </a:rPr>
                        <a:t>6-3-3</a:t>
                      </a:r>
                      <a:r>
                        <a:rPr lang="ja-JP" altLang="en-US" sz="2000" dirty="0">
                          <a:solidFill>
                            <a:schemeClr val="tx1"/>
                          </a:solidFill>
                          <a:hlinkClick r:id="rId2" action="ppaction://hlinksldjump"/>
                        </a:rPr>
                        <a:t>　～と考えられる／思われる</a:t>
                      </a:r>
                      <a:r>
                        <a:rPr lang="en-US" altLang="ja-JP" sz="2000" dirty="0">
                          <a:solidFill>
                            <a:schemeClr val="tx1"/>
                          </a:solidFill>
                        </a:rPr>
                        <a:t>&lt;</a:t>
                      </a:r>
                      <a:r>
                        <a:rPr lang="ja-JP" altLang="en-US" sz="2000" dirty="0">
                          <a:solidFill>
                            <a:schemeClr val="tx1"/>
                          </a:solidFill>
                        </a:rPr>
                        <a:t>自动</a:t>
                      </a:r>
                      <a:r>
                        <a:rPr lang="en-US" altLang="ja-JP" sz="2000" dirty="0">
                          <a:solidFill>
                            <a:schemeClr val="tx1"/>
                          </a:solidFill>
                        </a:rPr>
                        <a:t>&gt;</a:t>
                      </a:r>
                      <a:endParaRPr lang="zh-CN" altLang="en-US" sz="2000" dirty="0">
                        <a:solidFill>
                          <a:schemeClr val="tx1"/>
                        </a:solidFill>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来年は国の経済が回復すると</a:t>
                      </a:r>
                      <a:r>
                        <a:rPr lang="ja-JP" altLang="en-US" sz="1800" dirty="0">
                          <a:solidFill>
                            <a:srgbClr val="E66138"/>
                          </a:solidFill>
                          <a:latin typeface="Kozuka Gothic Pr6N R" panose="020B0400000000000000" pitchFamily="34" charset="-128"/>
                          <a:ea typeface="Kozuka Gothic Pr6N R" panose="020B0400000000000000" pitchFamily="34" charset="-128"/>
                        </a:rPr>
                        <a:t>思われます</a:t>
                      </a:r>
                      <a:r>
                        <a:rPr lang="ja-JP" altLang="en-US" sz="1800" dirty="0">
                          <a:latin typeface="Kozuka Gothic Pr6N R" panose="020B0400000000000000" pitchFamily="34" charset="-128"/>
                          <a:ea typeface="Kozuka Gothic Pr6N R" panose="020B0400000000000000" pitchFamily="34" charset="-128"/>
                        </a:rPr>
                        <a:t>。＜</a:t>
                      </a:r>
                      <a:r>
                        <a:rPr lang="zh-CN" altLang="en-US" sz="1800" dirty="0">
                          <a:latin typeface="Kozuka Gothic Pr6N R" panose="020B0400000000000000" pitchFamily="34" charset="-128"/>
                          <a:ea typeface="宋体" panose="02010600030101010101" pitchFamily="2" charset="-122"/>
                        </a:rPr>
                        <a:t>客观语气</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Kozuka Gothic Pr6N R" panose="020B0400000000000000" pitchFamily="34" charset="-128"/>
                        <a:ea typeface="Kozuka Gothic Pr6N R" panose="020B0400000000000000" pitchFamily="34" charset="-128"/>
                      </a:endParaRPr>
                    </a:p>
                  </a:txBody>
                  <a:tcPr anchor="ctr"/>
                </a:tc>
              </a:tr>
            </a:tbl>
          </a:graphicData>
        </a:graphic>
      </p:graphicFrame>
      <p:pic>
        <p:nvPicPr>
          <p:cNvPr id="76" name="图片 75">
            <a:hlinkClick r:id="rId3" action="ppaction://hlinksldjump"/>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750301"/>
            <a:ext cx="10675299" cy="4768215"/>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～と考えられる／思われる</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自发</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意义：表示自然而然得出某个结论（常用于学术文体中）。</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译文：一般认为.....；觉得</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简体形式的小句＋と考えられる／思われる</a:t>
            </a:r>
            <a:endPar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学生は、経済的にあまり困っていない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と考えられる</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来年は経済が回復する</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と思われます</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この問題は子供には難しい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と思われます</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190" y="461010"/>
            <a:ext cx="10674985" cy="5936615"/>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～と考えられる／思われる</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kumimoji="0" lang="zh-CN"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自发</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意义：表示自然而然得出某个结论（常用于学术文体中）。</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译文：一般认为</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；觉得</a:t>
            </a:r>
            <a:r>
              <a:rPr lang="en-US" alt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简体形式的小句＋と考えられる／思われる</a:t>
            </a:r>
            <a:endParaRPr lang="zh-CN"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～と考えられる／思われる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是一种自动态（</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noProof="0" dirty="0">
                <a:ln>
                  <a:noFill/>
                </a:ln>
                <a:effectLst/>
                <a:uLnTx/>
                <a:uFillTx/>
                <a:latin typeface="微软雅黑" panose="020B0503020204020204" pitchFamily="34" charset="-122"/>
                <a:ea typeface="微软雅黑" panose="020B0503020204020204" pitchFamily="34" charset="-122"/>
                <a:sym typeface="+mn-ea"/>
              </a:rPr>
              <a:t>自発態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）的词形，自动态表示自然而然地意识、感受到某事。并非所有动词都有自动态，除了本课表示思维活动的动词外，部分表示感情活动的动词也可以后续自动态后缀</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‐（ら）</a:t>
            </a:r>
            <a:r>
              <a:rPr lang="ja-JP"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れる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，表示自然而然产生某种感情，如：</a:t>
            </a:r>
            <a:r>
              <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案じる［</a:t>
            </a: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担心</a:t>
            </a:r>
            <a:r>
              <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］ー案じられる、思い出す［</a:t>
            </a: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想起</a:t>
            </a:r>
            <a:r>
              <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］ー思い出される、偲ぶ［</a:t>
            </a: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怀念</a:t>
            </a:r>
            <a:r>
              <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］ー偲ばれる</a:t>
            </a:r>
            <a:r>
              <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lang="ja-JP"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除了自动态之外，一些表示知觉、思考等意义的动词的可能态也可表示自发的意义，</a:t>
            </a:r>
            <a:endPar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如：</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noProof="0" dirty="0">
                <a:ln>
                  <a:noFill/>
                </a:ln>
                <a:effectLst/>
                <a:uLnTx/>
                <a:uFillTx/>
                <a:latin typeface="微软雅黑" panose="020B0503020204020204" pitchFamily="34" charset="-122"/>
                <a:ea typeface="微软雅黑" panose="020B0503020204020204" pitchFamily="34" charset="-122"/>
                <a:sym typeface="+mn-ea"/>
              </a:rPr>
              <a:t>見える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noProof="0" dirty="0">
                <a:ln>
                  <a:noFill/>
                </a:ln>
                <a:effectLst/>
                <a:uLnTx/>
                <a:uFillTx/>
                <a:latin typeface="微软雅黑" panose="020B0503020204020204" pitchFamily="34" charset="-122"/>
                <a:ea typeface="微软雅黑" panose="020B0503020204020204" pitchFamily="34" charset="-122"/>
                <a:sym typeface="+mn-ea"/>
              </a:rPr>
              <a:t>聞ける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noProof="0" dirty="0">
                <a:ln>
                  <a:noFill/>
                </a:ln>
                <a:effectLst/>
                <a:uLnTx/>
                <a:uFillTx/>
                <a:latin typeface="微软雅黑" panose="020B0503020204020204" pitchFamily="34" charset="-122"/>
                <a:ea typeface="微软雅黑" panose="020B0503020204020204" pitchFamily="34" charset="-122"/>
                <a:sym typeface="+mn-ea"/>
              </a:rPr>
              <a:t>思える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noProof="0" dirty="0">
                <a:ln>
                  <a:noFill/>
                </a:ln>
                <a:effectLst/>
                <a:uLnTx/>
                <a:uFillTx/>
                <a:latin typeface="微软雅黑" panose="020B0503020204020204" pitchFamily="34" charset="-122"/>
                <a:ea typeface="微软雅黑" panose="020B0503020204020204" pitchFamily="34" charset="-122"/>
                <a:sym typeface="+mn-ea"/>
              </a:rPr>
              <a:t>読み取れる</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zh-CN" altLang="ja-JP"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3627120" y="716280"/>
            <a:ext cx="4586605" cy="787400"/>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234815" y="852170"/>
            <a:ext cx="35407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十三、推测、断定、主张</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3" name="文本框 2"/>
          <p:cNvSpPr txBox="1"/>
          <p:nvPr/>
        </p:nvSpPr>
        <p:spPr>
          <a:xfrm>
            <a:off x="668655" y="1982470"/>
            <a:ext cx="10049510" cy="2553335"/>
          </a:xfrm>
          <a:prstGeom prst="rect">
            <a:avLst/>
          </a:prstGeom>
          <a:noFill/>
        </p:spPr>
        <p:txBody>
          <a:bodyPr wrap="square" rtlCol="0">
            <a:spAutoFit/>
          </a:bodyPr>
          <a:p>
            <a:pPr indent="0" fontAlgn="auto">
              <a:lnSpc>
                <a:spcPct val="200000"/>
              </a:lnSpc>
            </a:pPr>
            <a:r>
              <a:rPr lang="en-US" altLang="ja-JP" sz="2000" dirty="0">
                <a:latin typeface="微软雅黑" panose="020B0503020204020204" pitchFamily="34" charset="-122"/>
                <a:ea typeface="微软雅黑" panose="020B0503020204020204" pitchFamily="34" charset="-122"/>
                <a:sym typeface="+mn-ea"/>
                <a:hlinkClick r:id="rId3" action="ppaction://hlinksldjump"/>
              </a:rPr>
              <a:t>2-2-1</a:t>
            </a:r>
            <a:r>
              <a:rPr lang="ja-JP" altLang="en-US" sz="2000" dirty="0">
                <a:latin typeface="微软雅黑" panose="020B0503020204020204" pitchFamily="34" charset="-122"/>
                <a:ea typeface="微软雅黑" panose="020B0503020204020204" pitchFamily="34" charset="-122"/>
                <a:sym typeface="+mn-ea"/>
                <a:hlinkClick r:id="rId3" action="ppaction://hlinksldjump"/>
              </a:rPr>
              <a:t>　～はずだ</a:t>
            </a:r>
            <a:r>
              <a:rPr lang="ja-JP" altLang="en-US" sz="2000" dirty="0">
                <a:latin typeface="微软雅黑" panose="020B0503020204020204" pitchFamily="34" charset="-122"/>
                <a:ea typeface="微软雅黑" panose="020B0503020204020204" pitchFamily="34" charset="-122"/>
                <a:sym typeface="+mn-ea"/>
              </a:rPr>
              <a:t>＜判断、</a:t>
            </a:r>
            <a:r>
              <a:rPr lang="ja-JP" altLang="en-US" sz="2000" dirty="0">
                <a:highlight>
                  <a:srgbClr val="000000">
                    <a:alpha val="0"/>
                  </a:srgbClr>
                </a:highlight>
                <a:latin typeface="微软雅黑" panose="020B0503020204020204" pitchFamily="34" charset="-122"/>
                <a:ea typeface="微软雅黑" panose="020B0503020204020204" pitchFamily="34" charset="-122"/>
                <a:sym typeface="+mn-ea"/>
              </a:rPr>
              <a:t>估计＞</a:t>
            </a:r>
            <a:r>
              <a:rPr lang="en-US" altLang="ja-JP" sz="20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有根据</a:t>
            </a: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rPr>
              <a:t>  </a:t>
            </a:r>
            <a:r>
              <a:rPr lang="en-US" altLang="ja-JP" sz="20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合理的推测。</a:t>
            </a: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rPr>
              <a:t>    </a:t>
            </a:r>
            <a:endParaRPr lang="ja-JP" altLang="en-US" sz="2000" dirty="0">
              <a:highlight>
                <a:srgbClr val="000000">
                  <a:alpha val="0"/>
                </a:srgbClr>
              </a:highlight>
              <a:latin typeface="微软雅黑" panose="020B0503020204020204" pitchFamily="34" charset="-122"/>
              <a:ea typeface="微软雅黑" panose="020B0503020204020204" pitchFamily="34" charset="-122"/>
            </a:endParaRPr>
          </a:p>
          <a:p>
            <a:pPr indent="0" fontAlgn="auto">
              <a:lnSpc>
                <a:spcPct val="200000"/>
              </a:lnSpc>
            </a:pPr>
            <a:r>
              <a:rPr lang="en-US" altLang="ja-JP" sz="2000" dirty="0">
                <a:highlight>
                  <a:srgbClr val="000000">
                    <a:alpha val="0"/>
                  </a:srgbClr>
                </a:highlight>
                <a:latin typeface="微软雅黑" panose="020B0503020204020204" pitchFamily="34" charset="-122"/>
                <a:ea typeface="微软雅黑" panose="020B0503020204020204" pitchFamily="34" charset="-122"/>
                <a:sym typeface="+mn-ea"/>
                <a:hlinkClick r:id="rId4" action="ppaction://hlinksldjump"/>
              </a:rPr>
              <a:t>2-2-2</a:t>
            </a:r>
            <a:r>
              <a:rPr lang="ja-JP" altLang="en-US" sz="2000" dirty="0">
                <a:highlight>
                  <a:srgbClr val="000000">
                    <a:alpha val="0"/>
                  </a:srgbClr>
                </a:highlight>
                <a:latin typeface="微软雅黑" panose="020B0503020204020204" pitchFamily="34" charset="-122"/>
                <a:ea typeface="微软雅黑" panose="020B0503020204020204" pitchFamily="34" charset="-122"/>
                <a:sym typeface="+mn-ea"/>
                <a:hlinkClick r:id="rId4" action="ppaction://hlinksldjump"/>
              </a:rPr>
              <a:t>　～かもしれない</a:t>
            </a:r>
            <a:r>
              <a:rPr lang="ja-JP" altLang="en-US" sz="2000" dirty="0">
                <a:highlight>
                  <a:srgbClr val="000000">
                    <a:alpha val="0"/>
                  </a:srgbClr>
                </a:highlight>
                <a:latin typeface="微软雅黑" panose="020B0503020204020204" pitchFamily="34" charset="-122"/>
                <a:ea typeface="微软雅黑" panose="020B0503020204020204" pitchFamily="34" charset="-122"/>
                <a:sym typeface="+mn-ea"/>
              </a:rPr>
              <a:t>＜推测＞</a:t>
            </a:r>
            <a:r>
              <a:rPr lang="en-US" altLang="ja-JP" sz="2000" dirty="0">
                <a:highlight>
                  <a:srgbClr val="000000">
                    <a:alpha val="0"/>
                  </a:srgbClr>
                </a:highlight>
                <a:latin typeface="微软雅黑" panose="020B0503020204020204" pitchFamily="34" charset="-122"/>
                <a:ea typeface="微软雅黑" panose="020B0503020204020204" pitchFamily="34" charset="-122"/>
                <a:sym typeface="+mn-ea"/>
              </a:rPr>
              <a:t>  </a:t>
            </a: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 </a:t>
            </a: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rPr>
              <a:t> </a:t>
            </a:r>
            <a:endParaRPr lang="ja-JP" altLang="en-US" sz="20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200000"/>
              </a:lnSpc>
            </a:pPr>
            <a:r>
              <a:rPr lang="en-US" altLang="zh-CN" sz="2000">
                <a:highlight>
                  <a:srgbClr val="000000">
                    <a:alpha val="0"/>
                  </a:srgbClr>
                </a:highlight>
                <a:hlinkClick r:id="rId5" action="ppaction://hlinksldjump"/>
              </a:rPr>
              <a:t>4-2-1     </a:t>
            </a:r>
            <a:r>
              <a:rPr lang="ja-JP" altLang="en-US" sz="2000" dirty="0">
                <a:highlight>
                  <a:srgbClr val="000000">
                    <a:alpha val="0"/>
                  </a:srgbClr>
                </a:highlight>
                <a:latin typeface="微软雅黑" panose="020B0503020204020204" pitchFamily="34" charset="-122"/>
                <a:ea typeface="微软雅黑" panose="020B0503020204020204" pitchFamily="34" charset="-122"/>
                <a:sym typeface="+mn-ea"/>
                <a:hlinkClick r:id="rId5" action="ppaction://hlinksldjump"/>
              </a:rPr>
              <a:t>～</a:t>
            </a:r>
            <a:r>
              <a:rPr lang="zh-CN" altLang="en-US" sz="2000">
                <a:highlight>
                  <a:srgbClr val="000000">
                    <a:alpha val="0"/>
                  </a:srgbClr>
                </a:highlight>
                <a:hlinkClick r:id="rId5" action="ppaction://hlinksldjump"/>
              </a:rPr>
              <a:t>んじゃない（の）か /〜のではない</a:t>
            </a:r>
            <a:r>
              <a:rPr lang="zh-CN" altLang="en-US" sz="2000">
                <a:hlinkClick r:id="rId5" action="ppaction://hlinksldjump"/>
              </a:rPr>
              <a:t>か（と思う）</a:t>
            </a:r>
            <a:r>
              <a:rPr lang="ja-JP" altLang="en-US" sz="2000" dirty="0">
                <a:latin typeface="微软雅黑" panose="020B0503020204020204" pitchFamily="34" charset="-122"/>
                <a:ea typeface="微软雅黑" panose="020B0503020204020204" pitchFamily="34" charset="-122"/>
                <a:sym typeface="+mn-ea"/>
              </a:rPr>
              <a:t>＜</a:t>
            </a:r>
            <a:r>
              <a:rPr lang="zh-CN" altLang="en-US" sz="2000"/>
              <a:t>委婉的主张</a:t>
            </a:r>
            <a:r>
              <a:rPr lang="ja-JP" altLang="en-US" sz="2000" dirty="0">
                <a:latin typeface="微软雅黑" panose="020B0503020204020204" pitchFamily="34" charset="-122"/>
                <a:ea typeface="微软雅黑" panose="020B0503020204020204" pitchFamily="34" charset="-122"/>
                <a:sym typeface="+mn-ea"/>
              </a:rPr>
              <a:t>＞</a:t>
            </a:r>
            <a:endParaRPr lang="ja-JP" altLang="en-US" sz="2000" dirty="0">
              <a:latin typeface="微软雅黑" panose="020B0503020204020204" pitchFamily="34" charset="-122"/>
              <a:ea typeface="微软雅黑" panose="020B0503020204020204" pitchFamily="34" charset="-122"/>
              <a:sym typeface="+mn-ea"/>
            </a:endParaRPr>
          </a:p>
          <a:p>
            <a:pPr indent="0" fontAlgn="auto">
              <a:lnSpc>
                <a:spcPct val="200000"/>
              </a:lnSpc>
            </a:pPr>
            <a:r>
              <a:rPr lang="en-US" altLang="zh-CN" sz="2000">
                <a:highlight>
                  <a:srgbClr val="000000">
                    <a:alpha val="0"/>
                  </a:srgbClr>
                </a:highlight>
                <a:sym typeface="+mn-ea"/>
                <a:hlinkClick r:id="rId6" action="ppaction://hlinksldjump"/>
              </a:rPr>
              <a:t>9-3-1     </a:t>
            </a:r>
            <a:r>
              <a:rPr altLang="en-US" sz="2000">
                <a:hlinkClick r:id="rId6" action="ppaction://hlinksldjump"/>
              </a:rPr>
              <a:t>〜のではない</a:t>
            </a:r>
            <a:r>
              <a:rPr altLang="en-US" sz="2000">
                <a:highlight>
                  <a:srgbClr val="FFFF00"/>
                </a:highlight>
                <a:hlinkClick r:id="rId6" action="ppaction://hlinksldjump"/>
              </a:rPr>
              <a:t>だろう</a:t>
            </a:r>
            <a:r>
              <a:rPr altLang="en-US" sz="2000">
                <a:hlinkClick r:id="rId6" action="ppaction://hlinksldjump"/>
              </a:rPr>
              <a:t>か</a:t>
            </a:r>
            <a:r>
              <a:rPr lang="ja-JP" altLang="en-US" sz="2000" dirty="0">
                <a:latin typeface="微软雅黑" panose="020B0503020204020204" pitchFamily="34" charset="-122"/>
                <a:ea typeface="微软雅黑" panose="020B0503020204020204" pitchFamily="34" charset="-122"/>
                <a:sym typeface="+mn-ea"/>
              </a:rPr>
              <a:t>＜</a:t>
            </a:r>
            <a:r>
              <a:rPr lang="zh-CN" altLang="en-US" sz="2000">
                <a:sym typeface="+mn-ea"/>
              </a:rPr>
              <a:t>委婉的主张</a:t>
            </a:r>
            <a:r>
              <a:rPr lang="ja-JP" altLang="en-US" sz="2000" dirty="0">
                <a:latin typeface="微软雅黑" panose="020B0503020204020204" pitchFamily="34" charset="-122"/>
                <a:ea typeface="微软雅黑" panose="020B0503020204020204" pitchFamily="34" charset="-122"/>
                <a:sym typeface="+mn-ea"/>
              </a:rPr>
              <a:t>＞</a:t>
            </a:r>
            <a:r>
              <a:rPr lang="en-US" altLang="ja-JP" sz="2000" dirty="0">
                <a:latin typeface="微软雅黑" panose="020B0503020204020204" pitchFamily="34" charset="-122"/>
                <a:ea typeface="微软雅黑" panose="020B0503020204020204" pitchFamily="34" charset="-122"/>
                <a:sym typeface="+mn-ea"/>
              </a:rPr>
              <a:t>   </a:t>
            </a:r>
            <a:endParaRPr lang="en-US" altLang="ja-JP" sz="2000" dirty="0">
              <a:highlight>
                <a:srgbClr val="000000">
                  <a:alpha val="0"/>
                </a:srgbClr>
              </a:highligh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82026"/>
            <a:ext cx="10675299" cy="55695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はずだ</a:t>
            </a:r>
            <a:r>
              <a:rPr kumimoji="0" lang="en-US" altLang="ja-JP" sz="2800" b="1"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＜判断、估计＞</a:t>
            </a:r>
            <a:r>
              <a:rPr kumimoji="0" lang="ja-JP" altLang="ja-JP" sz="2800" b="1"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意义：表示依据一定的情况或理由，对众所周知的道理或事物的必然性做出判断或估计。</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译文：应该；理应；该</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接续：动词、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形容词的</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连体形</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+はずだ</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r>
              <a:rPr lang="zh-CN" altLang="en-US"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の</a:t>
            </a:r>
            <a:r>
              <a:rPr lang="zh-CN" altLang="en-US"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＋はずだ</a:t>
            </a:r>
            <a:endParaRPr lang="zh-CN" altLang="en-US"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（王さんはチケットを）</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持っている</a:t>
            </a:r>
            <a:r>
              <a:rPr lang="ja-JP" altLang="en-US" sz="240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はずです</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けど。</a:t>
            </a:r>
            <a:endPar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高橋さんは病気だから、今日は授業に</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来ない</a:t>
            </a:r>
            <a:r>
              <a:rPr lang="ja-JP" altLang="en-US" sz="240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はず</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だ。</a:t>
            </a:r>
            <a:endPar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あの人は英語が</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上手な</a:t>
            </a:r>
            <a:r>
              <a:rPr lang="ja-JP" altLang="en-US" sz="240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はず</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だ。アメリカに留学に行っていたから。</a:t>
            </a:r>
            <a:endPar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風邪を引いたので、</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おいしい</a:t>
            </a:r>
            <a:r>
              <a:rPr lang="ja-JP" altLang="en-US" sz="240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はず</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のご飯もおいしくなかった。</a:t>
            </a:r>
            <a:endPar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今日は土曜日なので、山田さんは</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休みの</a:t>
            </a:r>
            <a:r>
              <a:rPr lang="ja-JP" altLang="en-US" sz="240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はず</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64961" y="458836"/>
            <a:ext cx="10675299" cy="593153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～かもしれない</a:t>
            </a:r>
            <a:r>
              <a:rPr kumimoji="0" lang="en-US" altLang="ja-JP"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＜推测＞ </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意义：表示说话人的推测。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译文：也许；可能；大概</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接续：简体句子</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+かもしれない</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Ⅱ类形容词词干、名词+かもしれない</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说明：与</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だろう</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でしょう」</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相比，</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「かもしれない」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的确信度更低一些。</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ja-JP" sz="2000" dirty="0">
                <a:solidFill>
                  <a:prstClr val="black"/>
                </a:solidFill>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「のかもしれない」</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是说话人根据某一事实对其背景、原因等做出推测。</a:t>
            </a:r>
            <a:endPar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どこかで事故にあったの</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かもしれません</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ね。</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お正月には、</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家族と海外旅行に行く</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かもしれません</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来週の聴解の試験は</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難しい</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かもしれません</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明日の夜は留学生のパーティーがあるので、</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にぎやか</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かもしれません</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ね。</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あの人は王さんに似ていますね。</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王さんのお父さん</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かもしれません</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帰ってすぐ寝たのか。</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疲れていた</a:t>
            </a:r>
            <a:r>
              <a:rPr lang="ja-JP" altLang="en-US" sz="2200" dirty="0">
                <a:solidFill>
                  <a:srgbClr val="E66138"/>
                </a:solidFill>
                <a:ea typeface="Kozuka Gothic Pro R" panose="020B0400000000000000" pitchFamily="34" charset="-128"/>
                <a:sym typeface="+mn-ea"/>
              </a:rPr>
              <a:t>の</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かもしれない</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ね。</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39750" y="408305"/>
            <a:ext cx="11112500" cy="6040755"/>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〜んじゃない（の）か /〜のではないか（と思う）（</a:t>
            </a:r>
            <a:r>
              <a:rPr kumimoji="0" lang="zh-CN"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委婉的主张）</a:t>
            </a:r>
            <a:endParaRPr kumimoji="0" lang="zh-CN"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意义：表示说话人委婉的推测、主张。</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是不是……; 会不会……; 可能是……</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动词、形容词的连体形+ んじゃない（の）か/のではないか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 な+ んじゃない （の）か/のではないか</a:t>
            </a:r>
            <a:r>
              <a:rPr kumimoji="0" 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北京は黄砂が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ひどい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んじゃないの</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それって（は）、</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うそな</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んじゃないの</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やはりA チームのほうが</a:t>
            </a:r>
            <a:r>
              <a:rPr lang="ja-JP" altLang="ja-JP"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強い</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んじゃないかな</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この値段はちょっと</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～より</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～のほうが</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比起</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更</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ここより趙さんの部屋のほうが</a:t>
            </a:r>
            <a:r>
              <a:rPr lang="zh-CN"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静かな</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のではないか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と思います</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23240" y="505460"/>
            <a:ext cx="11097895" cy="5846445"/>
          </a:xfrm>
          <a:prstGeom prst="rect">
            <a:avLst/>
          </a:prstGeom>
          <a:noFill/>
        </p:spPr>
        <p:txBody>
          <a:bodyPr wrap="square" rtlCol="0">
            <a:spAutoFit/>
          </a:bodyPr>
          <a:lstStyle/>
          <a:p>
            <a:pPr indent="0" algn="just" fontAlgn="auto">
              <a:lnSpc>
                <a:spcPct val="150000"/>
              </a:lnSpc>
              <a:spcBef>
                <a:spcPct val="0"/>
              </a:spcBef>
              <a:buClr>
                <a:prstClr val="black"/>
              </a:buClr>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〜のではないだろうか</a:t>
            </a:r>
            <a:r>
              <a:rPr kumimoji="0" lang="ja-JP"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委婉的主张</a:t>
            </a:r>
            <a:r>
              <a:rPr kumimoji="0" lang="ja-JP"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意义：表示说话人的推断。</a:t>
            </a:r>
            <a:r>
              <a:rPr kumimoji="0" lang="ja-JP"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译文：可能是</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吧 </a:t>
            </a:r>
            <a:r>
              <a:rPr lang="zh-CN" altLang="en-US" sz="2000">
                <a:solidFill>
                  <a:prstClr val="black"/>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是不是</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呢</a:t>
            </a:r>
            <a:r>
              <a:rPr kumimoji="0" lang="ja-JP"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接续：</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动词、形容词的连体形＋のではないだろうか</a:t>
            </a:r>
            <a:endPar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名词＋な＋のではないだろうか</a:t>
            </a:r>
            <a:endPar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a:solidFill>
                  <a:prstClr val="black"/>
                </a:solidFill>
                <a:latin typeface="微软雅黑" panose="020B0503020204020204" pitchFamily="34" charset="-122"/>
                <a:ea typeface="微软雅黑" panose="020B0503020204020204" pitchFamily="34" charset="-122"/>
              </a:rPr>
              <a:t>说明</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这个句式与「～のではないか」（见第</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课第</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单元）意义一样</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只不过更加委婉</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含有向对方确认的语气。</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0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U</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ターン就職は出身地域の活性化に貢献する</a:t>
            </a:r>
            <a:r>
              <a:rPr lang="ja-JP" altLang="en-US" sz="20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のではないだろうか</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0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この本は一年生には難しい</a:t>
            </a:r>
            <a:r>
              <a:rPr lang="ja-JP" altLang="en-US" sz="20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のではないでしょうか</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0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連絡がないけれど、高橋さんは病気な</a:t>
            </a:r>
            <a:r>
              <a:rPr lang="ja-JP" altLang="en-US" sz="20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のではないでしょうか</a:t>
            </a:r>
            <a:r>
              <a:rPr lang="ja-JP" altLang="en-US" sz="20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一生懸命練習して、あそこまで上手になったのだから、李さんは弁論大会で優勝する</a:t>
            </a:r>
            <a:r>
              <a:rPr lang="ja-JP" altLang="en-US" sz="20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のではないだろうか</a:t>
            </a:r>
            <a:r>
              <a:rPr lang="ja-JP" altLang="en-US" sz="20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29450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65552" y="46472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sym typeface="+mn-ea"/>
              </a:rPr>
              <a:t>十四</a:t>
            </a:r>
            <a:r>
              <a:rPr lang="zh-CN" altLang="en-US" sz="2400" dirty="0">
                <a:solidFill>
                  <a:srgbClr val="595959"/>
                </a:solidFill>
                <a:latin typeface="方正静蕾简体" panose="02000000000000000000" pitchFamily="2" charset="-122"/>
                <a:ea typeface="方正静蕾简体" panose="02000000000000000000" pitchFamily="2" charset="-122"/>
              </a:rPr>
              <a:t>、词类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名词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679677" y="1288633"/>
            <a:ext cx="4798245" cy="4408805"/>
          </a:xfrm>
          <a:prstGeom prst="rect">
            <a:avLst/>
          </a:prstGeom>
          <a:noFill/>
        </p:spPr>
        <p:txBody>
          <a:bodyPr wrap="square" rtlCol="0">
            <a:spAutoFit/>
          </a:bodyPr>
          <a:lstStyle/>
          <a:p>
            <a:pPr>
              <a:lnSpc>
                <a:spcPct val="120000"/>
              </a:lnSpc>
            </a:pPr>
            <a:r>
              <a:rPr lang="en-US" altLang="ja-JP" dirty="0">
                <a:latin typeface="微软雅黑" panose="020B0503020204020204" pitchFamily="34" charset="-122"/>
                <a:ea typeface="微软雅黑" panose="020B0503020204020204" pitchFamily="34" charset="-122"/>
                <a:hlinkClick r:id="rId3" action="ppaction://hlinksldjump"/>
              </a:rPr>
              <a:t>3-1-6V</a:t>
            </a:r>
            <a:r>
              <a:rPr lang="ja-JP" altLang="en-US" dirty="0">
                <a:latin typeface="微软雅黑" panose="020B0503020204020204" pitchFamily="34" charset="-122"/>
                <a:ea typeface="微软雅黑" panose="020B0503020204020204" pitchFamily="34" charset="-122"/>
                <a:hlinkClick r:id="rId3" action="ppaction://hlinksldjump"/>
              </a:rPr>
              <a:t>る</a:t>
            </a:r>
            <a:r>
              <a:rPr lang="en-US" altLang="ja-JP" dirty="0">
                <a:latin typeface="微软雅黑" panose="020B0503020204020204" pitchFamily="34" charset="-122"/>
                <a:ea typeface="微软雅黑" panose="020B0503020204020204" pitchFamily="34" charset="-122"/>
                <a:hlinkClick r:id="rId3" action="ppaction://hlinksldjump"/>
              </a:rPr>
              <a:t>/V</a:t>
            </a:r>
            <a:r>
              <a:rPr lang="ja-JP" altLang="en-US" dirty="0">
                <a:latin typeface="微软雅黑" panose="020B0503020204020204" pitchFamily="34" charset="-122"/>
                <a:ea typeface="微软雅黑" panose="020B0503020204020204" pitchFamily="34" charset="-122"/>
                <a:hlinkClick r:id="rId3" action="ppaction://hlinksldjump"/>
              </a:rPr>
              <a:t>た</a:t>
            </a:r>
            <a:r>
              <a:rPr lang="en-US" altLang="ja-JP" dirty="0">
                <a:latin typeface="微软雅黑" panose="020B0503020204020204" pitchFamily="34" charset="-122"/>
                <a:ea typeface="微软雅黑" panose="020B0503020204020204" pitchFamily="34" charset="-122"/>
                <a:hlinkClick r:id="rId3" action="ppaction://hlinksldjump"/>
              </a:rPr>
              <a:t>/N</a:t>
            </a:r>
            <a:r>
              <a:rPr lang="ja-JP" altLang="en-US" dirty="0">
                <a:latin typeface="微软雅黑" panose="020B0503020204020204" pitchFamily="34" charset="-122"/>
                <a:ea typeface="微软雅黑" panose="020B0503020204020204" pitchFamily="34" charset="-122"/>
                <a:hlinkClick r:id="rId3" action="ppaction://hlinksldjump"/>
              </a:rPr>
              <a:t>のとおり</a:t>
            </a:r>
            <a:r>
              <a:rPr lang="ja-JP" altLang="en-US" dirty="0">
                <a:latin typeface="微软雅黑" panose="020B0503020204020204" pitchFamily="34" charset="-122"/>
                <a:ea typeface="微软雅黑" panose="020B0503020204020204" pitchFamily="34" charset="-122"/>
              </a:rPr>
              <a:t>＜基准、标准＞</a:t>
            </a:r>
            <a:endParaRPr lang="en-US" altLang="ja-JP"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rPr>
              <a:t> </a:t>
            </a:r>
            <a:endParaRPr lang="en-US" altLang="ja-JP"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hlinkClick r:id="rId4" action="ppaction://hlinksldjump"/>
              </a:rPr>
              <a:t>1-3-4</a:t>
            </a:r>
            <a:r>
              <a:rPr lang="ja-JP" altLang="en-US" dirty="0">
                <a:latin typeface="微软雅黑" panose="020B0503020204020204" pitchFamily="34" charset="-122"/>
                <a:ea typeface="微软雅黑" panose="020B0503020204020204" pitchFamily="34" charset="-122"/>
                <a:hlinkClick r:id="rId4" action="ppaction://hlinksldjump"/>
              </a:rPr>
              <a:t>　（数量词）ほど</a:t>
            </a:r>
            <a:r>
              <a:rPr lang="ja-JP" altLang="en-US" dirty="0">
                <a:latin typeface="微软雅黑" panose="020B0503020204020204" pitchFamily="34" charset="-122"/>
                <a:ea typeface="微软雅黑" panose="020B0503020204020204" pitchFamily="34" charset="-122"/>
              </a:rPr>
              <a:t>＜概数＞</a:t>
            </a:r>
            <a:r>
              <a:rPr lang="en-US" altLang="zh-CN" dirty="0">
                <a:latin typeface="微软雅黑" panose="020B0503020204020204" pitchFamily="34" charset="-122"/>
                <a:ea typeface="微软雅黑" panose="020B0503020204020204" pitchFamily="34" charset="-122"/>
              </a:rPr>
              <a:t> </a:t>
            </a:r>
            <a:r>
              <a:rPr lang="en-US" altLang="ja-JP" dirty="0">
                <a:latin typeface="微软雅黑" panose="020B0503020204020204" pitchFamily="34" charset="-122"/>
                <a:ea typeface="微软雅黑" panose="020B0503020204020204" pitchFamily="34" charset="-122"/>
              </a:rPr>
              <a:t>  </a:t>
            </a:r>
            <a:endParaRPr lang="en-US" altLang="ja-JP"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hlinkClick r:id="rId5" action="ppaction://hlinksldjump"/>
              </a:rPr>
              <a:t>5-2-2</a:t>
            </a:r>
            <a:r>
              <a:rPr lang="ja-JP" altLang="en-US" dirty="0">
                <a:latin typeface="微软雅黑" panose="020B0503020204020204" pitchFamily="34" charset="-122"/>
                <a:ea typeface="微软雅黑" panose="020B0503020204020204" pitchFamily="34" charset="-122"/>
                <a:hlinkClick r:id="rId5" action="ppaction://hlinksldjump"/>
              </a:rPr>
              <a:t>　～くらい</a:t>
            </a:r>
            <a:r>
              <a:rPr lang="ja-JP" altLang="en-US" dirty="0">
                <a:latin typeface="微软雅黑" panose="020B0503020204020204" pitchFamily="34" charset="-122"/>
                <a:ea typeface="微软雅黑" panose="020B0503020204020204" pitchFamily="34" charset="-122"/>
              </a:rPr>
              <a:t>＜程度＞　　</a:t>
            </a:r>
            <a:r>
              <a:rPr lang="en-US" altLang="ja-JP"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20000"/>
              </a:lnSpc>
            </a:pPr>
            <a:endParaRPr lang="en-US" dirty="0">
              <a:latin typeface="微软雅黑" panose="020B0503020204020204" pitchFamily="34" charset="-122"/>
              <a:ea typeface="微软雅黑" panose="020B0503020204020204" pitchFamily="34" charset="-122"/>
            </a:endParaRPr>
          </a:p>
          <a:p>
            <a:pPr>
              <a:lnSpc>
                <a:spcPct val="120000"/>
              </a:lnSpc>
            </a:pPr>
            <a:r>
              <a:rPr lang="en-US" dirty="0">
                <a:latin typeface="微软雅黑" panose="020B0503020204020204" pitchFamily="34" charset="-122"/>
                <a:ea typeface="微软雅黑" panose="020B0503020204020204" pitchFamily="34" charset="-122"/>
                <a:hlinkClick r:id="rId6" action="ppaction://hlinksldjump"/>
              </a:rPr>
              <a:t>1-1-6</a:t>
            </a:r>
            <a:r>
              <a:rPr lang="ja-JP" altLang="en-US" dirty="0">
                <a:latin typeface="微软雅黑" panose="020B0503020204020204" pitchFamily="34" charset="-122"/>
                <a:ea typeface="微软雅黑" panose="020B0503020204020204" pitchFamily="34" charset="-122"/>
                <a:hlinkClick r:id="rId6" action="ppaction://hlinksldjump"/>
              </a:rPr>
              <a:t>　</a:t>
            </a:r>
            <a:r>
              <a:rPr lang="en-US" dirty="0">
                <a:latin typeface="微软雅黑" panose="020B0503020204020204" pitchFamily="34" charset="-122"/>
                <a:ea typeface="微软雅黑" panose="020B0503020204020204" pitchFamily="34" charset="-122"/>
                <a:hlinkClick r:id="rId6" action="ppaction://hlinksldjump"/>
              </a:rPr>
              <a:t>N</a:t>
            </a:r>
            <a:r>
              <a:rPr lang="ja-JP" altLang="en-US" dirty="0">
                <a:latin typeface="微软雅黑" panose="020B0503020204020204" pitchFamily="34" charset="-122"/>
                <a:ea typeface="微软雅黑" panose="020B0503020204020204" pitchFamily="34" charset="-122"/>
                <a:hlinkClick r:id="rId6" action="ppaction://hlinksldjump"/>
              </a:rPr>
              <a:t>がする</a:t>
            </a:r>
            <a:r>
              <a:rPr lang="en-US" altLang="ja-JP"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感受</a:t>
            </a:r>
            <a:endParaRPr lang="en-US"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hlinkClick r:id="rId7" action="ppaction://hlinksldjump"/>
              </a:rPr>
              <a:t>4-1-1</a:t>
            </a:r>
            <a:r>
              <a:rPr lang="ja-JP" altLang="en-US" dirty="0">
                <a:latin typeface="微软雅黑" panose="020B0503020204020204" pitchFamily="34" charset="-122"/>
                <a:ea typeface="微软雅黑" panose="020B0503020204020204" pitchFamily="34" charset="-122"/>
                <a:hlinkClick r:id="rId7" action="ppaction://hlinksldjump"/>
              </a:rPr>
              <a:t>　Ｎとして</a:t>
            </a:r>
            <a:r>
              <a:rPr lang="ja-JP" altLang="en-US" dirty="0">
                <a:latin typeface="微软雅黑" panose="020B0503020204020204" pitchFamily="34" charset="-122"/>
                <a:ea typeface="微软雅黑" panose="020B0503020204020204" pitchFamily="34" charset="-122"/>
              </a:rPr>
              <a:t>＜资</a:t>
            </a:r>
            <a:r>
              <a:rPr lang="ja-JP" altLang="en-US" dirty="0">
                <a:highlight>
                  <a:srgbClr val="000000">
                    <a:alpha val="0"/>
                  </a:srgbClr>
                </a:highlight>
                <a:latin typeface="微软雅黑" panose="020B0503020204020204" pitchFamily="34" charset="-122"/>
                <a:ea typeface="微软雅黑" panose="020B0503020204020204" pitchFamily="34" charset="-122"/>
              </a:rPr>
              <a:t>格、性质＞</a:t>
            </a:r>
            <a:r>
              <a:rPr lang="en-US" altLang="ja-JP" dirty="0">
                <a:highlight>
                  <a:srgbClr val="000000">
                    <a:alpha val="0"/>
                  </a:srgbClr>
                </a:highlight>
                <a:latin typeface="微软雅黑" panose="020B0503020204020204" pitchFamily="34" charset="-122"/>
                <a:ea typeface="微软雅黑" panose="020B0503020204020204" pitchFamily="34" charset="-122"/>
              </a:rPr>
              <a:t>   </a:t>
            </a:r>
            <a:r>
              <a:rPr lang="zh-CN" altLang="en-US" dirty="0">
                <a:highlight>
                  <a:srgbClr val="000000">
                    <a:alpha val="0"/>
                  </a:srgbClr>
                </a:highlight>
                <a:latin typeface="微软雅黑" panose="020B0503020204020204" pitchFamily="34" charset="-122"/>
                <a:ea typeface="微软雅黑" panose="020B0503020204020204" pitchFamily="34" charset="-122"/>
              </a:rPr>
              <a:t>作为</a:t>
            </a:r>
            <a:r>
              <a:rPr lang="en-US" altLang="zh-CN" dirty="0">
                <a:highlight>
                  <a:srgbClr val="000000">
                    <a:alpha val="0"/>
                  </a:srgbClr>
                </a:highlight>
                <a:latin typeface="微软雅黑" panose="020B0503020204020204" pitchFamily="34" charset="-122"/>
                <a:ea typeface="微软雅黑" panose="020B0503020204020204" pitchFamily="34" charset="-122"/>
              </a:rPr>
              <a:t> </a:t>
            </a:r>
            <a:endParaRPr dirty="0">
              <a:highlight>
                <a:srgbClr val="000000">
                  <a:alpha val="0"/>
                </a:srgbClr>
              </a:highlight>
              <a:latin typeface="微软雅黑" panose="020B0503020204020204" pitchFamily="34" charset="-122"/>
              <a:ea typeface="微软雅黑" panose="020B0503020204020204" pitchFamily="34" charset="-122"/>
              <a:sym typeface="+mn-ea"/>
            </a:endParaRPr>
          </a:p>
          <a:p>
            <a:pPr>
              <a:lnSpc>
                <a:spcPct val="120000"/>
              </a:lnSpc>
            </a:pPr>
            <a:endParaRPr dirty="0">
              <a:highlight>
                <a:srgbClr val="000000">
                  <a:alpha val="0"/>
                </a:srgbClr>
              </a:highlight>
              <a:latin typeface="微软雅黑" panose="020B0503020204020204" pitchFamily="34" charset="-122"/>
              <a:ea typeface="微软雅黑" panose="020B0503020204020204" pitchFamily="34" charset="-122"/>
              <a:sym typeface="+mn-ea"/>
            </a:endParaRPr>
          </a:p>
          <a:p>
            <a:pPr>
              <a:lnSpc>
                <a:spcPct val="120000"/>
              </a:lnSpc>
            </a:pPr>
            <a:r>
              <a:rPr lang="en-US" dirty="0">
                <a:highlight>
                  <a:srgbClr val="000000">
                    <a:alpha val="0"/>
                  </a:srgbClr>
                </a:highlight>
                <a:latin typeface="微软雅黑" panose="020B0503020204020204" pitchFamily="34" charset="-122"/>
                <a:ea typeface="微软雅黑" panose="020B0503020204020204" pitchFamily="34" charset="-122"/>
                <a:sym typeface="+mn-ea"/>
                <a:hlinkClick r:id="rId8" action="ppaction://hlinksldjump"/>
              </a:rPr>
              <a:t>3-2-6   </a:t>
            </a:r>
            <a:r>
              <a:rPr dirty="0">
                <a:highlight>
                  <a:srgbClr val="000000">
                    <a:alpha val="0"/>
                  </a:srgbClr>
                </a:highlight>
                <a:latin typeface="微软雅黑" panose="020B0503020204020204" pitchFamily="34" charset="-122"/>
                <a:ea typeface="微软雅黑" panose="020B0503020204020204" pitchFamily="34" charset="-122"/>
                <a:sym typeface="+mn-ea"/>
                <a:hlinkClick r:id="rId8" action="ppaction://hlinksldjump"/>
              </a:rPr>
              <a:t>～おかげで／～おかげだ</a:t>
            </a:r>
            <a:r>
              <a:rPr lang="en-US"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dirty="0">
                <a:highlight>
                  <a:srgbClr val="000000">
                    <a:alpha val="0"/>
                  </a:srgbClr>
                </a:highlight>
                <a:latin typeface="微软雅黑" panose="020B0503020204020204" pitchFamily="34" charset="-122"/>
                <a:ea typeface="微软雅黑" panose="020B0503020204020204" pitchFamily="34" charset="-122"/>
                <a:sym typeface="+mn-ea"/>
              </a:rPr>
              <a:t>多亏</a:t>
            </a:r>
            <a:r>
              <a:rPr lang="en-US" altLang="zh-CN" dirty="0">
                <a:highlight>
                  <a:srgbClr val="000000">
                    <a:alpha val="0"/>
                  </a:srgbClr>
                </a:highlight>
                <a:latin typeface="微软雅黑" panose="020B0503020204020204" pitchFamily="34" charset="-122"/>
                <a:ea typeface="微软雅黑" panose="020B0503020204020204" pitchFamily="34" charset="-122"/>
                <a:sym typeface="+mn-ea"/>
              </a:rPr>
              <a:t> </a:t>
            </a:r>
            <a:r>
              <a:rPr dirty="0">
                <a:highlight>
                  <a:srgbClr val="000000">
                    <a:alpha val="0"/>
                  </a:srgbClr>
                </a:highlight>
                <a:latin typeface="微软雅黑" panose="020B0503020204020204" pitchFamily="34" charset="-122"/>
                <a:ea typeface="微软雅黑" panose="020B0503020204020204" pitchFamily="34" charset="-122"/>
                <a:sym typeface="+mn-ea"/>
              </a:rPr>
              <a:t> </a:t>
            </a:r>
            <a:r>
              <a:rPr lang="en-US" dirty="0">
                <a:highlight>
                  <a:srgbClr val="000000">
                    <a:alpha val="0"/>
                  </a:srgbClr>
                </a:highlight>
                <a:latin typeface="微软雅黑" panose="020B0503020204020204" pitchFamily="34" charset="-122"/>
                <a:ea typeface="微软雅黑" panose="020B0503020204020204" pitchFamily="34" charset="-122"/>
                <a:sym typeface="+mn-ea"/>
              </a:rPr>
              <a:t>              </a:t>
            </a:r>
            <a:r>
              <a:rPr dirty="0">
                <a:highlight>
                  <a:srgbClr val="000000">
                    <a:alpha val="0"/>
                  </a:srgbClr>
                </a:highlight>
                <a:latin typeface="微软雅黑" panose="020B0503020204020204" pitchFamily="34" charset="-122"/>
                <a:ea typeface="微软雅黑" panose="020B0503020204020204" pitchFamily="34" charset="-122"/>
                <a:sym typeface="+mn-ea"/>
              </a:rPr>
              <a:t>＜积极的原因＞</a:t>
            </a:r>
            <a:r>
              <a:rPr lang="en-US" dirty="0">
                <a:highlight>
                  <a:srgbClr val="000000">
                    <a:alpha val="0"/>
                  </a:srgbClr>
                </a:highlight>
                <a:latin typeface="微软雅黑" panose="020B0503020204020204" pitchFamily="34" charset="-122"/>
                <a:ea typeface="微软雅黑" panose="020B0503020204020204" pitchFamily="34" charset="-122"/>
                <a:sym typeface="+mn-ea"/>
              </a:rPr>
              <a:t> </a:t>
            </a:r>
            <a:r>
              <a:rPr lang="en-US" altLang="zh-CN" dirty="0">
                <a:highlight>
                  <a:srgbClr val="000000">
                    <a:alpha val="0"/>
                  </a:srgbClr>
                </a:highlight>
                <a:latin typeface="微软雅黑" panose="020B0503020204020204" pitchFamily="34" charset="-122"/>
                <a:ea typeface="微软雅黑" panose="020B0503020204020204" pitchFamily="34" charset="-122"/>
                <a:sym typeface="+mn-ea"/>
              </a:rPr>
              <a:t>  </a:t>
            </a:r>
            <a:r>
              <a:rPr lang="en-US" altLang="zh-CN" dirty="0">
                <a:highlight>
                  <a:srgbClr val="000000">
                    <a:alpha val="0"/>
                  </a:srgbClr>
                </a:highlight>
                <a:latin typeface="微软雅黑" panose="020B0503020204020204" pitchFamily="34" charset="-122"/>
                <a:ea typeface="微软雅黑" panose="020B0503020204020204" pitchFamily="34" charset="-122"/>
                <a:sym typeface="+mn-ea"/>
              </a:rPr>
              <a:t> </a:t>
            </a:r>
            <a:endParaRPr lang="en-US" altLang="zh-CN" dirty="0">
              <a:highlight>
                <a:srgbClr val="000000">
                  <a:alpha val="0"/>
                </a:srgbClr>
              </a:highlight>
              <a:latin typeface="微软雅黑" panose="020B0503020204020204" pitchFamily="34" charset="-122"/>
              <a:ea typeface="微软雅黑" panose="020B0503020204020204" pitchFamily="34" charset="-122"/>
              <a:sym typeface="+mn-ea"/>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sym typeface="+mn-ea"/>
                <a:hlinkClick r:id="rId9" action="ppaction://hlinksldjump"/>
              </a:rPr>
              <a:t>10-2-3</a:t>
            </a:r>
            <a:r>
              <a:rPr lang="ja-JP" altLang="en-US" dirty="0">
                <a:highlight>
                  <a:srgbClr val="000000">
                    <a:alpha val="0"/>
                  </a:srgbClr>
                </a:highlight>
                <a:latin typeface="微软雅黑" panose="020B0503020204020204" pitchFamily="34" charset="-122"/>
                <a:ea typeface="微软雅黑" panose="020B0503020204020204" pitchFamily="34" charset="-122"/>
                <a:sym typeface="+mn-ea"/>
                <a:hlinkClick r:id="rId9" action="ppaction://hlinksldjump"/>
              </a:rPr>
              <a:t>　~せいで/~せいだ</a:t>
            </a:r>
            <a:r>
              <a:rPr lang="ja-JP" altLang="en-US" dirty="0">
                <a:highlight>
                  <a:srgbClr val="000000">
                    <a:alpha val="0"/>
                  </a:srgbClr>
                </a:highlight>
                <a:latin typeface="微软雅黑" panose="020B0503020204020204" pitchFamily="34" charset="-122"/>
                <a:ea typeface="微软雅黑" panose="020B0503020204020204" pitchFamily="34" charset="-122"/>
                <a:sym typeface="+mn-ea"/>
              </a:rPr>
              <a:t>＜消极原因＞</a:t>
            </a:r>
            <a:endParaRPr lang="ja-JP" altLang="en-US" dirty="0">
              <a:highlight>
                <a:srgbClr val="000000">
                  <a:alpha val="0"/>
                </a:srgbClr>
              </a:highlight>
              <a:latin typeface="微软雅黑" panose="020B0503020204020204" pitchFamily="34" charset="-122"/>
              <a:ea typeface="微软雅黑" panose="020B0503020204020204" pitchFamily="34" charset="-122"/>
              <a:sym typeface="+mn-ea"/>
            </a:endParaRPr>
          </a:p>
          <a:p>
            <a:pPr>
              <a:lnSpc>
                <a:spcPct val="120000"/>
              </a:lnSpc>
            </a:pPr>
            <a:endParaRPr lang="ja-JP" altLang="en-US" dirty="0">
              <a:highlight>
                <a:srgbClr val="000000">
                  <a:alpha val="0"/>
                </a:srgbClr>
              </a:highlight>
              <a:latin typeface="微软雅黑" panose="020B0503020204020204" pitchFamily="34" charset="-122"/>
              <a:ea typeface="微软雅黑" panose="020B0503020204020204" pitchFamily="34" charset="-122"/>
              <a:sym typeface="+mn-ea"/>
            </a:endParaRPr>
          </a:p>
          <a:p>
            <a:pPr>
              <a:lnSpc>
                <a:spcPct val="120000"/>
              </a:lnSpc>
            </a:pPr>
            <a:r>
              <a:rPr lang="en-US" altLang="ja-JP" dirty="0">
                <a:latin typeface="微软雅黑" panose="020B0503020204020204" pitchFamily="34" charset="-122"/>
                <a:ea typeface="微软雅黑" panose="020B0503020204020204" pitchFamily="34" charset="-122"/>
                <a:sym typeface="+mn-ea"/>
                <a:hlinkClick r:id="rId10" action="ppaction://hlinksldjump"/>
              </a:rPr>
              <a:t>12-1-4</a:t>
            </a:r>
            <a:r>
              <a:rPr lang="ja-JP" altLang="en-US" dirty="0">
                <a:latin typeface="微软雅黑" panose="020B0503020204020204" pitchFamily="34" charset="-122"/>
                <a:ea typeface="微软雅黑" panose="020B0503020204020204" pitchFamily="34" charset="-122"/>
                <a:sym typeface="+mn-ea"/>
                <a:hlinkClick r:id="rId10" action="ppaction://hlinksldjump"/>
              </a:rPr>
              <a:t>　Nのところ</a:t>
            </a:r>
            <a:r>
              <a:rPr lang="ja-JP" altLang="en-US" dirty="0">
                <a:latin typeface="微软雅黑" panose="020B0503020204020204" pitchFamily="34" charset="-122"/>
                <a:ea typeface="微软雅黑" panose="020B0503020204020204" pitchFamily="34" charset="-122"/>
                <a:sym typeface="+mn-ea"/>
              </a:rPr>
              <a:t>＜</a:t>
            </a:r>
            <a:r>
              <a:rPr lang="ja-JP" altLang="en-US"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处所化</a:t>
            </a:r>
            <a:r>
              <a:rPr lang="ja-JP" altLang="en-US" dirty="0">
                <a:latin typeface="微软雅黑" panose="020B0503020204020204" pitchFamily="34" charset="-122"/>
                <a:ea typeface="微软雅黑" panose="020B0503020204020204" pitchFamily="34" charset="-122"/>
                <a:sym typeface="+mn-ea"/>
              </a:rPr>
              <a:t>＞</a:t>
            </a:r>
            <a:endParaRPr lang="en-US" altLang="zh-CN" dirty="0">
              <a:highlight>
                <a:srgbClr val="000000">
                  <a:alpha val="0"/>
                </a:srgbClr>
              </a:highlight>
              <a:latin typeface="微软雅黑" panose="020B0503020204020204" pitchFamily="34" charset="-122"/>
              <a:ea typeface="微软雅黑" panose="020B0503020204020204" pitchFamily="34" charset="-122"/>
              <a:sym typeface="+mn-ea"/>
            </a:endParaRPr>
          </a:p>
        </p:txBody>
      </p:sp>
      <p:sp>
        <p:nvSpPr>
          <p:cNvPr id="78" name="文本框 77"/>
          <p:cNvSpPr txBox="1"/>
          <p:nvPr/>
        </p:nvSpPr>
        <p:spPr>
          <a:xfrm>
            <a:off x="5678805" y="1136015"/>
            <a:ext cx="6024245" cy="5073650"/>
          </a:xfrm>
          <a:prstGeom prst="rect">
            <a:avLst/>
          </a:prstGeom>
          <a:noFill/>
        </p:spPr>
        <p:txBody>
          <a:bodyPr wrap="square" rtlCol="0">
            <a:spAutoFit/>
          </a:bodyPr>
          <a:lstStyle/>
          <a:p>
            <a:pPr>
              <a:lnSpc>
                <a:spcPct val="120000"/>
              </a:lnSpc>
            </a:pPr>
            <a:r>
              <a:rPr lang="en-US" altLang="ja-JP" dirty="0">
                <a:latin typeface="微软雅黑" panose="020B0503020204020204" pitchFamily="34" charset="-122"/>
                <a:ea typeface="微软雅黑" panose="020B0503020204020204" pitchFamily="34" charset="-122"/>
              </a:rPr>
              <a:t>N</a:t>
            </a:r>
            <a:r>
              <a:rPr lang="ja-JP" altLang="en-US" dirty="0">
                <a:latin typeface="微软雅黑" panose="020B0503020204020204" pitchFamily="34" charset="-122"/>
                <a:ea typeface="微软雅黑" panose="020B0503020204020204" pitchFamily="34" charset="-122"/>
              </a:rPr>
              <a:t>を～</a:t>
            </a:r>
            <a:r>
              <a:rPr lang="ja-JP" altLang="zh-CN"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　</a:t>
            </a:r>
            <a:endParaRPr lang="en-US" altLang="ja-JP"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hlinkClick r:id="rId11" action="ppaction://hlinksldjump"/>
              </a:rPr>
              <a:t>1-2-3</a:t>
            </a:r>
            <a:r>
              <a:rPr lang="ja-JP" altLang="en-US" dirty="0">
                <a:latin typeface="微软雅黑" panose="020B0503020204020204" pitchFamily="34" charset="-122"/>
                <a:ea typeface="微软雅黑" panose="020B0503020204020204" pitchFamily="34" charset="-122"/>
                <a:hlinkClick r:id="rId11" action="ppaction://hlinksldjump"/>
              </a:rPr>
              <a:t>　</a:t>
            </a:r>
            <a:r>
              <a:rPr lang="en-US" altLang="ja-JP" dirty="0">
                <a:latin typeface="微软雅黑" panose="020B0503020204020204" pitchFamily="34" charset="-122"/>
                <a:ea typeface="微软雅黑" panose="020B0503020204020204" pitchFamily="34" charset="-122"/>
                <a:hlinkClick r:id="rId11" action="ppaction://hlinksldjump"/>
              </a:rPr>
              <a:t>N</a:t>
            </a:r>
            <a:r>
              <a:rPr lang="ja-JP" altLang="en-US" dirty="0">
                <a:latin typeface="微软雅黑" panose="020B0503020204020204" pitchFamily="34" charset="-122"/>
                <a:ea typeface="微软雅黑" panose="020B0503020204020204" pitchFamily="34" charset="-122"/>
                <a:hlinkClick r:id="rId11" action="ppaction://hlinksldjump"/>
              </a:rPr>
              <a:t>をしている</a:t>
            </a:r>
            <a:r>
              <a:rPr lang="en-US" altLang="ja-JP"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长着、具有、呈现</a:t>
            </a:r>
            <a:r>
              <a:rPr lang="en-US" altLang="ja-JP"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endParaRPr lang="en-US" altLang="ja-JP"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hlinkClick r:id="rId12" action="ppaction://hlinksldjump"/>
              </a:rPr>
              <a:t>6-3-1</a:t>
            </a:r>
            <a:r>
              <a:rPr lang="ja-JP" altLang="en-US" dirty="0">
                <a:latin typeface="微软雅黑" panose="020B0503020204020204" pitchFamily="34" charset="-122"/>
                <a:ea typeface="微软雅黑" panose="020B0503020204020204" pitchFamily="34" charset="-122"/>
                <a:hlinkClick r:id="rId12" action="ppaction://hlinksldjump"/>
              </a:rPr>
              <a:t>　</a:t>
            </a:r>
            <a:r>
              <a:rPr lang="en-US" altLang="ja-JP" dirty="0">
                <a:latin typeface="微软雅黑" panose="020B0503020204020204" pitchFamily="34" charset="-122"/>
                <a:ea typeface="微软雅黑" panose="020B0503020204020204" pitchFamily="34" charset="-122"/>
                <a:hlinkClick r:id="rId12" action="ppaction://hlinksldjump"/>
              </a:rPr>
              <a:t>N</a:t>
            </a:r>
            <a:r>
              <a:rPr lang="ja-JP" altLang="en-US" dirty="0">
                <a:highlight>
                  <a:srgbClr val="000000">
                    <a:alpha val="0"/>
                  </a:srgbClr>
                </a:highlight>
                <a:latin typeface="微软雅黑" panose="020B0503020204020204" pitchFamily="34" charset="-122"/>
                <a:ea typeface="微软雅黑" panose="020B0503020204020204" pitchFamily="34" charset="-122"/>
                <a:hlinkClick r:id="rId12" action="ppaction://hlinksldjump"/>
              </a:rPr>
              <a:t>を対象に（して）</a:t>
            </a:r>
            <a:r>
              <a:rPr lang="en-US" altLang="ja-JP" dirty="0">
                <a:highlight>
                  <a:srgbClr val="000000">
                    <a:alpha val="0"/>
                  </a:srgbClr>
                </a:highlight>
                <a:latin typeface="微软雅黑" panose="020B0503020204020204" pitchFamily="34" charset="-122"/>
                <a:ea typeface="微软雅黑" panose="020B0503020204020204" pitchFamily="34" charset="-122"/>
              </a:rPr>
              <a:t>&lt;</a:t>
            </a:r>
            <a:r>
              <a:rPr lang="ja-JP" altLang="en-US" dirty="0">
                <a:highlight>
                  <a:srgbClr val="000000">
                    <a:alpha val="0"/>
                  </a:srgbClr>
                </a:highlight>
                <a:latin typeface="微软雅黑" panose="020B0503020204020204" pitchFamily="34" charset="-122"/>
                <a:ea typeface="微软雅黑" panose="020B0503020204020204" pitchFamily="34" charset="-122"/>
              </a:rPr>
              <a:t>动作对象</a:t>
            </a:r>
            <a:r>
              <a:rPr lang="en-US" altLang="ja-JP" dirty="0">
                <a:highlight>
                  <a:srgbClr val="000000">
                    <a:alpha val="0"/>
                  </a:srgbClr>
                </a:highlight>
                <a:latin typeface="微软雅黑" panose="020B0503020204020204" pitchFamily="34" charset="-122"/>
                <a:ea typeface="微软雅黑" panose="020B0503020204020204" pitchFamily="34" charset="-122"/>
              </a:rPr>
              <a:t>&gt; </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6-3-2</a:t>
            </a:r>
            <a:r>
              <a:rPr lang="ja-JP" altLang="en-US"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　</a:t>
            </a:r>
            <a:r>
              <a:rPr lang="en-US" altLang="ja-JP"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N</a:t>
            </a:r>
            <a:r>
              <a:rPr lang="ja-JP" altLang="en-US"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を中心に</a:t>
            </a:r>
            <a:r>
              <a:rPr lang="en-US" altLang="ja-JP"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a:t>
            </a:r>
            <a:r>
              <a:rPr lang="ja-JP" altLang="en-US"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して</a:t>
            </a:r>
            <a:r>
              <a:rPr lang="en-US" altLang="ja-JP" dirty="0">
                <a:highlight>
                  <a:srgbClr val="000000">
                    <a:alpha val="0"/>
                  </a:srgbClr>
                </a:highlight>
                <a:latin typeface="微软雅黑" panose="020B0503020204020204" pitchFamily="34" charset="-122"/>
                <a:ea typeface="微软雅黑" panose="020B0503020204020204" pitchFamily="34" charset="-122"/>
                <a:hlinkClick r:id="rId13" action="ppaction://hlinksldjump"/>
              </a:rPr>
              <a:t>)</a:t>
            </a:r>
            <a:r>
              <a:rPr lang="en-US" altLang="ja-JP" dirty="0">
                <a:highlight>
                  <a:srgbClr val="000000">
                    <a:alpha val="0"/>
                  </a:srgbClr>
                </a:highlight>
                <a:latin typeface="微软雅黑" panose="020B0503020204020204" pitchFamily="34" charset="-122"/>
                <a:ea typeface="微软雅黑" panose="020B0503020204020204" pitchFamily="34" charset="-122"/>
              </a:rPr>
              <a:t> &lt;</a:t>
            </a:r>
            <a:r>
              <a:rPr lang="ja-JP" altLang="en-US" dirty="0">
                <a:highlight>
                  <a:srgbClr val="000000">
                    <a:alpha val="0"/>
                  </a:srgbClr>
                </a:highlight>
                <a:latin typeface="微软雅黑" panose="020B0503020204020204" pitchFamily="34" charset="-122"/>
                <a:ea typeface="微软雅黑" panose="020B0503020204020204" pitchFamily="34" charset="-122"/>
              </a:rPr>
              <a:t>核心内容</a:t>
            </a:r>
            <a:r>
              <a:rPr lang="en-US" altLang="ja-JP" dirty="0">
                <a:highlight>
                  <a:srgbClr val="000000">
                    <a:alpha val="0"/>
                  </a:srgbClr>
                </a:highlight>
                <a:latin typeface="微软雅黑" panose="020B0503020204020204" pitchFamily="34" charset="-122"/>
                <a:ea typeface="微软雅黑" panose="020B0503020204020204" pitchFamily="34" charset="-122"/>
              </a:rPr>
              <a:t>&gt;</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hlinkClick r:id="rId14" action="ppaction://hlinksldjump"/>
              </a:rPr>
              <a:t>7-1-6    N をもとに（して）</a:t>
            </a:r>
            <a:r>
              <a:rPr lang="en-US" altLang="ja-JP" dirty="0">
                <a:highlight>
                  <a:srgbClr val="000000">
                    <a:alpha val="0"/>
                  </a:srgbClr>
                </a:highlight>
                <a:latin typeface="微软雅黑" panose="020B0503020204020204" pitchFamily="34" charset="-122"/>
                <a:ea typeface="微软雅黑" panose="020B0503020204020204" pitchFamily="34" charset="-122"/>
              </a:rPr>
              <a:t>〈题材、基础〉</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sym typeface="+mn-ea"/>
                <a:hlinkClick r:id="rId15" action="ppaction://hlinksldjump"/>
              </a:rPr>
              <a:t>7-3-5</a:t>
            </a:r>
            <a:r>
              <a:rPr lang="ja-JP" altLang="en-US" dirty="0">
                <a:highlight>
                  <a:srgbClr val="000000">
                    <a:alpha val="0"/>
                  </a:srgbClr>
                </a:highlight>
                <a:latin typeface="微软雅黑" panose="020B0503020204020204" pitchFamily="34" charset="-122"/>
                <a:ea typeface="微软雅黑" panose="020B0503020204020204" pitchFamily="34" charset="-122"/>
                <a:sym typeface="+mn-ea"/>
                <a:hlinkClick r:id="rId15" action="ppaction://hlinksldjump"/>
              </a:rPr>
              <a:t>　</a:t>
            </a:r>
            <a:r>
              <a:rPr dirty="0">
                <a:highlight>
                  <a:srgbClr val="000000">
                    <a:alpha val="0"/>
                  </a:srgbClr>
                </a:highlight>
                <a:latin typeface="微软雅黑" panose="020B0503020204020204" pitchFamily="34" charset="-122"/>
                <a:ea typeface="微软雅黑" panose="020B0503020204020204" pitchFamily="34" charset="-122"/>
                <a:sym typeface="+mn-ea"/>
                <a:hlinkClick r:id="rId15" action="ppaction://hlinksldjump"/>
              </a:rPr>
              <a:t>Nを通して</a:t>
            </a:r>
            <a:r>
              <a:rPr lang="en-US" altLang="ja-JP" dirty="0">
                <a:highlight>
                  <a:srgbClr val="000000">
                    <a:alpha val="0"/>
                  </a:srgbClr>
                </a:highlight>
                <a:latin typeface="微软雅黑" panose="020B0503020204020204" pitchFamily="34" charset="-122"/>
                <a:ea typeface="微软雅黑" panose="020B0503020204020204" pitchFamily="34" charset="-122"/>
                <a:sym typeface="+mn-ea"/>
              </a:rPr>
              <a:t> &lt;</a:t>
            </a:r>
            <a:r>
              <a:rPr lang="ja-JP" altLang="en-US" dirty="0">
                <a:highlight>
                  <a:srgbClr val="000000">
                    <a:alpha val="0"/>
                  </a:srgbClr>
                </a:highlight>
                <a:latin typeface="微软雅黑" panose="020B0503020204020204" pitchFamily="34" charset="-122"/>
                <a:ea typeface="微软雅黑" panose="020B0503020204020204" pitchFamily="34" charset="-122"/>
                <a:sym typeface="+mn-ea"/>
              </a:rPr>
              <a:t>途径、手段</a:t>
            </a:r>
            <a:r>
              <a:rPr lang="en-US" altLang="ja-JP" dirty="0">
                <a:highlight>
                  <a:srgbClr val="000000">
                    <a:alpha val="0"/>
                  </a:srgbClr>
                </a:highlight>
                <a:latin typeface="微软雅黑" panose="020B0503020204020204" pitchFamily="34" charset="-122"/>
                <a:ea typeface="微软雅黑" panose="020B0503020204020204" pitchFamily="34" charset="-122"/>
                <a:sym typeface="+mn-ea"/>
              </a:rPr>
              <a:t>&gt;</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sym typeface="+mn-ea"/>
                <a:hlinkClick r:id="rId16" action="ppaction://hlinksldjump"/>
              </a:rPr>
              <a:t>8-1-3</a:t>
            </a:r>
            <a:r>
              <a:rPr lang="ja-JP" altLang="en-US" dirty="0">
                <a:highlight>
                  <a:srgbClr val="000000">
                    <a:alpha val="0"/>
                  </a:srgbClr>
                </a:highlight>
                <a:latin typeface="微软雅黑" panose="020B0503020204020204" pitchFamily="34" charset="-122"/>
                <a:ea typeface="微软雅黑" panose="020B0503020204020204" pitchFamily="34" charset="-122"/>
                <a:sym typeface="+mn-ea"/>
                <a:hlinkClick r:id="rId16" action="ppaction://hlinksldjump"/>
              </a:rPr>
              <a:t>　</a:t>
            </a:r>
            <a:r>
              <a:rPr dirty="0">
                <a:highlight>
                  <a:srgbClr val="000000">
                    <a:alpha val="0"/>
                  </a:srgbClr>
                </a:highlight>
                <a:latin typeface="微软雅黑" panose="020B0503020204020204" pitchFamily="34" charset="-122"/>
                <a:ea typeface="微软雅黑" panose="020B0503020204020204" pitchFamily="34" charset="-122"/>
                <a:sym typeface="+mn-ea"/>
                <a:hlinkClick r:id="rId16" action="ppaction://hlinksldjump"/>
              </a:rPr>
              <a:t>Nをきっかけに（して）</a:t>
            </a:r>
            <a:r>
              <a:rPr lang="en-US" altLang="ja-JP" dirty="0">
                <a:highlight>
                  <a:srgbClr val="000000">
                    <a:alpha val="0"/>
                  </a:srgbClr>
                </a:highlight>
                <a:latin typeface="微软雅黑" panose="020B0503020204020204" pitchFamily="34" charset="-122"/>
                <a:ea typeface="微软雅黑" panose="020B0503020204020204" pitchFamily="34" charset="-122"/>
                <a:sym typeface="+mn-ea"/>
              </a:rPr>
              <a:t> &lt;</a:t>
            </a:r>
            <a:r>
              <a:rPr lang="ja-JP" altLang="en-US" dirty="0">
                <a:highlight>
                  <a:srgbClr val="000000">
                    <a:alpha val="0"/>
                  </a:srgbClr>
                </a:highlight>
                <a:latin typeface="微软雅黑" panose="020B0503020204020204" pitchFamily="34" charset="-122"/>
                <a:ea typeface="微软雅黑" panose="020B0503020204020204" pitchFamily="34" charset="-122"/>
                <a:sym typeface="+mn-ea"/>
              </a:rPr>
              <a:t>契机</a:t>
            </a:r>
            <a:r>
              <a:rPr lang="en-US" altLang="ja-JP" dirty="0">
                <a:highlight>
                  <a:srgbClr val="000000">
                    <a:alpha val="0"/>
                  </a:srgbClr>
                </a:highlight>
                <a:latin typeface="微软雅黑" panose="020B0503020204020204" pitchFamily="34" charset="-122"/>
                <a:ea typeface="微软雅黑" panose="020B0503020204020204" pitchFamily="34" charset="-122"/>
                <a:sym typeface="+mn-ea"/>
              </a:rPr>
              <a:t>&gt;</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rPr>
              <a:t> </a:t>
            </a:r>
            <a:r>
              <a:rPr lang="ja-JP" altLang="en-US" dirty="0">
                <a:highlight>
                  <a:srgbClr val="000000">
                    <a:alpha val="0"/>
                  </a:srgbClr>
                </a:highlight>
                <a:latin typeface="微软雅黑" panose="020B0503020204020204" pitchFamily="34" charset="-122"/>
                <a:ea typeface="微软雅黑" panose="020B0503020204020204" pitchFamily="34" charset="-122"/>
              </a:rPr>
              <a:t>　　</a:t>
            </a:r>
            <a:r>
              <a:rPr lang="zh-CN" altLang="en-US" dirty="0">
                <a:highlight>
                  <a:srgbClr val="000000">
                    <a:alpha val="0"/>
                  </a:srgbClr>
                </a:highlight>
                <a:latin typeface="微软雅黑" panose="020B0503020204020204" pitchFamily="34" charset="-122"/>
                <a:ea typeface="微软雅黑" panose="020B0503020204020204" pitchFamily="34" charset="-122"/>
              </a:rPr>
              <a:t> </a:t>
            </a:r>
            <a:r>
              <a:rPr lang="en-US" altLang="zh-CN" dirty="0">
                <a:highlight>
                  <a:srgbClr val="000000">
                    <a:alpha val="0"/>
                  </a:srgbClr>
                </a:highlight>
                <a:latin typeface="微软雅黑" panose="020B0503020204020204" pitchFamily="34" charset="-122"/>
                <a:ea typeface="微软雅黑" panose="020B0503020204020204" pitchFamily="34" charset="-122"/>
              </a:rPr>
              <a:t> </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rPr>
              <a:t>N</a:t>
            </a:r>
            <a:r>
              <a:rPr lang="ja-JP" altLang="en-US" dirty="0">
                <a:highlight>
                  <a:srgbClr val="000000">
                    <a:alpha val="0"/>
                  </a:srgbClr>
                </a:highlight>
                <a:latin typeface="微软雅黑" panose="020B0503020204020204" pitchFamily="34" charset="-122"/>
                <a:ea typeface="微软雅黑" panose="020B0503020204020204" pitchFamily="34" charset="-122"/>
              </a:rPr>
              <a:t>に～</a:t>
            </a:r>
            <a:r>
              <a:rPr lang="en-US" altLang="ja-JP" dirty="0">
                <a:highlight>
                  <a:srgbClr val="000000">
                    <a:alpha val="0"/>
                  </a:srgbClr>
                </a:highlight>
                <a:latin typeface="微软雅黑" panose="020B0503020204020204" pitchFamily="34" charset="-122"/>
                <a:ea typeface="微软雅黑" panose="020B0503020204020204" pitchFamily="34" charset="-122"/>
              </a:rPr>
              <a:t>            </a:t>
            </a:r>
            <a:endParaRPr lang="en-US" altLang="ja-JP" dirty="0">
              <a:highlight>
                <a:srgbClr val="000000">
                  <a:alpha val="0"/>
                </a:srgbClr>
              </a:highlight>
              <a:latin typeface="微软雅黑" panose="020B0503020204020204" pitchFamily="34" charset="-122"/>
              <a:ea typeface="微软雅黑" panose="020B0503020204020204" pitchFamily="34" charset="-122"/>
            </a:endParaRPr>
          </a:p>
          <a:p>
            <a:pPr>
              <a:lnSpc>
                <a:spcPct val="120000"/>
              </a:lnSpc>
            </a:pPr>
            <a:r>
              <a:rPr lang="en-US" altLang="ja-JP" dirty="0">
                <a:highlight>
                  <a:srgbClr val="000000">
                    <a:alpha val="0"/>
                  </a:srgbClr>
                </a:highlight>
                <a:latin typeface="微软雅黑" panose="020B0503020204020204" pitchFamily="34" charset="-122"/>
                <a:ea typeface="微软雅黑" panose="020B0503020204020204" pitchFamily="34" charset="-122"/>
                <a:hlinkClick r:id="rId17" action="ppaction://hlinksldjump"/>
              </a:rPr>
              <a:t>1-3-1</a:t>
            </a:r>
            <a:r>
              <a:rPr lang="ja-JP" altLang="en-US" dirty="0">
                <a:highlight>
                  <a:srgbClr val="000000">
                    <a:alpha val="0"/>
                  </a:srgbClr>
                </a:highlight>
                <a:latin typeface="微软雅黑" panose="020B0503020204020204" pitchFamily="34" charset="-122"/>
                <a:ea typeface="微软雅黑" panose="020B0503020204020204" pitchFamily="34" charset="-122"/>
                <a:hlinkClick r:id="rId17" action="ppaction://hlinksldjump"/>
              </a:rPr>
              <a:t>　</a:t>
            </a:r>
            <a:r>
              <a:rPr lang="en-US" altLang="ja-JP" dirty="0">
                <a:highlight>
                  <a:srgbClr val="000000">
                    <a:alpha val="0"/>
                  </a:srgbClr>
                </a:highlight>
                <a:latin typeface="微软雅黑" panose="020B0503020204020204" pitchFamily="34" charset="-122"/>
                <a:ea typeface="微软雅黑" panose="020B0503020204020204" pitchFamily="34" charset="-122"/>
                <a:hlinkClick r:id="rId17" action="ppaction://hlinksldjump"/>
              </a:rPr>
              <a:t>N</a:t>
            </a:r>
            <a:r>
              <a:rPr lang="ja-JP" altLang="en-US" dirty="0">
                <a:highlight>
                  <a:srgbClr val="000000">
                    <a:alpha val="0"/>
                  </a:srgbClr>
                </a:highlight>
                <a:latin typeface="微软雅黑" panose="020B0503020204020204" pitchFamily="34" charset="-122"/>
                <a:ea typeface="微软雅黑" panose="020B0503020204020204" pitchFamily="34" charset="-122"/>
                <a:hlinkClick r:id="rId17" action="ppaction://hlinksldjump"/>
              </a:rPr>
              <a:t>にとって</a:t>
            </a:r>
            <a:r>
              <a:rPr lang="ja-JP" altLang="en-US" dirty="0">
                <a:highlight>
                  <a:srgbClr val="000000">
                    <a:alpha val="0"/>
                  </a:srgbClr>
                </a:highlight>
                <a:latin typeface="微软雅黑" panose="020B0503020204020204" pitchFamily="34" charset="-122"/>
                <a:ea typeface="微软雅黑" panose="020B0503020204020204" pitchFamily="34" charset="-122"/>
              </a:rPr>
              <a:t>＜评价的立场、</a:t>
            </a:r>
            <a:r>
              <a:rPr lang="ja-JP" altLang="en-US" dirty="0">
                <a:latin typeface="微软雅黑" panose="020B0503020204020204" pitchFamily="34" charset="-122"/>
                <a:ea typeface="微软雅黑" panose="020B0503020204020204" pitchFamily="34" charset="-122"/>
              </a:rPr>
              <a:t>角度＞</a:t>
            </a:r>
            <a:r>
              <a:rPr lang="en-US" altLang="ja-JP"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endParaRPr lang="ja-JP" altLang="en-US" dirty="0">
              <a:latin typeface="微软雅黑" panose="020B0503020204020204" pitchFamily="34" charset="-122"/>
              <a:ea typeface="微软雅黑" panose="020B0503020204020204" pitchFamily="34" charset="-122"/>
            </a:endParaRPr>
          </a:p>
          <a:p>
            <a:pPr>
              <a:lnSpc>
                <a:spcPct val="120000"/>
              </a:lnSpc>
            </a:pPr>
            <a:r>
              <a:rPr lang="en-US" altLang="ja-JP" dirty="0">
                <a:latin typeface="微软雅黑" panose="020B0503020204020204" pitchFamily="34" charset="-122"/>
                <a:ea typeface="微软雅黑" panose="020B0503020204020204" pitchFamily="34" charset="-122"/>
                <a:sym typeface="+mn-ea"/>
                <a:hlinkClick r:id="rId18" action="ppaction://hlinksldjump"/>
              </a:rPr>
              <a:t>1-1-1</a:t>
            </a:r>
            <a:r>
              <a:rPr lang="ja-JP" altLang="en-US" dirty="0">
                <a:latin typeface="微软雅黑" panose="020B0503020204020204" pitchFamily="34" charset="-122"/>
                <a:ea typeface="微软雅黑" panose="020B0503020204020204" pitchFamily="34" charset="-122"/>
                <a:sym typeface="+mn-ea"/>
                <a:hlinkClick r:id="rId18" action="ppaction://hlinksldjump"/>
              </a:rPr>
              <a:t>　</a:t>
            </a:r>
            <a:r>
              <a:rPr lang="en-US" altLang="ja-JP" dirty="0">
                <a:latin typeface="微软雅黑" panose="020B0503020204020204" pitchFamily="34" charset="-122"/>
                <a:ea typeface="微软雅黑" panose="020B0503020204020204" pitchFamily="34" charset="-122"/>
                <a:sym typeface="+mn-ea"/>
                <a:hlinkClick r:id="rId18" action="ppaction://hlinksldjump"/>
              </a:rPr>
              <a:t>N</a:t>
            </a:r>
            <a:r>
              <a:rPr lang="ja-JP" altLang="en-US" dirty="0">
                <a:latin typeface="微软雅黑" panose="020B0503020204020204" pitchFamily="34" charset="-122"/>
                <a:ea typeface="微软雅黑" panose="020B0503020204020204" pitchFamily="34" charset="-122"/>
                <a:sym typeface="+mn-ea"/>
                <a:hlinkClick r:id="rId18" action="ppaction://hlinksldjump"/>
              </a:rPr>
              <a:t>によって</a:t>
            </a:r>
            <a:r>
              <a:rPr lang="en-US" altLang="ja-JP" dirty="0">
                <a:latin typeface="微软雅黑" panose="020B0503020204020204" pitchFamily="34" charset="-122"/>
                <a:ea typeface="微软雅黑" panose="020B0503020204020204" pitchFamily="34" charset="-122"/>
                <a:sym typeface="+mn-ea"/>
                <a:hlinkClick r:id="rId18" action="ppaction://hlinksldjump"/>
              </a:rPr>
              <a:t>(</a:t>
            </a:r>
            <a:r>
              <a:rPr lang="ja-JP" altLang="en-US" dirty="0">
                <a:latin typeface="微软雅黑" panose="020B0503020204020204" pitchFamily="34" charset="-122"/>
                <a:ea typeface="微软雅黑" panose="020B0503020204020204" pitchFamily="34" charset="-122"/>
                <a:sym typeface="+mn-ea"/>
                <a:hlinkClick r:id="rId18" action="ppaction://hlinksldjump"/>
              </a:rPr>
              <a:t>違う</a:t>
            </a:r>
            <a:r>
              <a:rPr lang="en-US" altLang="ja-JP" dirty="0">
                <a:latin typeface="微软雅黑" panose="020B0503020204020204" pitchFamily="34" charset="-122"/>
                <a:ea typeface="微软雅黑" panose="020B0503020204020204" pitchFamily="34" charset="-122"/>
                <a:sym typeface="+mn-ea"/>
                <a:hlinkClick r:id="rId18" action="ppaction://hlinksldjump"/>
              </a:rPr>
              <a:t>)</a:t>
            </a:r>
            <a:r>
              <a:rPr lang="ja-JP" altLang="en-US" dirty="0">
                <a:latin typeface="微软雅黑" panose="020B0503020204020204" pitchFamily="34" charset="-122"/>
                <a:ea typeface="微软雅黑" panose="020B0503020204020204" pitchFamily="34" charset="-122"/>
                <a:sym typeface="+mn-ea"/>
              </a:rPr>
              <a:t>＜基准＞</a:t>
            </a:r>
            <a:r>
              <a:rPr lang="en-US" altLang="ja-JP"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根据</a:t>
            </a:r>
            <a:endParaRPr lang="ja-JP" altLang="en-US" dirty="0">
              <a:latin typeface="微软雅黑" panose="020B0503020204020204" pitchFamily="34" charset="-122"/>
              <a:ea typeface="微软雅黑" panose="020B0503020204020204" pitchFamily="34" charset="-122"/>
            </a:endParaRPr>
          </a:p>
          <a:p>
            <a:pPr algn="l">
              <a:lnSpc>
                <a:spcPct val="120000"/>
              </a:lnSpc>
              <a:buClrTx/>
              <a:buSzTx/>
              <a:buFontTx/>
            </a:pPr>
            <a:r>
              <a:rPr lang="en-US" altLang="ja-JP" dirty="0">
                <a:latin typeface="微软雅黑" panose="020B0503020204020204" pitchFamily="34" charset="-122"/>
                <a:ea typeface="微软雅黑" panose="020B0503020204020204" pitchFamily="34" charset="-122"/>
                <a:hlinkClick r:id="rId19" action="ppaction://hlinksldjump"/>
              </a:rPr>
              <a:t>4-1-2   </a:t>
            </a:r>
            <a:r>
              <a:rPr lang="ja-JP" altLang="en-US" dirty="0">
                <a:latin typeface="微软雅黑" panose="020B0503020204020204" pitchFamily="34" charset="-122"/>
                <a:ea typeface="微软雅黑" panose="020B0503020204020204" pitchFamily="34" charset="-122"/>
                <a:sym typeface="+mn-ea"/>
                <a:hlinkClick r:id="rId19" action="ppaction://hlinksldjump"/>
              </a:rPr>
              <a:t>Ｎ</a:t>
            </a:r>
            <a:r>
              <a:rPr lang="en-US" altLang="ja-JP" dirty="0">
                <a:latin typeface="微软雅黑" panose="020B0503020204020204" pitchFamily="34" charset="-122"/>
                <a:ea typeface="微软雅黑" panose="020B0503020204020204" pitchFamily="34" charset="-122"/>
                <a:hlinkClick r:id="rId19" action="ppaction://hlinksldjump"/>
              </a:rPr>
              <a:t>に対して/Ｎに対する</a:t>
            </a:r>
            <a:r>
              <a:rPr lang="en-US" altLang="ja-JP"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态度</a:t>
            </a:r>
            <a:endParaRPr lang="en-US" altLang="ja-JP" dirty="0">
              <a:latin typeface="微软雅黑" panose="020B0503020204020204" pitchFamily="34" charset="-122"/>
              <a:ea typeface="微软雅黑" panose="020B0503020204020204" pitchFamily="34" charset="-122"/>
            </a:endParaRPr>
          </a:p>
          <a:p>
            <a:pPr algn="l">
              <a:lnSpc>
                <a:spcPct val="120000"/>
              </a:lnSpc>
              <a:buClrTx/>
              <a:buSzTx/>
              <a:buFontTx/>
            </a:pPr>
            <a:r>
              <a:rPr lang="en-US" altLang="ja-JP" dirty="0">
                <a:latin typeface="微软雅黑" panose="020B0503020204020204" pitchFamily="34" charset="-122"/>
                <a:ea typeface="微软雅黑" panose="020B0503020204020204" pitchFamily="34" charset="-122"/>
                <a:hlinkClick r:id="rId20" action="ppaction://hlinksldjump"/>
              </a:rPr>
              <a:t>2-3-1  Ｎ/Ⅴるにとどまらず</a:t>
            </a:r>
            <a:r>
              <a:rPr lang="en-US" altLang="ja-JP" dirty="0">
                <a:latin typeface="微软雅黑" panose="020B0503020204020204" pitchFamily="34" charset="-122"/>
                <a:ea typeface="微软雅黑" panose="020B0503020204020204" pitchFamily="34" charset="-122"/>
              </a:rPr>
              <a:t> </a:t>
            </a:r>
            <a:r>
              <a:rPr lang="ja-JP" altLang="ja-JP" dirty="0">
                <a:latin typeface="微软雅黑" panose="020B0503020204020204" pitchFamily="34" charset="-122"/>
                <a:ea typeface="微软雅黑" panose="020B0503020204020204" pitchFamily="34" charset="-122"/>
              </a:rPr>
              <a:t>　ず</a:t>
            </a:r>
            <a:r>
              <a:rPr lang="en-US" altLang="ja-JP"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gn="l">
              <a:lnSpc>
                <a:spcPct val="120000"/>
              </a:lnSpc>
              <a:buClrTx/>
              <a:buSzTx/>
              <a:buFontTx/>
            </a:pPr>
            <a:r>
              <a:rPr lang="en-US" altLang="ja-JP" dirty="0">
                <a:latin typeface="微软雅黑" panose="020B0503020204020204" pitchFamily="34" charset="-122"/>
                <a:ea typeface="微软雅黑" panose="020B0503020204020204" pitchFamily="34" charset="-122"/>
                <a:sym typeface="+mn-ea"/>
                <a:hlinkClick r:id="rId21" action="ppaction://hlinksldjump"/>
              </a:rPr>
              <a:t>7-3-2</a:t>
            </a:r>
            <a:r>
              <a:rPr lang="ja-JP" altLang="en-US" dirty="0">
                <a:latin typeface="微软雅黑" panose="020B0503020204020204" pitchFamily="34" charset="-122"/>
                <a:ea typeface="微软雅黑" panose="020B0503020204020204" pitchFamily="34" charset="-122"/>
                <a:sym typeface="+mn-ea"/>
                <a:hlinkClick r:id="rId21" action="ppaction://hlinksldjump"/>
              </a:rPr>
              <a:t>　</a:t>
            </a:r>
            <a:r>
              <a:rPr dirty="0">
                <a:latin typeface="微软雅黑" panose="020B0503020204020204" pitchFamily="34" charset="-122"/>
                <a:ea typeface="微软雅黑" panose="020B0503020204020204" pitchFamily="34" charset="-122"/>
                <a:sym typeface="+mn-ea"/>
                <a:hlinkClick r:id="rId21" action="ppaction://hlinksldjump"/>
              </a:rPr>
              <a:t>Nに及ぶ</a:t>
            </a:r>
            <a:r>
              <a:rPr lang="ja-JP" altLang="en-US" dirty="0">
                <a:latin typeface="微软雅黑" panose="020B0503020204020204" pitchFamily="34" charset="-122"/>
                <a:ea typeface="微软雅黑" panose="020B0503020204020204" pitchFamily="34" charset="-122"/>
                <a:sym typeface="+mn-ea"/>
              </a:rPr>
              <a:t>＜达到＞</a:t>
            </a:r>
            <a:r>
              <a:rPr lang="en-US" altLang="ja-JP" dirty="0">
                <a:latin typeface="微软雅黑" panose="020B0503020204020204" pitchFamily="34" charset="-122"/>
                <a:ea typeface="微软雅黑" panose="020B0503020204020204" pitchFamily="34" charset="-122"/>
                <a:sym typeface="+mn-ea"/>
              </a:rPr>
              <a:t> </a:t>
            </a:r>
            <a:r>
              <a:rPr lang="ja-JP" altLang="ja-JP" dirty="0">
                <a:latin typeface="微软雅黑" panose="020B0503020204020204" pitchFamily="34" charset="-122"/>
                <a:ea typeface="微软雅黑" panose="020B0503020204020204" pitchFamily="34" charset="-122"/>
                <a:sym typeface="+mn-ea"/>
              </a:rPr>
              <a:t>　</a:t>
            </a:r>
            <a:r>
              <a:rPr lang="ja-JP" altLang="ja-JP" dirty="0">
                <a:latin typeface="微软雅黑" panose="020B0503020204020204" pitchFamily="34" charset="-122"/>
                <a:ea typeface="微软雅黑" panose="020B0503020204020204" pitchFamily="34" charset="-122"/>
                <a:sym typeface="+mn-ea"/>
              </a:rPr>
              <a:t>およぶ</a:t>
            </a:r>
            <a:endParaRPr lang="ja-JP" altLang="ja-JP"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ja-JP" altLang="en-US"/>
          </a:p>
          <a:p>
            <a:r>
              <a:rPr lang="en-US" altLang="ja-JP"/>
              <a:t>A</a:t>
            </a:r>
            <a:r>
              <a:rPr lang="ja-JP" altLang="en-US"/>
              <a:t>くらい、</a:t>
            </a:r>
            <a:r>
              <a:rPr lang="en-US" altLang="ja-JP"/>
              <a:t>B</a:t>
            </a:r>
            <a:r>
              <a:rPr lang="ja-JP" altLang="en-US"/>
              <a:t>。</a:t>
            </a:r>
            <a:r>
              <a:rPr lang="zh-CN" altLang="en-US"/>
              <a:t> </a:t>
            </a:r>
            <a:r>
              <a:rPr lang="en-US" altLang="zh-CN"/>
              <a:t> B</a:t>
            </a:r>
            <a:r>
              <a:rPr lang="zh-CN" altLang="en-US"/>
              <a:t>的程度达到了</a:t>
            </a:r>
            <a:r>
              <a:rPr lang="en-US" altLang="zh-CN"/>
              <a:t>A</a:t>
            </a:r>
            <a:r>
              <a:rPr lang="zh-CN" altLang="en-US"/>
              <a:t>。</a:t>
            </a:r>
            <a:r>
              <a:rPr lang="ja-JP" altLang="en-US"/>
              <a:t>　泣いてしまうくらい痛いです</a:t>
            </a:r>
            <a:r>
              <a:rPr lang="ja-JP" altLang="en-US"/>
              <a:t>。</a:t>
            </a:r>
            <a:endParaRPr lang="ja-JP"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75310" y="241935"/>
            <a:ext cx="11232515" cy="661606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～のは、（～からではなくて）～</a:t>
            </a:r>
            <a:r>
              <a:rPr kumimoji="0" lang="en-US" altLang="ja-JP" sz="2800" b="1" i="0" u="none" strike="noStrike" kern="1200" cap="none" spc="0" normalizeH="0" baseline="0" noProof="0" dirty="0" err="1">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からだ</a:t>
            </a:r>
            <a:r>
              <a:rPr kumimoji="0" lang="en-US" altLang="ja-JP" sz="2800" b="1" i="0" u="none" strike="noStrike" kern="1200" cap="none" spc="0" normalizeH="0" baseline="0" noProof="0" dirty="0" err="1">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＜原因、理</a:t>
            </a:r>
            <a:r>
              <a:rPr kumimoji="0" lang="zh-CN"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由</a:t>
            </a:r>
            <a:r>
              <a:rPr kumimoji="0" lang="en-US" altLang="ja-JP"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意义：表示因果关系。首先提示出事情的结果，然后先对一种可能是对方所认定的原因、理由进行否定，随后再强调说明真正的原因、理由。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之所以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，（不是因为</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），而是因为</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前接简体小句</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u="sng"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注意：</a:t>
            </a:r>
            <a:r>
              <a:rPr lang="ja-JP" altLang="en-US" sz="2000" u="sng"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「じゃなくて」</a:t>
            </a:r>
            <a:r>
              <a:rPr lang="zh-CN" altLang="en-US" sz="2000" u="sng" dirty="0">
                <a:solidFill>
                  <a:prstClr val="black"/>
                </a:solidFill>
                <a:latin typeface="微软雅黑" panose="020B0503020204020204" pitchFamily="34" charset="-122"/>
                <a:ea typeface="微软雅黑" panose="020B0503020204020204" pitchFamily="34" charset="-122"/>
                <a:sym typeface="+mn-ea"/>
              </a:rPr>
              <a:t>是</a:t>
            </a:r>
            <a:r>
              <a:rPr lang="ja-JP" altLang="en-US" sz="2000" u="sng"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「ではなくて」</a:t>
            </a:r>
            <a:r>
              <a:rPr lang="zh-CN" altLang="en-US" sz="2000" u="sng"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的口语表现形式。</a:t>
            </a:r>
            <a:endParaRPr kumimoji="0" lang="zh-CN" altLang="en-US" sz="2000" b="0" i="0" u="sng"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indent="0" fontAlgn="auto">
              <a:lnSpc>
                <a:spcPct val="150000"/>
              </a:lnSpc>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王さんが電話ができなかった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のは</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、電話がなかった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からじゃなくて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indent="0" fontAlgn="auto">
              <a:lnSpc>
                <a:spcPct val="150000"/>
              </a:lnSpc>
            </a:pPr>
            <a:r>
              <a:rPr lang="en-US" altLang="ja-JP" sz="2400" dirty="0">
                <a:solidFill>
                  <a:prstClr val="black"/>
                </a:solidFill>
                <a:latin typeface="Kozuka Gothic Pro R" panose="020B0400000000000000" pitchFamily="34" charset="-128"/>
                <a:ea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電話番号がスマホに入っていて、わからなかった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からですよ</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パーティーに出ない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のは</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、出たくない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からではなくて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仕事がある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からだ</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食べなかった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のは</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、嫌いだ</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からじゃなくて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、おなかがいっぱいだった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からです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注意：当句中没有「～からではなくて」时，则是说话人对导致事情结果的原因直接做出判断，表示“之所以......，是由于......的缘故。”之意。</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indent="0" fontAlgn="auto">
              <a:lnSpc>
                <a:spcPct val="150000"/>
              </a:lnSpc>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あの人が来られなかった</a:t>
            </a:r>
            <a:r>
              <a:rPr lang="ja-JP" altLang="en-US" sz="2400" dirty="0">
                <a:solidFill>
                  <a:srgbClr val="E66138"/>
                </a:solidFill>
                <a:ea typeface="Kozuka Gothic Pro R" panose="020B0400000000000000" pitchFamily="34" charset="-128"/>
                <a:sym typeface="+mn-ea"/>
              </a:rPr>
              <a:t>のは</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、急な用事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事情</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ができた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からです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病気になった</a:t>
            </a:r>
            <a:r>
              <a:rPr lang="ja-JP" altLang="en-US" sz="2400" dirty="0">
                <a:solidFill>
                  <a:srgbClr val="E66138"/>
                </a:solidFill>
                <a:ea typeface="Kozuka Gothic Pro R" panose="020B0400000000000000" pitchFamily="34" charset="-128"/>
                <a:sym typeface="+mn-ea"/>
              </a:rPr>
              <a:t>のは</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たばこを毎日吸っていた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からです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96936"/>
            <a:ext cx="10675299" cy="54775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a:t>
            </a:r>
            <a:r>
              <a:rPr kumimoji="0" lang="en-US" altLang="ja-JP"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Ｖる</a:t>
            </a:r>
            <a:r>
              <a:rPr kumimoji="0" lang="en-US" altLang="ja-JP"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Ｖたとおり（に）</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基准、标准</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意义：表示按照前述的动作、标准、要求等进行某动作。</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译文：按照</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；正如</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接续：动词的词典形+とおり</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Ｖた+とおり</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名词+の+とおり　　</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名词</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＋どおり</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(1)さっき</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言ったとおり</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、ちゃんと薬を飲んで、よく休んでくださいね。</a:t>
            </a:r>
            <a:endPar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お医者さんが</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言うとおり</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にしてください。</a:t>
            </a:r>
            <a:endPar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説明書のとおり</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に操作してください。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20866" y="742681"/>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数量词</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＋ほど／くらい</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概数</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表示大概、大约的数量。</a:t>
            </a:r>
            <a:endPar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译文：“大约</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左右</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接续：表示时间、数量或距离等名词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ほど</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说明：意义用法与</a:t>
            </a:r>
            <a:r>
              <a:rPr kumimoji="0" lang="ja-JP"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「くらい」</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大致相同，</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「くらい」</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比较口语化，</a:t>
            </a:r>
            <a:r>
              <a:rPr kumimoji="0" lang="ja-JP"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「ほど」</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更委婉，郑重。</a:t>
            </a:r>
            <a:endPar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：会社は</a:t>
            </a:r>
            <a:r>
              <a:rPr kumimoji="0" lang="ja-JP" altLang="en-US" sz="24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一週間ほど</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休みになる。</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私は病気で</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原因）</a:t>
            </a:r>
            <a:r>
              <a:rPr kumimoji="0" lang="ja-JP" altLang="en-US" sz="24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一週間ほど</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学校を休みました。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毎朝</a:t>
            </a:r>
            <a:r>
              <a:rPr kumimoji="0" lang="ja-JP" altLang="en-US" sz="24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３０分ほど</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日本語を朗読しています。</a:t>
            </a:r>
            <a:endPar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5154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 くらい</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〈程度〉</a:t>
            </a:r>
            <a:r>
              <a:rPr kumimoji="0" 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少</a:t>
            </a:r>
            <a:r>
              <a:rPr kumimoji="0" 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en-US"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 义 :表示事物的性质、状态达到了前述事例的程度。</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 文 :……到…… （的程度）; ……得都……</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:简体句子+ くらい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Ｎ＋くらい　</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二类形容词</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＋な＋くらい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子供のときスポーツ選手になろうと思った</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くらい</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、運動が好き</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なんですよ。</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できれば会いたくない</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くらい</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嫌いです。</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涙が出る</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くらい</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痛かった。</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毎日食べたいと思う</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くらい</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、おすしが好きです。</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060896" y="405496"/>
            <a:ext cx="10675299" cy="55695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がする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感受</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意义：表示人的器官所</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感受到的气味、味道、声音或者生理、心理状态等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译文：听到声音</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（声</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音</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がする）</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;闻到气味</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（匂いがする）</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尝出味道</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（味がする）</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；感到....</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（気がする/感じがする）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接续：（连体修饰语+）</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名词+がする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（１）王さんのお宅のギョーザはどんな</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味がする</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んでしょうね。</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（２）隣の部屋からコーヒーの</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匂いがします</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（３）このキャンディ「</a:t>
            </a:r>
            <a:r>
              <a:rPr kumimoji="0" lang="zh-CN"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糖果</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」はリンゴの</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味がする</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（４）何度も練習して上手になった</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気がする</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（５）ちょっと</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頭痛がしていました</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から、一時間早く家に帰ったのです。</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35940"/>
            <a:ext cx="10674985" cy="561594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Ｎとして</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性质、资格</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意义：用于表示事物的性质，还可以表示动作主体的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资格或身份。</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译文：作为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として</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隣国の中国では、早くから深刻な</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問題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として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対策に取り組んできました。</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この問題は、私たちみんなの</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問題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として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考えることが必要だ。</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万里の長城は</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世界遺産</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として</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国内外で有名だ</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三保さんは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交換留学生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として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中国に留学したことがあります。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42456" y="505191"/>
            <a:ext cx="10675299" cy="584644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～おかげで／～おかげだ</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积极的原因</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表示引发积极结果的原因</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多亏</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幸亏</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；托</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的福</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ja-JP"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ja-JP"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名词＋の／动词、形容词连体形＋おかげで／だ</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6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本当に</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渡辺さんのおかげです</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60000"/>
              </a:lnSpc>
              <a:spcBef>
                <a:spcPct val="0"/>
              </a:spcBef>
              <a:spcAft>
                <a:spcPts val="0"/>
              </a:spcAft>
              <a:buClr>
                <a:prstClr val="black"/>
              </a:buClr>
              <a:buSzTx/>
              <a:buFontTx/>
              <a:buNone/>
              <a:defRPr/>
            </a:pP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高橋さんのおかげで</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、日本語が上手になりました</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60000"/>
              </a:lnSpc>
              <a:spcBef>
                <a:spcPct val="0"/>
              </a:spcBef>
              <a:spcAft>
                <a:spcPts val="0"/>
              </a:spcAft>
              <a:buClr>
                <a:prstClr val="black"/>
              </a:buClr>
              <a:buSzTx/>
              <a:buFontTx/>
              <a:buNone/>
              <a:defRPr/>
            </a:pPr>
            <a:r>
              <a:rPr lang="en-US"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みなんが</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頑張ってくれたおかげで</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、試合で優勝しました</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indent="0" algn="just" fontAlgn="auto">
              <a:lnSpc>
                <a:spcPct val="160000"/>
              </a:lnSpc>
              <a:spcBef>
                <a:spcPct val="0"/>
              </a:spcBef>
              <a:buClr>
                <a:prstClr val="black"/>
              </a:buClr>
              <a:defRPr/>
            </a:pPr>
            <a:r>
              <a:rPr lang="ja-JP" altLang="en-US"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a:t>
            </a:r>
            <a:r>
              <a:rPr lang="en-US" altLang="ja-JP"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lang="ja-JP" altLang="en-US" sz="20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成績がよかったおかげで</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、奨学金（しょうがくきん）をもらえました</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60000"/>
              </a:lnSpc>
              <a:spcBef>
                <a:spcPct val="0"/>
              </a:spcBef>
              <a:spcAft>
                <a:spcPts val="0"/>
              </a:spcAft>
              <a:buClr>
                <a:prstClr val="black"/>
              </a:buClr>
              <a:buSzTx/>
              <a:buFontTx/>
              <a:buNone/>
              <a:defRPr/>
            </a:pPr>
            <a:r>
              <a:rPr lang="ja-JP" altLang="en-US"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a:t>
            </a:r>
            <a:r>
              <a:rPr lang="en-US" altLang="ja-JP"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体調がよくなったのは、</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たばことお酒をやめたおかげです</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60000"/>
              </a:lnSpc>
              <a:spcBef>
                <a:spcPct val="0"/>
              </a:spcBef>
              <a:spcAft>
                <a:spcPts val="0"/>
              </a:spcAft>
              <a:buClr>
                <a:prstClr val="black"/>
              </a:buClr>
              <a:buSzTx/>
              <a:buFontTx/>
              <a:buNone/>
              <a:defRPr/>
            </a:pPr>
            <a:r>
              <a:rPr lang="ja-JP"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000" u="sng"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「～おかげ」</a:t>
            </a:r>
            <a:r>
              <a:rPr lang="zh-CN" altLang="en-US" sz="2000" u="sng"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有时也可用于反语、表示讽刺的话语效果</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60000"/>
              </a:lnSpc>
              <a:spcBef>
                <a:spcPct val="0"/>
              </a:spcBef>
              <a:spcAft>
                <a:spcPts val="0"/>
              </a:spcAft>
              <a:buClr>
                <a:prstClr val="black"/>
              </a:buClr>
              <a:buSzTx/>
              <a:buFontTx/>
              <a:buNone/>
              <a:defRPr/>
            </a:pPr>
            <a:r>
              <a:rPr lang="ja-JP" altLang="en-US"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a:t>
            </a:r>
            <a:r>
              <a:rPr lang="en-US" altLang="ja-JP" sz="20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(6)</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君のおかげで</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、先生に𠮟られた。</a:t>
            </a:r>
            <a:r>
              <a:rPr lang="en-US" altLang="zh-CN"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被批评</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被动态</a:t>
            </a:r>
            <a:endPar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endParaRPr>
          </a:p>
          <a:p>
            <a:pPr marR="0" lvl="0" indent="0" algn="just" defTabSz="914400" rtl="0" fontAlgn="auto">
              <a:lnSpc>
                <a:spcPct val="160000"/>
              </a:lnSpc>
              <a:spcBef>
                <a:spcPct val="0"/>
              </a:spcBef>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都是因为你，我被老师骂了</a:t>
            </a:r>
            <a:endPar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23265" y="538480"/>
            <a:ext cx="10745470" cy="5781040"/>
          </a:xfrm>
          <a:prstGeom prst="rect">
            <a:avLst/>
          </a:prstGeom>
          <a:noFill/>
        </p:spPr>
        <p:txBody>
          <a:bodyPr wrap="square" rtlCol="0" anchor="t">
            <a:noAutofit/>
          </a:bodyPr>
          <a:p>
            <a:pPr>
              <a:lnSpc>
                <a:spcPct val="12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~せいで</a:t>
            </a:r>
            <a:r>
              <a:rPr lang="zh-CN" altLang="en-US" sz="2800" b="1"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（中顿）</a:t>
            </a: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/~せいだ</a:t>
            </a:r>
            <a:r>
              <a:rPr lang="zh-CN" sz="2800" b="1"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（句尾）</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〈消极原因</a:t>
            </a:r>
            <a:r>
              <a:rPr lang="en-US" altLang="ja-JP" sz="28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表示消极的原因。</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……就因为……</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……是由于……</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ja-JP"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动词、形容词的连体形+せいで/せいだ</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名词+の+せいで/せいだ</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说明</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使用「~せいで」时，表示由于该原因，造成了后面句子所叙述的不好的结果;</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使用「~せいだ」时，表示前面句子叙述的不好的结果，是由该原因造成。</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如果「Nのせいで/せいだ」中的名词是指称人的，则带有</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谴责该人的语气。</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ts val="3980"/>
              </a:lnSpc>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(1)ねえ、高橋さん。渡辺さん、このごろ元気がありませんね。</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ts val="398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やっぱり、受験勉強の</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せいでしょうか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ts val="398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(2)食欲がないのは、暑さの</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せいかもしれない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ts val="398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(3)寝坊した</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せいで</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、授業に遲れてしまった。</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ts val="398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(4)成績が悪かった</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せいで</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、希望の大学に行けなかった。</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ts val="398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(5)私が先生に叱られたのは、あなたの</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せい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です。</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94385" y="686435"/>
            <a:ext cx="10786110" cy="546544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Nのところ</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＜处所化＞</a:t>
            </a:r>
            <a:endPar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意义：表示存在和活动的处所</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....这里；.....的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地方</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接续：表示人，物的名词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のところ</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endPar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じゃあ、書き終わったら、</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私の</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ところ</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へ持ってきてください。</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週末になると、</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両親の</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ところ</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に帰る。</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前にお借りした本を</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先生の</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ところ</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に返しに行きました。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李さんは</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ドアの</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ところ</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に立っています。</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図書館に入ったら、高橋さんはまず</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パソコンの</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ところ</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に行って検索してみた。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10271"/>
            <a:ext cx="10675299" cy="583692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Nをしている</a:t>
            </a:r>
            <a:r>
              <a:rPr lang="zh-CN" altLang="en-US" sz="28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（呈现状态）　</a:t>
            </a:r>
            <a:r>
              <a:rPr kumimoji="0" lang="ja-JP" altLang="en-US"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rPr>
              <a:t>　</a:t>
            </a:r>
            <a:endParaRPr kumimoji="0" lang="en-US" altLang="ja-JP"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意义：表示人、动物或物体所具有的某种特征、形状。</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あの雲</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は心の形をしている。</a:t>
            </a:r>
            <a:endPar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译文：具有～；长着～；呈～</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接续：（连体修饰语＋N）をしている　</a:t>
            </a:r>
            <a:endPar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　：王さんのお父さんも</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やさしい顔</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をしている</a:t>
            </a:r>
            <a:r>
              <a:rPr kumimoji="0" lang="ja-JP" altLang="en-US"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rPr>
              <a:t>んですね</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。（人）</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　　　彼は</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大きな目</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をしている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　　　あの建物は</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おもしろい形</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をしていますね</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。（物体）</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　　　鈴木さんは</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困った顔</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をしている</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endPar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8655" y="595630"/>
            <a:ext cx="10121265"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を対象に（して）</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动作对象</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意义：表示以某人为对象实施某行为。</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译文：以</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......为对象</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（表人的</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名词＋</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を＋対象に（して）</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東西大学学生新聞では、</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1年生７００人</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を対象に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インターネットで大学</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生活</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についてのアンケート調査を実施した</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大学生</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を対象に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英語を教える。</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中国にいる日本人</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を対象にして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生活調査を実施した。</a:t>
            </a:r>
            <a:r>
              <a:rPr lang="ja-JP" altLang="en-US" sz="24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05155" y="501650"/>
            <a:ext cx="10758170" cy="564959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8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 ~ （し）</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并列</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意义：用于并列举出几个相关联的事项。两个 「し」连在一起使用时, 有时用于罗列</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理由。</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译文：而且...; 又</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又....</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连接两个或两个以上的小句。</a:t>
            </a:r>
            <a:r>
              <a:rPr kumimoji="0" 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srgbClr val="527C57"/>
              </a:solidFill>
              <a:effectLst/>
              <a:uLnTx/>
              <a:uFillTx/>
              <a:latin typeface="Kozuka Gothic Pr6N R" panose="020B0400000000000000" pitchFamily="34" charset="-128"/>
              <a:ea typeface="Kozuka Gothic Pr6N R" panose="020B0400000000000000" pitchFamily="34" charset="-128"/>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外から帰ったら、 うがいも</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してる</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暗示还有其他的</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ここは</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静かだ</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、本も</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ある</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、いいところだ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あの子は頭も</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、運動もできる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この一年間はよく</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勉強した</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、よく遊んだ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ja-JP" sz="24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u="sng" noProof="0" dirty="0">
              <a:ln>
                <a:noFill/>
              </a:ln>
              <a:solidFill>
                <a:schemeClr val="bg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8655" y="595630"/>
            <a:ext cx="10121265"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を対象に（して）</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动作对象</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意义：表示以某人为对象实施某行为。</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译文：以</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......为对象</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（表人的</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名词＋</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を＋対象に（して）</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東西大学学生新聞では、</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1年生７００人</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を対象に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インターネットで大学</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生活</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についてのアンケート調査を実施した</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大学生</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を対象に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英語を教える。</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中国にいる日本人</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を対象にして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生活調査を実施した。</a:t>
            </a:r>
            <a:r>
              <a:rPr lang="ja-JP" altLang="en-US" sz="24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75041"/>
            <a:ext cx="10675299"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a:t>
            </a:r>
            <a:r>
              <a:rPr lang="ja-JP"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を中心に（して）</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＜核心＞</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意义：表示围绕某一事物实施某行为。</a:t>
            </a:r>
            <a:endPar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译文：以.....为中心；以</a:t>
            </a:r>
            <a:r>
              <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......为主</a:t>
            </a:r>
            <a:endPar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名词＋</a:t>
            </a:r>
            <a:r>
              <a:rPr 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を＋中心に（して）</a:t>
            </a:r>
            <a:endPar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大学生活で大事だと思っていること</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を中心に</a:t>
            </a:r>
            <a:r>
              <a:rPr lang="ja-JP" altLang="zh-CN"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日常生活について</a:t>
            </a:r>
            <a:endParaRPr lang="ja-JP" altLang="zh-CN"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zh-CN"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zh-CN"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複数回答で聞いてみた。</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日本と中国</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を中心に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アジアについての情報を紹介します。</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日本語</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を中心にして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、さまざまな授業を受けています。</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82026"/>
            <a:ext cx="10675299" cy="569277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Nをもとに (し</a:t>
            </a: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800" i="0" u="none" strike="noStrike" kern="1200" cap="none" spc="0" normalizeH="0" baseline="0" noProof="0" dirty="0">
                <a:ln>
                  <a:noFill/>
                </a:ln>
                <a:solidFill>
                  <a:schemeClr val="tx1"/>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i="0" u="none" strike="noStrike" kern="1200" cap="none" spc="0" normalizeH="0" baseline="0" noProof="0" dirty="0">
                <a:ln>
                  <a:noFill/>
                </a:ln>
                <a:solidFill>
                  <a:schemeClr val="tx1"/>
                </a:solidFill>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rPr>
              <a:t>题材、基础</a:t>
            </a:r>
            <a:r>
              <a:rPr kumimoji="0" lang="ja-JP" altLang="en-US" sz="2800" i="0" u="none" strike="noStrike" kern="1200" cap="none" spc="0" normalizeH="0" baseline="0" noProof="0" dirty="0">
                <a:ln>
                  <a:noFill/>
                </a:ln>
                <a:solidFill>
                  <a:schemeClr val="tx1"/>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i="0" u="none" strike="noStrike" kern="1200" cap="none" spc="0" normalizeH="0" baseline="0" noProof="0" dirty="0">
                <a:ln>
                  <a:noFill/>
                </a:ln>
                <a:solidFill>
                  <a:schemeClr val="tx1"/>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800" b="1" i="0" u="none" strike="noStrike" kern="1200" cap="none" spc="0" normalizeH="0" baseline="0" noProof="0" dirty="0">
              <a:ln>
                <a:noFill/>
              </a:ln>
              <a:solidFill>
                <a:schemeClr val="tx1"/>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意义:表示以某一事物为题材或基础进行</a:t>
            </a:r>
            <a:r>
              <a:rPr kumimoji="0" lang="zh-CN" altLang="en-US" sz="2000" b="0" i="0" u="none" strike="noStrike" kern="1200" cap="none" spc="0" normalizeH="0" baseline="0" noProof="0" dirty="0">
                <a:ln>
                  <a:noFill/>
                </a:ln>
                <a:solidFill>
                  <a:srgbClr val="FF0000"/>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言语行为</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或</a:t>
            </a:r>
            <a:r>
              <a:rPr kumimoji="0" lang="zh-CN" altLang="en-US" sz="2000" b="0" i="0" u="none" strike="noStrike" kern="1200" cap="none" spc="0" normalizeH="0" baseline="0" noProof="0" dirty="0">
                <a:ln>
                  <a:noFill/>
                </a:ln>
                <a:solidFill>
                  <a:srgbClr val="FF0000"/>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创作</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活动。 </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 </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译文 :以 ……为 (素材、基础)</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zh-CN" altLang="en-US"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⑴ 最近の話題</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をもとに</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話すのはどうですか。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⑵ 小説</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をもとにして</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映画を作った。</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聞いた話</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をもとにして</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小説を書きました。</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調査の結果</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をもとに</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対策を考えよう。</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20725" y="652780"/>
            <a:ext cx="10750550" cy="5139055"/>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Nを通して</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800" noProof="0" dirty="0">
                <a:ln>
                  <a:noFill/>
                </a:ln>
                <a:solidFill>
                  <a:schemeClr val="tx1"/>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途径、手段</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8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意义:表示利用某种途径或手段达到目的。</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译文:通过……</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動物</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を通して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人間社会を反映したユーモアあふれる作品。</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インターネット</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を通して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必要な情報を入手する。</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アンケート調査</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を通して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大学生の経済状態がわかった。</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今の時代、私たちは、S N S </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を通して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世界中の人々と繋がっている ［</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连接</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17031" y="487411"/>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Nをきっかけに（して）</a:t>
            </a:r>
            <a:r>
              <a:rPr lang="en-US" altLang="ja-JP" sz="2800" b="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800" b="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契机</a:t>
            </a:r>
            <a:r>
              <a:rPr lang="en-US" altLang="ja-JP" sz="2800" b="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800" b="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ja-JP" sz="2800" b="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ja-JP" sz="2800" b="1">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200000"/>
              </a:lnSpc>
              <a:spcBef>
                <a:spcPct val="0"/>
              </a:spcBef>
              <a:buClr>
                <a:prstClr val="black"/>
              </a:buClr>
              <a:defRPr/>
            </a:pP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意义</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表示以某事为契机或开端。　　</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 </a:t>
            </a:r>
            <a:endPar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200000"/>
              </a:lnSpc>
              <a:spcBef>
                <a:spcPct val="0"/>
              </a:spcBef>
              <a:buClr>
                <a:prstClr val="black"/>
              </a:buClr>
              <a:defRPr/>
            </a:pP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译文</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为契机</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为开端</a:t>
            </a:r>
            <a:endPar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200000"/>
              </a:lnSpc>
              <a:spcBef>
                <a:spcPct val="0"/>
              </a:spcBef>
              <a:buClr>
                <a:prstClr val="black"/>
              </a:buClr>
              <a:defRPr/>
            </a:pP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接续</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名词</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をきっかけに（して）</a:t>
            </a:r>
            <a:endPar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200000"/>
              </a:lnSpc>
              <a:spcBef>
                <a:spcPct val="0"/>
              </a:spcBef>
              <a:buClr>
                <a:prstClr val="black"/>
              </a:buClr>
              <a:defRPr/>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1</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比較文化の授業</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をきっかけに</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、日本のポップカルチャーに興味を持ちました。</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marR="0" lvl="0" indent="0" algn="just" fontAlgn="auto">
              <a:lnSpc>
                <a:spcPct val="200000"/>
              </a:lnSpc>
              <a:spcBef>
                <a:spcPct val="0"/>
              </a:spcBef>
              <a:spcAft>
                <a:spcPts val="0"/>
              </a:spcAft>
              <a:buClr>
                <a:prstClr val="black"/>
              </a:buClr>
              <a:buSzTx/>
              <a:buFontTx/>
              <a:buNone/>
              <a:defRPr/>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2</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姉は結婚</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をきっかけに</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、仕事を辞めた。</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marR="0" lvl="0" indent="0" algn="just" fontAlgn="auto">
              <a:lnSpc>
                <a:spcPct val="200000"/>
              </a:lnSpc>
              <a:spcBef>
                <a:spcPct val="0"/>
              </a:spcBef>
              <a:spcAft>
                <a:spcPts val="0"/>
              </a:spcAft>
              <a:buClr>
                <a:prstClr val="black"/>
              </a:buClr>
              <a:buSzTx/>
              <a:buFontTx/>
              <a:buNone/>
              <a:defRPr/>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3</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パーティーでの出会い</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をきっかけに</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、二人は付き合うことになった。</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marR="0" lvl="0" indent="0" algn="just" fontAlgn="auto">
              <a:lnSpc>
                <a:spcPct val="200000"/>
              </a:lnSpc>
              <a:spcBef>
                <a:spcPct val="0"/>
              </a:spcBef>
              <a:spcAft>
                <a:spcPts val="0"/>
              </a:spcAft>
              <a:buClr>
                <a:prstClr val="black"/>
              </a:buClr>
              <a:buSzTx/>
              <a:buFontTx/>
              <a:buNone/>
              <a:defRPr/>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4</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3</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月の北京旅行</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をきっかけに</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、中国語の勉強を始めた。</a:t>
            </a:r>
            <a:endParaRPr lang="en-US" altLang="ja-JP"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0113645" y="388620"/>
            <a:ext cx="1325245" cy="19030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35671"/>
            <a:ext cx="10675299" cy="507746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にとって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评价的立场、角度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意义：表示从某人、某事的角度、立场进行</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评价</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对于～来说，是</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にとって</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中国の人々</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にとって</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、一年でいちばん大きな年中行事である春節は旧暦の正月のことである。</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一年生</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にとって</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、この文章はちょっと難しいですね。</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子供の教育</a:t>
            </a:r>
            <a:r>
              <a:rPr kumimoji="0" lang="ja-JP"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にとって</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一番大切なことは何でしょうか。</a:t>
            </a:r>
            <a:endParaRPr kumimoji="0" lang="en-US" altLang="ja-JP"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en-US" altLang="ja-JP"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060896" y="535671"/>
            <a:ext cx="10675299" cy="561594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によ</a:t>
            </a: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って（違う）（基準）　　</a:t>
            </a:r>
            <a:r>
              <a:rPr kumimoji="0" lang="en-US" altLang="ja-JP"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意义：表示判断的依据或根据</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译文：根据</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而不同</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；因</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而异</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接续：名词</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rPr>
              <a:t>によって</a:t>
            </a:r>
            <a:endPar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春節の準備は</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地方</a:t>
            </a:r>
            <a:r>
              <a:rPr lang="ja-JP" altLang="en-US" sz="240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によって違います</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この単語は</a:t>
            </a:r>
            <a:r>
              <a:rPr lang="ja-JP" altLang="en-US" sz="2400" u="sng"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時代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によって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意味が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違います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u="sng"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人</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によって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考えが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違います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メニュー</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（菜单）</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は季節</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によって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変わります。　</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0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64961" y="561706"/>
            <a:ext cx="10675299" cy="573405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Ｎに対して</a:t>
            </a:r>
            <a:r>
              <a:rPr lang="en-US" altLang="zh-CN" sz="2800" b="1"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Ｎに対する</a:t>
            </a:r>
            <a:r>
              <a:rPr lang="en-US" altLang="zh-CN" sz="2800" b="1"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对象</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意义：表示态度、感情或动作、作用的对象。</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译文：对（于）.....</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说明：修饰动词、形容词时用</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「に対して」</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，修饰名词时用</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「に対する」。　</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問題</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に対する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近年の中国政府の積極的な政策を分析してみましょう。</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父は</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兄</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に対して</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とても厳しい。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お客さん</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に対して</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そんな失礼なことを言ってはいけない。</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その芝居を見て、</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京劇</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に対する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興味が高くなった。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李さんの話から、</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新生活</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に対する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期待が感じられる。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28461" y="578851"/>
            <a:ext cx="10928692" cy="526224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Ｎ</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るにとどまらず</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非限定</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意义：表示谓语叙述的事项不仅限于该范围或程度，还会继续</a:t>
            </a:r>
            <a:r>
              <a:rPr lang="zh-CN" altLang="en-US" sz="2000" dirty="0">
                <a:solidFill>
                  <a:prstClr val="black"/>
                </a:solidFill>
                <a:latin typeface="微软雅黑" panose="020B0503020204020204" pitchFamily="34" charset="-122"/>
                <a:ea typeface="微软雅黑" panose="020B0503020204020204" pitchFamily="34" charset="-122"/>
                <a:sym typeface="+mn-ea"/>
              </a:rPr>
              <a:t>扩展</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、发展。</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译文：不仅仅</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だけでなく、～も</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动词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词典形</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+にとどまらず</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ポップカルチャーは</a:t>
            </a:r>
            <a:r>
              <a:rPr lang="ja-JP" altLang="en-US" sz="20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その国</a:t>
            </a:r>
            <a:r>
              <a:rPr lang="ja-JP" altLang="en-US"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にとどまらず</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、国境を越えて世界中の若者を魅了している。</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あの歌手は、</a:t>
            </a:r>
            <a:r>
              <a:rPr lang="ja-JP" altLang="en-US" sz="20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国内</a:t>
            </a:r>
            <a:r>
              <a:rPr lang="ja-JP" altLang="en-US"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にとどまらず</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、海外でも活躍している。</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調査の対象は</a:t>
            </a:r>
            <a:r>
              <a:rPr lang="ja-JP" altLang="en-US" sz="20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大学生</a:t>
            </a:r>
            <a:r>
              <a:rPr lang="ja-JP" altLang="en-US"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にとどまらず</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、高校生にも拡大している。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0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簡単な会話ができる</a:t>
            </a:r>
            <a:r>
              <a:rPr lang="ja-JP" altLang="en-US"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にとどまらず</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、コミュニケーション能力も身につけなければならない。</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02640" y="681990"/>
            <a:ext cx="10793730" cy="5139055"/>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Nに及ぶ </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达到</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被害は全国に及ぶ。</a:t>
            </a:r>
            <a:r>
              <a:rPr kumimoji="0" lang="en-US" altLang="ja-JP"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ja-JP" altLang="en-US" sz="28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意义:表示达到的数值 、范围或程度 , 与数量名词共现时为主观大量的表达方式。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 ：（数量）达到……</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；（内容）</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涉及……</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；（范围）</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波及……</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それぞれ長さ</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10</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メートル</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に及ぶ</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絵巻物である。</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词干</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＋さ</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約3か月</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に及ぶ</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撮影は、体力が必要だ。</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10日から続いた雨の被害は、九州各地</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に及んだ</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話題は文学だけでなく</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社会や国際問題</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にも及んだ</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1446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32701" y="283753"/>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三、条件</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271145" y="932180"/>
          <a:ext cx="11679555" cy="4294505"/>
        </p:xfrm>
        <a:graphic>
          <a:graphicData uri="http://schemas.openxmlformats.org/drawingml/2006/table">
            <a:tbl>
              <a:tblPr firstRow="1" bandRow="1">
                <a:tableStyleId>{5940675A-B579-460E-94D1-54222C63F5DA}</a:tableStyleId>
              </a:tblPr>
              <a:tblGrid>
                <a:gridCol w="4708525"/>
                <a:gridCol w="3445510"/>
                <a:gridCol w="3525520"/>
              </a:tblGrid>
              <a:tr h="3962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接续</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用法注意事项</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749300">
                <a:tc>
                  <a:txBody>
                    <a:bodyPr/>
                    <a:lstStyle/>
                    <a:p>
                      <a:r>
                        <a:rPr lang="ja-JP" altLang="en-US" sz="2000" dirty="0">
                          <a:solidFill>
                            <a:srgbClr val="E66138"/>
                          </a:solidFill>
                        </a:rPr>
                        <a:t>ば</a:t>
                      </a:r>
                      <a:endParaRPr lang="en-US" altLang="ja-JP" sz="2000" dirty="0">
                        <a:solidFill>
                          <a:srgbClr val="E66138"/>
                        </a:solidFill>
                      </a:endParaRPr>
                    </a:p>
                    <a:p>
                      <a:r>
                        <a:rPr lang="en-US" altLang="zh-CN" sz="2000" kern="1200" dirty="0">
                          <a:solidFill>
                            <a:schemeClr val="tx1"/>
                          </a:solidFill>
                          <a:latin typeface="MS PGothic" panose="020B0600070205080204" charset="-128"/>
                          <a:ea typeface="MS PGothic" panose="020B0600070205080204" charset="-128"/>
                          <a:cs typeface="+mn-cs"/>
                          <a:hlinkClick r:id="rId2" action="ppaction://hlinksldjump"/>
                        </a:rPr>
                        <a:t>4-2-6</a:t>
                      </a:r>
                      <a:r>
                        <a:rPr lang="ja-JP" altLang="en-US" sz="2000" kern="1200" dirty="0">
                          <a:solidFill>
                            <a:schemeClr val="tx1"/>
                          </a:solidFill>
                          <a:latin typeface="MS PGothic" panose="020B0600070205080204" charset="-128"/>
                          <a:ea typeface="MS PGothic" panose="020B0600070205080204" charset="-128"/>
                          <a:cs typeface="+mn-cs"/>
                          <a:hlinkClick r:id="rId2" action="ppaction://hlinksldjump"/>
                        </a:rPr>
                        <a:t>　</a:t>
                      </a:r>
                      <a:r>
                        <a:rPr lang="zh-CN" altLang="en-US" sz="2000" kern="1200" dirty="0">
                          <a:solidFill>
                            <a:schemeClr val="tx1"/>
                          </a:solidFill>
                          <a:latin typeface="MS PGothic" panose="020B0600070205080204" charset="-128"/>
                          <a:ea typeface="MS PGothic" panose="020B0600070205080204" charset="-128"/>
                          <a:cs typeface="+mn-cs"/>
                          <a:hlinkClick r:id="rId2" action="ppaction://hlinksldjump"/>
                        </a:rPr>
                        <a:t>动词、形容词的条件形</a:t>
                      </a:r>
                      <a:endParaRPr lang="zh-CN" altLang="en-US" sz="2000" kern="1200" dirty="0">
                        <a:solidFill>
                          <a:schemeClr val="tx1"/>
                        </a:solidFill>
                        <a:latin typeface="MS PGothic" panose="020B0600070205080204" charset="-128"/>
                        <a:ea typeface="MS PGothic" panose="020B0600070205080204" charset="-128"/>
                        <a:cs typeface="+mn-cs"/>
                        <a:hlinkClick r:id="rId2" action="ppaction://hlinksldjump"/>
                      </a:endParaRPr>
                    </a:p>
                    <a:p>
                      <a:r>
                        <a:rPr lang="en-US" altLang="zh-CN" sz="2000" kern="1200" dirty="0">
                          <a:solidFill>
                            <a:schemeClr val="tx1"/>
                          </a:solidFill>
                          <a:latin typeface="MS PGothic" panose="020B0600070205080204" charset="-128"/>
                          <a:ea typeface="MS PGothic" panose="020B0600070205080204" charset="-128"/>
                          <a:cs typeface="+mn-cs"/>
                          <a:hlinkClick r:id="rId2" action="ppaction://hlinksldjump"/>
                        </a:rPr>
                        <a:t>7-1-5  </a:t>
                      </a:r>
                      <a:r>
                        <a:rPr lang="zh-CN" altLang="en-US" sz="2000" kern="1200" dirty="0">
                          <a:solidFill>
                            <a:schemeClr val="tx1"/>
                          </a:solidFill>
                          <a:latin typeface="MS PGothic" panose="020B0600070205080204" charset="-128"/>
                          <a:ea typeface="宋体" panose="02010600030101010101" pitchFamily="2" charset="-122"/>
                          <a:cs typeface="+mn-cs"/>
                          <a:hlinkClick r:id="rId2" action="ppaction://hlinksldjump"/>
                        </a:rPr>
                        <a:t>名词的条件形</a:t>
                      </a:r>
                      <a:endParaRPr lang="zh-CN" altLang="en-US" sz="2000" kern="1200" dirty="0">
                        <a:solidFill>
                          <a:schemeClr val="tx1"/>
                        </a:solidFill>
                        <a:latin typeface="MS PGothic" panose="020B0600070205080204" charset="-128"/>
                        <a:ea typeface="宋体" panose="02010600030101010101" pitchFamily="2" charset="-122"/>
                        <a:cs typeface="+mn-cs"/>
                        <a:hlinkClick r:id="rId2" action="ppaction://hlinksldjump"/>
                      </a:endParaRPr>
                    </a:p>
                  </a:txBody>
                  <a:tcPr anchor="ctr"/>
                </a:tc>
                <a:tc>
                  <a:txBody>
                    <a:bodyPr/>
                    <a:lstStyle/>
                    <a:p>
                      <a:pPr algn="l">
                        <a:lnSpc>
                          <a:spcPct val="120000"/>
                        </a:lnSpc>
                      </a:pPr>
                      <a:r>
                        <a:rPr lang="en-US" altLang="ja-JP" sz="1800" dirty="0">
                          <a:latin typeface="微软雅黑" panose="020B0503020204020204" pitchFamily="34" charset="-122"/>
                          <a:ea typeface="微软雅黑" panose="020B0503020204020204" pitchFamily="34" charset="-122"/>
                        </a:rPr>
                        <a:t>V</a:t>
                      </a:r>
                      <a:r>
                        <a:rPr lang="ja-JP" altLang="en-US" sz="1800" dirty="0">
                          <a:latin typeface="微软雅黑" panose="020B0503020204020204" pitchFamily="34" charset="-122"/>
                          <a:ea typeface="微软雅黑" panose="020B0503020204020204" pitchFamily="34" charset="-122"/>
                        </a:rPr>
                        <a:t>ば／イ</a:t>
                      </a:r>
                      <a:r>
                        <a:rPr lang="en-US" altLang="ja-JP" sz="1800" dirty="0">
                          <a:latin typeface="微软雅黑" panose="020B0503020204020204" pitchFamily="34" charset="-122"/>
                          <a:ea typeface="微软雅黑" panose="020B0503020204020204" pitchFamily="34" charset="-122"/>
                        </a:rPr>
                        <a:t>A</a:t>
                      </a:r>
                      <a:r>
                        <a:rPr lang="ja-JP" altLang="en-US" sz="1800" dirty="0">
                          <a:latin typeface="微软雅黑" panose="020B0503020204020204" pitchFamily="34" charset="-122"/>
                          <a:ea typeface="微软雅黑" panose="020B0503020204020204" pitchFamily="34" charset="-122"/>
                        </a:rPr>
                        <a:t>ければ／ナ</a:t>
                      </a:r>
                      <a:r>
                        <a:rPr lang="en-US" altLang="ja-JP" sz="1800" dirty="0">
                          <a:latin typeface="微软雅黑" panose="020B0503020204020204" pitchFamily="34" charset="-122"/>
                          <a:ea typeface="微软雅黑" panose="020B0503020204020204" pitchFamily="34" charset="-122"/>
                        </a:rPr>
                        <a:t>A</a:t>
                      </a:r>
                      <a:r>
                        <a:rPr lang="ja-JP" altLang="en-US" sz="1800" dirty="0">
                          <a:latin typeface="微软雅黑" panose="020B0503020204020204" pitchFamily="34" charset="-122"/>
                          <a:ea typeface="微软雅黑" panose="020B0503020204020204" pitchFamily="34" charset="-122"/>
                        </a:rPr>
                        <a:t>なら</a:t>
                      </a:r>
                      <a:r>
                        <a:rPr lang="en-US" altLang="ja-JP" sz="1800" dirty="0">
                          <a:latin typeface="微软雅黑" panose="020B0503020204020204" pitchFamily="34" charset="-122"/>
                          <a:ea typeface="微软雅黑" panose="020B0503020204020204" pitchFamily="34" charset="-122"/>
                        </a:rPr>
                        <a:t>(</a:t>
                      </a:r>
                      <a:r>
                        <a:rPr lang="ja-JP" altLang="en-US" sz="1800" dirty="0">
                          <a:latin typeface="微软雅黑" panose="020B0503020204020204" pitchFamily="34" charset="-122"/>
                          <a:ea typeface="微软雅黑" panose="020B0503020204020204" pitchFamily="34" charset="-122"/>
                        </a:rPr>
                        <a:t>ば</a:t>
                      </a:r>
                      <a:r>
                        <a:rPr lang="en-US" altLang="ja-JP" sz="1800" dirty="0">
                          <a:latin typeface="微软雅黑" panose="020B0503020204020204" pitchFamily="34" charset="-122"/>
                          <a:ea typeface="微软雅黑" panose="020B0503020204020204" pitchFamily="34" charset="-122"/>
                        </a:rPr>
                        <a:t>)</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ja-JP" altLang="en-US" sz="1800" dirty="0">
                          <a:latin typeface="微软雅黑" panose="020B0503020204020204" pitchFamily="34" charset="-122"/>
                          <a:ea typeface="微软雅黑" panose="020B0503020204020204" pitchFamily="34" charset="-122"/>
                        </a:rPr>
                        <a:t>／</a:t>
                      </a:r>
                      <a:r>
                        <a:rPr lang="en-US" altLang="ja-JP" sz="1800" dirty="0">
                          <a:latin typeface="微软雅黑" panose="020B0503020204020204" pitchFamily="34" charset="-122"/>
                          <a:ea typeface="微软雅黑" panose="020B0503020204020204" pitchFamily="34" charset="-122"/>
                        </a:rPr>
                        <a:t>N</a:t>
                      </a:r>
                      <a:r>
                        <a:rPr lang="ja-JP" altLang="en-US" sz="1800" dirty="0">
                          <a:latin typeface="微软雅黑" panose="020B0503020204020204" pitchFamily="34" charset="-122"/>
                          <a:ea typeface="微软雅黑" panose="020B0503020204020204" pitchFamily="34" charset="-122"/>
                        </a:rPr>
                        <a:t>なら</a:t>
                      </a:r>
                      <a:r>
                        <a:rPr lang="en-US" altLang="ja-JP" sz="1800" dirty="0">
                          <a:latin typeface="微软雅黑" panose="020B0503020204020204" pitchFamily="34" charset="-122"/>
                          <a:ea typeface="微软雅黑" panose="020B0503020204020204" pitchFamily="34" charset="-122"/>
                        </a:rPr>
                        <a:t>(</a:t>
                      </a:r>
                      <a:r>
                        <a:rPr lang="ja-JP" altLang="en-US" sz="1800" dirty="0">
                          <a:latin typeface="微软雅黑" panose="020B0503020204020204" pitchFamily="34" charset="-122"/>
                          <a:ea typeface="微软雅黑" panose="020B0503020204020204" pitchFamily="34" charset="-122"/>
                        </a:rPr>
                        <a:t>ば</a:t>
                      </a:r>
                      <a:r>
                        <a:rPr lang="en-US" altLang="ja-JP" sz="1800" dirty="0">
                          <a:latin typeface="微软雅黑" panose="020B0503020204020204" pitchFamily="34" charset="-122"/>
                          <a:ea typeface="微软雅黑" panose="020B0503020204020204" pitchFamily="34" charset="-122"/>
                        </a:rPr>
                        <a:t>)</a:t>
                      </a:r>
                      <a:endParaRPr lang="en-US" altLang="ja-JP" sz="1800" dirty="0">
                        <a:latin typeface="微软雅黑" panose="020B0503020204020204" pitchFamily="34" charset="-122"/>
                        <a:ea typeface="微软雅黑" panose="020B0503020204020204" pitchFamily="34" charset="-122"/>
                      </a:endParaRPr>
                    </a:p>
                  </a:txBody>
                  <a:tcPr anchor="ctr"/>
                </a:tc>
                <a:tc>
                  <a:txBody>
                    <a:bodyPr/>
                    <a:lstStyle/>
                    <a:p>
                      <a:pPr marL="0" algn="l" defTabSz="914400" rtl="0" eaLnBrk="1" latinLnBrk="0" hangingPunct="1">
                        <a:lnSpc>
                          <a:spcPct val="120000"/>
                        </a:lnSpc>
                      </a:pPr>
                      <a:r>
                        <a:rPr lang="zh-CN" altLang="en-US" sz="1800" kern="1200" dirty="0">
                          <a:solidFill>
                            <a:schemeClr val="tx1"/>
                          </a:solidFill>
                          <a:latin typeface="微软雅黑" panose="020B0503020204020204" pitchFamily="34" charset="-122"/>
                          <a:ea typeface="微软雅黑" panose="020B0503020204020204" pitchFamily="34" charset="-122"/>
                          <a:cs typeface="+mn-cs"/>
                        </a:rPr>
                        <a:t>多表示假设条件</a:t>
                      </a: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p>
                      <a:pPr marL="0" algn="l" defTabSz="914400" rtl="0" eaLnBrk="1" latinLnBrk="0" hangingPunct="1">
                        <a:lnSpc>
                          <a:spcPct val="120000"/>
                        </a:lnSpc>
                      </a:pP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txBody>
                  <a:tcPr/>
                </a:tc>
              </a:tr>
              <a:tr h="1078230">
                <a:tc>
                  <a:txBody>
                    <a:bodyPr/>
                    <a:lstStyle/>
                    <a:p>
                      <a:r>
                        <a:rPr lang="ja-JP" altLang="en-US" sz="2000" dirty="0">
                          <a:solidFill>
                            <a:srgbClr val="E66138"/>
                          </a:solidFill>
                        </a:rPr>
                        <a:t>と</a:t>
                      </a:r>
                      <a:r>
                        <a:rPr lang="en-US" altLang="ja-JP" sz="2000" dirty="0">
                          <a:solidFill>
                            <a:srgbClr val="E66138"/>
                          </a:solidFill>
                        </a:rPr>
                        <a:t>    </a:t>
                      </a:r>
                      <a:r>
                        <a:rPr lang="en-US" altLang="zh-CN" sz="2000" dirty="0">
                          <a:solidFill>
                            <a:srgbClr val="E66138"/>
                          </a:solidFill>
                        </a:rPr>
                        <a:t> </a:t>
                      </a:r>
                      <a:endParaRPr lang="en-US" altLang="ja-JP" sz="2000" dirty="0">
                        <a:solidFill>
                          <a:srgbClr val="E66138"/>
                        </a:solidFill>
                      </a:endParaRPr>
                    </a:p>
                    <a:p>
                      <a:r>
                        <a:rPr lang="en-US" altLang="ja-JP" sz="2000" kern="1200" dirty="0">
                          <a:solidFill>
                            <a:schemeClr val="tx1"/>
                          </a:solidFill>
                          <a:latin typeface="MS PGothic" panose="020B0600070205080204" charset="-128"/>
                          <a:ea typeface="MS PGothic" panose="020B0600070205080204" charset="-128"/>
                          <a:cs typeface="+mn-cs"/>
                          <a:hlinkClick r:id="rId3" action="ppaction://hlinksldjump"/>
                        </a:rPr>
                        <a:t>2-1-1</a:t>
                      </a:r>
                      <a:r>
                        <a:rPr lang="ja-JP" altLang="en-US" sz="2000" kern="1200" dirty="0">
                          <a:solidFill>
                            <a:schemeClr val="tx1"/>
                          </a:solidFill>
                          <a:latin typeface="MS PGothic" panose="020B0600070205080204" charset="-128"/>
                          <a:ea typeface="MS PGothic" panose="020B0600070205080204" charset="-128"/>
                          <a:cs typeface="+mn-cs"/>
                          <a:hlinkClick r:id="rId3" action="ppaction://hlinksldjump"/>
                        </a:rPr>
                        <a:t>　～と</a:t>
                      </a:r>
                      <a:r>
                        <a:rPr lang="ja-JP" altLang="en-US" sz="2000" kern="1200" dirty="0">
                          <a:solidFill>
                            <a:schemeClr val="tx1"/>
                          </a:solidFill>
                          <a:latin typeface="MS PGothic" panose="020B0600070205080204" charset="-128"/>
                          <a:ea typeface="MS PGothic" panose="020B0600070205080204" charset="-128"/>
                          <a:cs typeface="+mn-cs"/>
                        </a:rPr>
                        <a:t>＜条件＞</a:t>
                      </a:r>
                      <a:r>
                        <a:rPr lang="en-US" altLang="ja-JP" sz="2000" kern="1200" dirty="0">
                          <a:solidFill>
                            <a:schemeClr val="tx1"/>
                          </a:solidFill>
                          <a:latin typeface="MS PGothic" panose="020B0600070205080204" charset="-128"/>
                          <a:ea typeface="MS PGothic" panose="020B0600070205080204" charset="-128"/>
                          <a:cs typeface="+mn-cs"/>
                        </a:rPr>
                        <a:t>    </a:t>
                      </a:r>
                      <a:r>
                        <a:rPr lang="en-US" altLang="zh-CN" sz="2000" kern="1200" dirty="0">
                          <a:solidFill>
                            <a:schemeClr val="tx1"/>
                          </a:solidFill>
                          <a:latin typeface="MS PGothic" panose="020B0600070205080204" charset="-128"/>
                          <a:ea typeface="宋体" panose="02010600030101010101" pitchFamily="2" charset="-122"/>
                          <a:cs typeface="+mn-cs"/>
                        </a:rPr>
                        <a:t> </a:t>
                      </a:r>
                      <a:r>
                        <a:rPr lang="en-US" altLang="ja-JP" sz="2000" kern="1200" dirty="0">
                          <a:solidFill>
                            <a:schemeClr val="tx1"/>
                          </a:solidFill>
                          <a:latin typeface="MS PGothic" panose="020B0600070205080204" charset="-128"/>
                          <a:ea typeface="MS PGothic" panose="020B0600070205080204" charset="-128"/>
                          <a:cs typeface="+mn-cs"/>
                        </a:rPr>
                        <a:t> </a:t>
                      </a:r>
                      <a:endParaRPr lang="en-US" altLang="ja-JP" sz="2000" kern="1200" dirty="0">
                        <a:solidFill>
                          <a:schemeClr val="tx1"/>
                        </a:solidFill>
                        <a:latin typeface="MS PGothic" panose="020B0600070205080204" charset="-128"/>
                        <a:ea typeface="MS PGothic" panose="020B0600070205080204" charset="-128"/>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latin typeface="MS PGothic" panose="020B0600070205080204" charset="-128"/>
                          <a:ea typeface="MS PGothic" panose="020B0600070205080204" charset="-128"/>
                          <a:hlinkClick r:id="rId4" action="ppaction://hlinksldjump"/>
                        </a:rPr>
                        <a:t>2-1-6</a:t>
                      </a:r>
                      <a:r>
                        <a:rPr lang="ja-JP" altLang="en-US" sz="2000" dirty="0">
                          <a:latin typeface="MS PGothic" panose="020B0600070205080204" charset="-128"/>
                          <a:ea typeface="MS PGothic" panose="020B0600070205080204" charset="-128"/>
                          <a:hlinkClick r:id="rId4" action="ppaction://hlinksldjump"/>
                        </a:rPr>
                        <a:t>　～ないと～ない</a:t>
                      </a:r>
                      <a:r>
                        <a:rPr lang="ja-JP" altLang="en-US" sz="2000" dirty="0">
                          <a:latin typeface="MS PGothic" panose="020B0600070205080204" charset="-128"/>
                          <a:ea typeface="MS PGothic" panose="020B0600070205080204" charset="-128"/>
                        </a:rPr>
                        <a:t>＜否定性条件＞</a:t>
                      </a:r>
                      <a:endParaRPr lang="ja-JP" altLang="en-US" sz="2000" kern="1200" dirty="0">
                        <a:solidFill>
                          <a:schemeClr val="tx1"/>
                        </a:solidFill>
                        <a:latin typeface="MS PGothic" panose="020B0600070205080204" charset="-128"/>
                        <a:ea typeface="MS PGothic" panose="020B0600070205080204" charset="-128"/>
                        <a:cs typeface="+mn-cs"/>
                      </a:endParaRPr>
                    </a:p>
                  </a:txBody>
                  <a:tcPr anchor="ctr"/>
                </a:tc>
                <a:tc>
                  <a:txBody>
                    <a:bodyPr/>
                    <a:lstStyle/>
                    <a:p>
                      <a:pPr algn="l">
                        <a:lnSpc>
                          <a:spcPct val="120000"/>
                        </a:lnSpc>
                      </a:pPr>
                      <a:r>
                        <a:rPr lang="zh-CN" altLang="en-US" sz="1800" dirty="0">
                          <a:latin typeface="微软雅黑" panose="020B0503020204020204" pitchFamily="34" charset="-122"/>
                          <a:ea typeface="微软雅黑" panose="020B0503020204020204" pitchFamily="34" charset="-122"/>
                        </a:rPr>
                        <a:t>简体非过去式</a:t>
                      </a:r>
                      <a:r>
                        <a:rPr lang="ja-JP" altLang="en-US" sz="1800" dirty="0">
                          <a:latin typeface="微软雅黑" panose="020B0503020204020204" pitchFamily="34" charset="-122"/>
                          <a:ea typeface="微软雅黑" panose="020B0503020204020204" pitchFamily="34" charset="-122"/>
                        </a:rPr>
                        <a:t>＋と</a:t>
                      </a:r>
                      <a:endParaRPr lang="ja-JP" altLang="en-US" sz="1800" dirty="0">
                        <a:latin typeface="微软雅黑" panose="020B0503020204020204" pitchFamily="34" charset="-122"/>
                        <a:ea typeface="微软雅黑" panose="020B0503020204020204" pitchFamily="34" charset="-122"/>
                      </a:endParaRPr>
                    </a:p>
                    <a:p>
                      <a:pPr algn="l">
                        <a:lnSpc>
                          <a:spcPct val="120000"/>
                        </a:lnSpc>
                      </a:pPr>
                      <a:r>
                        <a:rPr lang="en-US" altLang="zh-CN" sz="1800" dirty="0">
                          <a:latin typeface="微软雅黑" panose="020B0503020204020204" pitchFamily="34" charset="-122"/>
                          <a:ea typeface="微软雅黑" panose="020B0503020204020204" pitchFamily="34" charset="-122"/>
                        </a:rPr>
                        <a:t>A2</a:t>
                      </a:r>
                      <a:r>
                        <a:rPr lang="ja-JP" altLang="en-US" sz="1800" dirty="0">
                          <a:latin typeface="微软雅黑" panose="020B0503020204020204" pitchFamily="34" charset="-122"/>
                          <a:ea typeface="微软雅黑" panose="020B0503020204020204" pitchFamily="34" charset="-122"/>
                        </a:rPr>
                        <a:t>、Ｎでないと</a:t>
                      </a: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sym typeface="+mn-ea"/>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用于</a:t>
                      </a:r>
                      <a:r>
                        <a:rPr lang="ja-JP" altLang="en-US" sz="1800" dirty="0">
                          <a:solidFill>
                            <a:srgbClr val="FF0000"/>
                          </a:solidFill>
                          <a:latin typeface="微软雅黑" panose="020B0503020204020204" pitchFamily="34" charset="-122"/>
                          <a:ea typeface="微软雅黑" panose="020B0503020204020204" pitchFamily="34" charset="-122"/>
                        </a:rPr>
                        <a:t>客观陈述</a:t>
                      </a:r>
                      <a:r>
                        <a:rPr lang="zh-CN" altLang="en-US" sz="1800" dirty="0">
                          <a:latin typeface="微软雅黑" panose="020B0503020204020204" pitchFamily="34" charset="-122"/>
                          <a:ea typeface="微软雅黑" panose="020B0503020204020204" pitchFamily="34" charset="-122"/>
                        </a:rPr>
                        <a:t>，</a:t>
                      </a:r>
                      <a:r>
                        <a:rPr lang="zh-CN" altLang="en-US" sz="1800" kern="1200" dirty="0">
                          <a:solidFill>
                            <a:schemeClr val="tx1"/>
                          </a:solidFill>
                          <a:latin typeface="Kozuka Gothic Pro R" panose="020B0400000000000000" pitchFamily="34" charset="-128"/>
                          <a:ea typeface="Kozuka Gothic Pro R" panose="020B0400000000000000" pitchFamily="34" charset="-128"/>
                          <a:cs typeface="+mn-cs"/>
                        </a:rPr>
                        <a:t>后面不能是意志性表达</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p>
                      <a:pPr>
                        <a:lnSpc>
                          <a:spcPct val="120000"/>
                        </a:lnSpc>
                      </a:pPr>
                      <a:r>
                        <a:rPr lang="ja-JP" altLang="ja-JP" sz="1800" dirty="0">
                          <a:solidFill>
                            <a:srgbClr val="FF0000"/>
                          </a:solidFill>
                          <a:latin typeface="微软雅黑" panose="020B0503020204020204" pitchFamily="34" charset="-122"/>
                          <a:ea typeface="微软雅黑" panose="020B0503020204020204" pitchFamily="34" charset="-122"/>
                        </a:rPr>
                        <a:t>急がないと、遅刻するよ。</a:t>
                      </a:r>
                      <a:endParaRPr lang="ja-JP" altLang="ja-JP" sz="1800" dirty="0">
                        <a:solidFill>
                          <a:srgbClr val="FF0000"/>
                        </a:solidFill>
                        <a:latin typeface="微软雅黑" panose="020B0503020204020204" pitchFamily="34" charset="-122"/>
                        <a:ea typeface="微软雅黑" panose="020B0503020204020204" pitchFamily="34" charset="-122"/>
                      </a:endParaRPr>
                    </a:p>
                  </a:txBody>
                  <a:tcPr/>
                </a:tc>
              </a:tr>
              <a:tr h="1160145">
                <a:tc>
                  <a:txBody>
                    <a:bodyPr/>
                    <a:lstStyle/>
                    <a:p>
                      <a:r>
                        <a:rPr lang="ja-JP" altLang="en-US" sz="2000" dirty="0">
                          <a:solidFill>
                            <a:srgbClr val="E66138"/>
                          </a:solidFill>
                        </a:rPr>
                        <a:t>たら</a:t>
                      </a:r>
                      <a:r>
                        <a:rPr lang="en-US" altLang="zh-CN" sz="2000" dirty="0">
                          <a:solidFill>
                            <a:srgbClr val="E66138"/>
                          </a:solidFill>
                        </a:rPr>
                        <a:t> </a:t>
                      </a:r>
                      <a:r>
                        <a:rPr lang="ja-JP" altLang="en-US" sz="2000" dirty="0">
                          <a:solidFill>
                            <a:srgbClr val="E66138"/>
                          </a:solidFill>
                        </a:rPr>
                        <a:t>　　</a:t>
                      </a:r>
                      <a:endParaRPr lang="en-US" altLang="ja-JP" sz="2000" dirty="0">
                        <a:solidFill>
                          <a:srgbClr val="E66138"/>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kern="1200" dirty="0">
                          <a:solidFill>
                            <a:schemeClr val="tx1"/>
                          </a:solidFill>
                          <a:latin typeface="MS PGothic" panose="020B0600070205080204" charset="-128"/>
                          <a:ea typeface="MS PGothic" panose="020B0600070205080204" charset="-128"/>
                          <a:cs typeface="+mn-cs"/>
                          <a:hlinkClick r:id="rId5" action="ppaction://hlinksldjump"/>
                        </a:rPr>
                        <a:t>3-2-5</a:t>
                      </a:r>
                      <a:r>
                        <a:rPr lang="ja-JP" altLang="en-US" sz="2000" kern="1200" dirty="0">
                          <a:solidFill>
                            <a:schemeClr val="tx1"/>
                          </a:solidFill>
                          <a:latin typeface="MS PGothic" panose="020B0600070205080204" charset="-128"/>
                          <a:ea typeface="MS PGothic" panose="020B0600070205080204" charset="-128"/>
                          <a:cs typeface="+mn-cs"/>
                          <a:hlinkClick r:id="rId5" action="ppaction://hlinksldjump"/>
                        </a:rPr>
                        <a:t>　</a:t>
                      </a:r>
                      <a:r>
                        <a:rPr lang="en-US" altLang="ja-JP" sz="2000" kern="1200" dirty="0">
                          <a:solidFill>
                            <a:schemeClr val="tx1"/>
                          </a:solidFill>
                          <a:latin typeface="MS PGothic" panose="020B0600070205080204" charset="-128"/>
                          <a:ea typeface="MS PGothic" panose="020B0600070205080204" charset="-128"/>
                          <a:cs typeface="+mn-cs"/>
                          <a:hlinkClick r:id="rId5" action="ppaction://hlinksldjump"/>
                        </a:rPr>
                        <a:t>V</a:t>
                      </a:r>
                      <a:r>
                        <a:rPr lang="ja-JP" altLang="en-US" sz="2000" kern="1200" dirty="0">
                          <a:solidFill>
                            <a:schemeClr val="tx1"/>
                          </a:solidFill>
                          <a:latin typeface="MS PGothic" panose="020B0600070205080204" charset="-128"/>
                          <a:ea typeface="MS PGothic" panose="020B0600070205080204" charset="-128"/>
                          <a:cs typeface="+mn-cs"/>
                          <a:hlinkClick r:id="rId5" action="ppaction://hlinksldjump"/>
                        </a:rPr>
                        <a:t>たら～た</a:t>
                      </a:r>
                      <a:r>
                        <a:rPr lang="ja-JP" altLang="en-US" sz="2000" kern="1200" dirty="0">
                          <a:solidFill>
                            <a:schemeClr val="tx1"/>
                          </a:solidFill>
                          <a:latin typeface="MS PGothic" panose="020B0600070205080204" charset="-128"/>
                          <a:ea typeface="MS PGothic" panose="020B0600070205080204" charset="-128"/>
                          <a:cs typeface="+mn-cs"/>
                        </a:rPr>
                        <a:t>＜契机～发现＞</a:t>
                      </a:r>
                      <a:r>
                        <a:rPr lang="en-US" altLang="zh-CN" sz="2000" kern="1200" dirty="0">
                          <a:solidFill>
                            <a:schemeClr val="tx1"/>
                          </a:solidFill>
                          <a:latin typeface="MS PGothic" panose="020B0600070205080204" charset="-128"/>
                          <a:ea typeface="宋体" panose="02010600030101010101" pitchFamily="2" charset="-122"/>
                          <a:cs typeface="+mn-cs"/>
                        </a:rPr>
                        <a:t> </a:t>
                      </a:r>
                      <a:endParaRPr lang="en-US" altLang="ja-JP" sz="2000" dirty="0">
                        <a:solidFill>
                          <a:srgbClr val="E66138"/>
                        </a:solidFill>
                      </a:endParaRPr>
                    </a:p>
                    <a:p>
                      <a:pPr marL="0" algn="l" defTabSz="914400" rtl="0" eaLnBrk="1" latinLnBrk="0" hangingPunct="1"/>
                      <a:r>
                        <a:rPr lang="en-US" altLang="ja-JP" sz="2000" kern="1200" dirty="0">
                          <a:solidFill>
                            <a:schemeClr val="tx1"/>
                          </a:solidFill>
                          <a:latin typeface="MS PGothic" panose="020B0600070205080204" charset="-128"/>
                          <a:ea typeface="MS PGothic" panose="020B0600070205080204" charset="-128"/>
                          <a:cs typeface="+mn-cs"/>
                          <a:hlinkClick r:id="rId6" action="ppaction://hlinksldjump"/>
                        </a:rPr>
                        <a:t>4-2-4</a:t>
                      </a:r>
                      <a:r>
                        <a:rPr lang="ja-JP" altLang="en-US" sz="2000" kern="1200" dirty="0">
                          <a:solidFill>
                            <a:schemeClr val="tx1"/>
                          </a:solidFill>
                          <a:latin typeface="MS PGothic" panose="020B0600070205080204" charset="-128"/>
                          <a:ea typeface="MS PGothic" panose="020B0600070205080204" charset="-128"/>
                          <a:cs typeface="+mn-cs"/>
                          <a:hlinkClick r:id="rId6" action="ppaction://hlinksldjump"/>
                        </a:rPr>
                        <a:t>　Ｖた＋ら</a:t>
                      </a:r>
                      <a:r>
                        <a:rPr lang="ja-JP" altLang="en-US" sz="2000" kern="1200" dirty="0">
                          <a:solidFill>
                            <a:schemeClr val="tx1"/>
                          </a:solidFill>
                          <a:latin typeface="MS PGothic" panose="020B0600070205080204" charset="-128"/>
                          <a:ea typeface="MS PGothic" panose="020B0600070205080204" charset="-128"/>
                          <a:cs typeface="+mn-cs"/>
                        </a:rPr>
                        <a:t>＜</a:t>
                      </a:r>
                      <a:r>
                        <a:rPr lang="zh-CN" altLang="ja-JP" sz="2000" kern="1200" dirty="0">
                          <a:solidFill>
                            <a:schemeClr val="tx1"/>
                          </a:solidFill>
                          <a:latin typeface="MS PGothic" panose="020B0600070205080204" charset="-128"/>
                          <a:ea typeface="宋体" panose="02010600030101010101" pitchFamily="2" charset="-122"/>
                          <a:cs typeface="+mn-cs"/>
                        </a:rPr>
                        <a:t>确定</a:t>
                      </a:r>
                      <a:r>
                        <a:rPr lang="ja-JP" altLang="en-US" sz="2000" kern="1200" dirty="0">
                          <a:solidFill>
                            <a:schemeClr val="tx1"/>
                          </a:solidFill>
                          <a:latin typeface="MS PGothic" panose="020B0600070205080204" charset="-128"/>
                          <a:ea typeface="MS PGothic" panose="020B0600070205080204" charset="-128"/>
                          <a:cs typeface="+mn-cs"/>
                        </a:rPr>
                        <a:t>条件</a:t>
                      </a:r>
                      <a:r>
                        <a:rPr lang="zh-CN" altLang="ja-JP" sz="2000" kern="1200" dirty="0">
                          <a:solidFill>
                            <a:schemeClr val="tx1"/>
                          </a:solidFill>
                          <a:latin typeface="MS PGothic" panose="020B0600070205080204" charset="-128"/>
                          <a:ea typeface="宋体" panose="02010600030101010101" pitchFamily="2" charset="-122"/>
                          <a:cs typeface="+mn-cs"/>
                        </a:rPr>
                        <a:t>、假定条件</a:t>
                      </a:r>
                      <a:r>
                        <a:rPr lang="ja-JP" altLang="en-US" sz="2000" kern="1200" dirty="0">
                          <a:solidFill>
                            <a:schemeClr val="tx1"/>
                          </a:solidFill>
                          <a:latin typeface="MS PGothic" panose="020B0600070205080204" charset="-128"/>
                          <a:ea typeface="MS PGothic" panose="020B0600070205080204" charset="-128"/>
                          <a:cs typeface="+mn-cs"/>
                        </a:rPr>
                        <a:t>＞</a:t>
                      </a:r>
                      <a:endParaRPr lang="ja-JP" altLang="en-US" sz="2000" kern="1200" dirty="0">
                        <a:solidFill>
                          <a:schemeClr val="tx1"/>
                        </a:solidFill>
                        <a:latin typeface="MS PGothic" panose="020B0600070205080204" charset="-128"/>
                        <a:ea typeface="MS PGothic" panose="020B0600070205080204" charset="-128"/>
                        <a:cs typeface="+mn-cs"/>
                      </a:endParaRPr>
                    </a:p>
                    <a:p>
                      <a:pPr marL="0" algn="l" defTabSz="914400" rtl="0" eaLnBrk="1" latinLnBrk="0" hangingPunct="1"/>
                      <a:r>
                        <a:rPr lang="en-US" altLang="ja-JP" sz="2000" dirty="0">
                          <a:latin typeface="MS PGothic" panose="020B0600070205080204" charset="-128"/>
                          <a:ea typeface="MS PGothic" panose="020B0600070205080204" charset="-128"/>
                          <a:sym typeface="+mn-ea"/>
                          <a:hlinkClick r:id="rId7" action="ppaction://hlinksldjump"/>
                        </a:rPr>
                        <a:t>7</a:t>
                      </a:r>
                      <a:r>
                        <a:rPr lang="en-US" altLang="ja-JP" sz="2000" dirty="0">
                          <a:latin typeface="MS PGothic" panose="020B0600070205080204" charset="-128"/>
                          <a:ea typeface="MS PGothic" panose="020B0600070205080204" charset="-128"/>
                          <a:sym typeface="+mn-ea"/>
                          <a:hlinkClick r:id="rId7" action="ppaction://hlinksldjump"/>
                        </a:rPr>
                        <a:t>-2-2</a:t>
                      </a:r>
                      <a:r>
                        <a:rPr lang="ja-JP" altLang="en-US" sz="2000" dirty="0">
                          <a:latin typeface="MS PGothic" panose="020B0600070205080204" charset="-128"/>
                          <a:ea typeface="MS PGothic" panose="020B0600070205080204" charset="-128"/>
                          <a:sym typeface="+mn-ea"/>
                          <a:hlinkClick r:id="rId7" action="ppaction://hlinksldjump"/>
                        </a:rPr>
                        <a:t>　疑问词+ Vたらいいか</a:t>
                      </a:r>
                      <a:r>
                        <a:rPr lang="ja-JP" altLang="en-US" sz="2000" dirty="0">
                          <a:latin typeface="MS PGothic" panose="020B0600070205080204" charset="-128"/>
                          <a:ea typeface="MS PGothic" panose="020B0600070205080204" charset="-128"/>
                          <a:sym typeface="+mn-ea"/>
                        </a:rPr>
                        <a:t>＜</a:t>
                      </a:r>
                      <a:r>
                        <a:rPr lang="zh-CN" sz="2000" dirty="0">
                          <a:latin typeface="MS PGothic" panose="020B0600070205080204" charset="-128"/>
                          <a:ea typeface="宋体" panose="02010600030101010101" pitchFamily="2" charset="-122"/>
                          <a:sym typeface="+mn-ea"/>
                        </a:rPr>
                        <a:t>询问</a:t>
                      </a:r>
                      <a:r>
                        <a:rPr lang="ja-JP" altLang="en-US" sz="2000" dirty="0">
                          <a:latin typeface="MS PGothic" panose="020B0600070205080204" charset="-128"/>
                          <a:ea typeface="MS PGothic" panose="020B0600070205080204" charset="-128"/>
                          <a:sym typeface="+mn-ea"/>
                        </a:rPr>
                        <a:t>＞</a:t>
                      </a:r>
                      <a:r>
                        <a:rPr lang="ja-JP" altLang="en-US" sz="2000" kern="1200" dirty="0">
                          <a:solidFill>
                            <a:schemeClr val="tx1"/>
                          </a:solidFill>
                          <a:latin typeface="MS PGothic" panose="020B0600070205080204" charset="-128"/>
                          <a:ea typeface="宋体" panose="02010600030101010101" pitchFamily="2" charset="-122"/>
                          <a:cs typeface="+mn-cs"/>
                        </a:rPr>
                        <a:t>　　</a:t>
                      </a:r>
                      <a:r>
                        <a:rPr lang="en-US" altLang="zh-CN" sz="2000" kern="1200" dirty="0">
                          <a:solidFill>
                            <a:schemeClr val="tx1"/>
                          </a:solidFill>
                          <a:latin typeface="MS PGothic" panose="020B0600070205080204" charset="-128"/>
                          <a:ea typeface="宋体" panose="02010600030101010101" pitchFamily="2" charset="-122"/>
                          <a:cs typeface="+mn-cs"/>
                        </a:rPr>
                        <a:t> </a:t>
                      </a:r>
                      <a:endParaRPr lang="ja-JP" altLang="en-US" sz="2000" kern="1200" dirty="0">
                        <a:solidFill>
                          <a:schemeClr val="tx1"/>
                        </a:solidFill>
                        <a:latin typeface="MS PGothic" panose="020B0600070205080204" charset="-128"/>
                        <a:ea typeface="MS PGothic" panose="020B0600070205080204" charset="-128"/>
                        <a:cs typeface="+mn-cs"/>
                      </a:endParaRPr>
                    </a:p>
                  </a:txBody>
                  <a:tcPr anchor="ctr"/>
                </a:tc>
                <a:tc>
                  <a:txBody>
                    <a:bodyPr/>
                    <a:lstStyle/>
                    <a:p>
                      <a:pPr algn="l">
                        <a:lnSpc>
                          <a:spcPct val="120000"/>
                        </a:lnSpc>
                      </a:pPr>
                      <a:r>
                        <a:rPr lang="zh-CN" altLang="en-US" sz="1800" kern="1200" dirty="0">
                          <a:solidFill>
                            <a:srgbClr val="FF0000"/>
                          </a:solidFill>
                          <a:latin typeface="微软雅黑" panose="020B0503020204020204" pitchFamily="34" charset="-122"/>
                          <a:ea typeface="微软雅黑" panose="020B0503020204020204" pitchFamily="34" charset="-122"/>
                          <a:cs typeface="+mn-cs"/>
                        </a:rPr>
                        <a:t>竟然（意外）</a:t>
                      </a:r>
                      <a:r>
                        <a:rPr lang="ja-JP" altLang="zh-CN" sz="1800" kern="1200" dirty="0">
                          <a:solidFill>
                            <a:srgbClr val="FF0000"/>
                          </a:solidFill>
                          <a:latin typeface="微软雅黑" panose="020B0503020204020204" pitchFamily="34" charset="-122"/>
                          <a:ea typeface="微软雅黑" panose="020B0503020204020204" pitchFamily="34" charset="-122"/>
                          <a:cs typeface="+mn-cs"/>
                        </a:rPr>
                        <a:t>　飲んだら</a:t>
                      </a:r>
                      <a:endParaRPr lang="en-US" altLang="ja-JP" sz="1800" kern="1200" dirty="0">
                        <a:solidFill>
                          <a:schemeClr val="tx1"/>
                        </a:solidFill>
                        <a:latin typeface="微软雅黑" panose="020B0503020204020204" pitchFamily="34" charset="-122"/>
                        <a:ea typeface="微软雅黑" panose="020B0503020204020204" pitchFamily="34" charset="-122"/>
                        <a:cs typeface="+mn-cs"/>
                      </a:endParaRPr>
                    </a:p>
                    <a:p>
                      <a:pPr algn="l">
                        <a:lnSpc>
                          <a:spcPct val="120000"/>
                        </a:lnSpc>
                      </a:pPr>
                      <a:r>
                        <a:rPr lang="en-US" altLang="ja-JP" sz="1800" kern="1200" dirty="0">
                          <a:solidFill>
                            <a:schemeClr val="tx1"/>
                          </a:solidFill>
                          <a:latin typeface="微软雅黑" panose="020B0503020204020204" pitchFamily="34" charset="-122"/>
                          <a:ea typeface="微软雅黑" panose="020B0503020204020204" pitchFamily="34" charset="-122"/>
                          <a:cs typeface="+mn-cs"/>
                        </a:rPr>
                        <a:t>V</a:t>
                      </a:r>
                      <a:r>
                        <a:rPr lang="ja-JP" altLang="en-US" sz="1800" kern="1200" dirty="0">
                          <a:solidFill>
                            <a:schemeClr val="tx1"/>
                          </a:solidFill>
                          <a:latin typeface="微软雅黑" panose="020B0503020204020204" pitchFamily="34" charset="-122"/>
                          <a:ea typeface="微软雅黑" panose="020B0503020204020204" pitchFamily="34" charset="-122"/>
                          <a:cs typeface="+mn-cs"/>
                        </a:rPr>
                        <a:t>たら／イ</a:t>
                      </a:r>
                      <a:r>
                        <a:rPr lang="en-US" altLang="ja-JP" sz="1800" kern="1200" dirty="0">
                          <a:solidFill>
                            <a:schemeClr val="tx1"/>
                          </a:solidFill>
                          <a:latin typeface="微软雅黑" panose="020B0503020204020204" pitchFamily="34" charset="-122"/>
                          <a:ea typeface="微软雅黑" panose="020B0503020204020204" pitchFamily="34" charset="-122"/>
                          <a:cs typeface="+mn-cs"/>
                        </a:rPr>
                        <a:t>A</a:t>
                      </a:r>
                      <a:r>
                        <a:rPr lang="ja-JP" altLang="en-US" sz="1800" kern="1200" dirty="0">
                          <a:solidFill>
                            <a:schemeClr val="tx1"/>
                          </a:solidFill>
                          <a:latin typeface="微软雅黑" panose="020B0503020204020204" pitchFamily="34" charset="-122"/>
                          <a:ea typeface="微软雅黑" panose="020B0503020204020204" pitchFamily="34" charset="-122"/>
                          <a:cs typeface="+mn-cs"/>
                        </a:rPr>
                        <a:t>かったら／</a:t>
                      </a:r>
                      <a:endParaRPr lang="en-US" altLang="ja-JP" sz="1800" kern="1200" dirty="0">
                        <a:solidFill>
                          <a:schemeClr val="tx1"/>
                        </a:solidFill>
                        <a:latin typeface="微软雅黑" panose="020B0503020204020204" pitchFamily="34" charset="-122"/>
                        <a:ea typeface="微软雅黑" panose="020B0503020204020204" pitchFamily="34" charset="-122"/>
                        <a:cs typeface="+mn-cs"/>
                      </a:endParaRPr>
                    </a:p>
                    <a:p>
                      <a:pPr algn="l">
                        <a:lnSpc>
                          <a:spcPct val="120000"/>
                        </a:lnSpc>
                      </a:pPr>
                      <a:r>
                        <a:rPr lang="ja-JP" altLang="en-US" sz="1800" kern="1200" dirty="0">
                          <a:solidFill>
                            <a:schemeClr val="tx1"/>
                          </a:solidFill>
                          <a:latin typeface="微软雅黑" panose="020B0503020204020204" pitchFamily="34" charset="-122"/>
                          <a:ea typeface="微软雅黑" panose="020B0503020204020204" pitchFamily="34" charset="-122"/>
                          <a:cs typeface="+mn-cs"/>
                        </a:rPr>
                        <a:t>ナ</a:t>
                      </a:r>
                      <a:r>
                        <a:rPr lang="en-US" altLang="ja-JP" sz="1800" kern="1200" dirty="0">
                          <a:solidFill>
                            <a:schemeClr val="tx1"/>
                          </a:solidFill>
                          <a:latin typeface="微软雅黑" panose="020B0503020204020204" pitchFamily="34" charset="-122"/>
                          <a:ea typeface="微软雅黑" panose="020B0503020204020204" pitchFamily="34" charset="-122"/>
                          <a:cs typeface="+mn-cs"/>
                        </a:rPr>
                        <a:t>A</a:t>
                      </a:r>
                      <a:r>
                        <a:rPr lang="ja-JP" altLang="en-US" sz="1800" kern="1200" dirty="0">
                          <a:solidFill>
                            <a:schemeClr val="tx1"/>
                          </a:solidFill>
                          <a:latin typeface="微软雅黑" panose="020B0503020204020204" pitchFamily="34" charset="-122"/>
                          <a:ea typeface="微软雅黑" panose="020B0503020204020204" pitchFamily="34" charset="-122"/>
                          <a:cs typeface="+mn-cs"/>
                        </a:rPr>
                        <a:t>词干だったら／</a:t>
                      </a:r>
                      <a:r>
                        <a:rPr lang="en-US" altLang="ja-JP" sz="1800" kern="1200" dirty="0">
                          <a:solidFill>
                            <a:schemeClr val="tx1"/>
                          </a:solidFill>
                          <a:latin typeface="微软雅黑" panose="020B0503020204020204" pitchFamily="34" charset="-122"/>
                          <a:ea typeface="微软雅黑" panose="020B0503020204020204" pitchFamily="34" charset="-122"/>
                          <a:cs typeface="+mn-cs"/>
                        </a:rPr>
                        <a:t>N</a:t>
                      </a:r>
                      <a:r>
                        <a:rPr lang="ja-JP" altLang="en-US" sz="1800" kern="1200" dirty="0">
                          <a:solidFill>
                            <a:schemeClr val="tx1"/>
                          </a:solidFill>
                          <a:latin typeface="微软雅黑" panose="020B0503020204020204" pitchFamily="34" charset="-122"/>
                          <a:ea typeface="微软雅黑" panose="020B0503020204020204" pitchFamily="34" charset="-122"/>
                          <a:cs typeface="+mn-cs"/>
                        </a:rPr>
                        <a:t>だったら</a:t>
                      </a:r>
                      <a:endParaRPr lang="ja-JP"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nSpc>
                          <a:spcPct val="120000"/>
                        </a:lnSpc>
                      </a:pPr>
                      <a:r>
                        <a:rPr lang="zh-CN" altLang="en-US" sz="1800" u="none" kern="1200" dirty="0">
                          <a:solidFill>
                            <a:schemeClr val="tx1"/>
                          </a:solidFill>
                          <a:latin typeface="微软雅黑" panose="020B0503020204020204" pitchFamily="34" charset="-122"/>
                          <a:ea typeface="微软雅黑" panose="020B0503020204020204" pitchFamily="34" charset="-122"/>
                          <a:cs typeface="+mn-cs"/>
                        </a:rPr>
                        <a:t>表示假定条件时有时可与</a:t>
                      </a:r>
                      <a:r>
                        <a:rPr lang="ja-JP" altLang="en-US" sz="1800" u="none" kern="1200" dirty="0">
                          <a:solidFill>
                            <a:schemeClr val="tx1"/>
                          </a:solidFill>
                          <a:latin typeface="微软雅黑" panose="020B0503020204020204" pitchFamily="34" charset="-122"/>
                          <a:ea typeface="微软雅黑" panose="020B0503020204020204" pitchFamily="34" charset="-122"/>
                          <a:cs typeface="+mn-cs"/>
                        </a:rPr>
                        <a:t>ば</a:t>
                      </a:r>
                      <a:r>
                        <a:rPr lang="zh-CN" altLang="en-US" sz="1800" u="none" kern="1200" dirty="0">
                          <a:solidFill>
                            <a:schemeClr val="tx1"/>
                          </a:solidFill>
                          <a:latin typeface="微软雅黑" panose="020B0503020204020204" pitchFamily="34" charset="-122"/>
                          <a:ea typeface="微软雅黑" panose="020B0503020204020204" pitchFamily="34" charset="-122"/>
                          <a:cs typeface="+mn-cs"/>
                        </a:rPr>
                        <a:t>互换</a:t>
                      </a:r>
                      <a:endParaRPr lang="en-US" altLang="zh-CN" sz="1800" u="none" kern="1200" dirty="0">
                        <a:solidFill>
                          <a:schemeClr val="tx1"/>
                        </a:solidFill>
                        <a:latin typeface="微软雅黑" panose="020B0503020204020204" pitchFamily="34" charset="-122"/>
                        <a:ea typeface="微软雅黑" panose="020B0503020204020204" pitchFamily="34" charset="-122"/>
                        <a:cs typeface="+mn-cs"/>
                      </a:endParaRPr>
                    </a:p>
                    <a:p>
                      <a:pPr>
                        <a:lnSpc>
                          <a:spcPct val="120000"/>
                        </a:lnSpc>
                      </a:pPr>
                      <a:r>
                        <a:rPr lang="zh-CN" altLang="en-US" sz="1800" u="none" kern="1200" dirty="0">
                          <a:solidFill>
                            <a:srgbClr val="FF0000"/>
                          </a:solidFill>
                          <a:latin typeface="微软雅黑" panose="020B0503020204020204" pitchFamily="34" charset="-122"/>
                          <a:ea typeface="微软雅黑" panose="020B0503020204020204" pitchFamily="34" charset="-122"/>
                          <a:cs typeface="+mn-cs"/>
                        </a:rPr>
                        <a:t>以先完成前项为前提，提出后项时不能换成</a:t>
                      </a:r>
                      <a:r>
                        <a:rPr lang="ja-JP" altLang="en-US" sz="1800" u="none" kern="1200" dirty="0">
                          <a:solidFill>
                            <a:srgbClr val="FF0000"/>
                          </a:solidFill>
                          <a:latin typeface="微软雅黑" panose="020B0503020204020204" pitchFamily="34" charset="-122"/>
                          <a:ea typeface="微软雅黑" panose="020B0503020204020204" pitchFamily="34" charset="-122"/>
                          <a:cs typeface="+mn-cs"/>
                        </a:rPr>
                        <a:t>ば</a:t>
                      </a:r>
                      <a:endParaRPr lang="ja-JP" altLang="en-US" sz="1800" u="none" kern="1200" dirty="0">
                        <a:solidFill>
                          <a:srgbClr val="FF0000"/>
                        </a:solidFill>
                        <a:latin typeface="微软雅黑" panose="020B0503020204020204" pitchFamily="34" charset="-122"/>
                        <a:ea typeface="微软雅黑" panose="020B0503020204020204" pitchFamily="34" charset="-122"/>
                        <a:cs typeface="+mn-cs"/>
                      </a:endParaRPr>
                    </a:p>
                  </a:txBody>
                  <a:tcPr/>
                </a:tc>
              </a:tr>
              <a:tr h="654050">
                <a:tc>
                  <a:txBody>
                    <a:bodyPr/>
                    <a:p>
                      <a:pPr marL="0" algn="l" defTabSz="914400" rtl="0" eaLnBrk="1" latinLnBrk="0" hangingPunct="1">
                        <a:buNone/>
                      </a:pPr>
                      <a:r>
                        <a:rPr lang="ja-JP" altLang="en-US" sz="2000" dirty="0">
                          <a:solidFill>
                            <a:srgbClr val="E66138"/>
                          </a:solidFill>
                          <a:sym typeface="+mn-ea"/>
                        </a:rPr>
                        <a:t>なら</a:t>
                      </a:r>
                      <a:r>
                        <a:rPr lang="en-US" altLang="zh-CN" sz="2000" dirty="0">
                          <a:solidFill>
                            <a:srgbClr val="E66138"/>
                          </a:solidFill>
                          <a:sym typeface="+mn-ea"/>
                        </a:rPr>
                        <a:t> </a:t>
                      </a:r>
                      <a:r>
                        <a:rPr lang="ja-JP" altLang="en-US" sz="2000" dirty="0">
                          <a:solidFill>
                            <a:srgbClr val="E66138"/>
                          </a:solidFill>
                          <a:sym typeface="+mn-ea"/>
                        </a:rPr>
                        <a:t>　　</a:t>
                      </a:r>
                      <a:endParaRPr lang="en-US" altLang="ja-JP" sz="2000" dirty="0">
                        <a:solidFill>
                          <a:srgbClr val="E66138"/>
                        </a:solidFill>
                      </a:endParaRPr>
                    </a:p>
                    <a:p>
                      <a:pPr marL="0" algn="l" defTabSz="914400" rtl="0" eaLnBrk="1" latinLnBrk="0" hangingPunct="1">
                        <a:buNone/>
                      </a:pPr>
                      <a:r>
                        <a:rPr lang="en-US" altLang="ja-JP" sz="2000" dirty="0">
                          <a:latin typeface="MS PGothic" panose="020B0600070205080204" charset="-128"/>
                          <a:ea typeface="MS PGothic" panose="020B0600070205080204" charset="-128"/>
                          <a:sym typeface="+mn-ea"/>
                          <a:hlinkClick r:id="rId8" action="ppaction://hlinksldjump"/>
                        </a:rPr>
                        <a:t>7-1-5</a:t>
                      </a:r>
                      <a:r>
                        <a:rPr lang="ja-JP" altLang="en-US" sz="2000" dirty="0">
                          <a:latin typeface="MS PGothic" panose="020B0600070205080204" charset="-128"/>
                          <a:ea typeface="MS PGothic" panose="020B0600070205080204" charset="-128"/>
                          <a:sym typeface="+mn-ea"/>
                          <a:hlinkClick r:id="rId8" action="ppaction://hlinksldjump"/>
                        </a:rPr>
                        <a:t>　なら（ば）</a:t>
                      </a:r>
                      <a:r>
                        <a:rPr lang="ja-JP" altLang="en-US" sz="2000" dirty="0">
                          <a:latin typeface="MS PGothic" panose="020B0600070205080204" charset="-128"/>
                          <a:ea typeface="MS PGothic" panose="020B0600070205080204" charset="-128"/>
                          <a:sym typeface="+mn-ea"/>
                        </a:rPr>
                        <a:t>＜</a:t>
                      </a:r>
                      <a:r>
                        <a:rPr lang="zh-CN" sz="2000" dirty="0">
                          <a:latin typeface="MS PGothic" panose="020B0600070205080204" charset="-128"/>
                          <a:ea typeface="宋体" panose="02010600030101010101" pitchFamily="2" charset="-122"/>
                          <a:sym typeface="+mn-ea"/>
                        </a:rPr>
                        <a:t>话题、条件</a:t>
                      </a:r>
                      <a:r>
                        <a:rPr lang="ja-JP" altLang="en-US" sz="2000" dirty="0">
                          <a:latin typeface="MS PGothic" panose="020B0600070205080204" charset="-128"/>
                          <a:ea typeface="MS PGothic" panose="020B0600070205080204" charset="-128"/>
                          <a:sym typeface="+mn-ea"/>
                        </a:rPr>
                        <a:t>＞</a:t>
                      </a:r>
                      <a:endParaRPr lang="ja-JP" altLang="en-US" sz="2000" dirty="0">
                        <a:latin typeface="MS PGothic" panose="020B0600070205080204" charset="-128"/>
                        <a:ea typeface="MS PGothic" panose="020B0600070205080204" charset="-128"/>
                        <a:sym typeface="+mn-ea"/>
                      </a:endParaRPr>
                    </a:p>
                    <a:p>
                      <a:pPr marL="0" algn="l" defTabSz="914400" rtl="0" eaLnBrk="1" latinLnBrk="0" hangingPunct="1">
                        <a:buNone/>
                      </a:pPr>
                      <a:r>
                        <a:rPr lang="en-US" altLang="ja-JP" sz="2000" dirty="0">
                          <a:latin typeface="MS PGothic" panose="020B0600070205080204" charset="-128"/>
                          <a:ea typeface="MS PGothic" panose="020B0600070205080204" charset="-128"/>
                          <a:sym typeface="+mn-ea"/>
                          <a:hlinkClick r:id="rId9" action="ppaction://hlinksldjump"/>
                        </a:rPr>
                        <a:t>10-2-4</a:t>
                      </a:r>
                      <a:r>
                        <a:rPr lang="ja-JP" altLang="en-US" sz="2000" dirty="0">
                          <a:latin typeface="MS PGothic" panose="020B0600070205080204" charset="-128"/>
                          <a:ea typeface="MS PGothic" panose="020B0600070205080204" charset="-128"/>
                          <a:sym typeface="+mn-ea"/>
                          <a:hlinkClick r:id="rId9" action="ppaction://hlinksldjump"/>
                        </a:rPr>
                        <a:t>　なら（ば）</a:t>
                      </a:r>
                      <a:r>
                        <a:rPr lang="ja-JP" altLang="en-US" sz="2000" dirty="0">
                          <a:latin typeface="MS PGothic" panose="020B0600070205080204" charset="-128"/>
                          <a:ea typeface="MS PGothic" panose="020B0600070205080204" charset="-128"/>
                          <a:sym typeface="+mn-ea"/>
                        </a:rPr>
                        <a:t>＜</a:t>
                      </a:r>
                      <a:r>
                        <a:rPr lang="zh-CN" sz="2000" dirty="0">
                          <a:latin typeface="MS PGothic" panose="020B0600070205080204" charset="-128"/>
                          <a:ea typeface="宋体" panose="02010600030101010101" pitchFamily="2" charset="-122"/>
                          <a:sym typeface="+mn-ea"/>
                        </a:rPr>
                        <a:t>话题</a:t>
                      </a:r>
                      <a:r>
                        <a:rPr lang="ja-JP" altLang="en-US" sz="2000" dirty="0">
                          <a:latin typeface="MS PGothic" panose="020B0600070205080204" charset="-128"/>
                          <a:ea typeface="MS PGothic" panose="020B0600070205080204" charset="-128"/>
                          <a:sym typeface="+mn-ea"/>
                        </a:rPr>
                        <a:t>＞</a:t>
                      </a:r>
                      <a:endParaRPr lang="ja-JP" altLang="en-US" sz="2000" kern="1200" dirty="0">
                        <a:solidFill>
                          <a:schemeClr val="tx1"/>
                        </a:solidFill>
                        <a:latin typeface="MS PGothic" panose="020B0600070205080204" charset="-128"/>
                        <a:ea typeface="MS PGothic" panose="020B0600070205080204" charset="-128"/>
                        <a:cs typeface="+mn-cs"/>
                      </a:endParaRPr>
                    </a:p>
                  </a:txBody>
                  <a:tcPr anchor="ctr"/>
                </a:tc>
                <a:tc>
                  <a:txBody>
                    <a:bodyPr/>
                    <a:p>
                      <a:pPr algn="l">
                        <a:lnSpc>
                          <a:spcPct val="120000"/>
                        </a:lnSpc>
                        <a:buNone/>
                      </a:pPr>
                      <a:r>
                        <a:rPr lang="ja-JP" altLang="en-US" sz="1800" kern="1200" dirty="0">
                          <a:solidFill>
                            <a:schemeClr val="tx1"/>
                          </a:solidFill>
                          <a:latin typeface="微软雅黑" panose="020B0503020204020204" pitchFamily="34" charset="-122"/>
                          <a:ea typeface="微软雅黑" panose="020B0503020204020204" pitchFamily="34" charset="-122"/>
                          <a:cs typeface="+mn-cs"/>
                        </a:rPr>
                        <a:t>Ｎ＋なら（ば）</a:t>
                      </a:r>
                      <a:endParaRPr lang="ja-JP"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p>
                      <a:pPr>
                        <a:lnSpc>
                          <a:spcPct val="120000"/>
                        </a:lnSpc>
                        <a:buNone/>
                      </a:pPr>
                      <a:r>
                        <a:rPr lang="zh-CN" altLang="en-US" sz="18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在该话题或条件之下的情况,后句表达说话人的意见 、建议 、判断、 意图等</a:t>
                      </a:r>
                      <a:endParaRPr lang="ja-JP" altLang="en-US" sz="1800" u="none" kern="1200" dirty="0">
                        <a:solidFill>
                          <a:srgbClr val="FF0000"/>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76" name="图片 75">
            <a:hlinkClick r:id="rId10" action="ppaction://hlinksldjump"/>
          </p:cNvPr>
          <p:cNvPicPr>
            <a:picLocks noChangeAspect="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矩形 1"/>
          <p:cNvSpPr/>
          <p:nvPr/>
        </p:nvSpPr>
        <p:spPr>
          <a:xfrm>
            <a:off x="454025" y="5901055"/>
            <a:ext cx="10974070" cy="877570"/>
          </a:xfrm>
          <a:prstGeom prst="rect">
            <a:avLst/>
          </a:prstGeom>
        </p:spPr>
        <p:txBody>
          <a:bodyPr wrap="square">
            <a:noAutofit/>
          </a:bodyPr>
          <a:lstStyle/>
          <a:p>
            <a:pPr indent="0" fontAlgn="auto"/>
            <a:r>
              <a:rPr lang="en-US" altLang="ja-JP" sz="2000" dirty="0">
                <a:latin typeface="MS PGothic" panose="020B0600070205080204" charset="-128"/>
                <a:ea typeface="MS PGothic" panose="020B0600070205080204" charset="-128"/>
                <a:hlinkClick r:id="rId12" action="ppaction://hlinksldjump"/>
              </a:rPr>
              <a:t>5-1-2</a:t>
            </a:r>
            <a:r>
              <a:rPr lang="ja-JP" altLang="en-US" sz="2000" dirty="0">
                <a:latin typeface="MS PGothic" panose="020B0600070205080204" charset="-128"/>
                <a:ea typeface="MS PGothic" panose="020B0600070205080204" charset="-128"/>
                <a:hlinkClick r:id="rId12" action="ppaction://hlinksldjump"/>
              </a:rPr>
              <a:t>　～場合は＜假设＞</a:t>
            </a:r>
            <a:r>
              <a:rPr lang="ja-JP" altLang="en-US" sz="2000" dirty="0">
                <a:latin typeface="MS PGothic" panose="020B0600070205080204" charset="-128"/>
                <a:ea typeface="MS PGothic" panose="020B0600070205080204" charset="-128"/>
              </a:rPr>
              <a:t>　　</a:t>
            </a:r>
            <a:r>
              <a:rPr lang="zh-CN" altLang="en-US" sz="2000" dirty="0">
                <a:latin typeface="MS PGothic" panose="020B0600070205080204" charset="-128"/>
                <a:ea typeface="宋体" panose="02010600030101010101" pitchFamily="2" charset="-122"/>
              </a:rPr>
              <a:t> 连</a:t>
            </a:r>
            <a:r>
              <a:rPr lang="zh-CN" altLang="en-US" sz="2000" dirty="0">
                <a:highlight>
                  <a:srgbClr val="000000">
                    <a:alpha val="0"/>
                  </a:srgbClr>
                </a:highlight>
                <a:latin typeface="MS PGothic" panose="020B0600070205080204" charset="-128"/>
                <a:ea typeface="宋体" panose="02010600030101010101" pitchFamily="2" charset="-122"/>
              </a:rPr>
              <a:t>体形</a:t>
            </a:r>
            <a:r>
              <a:rPr lang="zh-CN" altLang="en-US" sz="2000" dirty="0">
                <a:highlight>
                  <a:srgbClr val="000000">
                    <a:alpha val="0"/>
                  </a:srgbClr>
                </a:highlight>
                <a:latin typeface="MS PGothic" panose="020B0600070205080204" charset="-128"/>
                <a:ea typeface="宋体" panose="02010600030101010101" pitchFamily="2" charset="-122"/>
                <a:hlinkClick r:id="" action="ppaction://noaction"/>
              </a:rPr>
              <a:t> </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  </a:t>
            </a:r>
            <a:r>
              <a:rPr lang="zh-CN" altLang="en-US" sz="2000" dirty="0">
                <a:highlight>
                  <a:srgbClr val="000000">
                    <a:alpha val="0"/>
                  </a:srgbClr>
                </a:highlight>
                <a:latin typeface="MS PGothic" panose="020B0600070205080204" charset="-128"/>
                <a:ea typeface="宋体" panose="02010600030101010101" pitchFamily="2" charset="-122"/>
                <a:hlinkClick r:id="" action="ppaction://noaction"/>
              </a:rPr>
              <a:t>在</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a:t>
            </a:r>
            <a:r>
              <a:rPr lang="zh-CN" altLang="en-US" sz="2000" dirty="0">
                <a:highlight>
                  <a:srgbClr val="000000">
                    <a:alpha val="0"/>
                  </a:srgbClr>
                </a:highlight>
                <a:latin typeface="MS PGothic" panose="020B0600070205080204" charset="-128"/>
                <a:ea typeface="宋体" panose="02010600030101010101" pitchFamily="2" charset="-122"/>
                <a:hlinkClick r:id="" action="ppaction://noaction"/>
              </a:rPr>
              <a:t>的场景下</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    </a:t>
            </a:r>
            <a:r>
              <a:rPr lang="ja-JP" altLang="en-US" sz="2000" dirty="0">
                <a:highlight>
                  <a:srgbClr val="000000">
                    <a:alpha val="0"/>
                  </a:srgbClr>
                </a:highlight>
                <a:latin typeface="MS PGothic" panose="020B0600070205080204" charset="-128"/>
                <a:ea typeface="宋体" panose="02010600030101010101" pitchFamily="2" charset="-122"/>
                <a:hlinkClick r:id="" action="ppaction://noaction"/>
              </a:rPr>
              <a:t>　</a:t>
            </a:r>
            <a:r>
              <a:rPr lang="zh-CN" altLang="en-US" sz="2000" dirty="0">
                <a:highlight>
                  <a:srgbClr val="000000">
                    <a:alpha val="0"/>
                  </a:srgbClr>
                </a:highlight>
                <a:latin typeface="MS PGothic" panose="020B0600070205080204" charset="-128"/>
                <a:ea typeface="宋体" panose="02010600030101010101" pitchFamily="2" charset="-122"/>
                <a:hlinkClick r:id="" action="ppaction://noaction"/>
              </a:rPr>
              <a:t>在</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a:t>
            </a:r>
            <a:r>
              <a:rPr lang="zh-CN" altLang="en-US" sz="2000" dirty="0">
                <a:highlight>
                  <a:srgbClr val="000000">
                    <a:alpha val="0"/>
                  </a:srgbClr>
                </a:highlight>
                <a:latin typeface="MS PGothic" panose="020B0600070205080204" charset="-128"/>
                <a:ea typeface="宋体" panose="02010600030101010101" pitchFamily="2" charset="-122"/>
                <a:hlinkClick r:id="" action="ppaction://noaction"/>
              </a:rPr>
              <a:t>的情况</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 </a:t>
            </a:r>
            <a:endParaRPr lang="en-US" altLang="zh-CN" sz="2000" dirty="0">
              <a:highlight>
                <a:srgbClr val="000000">
                  <a:alpha val="0"/>
                </a:srgbClr>
              </a:highlight>
              <a:latin typeface="MS PGothic" panose="020B0600070205080204" charset="-128"/>
              <a:ea typeface="宋体" panose="02010600030101010101" pitchFamily="2" charset="-122"/>
              <a:hlinkClick r:id="" action="ppaction://noaction"/>
            </a:endParaRPr>
          </a:p>
          <a:p>
            <a:pPr indent="0" fontAlgn="auto"/>
            <a:r>
              <a:rPr lang="en-US" altLang="ja-JP" sz="2000" dirty="0">
                <a:highlight>
                  <a:srgbClr val="000000">
                    <a:alpha val="0"/>
                  </a:srgbClr>
                </a:highlight>
                <a:latin typeface="MS PGothic" panose="020B0600070205080204" charset="-128"/>
                <a:ea typeface="MS PGothic" panose="020B0600070205080204" charset="-128"/>
                <a:sym typeface="+mn-ea"/>
                <a:hlinkClick r:id="rId13" action="ppaction://hlinksldjump"/>
              </a:rPr>
              <a:t>11-1-2</a:t>
            </a:r>
            <a:r>
              <a:rPr lang="ja-JP" altLang="en-US" sz="2000" dirty="0">
                <a:highlight>
                  <a:srgbClr val="000000">
                    <a:alpha val="0"/>
                  </a:srgbClr>
                </a:highlight>
                <a:latin typeface="MS PGothic" panose="020B0600070205080204" charset="-128"/>
                <a:ea typeface="MS PGothic" panose="020B0600070205080204" charset="-128"/>
                <a:sym typeface="+mn-ea"/>
                <a:hlinkClick r:id="rId13" action="ppaction://hlinksldjump"/>
              </a:rPr>
              <a:t>　Nさえ～ば</a:t>
            </a:r>
            <a:r>
              <a:rPr lang="ja-JP" altLang="en-US" sz="2000" dirty="0">
                <a:highlight>
                  <a:srgbClr val="000000">
                    <a:alpha val="0"/>
                  </a:srgbClr>
                </a:highlight>
                <a:latin typeface="MS PGothic" panose="020B0600070205080204" charset="-128"/>
                <a:ea typeface="MS PGothic" panose="020B0600070205080204" charset="-128"/>
                <a:sym typeface="+mn-ea"/>
              </a:rPr>
              <a:t>＜</a:t>
            </a:r>
            <a:r>
              <a:rPr lang="zh-CN" sz="2000" dirty="0">
                <a:highlight>
                  <a:srgbClr val="000000">
                    <a:alpha val="0"/>
                  </a:srgbClr>
                </a:highlight>
                <a:latin typeface="MS PGothic" panose="020B0600070205080204" charset="-128"/>
                <a:ea typeface="宋体" panose="02010600030101010101" pitchFamily="2" charset="-122"/>
                <a:sym typeface="+mn-ea"/>
              </a:rPr>
              <a:t>充分条件</a:t>
            </a:r>
            <a:r>
              <a:rPr lang="ja-JP" altLang="en-US" sz="2000" dirty="0">
                <a:highlight>
                  <a:srgbClr val="000000">
                    <a:alpha val="0"/>
                  </a:srgbClr>
                </a:highlight>
                <a:latin typeface="MS PGothic" panose="020B0600070205080204" charset="-128"/>
                <a:ea typeface="MS PGothic" panose="020B0600070205080204" charset="-128"/>
                <a:sym typeface="+mn-ea"/>
              </a:rPr>
              <a:t>＞</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 </a:t>
            </a:r>
            <a:r>
              <a:rPr lang="en-US" altLang="zh-CN" sz="2000" dirty="0">
                <a:highlight>
                  <a:srgbClr val="000000">
                    <a:alpha val="0"/>
                  </a:srgbClr>
                </a:highlight>
                <a:latin typeface="MS PGothic" panose="020B0600070205080204" charset="-128"/>
                <a:ea typeface="宋体" panose="02010600030101010101" pitchFamily="2" charset="-122"/>
                <a:hlinkClick r:id="" action="ppaction://noaction"/>
              </a:rPr>
              <a:t> </a:t>
            </a:r>
            <a:endParaRPr lang="en-US" altLang="zh-CN" sz="2000" dirty="0">
              <a:highlight>
                <a:srgbClr val="000000">
                  <a:alpha val="0"/>
                </a:srgbClr>
              </a:highlight>
              <a:latin typeface="MS PGothic" panose="020B0600070205080204" charset="-128"/>
              <a:ea typeface="宋体" panose="02010600030101010101" pitchFamily="2" charset="-122"/>
              <a:hlinkClick r:id="" action="ppaction://noaction"/>
            </a:endParaRP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sym typeface="+mn-ea"/>
              </a:rPr>
              <a:t>十四</a:t>
            </a:r>
            <a:r>
              <a:rPr lang="zh-CN" altLang="en-US" sz="2400" dirty="0">
                <a:solidFill>
                  <a:srgbClr val="595959"/>
                </a:solidFill>
                <a:latin typeface="方正静蕾简体" panose="02000000000000000000" pitchFamily="2" charset="-122"/>
                <a:ea typeface="方正静蕾简体" panose="02000000000000000000" pitchFamily="2" charset="-122"/>
              </a:rPr>
              <a:t>、词类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形容词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692785" y="1731010"/>
            <a:ext cx="10816590" cy="2306955"/>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形容词活用</a:t>
            </a:r>
            <a:endParaRPr lang="en-US" altLang="ja-JP" sz="2400" dirty="0">
              <a:latin typeface="微软雅黑" panose="020B0503020204020204" pitchFamily="34" charset="-122"/>
              <a:ea typeface="微软雅黑" panose="020B0503020204020204" pitchFamily="34" charset="-122"/>
            </a:endParaRPr>
          </a:p>
          <a:p>
            <a:pPr>
              <a:lnSpc>
                <a:spcPct val="150000"/>
              </a:lnSpc>
            </a:pPr>
            <a:r>
              <a:rPr lang="en-US" altLang="ja-JP" sz="2400" dirty="0">
                <a:latin typeface="微软雅黑" panose="020B0503020204020204" pitchFamily="34" charset="-122"/>
                <a:ea typeface="微软雅黑" panose="020B0503020204020204" pitchFamily="34" charset="-122"/>
                <a:hlinkClick r:id="rId3" action="ppaction://hlinksldjump"/>
              </a:rPr>
              <a:t>1-3-5</a:t>
            </a:r>
            <a:r>
              <a:rPr lang="ja-JP" altLang="en-US" sz="2400" dirty="0">
                <a:latin typeface="微软雅黑" panose="020B0503020204020204" pitchFamily="34" charset="-122"/>
                <a:ea typeface="微软雅黑" panose="020B0503020204020204" pitchFamily="34" charset="-122"/>
                <a:hlinkClick r:id="rId3" action="ppaction://hlinksldjump"/>
              </a:rPr>
              <a:t>　イ</a:t>
            </a:r>
            <a:r>
              <a:rPr lang="en-US" altLang="ja-JP" sz="2400" dirty="0">
                <a:latin typeface="微软雅黑" panose="020B0503020204020204" pitchFamily="34" charset="-122"/>
                <a:ea typeface="微软雅黑" panose="020B0503020204020204" pitchFamily="34" charset="-122"/>
                <a:hlinkClick r:id="rId3" action="ppaction://hlinksldjump"/>
              </a:rPr>
              <a:t>A</a:t>
            </a:r>
            <a:r>
              <a:rPr lang="ja-JP" altLang="en-US" sz="2400" dirty="0">
                <a:latin typeface="微软雅黑" panose="020B0503020204020204" pitchFamily="34" charset="-122"/>
                <a:ea typeface="微软雅黑" panose="020B0503020204020204" pitchFamily="34" charset="-122"/>
                <a:hlinkClick r:id="rId3" action="ppaction://hlinksldjump"/>
              </a:rPr>
              <a:t>く</a:t>
            </a:r>
            <a:r>
              <a:rPr lang="ja-JP" altLang="en-US" sz="2400" dirty="0">
                <a:latin typeface="微软雅黑" panose="020B0503020204020204" pitchFamily="34" charset="-122"/>
                <a:ea typeface="微软雅黑" panose="020B0503020204020204" pitchFamily="34" charset="-122"/>
              </a:rPr>
              <a:t>＜并列＞</a:t>
            </a:r>
            <a:r>
              <a:rPr lang="en-US" altLang="ja-JP" sz="2400" dirty="0">
                <a:latin typeface="微软雅黑" panose="020B0503020204020204" pitchFamily="34" charset="-122"/>
                <a:ea typeface="微软雅黑" panose="020B0503020204020204" pitchFamily="34" charset="-122"/>
              </a:rPr>
              <a:t> A</a:t>
            </a:r>
            <a:r>
              <a:rPr lang="ja-JP" altLang="en-US" sz="2400" dirty="0">
                <a:latin typeface="微软雅黑" panose="020B0503020204020204" pitchFamily="34" charset="-122"/>
                <a:ea typeface="微软雅黑" panose="020B0503020204020204" pitchFamily="34" charset="-122"/>
              </a:rPr>
              <a:t>２に　</a:t>
            </a:r>
            <a:r>
              <a:rPr lang="en-US" altLang="ja-JP" sz="2400" dirty="0">
                <a:latin typeface="微软雅黑" panose="020B0503020204020204" pitchFamily="34" charset="-122"/>
                <a:ea typeface="微软雅黑" panose="020B0503020204020204" pitchFamily="34" charset="-122"/>
              </a:rPr>
              <a:t>  A</a:t>
            </a:r>
            <a:r>
              <a:rPr lang="ja-JP" altLang="en-US" sz="2400" dirty="0">
                <a:latin typeface="微软雅黑" panose="020B0503020204020204" pitchFamily="34" charset="-122"/>
                <a:ea typeface="微软雅黑" panose="020B0503020204020204" pitchFamily="34" charset="-122"/>
              </a:rPr>
              <a:t>２で</a:t>
            </a:r>
            <a:r>
              <a:rPr lang="en-US" altLang="ja-JP" sz="2400" dirty="0">
                <a:latin typeface="微软雅黑" panose="020B0503020204020204" pitchFamily="34" charset="-122"/>
                <a:ea typeface="微软雅黑" panose="020B0503020204020204" pitchFamily="34" charset="-122"/>
              </a:rPr>
              <a:t>  </a:t>
            </a:r>
            <a:endParaRPr lang="en-US" altLang="ja-JP" sz="2400" dirty="0">
              <a:latin typeface="微软雅黑" panose="020B0503020204020204" pitchFamily="34" charset="-122"/>
              <a:ea typeface="微软雅黑" panose="020B0503020204020204" pitchFamily="34" charset="-122"/>
            </a:endParaRPr>
          </a:p>
          <a:p>
            <a:pPr>
              <a:lnSpc>
                <a:spcPct val="150000"/>
              </a:lnSpc>
            </a:pPr>
            <a:r>
              <a:rPr lang="en-US" altLang="zh-CN" sz="2400">
                <a:highlight>
                  <a:srgbClr val="000000">
                    <a:alpha val="0"/>
                  </a:srgbClr>
                </a:highlight>
                <a:sym typeface="+mn-ea"/>
                <a:hlinkClick r:id="rId4" action="ppaction://hlinksldjump"/>
              </a:rPr>
              <a:t>11-1-3   </a:t>
            </a:r>
            <a:r>
              <a:rPr lang="en-US" altLang="ja-JP" sz="2400">
                <a:highlight>
                  <a:srgbClr val="000000">
                    <a:alpha val="0"/>
                  </a:srgbClr>
                </a:highlight>
                <a:sym typeface="+mn-ea"/>
                <a:hlinkClick r:id="rId4" action="ppaction://hlinksldjump"/>
              </a:rPr>
              <a:t>N</a:t>
            </a:r>
            <a:r>
              <a:rPr lang="ja-JP" altLang="en-US" sz="2400">
                <a:highlight>
                  <a:srgbClr val="000000">
                    <a:alpha val="0"/>
                  </a:srgbClr>
                </a:highlight>
                <a:sym typeface="+mn-ea"/>
                <a:hlinkClick r:id="rId4" action="ppaction://hlinksldjump"/>
              </a:rPr>
              <a:t>に</a:t>
            </a:r>
            <a:r>
              <a:rPr lang="ja-JP" sz="2400">
                <a:highlight>
                  <a:srgbClr val="000000">
                    <a:alpha val="0"/>
                  </a:srgbClr>
                </a:highlight>
                <a:sym typeface="+mn-ea"/>
                <a:hlinkClick r:id="rId4" action="ppaction://hlinksldjump"/>
              </a:rPr>
              <a:t>Vてほしい /  Vないでほしい</a:t>
            </a:r>
            <a:r>
              <a:rPr lang="zh-CN" altLang="en-US" sz="2400">
                <a:highlight>
                  <a:srgbClr val="000000">
                    <a:alpha val="0"/>
                  </a:srgbClr>
                </a:highlight>
                <a:sym typeface="+mn-ea"/>
              </a:rPr>
              <a:t>＜对他人的希望＞</a:t>
            </a:r>
            <a:endParaRPr lang="zh-CN" altLang="en-US" sz="2400">
              <a:highlight>
                <a:srgbClr val="000000">
                  <a:alpha val="0"/>
                </a:srgbClr>
              </a:highlight>
              <a:sym typeface="+mn-ea"/>
            </a:endParaRPr>
          </a:p>
          <a:p>
            <a:pPr>
              <a:lnSpc>
                <a:spcPct val="150000"/>
              </a:lnSpc>
            </a:pPr>
            <a:r>
              <a:rPr lang="ja-JP" altLang="en-US" sz="2400">
                <a:highlight>
                  <a:srgbClr val="000000">
                    <a:alpha val="0"/>
                  </a:srgbClr>
                </a:highlight>
                <a:sym typeface="+mn-ea"/>
              </a:rPr>
              <a:t>夏が早く来てほしい</a:t>
            </a:r>
            <a:r>
              <a:rPr lang="zh-CN" altLang="en-US" sz="2400">
                <a:highlight>
                  <a:srgbClr val="000000">
                    <a:alpha val="0"/>
                  </a:srgbClr>
                </a:highlight>
                <a:sym typeface="+mn-ea"/>
              </a:rPr>
              <a:t>。</a:t>
            </a:r>
            <a:r>
              <a:rPr lang="en-US" altLang="zh-CN" sz="2400">
                <a:highlight>
                  <a:srgbClr val="000000">
                    <a:alpha val="0"/>
                  </a:srgbClr>
                </a:highlight>
                <a:sym typeface="+mn-ea"/>
              </a:rPr>
              <a:t> </a:t>
            </a:r>
            <a:r>
              <a:rPr lang="en-US" altLang="zh-CN" sz="2400">
                <a:solidFill>
                  <a:srgbClr val="FF0000"/>
                </a:solidFill>
                <a:highlight>
                  <a:srgbClr val="000000">
                    <a:alpha val="0"/>
                  </a:srgbClr>
                </a:highlight>
                <a:sym typeface="+mn-ea"/>
              </a:rPr>
              <a:t>V</a:t>
            </a:r>
            <a:r>
              <a:rPr lang="ja-JP" altLang="en-US" sz="2400">
                <a:solidFill>
                  <a:srgbClr val="FF0000"/>
                </a:solidFill>
                <a:highlight>
                  <a:srgbClr val="000000">
                    <a:alpha val="0"/>
                  </a:srgbClr>
                </a:highlight>
                <a:sym typeface="+mn-ea"/>
              </a:rPr>
              <a:t>ないで</a:t>
            </a:r>
            <a:r>
              <a:rPr lang="ja-JP" altLang="en-US" sz="2400">
                <a:highlight>
                  <a:srgbClr val="000000">
                    <a:alpha val="0"/>
                  </a:srgbClr>
                </a:highlight>
                <a:sym typeface="+mn-ea"/>
              </a:rPr>
              <a:t>ほしい</a:t>
            </a:r>
            <a:endParaRPr lang="ja-JP" altLang="en-US" sz="2400">
              <a:highlight>
                <a:srgbClr val="000000">
                  <a:alpha val="0"/>
                </a:srgbClr>
              </a:highlight>
              <a:sym typeface="+mn-e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87491" y="397876"/>
            <a:ext cx="10875352" cy="606234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１く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并列</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意义：表示多个形容词所示形状的并列关系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，又</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类形容词的第一连用形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A1</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く（＋形容詞）</a:t>
            </a:r>
            <a:endPar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说明：多用于书面语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1</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ja-JP" altLang="en-US" sz="20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大みそかの夜には、その家が永く続くことや長寿を願って、</a:t>
            </a:r>
            <a:r>
              <a:rPr kumimoji="0" lang="ja-JP" altLang="en-US" sz="20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細く長い</a:t>
            </a:r>
            <a:r>
              <a:rPr kumimoji="0" lang="ja-JP" altLang="en-US" sz="20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そばを食べる習慣がある。</a:t>
            </a:r>
            <a:endParaRPr kumimoji="0" lang="ja-JP" altLang="en-US" sz="20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2</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東北地方の</a:t>
            </a:r>
            <a:r>
              <a:rPr kumimoji="0" lang="ja-JP" altLang="en-US" sz="20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長く厳しい</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冬は、約</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か月も続く。（ </a:t>
            </a:r>
            <a:r>
              <a:rPr kumimoji="0" lang="ja-JP" altLang="en-US" sz="20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長くて、厳しい</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冬）</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3</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今の携帯電話は、</a:t>
            </a:r>
            <a:r>
              <a:rPr kumimoji="0" lang="ja-JP" altLang="en-US" sz="2000" b="0"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軽く小さく</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なっている。（ </a:t>
            </a:r>
            <a:r>
              <a:rPr kumimoji="0" lang="ja-JP" altLang="en-US" sz="20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軽くて、小さい</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en-US" altLang="ja-JP"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Ⅱ</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类形容词的第一连用形</a:t>
            </a:r>
            <a:r>
              <a:rPr lang="ja-JP"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ja-JP"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a:t>
            </a:r>
            <a:r>
              <a:rPr lang="ja-JP"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２に」</a:t>
            </a:r>
            <a:r>
              <a:rPr lang="zh-CN" altLang="ja-JP"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一般不用于表示并列，表示并列或中顿时需要使用其第二连用形</a:t>
            </a:r>
            <a:r>
              <a:rPr lang="ja-JP" altLang="zh-CN"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ja-JP"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A2</a:t>
            </a:r>
            <a:r>
              <a:rPr lang="ja-JP"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で</a:t>
            </a:r>
            <a:r>
              <a:rPr lang="ja-JP" altLang="zh-CN"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ja-JP"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二类形容词只能用第二连用形表示中顿并列</a:t>
            </a:r>
            <a:endParaRPr kumimoji="0" lang="ja-JP" altLang="zh-CN" sz="20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lang="en-US"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sym typeface="+mn-ea"/>
              </a:rPr>
              <a:t>        </a:t>
            </a:r>
            <a:r>
              <a:rPr lang="zh-CN" altLang="ja-JP" sz="200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sym typeface="+mn-ea"/>
              </a:rPr>
              <a:t>（</a:t>
            </a:r>
            <a:r>
              <a:rPr lang="en-US" altLang="zh-CN" sz="200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sym typeface="+mn-ea"/>
              </a:rPr>
              <a:t>4</a:t>
            </a:r>
            <a:r>
              <a:rPr lang="zh-CN" altLang="en-US" sz="200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sym typeface="+mn-ea"/>
              </a:rPr>
              <a:t>）</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王さんは</a:t>
            </a:r>
            <a:r>
              <a:rPr lang="ja-JP" altLang="en-US" sz="2000"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真面目で正直</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な人です。</a:t>
            </a:r>
            <a:endPar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50545"/>
            <a:ext cx="10674985" cy="5756910"/>
          </a:xfrm>
          <a:prstGeom prst="rect">
            <a:avLst/>
          </a:prstGeom>
          <a:noFill/>
        </p:spPr>
        <p:txBody>
          <a:bodyPr wrap="square" rtlCol="0">
            <a:noAutofit/>
          </a:bodyPr>
          <a:lstStyle/>
          <a:p>
            <a:pPr marL="0" marR="0" lvl="0" algn="just" defTabSz="914400" rtl="0" eaLnBrk="1" fontAlgn="auto" latinLnBrk="0" hangingPunct="1">
              <a:lnSpc>
                <a:spcPct val="200000"/>
              </a:lnSpc>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Vてほしい /  Vないでほしい</a:t>
            </a:r>
            <a:r>
              <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lang="zh-CN"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对他人的希望</a:t>
            </a:r>
            <a:r>
              <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　　綺麗な服がほしい</a:t>
            </a:r>
            <a:endPar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sz="2000" noProof="0" dirty="0" smtClean="0">
                <a:effectLst/>
                <a:latin typeface="微软雅黑" panose="020B0503020204020204" pitchFamily="34" charset="-122"/>
                <a:ea typeface="微软雅黑" panose="020B0503020204020204" pitchFamily="34" charset="-122"/>
                <a:sym typeface="+mn-ea"/>
              </a:rPr>
              <a:t>「Vてほしい」表示说话人希望对方或他人为自己做某事。</a:t>
            </a:r>
            <a:endParaRPr lang="zh-CN" sz="2000" noProof="0" dirty="0" smtClean="0">
              <a:solidFill>
                <a:srgbClr val="FF0000"/>
              </a:solidFill>
              <a:effectLst/>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zh-CN" sz="2000" noProof="0" dirty="0" smtClean="0">
                <a:solidFill>
                  <a:srgbClr val="FF0000"/>
                </a:solidFill>
                <a:effectLst/>
                <a:latin typeface="微软雅黑" panose="020B0503020204020204" pitchFamily="34" charset="-122"/>
                <a:ea typeface="微软雅黑" panose="020B0503020204020204" pitchFamily="34" charset="-122"/>
                <a:sym typeface="+mn-ea"/>
              </a:rPr>
              <a:t>　　　</a:t>
            </a:r>
            <a:r>
              <a:rPr sz="2000" noProof="0" dirty="0" smtClean="0">
                <a:effectLst/>
                <a:latin typeface="微软雅黑" panose="020B0503020204020204" pitchFamily="34" charset="-122"/>
                <a:ea typeface="微软雅黑" panose="020B0503020204020204" pitchFamily="34" charset="-122"/>
                <a:sym typeface="+mn-ea"/>
              </a:rPr>
              <a:t>「V</a:t>
            </a:r>
            <a:r>
              <a:rPr lang="ja-JP" altLang="zh-CN" sz="2000" noProof="0" dirty="0" smtClean="0">
                <a:solidFill>
                  <a:schemeClr val="tx1"/>
                </a:solidFill>
                <a:effectLst/>
                <a:latin typeface="微软雅黑" panose="020B0503020204020204" pitchFamily="34" charset="-122"/>
                <a:ea typeface="微软雅黑" panose="020B0503020204020204" pitchFamily="34" charset="-122"/>
                <a:sym typeface="+mn-ea"/>
              </a:rPr>
              <a:t>ないでほしい</a:t>
            </a:r>
            <a:r>
              <a:rPr sz="2000" noProof="0" dirty="0" smtClean="0">
                <a:effectLst/>
                <a:latin typeface="微软雅黑" panose="020B0503020204020204" pitchFamily="34" charset="-122"/>
                <a:ea typeface="微软雅黑" panose="020B0503020204020204" pitchFamily="34" charset="-122"/>
                <a:sym typeface="+mn-ea"/>
              </a:rPr>
              <a:t>」表示</a:t>
            </a:r>
            <a:r>
              <a:rPr sz="2000" noProof="0" dirty="0" smtClean="0">
                <a:solidFill>
                  <a:srgbClr val="FF0000"/>
                </a:solidFill>
                <a:effectLst/>
                <a:latin typeface="微软雅黑" panose="020B0503020204020204" pitchFamily="34" charset="-122"/>
                <a:ea typeface="微软雅黑" panose="020B0503020204020204" pitchFamily="34" charset="-122"/>
                <a:sym typeface="+mn-ea"/>
              </a:rPr>
              <a:t>说话人希望、要求对方或他人不做某事</a:t>
            </a:r>
            <a:r>
              <a:rPr sz="2000" noProof="0" dirty="0" smtClean="0">
                <a:effectLst/>
                <a:latin typeface="微软雅黑" panose="020B0503020204020204" pitchFamily="34" charset="-122"/>
                <a:ea typeface="微软雅黑" panose="020B0503020204020204" pitchFamily="34" charset="-122"/>
                <a:sym typeface="+mn-ea"/>
              </a:rPr>
              <a:t>。</a:t>
            </a:r>
            <a:endParaRPr sz="2000" noProof="0" dirty="0" smtClean="0">
              <a:solidFill>
                <a:srgbClr val="FF0000"/>
              </a:solidFill>
              <a:effectLst/>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lang="ja-JP" sz="2000" noProof="0" dirty="0" smtClean="0">
                <a:effectLst/>
                <a:latin typeface="微软雅黑" panose="020B0503020204020204" pitchFamily="34" charset="-122"/>
                <a:ea typeface="微软雅黑" panose="020B0503020204020204" pitchFamily="34" charset="-122"/>
                <a:sym typeface="+mn-ea"/>
              </a:rPr>
              <a:t>希望～</a:t>
            </a:r>
            <a:r>
              <a:rPr lang="en-US" altLang="ja-JP" sz="2000" noProof="0" dirty="0" smtClean="0">
                <a:effectLst/>
                <a:latin typeface="微软雅黑" panose="020B0503020204020204" pitchFamily="34" charset="-122"/>
                <a:ea typeface="微软雅黑" panose="020B0503020204020204" pitchFamily="34" charset="-122"/>
                <a:sym typeface="+mn-ea"/>
              </a:rPr>
              <a:t>/</a:t>
            </a:r>
            <a:r>
              <a:rPr lang="zh-CN" altLang="en-US" sz="2000" noProof="0" dirty="0" smtClean="0">
                <a:effectLst/>
                <a:latin typeface="微软雅黑" panose="020B0503020204020204" pitchFamily="34" charset="-122"/>
                <a:ea typeface="微软雅黑" panose="020B0503020204020204" pitchFamily="34" charset="-122"/>
                <a:sym typeface="+mn-ea"/>
              </a:rPr>
              <a:t>希望不要</a:t>
            </a:r>
            <a:r>
              <a:rPr lang="ja-JP" altLang="zh-CN" sz="2000" noProof="0" dirty="0" smtClean="0">
                <a:effectLst/>
                <a:latin typeface="微软雅黑" panose="020B0503020204020204" pitchFamily="34" charset="-122"/>
                <a:ea typeface="微软雅黑" panose="020B0503020204020204" pitchFamily="34" charset="-122"/>
                <a:sym typeface="+mn-ea"/>
              </a:rPr>
              <a:t>～　今日は仕事がたくさんあるので、あなたに手伝ってほしい。</a:t>
            </a:r>
            <a:endParaRPr lang="ja-JP" sz="2000" noProof="0" dirty="0" smtClean="0">
              <a:effectLst/>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a:t>
            </a:r>
            <a:r>
              <a:rPr sz="2000" noProof="0" dirty="0" smtClean="0">
                <a:effectLst/>
                <a:latin typeface="微软雅黑" panose="020B0503020204020204" pitchFamily="34" charset="-122"/>
                <a:ea typeface="微软雅黑" panose="020B0503020204020204" pitchFamily="34" charset="-122"/>
                <a:sym typeface="+mn-ea"/>
              </a:rPr>
              <a:t>「Vてほしい」</a:t>
            </a:r>
            <a:r>
              <a:rPr lang="zh-CN" sz="2000" noProof="0" dirty="0" smtClean="0">
                <a:effectLst/>
                <a:latin typeface="微软雅黑" panose="020B0503020204020204" pitchFamily="34" charset="-122"/>
                <a:ea typeface="微软雅黑" panose="020B0503020204020204" pitchFamily="34" charset="-122"/>
                <a:sym typeface="+mn-ea"/>
              </a:rPr>
              <a:t>与</a:t>
            </a:r>
            <a:r>
              <a:rPr sz="2000" noProof="0" dirty="0" smtClean="0">
                <a:effectLst/>
                <a:latin typeface="微软雅黑" panose="020B0503020204020204" pitchFamily="34" charset="-122"/>
                <a:ea typeface="微软雅黑" panose="020B0503020204020204" pitchFamily="34" charset="-122"/>
                <a:sym typeface="+mn-ea"/>
              </a:rPr>
              <a:t>「</a:t>
            </a:r>
            <a:r>
              <a:rPr lang="ja-JP" altLang="zh-CN" sz="2000" noProof="0" dirty="0" smtClean="0">
                <a:effectLst/>
                <a:latin typeface="微软雅黑" panose="020B0503020204020204" pitchFamily="34" charset="-122"/>
                <a:ea typeface="微软雅黑" panose="020B0503020204020204" pitchFamily="34" charset="-122"/>
                <a:sym typeface="+mn-ea"/>
              </a:rPr>
              <a:t>てもらいたい</a:t>
            </a:r>
            <a:r>
              <a:rPr sz="2000" noProof="0" dirty="0" smtClean="0">
                <a:effectLst/>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一样，都表示强烈地希望对方进行该动作。动词的主体用格助词</a:t>
            </a:r>
            <a:r>
              <a:rPr sz="2000" noProof="0" dirty="0" smtClean="0">
                <a:effectLst/>
                <a:latin typeface="微软雅黑" panose="020B0503020204020204" pitchFamily="34" charset="-122"/>
                <a:ea typeface="微软雅黑" panose="020B0503020204020204" pitchFamily="34" charset="-122"/>
                <a:sym typeface="+mn-ea"/>
              </a:rPr>
              <a:t>「</a:t>
            </a:r>
            <a:r>
              <a:rPr lang="ja-JP" sz="2000" noProof="0" dirty="0" smtClean="0">
                <a:effectLst/>
                <a:latin typeface="微软雅黑" panose="020B0503020204020204" pitchFamily="34" charset="-122"/>
                <a:ea typeface="微软雅黑" panose="020B0503020204020204" pitchFamily="34" charset="-122"/>
                <a:sym typeface="+mn-ea"/>
              </a:rPr>
              <a:t>に</a:t>
            </a:r>
            <a:r>
              <a:rPr sz="2000" noProof="0" dirty="0" smtClean="0">
                <a:effectLst/>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彼の愛（が）永遠に変わらないでほしい。</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ts val="498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昨日</a:t>
            </a:r>
            <a:r>
              <a:rPr lang="ja-JP"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誰</a:t>
            </a:r>
            <a:r>
              <a:rPr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か翻訳ができる人を探し</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てほしいって</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頼まれたばかりなんです</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ts val="498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zh-CN"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明日</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発表会</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には、</a:t>
            </a:r>
            <a:r>
              <a:rPr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ぜひ多くの人に来</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てほしいです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ts val="4980"/>
              </a:lnSpc>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どんなときも感謝の心を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忘れ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ないでほしい。</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ts val="498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こんなきれいなところにごみを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捨て</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ないでほしい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1670" y="577215"/>
            <a:ext cx="10868660" cy="5703570"/>
          </a:xfrm>
          <a:prstGeom prst="rect">
            <a:avLst/>
          </a:prstGeom>
          <a:noFill/>
        </p:spPr>
        <p:txBody>
          <a:bodyPr wrap="square" rtlCol="0">
            <a:noAutofit/>
          </a:bodyPr>
          <a:lstStyle/>
          <a:p>
            <a:pPr marL="0" marR="0" lvl="0" algn="just" defTabSz="914400" rtl="0" eaLnBrk="1" fontAlgn="auto" latinLnBrk="0" hangingPunct="1">
              <a:lnSpc>
                <a:spcPct val="200000"/>
              </a:lnSpc>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Vてほしい /  Vないでほしい</a:t>
            </a:r>
            <a:r>
              <a:rPr lang="ja-JP" altLang="en-US" sz="2800" dirty="0" smtClean="0">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lang="zh-CN" altLang="en-US" sz="2800" dirty="0" smtClean="0">
                <a:latin typeface="微软雅黑" panose="020B0503020204020204" pitchFamily="34" charset="-122"/>
                <a:ea typeface="微软雅黑" panose="020B0503020204020204" pitchFamily="34" charset="-122"/>
                <a:cs typeface="Kozuka Gothic Pro R" panose="020B0400000000000000" pitchFamily="34" charset="-128"/>
                <a:sym typeface="+mn-ea"/>
              </a:rPr>
              <a:t>对他人的希望</a:t>
            </a:r>
            <a:r>
              <a:rPr lang="ja-JP" altLang="en-US" sz="2800" dirty="0" smtClean="0">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sz="2000" noProof="0" dirty="0" smtClean="0">
                <a:effectLst/>
                <a:latin typeface="微软雅黑" panose="020B0503020204020204" pitchFamily="34" charset="-122"/>
                <a:ea typeface="微软雅黑" panose="020B0503020204020204" pitchFamily="34" charset="-122"/>
                <a:sym typeface="+mn-ea"/>
              </a:rPr>
              <a:t>「Vてほしい」表示说话人希望对方或他人为自己做某事。</a:t>
            </a:r>
            <a:endParaRPr lang="zh-CN" sz="2000" noProof="0" dirty="0" smtClean="0">
              <a:solidFill>
                <a:srgbClr val="FF0000"/>
              </a:solidFill>
              <a:effectLst/>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zh-CN" sz="2000" noProof="0" dirty="0" smtClean="0">
                <a:solidFill>
                  <a:srgbClr val="FF0000"/>
                </a:solidFill>
                <a:effectLst/>
                <a:latin typeface="微软雅黑" panose="020B0503020204020204" pitchFamily="34" charset="-122"/>
                <a:ea typeface="微软雅黑" panose="020B0503020204020204" pitchFamily="34" charset="-122"/>
                <a:sym typeface="+mn-ea"/>
              </a:rPr>
              <a:t>　　　</a:t>
            </a:r>
            <a:r>
              <a:rPr sz="2000" noProof="0" dirty="0" smtClean="0">
                <a:effectLst/>
                <a:latin typeface="微软雅黑" panose="020B0503020204020204" pitchFamily="34" charset="-122"/>
                <a:ea typeface="微软雅黑" panose="020B0503020204020204" pitchFamily="34" charset="-122"/>
                <a:sym typeface="+mn-ea"/>
              </a:rPr>
              <a:t>「V</a:t>
            </a:r>
            <a:r>
              <a:rPr lang="ja-JP" altLang="zh-CN" sz="2000" noProof="0" dirty="0" smtClean="0">
                <a:effectLst/>
                <a:latin typeface="微软雅黑" panose="020B0503020204020204" pitchFamily="34" charset="-122"/>
                <a:ea typeface="微软雅黑" panose="020B0503020204020204" pitchFamily="34" charset="-122"/>
                <a:sym typeface="+mn-ea"/>
              </a:rPr>
              <a:t>ないでほしい</a:t>
            </a:r>
            <a:r>
              <a:rPr sz="2000" noProof="0" dirty="0" smtClean="0">
                <a:effectLst/>
                <a:latin typeface="微软雅黑" panose="020B0503020204020204" pitchFamily="34" charset="-122"/>
                <a:ea typeface="微软雅黑" panose="020B0503020204020204" pitchFamily="34" charset="-122"/>
                <a:sym typeface="+mn-ea"/>
              </a:rPr>
              <a:t>」表示说话人希望、要求对方或他人不做某事。</a:t>
            </a:r>
            <a:endParaRPr sz="2000" noProof="0" dirty="0" smtClean="0">
              <a:solidFill>
                <a:srgbClr val="FF0000"/>
              </a:solidFill>
              <a:effectLst/>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lang="ja-JP" sz="2000" noProof="0" dirty="0" smtClean="0">
                <a:effectLst/>
                <a:latin typeface="微软雅黑" panose="020B0503020204020204" pitchFamily="34" charset="-122"/>
                <a:ea typeface="微软雅黑" panose="020B0503020204020204" pitchFamily="34" charset="-122"/>
                <a:sym typeface="+mn-ea"/>
              </a:rPr>
              <a:t>希望～</a:t>
            </a:r>
            <a:r>
              <a:rPr lang="en-US" altLang="ja-JP" sz="2000" noProof="0" dirty="0" smtClean="0">
                <a:effectLst/>
                <a:latin typeface="微软雅黑" panose="020B0503020204020204" pitchFamily="34" charset="-122"/>
                <a:ea typeface="微软雅黑" panose="020B0503020204020204" pitchFamily="34" charset="-122"/>
                <a:sym typeface="+mn-ea"/>
              </a:rPr>
              <a:t>/</a:t>
            </a:r>
            <a:r>
              <a:rPr lang="zh-CN" altLang="en-US" sz="2000" noProof="0" dirty="0" smtClean="0">
                <a:effectLst/>
                <a:latin typeface="微软雅黑" panose="020B0503020204020204" pitchFamily="34" charset="-122"/>
                <a:ea typeface="微软雅黑" panose="020B0503020204020204" pitchFamily="34" charset="-122"/>
                <a:sym typeface="+mn-ea"/>
              </a:rPr>
              <a:t>希望不要</a:t>
            </a:r>
            <a:endParaRPr lang="ja-JP" sz="2000" noProof="0" dirty="0" smtClean="0">
              <a:effectLst/>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sz="2000" noProof="0" dirty="0" smtClean="0">
                <a:effectLst/>
                <a:latin typeface="微软雅黑" panose="020B0503020204020204" pitchFamily="34" charset="-122"/>
                <a:ea typeface="微软雅黑" panose="020B0503020204020204" pitchFamily="34" charset="-122"/>
                <a:sym typeface="+mn-ea"/>
              </a:rPr>
              <a:t>「</a:t>
            </a:r>
            <a:r>
              <a:rPr lang="ja-JP" sz="2000" noProof="0" dirty="0" smtClean="0">
                <a:effectLst/>
                <a:latin typeface="微软雅黑" panose="020B0503020204020204" pitchFamily="34" charset="-122"/>
                <a:ea typeface="微软雅黑" panose="020B0503020204020204" pitchFamily="34" charset="-122"/>
                <a:sym typeface="+mn-ea"/>
              </a:rPr>
              <a:t>てほしい</a:t>
            </a:r>
            <a:r>
              <a:rPr sz="2000" noProof="0" dirty="0" smtClean="0">
                <a:effectLst/>
                <a:latin typeface="微软雅黑" panose="020B0503020204020204" pitchFamily="34" charset="-122"/>
                <a:ea typeface="微软雅黑" panose="020B0503020204020204" pitchFamily="34" charset="-122"/>
                <a:sym typeface="+mn-ea"/>
              </a:rPr>
              <a:t>」</a:t>
            </a:r>
            <a:r>
              <a:rPr lang="zh-CN" sz="2000" noProof="0" dirty="0" smtClean="0">
                <a:effectLst/>
                <a:latin typeface="微软雅黑" panose="020B0503020204020204" pitchFamily="34" charset="-122"/>
                <a:ea typeface="微软雅黑" panose="020B0503020204020204" pitchFamily="34" charset="-122"/>
                <a:sym typeface="+mn-ea"/>
              </a:rPr>
              <a:t>和</a:t>
            </a:r>
            <a:r>
              <a:rPr sz="2000" noProof="0" dirty="0" smtClean="0">
                <a:effectLst/>
                <a:latin typeface="微软雅黑" panose="020B0503020204020204" pitchFamily="34" charset="-122"/>
                <a:ea typeface="微软雅黑" panose="020B0503020204020204" pitchFamily="34" charset="-122"/>
                <a:sym typeface="+mn-ea"/>
              </a:rPr>
              <a:t>「</a:t>
            </a:r>
            <a:r>
              <a:rPr lang="ja-JP" sz="2000" noProof="0" dirty="0" smtClean="0">
                <a:effectLst/>
                <a:latin typeface="微软雅黑" panose="020B0503020204020204" pitchFamily="34" charset="-122"/>
                <a:ea typeface="微软雅黑" panose="020B0503020204020204" pitchFamily="34" charset="-122"/>
                <a:sym typeface="+mn-ea"/>
              </a:rPr>
              <a:t>ないでほしい</a:t>
            </a:r>
            <a:r>
              <a:rPr sz="2000" noProof="0" dirty="0" smtClean="0">
                <a:effectLst/>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还可表示说话人希望某事或某现象发生或不发生，这时谓语动词均为</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非自主的自动词</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，动词所涉及的主体一般用格助词</a:t>
            </a:r>
            <a:r>
              <a:rPr sz="2000" noProof="0" dirty="0" smtClean="0">
                <a:effectLst/>
                <a:latin typeface="微软雅黑" panose="020B0503020204020204" pitchFamily="34" charset="-122"/>
                <a:ea typeface="微软雅黑" panose="020B0503020204020204" pitchFamily="34" charset="-122"/>
                <a:sym typeface="+mn-ea"/>
              </a:rPr>
              <a:t>「</a:t>
            </a:r>
            <a:r>
              <a:rPr lang="ja-JP" sz="2000" noProof="0" dirty="0" smtClean="0">
                <a:effectLst/>
                <a:latin typeface="微软雅黑" panose="020B0503020204020204" pitchFamily="34" charset="-122"/>
                <a:ea typeface="微软雅黑" panose="020B0503020204020204" pitchFamily="34" charset="-122"/>
                <a:sym typeface="+mn-ea"/>
              </a:rPr>
              <a:t>が</a:t>
            </a:r>
            <a:r>
              <a:rPr sz="2000" noProof="0" dirty="0" smtClean="0">
                <a:effectLst/>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早く夏休みが</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始まっ</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てほしい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(6)</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明日は友達と遠足に行くので、雨が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降ら</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ないでほしい</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(7)</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赤ちゃんが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早く歩けるようになっ</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てほしい。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4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sym typeface="+mn-ea"/>
              </a:rPr>
              <a:t>十四</a:t>
            </a:r>
            <a:r>
              <a:rPr lang="zh-CN" altLang="en-US" sz="2400" dirty="0">
                <a:solidFill>
                  <a:srgbClr val="595959"/>
                </a:solidFill>
                <a:latin typeface="方正静蕾简体" panose="02000000000000000000" pitchFamily="2" charset="-122"/>
                <a:ea typeface="方正静蕾简体" panose="02000000000000000000" pitchFamily="2" charset="-122"/>
              </a:rPr>
              <a:t>、词类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动词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426582" y="6189747"/>
            <a:ext cx="570110" cy="570110"/>
          </a:xfrm>
          <a:prstGeom prst="rect">
            <a:avLst/>
          </a:prstGeom>
        </p:spPr>
      </p:pic>
      <p:sp>
        <p:nvSpPr>
          <p:cNvPr id="2" name="文本框 1"/>
          <p:cNvSpPr txBox="1"/>
          <p:nvPr/>
        </p:nvSpPr>
        <p:spPr>
          <a:xfrm>
            <a:off x="705485" y="1793240"/>
            <a:ext cx="10721340" cy="3784600"/>
          </a:xfrm>
          <a:prstGeom prst="rect">
            <a:avLst/>
          </a:prstGeom>
          <a:noFill/>
        </p:spPr>
        <p:txBody>
          <a:bodyPr wrap="square" rtlCol="0">
            <a:spAutoFit/>
          </a:bodyPr>
          <a:lstStyle/>
          <a:p>
            <a:pPr indent="0" fontAlgn="auto">
              <a:lnSpc>
                <a:spcPct val="200000"/>
              </a:lnSpc>
            </a:pPr>
            <a:r>
              <a:rPr lang="en-US" altLang="ja-JP" sz="2400" dirty="0">
                <a:latin typeface="微软雅黑" panose="020B0503020204020204" pitchFamily="34" charset="-122"/>
                <a:ea typeface="微软雅黑" panose="020B0503020204020204" pitchFamily="34" charset="-122"/>
                <a:hlinkClick r:id="rId3" action="ppaction://hlinksldjump"/>
              </a:rPr>
              <a:t>4-1-5</a:t>
            </a:r>
            <a:r>
              <a:rPr lang="ja-JP" altLang="en-US" sz="2400" dirty="0">
                <a:latin typeface="微软雅黑" panose="020B0503020204020204" pitchFamily="34" charset="-122"/>
                <a:ea typeface="微软雅黑" panose="020B0503020204020204" pitchFamily="34" charset="-122"/>
                <a:hlinkClick r:id="rId3" action="ppaction://hlinksldjump"/>
              </a:rPr>
              <a:t>　Ｖ（よ）う</a:t>
            </a:r>
            <a:r>
              <a:rPr lang="ja-JP" altLang="en-US" sz="2400" dirty="0">
                <a:highlight>
                  <a:srgbClr val="000000">
                    <a:alpha val="0"/>
                  </a:srgbClr>
                </a:highlight>
                <a:latin typeface="微软雅黑" panose="020B0503020204020204" pitchFamily="34" charset="-122"/>
                <a:ea typeface="微软雅黑" panose="020B0503020204020204" pitchFamily="34" charset="-122"/>
                <a:hlinkClick r:id="rId3" action="ppaction://hlinksldjump"/>
              </a:rPr>
              <a:t>か</a:t>
            </a:r>
            <a:r>
              <a:rPr lang="ja-JP" altLang="en-US" sz="2400" dirty="0">
                <a:highlight>
                  <a:srgbClr val="000000">
                    <a:alpha val="0"/>
                  </a:srgbClr>
                </a:highlight>
                <a:latin typeface="微软雅黑" panose="020B0503020204020204" pitchFamily="34" charset="-122"/>
                <a:ea typeface="微软雅黑" panose="020B0503020204020204" pitchFamily="34" charset="-122"/>
              </a:rPr>
              <a:t>＜犹豫＞　かな</a:t>
            </a:r>
            <a:r>
              <a:rPr lang="ja-JP" sz="2400" dirty="0">
                <a:highlight>
                  <a:srgbClr val="000000">
                    <a:alpha val="0"/>
                  </a:srgbClr>
                </a:highlight>
                <a:latin typeface="微软雅黑" panose="020B0503020204020204" pitchFamily="34" charset="-122"/>
                <a:ea typeface="微软雅黑" panose="020B0503020204020204" pitchFamily="34" charset="-122"/>
              </a:rPr>
              <a:t>　</a:t>
            </a:r>
            <a:endParaRPr lang="zh-CN" altLang="en-US" sz="2400" dirty="0">
              <a:highlight>
                <a:srgbClr val="000000">
                  <a:alpha val="0"/>
                </a:srgbClr>
              </a:highlight>
              <a:latin typeface="微软雅黑" panose="020B0503020204020204" pitchFamily="34" charset="-122"/>
              <a:ea typeface="微软雅黑" panose="020B0503020204020204" pitchFamily="34" charset="-122"/>
            </a:endParaRPr>
          </a:p>
          <a:p>
            <a:pPr indent="0" fontAlgn="auto">
              <a:lnSpc>
                <a:spcPct val="200000"/>
              </a:lnSpc>
            </a:pPr>
            <a:r>
              <a:rPr lang="en-US" altLang="ja-JP" sz="2400" dirty="0">
                <a:highlight>
                  <a:srgbClr val="000000">
                    <a:alpha val="0"/>
                  </a:srgbClr>
                </a:highlight>
                <a:latin typeface="微软雅黑" panose="020B0503020204020204" pitchFamily="34" charset="-122"/>
                <a:ea typeface="微软雅黑" panose="020B0503020204020204" pitchFamily="34" charset="-122"/>
                <a:hlinkClick r:id="rId4" action="ppaction://hlinksldjump"/>
              </a:rPr>
              <a:t>2-3-7</a:t>
            </a:r>
            <a:r>
              <a:rPr lang="ja-JP" altLang="en-US" sz="2400" dirty="0">
                <a:highlight>
                  <a:srgbClr val="000000">
                    <a:alpha val="0"/>
                  </a:srgbClr>
                </a:highlight>
                <a:latin typeface="微软雅黑" panose="020B0503020204020204" pitchFamily="34" charset="-122"/>
                <a:ea typeface="微软雅黑" panose="020B0503020204020204" pitchFamily="34" charset="-122"/>
                <a:hlinkClick r:id="rId4" action="ppaction://hlinksldjump"/>
              </a:rPr>
              <a:t>　Ｖないで</a:t>
            </a:r>
            <a:r>
              <a:rPr lang="ja-JP" altLang="en-US" sz="2400" dirty="0">
                <a:highlight>
                  <a:srgbClr val="000000">
                    <a:alpha val="0"/>
                  </a:srgbClr>
                </a:highlight>
                <a:latin typeface="微软雅黑" panose="020B0503020204020204" pitchFamily="34" charset="-122"/>
                <a:ea typeface="微软雅黑" panose="020B0503020204020204" pitchFamily="34" charset="-122"/>
              </a:rPr>
              <a:t>＜动作的否定＞</a:t>
            </a:r>
            <a:r>
              <a:rPr lang="en-US" altLang="ja-JP" sz="2400" dirty="0">
                <a:highlight>
                  <a:srgbClr val="000000">
                    <a:alpha val="0"/>
                  </a:srgbClr>
                </a:highlight>
                <a:latin typeface="微软雅黑" panose="020B0503020204020204" pitchFamily="34" charset="-122"/>
                <a:ea typeface="微软雅黑" panose="020B0503020204020204" pitchFamily="34" charset="-122"/>
              </a:rPr>
              <a:t> </a:t>
            </a:r>
            <a:r>
              <a:rPr lang="ja-JP" altLang="ja-JP" sz="2400" dirty="0">
                <a:highlight>
                  <a:srgbClr val="000000">
                    <a:alpha val="0"/>
                  </a:srgbClr>
                </a:highlight>
                <a:latin typeface="微软雅黑" panose="020B0503020204020204" pitchFamily="34" charset="-122"/>
                <a:ea typeface="微软雅黑" panose="020B0503020204020204" pitchFamily="34" charset="-122"/>
              </a:rPr>
              <a:t>ｖないで、</a:t>
            </a:r>
            <a:r>
              <a:rPr lang="en-US" altLang="ja-JP" sz="2400" dirty="0">
                <a:highlight>
                  <a:srgbClr val="000000">
                    <a:alpha val="0"/>
                  </a:srgbClr>
                </a:highlight>
                <a:latin typeface="微软雅黑" panose="020B0503020204020204" pitchFamily="34" charset="-122"/>
                <a:ea typeface="微软雅黑" panose="020B0503020204020204" pitchFamily="34" charset="-122"/>
              </a:rPr>
              <a:t>V</a:t>
            </a:r>
            <a:r>
              <a:rPr lang="ja-JP" altLang="en-US" sz="2400" dirty="0">
                <a:highlight>
                  <a:srgbClr val="000000">
                    <a:alpha val="0"/>
                  </a:srgbClr>
                </a:highlight>
                <a:latin typeface="微软雅黑" panose="020B0503020204020204" pitchFamily="34" charset="-122"/>
                <a:ea typeface="微软雅黑" panose="020B0503020204020204" pitchFamily="34" charset="-122"/>
              </a:rPr>
              <a:t>２</a:t>
            </a:r>
            <a:r>
              <a:rPr lang="zh-CN" altLang="en-US" sz="2400" dirty="0">
                <a:highlight>
                  <a:srgbClr val="000000">
                    <a:alpha val="0"/>
                  </a:srgbClr>
                </a:highlight>
                <a:latin typeface="微软雅黑" panose="020B0503020204020204" pitchFamily="34" charset="-122"/>
                <a:ea typeface="微软雅黑" panose="020B0503020204020204" pitchFamily="34" charset="-122"/>
              </a:rPr>
              <a:t>。</a:t>
            </a:r>
            <a:r>
              <a:rPr lang="en-US" altLang="ja-JP" sz="2400" dirty="0">
                <a:highlight>
                  <a:srgbClr val="000000">
                    <a:alpha val="0"/>
                  </a:srgbClr>
                </a:highlight>
                <a:latin typeface="微软雅黑" panose="020B0503020204020204" pitchFamily="34" charset="-122"/>
                <a:ea typeface="微软雅黑" panose="020B0503020204020204" pitchFamily="34" charset="-122"/>
              </a:rPr>
              <a:t>   </a:t>
            </a:r>
            <a:r>
              <a:rPr lang="ja-JP" altLang="en-US" sz="2400" dirty="0">
                <a:highlight>
                  <a:srgbClr val="000000">
                    <a:alpha val="0"/>
                  </a:srgbClr>
                </a:highlight>
                <a:latin typeface="微软雅黑" panose="020B0503020204020204" pitchFamily="34" charset="-122"/>
                <a:ea typeface="微软雅黑" panose="020B0503020204020204" pitchFamily="34" charset="-122"/>
              </a:rPr>
              <a:t>　　</a:t>
            </a:r>
            <a:endParaRPr lang="en-US" altLang="ja-JP" sz="2400" dirty="0">
              <a:highlight>
                <a:srgbClr val="000000">
                  <a:alpha val="0"/>
                </a:srgbClr>
              </a:highlight>
              <a:latin typeface="微软雅黑" panose="020B0503020204020204" pitchFamily="34" charset="-122"/>
              <a:ea typeface="微软雅黑" panose="020B0503020204020204" pitchFamily="34" charset="-122"/>
            </a:endParaRPr>
          </a:p>
          <a:p>
            <a:pPr indent="0" fontAlgn="auto">
              <a:lnSpc>
                <a:spcPct val="200000"/>
              </a:lnSpc>
            </a:pP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hlinkClick r:id="rId5" action="ppaction://hlinksldjump"/>
              </a:rPr>
              <a:t>4-2-2</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5" action="ppaction://hlinksldjump"/>
              </a:rPr>
              <a:t>　Ｖて</a:t>
            </a: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hlinkClick r:id="rId5" action="ppaction://hlinksldjump"/>
              </a:rPr>
              <a:t>/</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5" action="ppaction://hlinksldjump"/>
              </a:rPr>
              <a:t>Ｖないで</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＜伴随状态＞</a:t>
            </a: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400" dirty="0">
                <a:highlight>
                  <a:srgbClr val="000000">
                    <a:alpha val="0"/>
                  </a:srgbClr>
                </a:highlight>
                <a:latin typeface="微软雅黑" panose="020B0503020204020204" pitchFamily="34" charset="-122"/>
                <a:ea typeface="微软雅黑" panose="020B0503020204020204" pitchFamily="34" charset="-122"/>
                <a:sym typeface="+mn-ea"/>
              </a:rPr>
              <a:t>在</a:t>
            </a: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rPr>
              <a:t>V</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て・</a:t>
            </a: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rPr>
              <a:t>V</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ないで　</a:t>
            </a:r>
            <a:r>
              <a:rPr lang="zh-CN" altLang="ja-JP" sz="2400" dirty="0">
                <a:highlight>
                  <a:srgbClr val="000000">
                    <a:alpha val="0"/>
                  </a:srgbClr>
                </a:highlight>
                <a:latin typeface="微软雅黑" panose="020B0503020204020204" pitchFamily="34" charset="-122"/>
                <a:ea typeface="微软雅黑" panose="020B0503020204020204" pitchFamily="34" charset="-122"/>
                <a:sym typeface="+mn-ea"/>
              </a:rPr>
              <a:t>做后项。</a:t>
            </a:r>
            <a:endParaRPr lang="ja-JP" altLang="en-US" sz="24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200000"/>
              </a:lnSpc>
            </a:pP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hlinkClick r:id="rId6" action="ppaction://hlinksldjump"/>
              </a:rPr>
              <a:t>7-3-6</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6" action="ppaction://hlinksldjump"/>
              </a:rPr>
              <a:t>　</a:t>
            </a:r>
            <a:r>
              <a:rPr sz="2400" dirty="0">
                <a:highlight>
                  <a:srgbClr val="000000">
                    <a:alpha val="0"/>
                  </a:srgbClr>
                </a:highlight>
                <a:latin typeface="微软雅黑" panose="020B0503020204020204" pitchFamily="34" charset="-122"/>
                <a:ea typeface="微软雅黑" panose="020B0503020204020204" pitchFamily="34" charset="-122"/>
                <a:sym typeface="+mn-ea"/>
                <a:hlinkClick r:id="rId6" action="ppaction://hlinksldjump"/>
              </a:rPr>
              <a:t>V ず</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＜动作的否定＞</a:t>
            </a: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rPr>
              <a:t>  </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　ずーない　　するー</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せず</a:t>
            </a:r>
            <a:endParaRPr lang="ja-JP" altLang="en-US" sz="24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200000"/>
              </a:lnSpc>
            </a:pPr>
            <a:r>
              <a:rPr lang="en-US" altLang="zh-CN" sz="2400" dirty="0">
                <a:highlight>
                  <a:srgbClr val="000000">
                    <a:alpha val="0"/>
                  </a:srgbClr>
                </a:highlight>
                <a:latin typeface="微软雅黑" panose="020B0503020204020204" pitchFamily="34" charset="-122"/>
                <a:ea typeface="微软雅黑" panose="020B0503020204020204" pitchFamily="34" charset="-122"/>
                <a:sym typeface="+mn-ea"/>
                <a:hlinkClick r:id="rId7" action="ppaction://hlinksldjump"/>
              </a:rPr>
              <a:t>10</a:t>
            </a: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hlinkClick r:id="rId7" action="ppaction://hlinksldjump"/>
              </a:rPr>
              <a:t>-3-2</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7" action="ppaction://hlinksldjump"/>
              </a:rPr>
              <a:t>　</a:t>
            </a:r>
            <a:r>
              <a:rPr sz="2400" dirty="0">
                <a:highlight>
                  <a:srgbClr val="000000">
                    <a:alpha val="0"/>
                  </a:srgbClr>
                </a:highlight>
                <a:latin typeface="微软雅黑" panose="020B0503020204020204" pitchFamily="34" charset="-122"/>
                <a:ea typeface="微软雅黑" panose="020B0503020204020204" pitchFamily="34" charset="-122"/>
                <a:sym typeface="+mn-ea"/>
                <a:hlinkClick r:id="rId7" action="ppaction://hlinksldjump"/>
              </a:rPr>
              <a:t>V ず</a:t>
            </a:r>
            <a:r>
              <a:rPr lang="ja-JP" sz="2400" dirty="0">
                <a:highlight>
                  <a:srgbClr val="000000">
                    <a:alpha val="0"/>
                  </a:srgbClr>
                </a:highlight>
                <a:latin typeface="微软雅黑" panose="020B0503020204020204" pitchFamily="34" charset="-122"/>
                <a:ea typeface="微软雅黑" panose="020B0503020204020204" pitchFamily="34" charset="-122"/>
                <a:sym typeface="+mn-ea"/>
                <a:hlinkClick r:id="rId7" action="ppaction://hlinksldjump"/>
              </a:rPr>
              <a:t>に</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＜动作的否定＞　ずに　</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ないで</a:t>
            </a:r>
            <a:endParaRPr lang="ja-JP" altLang="en-US" sz="2400" dirty="0">
              <a:highlight>
                <a:srgbClr val="000000">
                  <a:alpha val="0"/>
                </a:srgbClr>
              </a:highligh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91515" y="532130"/>
            <a:ext cx="11028680" cy="607123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V</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（よ）</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う＋</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犹豫</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意义：表示说话人对是否要进行该动作而犹豫不决、踌躇不定的心情，有时为自言自语，有时则带有与对方商量的语气。</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译文：要不要...；要不....吧</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接续：动词的意志形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か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说明：一般多用于简体会话中。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srgbClr val="527C57"/>
              </a:solidFill>
              <a:effectLst/>
              <a:uLnTx/>
              <a:uFillTx/>
              <a:latin typeface="Kozuka Gothic Pr6N R" panose="020B0400000000000000" pitchFamily="34" charset="-128"/>
              <a:ea typeface="Kozuka Gothic Pr6N R" panose="020B0400000000000000" pitchFamily="34" charset="-128"/>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電話し</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ようか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寒いから、もう</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帰ろ</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うか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これからどう</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ようか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今日はもう</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やめ</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ようか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200" u="sng" dirty="0">
                <a:solidFill>
                  <a:schemeClr val="bg1"/>
                </a:solidFill>
                <a:latin typeface="Kozuka Gothic Pro R" panose="020B0400000000000000" pitchFamily="34" charset="-128"/>
                <a:ea typeface="Kozuka Gothic Pro R" panose="020B0400000000000000" pitchFamily="34" charset="-128"/>
              </a:rPr>
              <a:t>平仮名</a:t>
            </a:r>
            <a:r>
              <a:rPr kumimoji="0" lang="ja-JP" altLang="en-US" sz="2200" b="0" i="0" strike="noStrike" kern="1200" cap="none" spc="0" normalizeH="0" baseline="0" noProof="0" dirty="0">
                <a:ln>
                  <a:noFill/>
                </a:ln>
                <a:solidFill>
                  <a:schemeClr val="bg1"/>
                </a:solidFill>
                <a:effectLst/>
                <a:uLnTx/>
                <a:uFillTx/>
                <a:latin typeface="Kozuka Gothic Pro R" panose="020B0400000000000000" pitchFamily="34" charset="-128"/>
                <a:ea typeface="Kozuka Gothic Pro R" panose="020B0400000000000000" pitchFamily="34" charset="-128"/>
              </a:rPr>
              <a:t>だけ</a:t>
            </a:r>
            <a:r>
              <a:rPr lang="ja-JP" altLang="en-US" sz="2200" dirty="0">
                <a:solidFill>
                  <a:schemeClr val="bg1"/>
                </a:solidFill>
                <a:latin typeface="Kozuka Gothic Pro R" panose="020B0400000000000000" pitchFamily="34" charset="-128"/>
                <a:ea typeface="Kozuka Gothic Pro R" panose="020B0400000000000000" pitchFamily="34" charset="-128"/>
              </a:rPr>
              <a:t>で作文を書く。</a:t>
            </a:r>
            <a:endParaRPr lang="ja-JP" altLang="en-US" sz="2200" dirty="0">
              <a:solidFill>
                <a:schemeClr val="bg1"/>
              </a:solidFill>
              <a:latin typeface="Kozuka Gothic Pro R" panose="020B0400000000000000" pitchFamily="34" charset="-128"/>
              <a:ea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64961" y="45883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动作的否定</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意义：表示不进行或没进行该动作，而是进行（了）后句所述的动作。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译文：不</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，（而是）；没</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，（而是）</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说明：这种形式是否定的中顿形式。</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はじめから</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排除し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、外国の文化を受け入れたほうがよい。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今日は寒いから、遊びに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出かけ</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、部屋で本を読みましょう</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今朝はコーヒーは</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飲ま</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ないで</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、紅茶にした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ごはんを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食べ</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おかずだけの食事をとる</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（吃饭）</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人がいる。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476616"/>
            <a:ext cx="10675299" cy="5862320"/>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lang="en-US"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Ｖて</a:t>
            </a:r>
            <a:r>
              <a:rPr lang="en-US"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Ｖないで</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伴随状态</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意义：表示动作主体进行某一动作时的状态，即在该状态下进行谓语动词表示的动作。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 （穿、戴…… ）着 （做 ）……/ 不 （穿、戴…… ） （做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な</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テレビにはサングラスを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、スカーフを</a:t>
            </a:r>
            <a:r>
              <a:rPr kumimoji="0" lang="ja-JP" altLang="en-US" sz="2400" b="0" i="0" u="sng" strike="noStrike" kern="1200" cap="none" spc="0" normalizeH="0" baseline="0" noProof="0" dirty="0">
                <a:ln>
                  <a:noFill/>
                </a:ln>
                <a:solidFill>
                  <a:schemeClr val="tx1">
                    <a:lumMod val="85000"/>
                    <a:lumOff val="15000"/>
                  </a:scheme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巻い</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出かけてる人が映っていたわよ。</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帽子を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かぶっ</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かぶら</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遊びに行った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マスクを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出かけてるの?　　　</a:t>
            </a:r>
            <a:r>
              <a:rPr kumimoji="0" lang="en-US" altLang="zh-CN" sz="2400" b="0" i="0" strike="noStrike" kern="1200" cap="none" spc="0" normalizeH="0" baseline="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砂糖を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つけ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つけ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食べた。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1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1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1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1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注 意 「V ないで」与 「V なくて（</a:t>
            </a:r>
            <a:r>
              <a:rPr lang="zh-CN" altLang="ja-JP"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原因）</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」的区别。</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 朝ご飯を｛食べないで/ X 食べなくて｝学校に行く。 （伴随状态）</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b. 日本語が｛わからなくて/ x わからないで｝困っている。 （原因）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69620" y="551815"/>
            <a:ext cx="10868025" cy="5754370"/>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 ず</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800" noProof="0" dirty="0">
                <a:ln>
                  <a:noFill/>
                </a:ln>
                <a:solidFill>
                  <a:schemeClr val="tx1"/>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动作的</a:t>
            </a:r>
            <a:r>
              <a:rPr lang="ja-JP" altLang="en-US" sz="2800" noProof="0" dirty="0">
                <a:ln>
                  <a:noFill/>
                </a:ln>
                <a:solidFill>
                  <a:srgbClr val="FF0000"/>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否定</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8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意义: 否定动作或变化的发生 ,在句中用于中顿或并列。</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译文 :不……</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 V</a:t>
            </a:r>
            <a:r>
              <a:rPr lang="zh-CN" altLang="en-US" sz="2000" strike="sngStrike"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ない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ず</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する→せず</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 :用于</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书面语或惯用的表达方式 ,口语中使用「V なくて」或「V ないで」。</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色彩や文字を</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使わず</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、見た人の心を掴む不思議な魅力を持っている。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夏休みはどこにも</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行かず</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、家でのんびり過ごした。</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大学生なのに、毎日</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勉強もせず</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、ゲームに熱中［</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着迷</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］している。</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他人の意見を</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聞かず</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、自分がすべて正しいと思っている人がいる。</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7535" y="646430"/>
            <a:ext cx="10594975" cy="4792980"/>
          </a:xfrm>
          <a:prstGeom prst="rect">
            <a:avLst/>
          </a:prstGeom>
          <a:noFill/>
        </p:spPr>
        <p:txBody>
          <a:bodyPr wrap="square" rtlCol="0" anchor="t">
            <a:spAutoFit/>
          </a:bodyPr>
          <a:p>
            <a:pPr>
              <a:lnSpc>
                <a:spcPct val="13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Vずに</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〈动作的否定〉</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表示在未实施该动作的情况下进行了后句所述的动作。</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不(没)……(的情况下)</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a:t>
            </a:r>
            <a:r>
              <a:rPr lang="zh-CN" altLang="en-US" sz="2000" strike="dblStrike">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ない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+ずに</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する→せずに</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「Vずに」是「Vないで」的书面语形式。</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不做前项，而做后项</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伴随状态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ja-JP" altLang="en-US" sz="20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(1)よく</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考えずに</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、親に行けと言われた大学を目指して、頑張っていました。</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7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(2)彼は今は1 日も</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休まずに</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、まじめに働いています。</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ふごうかく　②</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7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(3)復習も</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せずに</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期末試験を受けたら、不合格だった。</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きまつしけん　④</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7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(4)この仕事は、誰にも</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手伝ってもらわずに</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、自分でしました。</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34836" y="402956"/>
            <a:ext cx="10675299" cy="279971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动词的条件形</a:t>
            </a:r>
            <a:r>
              <a:rPr kumimoji="0" 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ば</a:t>
            </a: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形</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うーーえ＋ば</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 件 （动作 、变化 、状态 、性质等 ）成 立 ,就会出现后面的结果。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aphicFrame>
        <p:nvGraphicFramePr>
          <p:cNvPr id="7" name="表格 6"/>
          <p:cNvGraphicFramePr/>
          <p:nvPr>
            <p:custDataLst>
              <p:tags r:id="rId3"/>
            </p:custDataLst>
          </p:nvPr>
        </p:nvGraphicFramePr>
        <p:xfrm>
          <a:off x="1304290" y="3406140"/>
          <a:ext cx="8554720" cy="2628900"/>
        </p:xfrm>
        <a:graphic>
          <a:graphicData uri="http://schemas.openxmlformats.org/drawingml/2006/table">
            <a:tbl>
              <a:tblPr firstRow="1" bandRow="1">
                <a:tableStyleId>{5C22544A-7EE6-4342-B048-85BDC9FD1C3A}</a:tableStyleId>
              </a:tblPr>
              <a:tblGrid>
                <a:gridCol w="2052955"/>
                <a:gridCol w="4808220"/>
                <a:gridCol w="1693545"/>
              </a:tblGrid>
              <a:tr h="365760">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r>
              <a:tr h="369570">
                <a:tc rowSpan="2">
                  <a:txBody>
                    <a:bodyPr/>
                    <a:p>
                      <a:pPr algn="ctr">
                        <a:buNone/>
                      </a:pPr>
                      <a:r>
                        <a:rPr lang="en-US" altLang="zh-CN">
                          <a:solidFill>
                            <a:schemeClr val="tx1"/>
                          </a:solidFill>
                        </a:rPr>
                        <a:t>Ⅰ</a:t>
                      </a:r>
                      <a:r>
                        <a:rPr lang="zh-CN" altLang="en-US">
                          <a:solidFill>
                            <a:schemeClr val="tx1"/>
                          </a:solidFill>
                        </a:rPr>
                        <a:t>类动词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rPr>
                        <a:t>           </a:t>
                      </a:r>
                      <a:r>
                        <a:rPr lang="zh-CN" altLang="en-US">
                          <a:solidFill>
                            <a:schemeClr val="tx1"/>
                          </a:solidFill>
                        </a:rPr>
                        <a:t>词尾</a:t>
                      </a:r>
                      <a:r>
                        <a:rPr lang="ja-JP" altLang="zh-CN">
                          <a:solidFill>
                            <a:schemeClr val="tx1"/>
                          </a:solidFill>
                        </a:rPr>
                        <a:t>「う」</a:t>
                      </a:r>
                      <a:r>
                        <a:rPr lang="zh-CN" altLang="ja-JP">
                          <a:solidFill>
                            <a:schemeClr val="tx1"/>
                          </a:solidFill>
                        </a:rPr>
                        <a:t>段假名</a:t>
                      </a:r>
                      <a:r>
                        <a:rPr lang="en-US" altLang="zh-CN">
                          <a:solidFill>
                            <a:schemeClr val="tx1"/>
                          </a:solidFill>
                        </a:rPr>
                        <a:t>  </a:t>
                      </a:r>
                      <a:r>
                        <a:rPr lang="ja-JP" altLang="en-US">
                          <a:solidFill>
                            <a:schemeClr val="tx1"/>
                          </a:solidFill>
                        </a:rPr>
                        <a:t>　　　</a:t>
                      </a:r>
                      <a:r>
                        <a:rPr lang="ja-JP" altLang="zh-CN">
                          <a:solidFill>
                            <a:schemeClr val="tx1"/>
                          </a:solidFill>
                        </a:rPr>
                        <a:t>「え」＋「ば</a:t>
                      </a:r>
                      <a:r>
                        <a:rPr lang="ja-JP" altLang="zh-CN">
                          <a:solidFill>
                            <a:schemeClr val="tx1"/>
                          </a:solidFill>
                        </a:rPr>
                        <a:t>」</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69570">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rPr>
                        <a:t>           </a:t>
                      </a:r>
                      <a:r>
                        <a:rPr lang="ja-JP" altLang="en-US">
                          <a:solidFill>
                            <a:schemeClr val="tx1"/>
                          </a:solidFill>
                        </a:rPr>
                        <a:t>買う</a:t>
                      </a:r>
                      <a:r>
                        <a:rPr lang="ja-JP" altLang="en-US" sz="1800">
                          <a:solidFill>
                            <a:schemeClr val="tx1"/>
                          </a:solidFill>
                          <a:sym typeface="+mn-ea"/>
                        </a:rPr>
                        <a:t>　　　　</a:t>
                      </a:r>
                      <a:r>
                        <a:rPr lang="ja-JP" altLang="en-US">
                          <a:solidFill>
                            <a:schemeClr val="tx1"/>
                          </a:solidFill>
                        </a:rPr>
                        <a:t>買え＋ば</a:t>
                      </a:r>
                      <a:endParaRPr lang="ja-JP" altLang="en-US">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r>
                        <a:rPr lang="ja-JP" altLang="zh-CN">
                          <a:solidFill>
                            <a:schemeClr val="tx1"/>
                          </a:solidFill>
                        </a:rPr>
                        <a:t>　　買えば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rowSpan="2">
                  <a:txBody>
                    <a:bodyPr/>
                    <a:p>
                      <a:pPr algn="ctr">
                        <a:buNone/>
                      </a:pPr>
                      <a:r>
                        <a:rPr lang="en-US" altLang="zh-CN" sz="1800">
                          <a:solidFill>
                            <a:schemeClr val="tx1"/>
                          </a:solidFill>
                          <a:sym typeface="+mn-ea"/>
                        </a:rPr>
                        <a:t>Ⅱ</a:t>
                      </a:r>
                      <a:r>
                        <a:rPr lang="zh-CN" altLang="en-US" sz="1800">
                          <a:solidFill>
                            <a:schemeClr val="tx1"/>
                          </a:solidFill>
                          <a:sym typeface="+mn-ea"/>
                        </a:rPr>
                        <a:t>类动词</a:t>
                      </a:r>
                      <a:endParaRPr lang="zh-CN" altLang="en-US">
                        <a:solidFill>
                          <a:srgbClr val="FDC6B9"/>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ja-JP" altLang="zh-CN">
                          <a:solidFill>
                            <a:srgbClr val="FDC6B9"/>
                          </a:solidFill>
                        </a:rPr>
                        <a:t>　　　</a:t>
                      </a:r>
                      <a:r>
                        <a:rPr lang="en-US" altLang="ja-JP">
                          <a:solidFill>
                            <a:srgbClr val="FDC6B9"/>
                          </a:solidFill>
                        </a:rPr>
                        <a:t>  </a:t>
                      </a:r>
                      <a:r>
                        <a:rPr lang="zh-CN" altLang="ja-JP">
                          <a:solidFill>
                            <a:schemeClr val="tx1"/>
                          </a:solidFill>
                        </a:rPr>
                        <a:t>去掉词尾</a:t>
                      </a:r>
                      <a:r>
                        <a:rPr lang="ja-JP" altLang="zh-CN">
                          <a:solidFill>
                            <a:schemeClr val="tx1"/>
                          </a:solidFill>
                        </a:rPr>
                        <a:t>「る」＋「れば」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rPr>
                        <a:t>           </a:t>
                      </a:r>
                      <a:r>
                        <a:rPr lang="ja-JP" altLang="en-US">
                          <a:solidFill>
                            <a:schemeClr val="tx1"/>
                          </a:solidFill>
                        </a:rPr>
                        <a:t>見る　　　見＋れば</a:t>
                      </a:r>
                      <a:endParaRPr lang="ja-JP" altLang="en-US">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r>
                        <a:rPr lang="ja-JP" altLang="zh-CN">
                          <a:solidFill>
                            <a:schemeClr val="tx1"/>
                          </a:solidFill>
                        </a:rPr>
                        <a:t>　　見れば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rowSpan="2">
                  <a:txBody>
                    <a:bodyPr/>
                    <a:p>
                      <a:pPr>
                        <a:buNone/>
                      </a:pPr>
                      <a:r>
                        <a:rPr lang="en-US" altLang="zh-CN">
                          <a:solidFill>
                            <a:srgbClr val="FDC6B9"/>
                          </a:solidFill>
                        </a:rPr>
                        <a:t>         </a:t>
                      </a:r>
                      <a:r>
                        <a:rPr lang="en-US" altLang="zh-CN">
                          <a:solidFill>
                            <a:schemeClr val="tx1"/>
                          </a:solidFill>
                        </a:rPr>
                        <a:t>Ⅲ</a:t>
                      </a:r>
                      <a:r>
                        <a:rPr lang="zh-CN" altLang="en-US">
                          <a:solidFill>
                            <a:schemeClr val="tx1"/>
                          </a:solidFill>
                        </a:rPr>
                        <a:t>类动词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ja-JP" altLang="zh-CN">
                          <a:solidFill>
                            <a:schemeClr val="tx1"/>
                          </a:solidFill>
                        </a:rPr>
                        <a:t>　　　　来る　　　く＋れば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r>
                        <a:rPr lang="ja-JP" altLang="zh-CN">
                          <a:solidFill>
                            <a:schemeClr val="tx1"/>
                          </a:solidFill>
                        </a:rPr>
                        <a:t>　　来れば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ja-JP" altLang="zh-CN">
                          <a:solidFill>
                            <a:schemeClr val="tx1"/>
                          </a:solidFill>
                        </a:rPr>
                        <a:t>　　　　する　　　す＋れば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r>
                        <a:rPr lang="ja-JP" altLang="zh-CN">
                          <a:solidFill>
                            <a:schemeClr val="tx1"/>
                          </a:solidFill>
                        </a:rPr>
                        <a:t>　　すれば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bl>
          </a:graphicData>
        </a:graphic>
      </p:graphicFrame>
      <p:sp>
        <p:nvSpPr>
          <p:cNvPr id="14" name="文本框 13"/>
          <p:cNvSpPr txBox="1"/>
          <p:nvPr/>
        </p:nvSpPr>
        <p:spPr>
          <a:xfrm>
            <a:off x="1702435" y="3406140"/>
            <a:ext cx="1097280" cy="368300"/>
          </a:xfrm>
          <a:prstGeom prst="rect">
            <a:avLst/>
          </a:prstGeom>
          <a:noFill/>
        </p:spPr>
        <p:txBody>
          <a:bodyPr wrap="none" rtlCol="0">
            <a:spAutoFit/>
          </a:bodyPr>
          <a:p>
            <a:r>
              <a:rPr lang="zh-CN" altLang="en-US"/>
              <a:t>动词</a:t>
            </a:r>
            <a:r>
              <a:rPr lang="zh-CN" altLang="en-US"/>
              <a:t>类型</a:t>
            </a:r>
            <a:endParaRPr lang="zh-CN" altLang="en-US"/>
          </a:p>
        </p:txBody>
      </p:sp>
      <p:sp>
        <p:nvSpPr>
          <p:cNvPr id="17" name="文本框 16"/>
          <p:cNvSpPr txBox="1"/>
          <p:nvPr/>
        </p:nvSpPr>
        <p:spPr>
          <a:xfrm>
            <a:off x="5293360" y="3406140"/>
            <a:ext cx="1097280" cy="368300"/>
          </a:xfrm>
          <a:prstGeom prst="rect">
            <a:avLst/>
          </a:prstGeom>
          <a:noFill/>
        </p:spPr>
        <p:txBody>
          <a:bodyPr wrap="none" rtlCol="0">
            <a:spAutoFit/>
          </a:bodyPr>
          <a:p>
            <a:r>
              <a:rPr lang="zh-CN" altLang="en-US"/>
              <a:t>变化</a:t>
            </a:r>
            <a:r>
              <a:rPr lang="zh-CN" altLang="en-US"/>
              <a:t>规则</a:t>
            </a:r>
            <a:endParaRPr lang="zh-CN" altLang="en-US"/>
          </a:p>
        </p:txBody>
      </p:sp>
      <p:sp>
        <p:nvSpPr>
          <p:cNvPr id="18" name="文本框 17"/>
          <p:cNvSpPr txBox="1"/>
          <p:nvPr/>
        </p:nvSpPr>
        <p:spPr>
          <a:xfrm>
            <a:off x="8616315" y="3406140"/>
            <a:ext cx="868680" cy="368300"/>
          </a:xfrm>
          <a:prstGeom prst="rect">
            <a:avLst/>
          </a:prstGeom>
          <a:noFill/>
        </p:spPr>
        <p:txBody>
          <a:bodyPr wrap="none" rtlCol="0">
            <a:spAutoFit/>
          </a:bodyPr>
          <a:p>
            <a:r>
              <a:rPr lang="zh-CN" altLang="en-US"/>
              <a:t>条件形</a:t>
            </a:r>
            <a:endParaRPr lang="zh-CN" altLang="en-US"/>
          </a:p>
        </p:txBody>
      </p:sp>
      <p:cxnSp>
        <p:nvCxnSpPr>
          <p:cNvPr id="19" name="直接箭头连接符 18"/>
          <p:cNvCxnSpPr/>
          <p:nvPr/>
        </p:nvCxnSpPr>
        <p:spPr>
          <a:xfrm flipV="1">
            <a:off x="4890135" y="4574540"/>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6315710" y="3946525"/>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V="1">
            <a:off x="4761865" y="5323840"/>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flipV="1">
            <a:off x="4907280" y="5718175"/>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V="1">
            <a:off x="4907280" y="6073775"/>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sym typeface="+mn-ea"/>
              </a:rPr>
              <a:t>十四</a:t>
            </a:r>
            <a:r>
              <a:rPr lang="zh-CN" altLang="en-US" sz="2400" dirty="0">
                <a:solidFill>
                  <a:srgbClr val="595959"/>
                </a:solidFill>
                <a:latin typeface="方正静蕾简体" panose="02000000000000000000" pitchFamily="2" charset="-122"/>
                <a:ea typeface="方正静蕾简体" panose="02000000000000000000" pitchFamily="2" charset="-122"/>
              </a:rPr>
              <a:t>、词类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副词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1040945" y="2247136"/>
            <a:ext cx="5599097" cy="1337945"/>
          </a:xfrm>
          <a:prstGeom prst="rect">
            <a:avLst/>
          </a:prstGeom>
          <a:noFill/>
        </p:spPr>
        <p:txBody>
          <a:bodyPr wrap="square" rtlCol="0">
            <a:spAutoFit/>
          </a:bodyPr>
          <a:lstStyle/>
          <a:p>
            <a:pPr>
              <a:lnSpc>
                <a:spcPct val="150000"/>
              </a:lnSpc>
            </a:pPr>
            <a:r>
              <a:rPr lang="en-US" altLang="ja-JP" dirty="0">
                <a:latin typeface="微软雅黑" panose="020B0503020204020204" pitchFamily="34" charset="-122"/>
                <a:ea typeface="微软雅黑" panose="020B0503020204020204" pitchFamily="34" charset="-122"/>
                <a:hlinkClick r:id="rId3" action="ppaction://hlinksldjump"/>
              </a:rPr>
              <a:t>3-2-8</a:t>
            </a:r>
            <a:r>
              <a:rPr lang="ja-JP" altLang="en-US" dirty="0">
                <a:latin typeface="微软雅黑" panose="020B0503020204020204" pitchFamily="34" charset="-122"/>
                <a:ea typeface="微软雅黑" panose="020B0503020204020204" pitchFamily="34" charset="-122"/>
                <a:hlinkClick r:id="rId3" action="ppaction://hlinksldjump"/>
              </a:rPr>
              <a:t>　もう</a:t>
            </a:r>
            <a:r>
              <a:rPr lang="ja-JP" altLang="en-US" dirty="0">
                <a:latin typeface="微软雅黑" panose="020B0503020204020204" pitchFamily="34" charset="-122"/>
                <a:ea typeface="微软雅黑" panose="020B0503020204020204" pitchFamily="34" charset="-122"/>
              </a:rPr>
              <a:t>＜加强语义＞</a:t>
            </a:r>
            <a:endParaRPr lang="ja-JP"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endParaRPr lang="ja-JP" altLang="en-US" dirty="0">
              <a:latin typeface="微软雅黑" panose="020B0503020204020204" pitchFamily="34" charset="-122"/>
              <a:ea typeface="微软雅黑" panose="020B0503020204020204" pitchFamily="34" charset="-122"/>
              <a:hlinkClick r:id="" action="ppaction://noaction"/>
            </a:endParaRPr>
          </a:p>
          <a:p>
            <a:pPr>
              <a:lnSpc>
                <a:spcPct val="150000"/>
              </a:lnSpc>
            </a:pPr>
            <a:r>
              <a:rPr lang="en-US" altLang="ja-JP" dirty="0">
                <a:latin typeface="微软雅黑" panose="020B0503020204020204" pitchFamily="34" charset="-122"/>
                <a:ea typeface="微软雅黑" panose="020B0503020204020204" pitchFamily="34" charset="-122"/>
                <a:hlinkClick r:id="" action="ppaction://noaction"/>
              </a:rPr>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61401"/>
            <a:ext cx="10675299" cy="526224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もう</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加强语义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对后面的动词起到加强语义的作用，带有说话人吃惊或感叹的语气</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就要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这就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；快要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もう＋动词</a:t>
            </a:r>
            <a:endParaRPr lang="en-US" altLang="zh-CN" sz="2000" dirty="0">
              <a:solidFill>
                <a:srgbClr val="527C57"/>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王：しゃあ、僕はこれで、、、</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渡辺：えっ、</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もう</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帰るんですか</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en-US" altLang="zh-CN"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a:t>
            </a:r>
            <a:r>
              <a:rPr lang="en-US" altLang="ja-JP"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a:t>
            </a:r>
            <a:r>
              <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：そろそろ出かけます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en-US" altLang="ja-JP"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B</a:t>
            </a:r>
            <a:r>
              <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：えっ、</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もう</a:t>
            </a:r>
            <a:r>
              <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出かけるんですか。約束の時間の２時間も前ですよ。</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sng" strike="noStrike" kern="1200" cap="none" spc="0" normalizeH="0" baseline="0" noProof="0" dirty="0">
                <a:ln>
                  <a:noFill/>
                </a:ln>
                <a:solidFill>
                  <a:prstClr val="white"/>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平仮</a:t>
            </a:r>
            <a:r>
              <a:rPr kumimoji="0" lang="en-US" altLang="ja-JP" sz="2400" b="0" i="0" u="sng" strike="noStrike" kern="1200" cap="none" spc="0" normalizeH="0" baseline="0" noProof="0" dirty="0">
                <a:ln>
                  <a:noFill/>
                </a:ln>
                <a:solidFill>
                  <a:prstClr val="white"/>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もう</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休憩するんですか。練習を始めてから、まだ</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15</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分ですよ。</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sym typeface="+mn-ea"/>
              </a:rPr>
              <a:t>十四</a:t>
            </a:r>
            <a:r>
              <a:rPr lang="zh-CN" altLang="en-US" sz="2400" dirty="0">
                <a:solidFill>
                  <a:srgbClr val="595959"/>
                </a:solidFill>
                <a:latin typeface="方正静蕾简体" panose="02000000000000000000" pitchFamily="2" charset="-122"/>
                <a:ea typeface="方正静蕾简体" panose="02000000000000000000" pitchFamily="2" charset="-122"/>
              </a:rPr>
              <a:t>、词类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接续词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1040765" y="2247265"/>
            <a:ext cx="8862060" cy="2168525"/>
          </a:xfrm>
          <a:prstGeom prst="rect">
            <a:avLst/>
          </a:prstGeom>
          <a:noFill/>
        </p:spPr>
        <p:txBody>
          <a:bodyPr wrap="square" rtlCol="0">
            <a:spAutoFit/>
          </a:bodyPr>
          <a:lstStyle/>
          <a:p>
            <a:pPr>
              <a:lnSpc>
                <a:spcPct val="150000"/>
              </a:lnSpc>
            </a:pPr>
            <a:r>
              <a:rPr lang="en-US" altLang="ja-JP" dirty="0">
                <a:latin typeface="微软雅黑" panose="020B0503020204020204" pitchFamily="34" charset="-122"/>
                <a:ea typeface="微软雅黑" panose="020B0503020204020204" pitchFamily="34" charset="-122"/>
                <a:hlinkClick r:id="rId3" action="ppaction://hlinksldjump"/>
              </a:rPr>
              <a:t>3-1-2</a:t>
            </a:r>
            <a:r>
              <a:rPr lang="ja-JP" altLang="en-US" dirty="0">
                <a:latin typeface="微软雅黑" panose="020B0503020204020204" pitchFamily="34" charset="-122"/>
                <a:ea typeface="微软雅黑" panose="020B0503020204020204" pitchFamily="34" charset="-122"/>
                <a:hlinkClick r:id="rId3" action="ppaction://hlinksldjump"/>
              </a:rPr>
              <a:t>　それとも</a:t>
            </a:r>
            <a:r>
              <a:rPr lang="ja-JP" altLang="en-US" dirty="0">
                <a:latin typeface="微软雅黑" panose="020B0503020204020204" pitchFamily="34" charset="-122"/>
                <a:ea typeface="微软雅黑" panose="020B0503020204020204" pitchFamily="34" charset="-122"/>
              </a:rPr>
              <a:t>＜选择＞</a:t>
            </a:r>
            <a:r>
              <a:rPr lang="en-US" altLang="ja-JP"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，还是</a:t>
            </a:r>
            <a:r>
              <a:rPr lang="en-US" altLang="zh-CN" dirty="0">
                <a:latin typeface="微软雅黑" panose="020B0503020204020204" pitchFamily="34" charset="-122"/>
                <a:ea typeface="微软雅黑" panose="020B0503020204020204" pitchFamily="34" charset="-122"/>
              </a:rPr>
              <a:t>~</a:t>
            </a:r>
            <a:r>
              <a:rPr lang="ja-JP" altLang="en-US" dirty="0">
                <a:latin typeface="微软雅黑" panose="020B0503020204020204" pitchFamily="34" charset="-122"/>
                <a:ea typeface="微软雅黑" panose="020B0503020204020204" pitchFamily="34" charset="-122"/>
              </a:rPr>
              <a:t>　</a:t>
            </a:r>
            <a:endParaRPr lang="ja-JP" altLang="en-US" dirty="0">
              <a:latin typeface="微软雅黑" panose="020B0503020204020204" pitchFamily="34" charset="-122"/>
              <a:ea typeface="微软雅黑" panose="020B0503020204020204" pitchFamily="34" charset="-122"/>
            </a:endParaRPr>
          </a:p>
          <a:p>
            <a:pPr>
              <a:lnSpc>
                <a:spcPct val="150000"/>
              </a:lnSpc>
            </a:pPr>
            <a:endParaRPr lang="en-US" altLang="ja-JP" dirty="0">
              <a:latin typeface="微软雅黑" panose="020B0503020204020204" pitchFamily="34" charset="-122"/>
              <a:ea typeface="微软雅黑" panose="020B0503020204020204" pitchFamily="34" charset="-122"/>
            </a:endParaRPr>
          </a:p>
          <a:p>
            <a:pPr>
              <a:lnSpc>
                <a:spcPct val="150000"/>
              </a:lnSpc>
            </a:pPr>
            <a:r>
              <a:rPr lang="zh-CN" altLang="ja-JP" dirty="0">
                <a:latin typeface="微软雅黑" panose="020B0503020204020204" pitchFamily="34" charset="-122"/>
                <a:ea typeface="微软雅黑" panose="020B0503020204020204" pitchFamily="34" charset="-122"/>
              </a:rPr>
              <a:t>还是</a:t>
            </a:r>
            <a:r>
              <a:rPr lang="ja-JP" altLang="ja-JP" dirty="0">
                <a:latin typeface="微软雅黑" panose="020B0503020204020204" pitchFamily="34" charset="-122"/>
                <a:ea typeface="微软雅黑" panose="020B0503020204020204" pitchFamily="34" charset="-122"/>
              </a:rPr>
              <a:t>　　</a:t>
            </a:r>
            <a:endParaRPr lang="ja-JP" altLang="ja-JP" dirty="0">
              <a:latin typeface="微软雅黑" panose="020B0503020204020204" pitchFamily="34" charset="-122"/>
              <a:ea typeface="微软雅黑" panose="020B0503020204020204" pitchFamily="34" charset="-122"/>
            </a:endParaRPr>
          </a:p>
          <a:p>
            <a:pPr>
              <a:lnSpc>
                <a:spcPct val="150000"/>
              </a:lnSpc>
            </a:pPr>
            <a:endParaRPr lang="ja-JP" altLang="ja-JP" dirty="0">
              <a:latin typeface="微软雅黑" panose="020B0503020204020204" pitchFamily="34" charset="-122"/>
              <a:ea typeface="微软雅黑" panose="020B0503020204020204" pitchFamily="34" charset="-122"/>
            </a:endParaRPr>
          </a:p>
          <a:p>
            <a:pPr>
              <a:lnSpc>
                <a:spcPct val="150000"/>
              </a:lnSpc>
            </a:pPr>
            <a:r>
              <a:rPr lang="ja-JP" altLang="ja-JP" dirty="0">
                <a:latin typeface="微软雅黑" panose="020B0503020204020204" pitchFamily="34" charset="-122"/>
                <a:ea typeface="微软雅黑" panose="020B0503020204020204" pitchFamily="34" charset="-122"/>
              </a:rPr>
              <a:t>お風呂？食事？</a:t>
            </a:r>
            <a:r>
              <a:rPr lang="ja-JP" altLang="ja-JP" dirty="0">
                <a:solidFill>
                  <a:srgbClr val="FF0000"/>
                </a:solidFill>
                <a:latin typeface="微软雅黑" panose="020B0503020204020204" pitchFamily="34" charset="-122"/>
                <a:ea typeface="微软雅黑" panose="020B0503020204020204" pitchFamily="34" charset="-122"/>
              </a:rPr>
              <a:t>それとも</a:t>
            </a:r>
            <a:r>
              <a:rPr lang="ja-JP" altLang="ja-JP" dirty="0">
                <a:latin typeface="微软雅黑" panose="020B0503020204020204" pitchFamily="34" charset="-122"/>
                <a:ea typeface="微软雅黑" panose="020B0503020204020204" pitchFamily="34" charset="-122"/>
              </a:rPr>
              <a:t>、私</a:t>
            </a:r>
            <a:r>
              <a:rPr lang="ja-JP" altLang="ja-JP" dirty="0">
                <a:latin typeface="微软雅黑" panose="020B0503020204020204" pitchFamily="34" charset="-122"/>
                <a:ea typeface="微软雅黑" panose="020B0503020204020204" pitchFamily="34" charset="-122"/>
              </a:rPr>
              <a:t>。</a:t>
            </a:r>
            <a:endParaRPr lang="ja-JP" altLang="ja-JP"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63880"/>
            <a:ext cx="10674985" cy="5588000"/>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それとも</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选择</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意义：构成选择</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疑问句，表示两者选一。</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译文：是</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还是</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en-US"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疑问句＋それとも＋疑问句</a:t>
            </a:r>
            <a:r>
              <a:rPr lang="ja-JP"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0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（この薬を飲むのは）食前ですか。</a:t>
            </a:r>
            <a:r>
              <a:rPr kumimoji="0" lang="ja-JP" altLang="en-US" sz="2400" b="0" i="0" u="sng"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それとも</a:t>
            </a:r>
            <a:r>
              <a:rPr kumimoji="0" lang="ja-JP"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、食後ですか。</a:t>
            </a:r>
            <a:endParaRPr kumimoji="0" lang="ja-JP"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バスで行きますか。</a:t>
            </a:r>
            <a:r>
              <a:rPr kumimoji="0" lang="ja-JP" altLang="en-US" sz="2400" b="0" i="0" u="sng"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a:t>
            </a:r>
            <a:r>
              <a:rPr kumimoji="0" lang="ja-JP" altLang="en-US" sz="2400" b="0" i="0" u="sng"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れとも</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、地下鉄で行きますか。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ケーキはいろいろありますよ。甘いほうがいいですか。</a:t>
            </a:r>
            <a:r>
              <a:rPr kumimoji="0" lang="ja-JP" altLang="en-US" sz="2400" b="0" i="0" u="sng"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それとも</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甘くないほうがいいですか。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716144"/>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85207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sym typeface="+mn-ea"/>
              </a:rPr>
              <a:t>十四</a:t>
            </a:r>
            <a:r>
              <a:rPr lang="zh-CN" altLang="en-US" sz="2400" dirty="0">
                <a:solidFill>
                  <a:srgbClr val="595959"/>
                </a:solidFill>
                <a:latin typeface="方正静蕾简体" panose="02000000000000000000" pitchFamily="2" charset="-122"/>
                <a:ea typeface="方正静蕾简体" panose="02000000000000000000" pitchFamily="2" charset="-122"/>
              </a:rPr>
              <a:t>、词类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结尾词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699135" y="1689735"/>
            <a:ext cx="10524490" cy="3969385"/>
          </a:xfrm>
          <a:prstGeom prst="rect">
            <a:avLst/>
          </a:prstGeom>
          <a:noFill/>
        </p:spPr>
        <p:txBody>
          <a:bodyPr wrap="square" rtlCol="0">
            <a:spAutoFit/>
          </a:bodyPr>
          <a:lstStyle/>
          <a:p>
            <a:pPr>
              <a:lnSpc>
                <a:spcPct val="150000"/>
              </a:lnSpc>
            </a:pPr>
            <a:r>
              <a:rPr lang="en-US" altLang="ja-JP" sz="2400" dirty="0">
                <a:latin typeface="微软雅黑" panose="020B0503020204020204" pitchFamily="34" charset="-122"/>
                <a:ea typeface="微软雅黑" panose="020B0503020204020204" pitchFamily="34" charset="-122"/>
                <a:hlinkClick r:id="rId3" action="ppaction://hlinksldjump"/>
              </a:rPr>
              <a:t>1-1-3</a:t>
            </a:r>
            <a:r>
              <a:rPr lang="ja-JP" altLang="en-US" sz="2400" dirty="0">
                <a:latin typeface="微软雅黑" panose="020B0503020204020204" pitchFamily="34" charset="-122"/>
                <a:ea typeface="微软雅黑" panose="020B0503020204020204" pitchFamily="34" charset="-122"/>
                <a:hlinkClick r:id="rId3" action="ppaction://hlinksldjump"/>
              </a:rPr>
              <a:t>　</a:t>
            </a:r>
            <a:r>
              <a:rPr lang="en-US" altLang="ja-JP" sz="2400" dirty="0">
                <a:latin typeface="微软雅黑" panose="020B0503020204020204" pitchFamily="34" charset="-122"/>
                <a:ea typeface="微软雅黑" panose="020B0503020204020204" pitchFamily="34" charset="-122"/>
                <a:hlinkClick r:id="rId3" action="ppaction://hlinksldjump"/>
              </a:rPr>
              <a:t>V</a:t>
            </a:r>
            <a:r>
              <a:rPr lang="zh-CN" altLang="en-US" sz="2400" dirty="0">
                <a:latin typeface="微软雅黑" panose="020B0503020204020204" pitchFamily="34" charset="-122"/>
                <a:ea typeface="微软雅黑" panose="020B0503020204020204" pitchFamily="34" charset="-122"/>
                <a:hlinkClick r:id="rId3" action="ppaction://hlinksldjump"/>
              </a:rPr>
              <a:t>方</a:t>
            </a:r>
            <a:r>
              <a:rPr lang="zh-CN" altLang="en-US" sz="2400" dirty="0">
                <a:latin typeface="微软雅黑" panose="020B0503020204020204" pitchFamily="34" charset="-122"/>
                <a:ea typeface="微软雅黑" panose="020B0503020204020204" pitchFamily="34" charset="-122"/>
              </a:rPr>
              <a:t>＜方法＞</a:t>
            </a:r>
            <a:r>
              <a:rPr lang="ja-JP" altLang="zh-CN" sz="2400" dirty="0">
                <a:latin typeface="微软雅黑" panose="020B0503020204020204" pitchFamily="34" charset="-122"/>
                <a:ea typeface="微软雅黑" panose="020B0503020204020204" pitchFamily="34" charset="-122"/>
              </a:rPr>
              <a:t>　</a:t>
            </a:r>
            <a:r>
              <a:rPr lang="en-US" altLang="ja-JP" sz="2400" dirty="0">
                <a:latin typeface="微软雅黑" panose="020B0503020204020204" pitchFamily="34" charset="-122"/>
                <a:ea typeface="微软雅黑" panose="020B0503020204020204" pitchFamily="34" charset="-122"/>
              </a:rPr>
              <a:t>  </a:t>
            </a:r>
            <a:r>
              <a:rPr lang="zh-CN" altLang="ja-JP"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V</a:t>
            </a:r>
            <a:r>
              <a:rPr lang="en-US" altLang="ja-JP" sz="2400" dirty="0">
                <a:latin typeface="微软雅黑" panose="020B0503020204020204" pitchFamily="34" charset="-122"/>
                <a:ea typeface="微软雅黑" panose="020B0503020204020204" pitchFamily="34" charset="-122"/>
              </a:rPr>
              <a:t>R</a:t>
            </a:r>
            <a:r>
              <a:rPr lang="ja-JP" altLang="ja-JP" sz="2400" dirty="0">
                <a:latin typeface="微软雅黑" panose="020B0503020204020204" pitchFamily="34" charset="-122"/>
                <a:ea typeface="微软雅黑" panose="020B0503020204020204" pitchFamily="34" charset="-122"/>
              </a:rPr>
              <a:t>かた</a:t>
            </a:r>
            <a:r>
              <a:rPr lang="en-US" altLang="zh-CN" sz="2400" dirty="0">
                <a:latin typeface="微软雅黑" panose="020B0503020204020204" pitchFamily="34" charset="-122"/>
                <a:ea typeface="微软雅黑" panose="020B0503020204020204" pitchFamily="34" charset="-122"/>
              </a:rPr>
              <a:t> </a:t>
            </a:r>
            <a:endParaRPr lang="ja-JP" altLang="en-US" sz="2400" dirty="0">
              <a:latin typeface="微软雅黑" panose="020B0503020204020204" pitchFamily="34" charset="-122"/>
              <a:ea typeface="微软雅黑" panose="020B0503020204020204" pitchFamily="34" charset="-122"/>
            </a:endParaRPr>
          </a:p>
          <a:p>
            <a:pPr>
              <a:lnSpc>
                <a:spcPct val="150000"/>
              </a:lnSpc>
            </a:pPr>
            <a:r>
              <a:rPr lang="en-US" altLang="ja-JP" sz="2400" dirty="0">
                <a:latin typeface="微软雅黑" panose="020B0503020204020204" pitchFamily="34" charset="-122"/>
                <a:ea typeface="微软雅黑" panose="020B0503020204020204" pitchFamily="34" charset="-122"/>
                <a:hlinkClick r:id="rId4" action="ppaction://hlinksldjump"/>
              </a:rPr>
              <a:t>2-3-4  Ⅴやすい/Ⅴにくい</a:t>
            </a:r>
            <a:r>
              <a:rPr lang="en-US" altLang="ja-JP" sz="2400" dirty="0">
                <a:latin typeface="微软雅黑" panose="020B0503020204020204" pitchFamily="34" charset="-122"/>
                <a:ea typeface="微软雅黑" panose="020B0503020204020204" pitchFamily="34" charset="-122"/>
              </a:rPr>
              <a:t>＜难易＞    VR</a:t>
            </a:r>
            <a:r>
              <a:rPr lang="ja-JP" altLang="en-US" sz="2400" dirty="0">
                <a:latin typeface="微软雅黑" panose="020B0503020204020204" pitchFamily="34" charset="-122"/>
                <a:ea typeface="微软雅黑" panose="020B0503020204020204" pitchFamily="34" charset="-122"/>
              </a:rPr>
              <a:t>やすい・にくい</a:t>
            </a:r>
            <a:endParaRPr lang="en-US" altLang="ja-JP" sz="2400" dirty="0">
              <a:latin typeface="微软雅黑" panose="020B0503020204020204" pitchFamily="34" charset="-122"/>
              <a:ea typeface="微软雅黑" panose="020B0503020204020204" pitchFamily="34" charset="-122"/>
            </a:endParaRPr>
          </a:p>
          <a:p>
            <a:pPr>
              <a:lnSpc>
                <a:spcPct val="150000"/>
              </a:lnSpc>
            </a:pPr>
            <a:r>
              <a:rPr lang="en-US" altLang="ja-JP" sz="2400" dirty="0">
                <a:latin typeface="微软雅黑" panose="020B0503020204020204" pitchFamily="34" charset="-122"/>
                <a:ea typeface="微软雅黑" panose="020B0503020204020204" pitchFamily="34" charset="-122"/>
                <a:hlinkClick r:id="rId5" action="ppaction://hlinksldjump"/>
              </a:rPr>
              <a:t>6-2-5</a:t>
            </a:r>
            <a:r>
              <a:rPr lang="ja-JP" altLang="en-US" sz="2400" dirty="0">
                <a:latin typeface="微软雅黑" panose="020B0503020204020204" pitchFamily="34" charset="-122"/>
                <a:ea typeface="微软雅黑" panose="020B0503020204020204" pitchFamily="34" charset="-122"/>
                <a:hlinkClick r:id="rId5" action="ppaction://hlinksldjump"/>
              </a:rPr>
              <a:t>　～すぎる</a:t>
            </a:r>
            <a:r>
              <a:rPr lang="ja-JP" altLang="en-US" sz="2400" dirty="0">
                <a:latin typeface="微软雅黑" panose="020B0503020204020204" pitchFamily="34" charset="-122"/>
                <a:ea typeface="微软雅黑" panose="020B0503020204020204" pitchFamily="34" charset="-122"/>
              </a:rPr>
              <a:t>＜过度＞　</a:t>
            </a:r>
            <a:r>
              <a:rPr lang="zh-CN" altLang="ja-JP" sz="2400" dirty="0">
                <a:latin typeface="微软雅黑" panose="020B0503020204020204" pitchFamily="34" charset="-122"/>
                <a:ea typeface="微软雅黑" panose="020B0503020204020204" pitchFamily="34" charset="-122"/>
              </a:rPr>
              <a:t>过于</a:t>
            </a:r>
            <a:r>
              <a:rPr lang="en-US" altLang="zh-CN" sz="2400" dirty="0">
                <a:latin typeface="微软雅黑" panose="020B0503020204020204" pitchFamily="34" charset="-122"/>
                <a:ea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rPr>
              <a:t>　</a:t>
            </a:r>
            <a:r>
              <a:rPr lang="en-US" altLang="ja-JP" sz="2400" dirty="0">
                <a:latin typeface="微软雅黑" panose="020B0503020204020204" pitchFamily="34" charset="-122"/>
                <a:ea typeface="微软雅黑" panose="020B0503020204020204" pitchFamily="34" charset="-122"/>
              </a:rPr>
              <a:t> VR</a:t>
            </a:r>
            <a:r>
              <a:rPr lang="ja-JP" altLang="en-US" sz="2400" dirty="0">
                <a:latin typeface="微软雅黑" panose="020B0503020204020204" pitchFamily="34" charset="-122"/>
                <a:ea typeface="微软雅黑" panose="020B0503020204020204" pitchFamily="34" charset="-122"/>
              </a:rPr>
              <a:t>・</a:t>
            </a:r>
            <a:r>
              <a:rPr lang="en-US" altLang="ja-JP" sz="2400" dirty="0">
                <a:latin typeface="微软雅黑" panose="020B0503020204020204" pitchFamily="34" charset="-122"/>
                <a:ea typeface="微软雅黑" panose="020B0503020204020204" pitchFamily="34" charset="-122"/>
              </a:rPr>
              <a:t>A</a:t>
            </a:r>
            <a:r>
              <a:rPr lang="zh-CN" altLang="ja-JP" sz="2400" dirty="0">
                <a:latin typeface="微软雅黑" panose="020B0503020204020204" pitchFamily="34" charset="-122"/>
                <a:ea typeface="微软雅黑" panose="020B0503020204020204" pitchFamily="34" charset="-122"/>
              </a:rPr>
              <a:t>（词干）</a:t>
            </a:r>
            <a:r>
              <a:rPr lang="en-US" altLang="zh-CN" sz="2400" dirty="0">
                <a:latin typeface="微软雅黑" panose="020B0503020204020204" pitchFamily="34" charset="-122"/>
                <a:ea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rPr>
              <a:t>すぎる</a:t>
            </a:r>
            <a:endParaRPr lang="en-US" altLang="ja-JP" sz="2400" dirty="0">
              <a:latin typeface="微软雅黑" panose="020B0503020204020204" pitchFamily="34" charset="-122"/>
              <a:ea typeface="微软雅黑" panose="020B0503020204020204" pitchFamily="34" charset="-122"/>
            </a:endParaRPr>
          </a:p>
          <a:p>
            <a:pPr>
              <a:lnSpc>
                <a:spcPct val="150000"/>
              </a:lnSpc>
            </a:pPr>
            <a:r>
              <a:rPr lang="en-US" altLang="zh-CN" sz="2400">
                <a:highlight>
                  <a:srgbClr val="000000">
                    <a:alpha val="0"/>
                  </a:srgbClr>
                </a:highlight>
                <a:sym typeface="+mn-ea"/>
                <a:hlinkClick r:id="rId6" action="ppaction://hlinksldjump"/>
              </a:rPr>
              <a:t>9-2-2   </a:t>
            </a:r>
            <a:r>
              <a:rPr lang="ja-JP" sz="2400">
                <a:highlight>
                  <a:srgbClr val="000000">
                    <a:alpha val="0"/>
                  </a:srgbClr>
                </a:highlight>
                <a:sym typeface="+mn-ea"/>
                <a:hlinkClick r:id="rId6" action="ppaction://hlinksldjump"/>
              </a:rPr>
              <a:t>Nとも</a:t>
            </a:r>
            <a:r>
              <a:rPr lang="zh-CN" altLang="en-US" sz="2400">
                <a:highlight>
                  <a:srgbClr val="000000">
                    <a:alpha val="0"/>
                  </a:srgbClr>
                </a:highlight>
                <a:sym typeface="+mn-ea"/>
              </a:rPr>
              <a:t>＜相同＞</a:t>
            </a:r>
            <a:r>
              <a:rPr lang="en-US" altLang="zh-CN" sz="2400">
                <a:highlight>
                  <a:srgbClr val="000000">
                    <a:alpha val="0"/>
                  </a:srgbClr>
                </a:highlight>
                <a:sym typeface="+mn-ea"/>
              </a:rPr>
              <a:t>  </a:t>
            </a:r>
            <a:r>
              <a:rPr lang="ja-JP" altLang="en-US" sz="2400">
                <a:highlight>
                  <a:srgbClr val="000000">
                    <a:alpha val="0"/>
                  </a:srgbClr>
                </a:highlight>
                <a:sym typeface="+mn-ea"/>
              </a:rPr>
              <a:t>複数＋とも</a:t>
            </a:r>
            <a:endParaRPr lang="zh-CN" altLang="en-US" sz="2400">
              <a:highlight>
                <a:srgbClr val="000000">
                  <a:alpha val="0"/>
                </a:srgbClr>
              </a:highlight>
              <a:sym typeface="+mn-ea"/>
            </a:endParaRPr>
          </a:p>
          <a:p>
            <a:pPr>
              <a:lnSpc>
                <a:spcPct val="150000"/>
              </a:lnSpc>
            </a:pPr>
            <a:r>
              <a:rPr lang="en-US" altLang="zh-CN" sz="2400">
                <a:highlight>
                  <a:srgbClr val="000000">
                    <a:alpha val="0"/>
                  </a:srgbClr>
                </a:highlight>
                <a:sym typeface="+mn-ea"/>
                <a:hlinkClick r:id="rId7" action="ppaction://hlinksldjump"/>
              </a:rPr>
              <a:t>11-3-1   </a:t>
            </a:r>
            <a:r>
              <a:rPr lang="ja-JP" sz="2400">
                <a:highlight>
                  <a:srgbClr val="000000">
                    <a:alpha val="0"/>
                  </a:srgbClr>
                </a:highlight>
                <a:sym typeface="+mn-ea"/>
                <a:hlinkClick r:id="rId7" action="ppaction://hlinksldjump"/>
              </a:rPr>
              <a:t>～まる/める</a:t>
            </a:r>
            <a:r>
              <a:rPr lang="zh-CN" altLang="en-US" sz="2400">
                <a:highlight>
                  <a:srgbClr val="000000">
                    <a:alpha val="0"/>
                  </a:srgbClr>
                </a:highlight>
                <a:sym typeface="+mn-ea"/>
              </a:rPr>
              <a:t>＜</a:t>
            </a:r>
            <a:r>
              <a:rPr lang="ja-JP" altLang="en-US" sz="240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程度的发展</a:t>
            </a:r>
            <a:r>
              <a:rPr lang="zh-CN" altLang="en-US" sz="2400">
                <a:highlight>
                  <a:srgbClr val="000000">
                    <a:alpha val="0"/>
                  </a:srgbClr>
                </a:highlight>
                <a:sym typeface="+mn-ea"/>
              </a:rPr>
              <a:t>＞</a:t>
            </a:r>
            <a:r>
              <a:rPr lang="en-US" altLang="zh-CN" sz="2400">
                <a:highlight>
                  <a:srgbClr val="000000">
                    <a:alpha val="0"/>
                  </a:srgbClr>
                </a:highlight>
                <a:sym typeface="+mn-ea"/>
              </a:rPr>
              <a:t>  </a:t>
            </a:r>
            <a:endParaRPr lang="en-US" altLang="zh-CN" sz="2400">
              <a:highlight>
                <a:srgbClr val="000000">
                  <a:alpha val="0"/>
                </a:srgbClr>
              </a:highlight>
              <a:sym typeface="+mn-ea"/>
            </a:endParaRPr>
          </a:p>
          <a:p>
            <a:pPr>
              <a:lnSpc>
                <a:spcPct val="150000"/>
              </a:lnSpc>
            </a:pPr>
            <a:r>
              <a:rPr lang="zh-CN" altLang="zh-CN" sz="2400">
                <a:highlight>
                  <a:srgbClr val="000000">
                    <a:alpha val="0"/>
                  </a:srgbClr>
                </a:highlight>
                <a:sym typeface="+mn-ea"/>
              </a:rPr>
              <a:t>描写抽象事物</a:t>
            </a:r>
            <a:r>
              <a:rPr lang="zh-CN" altLang="zh-CN" sz="2400">
                <a:highlight>
                  <a:srgbClr val="000000">
                    <a:alpha val="0"/>
                  </a:srgbClr>
                </a:highlight>
                <a:sym typeface="+mn-ea"/>
              </a:rPr>
              <a:t>的程度的变化。</a:t>
            </a:r>
            <a:r>
              <a:rPr lang="ja-JP" altLang="zh-CN" sz="2400">
                <a:highlight>
                  <a:srgbClr val="000000">
                    <a:alpha val="0"/>
                  </a:srgbClr>
                </a:highlight>
                <a:sym typeface="+mn-ea"/>
              </a:rPr>
              <a:t>　強まる　強める</a:t>
            </a:r>
            <a:endParaRPr lang="zh-CN" altLang="en-US" sz="2400">
              <a:highlight>
                <a:srgbClr val="000000">
                  <a:alpha val="0"/>
                </a:srgbClr>
              </a:highlight>
              <a:sym typeface="+mn-ea"/>
            </a:endParaRPr>
          </a:p>
          <a:p>
            <a:pPr>
              <a:lnSpc>
                <a:spcPct val="150000"/>
              </a:lnSpc>
            </a:pPr>
            <a:endParaRPr lang="en-US" altLang="ja-JP" sz="24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060896" y="425816"/>
            <a:ext cx="10675299" cy="6005830"/>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方</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方法</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意义：表示行为、动作的方式、方法</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译文：....法；....的方法</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动词的第一连用形＋方</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勉強をする</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勉強の仕方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说明：动词带「を格」补足语时，由「NをV」变成「NのV方」</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ギョーザの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作り方</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は家庭によって違います。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高橋さんは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北京ダックの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食べ方</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を知りませんでした。</a:t>
            </a:r>
            <a:endPar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図書館への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行き方</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を教えてください。</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旅行会社の</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検索の仕方</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を説明しました。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58836"/>
            <a:ext cx="10675299" cy="569277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やすい</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にくい</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难易</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意义：表示该动作或变化容易或是不容易进行。</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译文：容易</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不容易</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；好</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难</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接续：动词的</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第一连用形</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+やすい/にくい</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说明：动词后接「やすい/にくい」后构成派生</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形容词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インターネットの普及によって、海外の情報が手に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入り</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やすく</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なり、文化交流も</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いっそう盛んになった。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歩き</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やすい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靴をはいて出かけます</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このコップは軽くて</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割れ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にくい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内容を理解すると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覚え</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やすく</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なる。</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これはちょっと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言い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にくい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話しなんですが</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825" y="589280"/>
            <a:ext cx="10674985" cy="584517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～すぎる</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＜过度＞</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表示动作、行为或状态超过了通常的程度或范围。</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译文：过于.....；太</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动词第一连用形</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/形容词的词干＋すぎる</a:t>
            </a:r>
            <a:endParaRPr lang="ja-JP" altLang="en-US"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アルバイトを</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しすぎて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、成績が下がったんでしょう。</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昨日</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お酒を</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飲みすぎた</a:t>
            </a:r>
            <a:r>
              <a:rPr lang="ja-JP" altLang="en-US" sz="24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、今頭が痛い。</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私の家の周りは</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静かすぎて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、ちょっと寂しいです。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この問題は小学生には</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難しすぎる</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でしょう。</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86460" y="516890"/>
            <a:ext cx="10418445" cy="545719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Nとも</a:t>
            </a:r>
            <a:r>
              <a:rPr kumimoji="0" lang="ja-JP"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相同</a:t>
            </a:r>
            <a:r>
              <a:rPr kumimoji="0" lang="ja-JP"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意义：表示复数的人和事物都具有谓语所表达的特征。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译文：全部</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；都</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ja-JP"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a:solidFill>
                  <a:prstClr val="black"/>
                </a:solidFill>
                <a:latin typeface="微软雅黑" panose="020B0503020204020204" pitchFamily="34" charset="-122"/>
                <a:ea typeface="微软雅黑" panose="020B0503020204020204" pitchFamily="34" charset="-122"/>
                <a:sym typeface="+mn-ea"/>
              </a:rPr>
              <a:t>接续：</a:t>
            </a:r>
            <a:r>
              <a:rPr lang="ja-JP" altLang="en-US" sz="2000">
                <a:solidFill>
                  <a:prstClr val="black"/>
                </a:solidFill>
                <a:latin typeface="微软雅黑" panose="020B0503020204020204" pitchFamily="34" charset="-122"/>
                <a:ea typeface="微软雅黑" panose="020B0503020204020204" pitchFamily="34" charset="-122"/>
                <a:sym typeface="+mn-ea"/>
              </a:rPr>
              <a:t>指称两个或两个以上的人或事物的名词 </a:t>
            </a:r>
            <a:r>
              <a:rPr lang="en-US" altLang="ja-JP" sz="2000">
                <a:solidFill>
                  <a:prstClr val="black"/>
                </a:solidFill>
                <a:latin typeface="微软雅黑" panose="020B0503020204020204" pitchFamily="34" charset="-122"/>
                <a:ea typeface="微软雅黑" panose="020B0503020204020204" pitchFamily="34" charset="-122"/>
                <a:sym typeface="+mn-ea"/>
              </a:rPr>
              <a:t>(</a:t>
            </a:r>
            <a:r>
              <a:rPr lang="ja-JP" altLang="en-US" sz="2000">
                <a:solidFill>
                  <a:prstClr val="black"/>
                </a:solidFill>
                <a:latin typeface="微软雅黑" panose="020B0503020204020204" pitchFamily="34" charset="-122"/>
                <a:ea typeface="微软雅黑" panose="020B0503020204020204" pitchFamily="34" charset="-122"/>
                <a:sym typeface="+mn-ea"/>
              </a:rPr>
              <a:t>或数量词 </a:t>
            </a:r>
            <a:r>
              <a:rPr lang="en-US" altLang="ja-JP" sz="2000">
                <a:solidFill>
                  <a:prstClr val="black"/>
                </a:solidFill>
                <a:latin typeface="微软雅黑" panose="020B0503020204020204" pitchFamily="34" charset="-122"/>
                <a:ea typeface="微软雅黑" panose="020B0503020204020204" pitchFamily="34" charset="-122"/>
                <a:sym typeface="+mn-ea"/>
              </a:rPr>
              <a:t>) +</a:t>
            </a:r>
            <a:r>
              <a:rPr lang="ja-JP" altLang="en-US" sz="2000">
                <a:solidFill>
                  <a:prstClr val="black"/>
                </a:solidFill>
                <a:latin typeface="微软雅黑" panose="020B0503020204020204" pitchFamily="34" charset="-122"/>
                <a:ea typeface="微软雅黑" panose="020B0503020204020204" pitchFamily="34" charset="-122"/>
                <a:sym typeface="+mn-ea"/>
              </a:rPr>
              <a:t>とも</a:t>
            </a:r>
            <a:endParaRPr lang="zh-CN" altLang="en-US" sz="2000"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きっと</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お二人とも</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寂しかったんでしょうね。</a:t>
            </a:r>
            <a:endPar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孫さんは大学で英語と日本語を勉強しました。</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両方とも</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たいへん上手です。</a:t>
            </a:r>
            <a:endPar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lang="ja-JP" altLang="en-US" sz="2400" noProof="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兄弟</a:t>
            </a:r>
            <a:r>
              <a:rPr lang="en-US" altLang="ja-JP"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4 </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人とも</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同じ高校に通っていました。</a:t>
            </a:r>
            <a:endPar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男女とも</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好きな野菜の一位はトマト［西红柿］だそうです。　</a:t>
            </a:r>
            <a:r>
              <a:rPr kumimoji="0" lang="ja-JP" altLang="en-US" sz="20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32801"/>
            <a:ext cx="10675299" cy="583882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～まる</a:t>
            </a:r>
            <a:r>
              <a:rPr kumimoji="0" 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（自动词）</a:t>
            </a: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/める</a:t>
            </a:r>
            <a:r>
              <a:rPr kumimoji="0" 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（他动词）</a:t>
            </a:r>
            <a:r>
              <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lang="ja-JP" altLang="en-US" sz="28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程度的发展</a:t>
            </a:r>
            <a:r>
              <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lang="en-US" altLang="ja-JP"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 </a:t>
            </a:r>
            <a:endParaRPr kumimoji="0" lang="ja-JP" altLang="en-US" sz="280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意义：表示程度的不</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断发展。</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译文：（使</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增强、提高、加深、减弱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Ⅰ</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类形容词词干＋</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まる</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める</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说明：这类常用的成对自他动词有：</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強まる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強める　高まる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高める　深まる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深める　弱まる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弱める　</a:t>
            </a:r>
            <a:endPar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薄まる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薄める　固まる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固める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早まる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早める　広まる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広める</a:t>
            </a:r>
            <a:endPar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年々企業の面接重視の傾向が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強まっている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最近、あの動画はネット上で人気が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高まっている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夏になれば、ウイルス影響が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弱まる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だろう。　　なる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交流活動を通して、両国の学生はお互いの文化への理解を</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深め</a:t>
            </a:r>
            <a:r>
              <a:rPr lang="ja-JP"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。を通じて</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7161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85207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目录</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pSp>
        <p:nvGrpSpPr>
          <p:cNvPr id="2" name="组合 1"/>
          <p:cNvGrpSpPr/>
          <p:nvPr/>
        </p:nvGrpSpPr>
        <p:grpSpPr>
          <a:xfrm>
            <a:off x="633730" y="2113915"/>
            <a:ext cx="10780396" cy="3169285"/>
            <a:chOff x="1074196" y="2114079"/>
            <a:chExt cx="10409016" cy="3169285"/>
          </a:xfrm>
        </p:grpSpPr>
        <p:sp>
          <p:nvSpPr>
            <p:cNvPr id="3" name="文本框 2"/>
            <p:cNvSpPr txBox="1"/>
            <p:nvPr/>
          </p:nvSpPr>
          <p:spPr>
            <a:xfrm>
              <a:off x="1074196" y="2114079"/>
              <a:ext cx="2437755" cy="3169285"/>
            </a:xfrm>
            <a:prstGeom prst="rect">
              <a:avLst/>
            </a:prstGeom>
            <a:noFill/>
          </p:spPr>
          <p:txBody>
            <a:bodyPr wrap="square" rtlCol="0">
              <a:spAutoFit/>
            </a:bodyPr>
            <a:lstStyle/>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 action="ppaction://hlinksldjump"/>
                </a:rPr>
                <a:t>一、原因，理由</a:t>
              </a:r>
              <a:r>
                <a:rPr lang="en-US" altLang="zh-CN" sz="2000" dirty="0">
                  <a:solidFill>
                    <a:srgbClr val="595959"/>
                  </a:solidFill>
                  <a:latin typeface="方正静蕾简体" panose="02000000000000000000" pitchFamily="2" charset="-122"/>
                  <a:ea typeface="方正静蕾简体" panose="02000000000000000000" pitchFamily="2" charset="-122"/>
                  <a:hlinkClick r:id="rId1" action="ppaction://hlinksldjump"/>
                </a:rPr>
                <a:t>4</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2" action="ppaction://hlinksldjump"/>
                </a:rPr>
                <a:t>二、说明、解释</a:t>
              </a:r>
              <a:r>
                <a:rPr lang="en-US" altLang="zh-CN" sz="2000" dirty="0">
                  <a:solidFill>
                    <a:srgbClr val="595959"/>
                  </a:solidFill>
                  <a:latin typeface="方正静蕾简体" panose="02000000000000000000" pitchFamily="2" charset="-122"/>
                  <a:ea typeface="方正静蕾简体" panose="02000000000000000000" pitchFamily="2" charset="-122"/>
                  <a:hlinkClick r:id="rId2" action="ppaction://hlinksldjump"/>
                </a:rPr>
                <a:t>12</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3" action="ppaction://hlinksldjump"/>
                </a:rPr>
                <a:t>三、条件</a:t>
              </a:r>
              <a:r>
                <a:rPr lang="en-US" altLang="zh-CN" sz="2000" dirty="0">
                  <a:solidFill>
                    <a:srgbClr val="595959"/>
                  </a:solidFill>
                  <a:latin typeface="方正静蕾简体" panose="02000000000000000000" pitchFamily="2" charset="-122"/>
                  <a:ea typeface="方正静蕾简体" panose="02000000000000000000" pitchFamily="2" charset="-122"/>
                  <a:hlinkClick r:id="rId3" action="ppaction://hlinksldjump"/>
                </a:rPr>
                <a:t>17</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4" action="ppaction://hlinksldjump"/>
                </a:rPr>
                <a:t>四、逆接</a:t>
              </a:r>
              <a:r>
                <a:rPr lang="en-US" altLang="zh-CN" sz="2000" dirty="0">
                  <a:solidFill>
                    <a:srgbClr val="595959"/>
                  </a:solidFill>
                  <a:latin typeface="方正静蕾简体" panose="02000000000000000000" pitchFamily="2" charset="-122"/>
                  <a:ea typeface="方正静蕾简体" panose="02000000000000000000" pitchFamily="2" charset="-122"/>
                  <a:hlinkClick r:id="rId4" action="ppaction://hlinksldjump"/>
                </a:rPr>
                <a:t>36</a:t>
              </a:r>
              <a:endParaRPr lang="en-US" altLang="zh-CN" sz="2000" dirty="0">
                <a:solidFill>
                  <a:srgbClr val="595959"/>
                </a:solidFill>
                <a:latin typeface="方正静蕾简体" panose="02000000000000000000" pitchFamily="2" charset="-122"/>
                <a:ea typeface="方正静蕾简体" panose="02000000000000000000" pitchFamily="2" charset="-122"/>
                <a:hlinkClick r:id="rId4" action="ppaction://hlinksldjump"/>
              </a:endParaRPr>
            </a:p>
          </p:txBody>
        </p:sp>
        <p:sp>
          <p:nvSpPr>
            <p:cNvPr id="76" name="文本框 75"/>
            <p:cNvSpPr txBox="1"/>
            <p:nvPr/>
          </p:nvSpPr>
          <p:spPr>
            <a:xfrm>
              <a:off x="3768525" y="2114079"/>
              <a:ext cx="2850370" cy="3169285"/>
            </a:xfrm>
            <a:prstGeom prst="rect">
              <a:avLst/>
            </a:prstGeom>
            <a:noFill/>
          </p:spPr>
          <p:txBody>
            <a:bodyPr wrap="square" rtlCol="0">
              <a:spAutoFit/>
            </a:bodyPr>
            <a:lstStyle/>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5" action="ppaction://hlinksldjump"/>
                </a:rPr>
                <a:t>五、建议，忠告</a:t>
              </a:r>
              <a:r>
                <a:rPr lang="en-US" altLang="zh-CN" sz="2000" dirty="0">
                  <a:solidFill>
                    <a:srgbClr val="595959"/>
                  </a:solidFill>
                  <a:latin typeface="方正静蕾简体" panose="02000000000000000000" pitchFamily="2" charset="-122"/>
                  <a:ea typeface="方正静蕾简体" panose="02000000000000000000" pitchFamily="2" charset="-122"/>
                  <a:hlinkClick r:id="rId5" action="ppaction://hlinksldjump"/>
                </a:rPr>
                <a:t>41</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ja-JP" altLang="en-US" sz="2000" dirty="0">
                  <a:solidFill>
                    <a:srgbClr val="595959"/>
                  </a:solidFill>
                  <a:latin typeface="方正静蕾简体" panose="02000000000000000000" pitchFamily="2" charset="-122"/>
                  <a:ea typeface="方正静蕾简体" panose="02000000000000000000" pitchFamily="2" charset="-122"/>
                </a:rPr>
                <a:t>　　</a:t>
              </a:r>
              <a:r>
                <a:rPr lang="zh-CN" altLang="en-US" sz="2000" dirty="0">
                  <a:solidFill>
                    <a:srgbClr val="595959"/>
                  </a:solidFill>
                  <a:latin typeface="方正静蕾简体" panose="02000000000000000000" pitchFamily="2" charset="-122"/>
                  <a:ea typeface="方正静蕾简体" panose="02000000000000000000" pitchFamily="2" charset="-122"/>
                  <a:hlinkClick r:id="rId6" action="ppaction://hlinksldjump"/>
                </a:rPr>
                <a:t>询问</a:t>
              </a:r>
              <a:r>
                <a:rPr lang="en-US" altLang="zh-CN" sz="2000" dirty="0">
                  <a:solidFill>
                    <a:srgbClr val="595959"/>
                  </a:solidFill>
                  <a:latin typeface="方正静蕾简体" panose="02000000000000000000" pitchFamily="2" charset="-122"/>
                  <a:ea typeface="方正静蕾简体" panose="02000000000000000000" pitchFamily="2" charset="-122"/>
                  <a:hlinkClick r:id="rId6" action="ppaction://hlinksldjump"/>
                </a:rPr>
                <a:t>47</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ja-JP" altLang="en-US" sz="2000" dirty="0">
                  <a:solidFill>
                    <a:srgbClr val="595959"/>
                  </a:solidFill>
                  <a:latin typeface="方正静蕾简体" panose="02000000000000000000" pitchFamily="2" charset="-122"/>
                  <a:ea typeface="方正静蕾简体" panose="02000000000000000000" pitchFamily="2" charset="-122"/>
                </a:rPr>
                <a:t>　　</a:t>
              </a:r>
              <a:r>
                <a:rPr lang="zh-CN" altLang="en-US" sz="2000" dirty="0">
                  <a:solidFill>
                    <a:srgbClr val="595959"/>
                  </a:solidFill>
                  <a:latin typeface="方正静蕾简体" panose="02000000000000000000" pitchFamily="2" charset="-122"/>
                  <a:ea typeface="方正静蕾简体" panose="02000000000000000000" pitchFamily="2" charset="-122"/>
                  <a:hlinkClick r:id="rId7" action="ppaction://hlinksldjump"/>
                </a:rPr>
                <a:t>感叹</a:t>
              </a:r>
              <a:r>
                <a:rPr lang="en-US" altLang="zh-CN" sz="2000" dirty="0">
                  <a:solidFill>
                    <a:srgbClr val="595959"/>
                  </a:solidFill>
                  <a:latin typeface="方正静蕾简体" panose="02000000000000000000" pitchFamily="2" charset="-122"/>
                  <a:ea typeface="方正静蕾简体" panose="02000000000000000000" pitchFamily="2" charset="-122"/>
                  <a:hlinkClick r:id="rId7" action="ppaction://hlinksldjump"/>
                </a:rPr>
                <a:t>49</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ja-JP" altLang="en-US" sz="2000" dirty="0">
                  <a:solidFill>
                    <a:srgbClr val="595959"/>
                  </a:solidFill>
                  <a:latin typeface="方正静蕾简体" panose="02000000000000000000" pitchFamily="2" charset="-122"/>
                  <a:ea typeface="方正静蕾简体" panose="02000000000000000000" pitchFamily="2" charset="-122"/>
                </a:rPr>
                <a:t>　　</a:t>
              </a:r>
              <a:r>
                <a:rPr lang="zh-CN" altLang="en-US" sz="2000" dirty="0">
                  <a:solidFill>
                    <a:srgbClr val="595959"/>
                  </a:solidFill>
                  <a:latin typeface="方正静蕾简体" panose="02000000000000000000" pitchFamily="2" charset="-122"/>
                  <a:ea typeface="方正静蕾简体" panose="02000000000000000000" pitchFamily="2" charset="-122"/>
                  <a:hlinkClick r:id="rId8" action="ppaction://hlinksldjump"/>
                </a:rPr>
                <a:t>引用</a:t>
              </a:r>
              <a:r>
                <a:rPr lang="en-US" altLang="zh-CN" sz="2000" dirty="0">
                  <a:solidFill>
                    <a:srgbClr val="595959"/>
                  </a:solidFill>
                  <a:latin typeface="方正静蕾简体" panose="02000000000000000000" pitchFamily="2" charset="-122"/>
                  <a:ea typeface="方正静蕾简体" panose="02000000000000000000" pitchFamily="2" charset="-122"/>
                  <a:hlinkClick r:id="rId8" action="ppaction://hlinksldjump"/>
                </a:rPr>
                <a:t>52</a:t>
              </a:r>
              <a:endParaRPr lang="en-US" altLang="zh-CN" sz="2000" dirty="0">
                <a:solidFill>
                  <a:srgbClr val="595959"/>
                </a:solidFill>
                <a:latin typeface="方正静蕾简体" panose="02000000000000000000" pitchFamily="2" charset="-122"/>
                <a:ea typeface="方正静蕾简体" panose="02000000000000000000" pitchFamily="2" charset="-122"/>
                <a:hlinkClick r:id="rId8" action="ppaction://hlinksldjump"/>
              </a:endParaRPr>
            </a:p>
          </p:txBody>
        </p:sp>
        <p:sp>
          <p:nvSpPr>
            <p:cNvPr id="78" name="文本框 77"/>
            <p:cNvSpPr txBox="1"/>
            <p:nvPr/>
          </p:nvSpPr>
          <p:spPr>
            <a:xfrm>
              <a:off x="6346222" y="2114079"/>
              <a:ext cx="2410916" cy="3169285"/>
            </a:xfrm>
            <a:prstGeom prst="rect">
              <a:avLst/>
            </a:prstGeom>
            <a:noFill/>
          </p:spPr>
          <p:txBody>
            <a:bodyPr wrap="square" rtlCol="0">
              <a:spAutoFit/>
            </a:bodyPr>
            <a:lstStyle/>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9" action="ppaction://hlinksldjump"/>
                </a:rPr>
                <a:t>六、助动词</a:t>
              </a:r>
              <a:r>
                <a:rPr lang="en-US" altLang="zh-CN" sz="2000" dirty="0">
                  <a:solidFill>
                    <a:srgbClr val="595959"/>
                  </a:solidFill>
                  <a:latin typeface="方正静蕾简体" panose="02000000000000000000" pitchFamily="2" charset="-122"/>
                  <a:ea typeface="方正静蕾简体" panose="02000000000000000000" pitchFamily="2" charset="-122"/>
                  <a:hlinkClick r:id="rId9" action="ppaction://hlinksldjump"/>
                </a:rPr>
                <a:t>58</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0" action="ppaction://hlinksldjump"/>
                </a:rPr>
                <a:t>七、授受</a:t>
              </a:r>
              <a:r>
                <a:rPr lang="en-US" altLang="zh-CN" sz="2000" dirty="0">
                  <a:solidFill>
                    <a:srgbClr val="595959"/>
                  </a:solidFill>
                  <a:latin typeface="方正静蕾简体" panose="02000000000000000000" pitchFamily="2" charset="-122"/>
                  <a:ea typeface="方正静蕾简体" panose="02000000000000000000" pitchFamily="2" charset="-122"/>
                  <a:hlinkClick r:id="rId10" action="ppaction://hlinksldjump"/>
                </a:rPr>
                <a:t>71</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1" action="ppaction://hlinksldjump"/>
                </a:rPr>
                <a:t>八、敬语</a:t>
              </a:r>
              <a:r>
                <a:rPr lang="en-US" altLang="zh-CN" sz="2000" dirty="0">
                  <a:solidFill>
                    <a:srgbClr val="595959"/>
                  </a:solidFill>
                  <a:latin typeface="方正静蕾简体" panose="02000000000000000000" pitchFamily="2" charset="-122"/>
                  <a:ea typeface="方正静蕾简体" panose="02000000000000000000" pitchFamily="2" charset="-122"/>
                  <a:hlinkClick r:id="rId11" action="ppaction://hlinksldjump"/>
                </a:rPr>
                <a:t>85</a:t>
              </a:r>
              <a:endParaRPr lang="en-US" altLang="zh-CN" sz="2000" dirty="0">
                <a:solidFill>
                  <a:srgbClr val="595959"/>
                </a:solidFill>
                <a:latin typeface="方正静蕾简体" panose="02000000000000000000" pitchFamily="2" charset="-122"/>
                <a:ea typeface="方正静蕾简体" panose="02000000000000000000" pitchFamily="2" charset="-122"/>
                <a:hlinkClick r:id="rId11" action="ppaction://hlinksldjump"/>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12" action="ppaction://hlinksldjump"/>
                </a:rPr>
                <a:t>九、体</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12" action="ppaction://hlinksldjump"/>
                </a:rPr>
                <a:t>103</a:t>
              </a:r>
              <a:endParaRPr lang="en-US" altLang="zh-CN" sz="2000" dirty="0">
                <a:solidFill>
                  <a:srgbClr val="595959"/>
                </a:solidFill>
                <a:latin typeface="方正静蕾简体" panose="02000000000000000000" pitchFamily="2" charset="-122"/>
                <a:ea typeface="方正静蕾简体" panose="02000000000000000000" pitchFamily="2" charset="-122"/>
                <a:hlinkClick r:id="" action="ppaction://noaction"/>
              </a:endParaRPr>
            </a:p>
          </p:txBody>
        </p:sp>
        <p:sp>
          <p:nvSpPr>
            <p:cNvPr id="77" name="文本框 76"/>
            <p:cNvSpPr txBox="1"/>
            <p:nvPr/>
          </p:nvSpPr>
          <p:spPr>
            <a:xfrm>
              <a:off x="8132486" y="2114079"/>
              <a:ext cx="3350726" cy="3169285"/>
            </a:xfrm>
            <a:prstGeom prst="rect">
              <a:avLst/>
            </a:prstGeom>
            <a:noFill/>
          </p:spPr>
          <p:txBody>
            <a:bodyPr wrap="square" rtlCol="0">
              <a:spAutoFit/>
            </a:bodyPr>
            <a:lstStyle/>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3" action="ppaction://hlinksldjump"/>
                </a:rPr>
                <a:t>十、时间顺序相关</a:t>
              </a:r>
              <a:r>
                <a:rPr lang="en-US" altLang="zh-CN" sz="2000" dirty="0">
                  <a:solidFill>
                    <a:srgbClr val="595959"/>
                  </a:solidFill>
                  <a:latin typeface="方正静蕾简体" panose="02000000000000000000" pitchFamily="2" charset="-122"/>
                  <a:ea typeface="方正静蕾简体" panose="02000000000000000000" pitchFamily="2" charset="-122"/>
                  <a:hlinkClick r:id="rId13" action="ppaction://hlinksldjump"/>
                </a:rPr>
                <a:t>122</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4" action="ppaction://hlinksldjump"/>
                </a:rPr>
                <a:t>十一、时间段与时间点</a:t>
              </a:r>
              <a:r>
                <a:rPr lang="en-US" altLang="zh-CN" sz="2000" dirty="0">
                  <a:solidFill>
                    <a:srgbClr val="595959"/>
                  </a:solidFill>
                  <a:latin typeface="方正静蕾简体" panose="02000000000000000000" pitchFamily="2" charset="-122"/>
                  <a:ea typeface="方正静蕾简体" panose="02000000000000000000" pitchFamily="2" charset="-122"/>
                  <a:hlinkClick r:id="rId14" action="ppaction://hlinksldjump"/>
                </a:rPr>
                <a:t>133</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a:lnSpc>
                  <a:spcPct val="25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5" action="ppaction://hlinksldjump"/>
                </a:rPr>
                <a:t>十二、自发</a:t>
              </a:r>
              <a:r>
                <a:rPr lang="en-US" altLang="zh-CN" sz="2000" dirty="0">
                  <a:solidFill>
                    <a:srgbClr val="595959"/>
                  </a:solidFill>
                  <a:latin typeface="方正静蕾简体" panose="02000000000000000000" pitchFamily="2" charset="-122"/>
                  <a:ea typeface="方正静蕾简体" panose="02000000000000000000" pitchFamily="2" charset="-122"/>
                  <a:hlinkClick r:id="rId15" action="ppaction://hlinksldjump"/>
                </a:rPr>
                <a:t>141</a:t>
              </a:r>
              <a:endParaRPr lang="en-US" altLang="zh-CN" sz="2000" dirty="0">
                <a:solidFill>
                  <a:srgbClr val="595959"/>
                </a:solidFill>
                <a:latin typeface="方正静蕾简体" panose="02000000000000000000" pitchFamily="2" charset="-122"/>
                <a:ea typeface="方正静蕾简体" panose="02000000000000000000" pitchFamily="2" charset="-122"/>
                <a:hlinkClick r:id="rId15" action="ppaction://hlinksldjump"/>
              </a:endParaRPr>
            </a:p>
            <a:p>
              <a:pPr algn="l">
                <a:lnSpc>
                  <a:spcPct val="250000"/>
                </a:lnSpc>
                <a:buClrTx/>
                <a:buSzTx/>
                <a:buFontTx/>
              </a:pPr>
              <a:r>
                <a:rPr lang="zh-CN" altLang="en-US" sz="2000" dirty="0">
                  <a:solidFill>
                    <a:srgbClr val="595959"/>
                  </a:solidFill>
                  <a:latin typeface="方正静蕾简体" panose="02000000000000000000" pitchFamily="2" charset="-122"/>
                  <a:ea typeface="方正静蕾简体" panose="02000000000000000000" pitchFamily="2" charset="-122"/>
                  <a:hlinkClick r:id="rId16" action="ppaction://hlinksldjump"/>
                </a:rPr>
                <a:t>十三、</a:t>
              </a: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16" action="ppaction://hlinksldjump"/>
                </a:rPr>
                <a:t>推测、断定、主张1</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16" action="ppaction://hlinksldjump"/>
                </a:rPr>
                <a:t>4</a:t>
              </a: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16" action="ppaction://hlinksldjump"/>
                </a:rPr>
                <a:t>4</a:t>
              </a:r>
              <a:endPar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 action="ppaction://noactio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34201" y="397241"/>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动词的条件形</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如果该条 件 （动作 、变化 、状态 、性质等 ）成 立 ,就会出现后面的结果。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困ったことが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あれ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、友達に教えてもらうから、大丈夫よ</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雨が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降れ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、出かけない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毎日よく</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練習すれ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、きっと上手になる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田中さんが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来れ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、パーティーが楽しくなるでしょう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438649"/>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28722" y="610143"/>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十四、词类</a:t>
            </a:r>
            <a:r>
              <a:rPr lang="en-US" altLang="zh-CN" sz="2400" dirty="0">
                <a:solidFill>
                  <a:srgbClr val="595959"/>
                </a:solidFill>
                <a:latin typeface="方正静蕾简体" panose="02000000000000000000" pitchFamily="2" charset="-122"/>
                <a:ea typeface="方正静蕾简体" panose="02000000000000000000" pitchFamily="2" charset="-122"/>
              </a:rPr>
              <a:t>-</a:t>
            </a:r>
            <a:r>
              <a:rPr lang="zh-CN" altLang="en-US" sz="2400" dirty="0">
                <a:solidFill>
                  <a:srgbClr val="595959"/>
                </a:solidFill>
                <a:latin typeface="方正静蕾简体" panose="02000000000000000000" pitchFamily="2" charset="-122"/>
                <a:ea typeface="方正静蕾简体" panose="02000000000000000000" pitchFamily="2" charset="-122"/>
              </a:rPr>
              <a:t>助词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2" name="文本框 1"/>
          <p:cNvSpPr txBox="1"/>
          <p:nvPr/>
        </p:nvSpPr>
        <p:spPr>
          <a:xfrm>
            <a:off x="1040765" y="1226185"/>
            <a:ext cx="9369425" cy="3784600"/>
          </a:xfrm>
          <a:prstGeom prst="rect">
            <a:avLst/>
          </a:prstGeom>
          <a:noFill/>
        </p:spPr>
        <p:txBody>
          <a:bodyPr wrap="square" rtlCol="0">
            <a:spAutoFit/>
          </a:bodyPr>
          <a:lstStyle/>
          <a:p>
            <a:pPr indent="0" fontAlgn="auto">
              <a:lnSpc>
                <a:spcPct val="150000"/>
              </a:lnSpc>
            </a:pPr>
            <a:r>
              <a:rPr lang="en-US" altLang="ja-JP" sz="2000" dirty="0">
                <a:latin typeface="微软雅黑" panose="020B0503020204020204" pitchFamily="34" charset="-122"/>
                <a:ea typeface="微软雅黑" panose="020B0503020204020204" pitchFamily="34" charset="-122"/>
                <a:hlinkClick r:id="rId3" action="ppaction://hlinksldjump"/>
              </a:rPr>
              <a:t>1-1-5</a:t>
            </a:r>
            <a:r>
              <a:rPr lang="ja-JP" altLang="en-US" sz="2000" dirty="0">
                <a:latin typeface="微软雅黑" panose="020B0503020204020204" pitchFamily="34" charset="-122"/>
                <a:ea typeface="微软雅黑" panose="020B0503020204020204" pitchFamily="34" charset="-122"/>
                <a:hlinkClick r:id="rId3" action="ppaction://hlinksldjump"/>
              </a:rPr>
              <a:t>　だけ＋格助词 </a:t>
            </a:r>
            <a:r>
              <a:rPr lang="ja-JP" altLang="en-US" sz="2000" dirty="0">
                <a:latin typeface="微软雅黑" panose="020B0503020204020204" pitchFamily="34" charset="-122"/>
                <a:ea typeface="微软雅黑" panose="020B0503020204020204" pitchFamily="34" charset="-122"/>
              </a:rPr>
              <a:t>＜限定＞</a:t>
            </a:r>
            <a:r>
              <a:rPr lang="en-US" altLang="ja-JP" sz="2000" dirty="0">
                <a:latin typeface="微软雅黑" panose="020B0503020204020204" pitchFamily="34" charset="-122"/>
                <a:ea typeface="微软雅黑" panose="020B0503020204020204" pitchFamily="34" charset="-122"/>
              </a:rPr>
              <a:t> </a:t>
            </a:r>
            <a:r>
              <a:rPr lang="ja-JP"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ja-JP" altLang="zh-CN" sz="2000" dirty="0">
                <a:latin typeface="微软雅黑" panose="020B0503020204020204" pitchFamily="34" charset="-122"/>
                <a:ea typeface="微软雅黑" panose="020B0503020204020204" pitchFamily="34" charset="-122"/>
              </a:rPr>
              <a:t>だけ：</a:t>
            </a:r>
            <a:r>
              <a:rPr lang="zh-CN" altLang="zh-CN" sz="2000" dirty="0">
                <a:latin typeface="微软雅黑" panose="020B0503020204020204" pitchFamily="34" charset="-122"/>
                <a:ea typeface="微软雅黑" panose="020B0503020204020204" pitchFamily="34" charset="-122"/>
              </a:rPr>
              <a:t>仅仅</a:t>
            </a:r>
            <a:r>
              <a:rPr lang="en-US" altLang="ja-JP" sz="2000" dirty="0">
                <a:latin typeface="微软雅黑" panose="020B0503020204020204" pitchFamily="34" charset="-122"/>
                <a:ea typeface="微软雅黑" panose="020B0503020204020204" pitchFamily="34" charset="-122"/>
              </a:rPr>
              <a:t> </a:t>
            </a:r>
            <a:r>
              <a:rPr lang="ja-JP" altLang="en-US" sz="2000" dirty="0">
                <a:latin typeface="微软雅黑" panose="020B0503020204020204" pitchFamily="34" charset="-122"/>
                <a:ea typeface="微软雅黑" panose="020B0503020204020204" pitchFamily="34" charset="-122"/>
              </a:rPr>
              <a:t>　　　</a:t>
            </a:r>
            <a:r>
              <a:rPr lang="en-US" altLang="ja-JP"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ja-JP" altLang="en-US" sz="2000" dirty="0">
                <a:latin typeface="微软雅黑" panose="020B0503020204020204" pitchFamily="34" charset="-122"/>
                <a:ea typeface="微软雅黑" panose="020B0503020204020204" pitchFamily="34" charset="-122"/>
              </a:rPr>
              <a:t>　</a:t>
            </a:r>
            <a:r>
              <a:rPr lang="en-US" altLang="ja-JP" sz="2000" dirty="0">
                <a:latin typeface="微软雅黑" panose="020B0503020204020204" pitchFamily="34" charset="-122"/>
                <a:ea typeface="微软雅黑" panose="020B0503020204020204" pitchFamily="34" charset="-122"/>
              </a:rPr>
              <a:t> </a:t>
            </a:r>
            <a:r>
              <a:rPr lang="ja-JP" altLang="en-US" sz="2000" dirty="0">
                <a:latin typeface="微软雅黑" panose="020B0503020204020204" pitchFamily="34" charset="-122"/>
                <a:ea typeface="微软雅黑" panose="020B0503020204020204" pitchFamily="34" charset="-122"/>
              </a:rPr>
              <a:t>　　</a:t>
            </a:r>
            <a:endParaRPr lang="en-US" altLang="ja-JP" sz="2000" dirty="0">
              <a:latin typeface="微软雅黑" panose="020B0503020204020204" pitchFamily="34" charset="-122"/>
              <a:ea typeface="微软雅黑" panose="020B0503020204020204" pitchFamily="34" charset="-122"/>
            </a:endParaRPr>
          </a:p>
          <a:p>
            <a:pPr indent="0" fontAlgn="auto">
              <a:lnSpc>
                <a:spcPct val="150000"/>
              </a:lnSpc>
            </a:pPr>
            <a:r>
              <a:rPr lang="en-US" altLang="ja-JP" sz="2000" dirty="0">
                <a:latin typeface="微软雅黑" panose="020B0503020204020204" pitchFamily="34" charset="-122"/>
                <a:ea typeface="微软雅黑" panose="020B0503020204020204" pitchFamily="34" charset="-122"/>
                <a:hlinkClick r:id="rId4" action="ppaction://hlinksldjump"/>
              </a:rPr>
              <a:t>2-2-4</a:t>
            </a:r>
            <a:r>
              <a:rPr lang="ja-JP" altLang="en-US" sz="2000" dirty="0">
                <a:latin typeface="微软雅黑" panose="020B0503020204020204" pitchFamily="34" charset="-122"/>
                <a:ea typeface="微软雅黑" panose="020B0503020204020204" pitchFamily="34" charset="-122"/>
                <a:hlinkClick r:id="rId4" action="ppaction://hlinksldjump"/>
              </a:rPr>
              <a:t>　～か～</a:t>
            </a:r>
            <a:r>
              <a:rPr lang="ja-JP" altLang="en-US" sz="2000" dirty="0">
                <a:latin typeface="微软雅黑" panose="020B0503020204020204" pitchFamily="34" charset="-122"/>
                <a:ea typeface="微软雅黑" panose="020B0503020204020204" pitchFamily="34" charset="-122"/>
              </a:rPr>
              <a:t>＜疑问＞　</a:t>
            </a:r>
            <a:r>
              <a:rPr lang="en-US" altLang="ja-JP"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ja-JP" altLang="zh-CN" sz="2000" dirty="0">
                <a:latin typeface="微软雅黑" panose="020B0503020204020204" pitchFamily="34" charset="-122"/>
                <a:ea typeface="微软雅黑" panose="020B0503020204020204" pitchFamily="34" charset="-122"/>
              </a:rPr>
              <a:t>（～～</a:t>
            </a:r>
            <a:r>
              <a:rPr lang="ja-JP" altLang="en-US" sz="2000" dirty="0">
                <a:latin typeface="微软雅黑" panose="020B0503020204020204" pitchFamily="34" charset="-122"/>
                <a:ea typeface="微软雅黑" panose="020B0503020204020204" pitchFamily="34" charset="-122"/>
              </a:rPr>
              <a:t>か）　</a:t>
            </a:r>
            <a:r>
              <a:rPr lang="en-US" altLang="ja-JP" sz="2000" dirty="0">
                <a:latin typeface="微软雅黑" panose="020B0503020204020204" pitchFamily="34" charset="-122"/>
                <a:ea typeface="微软雅黑" panose="020B0503020204020204" pitchFamily="34" charset="-122"/>
              </a:rPr>
              <a:t>N</a:t>
            </a:r>
            <a:r>
              <a:rPr lang="ja-JP" altLang="en-US" sz="2000" dirty="0">
                <a:latin typeface="微软雅黑" panose="020B0503020204020204" pitchFamily="34" charset="-122"/>
                <a:ea typeface="微软雅黑" panose="020B0503020204020204" pitchFamily="34" charset="-122"/>
              </a:rPr>
              <a:t>を・がは</a:t>
            </a:r>
            <a:r>
              <a:rPr lang="zh-CN" altLang="ja-JP" sz="2000" dirty="0">
                <a:latin typeface="微软雅黑" panose="020B0503020204020204" pitchFamily="34" charset="-122"/>
                <a:ea typeface="微软雅黑" panose="020B0503020204020204" pitchFamily="34" charset="-122"/>
              </a:rPr>
              <a:t>（可</a:t>
            </a:r>
            <a:r>
              <a:rPr lang="zh-CN" altLang="ja-JP" sz="2000" dirty="0">
                <a:latin typeface="微软雅黑" panose="020B0503020204020204" pitchFamily="34" charset="-122"/>
                <a:ea typeface="微软雅黑" panose="020B0503020204020204" pitchFamily="34" charset="-122"/>
              </a:rPr>
              <a:t>省略）</a:t>
            </a:r>
            <a:endParaRPr lang="en-US" altLang="ja-JP" sz="2000" dirty="0">
              <a:latin typeface="微软雅黑" panose="020B0503020204020204" pitchFamily="34" charset="-122"/>
              <a:ea typeface="微软雅黑" panose="020B0503020204020204" pitchFamily="34" charset="-122"/>
            </a:endParaRPr>
          </a:p>
          <a:p>
            <a:pPr indent="0" fontAlgn="auto">
              <a:lnSpc>
                <a:spcPct val="150000"/>
              </a:lnSpc>
            </a:pPr>
            <a:r>
              <a:rPr lang="en-US" altLang="ja-JP" sz="2000" dirty="0">
                <a:latin typeface="微软雅黑" panose="020B0503020204020204" pitchFamily="34" charset="-122"/>
                <a:ea typeface="微软雅黑" panose="020B0503020204020204" pitchFamily="34" charset="-122"/>
                <a:hlinkClick r:id="rId5" action="ppaction://hlinksldjump"/>
              </a:rPr>
              <a:t>6-1-2</a:t>
            </a:r>
            <a:r>
              <a:rPr lang="ja-JP" altLang="en-US" sz="2000" dirty="0">
                <a:latin typeface="微软雅黑" panose="020B0503020204020204" pitchFamily="34" charset="-122"/>
                <a:ea typeface="微软雅黑" panose="020B0503020204020204" pitchFamily="34" charset="-122"/>
                <a:hlinkClick r:id="rId5" action="ppaction://hlinksldjump"/>
              </a:rPr>
              <a:t>　～なんて</a:t>
            </a:r>
            <a:r>
              <a:rPr lang="en-US" altLang="ja-JP" sz="2000" dirty="0">
                <a:latin typeface="微软雅黑" panose="020B0503020204020204" pitchFamily="34" charset="-122"/>
                <a:ea typeface="微软雅黑" panose="020B0503020204020204" pitchFamily="34" charset="-122"/>
              </a:rPr>
              <a:t>&lt;</a:t>
            </a:r>
            <a:r>
              <a:rPr lang="ja-JP" altLang="en-US" sz="2000" dirty="0">
                <a:latin typeface="微软雅黑" panose="020B0503020204020204" pitchFamily="34" charset="-122"/>
                <a:ea typeface="微软雅黑" panose="020B0503020204020204" pitchFamily="34" charset="-122"/>
              </a:rPr>
              <a:t>主题</a:t>
            </a:r>
            <a:r>
              <a:rPr lang="en-US" altLang="ja-JP" sz="2000" dirty="0">
                <a:latin typeface="微软雅黑" panose="020B0503020204020204" pitchFamily="34" charset="-122"/>
                <a:ea typeface="微软雅黑" panose="020B0503020204020204" pitchFamily="34" charset="-122"/>
              </a:rPr>
              <a:t>&gt;</a:t>
            </a:r>
            <a:r>
              <a:rPr lang="ja-JP"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ja-JP" altLang="en-US" sz="2000" dirty="0">
                <a:latin typeface="微软雅黑" panose="020B0503020204020204" pitchFamily="34" charset="-122"/>
                <a:ea typeface="微软雅黑" panose="020B0503020204020204" pitchFamily="34" charset="-122"/>
              </a:rPr>
              <a:t>～</a:t>
            </a:r>
            <a:r>
              <a:rPr lang="ja-JP" altLang="zh-CN" sz="2000" dirty="0">
                <a:latin typeface="微软雅黑" panose="020B0503020204020204" pitchFamily="34" charset="-122"/>
                <a:ea typeface="微软雅黑" panose="020B0503020204020204" pitchFamily="34" charset="-122"/>
              </a:rPr>
              <a:t>なんて　</a:t>
            </a:r>
            <a:r>
              <a:rPr lang="en-US" altLang="ja-JP" sz="2000" dirty="0">
                <a:latin typeface="微软雅黑" panose="020B0503020204020204" pitchFamily="34" charset="-122"/>
                <a:ea typeface="微软雅黑" panose="020B0503020204020204" pitchFamily="34" charset="-122"/>
              </a:rPr>
              <a:t>N</a:t>
            </a:r>
            <a:r>
              <a:rPr lang="ja-JP" altLang="en-US" sz="2000" dirty="0">
                <a:latin typeface="微软雅黑" panose="020B0503020204020204" pitchFamily="34" charset="-122"/>
                <a:ea typeface="微软雅黑" panose="020B0503020204020204" pitchFamily="34" charset="-122"/>
              </a:rPr>
              <a:t>なんて　</a:t>
            </a:r>
            <a:r>
              <a:rPr lang="zh-CN" altLang="ja-JP" sz="2000" dirty="0">
                <a:latin typeface="微软雅黑" panose="020B0503020204020204" pitchFamily="34" charset="-122"/>
                <a:ea typeface="微软雅黑" panose="020B0503020204020204" pitchFamily="34" charset="-122"/>
              </a:rPr>
              <a:t>简体</a:t>
            </a:r>
            <a:r>
              <a:rPr lang="zh-CN" altLang="en-US" sz="2000" dirty="0">
                <a:latin typeface="微软雅黑" panose="020B0503020204020204" pitchFamily="34" charset="-122"/>
                <a:ea typeface="微软雅黑" panose="020B0503020204020204" pitchFamily="34" charset="-122"/>
              </a:rPr>
              <a:t>句子</a:t>
            </a:r>
            <a:endParaRPr lang="zh-CN" altLang="en-US" sz="2000" dirty="0">
              <a:latin typeface="微软雅黑" panose="020B0503020204020204" pitchFamily="34" charset="-122"/>
              <a:ea typeface="微软雅黑" panose="020B0503020204020204" pitchFamily="34" charset="-122"/>
            </a:endParaRPr>
          </a:p>
          <a:p>
            <a:pPr indent="0" fontAlgn="auto">
              <a:lnSpc>
                <a:spcPct val="150000"/>
              </a:lnSpc>
            </a:pPr>
            <a:r>
              <a:rPr lang="en-US" altLang="ja-JP" sz="2000" dirty="0">
                <a:latin typeface="微软雅黑" panose="020B0503020204020204" pitchFamily="34" charset="-122"/>
                <a:ea typeface="微软雅黑" panose="020B0503020204020204" pitchFamily="34" charset="-122"/>
                <a:sym typeface="+mn-ea"/>
                <a:hlinkClick r:id="rId6" action="ppaction://hlinksldjump"/>
              </a:rPr>
              <a:t>7-3-1</a:t>
            </a:r>
            <a:r>
              <a:rPr lang="ja-JP" altLang="en-US" sz="2000" dirty="0">
                <a:latin typeface="微软雅黑" panose="020B0503020204020204" pitchFamily="34" charset="-122"/>
                <a:ea typeface="微软雅黑" panose="020B0503020204020204" pitchFamily="34" charset="-122"/>
                <a:sym typeface="+mn-ea"/>
                <a:hlinkClick r:id="rId6" action="ppaction://hlinksldjump"/>
              </a:rPr>
              <a:t>　N 1からN 2にかけて</a:t>
            </a:r>
            <a:r>
              <a:rPr lang="en-US" altLang="ja-JP" sz="2000" dirty="0">
                <a:latin typeface="微软雅黑" panose="020B0503020204020204" pitchFamily="34" charset="-122"/>
                <a:ea typeface="微软雅黑" panose="020B0503020204020204" pitchFamily="34" charset="-122"/>
                <a:sym typeface="+mn-ea"/>
              </a:rPr>
              <a:t>&lt;</a:t>
            </a:r>
            <a:r>
              <a:rPr lang="ja-JP" altLang="en-US" sz="2000" dirty="0">
                <a:latin typeface="微软雅黑" panose="020B0503020204020204" pitchFamily="34" charset="-122"/>
                <a:ea typeface="微软雅黑" panose="020B0503020204020204" pitchFamily="34" charset="-122"/>
                <a:sym typeface="+mn-ea"/>
              </a:rPr>
              <a:t>时间、空间范围</a:t>
            </a:r>
            <a:r>
              <a:rPr lang="en-US" altLang="ja-JP" sz="2000" dirty="0">
                <a:latin typeface="微软雅黑" panose="020B0503020204020204" pitchFamily="34" charset="-122"/>
                <a:ea typeface="微软雅黑" panose="020B0503020204020204" pitchFamily="34" charset="-122"/>
                <a:sym typeface="+mn-ea"/>
              </a:rPr>
              <a:t>&gt;   </a:t>
            </a:r>
            <a:r>
              <a:rPr lang="ja-JP" altLang="ja-JP" sz="2000" dirty="0">
                <a:latin typeface="微软雅黑" panose="020B0503020204020204" pitchFamily="34" charset="-122"/>
                <a:ea typeface="微软雅黑" panose="020B0503020204020204" pitchFamily="34" charset="-122"/>
                <a:sym typeface="+mn-ea"/>
              </a:rPr>
              <a:t>から　まで</a:t>
            </a:r>
            <a:endParaRPr lang="en-US" altLang="ja-JP" sz="2000" dirty="0">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000">
                <a:highlight>
                  <a:srgbClr val="000000">
                    <a:alpha val="0"/>
                  </a:srgbClr>
                </a:highlight>
                <a:sym typeface="+mn-ea"/>
                <a:hlinkClick r:id="rId7" action="ppaction://hlinksldjump"/>
              </a:rPr>
              <a:t>3-1-4   </a:t>
            </a:r>
            <a:r>
              <a:rPr lang="zh-CN" altLang="en-US" sz="2000">
                <a:highlight>
                  <a:srgbClr val="000000">
                    <a:alpha val="0"/>
                  </a:srgbClr>
                </a:highlight>
                <a:sym typeface="+mn-ea"/>
                <a:hlinkClick r:id="rId7" action="ppaction://hlinksldjump"/>
              </a:rPr>
              <a:t>で</a:t>
            </a:r>
            <a:r>
              <a:rPr lang="zh-CN" altLang="en-US" sz="2000">
                <a:highlight>
                  <a:srgbClr val="000000">
                    <a:alpha val="0"/>
                  </a:srgbClr>
                </a:highlight>
                <a:sym typeface="+mn-ea"/>
              </a:rPr>
              <a:t>＜时间量的限定＞</a:t>
            </a:r>
            <a:r>
              <a:rPr lang="en-US" altLang="zh-CN" sz="2000">
                <a:highlight>
                  <a:srgbClr val="000000">
                    <a:alpha val="0"/>
                  </a:srgbClr>
                </a:highlight>
                <a:sym typeface="+mn-ea"/>
              </a:rPr>
              <a:t>   </a:t>
            </a:r>
            <a:r>
              <a:rPr lang="zh-CN" altLang="zh-CN" sz="2000">
                <a:highlight>
                  <a:srgbClr val="000000">
                    <a:alpha val="0"/>
                  </a:srgbClr>
                </a:highlight>
                <a:sym typeface="+mn-ea"/>
              </a:rPr>
              <a:t>时间的量</a:t>
            </a:r>
            <a:r>
              <a:rPr lang="en-US" altLang="zh-CN" sz="2000">
                <a:highlight>
                  <a:srgbClr val="000000">
                    <a:alpha val="0"/>
                  </a:srgbClr>
                </a:highlight>
                <a:sym typeface="+mn-ea"/>
              </a:rPr>
              <a:t>+</a:t>
            </a:r>
            <a:r>
              <a:rPr lang="ja-JP" altLang="zh-CN" sz="2000">
                <a:highlight>
                  <a:srgbClr val="000000">
                    <a:alpha val="0"/>
                  </a:srgbClr>
                </a:highlight>
                <a:sym typeface="+mn-ea"/>
              </a:rPr>
              <a:t>で：</a:t>
            </a:r>
            <a:r>
              <a:rPr lang="en-US" altLang="ja-JP" sz="2000">
                <a:highlight>
                  <a:srgbClr val="000000">
                    <a:alpha val="0"/>
                  </a:srgbClr>
                </a:highlight>
                <a:sym typeface="+mn-ea"/>
              </a:rPr>
              <a:t> </a:t>
            </a:r>
            <a:r>
              <a:rPr lang="zh-CN" altLang="en-US" sz="2000">
                <a:highlight>
                  <a:srgbClr val="000000">
                    <a:alpha val="0"/>
                  </a:srgbClr>
                </a:highlight>
                <a:sym typeface="+mn-ea"/>
              </a:rPr>
              <a:t>过了这个时间量</a:t>
            </a:r>
            <a:endParaRPr lang="en-US" altLang="ja-JP" sz="2000" dirty="0">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000">
                <a:highlight>
                  <a:srgbClr val="000000">
                    <a:alpha val="0"/>
                  </a:srgbClr>
                </a:highlight>
                <a:sym typeface="+mn-ea"/>
                <a:hlinkClick r:id="rId8" action="ppaction://hlinksldjump"/>
              </a:rPr>
              <a:t>5-1-6   </a:t>
            </a:r>
            <a:r>
              <a:rPr lang="ja-JP" altLang="en-US" sz="2000">
                <a:highlight>
                  <a:srgbClr val="000000">
                    <a:alpha val="0"/>
                  </a:srgbClr>
                </a:highlight>
                <a:sym typeface="+mn-ea"/>
                <a:hlinkClick r:id="rId8" action="ppaction://hlinksldjump"/>
              </a:rPr>
              <a:t>Ｎ</a:t>
            </a:r>
            <a:r>
              <a:rPr lang="ja-JP" altLang="zh-CN" sz="2000">
                <a:highlight>
                  <a:srgbClr val="000000">
                    <a:alpha val="0"/>
                  </a:srgbClr>
                </a:highlight>
                <a:sym typeface="+mn-ea"/>
                <a:hlinkClick r:id="rId8" action="ppaction://hlinksldjump"/>
              </a:rPr>
              <a:t>から</a:t>
            </a:r>
            <a:r>
              <a:rPr lang="zh-CN" altLang="en-US" sz="2000">
                <a:highlight>
                  <a:srgbClr val="000000">
                    <a:alpha val="0"/>
                  </a:srgbClr>
                </a:highlight>
                <a:sym typeface="+mn-ea"/>
              </a:rPr>
              <a:t>＜动作主体、顺序起点＞</a:t>
            </a:r>
            <a:r>
              <a:rPr lang="en-US" altLang="zh-CN" sz="2000">
                <a:highlight>
                  <a:srgbClr val="000000">
                    <a:alpha val="0"/>
                  </a:srgbClr>
                </a:highlight>
                <a:sym typeface="+mn-ea"/>
              </a:rPr>
              <a:t>   N</a:t>
            </a:r>
            <a:r>
              <a:rPr lang="ja-JP" altLang="zh-CN" sz="2000">
                <a:highlight>
                  <a:srgbClr val="000000">
                    <a:alpha val="0"/>
                  </a:srgbClr>
                </a:highlight>
                <a:sym typeface="+mn-ea"/>
              </a:rPr>
              <a:t>から　</a:t>
            </a:r>
            <a:r>
              <a:rPr lang="zh-CN" altLang="zh-CN" sz="2000">
                <a:highlight>
                  <a:srgbClr val="000000">
                    <a:alpha val="0"/>
                  </a:srgbClr>
                </a:highlight>
                <a:sym typeface="+mn-ea"/>
              </a:rPr>
              <a:t>主语。</a:t>
            </a:r>
            <a:endParaRPr lang="zh-CN" altLang="en-US" sz="2000">
              <a:highlight>
                <a:srgbClr val="000000">
                  <a:alpha val="0"/>
                </a:srgbClr>
              </a:highlight>
              <a:sym typeface="+mn-ea"/>
            </a:endParaRPr>
          </a:p>
          <a:p>
            <a:pPr indent="0" fontAlgn="auto">
              <a:lnSpc>
                <a:spcPct val="150000"/>
              </a:lnSpc>
            </a:pP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hlinkClick r:id="rId8" action="ppaction://hlinksldjump"/>
              </a:rPr>
              <a:t>11-1-4  </a:t>
            </a:r>
            <a:r>
              <a:rPr sz="2000" dirty="0">
                <a:highlight>
                  <a:srgbClr val="000000">
                    <a:alpha val="0"/>
                  </a:srgbClr>
                </a:highlight>
                <a:latin typeface="微软雅黑" panose="020B0503020204020204" pitchFamily="34" charset="-122"/>
                <a:ea typeface="微软雅黑" panose="020B0503020204020204" pitchFamily="34" charset="-122"/>
                <a:sym typeface="+mn-ea"/>
                <a:hlinkClick r:id="rId8" action="ppaction://hlinksldjump"/>
              </a:rPr>
              <a:t>に</a:t>
            </a:r>
            <a:r>
              <a:rPr sz="2000" dirty="0">
                <a:highlight>
                  <a:srgbClr val="000000">
                    <a:alpha val="0"/>
                  </a:srgbClr>
                </a:highlight>
                <a:latin typeface="微软雅黑" panose="020B0503020204020204" pitchFamily="34" charset="-122"/>
                <a:ea typeface="微软雅黑" panose="020B0503020204020204" pitchFamily="34" charset="-122"/>
                <a:sym typeface="+mn-ea"/>
              </a:rPr>
              <a:t>＜主体＞</a:t>
            </a:r>
            <a:r>
              <a:rPr lang="en-US" sz="20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能力的主体</a:t>
            </a:r>
            <a:endParaRPr sz="20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hlinkClick r:id="rId8" action="ppaction://hlinksldjump"/>
              </a:rPr>
              <a:t>11-2-2  </a:t>
            </a:r>
            <a:r>
              <a:rPr lang="ja-JP" sz="2000" dirty="0">
                <a:highlight>
                  <a:srgbClr val="000000">
                    <a:alpha val="0"/>
                  </a:srgbClr>
                </a:highlight>
                <a:latin typeface="微软雅黑" panose="020B0503020204020204" pitchFamily="34" charset="-122"/>
                <a:ea typeface="微软雅黑" panose="020B0503020204020204" pitchFamily="34" charset="-122"/>
                <a:sym typeface="+mn-ea"/>
                <a:hlinkClick r:id="rId8" action="ppaction://hlinksldjump"/>
              </a:rPr>
              <a:t>で</a:t>
            </a:r>
            <a:r>
              <a:rPr sz="2000" dirty="0">
                <a:highlight>
                  <a:srgbClr val="000000">
                    <a:alpha val="0"/>
                  </a:srgbClr>
                </a:highlight>
                <a:latin typeface="微软雅黑" panose="020B0503020204020204" pitchFamily="34" charset="-122"/>
                <a:ea typeface="微软雅黑" panose="020B0503020204020204" pitchFamily="34" charset="-122"/>
                <a:sym typeface="+mn-ea"/>
              </a:rPr>
              <a:t>＜主体＞</a:t>
            </a:r>
            <a:r>
              <a:rPr lang="en-US" sz="20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组织</a:t>
            </a:r>
            <a:endParaRPr lang="zh-CN" altLang="en-US" sz="2000" dirty="0">
              <a:highlight>
                <a:srgbClr val="000000">
                  <a:alpha val="0"/>
                </a:srgbClr>
              </a:highligh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25220" y="467995"/>
            <a:ext cx="10758170" cy="544385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だけ＋</a:t>
            </a:r>
            <a:r>
              <a:rPr kumimoji="0" lang="zh-CN" altLang="en-US" sz="280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格助词</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en-US" sz="28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限定</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意义：表示限定</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译文：仅有....，只有....</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接续：名词+だけ+格助词</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说明：「だけ」后接「が/を」时，</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「が/を」可以省略</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endParaRPr kumimoji="0" lang="en-US" altLang="zh-CN"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春節のギョーザはいつもと違って、</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一つだけに</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特別なものを入れるんです。</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子供は平仮名</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だけ</a:t>
            </a:r>
            <a:r>
              <a:rPr kumimoji="0" lang="ja-JP" altLang="ja-JP"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作文を書きます。</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王さん</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だけ（が）</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日本に行きます。</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うちのギョーザは白菜と豚肉</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だけ（を）</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入れます。</a:t>
            </a:r>
            <a:r>
              <a:rPr lang="ja-JP" altLang="en-US" sz="24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平仮名</a:t>
            </a:r>
            <a:r>
              <a:rPr kumimoji="0" lang="ja-JP" altLang="en-US" sz="2400" b="0" i="0" strike="noStrike" kern="1200" cap="none" spc="0" normalizeH="0" baseline="0" noProof="0" dirty="0">
                <a:ln>
                  <a:noFill/>
                </a:ln>
                <a:solidFill>
                  <a:schemeClr val="bg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だけ</a:t>
            </a:r>
            <a:r>
              <a:rPr lang="ja-JP" altLang="en-US" sz="2400" dirty="0">
                <a:solidFill>
                  <a:schemeClr val="bg1"/>
                </a:solidFill>
                <a:latin typeface="Kozuka Gothic Pro R" panose="020B0400000000000000" pitchFamily="34" charset="-128"/>
                <a:ea typeface="Kozuka Gothic Pro R" panose="020B0400000000000000" pitchFamily="34" charset="-128"/>
              </a:rPr>
              <a:t>で</a:t>
            </a:r>
            <a:r>
              <a:rPr lang="ja-JP" altLang="en-US" sz="2200" dirty="0">
                <a:solidFill>
                  <a:schemeClr val="bg1"/>
                </a:solidFill>
                <a:latin typeface="Kozuka Gothic Pro R" panose="020B0400000000000000" pitchFamily="34" charset="-128"/>
                <a:ea typeface="Kozuka Gothic Pro R" panose="020B0400000000000000" pitchFamily="34" charset="-128"/>
              </a:rPr>
              <a:t>作文を書く。</a:t>
            </a:r>
            <a:endParaRPr lang="en-US" altLang="ja-JP" sz="2200" dirty="0">
              <a:solidFill>
                <a:schemeClr val="bg1"/>
              </a:solidFill>
              <a:latin typeface="Kozuka Gothic Pro R" panose="020B0400000000000000" pitchFamily="34" charset="-128"/>
              <a:ea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65150" y="296545"/>
            <a:ext cx="11139170" cy="6264910"/>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a:t>
            </a:r>
            <a:r>
              <a:rPr kumimoji="0" lang="en-US" altLang="ja-JP"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＜疑问＞</a:t>
            </a:r>
            <a:r>
              <a:rPr kumimoji="0" lang="ja-JP"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800" b="1"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kumimoji="0" lang="zh-CN" altLang="en-US" sz="2800" b="1" i="0" u="none" strike="noStrike" kern="1200" cap="none" spc="0" normalizeH="0" baseline="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意义：表示疑问。</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接在包含</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疑问词</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简体</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小句的句尾（</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名词或</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Ⅱ类形容词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做谓语时可直接接续），构成特殊疑问句。</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何かあった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と思って、すごく心配したんですよ。</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コンサートはどこである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教えてください。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お店の人に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お皿が一枚いくら</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聞きました。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どんな料理が得意</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教えてください。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说明：第一册第6课第1单元学过的「か」接在疑问词后面表示虚指、不定的用法，与此处的用法不同。</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3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日曜日は</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どこ</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か</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に行きますか。</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377190"/>
            <a:ext cx="10995025" cy="6103620"/>
          </a:xfrm>
          <a:prstGeom prst="rect">
            <a:avLst/>
          </a:prstGeom>
          <a:noFill/>
        </p:spPr>
        <p:txBody>
          <a:bodyPr wrap="square" rtlCol="0">
            <a:no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～なんて</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＜话题＞</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意义：将已知的事物、事情作为话题提出，后续的谓语部分多为说话人对该</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事物、事情的评价（</a:t>
            </a:r>
            <a:r>
              <a:rPr lang="ja-JP"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すごい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うらやましい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ひどい</a:t>
            </a:r>
            <a:r>
              <a:rPr lang="ja-JP"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译文：要说.....</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/简体句子＋なんて</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初めて買った人が</a:t>
            </a: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等に当たった</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なんて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、すごいですね。</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さん</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なんて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、大嫌い！</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あんな人が社長だ</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なんて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信じ</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相信</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られない。</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こんなところで先生にお会いする</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なんて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、びっくりしました。</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☛用「なんて」提出话题时，常常表示说话人的意外、惊讶或轻蔑的语气。「なんて」后面的部分有时可省略。</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５</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あのやさしい林さんがそんなひどいことを言う</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なんて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941945" y="525780"/>
            <a:ext cx="4047490" cy="15767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p:cNvSpPr txBox="1"/>
          <p:nvPr/>
        </p:nvSpPr>
        <p:spPr>
          <a:xfrm>
            <a:off x="631825" y="687070"/>
            <a:ext cx="10928350" cy="546481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 </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からN 2にかけて</a:t>
            </a:r>
            <a:r>
              <a:rPr kumimoji="0" lang="ja-JP" altLang="en-US" sz="280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时间、空间范围</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8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 表示事件、现象存在的时间或空间范围。</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不连续，间断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 :从……到……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渡り鳥春から夏にかけて南下し、秋から冬にかけて北上する。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接续:表示时间或处所的名词+ から+ 同类名词+ にかけて</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八時から十時まで勉強する。</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altLang="zh-CN" sz="2000" dirty="0">
                <a:solidFill>
                  <a:prstClr val="black"/>
                </a:solidFill>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修饰名词时, 使用「N 1からN 2 にかけてのN 3」的形式。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a:t>
            </a:r>
            <a:r>
              <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今から800年ほど前、平安時代の終わり頃</a:t>
            </a:r>
            <a:r>
              <a:rPr kumimoji="0" lang="zh-CN" altLang="en-US" sz="23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鎌倉時代の初め頃</a:t>
            </a:r>
            <a:r>
              <a:rPr kumimoji="0" lang="zh-CN" altLang="en-US" sz="23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にかけて</a:t>
            </a:r>
            <a:r>
              <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の作品である。</a:t>
            </a:r>
            <a:endParaRPr kumimoji="0" lang="zh-CN"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この病気は夏</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秋</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にかけて</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流行する。</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今晩、関東</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東北</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にかけて</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大雨になるそうだ。</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肩</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腕</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にかけて</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痛みを感じる。</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2" name="文本框 1"/>
          <p:cNvSpPr txBox="1"/>
          <p:nvPr/>
        </p:nvSpPr>
        <p:spPr>
          <a:xfrm>
            <a:off x="8179036" y="674152"/>
            <a:ext cx="3636645" cy="1304737"/>
          </a:xfrm>
          <a:prstGeom prst="rect">
            <a:avLst/>
          </a:prstGeom>
          <a:noFill/>
        </p:spPr>
        <p:txBody>
          <a:bodyPr wrap="square" rtlCol="0">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 「N 1</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からN 2 まで」相 比 , 「N 1からN 2 にかけて」一般不表示明确的起点和终点 ,只 表示大致的时间或空间范围。</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15986"/>
            <a:ext cx="10675299" cy="6262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＜时间量的</a:t>
            </a:r>
            <a:r>
              <a:rPr kumimoji="0" lang="zh-CN" altLang="en-US" sz="28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限定</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zh-CN" sz="2800" b="1"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意义：表示对时间量的限定，即谓语动词所表示的变化或完成是在该</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时间量经过后出现的。</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译文：（时间量）就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接续：表示时间量的名词+で</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说明：动词一般表示变化或可能的含义。</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たぶん</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熱は下がるでしょう。</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まず</a:t>
            </a:r>
            <a:r>
              <a:rPr kumimoji="0" lang="en-US"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10</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分間</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この文章を読んでください。</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あと</a:t>
            </a:r>
            <a:r>
              <a:rPr lang="en-US"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週間</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この工事は終わるだろう。　　あと</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数量词</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还有、再有</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あの夫婦は結婚して半年</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で</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別れた。</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endParaRPr kumimoji="0" lang="ja-JP"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724266"/>
            <a:ext cx="10675299" cy="513905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Nから </a:t>
            </a:r>
            <a:r>
              <a:rPr kumimoji="0" altLang="en-US" sz="280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〈动作主体、顺序起点〉</a:t>
            </a:r>
            <a:r>
              <a:rPr kumimoji="0" lang="ja-JP" sz="280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en-US" altLang="zh-CN" sz="280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sz="2800" b="1"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意义:表示动作发出的主体或者顺序的起点。</a:t>
            </a:r>
            <a:r>
              <a:rPr kumimoji="0" lang="en-US" altLang="zh-CN"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 : </a:t>
            </a:r>
            <a:r>
              <a:rPr kumimoji="0" lang="zh-CN" altLang="en-US" sz="2000" i="0"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由……来</a:t>
            </a: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 ……先 ; 由……开始</a:t>
            </a:r>
            <a:endParaRPr lang="ja-JP" altLang="en-US"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じゃあ、私</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ご都合を伺いましょう</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私</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先生に報告します。</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準備ができた人</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入ってください。</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結論</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先に言うと、こうなります。</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99110" y="428625"/>
            <a:ext cx="10986770" cy="6000750"/>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a:t>
            </a:r>
            <a:r>
              <a:rPr lang="ja-JP" altLang="zh-CN" sz="2800" dirty="0" smtClean="0">
                <a:solidFill>
                  <a:schemeClr val="tx1"/>
                </a:solidFill>
                <a:latin typeface="微软雅黑" panose="020B0503020204020204" pitchFamily="34" charset="-122"/>
                <a:ea typeface="微软雅黑" panose="020B0503020204020204" pitchFamily="34" charset="-122"/>
                <a:sym typeface="+mn-ea"/>
              </a:rPr>
              <a:t>＜</a:t>
            </a:r>
            <a:r>
              <a:rPr lang="zh-CN" altLang="ja-JP" sz="2800" dirty="0" smtClean="0">
                <a:solidFill>
                  <a:schemeClr val="tx1"/>
                </a:solidFill>
                <a:latin typeface="微软雅黑" panose="020B0503020204020204" pitchFamily="34" charset="-122"/>
                <a:ea typeface="微软雅黑" panose="020B0503020204020204" pitchFamily="34" charset="-122"/>
                <a:sym typeface="+mn-ea"/>
              </a:rPr>
              <a:t>主体</a:t>
            </a:r>
            <a:r>
              <a:rPr lang="ja-JP" altLang="zh-CN" sz="2800" dirty="0" smtClean="0">
                <a:solidFill>
                  <a:schemeClr val="tx1"/>
                </a:solidFill>
                <a:latin typeface="微软雅黑" panose="020B0503020204020204" pitchFamily="34" charset="-122"/>
                <a:ea typeface="微软雅黑" panose="020B0503020204020204" pitchFamily="34" charset="-122"/>
                <a:sym typeface="+mn-ea"/>
              </a:rPr>
              <a:t>＞</a:t>
            </a:r>
            <a:r>
              <a:rPr lang="zh-CN" altLang="en-US" sz="2800" b="1" dirty="0" smtClean="0">
                <a:solidFill>
                  <a:srgbClr val="E66138"/>
                </a:solidFill>
                <a:latin typeface="微软雅黑" panose="020B0503020204020204" pitchFamily="34" charset="-122"/>
                <a:ea typeface="微软雅黑" panose="020B0503020204020204" pitchFamily="34" charset="-122"/>
                <a:sym typeface="+mn-ea"/>
              </a:rPr>
              <a:t> </a:t>
            </a:r>
            <a:r>
              <a:rPr lang="zh-CN" altLang="en-US" sz="2800" dirty="0" smtClean="0">
                <a:solidFill>
                  <a:schemeClr val="accent6"/>
                </a:solidFill>
                <a:latin typeface="微软雅黑" panose="020B0503020204020204" pitchFamily="34" charset="-122"/>
                <a:ea typeface="微软雅黑" panose="020B0503020204020204" pitchFamily="34" charset="-122"/>
                <a:sym typeface="+mn-ea"/>
              </a:rPr>
              <a:t>  </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sz="2000" noProof="0" dirty="0" smtClean="0">
                <a:effectLst/>
                <a:latin typeface="微软雅黑" panose="020B0503020204020204" pitchFamily="34" charset="-122"/>
                <a:ea typeface="微软雅黑" panose="020B0503020204020204" pitchFamily="34" charset="-122"/>
                <a:sym typeface="+mn-ea"/>
              </a:rPr>
              <a:t>表</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示</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能力</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的主体。</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接续：指</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表能力的动词</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できるかな</a:t>
            </a:r>
            <a:r>
              <a:rPr kumimoji="0" lang="en-US" altLang="ja-JP"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en-US" altLang="zh-CN"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みんな</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分かるようにゆっくり、はっきり話してください。</a:t>
            </a:r>
            <a:endPar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そのバッグが</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ほ</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しいけれど、</a:t>
            </a:r>
            <a:r>
              <a:rPr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高くて学生のわた</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買えるような値段ではない</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后接动词的否定形式、需要提示</a:t>
            </a:r>
            <a:r>
              <a:rPr lang="zh-CN" altLang="ja-JP"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主题</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时，常用</a:t>
            </a:r>
            <a:r>
              <a:rPr sz="2000" noProof="0" dirty="0" smtClean="0">
                <a:effectLst/>
                <a:latin typeface="微软雅黑" panose="020B0503020204020204" pitchFamily="34" charset="-122"/>
                <a:ea typeface="微软雅黑" panose="020B0503020204020204" pitchFamily="34" charset="-122"/>
                <a:sym typeface="+mn-ea"/>
              </a:rPr>
              <a:t>「</a:t>
            </a:r>
            <a:r>
              <a:rPr lang="ja-JP"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a:t>
            </a:r>
            <a:r>
              <a:rPr lang="ja-JP" altLang="ja-JP"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は</a:t>
            </a:r>
            <a:r>
              <a:rPr sz="2000" noProof="0" dirty="0" smtClean="0">
                <a:effectLst/>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含有类同的意义时，常用</a:t>
            </a:r>
            <a:r>
              <a:rPr sz="2000" noProof="0" dirty="0" smtClean="0">
                <a:effectLst/>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a:t>
            </a:r>
            <a:r>
              <a:rPr lang="ja-JP" altLang="zh-CN"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も</a:t>
            </a:r>
            <a:r>
              <a:rPr sz="2000" noProof="0" dirty="0" smtClean="0">
                <a:effectLst/>
                <a:latin typeface="微软雅黑" panose="020B0503020204020204" pitchFamily="34" charset="-122"/>
                <a:ea typeface="微软雅黑" panose="020B0503020204020204" pitchFamily="34" charset="-122"/>
                <a:sym typeface="+mn-ea"/>
              </a:rPr>
              <a:t>」</a:t>
            </a:r>
            <a:r>
              <a:rPr lang="ja-JP" sz="2000" noProof="0" dirty="0" smtClean="0">
                <a:effectLst/>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こんな難しい文章は、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二年生</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には</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翻訳できない。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この問題、</a:t>
            </a:r>
            <a:r>
              <a:rPr lang="ja-JP"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には</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答えられそうにありません</a:t>
            </a:r>
            <a:r>
              <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操作が簡単だから、</a:t>
            </a:r>
            <a:r>
              <a:rPr lang="ja-JP"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お年寄り</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にも</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使えるでしょう</a:t>
            </a:r>
            <a:r>
              <a:rPr lang="zh-CN" alt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smtClean="0">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この漢字は</a:t>
            </a:r>
            <a:r>
              <a:rPr lang="ja-JP" sz="2400" u="sng"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専門家</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にも</a:t>
            </a:r>
            <a:r>
              <a:rPr 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読めないらしい</a:t>
            </a:r>
            <a:r>
              <a:rPr lang="zh-CN" altLang="ja-JP" sz="2400" noProof="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strike="noStrike" kern="1200" cap="none" spc="0" normalizeH="0" baseline="0" noProof="0" dirty="0" smtClean="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86105" y="543560"/>
            <a:ext cx="10575925" cy="5608320"/>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lang="zh-CN" altLang="en-US" sz="28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动作主体</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ja-JP"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意义：表示动作的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主体。</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说明：格助词</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「で」</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接在表示</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组织、机构、团体</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等名词的后面，可以表示动作的主体。谓语动词为自主动词。</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実は、山田さんからそちらの会社</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翻訳ができる人を探していらっしゃるとお聞きしたんですが</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食事会の費用は会社</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払ってくれる。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詳しい原因については警察</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調べている。</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問題解決のため、大学</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対策を検討している。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endParaRPr kumimoji="0" lang="en-US" altLang="ja-JP"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7715" y="466589"/>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09037" y="638083"/>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十五、</a:t>
            </a:r>
            <a:r>
              <a:rPr lang="ja-JP" altLang="zh-CN" sz="2400" dirty="0">
                <a:solidFill>
                  <a:srgbClr val="595959"/>
                </a:solidFill>
                <a:latin typeface="方正静蕾简体" panose="02000000000000000000" pitchFamily="2" charset="-122"/>
                <a:ea typeface="方正静蕾简体" panose="02000000000000000000" pitchFamily="2" charset="-122"/>
              </a:rPr>
              <a:t>なる</a:t>
            </a:r>
            <a:r>
              <a:rPr lang="en-US" altLang="ja-JP" sz="2400" dirty="0">
                <a:solidFill>
                  <a:srgbClr val="595959"/>
                </a:solidFill>
                <a:latin typeface="方正静蕾简体" panose="02000000000000000000" pitchFamily="2" charset="-122"/>
                <a:ea typeface="方正静蕾简体" panose="02000000000000000000" pitchFamily="2" charset="-122"/>
              </a:rPr>
              <a:t>/</a:t>
            </a:r>
            <a:r>
              <a:rPr lang="ja-JP" altLang="en-US" sz="2400" dirty="0">
                <a:solidFill>
                  <a:srgbClr val="595959"/>
                </a:solidFill>
                <a:latin typeface="方正静蕾简体" panose="02000000000000000000" pitchFamily="2" charset="-122"/>
                <a:ea typeface="方正静蕾简体" panose="02000000000000000000" pitchFamily="2" charset="-122"/>
              </a:rPr>
              <a:t>する</a:t>
            </a:r>
            <a:endParaRPr lang="ja-JP" altLang="en-US"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3" name="文本框 2"/>
          <p:cNvSpPr txBox="1"/>
          <p:nvPr/>
        </p:nvSpPr>
        <p:spPr>
          <a:xfrm>
            <a:off x="648335" y="1254125"/>
            <a:ext cx="9432290" cy="5077460"/>
          </a:xfrm>
          <a:prstGeom prst="rect">
            <a:avLst/>
          </a:prstGeom>
          <a:noFill/>
        </p:spPr>
        <p:txBody>
          <a:bodyPr wrap="square" rtlCol="0">
            <a:spAutoFit/>
          </a:bodyPr>
          <a:p>
            <a:pPr indent="0" fontAlgn="auto">
              <a:lnSpc>
                <a:spcPct val="150000"/>
              </a:lnSpc>
            </a:pPr>
            <a:r>
              <a:rPr lang="en-US" altLang="zh-CN" sz="2400" dirty="0">
                <a:latin typeface="微软雅黑" panose="020B0503020204020204" pitchFamily="34" charset="-122"/>
                <a:ea typeface="微软雅黑" panose="020B0503020204020204" pitchFamily="34" charset="-122"/>
                <a:sym typeface="+mn-ea"/>
                <a:hlinkClick r:id="rId3" action="ppaction://hlinksldjump"/>
              </a:rPr>
              <a:t>1-3-3  N</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3" action="ppaction://hlinksldjump"/>
              </a:rPr>
              <a:t>と</a:t>
            </a:r>
            <a:r>
              <a:rPr lang="ja-JP" altLang="zh-CN" sz="2400" dirty="0">
                <a:highlight>
                  <a:srgbClr val="000000">
                    <a:alpha val="0"/>
                  </a:srgbClr>
                </a:highlight>
                <a:latin typeface="微软雅黑" panose="020B0503020204020204" pitchFamily="34" charset="-122"/>
                <a:ea typeface="微软雅黑" panose="020B0503020204020204" pitchFamily="34" charset="-122"/>
                <a:sym typeface="+mn-ea"/>
                <a:hlinkClick r:id="rId3" action="ppaction://hlinksldjump"/>
              </a:rPr>
              <a:t>なる</a:t>
            </a:r>
            <a:r>
              <a:rPr lang="ja-JP" altLang="zh-CN" sz="24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ja-JP" sz="2400" dirty="0">
                <a:highlight>
                  <a:srgbClr val="000000">
                    <a:alpha val="0"/>
                  </a:srgbClr>
                </a:highlight>
                <a:latin typeface="微软雅黑" panose="020B0503020204020204" pitchFamily="34" charset="-122"/>
                <a:ea typeface="微软雅黑" panose="020B0503020204020204" pitchFamily="34" charset="-122"/>
                <a:sym typeface="+mn-ea"/>
              </a:rPr>
              <a:t>变成</a:t>
            </a:r>
            <a:endParaRPr lang="en-US" altLang="ja-JP" sz="2400" dirty="0">
              <a:latin typeface="微软雅黑" panose="020B0503020204020204" pitchFamily="34" charset="-122"/>
              <a:ea typeface="微软雅黑" panose="020B0503020204020204" pitchFamily="34" charset="-122"/>
              <a:sym typeface="+mn-ea"/>
              <a:hlinkClick r:id="rId4" action="ppaction://hlinksldjump"/>
            </a:endParaRPr>
          </a:p>
          <a:p>
            <a:pPr indent="0" fontAlgn="auto">
              <a:lnSpc>
                <a:spcPct val="150000"/>
              </a:lnSpc>
            </a:pPr>
            <a:r>
              <a:rPr lang="en-US" altLang="ja-JP" sz="2400" dirty="0">
                <a:latin typeface="微软雅黑" panose="020B0503020204020204" pitchFamily="34" charset="-122"/>
                <a:ea typeface="微软雅黑" panose="020B0503020204020204" pitchFamily="34" charset="-122"/>
                <a:sym typeface="+mn-ea"/>
                <a:hlinkClick r:id="rId4" action="ppaction://hlinksldjump"/>
              </a:rPr>
              <a:t>7</a:t>
            </a:r>
            <a:r>
              <a:rPr sz="2400" dirty="0">
                <a:latin typeface="微软雅黑" panose="020B0503020204020204" pitchFamily="34" charset="-122"/>
                <a:ea typeface="微软雅黑" panose="020B0503020204020204" pitchFamily="34" charset="-122"/>
                <a:sym typeface="+mn-ea"/>
                <a:hlinkClick r:id="rId4" action="ppaction://hlinksldjump"/>
              </a:rPr>
              <a:t>-</a:t>
            </a:r>
            <a:r>
              <a:rPr lang="en-US" sz="2400" dirty="0">
                <a:latin typeface="微软雅黑" panose="020B0503020204020204" pitchFamily="34" charset="-122"/>
                <a:ea typeface="微软雅黑" panose="020B0503020204020204" pitchFamily="34" charset="-122"/>
                <a:sym typeface="+mn-ea"/>
                <a:hlinkClick r:id="rId4" action="ppaction://hlinksldjump"/>
              </a:rPr>
              <a:t>1</a:t>
            </a:r>
            <a:r>
              <a:rPr sz="2400" dirty="0">
                <a:latin typeface="微软雅黑" panose="020B0503020204020204" pitchFamily="34" charset="-122"/>
                <a:ea typeface="微软雅黑" panose="020B0503020204020204" pitchFamily="34" charset="-122"/>
                <a:sym typeface="+mn-ea"/>
                <a:hlinkClick r:id="rId4" action="ppaction://hlinksldjump"/>
              </a:rPr>
              <a:t>-</a:t>
            </a:r>
            <a:r>
              <a:rPr lang="en-US" sz="2400" dirty="0">
                <a:latin typeface="微软雅黑" panose="020B0503020204020204" pitchFamily="34" charset="-122"/>
                <a:ea typeface="微软雅黑" panose="020B0503020204020204" pitchFamily="34" charset="-122"/>
                <a:sym typeface="+mn-ea"/>
                <a:hlinkClick r:id="rId4" action="ppaction://hlinksldjump"/>
              </a:rPr>
              <a:t>1</a:t>
            </a:r>
            <a:r>
              <a:rPr sz="2400" dirty="0">
                <a:latin typeface="微软雅黑" panose="020B0503020204020204" pitchFamily="34" charset="-122"/>
                <a:ea typeface="微软雅黑" panose="020B0503020204020204" pitchFamily="34" charset="-122"/>
                <a:sym typeface="+mn-ea"/>
                <a:hlinkClick r:id="rId4" action="ppaction://hlinksldjump"/>
              </a:rPr>
              <a:t>  Vる</a:t>
            </a:r>
            <a:r>
              <a:rPr sz="2400" dirty="0">
                <a:solidFill>
                  <a:srgbClr val="FF0000"/>
                </a:solidFill>
                <a:latin typeface="微软雅黑" panose="020B0503020204020204" pitchFamily="34" charset="-122"/>
                <a:ea typeface="微软雅黑" panose="020B0503020204020204" pitchFamily="34" charset="-122"/>
                <a:sym typeface="+mn-ea"/>
                <a:hlinkClick r:id="rId4" action="ppaction://hlinksldjump"/>
              </a:rPr>
              <a:t>ことになる</a:t>
            </a:r>
            <a:r>
              <a:rPr sz="2400" dirty="0">
                <a:latin typeface="微软雅黑" panose="020B0503020204020204" pitchFamily="34" charset="-122"/>
                <a:ea typeface="微软雅黑" panose="020B0503020204020204" pitchFamily="34" charset="-122"/>
                <a:sym typeface="+mn-ea"/>
              </a:rPr>
              <a:t>〈事态发展的结果〉</a:t>
            </a:r>
            <a:r>
              <a:rPr lang="en-US" sz="2400" dirty="0">
                <a:latin typeface="微软雅黑" panose="020B0503020204020204" pitchFamily="34" charset="-122"/>
                <a:ea typeface="微软雅黑" panose="020B0503020204020204" pitchFamily="34" charset="-122"/>
                <a:sym typeface="+mn-ea"/>
              </a:rPr>
              <a:t> </a:t>
            </a:r>
            <a:endParaRPr lang="ja-JP" altLang="zh-CN" sz="2400" dirty="0">
              <a:latin typeface="微软雅黑" panose="020B0503020204020204" pitchFamily="34" charset="-122"/>
              <a:ea typeface="微软雅黑" panose="020B0503020204020204" pitchFamily="34" charset="-122"/>
            </a:endParaRPr>
          </a:p>
          <a:p>
            <a:pPr indent="0" fontAlgn="auto">
              <a:lnSpc>
                <a:spcPct val="150000"/>
              </a:lnSpc>
            </a:pPr>
            <a:r>
              <a:rPr lang="en-US" altLang="zh-CN" sz="2400" dirty="0">
                <a:latin typeface="微软雅黑" panose="020B0503020204020204" pitchFamily="34" charset="-122"/>
                <a:ea typeface="微软雅黑" panose="020B0503020204020204" pitchFamily="34" charset="-122"/>
                <a:sym typeface="+mn-ea"/>
                <a:hlinkClick r:id="rId5" action="ppaction://hlinksldjump"/>
              </a:rPr>
              <a:t>7-1-3  </a:t>
            </a:r>
            <a:r>
              <a:rPr sz="2400" dirty="0">
                <a:latin typeface="微软雅黑" panose="020B0503020204020204" pitchFamily="34" charset="-122"/>
                <a:ea typeface="微软雅黑" panose="020B0503020204020204" pitchFamily="34" charset="-122"/>
                <a:sym typeface="+mn-ea"/>
                <a:hlinkClick r:id="rId5" action="ppaction://hlinksldjump"/>
              </a:rPr>
              <a:t>Vることにする</a:t>
            </a:r>
            <a:r>
              <a:rPr sz="2400" dirty="0">
                <a:latin typeface="微软雅黑" panose="020B0503020204020204" pitchFamily="34" charset="-122"/>
                <a:ea typeface="微软雅黑" panose="020B0503020204020204" pitchFamily="34" charset="-122"/>
                <a:sym typeface="+mn-ea"/>
              </a:rPr>
              <a:t>〈决定〉</a:t>
            </a:r>
            <a:r>
              <a:rPr lang="en-US" sz="2400" dirty="0">
                <a:latin typeface="微软雅黑" panose="020B0503020204020204" pitchFamily="34" charset="-122"/>
                <a:ea typeface="微软雅黑" panose="020B0503020204020204" pitchFamily="34" charset="-122"/>
                <a:sym typeface="+mn-ea"/>
              </a:rPr>
              <a:t> </a:t>
            </a:r>
            <a:endParaRPr sz="2400" dirty="0">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ja-JP" sz="2400" dirty="0">
                <a:sym typeface="+mn-ea"/>
                <a:hlinkClick r:id="rId6" action="ppaction://hlinksldjump"/>
              </a:rPr>
              <a:t>3-1-3</a:t>
            </a:r>
            <a:r>
              <a:rPr lang="ja-JP" altLang="en-US" sz="2400" dirty="0">
                <a:sym typeface="+mn-ea"/>
                <a:hlinkClick r:id="rId6" action="ppaction://hlinksldjump"/>
              </a:rPr>
              <a:t>　</a:t>
            </a:r>
            <a:r>
              <a:rPr lang="en-US" altLang="ja-JP" sz="2400" dirty="0">
                <a:sym typeface="+mn-ea"/>
                <a:hlinkClick r:id="rId6" action="ppaction://hlinksldjump"/>
              </a:rPr>
              <a:t>V</a:t>
            </a:r>
            <a:r>
              <a:rPr lang="ja-JP" altLang="en-US" sz="2400" dirty="0">
                <a:sym typeface="+mn-ea"/>
                <a:hlinkClick r:id="rId6" action="ppaction://hlinksldjump"/>
              </a:rPr>
              <a:t>るようにする</a:t>
            </a:r>
            <a:r>
              <a:rPr lang="en-US" altLang="ja-JP" sz="2400" dirty="0">
                <a:sym typeface="+mn-ea"/>
              </a:rPr>
              <a:t>&lt;</a:t>
            </a:r>
            <a:r>
              <a:rPr lang="ja-JP" altLang="en-US" sz="2400" dirty="0">
                <a:sym typeface="+mn-ea"/>
              </a:rPr>
              <a:t>目标</a:t>
            </a:r>
            <a:r>
              <a:rPr lang="en-US" altLang="ja-JP" sz="2400" dirty="0">
                <a:sym typeface="+mn-ea"/>
              </a:rPr>
              <a:t>&gt;   </a:t>
            </a:r>
            <a:r>
              <a:rPr lang="zh-CN" altLang="en-US" sz="2400" dirty="0">
                <a:sym typeface="+mn-ea"/>
              </a:rPr>
              <a:t>尽量做某事。</a:t>
            </a:r>
            <a:endParaRPr lang="en-US" altLang="ja-JP" sz="2400" dirty="0">
              <a:sym typeface="+mn-ea"/>
            </a:endParaRPr>
          </a:p>
          <a:p>
            <a:pPr indent="0" fontAlgn="auto">
              <a:lnSpc>
                <a:spcPct val="150000"/>
              </a:lnSpc>
            </a:pPr>
            <a:r>
              <a:rPr lang="en-US" altLang="ja-JP" sz="2400" dirty="0">
                <a:sym typeface="+mn-ea"/>
                <a:hlinkClick r:id="rId7" action="ppaction://hlinksldjump"/>
              </a:rPr>
              <a:t>10-3-5</a:t>
            </a:r>
            <a:r>
              <a:rPr lang="ja-JP" altLang="en-US" sz="2400" dirty="0">
                <a:sym typeface="+mn-ea"/>
                <a:hlinkClick r:id="rId7" action="ppaction://hlinksldjump"/>
              </a:rPr>
              <a:t>　</a:t>
            </a:r>
            <a:r>
              <a:rPr sz="2400" dirty="0">
                <a:sym typeface="+mn-ea"/>
                <a:hlinkClick r:id="rId7" action="ppaction://hlinksldjump"/>
              </a:rPr>
              <a:t>Vるようになる</a:t>
            </a:r>
            <a:r>
              <a:rPr lang="en-US" altLang="ja-JP" sz="2400" dirty="0">
                <a:sym typeface="+mn-ea"/>
              </a:rPr>
              <a:t>&lt;</a:t>
            </a:r>
            <a:r>
              <a:rPr lang="ja-JP" altLang="en-US" sz="2400" dirty="0">
                <a:sym typeface="+mn-ea"/>
              </a:rPr>
              <a:t>变化</a:t>
            </a:r>
            <a:r>
              <a:rPr lang="en-US" altLang="ja-JP" sz="2400" dirty="0">
                <a:sym typeface="+mn-ea"/>
              </a:rPr>
              <a:t>&gt; </a:t>
            </a:r>
            <a:endParaRPr lang="zh-CN" altLang="en-US" sz="2400"/>
          </a:p>
          <a:p>
            <a:pPr indent="0" fontAlgn="auto">
              <a:lnSpc>
                <a:spcPct val="150000"/>
              </a:lnSpc>
            </a:pPr>
            <a:r>
              <a:rPr lang="en-US" altLang="zh-CN" sz="2400" dirty="0">
                <a:latin typeface="微软雅黑" panose="020B0503020204020204" pitchFamily="34" charset="-122"/>
                <a:ea typeface="微软雅黑" panose="020B0503020204020204" pitchFamily="34" charset="-122"/>
                <a:sym typeface="+mn-ea"/>
                <a:hlinkClick r:id="rId5" action="ppaction://hlinksldjump"/>
              </a:rPr>
              <a:t>7-3-4  </a:t>
            </a:r>
            <a:r>
              <a:rPr sz="2400" dirty="0">
                <a:latin typeface="微软雅黑" panose="020B0503020204020204" pitchFamily="34" charset="-122"/>
                <a:ea typeface="微软雅黑" panose="020B0503020204020204" pitchFamily="34" charset="-122"/>
                <a:sym typeface="+mn-ea"/>
                <a:hlinkClick r:id="rId5" action="ppaction://hlinksldjump"/>
              </a:rPr>
              <a:t>Nからなる</a:t>
            </a:r>
            <a:r>
              <a:rPr sz="2400" dirty="0">
                <a:latin typeface="微软雅黑" panose="020B0503020204020204" pitchFamily="34" charset="-122"/>
                <a:ea typeface="微软雅黑" panose="020B0503020204020204" pitchFamily="34" charset="-122"/>
                <a:sym typeface="+mn-ea"/>
              </a:rPr>
              <a:t>〈构成〉</a:t>
            </a:r>
            <a:r>
              <a:rPr lang="en-US" sz="2400" dirty="0">
                <a:latin typeface="微软雅黑" panose="020B0503020204020204" pitchFamily="34" charset="-122"/>
                <a:ea typeface="微软雅黑" panose="020B0503020204020204" pitchFamily="34" charset="-122"/>
                <a:sym typeface="+mn-ea"/>
              </a:rPr>
              <a:t> </a:t>
            </a:r>
            <a:r>
              <a:rPr lang="en-US" altLang="ja-JP" sz="2400" dirty="0">
                <a:latin typeface="微软雅黑" panose="020B0503020204020204" pitchFamily="34" charset="-122"/>
                <a:ea typeface="微软雅黑" panose="020B0503020204020204" pitchFamily="34" charset="-122"/>
                <a:sym typeface="+mn-ea"/>
              </a:rPr>
              <a:t>N</a:t>
            </a:r>
            <a:r>
              <a:rPr lang="ja-JP" altLang="en-US" sz="2400" dirty="0">
                <a:latin typeface="微软雅黑" panose="020B0503020204020204" pitchFamily="34" charset="-122"/>
                <a:ea typeface="微软雅黑" panose="020B0503020204020204" pitchFamily="34" charset="-122"/>
                <a:sym typeface="+mn-ea"/>
              </a:rPr>
              <a:t>からなる</a:t>
            </a:r>
            <a:endParaRPr sz="2400" dirty="0">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400" dirty="0">
                <a:latin typeface="微软雅黑" panose="020B0503020204020204" pitchFamily="34" charset="-122"/>
                <a:ea typeface="微软雅黑" panose="020B0503020204020204" pitchFamily="34" charset="-122"/>
                <a:sym typeface="+mn-ea"/>
                <a:hlinkClick r:id="rId8" action="ppaction://hlinksldjump"/>
              </a:rPr>
              <a:t>10-1-1  </a:t>
            </a:r>
            <a:r>
              <a:rPr sz="2400" dirty="0">
                <a:latin typeface="微软雅黑" panose="020B0503020204020204" pitchFamily="34" charset="-122"/>
                <a:ea typeface="微软雅黑" panose="020B0503020204020204" pitchFamily="34" charset="-122"/>
                <a:sym typeface="+mn-ea"/>
                <a:hlinkClick r:id="rId8" action="ppaction://hlinksldjump"/>
              </a:rPr>
              <a:t>AⅠくする/AⅡにする</a:t>
            </a:r>
            <a:r>
              <a:rPr sz="2400" dirty="0">
                <a:latin typeface="微软雅黑" panose="020B0503020204020204" pitchFamily="34" charset="-122"/>
                <a:ea typeface="微软雅黑" panose="020B0503020204020204" pitchFamily="34" charset="-122"/>
                <a:sym typeface="+mn-ea"/>
              </a:rPr>
              <a:t>〈状态、态度〉</a:t>
            </a:r>
            <a:r>
              <a:rPr lang="ja-JP" sz="2400" dirty="0">
                <a:latin typeface="微软雅黑" panose="020B0503020204020204" pitchFamily="34" charset="-122"/>
                <a:ea typeface="微软雅黑" panose="020B0503020204020204" pitchFamily="34" charset="-122"/>
                <a:sym typeface="+mn-ea"/>
              </a:rPr>
              <a:t>　楽しくしている</a:t>
            </a:r>
            <a:r>
              <a:rPr lang="en-US" sz="2400" dirty="0">
                <a:latin typeface="微软雅黑" panose="020B0503020204020204" pitchFamily="34" charset="-122"/>
                <a:ea typeface="微软雅黑" panose="020B0503020204020204" pitchFamily="34" charset="-122"/>
                <a:sym typeface="+mn-ea"/>
              </a:rPr>
              <a:t>  </a:t>
            </a:r>
            <a:endParaRPr sz="2400" dirty="0">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400" dirty="0">
                <a:latin typeface="微软雅黑" panose="020B0503020204020204" pitchFamily="34" charset="-122"/>
                <a:ea typeface="微软雅黑" panose="020B0503020204020204" pitchFamily="34" charset="-122"/>
                <a:sym typeface="+mn-ea"/>
                <a:hlinkClick r:id="rId8" action="ppaction://hlinksldjump"/>
              </a:rPr>
              <a:t>10-3-1  </a:t>
            </a:r>
            <a:r>
              <a:rPr sz="2400" dirty="0">
                <a:latin typeface="微软雅黑" panose="020B0503020204020204" pitchFamily="34" charset="-122"/>
                <a:ea typeface="微软雅黑" panose="020B0503020204020204" pitchFamily="34" charset="-122"/>
                <a:sym typeface="+mn-ea"/>
                <a:hlinkClick r:id="rId8" action="ppaction://hlinksldjump"/>
              </a:rPr>
              <a:t>~ような気がする</a:t>
            </a:r>
            <a:r>
              <a:rPr sz="2400" dirty="0">
                <a:latin typeface="微软雅黑" panose="020B0503020204020204" pitchFamily="34" charset="-122"/>
                <a:ea typeface="微软雅黑" panose="020B0503020204020204" pitchFamily="34" charset="-122"/>
                <a:sym typeface="+mn-ea"/>
              </a:rPr>
              <a:t>〈感觉〉</a:t>
            </a:r>
            <a:r>
              <a:rPr lang="en-US"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按照名词</a:t>
            </a:r>
            <a:r>
              <a:rPr lang="en-US" altLang="zh-CN" sz="2400" dirty="0">
                <a:latin typeface="微软雅黑" panose="020B0503020204020204" pitchFamily="34" charset="-122"/>
                <a:ea typeface="微软雅黑" panose="020B0503020204020204" pitchFamily="34" charset="-122"/>
                <a:sym typeface="+mn-ea"/>
              </a:rPr>
              <a:t>+</a:t>
            </a:r>
            <a:r>
              <a:rPr lang="ja-JP" altLang="zh-CN" sz="2400" dirty="0">
                <a:latin typeface="微软雅黑" panose="020B0503020204020204" pitchFamily="34" charset="-122"/>
                <a:ea typeface="微软雅黑" panose="020B0503020204020204" pitchFamily="34" charset="-122"/>
                <a:sym typeface="+mn-ea"/>
              </a:rPr>
              <a:t>ような気がする</a:t>
            </a:r>
            <a:endParaRPr sz="2400" dirty="0">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400" dirty="0">
                <a:latin typeface="微软雅黑" panose="020B0503020204020204" pitchFamily="34" charset="-122"/>
                <a:ea typeface="微软雅黑" panose="020B0503020204020204" pitchFamily="34" charset="-122"/>
                <a:sym typeface="+mn-ea"/>
                <a:hlinkClick r:id="rId9" action="ppaction://hlinksldjump"/>
              </a:rPr>
              <a:t>12-2-1  </a:t>
            </a:r>
            <a:r>
              <a:rPr sz="2400" dirty="0">
                <a:latin typeface="微软雅黑" panose="020B0503020204020204" pitchFamily="34" charset="-122"/>
                <a:ea typeface="微软雅黑" panose="020B0503020204020204" pitchFamily="34" charset="-122"/>
                <a:sym typeface="+mn-ea"/>
                <a:hlinkClick r:id="rId9" action="ppaction://hlinksldjump"/>
              </a:rPr>
              <a:t>V（よ）うとする</a:t>
            </a:r>
            <a:r>
              <a:rPr sz="2400" dirty="0">
                <a:latin typeface="微软雅黑" panose="020B0503020204020204" pitchFamily="34" charset="-122"/>
                <a:ea typeface="微软雅黑" panose="020B0503020204020204" pitchFamily="34" charset="-122"/>
                <a:sym typeface="+mn-ea"/>
              </a:rPr>
              <a:t>〈意图〉</a:t>
            </a:r>
            <a:r>
              <a:rPr lang="en-US"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意图。</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79616" y="536941"/>
            <a:ext cx="10675299" cy="279971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形容词</a:t>
            </a: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的条件形</a:t>
            </a:r>
            <a:r>
              <a:rPr kumimoji="0" 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 立 ,就会出现后面的结果。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graphicFrame>
        <p:nvGraphicFramePr>
          <p:cNvPr id="7" name="表格 6"/>
          <p:cNvGraphicFramePr/>
          <p:nvPr>
            <p:custDataLst>
              <p:tags r:id="rId1"/>
            </p:custDataLst>
          </p:nvPr>
        </p:nvGraphicFramePr>
        <p:xfrm>
          <a:off x="1210945" y="3429000"/>
          <a:ext cx="8829040" cy="2884170"/>
        </p:xfrm>
        <a:graphic>
          <a:graphicData uri="http://schemas.openxmlformats.org/drawingml/2006/table">
            <a:tbl>
              <a:tblPr firstRow="1" bandRow="1">
                <a:tableStyleId>{5C22544A-7EE6-4342-B048-85BDC9FD1C3A}</a:tableStyleId>
              </a:tblPr>
              <a:tblGrid>
                <a:gridCol w="2118995"/>
                <a:gridCol w="4961890"/>
                <a:gridCol w="1748155"/>
              </a:tblGrid>
              <a:tr h="365760">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r>
              <a:tr h="369570">
                <a:tc rowSpan="3">
                  <a:txBody>
                    <a:bodyPr/>
                    <a:p>
                      <a:pPr algn="ctr">
                        <a:buNone/>
                      </a:pPr>
                      <a:r>
                        <a:rPr lang="en-US" altLang="zh-CN">
                          <a:solidFill>
                            <a:schemeClr val="tx1"/>
                          </a:solidFill>
                        </a:rPr>
                        <a:t>Ⅰ</a:t>
                      </a:r>
                      <a:r>
                        <a:rPr lang="zh-CN" altLang="en-US">
                          <a:solidFill>
                            <a:schemeClr val="tx1"/>
                          </a:solidFill>
                        </a:rPr>
                        <a:t>类</a:t>
                      </a:r>
                      <a:r>
                        <a:rPr lang="zh-CN" altLang="en-US">
                          <a:solidFill>
                            <a:schemeClr val="tx1"/>
                          </a:solidFill>
                        </a:rPr>
                        <a:t>形容词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highlight>
                            <a:srgbClr val="000000">
                              <a:alpha val="0"/>
                            </a:srgbClr>
                          </a:highlight>
                        </a:rPr>
                        <a:t>           </a:t>
                      </a:r>
                      <a:r>
                        <a:rPr lang="zh-CN" altLang="en-US">
                          <a:solidFill>
                            <a:schemeClr val="tx1"/>
                          </a:solidFill>
                          <a:highlight>
                            <a:srgbClr val="000000">
                              <a:alpha val="0"/>
                            </a:srgbClr>
                          </a:highlight>
                        </a:rPr>
                        <a:t>去掉词尾</a:t>
                      </a:r>
                      <a:r>
                        <a:rPr lang="ja-JP" altLang="zh-CN">
                          <a:solidFill>
                            <a:schemeClr val="tx1"/>
                          </a:solidFill>
                          <a:highlight>
                            <a:srgbClr val="000000">
                              <a:alpha val="0"/>
                            </a:srgbClr>
                          </a:highlight>
                        </a:rPr>
                        <a:t>「い」</a:t>
                      </a:r>
                      <a:r>
                        <a:rPr lang="ja-JP" altLang="en-US">
                          <a:solidFill>
                            <a:schemeClr val="tx1"/>
                          </a:solidFill>
                          <a:highlight>
                            <a:srgbClr val="000000">
                              <a:alpha val="0"/>
                            </a:srgbClr>
                          </a:highlight>
                        </a:rPr>
                        <a:t>　</a:t>
                      </a:r>
                      <a:r>
                        <a:rPr lang="ja-JP" altLang="zh-CN">
                          <a:solidFill>
                            <a:schemeClr val="tx1"/>
                          </a:solidFill>
                          <a:highlight>
                            <a:srgbClr val="000000">
                              <a:alpha val="0"/>
                            </a:srgbClr>
                          </a:highlight>
                        </a:rPr>
                        <a:t>＋けれ＋「ば</a:t>
                      </a:r>
                      <a:r>
                        <a:rPr lang="ja-JP" altLang="zh-CN">
                          <a:solidFill>
                            <a:schemeClr val="tx1"/>
                          </a:solidFill>
                          <a:highlight>
                            <a:srgbClr val="000000">
                              <a:alpha val="0"/>
                            </a:srgbClr>
                          </a:highlight>
                        </a:rPr>
                        <a:t>」</a:t>
                      </a:r>
                      <a:endParaRPr lang="ja-JP" altLang="zh-CN">
                        <a:solidFill>
                          <a:schemeClr val="tx1"/>
                        </a:solidFill>
                        <a:highlight>
                          <a:srgbClr val="000000">
                            <a:alpha val="0"/>
                          </a:srgbClr>
                        </a:highlight>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5433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highlight>
                            <a:srgbClr val="000000">
                              <a:alpha val="0"/>
                            </a:srgbClr>
                          </a:highlight>
                        </a:rPr>
                        <a:t>           </a:t>
                      </a:r>
                      <a:r>
                        <a:rPr lang="ja-JP" altLang="en-US">
                          <a:solidFill>
                            <a:schemeClr val="tx1"/>
                          </a:solidFill>
                          <a:highlight>
                            <a:srgbClr val="000000">
                              <a:alpha val="0"/>
                            </a:srgbClr>
                          </a:highlight>
                        </a:rPr>
                        <a:t>高い</a:t>
                      </a:r>
                      <a:r>
                        <a:rPr lang="ja-JP" altLang="en-US" sz="1800">
                          <a:solidFill>
                            <a:schemeClr val="tx1"/>
                          </a:solidFill>
                          <a:highlight>
                            <a:srgbClr val="000000">
                              <a:alpha val="0"/>
                            </a:srgbClr>
                          </a:highlight>
                          <a:sym typeface="+mn-ea"/>
                        </a:rPr>
                        <a:t>　　　　高</a:t>
                      </a:r>
                      <a:r>
                        <a:rPr lang="ja-JP" altLang="en-US">
                          <a:solidFill>
                            <a:schemeClr val="tx1"/>
                          </a:solidFill>
                          <a:highlight>
                            <a:srgbClr val="000000">
                              <a:alpha val="0"/>
                            </a:srgbClr>
                          </a:highlight>
                        </a:rPr>
                        <a:t>＋けれ＋</a:t>
                      </a:r>
                      <a:r>
                        <a:rPr lang="ja-JP" altLang="en-US">
                          <a:solidFill>
                            <a:schemeClr val="tx1"/>
                          </a:solidFill>
                          <a:highlight>
                            <a:srgbClr val="000000">
                              <a:alpha val="0"/>
                            </a:srgbClr>
                          </a:highlight>
                        </a:rPr>
                        <a:t>ば</a:t>
                      </a:r>
                      <a:endParaRPr lang="ja-JP" altLang="en-US">
                        <a:solidFill>
                          <a:schemeClr val="tx1"/>
                        </a:solidFill>
                        <a:highlight>
                          <a:srgbClr val="000000">
                            <a:alpha val="0"/>
                          </a:srgbClr>
                        </a:highlight>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r>
                        <a:rPr lang="ja-JP" altLang="zh-CN">
                          <a:solidFill>
                            <a:schemeClr val="tx1"/>
                          </a:solidFill>
                        </a:rPr>
                        <a:t>高ければ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7719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rowSpan="2">
                  <a:txBody>
                    <a:bodyPr/>
                    <a:p>
                      <a:pPr>
                        <a:buNone/>
                      </a:pPr>
                      <a:r>
                        <a:rPr lang="ja-JP" altLang="zh-CN">
                          <a:solidFill>
                            <a:srgbClr val="FDC6B9"/>
                          </a:solidFill>
                          <a:highlight>
                            <a:srgbClr val="000000">
                              <a:alpha val="0"/>
                            </a:srgbClr>
                          </a:highlight>
                        </a:rPr>
                        <a:t>　　　</a:t>
                      </a:r>
                      <a:r>
                        <a:rPr lang="en-US" altLang="ja-JP">
                          <a:solidFill>
                            <a:srgbClr val="FDC6B9"/>
                          </a:solidFill>
                          <a:highlight>
                            <a:srgbClr val="000000">
                              <a:alpha val="0"/>
                            </a:srgbClr>
                          </a:highlight>
                        </a:rPr>
                        <a:t>  </a:t>
                      </a:r>
                      <a:r>
                        <a:rPr lang="ja-JP" altLang="en-US">
                          <a:solidFill>
                            <a:schemeClr val="tx1">
                              <a:lumMod val="95000"/>
                              <a:lumOff val="5000"/>
                            </a:schemeClr>
                          </a:solidFill>
                          <a:highlight>
                            <a:srgbClr val="000000">
                              <a:alpha val="0"/>
                            </a:srgbClr>
                          </a:highlight>
                        </a:rPr>
                        <a:t>新しい</a:t>
                      </a:r>
                      <a:r>
                        <a:rPr lang="ja-JP" altLang="en-US" sz="1800">
                          <a:solidFill>
                            <a:schemeClr val="tx1">
                              <a:lumMod val="95000"/>
                              <a:lumOff val="5000"/>
                            </a:schemeClr>
                          </a:solidFill>
                          <a:highlight>
                            <a:srgbClr val="000000">
                              <a:alpha val="0"/>
                            </a:srgbClr>
                          </a:highlight>
                          <a:sym typeface="+mn-ea"/>
                        </a:rPr>
                        <a:t>　　</a:t>
                      </a:r>
                      <a:r>
                        <a:rPr lang="ja-JP" altLang="en-US" sz="1800">
                          <a:solidFill>
                            <a:schemeClr val="tx1"/>
                          </a:solidFill>
                          <a:highlight>
                            <a:srgbClr val="000000">
                              <a:alpha val="0"/>
                            </a:srgbClr>
                          </a:highlight>
                          <a:sym typeface="+mn-ea"/>
                        </a:rPr>
                        <a:t>　　新し</a:t>
                      </a:r>
                      <a:r>
                        <a:rPr lang="ja-JP" altLang="en-US" sz="1800">
                          <a:solidFill>
                            <a:schemeClr val="tx1"/>
                          </a:solidFill>
                          <a:highlight>
                            <a:srgbClr val="000000">
                              <a:alpha val="0"/>
                            </a:srgbClr>
                          </a:highlight>
                          <a:sym typeface="+mn-ea"/>
                        </a:rPr>
                        <a:t>＋けれ＋ば</a:t>
                      </a:r>
                      <a:endParaRPr lang="ja-JP" altLang="en-US" sz="1800">
                        <a:solidFill>
                          <a:schemeClr val="tx1"/>
                        </a:solidFill>
                        <a:highlight>
                          <a:srgbClr val="000000">
                            <a:alpha val="0"/>
                          </a:srgbClr>
                        </a:highlight>
                        <a:sym typeface="+mn-ea"/>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rowSpan="2">
                  <a:txBody>
                    <a:bodyPr/>
                    <a:p>
                      <a:pPr algn="ctr">
                        <a:buNone/>
                      </a:pPr>
                      <a:r>
                        <a:rPr lang="ja-JP" altLang="zh-CN">
                          <a:solidFill>
                            <a:schemeClr val="tx1">
                              <a:lumMod val="95000"/>
                              <a:lumOff val="5000"/>
                            </a:schemeClr>
                          </a:solidFill>
                        </a:rPr>
                        <a:t>新しければ</a:t>
                      </a:r>
                      <a:endParaRPr lang="ja-JP" altLang="zh-CN">
                        <a:solidFill>
                          <a:schemeClr val="tx1">
                            <a:lumMod val="95000"/>
                            <a:lumOff val="5000"/>
                          </a:schemeClr>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0">
                <a:tc rowSpan="4">
                  <a:txBody>
                    <a:bodyPr/>
                    <a:p>
                      <a:pPr algn="ctr">
                        <a:buNone/>
                      </a:pPr>
                      <a:r>
                        <a:rPr lang="en-US" altLang="zh-CN">
                          <a:solidFill>
                            <a:schemeClr val="tx1"/>
                          </a:solidFill>
                        </a:rPr>
                        <a:t>Ⅱ</a:t>
                      </a:r>
                      <a:r>
                        <a:rPr lang="zh-CN" altLang="en-US">
                          <a:solidFill>
                            <a:schemeClr val="tx1"/>
                          </a:solidFill>
                        </a:rPr>
                        <a:t>类</a:t>
                      </a:r>
                      <a:r>
                        <a:rPr lang="zh-CN" altLang="en-US">
                          <a:solidFill>
                            <a:schemeClr val="tx1"/>
                          </a:solidFill>
                        </a:rPr>
                        <a:t>形容词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highlight>
                            <a:srgbClr val="000000">
                              <a:alpha val="0"/>
                            </a:srgbClr>
                          </a:highlight>
                        </a:rPr>
                        <a:t>           </a:t>
                      </a:r>
                      <a:r>
                        <a:rPr lang="zh-CN" altLang="en-US">
                          <a:solidFill>
                            <a:schemeClr val="tx1"/>
                          </a:solidFill>
                          <a:highlight>
                            <a:srgbClr val="000000">
                              <a:alpha val="0"/>
                            </a:srgbClr>
                          </a:highlight>
                        </a:rPr>
                        <a:t>词干</a:t>
                      </a:r>
                      <a:r>
                        <a:rPr lang="ja-JP" altLang="zh-CN" sz="1800">
                          <a:solidFill>
                            <a:schemeClr val="tx1"/>
                          </a:solidFill>
                          <a:highlight>
                            <a:srgbClr val="000000">
                              <a:alpha val="0"/>
                            </a:srgbClr>
                          </a:highlight>
                          <a:sym typeface="+mn-ea"/>
                        </a:rPr>
                        <a:t>＋なら＋ば（「ば」</a:t>
                      </a:r>
                      <a:r>
                        <a:rPr lang="zh-CN" altLang="ja-JP" sz="1800">
                          <a:solidFill>
                            <a:schemeClr val="tx1"/>
                          </a:solidFill>
                          <a:highlight>
                            <a:srgbClr val="000000">
                              <a:alpha val="0"/>
                            </a:srgbClr>
                          </a:highlight>
                          <a:sym typeface="+mn-ea"/>
                        </a:rPr>
                        <a:t>经常省略</a:t>
                      </a:r>
                      <a:r>
                        <a:rPr lang="zh-CN" altLang="ja-JP" sz="1800">
                          <a:solidFill>
                            <a:schemeClr val="tx1"/>
                          </a:solidFill>
                          <a:highlight>
                            <a:srgbClr val="000000">
                              <a:alpha val="0"/>
                            </a:srgbClr>
                          </a:highlight>
                          <a:sym typeface="+mn-ea"/>
                        </a:rPr>
                        <a:t>）</a:t>
                      </a:r>
                      <a:endParaRPr lang="zh-CN" altLang="ja-JP" sz="1800">
                        <a:solidFill>
                          <a:schemeClr val="tx1"/>
                        </a:solidFill>
                        <a:highlight>
                          <a:srgbClr val="000000">
                            <a:alpha val="0"/>
                          </a:srgbClr>
                        </a:highlight>
                        <a:sym typeface="+mn-ea"/>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r>
                        <a:rPr lang="ja-JP" altLang="zh-CN">
                          <a:solidFill>
                            <a:schemeClr val="tx1"/>
                          </a:solidFill>
                        </a:rPr>
                        <a:t>　　</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6576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ja-JP" altLang="zh-CN">
                          <a:solidFill>
                            <a:schemeClr val="tx1"/>
                          </a:solidFill>
                          <a:highlight>
                            <a:srgbClr val="000000">
                              <a:alpha val="0"/>
                            </a:srgbClr>
                          </a:highlight>
                        </a:rPr>
                        <a:t>　　　　元気</a:t>
                      </a:r>
                      <a:r>
                        <a:rPr lang="ja-JP" altLang="zh-CN" sz="1800">
                          <a:solidFill>
                            <a:schemeClr val="tx1"/>
                          </a:solidFill>
                          <a:highlight>
                            <a:srgbClr val="000000">
                              <a:alpha val="0"/>
                            </a:srgbClr>
                          </a:highlight>
                          <a:sym typeface="+mn-ea"/>
                        </a:rPr>
                        <a:t>＋なら＋（</a:t>
                      </a:r>
                      <a:r>
                        <a:rPr lang="ja-JP" altLang="zh-CN">
                          <a:solidFill>
                            <a:schemeClr val="tx1"/>
                          </a:solidFill>
                          <a:highlight>
                            <a:srgbClr val="000000">
                              <a:alpha val="0"/>
                            </a:srgbClr>
                          </a:highlight>
                        </a:rPr>
                        <a:t>ば</a:t>
                      </a:r>
                      <a:r>
                        <a:rPr lang="ja-JP" altLang="zh-CN">
                          <a:solidFill>
                            <a:schemeClr val="tx1"/>
                          </a:solidFill>
                          <a:highlight>
                            <a:srgbClr val="000000">
                              <a:alpha val="0"/>
                            </a:srgbClr>
                          </a:highlight>
                        </a:rPr>
                        <a:t>）</a:t>
                      </a:r>
                      <a:endParaRPr lang="ja-JP" altLang="zh-CN">
                        <a:solidFill>
                          <a:schemeClr val="tx1"/>
                        </a:solidFill>
                        <a:highlight>
                          <a:srgbClr val="000000">
                            <a:alpha val="0"/>
                          </a:srgbClr>
                        </a:highlight>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r>
                        <a:rPr lang="ja-JP" altLang="zh-CN">
                          <a:solidFill>
                            <a:schemeClr val="tx1"/>
                          </a:solidFill>
                        </a:rPr>
                        <a:t>　元気なら（ば</a:t>
                      </a:r>
                      <a:r>
                        <a:rPr lang="ja-JP" altLang="zh-CN">
                          <a:solidFill>
                            <a:schemeClr val="tx1"/>
                          </a:solidFill>
                        </a:rPr>
                        <a:t>）</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ja-JP" altLang="zh-CN">
                          <a:solidFill>
                            <a:schemeClr val="tx1"/>
                          </a:solidFill>
                          <a:highlight>
                            <a:srgbClr val="000000">
                              <a:alpha val="0"/>
                            </a:srgbClr>
                          </a:highlight>
                        </a:rPr>
                        <a:t>　　　　きれい</a:t>
                      </a:r>
                      <a:r>
                        <a:rPr lang="ja-JP" altLang="zh-CN" sz="1800">
                          <a:solidFill>
                            <a:schemeClr val="tx1"/>
                          </a:solidFill>
                          <a:highlight>
                            <a:srgbClr val="000000">
                              <a:alpha val="0"/>
                            </a:srgbClr>
                          </a:highlight>
                          <a:sym typeface="+mn-ea"/>
                        </a:rPr>
                        <a:t>＋なら＋（ば</a:t>
                      </a:r>
                      <a:r>
                        <a:rPr lang="ja-JP" altLang="zh-CN" sz="1800">
                          <a:solidFill>
                            <a:schemeClr val="tx1"/>
                          </a:solidFill>
                          <a:highlight>
                            <a:srgbClr val="000000">
                              <a:alpha val="0"/>
                            </a:srgbClr>
                          </a:highlight>
                          <a:sym typeface="+mn-ea"/>
                        </a:rPr>
                        <a:t>）</a:t>
                      </a:r>
                      <a:endParaRPr lang="ja-JP" altLang="zh-CN" sz="1800">
                        <a:solidFill>
                          <a:schemeClr val="tx1"/>
                        </a:solidFill>
                        <a:highlight>
                          <a:srgbClr val="000000">
                            <a:alpha val="0"/>
                          </a:srgbClr>
                        </a:highlight>
                        <a:sym typeface="+mn-ea"/>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r>
                        <a:rPr lang="ja-JP" altLang="zh-CN">
                          <a:solidFill>
                            <a:schemeClr val="tx1"/>
                          </a:solidFill>
                        </a:rPr>
                        <a:t>　きれい</a:t>
                      </a:r>
                      <a:r>
                        <a:rPr lang="ja-JP" altLang="zh-CN">
                          <a:solidFill>
                            <a:schemeClr val="tx1"/>
                          </a:solidFill>
                        </a:rPr>
                        <a:t>ならば</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bl>
          </a:graphicData>
        </a:graphic>
      </p:graphicFrame>
      <p:sp>
        <p:nvSpPr>
          <p:cNvPr id="14" name="文本框 13"/>
          <p:cNvSpPr txBox="1"/>
          <p:nvPr/>
        </p:nvSpPr>
        <p:spPr>
          <a:xfrm>
            <a:off x="1609090" y="3429000"/>
            <a:ext cx="1325880" cy="368300"/>
          </a:xfrm>
          <a:prstGeom prst="rect">
            <a:avLst/>
          </a:prstGeom>
          <a:noFill/>
        </p:spPr>
        <p:txBody>
          <a:bodyPr wrap="none" rtlCol="0">
            <a:spAutoFit/>
          </a:bodyPr>
          <a:p>
            <a:r>
              <a:rPr lang="zh-CN" altLang="en-US"/>
              <a:t>形容词类型</a:t>
            </a:r>
            <a:endParaRPr lang="zh-CN" altLang="en-US"/>
          </a:p>
        </p:txBody>
      </p:sp>
      <p:sp>
        <p:nvSpPr>
          <p:cNvPr id="17" name="文本框 16"/>
          <p:cNvSpPr txBox="1"/>
          <p:nvPr/>
        </p:nvSpPr>
        <p:spPr>
          <a:xfrm>
            <a:off x="5200015" y="3429000"/>
            <a:ext cx="1097280" cy="368300"/>
          </a:xfrm>
          <a:prstGeom prst="rect">
            <a:avLst/>
          </a:prstGeom>
          <a:noFill/>
        </p:spPr>
        <p:txBody>
          <a:bodyPr wrap="none" rtlCol="0">
            <a:spAutoFit/>
          </a:bodyPr>
          <a:p>
            <a:r>
              <a:rPr lang="zh-CN" altLang="en-US"/>
              <a:t>变化</a:t>
            </a:r>
            <a:r>
              <a:rPr lang="zh-CN" altLang="en-US"/>
              <a:t>规则</a:t>
            </a:r>
            <a:endParaRPr lang="zh-CN" altLang="en-US"/>
          </a:p>
        </p:txBody>
      </p:sp>
      <p:sp>
        <p:nvSpPr>
          <p:cNvPr id="18" name="文本框 17"/>
          <p:cNvSpPr txBox="1"/>
          <p:nvPr/>
        </p:nvSpPr>
        <p:spPr>
          <a:xfrm>
            <a:off x="8522970" y="3429000"/>
            <a:ext cx="868680" cy="368300"/>
          </a:xfrm>
          <a:prstGeom prst="rect">
            <a:avLst/>
          </a:prstGeom>
          <a:noFill/>
        </p:spPr>
        <p:txBody>
          <a:bodyPr wrap="none" rtlCol="0">
            <a:spAutoFit/>
          </a:bodyPr>
          <a:p>
            <a:r>
              <a:rPr lang="zh-CN" altLang="en-US"/>
              <a:t>条件形</a:t>
            </a:r>
            <a:endParaRPr lang="zh-CN" altLang="en-US"/>
          </a:p>
        </p:txBody>
      </p:sp>
      <p:cxnSp>
        <p:nvCxnSpPr>
          <p:cNvPr id="19" name="直接箭头连接符 18"/>
          <p:cNvCxnSpPr/>
          <p:nvPr/>
        </p:nvCxnSpPr>
        <p:spPr>
          <a:xfrm flipV="1">
            <a:off x="4796790" y="4338955"/>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flipV="1">
            <a:off x="5200015" y="4730115"/>
            <a:ext cx="40322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2" name="图片 1">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24865" y="548640"/>
            <a:ext cx="10674985" cy="550989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～となる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变化的结果</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意义：表示变化的结果</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译文：变成</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成为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となる</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例</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ja-JP"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a:t>
            </a:r>
            <a:r>
              <a:rPr kumimoji="0" lang="en-US" altLang="zh-CN"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1</a:t>
            </a:r>
            <a:r>
              <a:rPr kumimoji="0" lang="zh-CN"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その風景や帰省ラッシュはテレビニュース</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にもなり、年末の風物詩</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となっている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ja-JP"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a:t>
            </a:r>
            <a:r>
              <a:rPr kumimoji="0" lang="en-US" altLang="zh-CN"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2</a:t>
            </a:r>
            <a:r>
              <a:rPr kumimoji="0" lang="zh-CN"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会議の資料</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は</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、一部変更</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となります</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3</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９秒５８！</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世界新記録</a:t>
            </a:r>
            <a:r>
              <a:rPr kumimoji="0" lang="en-US" altLang="ja-JP"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となります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64681" y="681721"/>
            <a:ext cx="10675299"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Vることに</a:t>
            </a:r>
            <a:r>
              <a:rPr lang="ja-JP" altLang="en-US" sz="2800" b="1"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なる</a:t>
            </a:r>
            <a:r>
              <a:rPr lang="ja-JP" altLang="en-US" sz="280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〈事态发展的结果〉　</a:t>
            </a:r>
            <a:r>
              <a:rPr lang="en-US" altLang="ja-JP" sz="280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lang="ja-JP" altLang="en-US" sz="280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lang="en-US" altLang="zh-CN" sz="280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endParaRPr kumimoji="0" lang="ja-JP" altLang="en-US" sz="2800" b="1"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意义:表示客观存在的规定或事态自然发展、变化所产生的结果。</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rPr>
              <a:t>接续: 动词的词典形 / 可能态动词的连体形 /动词的否定形 + ことになる</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今年は2年生から</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出られることになった</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んですか。</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父は、春から名古屋に</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転勤することになった</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日本語学科の学生はシンポジウムを</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手伝うことになった</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コロナの影響で大会は</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開催しないことになる</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かもしれない。</a:t>
            </a:r>
            <a:r>
              <a:rPr lang="ja-JP" altLang="en-US" sz="24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highlight>
                  <a:srgbClr val="000000">
                    <a:alpha val="0"/>
                  </a:srgbClr>
                </a:highligh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en-US" sz="220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sym typeface="+mn-ea"/>
              </a:rPr>
              <a:t>　</a:t>
            </a:r>
            <a:endParaRPr kumimoji="0" lang="ja-JP" altLang="en-US" sz="22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mn-cs"/>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01511" y="612506"/>
            <a:ext cx="10675299" cy="5539105"/>
          </a:xfrm>
          <a:prstGeom prst="rect">
            <a:avLst/>
          </a:prstGeom>
          <a:noFill/>
        </p:spPr>
        <p:txBody>
          <a:bodyPr wrap="square" rtlCol="0">
            <a:spAutoFit/>
          </a:bodyPr>
          <a:lstStyle/>
          <a:p>
            <a:pPr marL="0" marR="0" lvl="0" algn="just" defTabSz="914400" rtl="0" eaLnBrk="1" fontAlgn="auto" latinLnBrk="0" hangingPunct="1">
              <a:lnSpc>
                <a:spcPct val="15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Vること</a:t>
            </a: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にする</a:t>
            </a:r>
            <a:r>
              <a:rPr kumimoji="0" lang="ja-JP" altLang="en-US"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rPr>
              <a:t>〈决定〉</a:t>
            </a:r>
            <a:endParaRPr kumimoji="0" lang="ja-JP" altLang="en-US" sz="2800" b="1"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意义:表示动作主体决定做(或不做)某事。</a:t>
            </a:r>
            <a:r>
              <a:rPr kumimoji="0" lang="en-US" altLang="zh-CN"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 </a:t>
            </a:r>
            <a:r>
              <a:rPr kumimoji="0" lang="ja-JP" altLang="zh-CN"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译文:决定</a:t>
            </a:r>
            <a:r>
              <a:rPr kumimoji="0" lang="en-US" altLang="zh-CN"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a:t>
            </a:r>
            <a:endPar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接续:动词的词典形/动词的否定形+ ことにする</a:t>
            </a:r>
            <a:endPar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僕、参加する</a:t>
            </a:r>
            <a:r>
              <a:rPr kumimoji="0" lang="zh-CN" altLang="en-US" sz="240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ことにします</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頭が痛いので、今日は学校を休む</a:t>
            </a:r>
            <a:r>
              <a:rPr kumimoji="0" lang="zh-CN" altLang="en-US" sz="240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ことにします</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私は今日からたばこを吸わない</a:t>
            </a:r>
            <a:r>
              <a:rPr kumimoji="0" lang="zh-CN" altLang="en-US" sz="240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ことにした</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卒業したら就職しないで、会社を立ち上げる</a:t>
            </a:r>
            <a:r>
              <a:rPr kumimoji="0" lang="zh-CN" altLang="en-US" sz="240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ことにした</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724901"/>
            <a:ext cx="10675299" cy="4677410"/>
          </a:xfrm>
          <a:prstGeom prst="rect">
            <a:avLst/>
          </a:prstGeom>
          <a:noFill/>
        </p:spPr>
        <p:txBody>
          <a:bodyPr wrap="square" rtlCol="0">
            <a:spAutoFit/>
          </a:bodyPr>
          <a:lstStyle/>
          <a:p>
            <a:pPr marL="0" marR="0" lvl="0" algn="just" defTabSz="914400" rtl="0" eaLnBrk="1" fontAlgn="auto" latinLnBrk="0" hangingPunct="1">
              <a:lnSpc>
                <a:spcPct val="15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Vることに</a:t>
            </a: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する</a:t>
            </a:r>
            <a:r>
              <a:rPr kumimoji="0" lang="ja-JP" altLang="en-US"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rPr>
              <a:t>〈决定〉</a:t>
            </a:r>
            <a:endParaRPr kumimoji="0" lang="ja-JP" altLang="en-US" sz="2800" b="1"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「Vることにする」与 「V ることになる」的区别在于:</a:t>
            </a:r>
            <a:endPar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「Vることにする」强调的是动作主体主观上做出的决定,而「Vることになる」则表示客观的规定或自然而然出现的结果。和「する」相比 ,由于「なる」弱化了说话人的意志,语气显得委婉客气，例如:</a:t>
            </a:r>
            <a:r>
              <a:rPr kumimoji="0" lang="ja-JP" altLang="zh-CN"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 後輩 :来月、</a:t>
            </a:r>
            <a:r>
              <a:rPr kumimoji="0" lang="zh-CN" altLang="en-US" sz="240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結婚することになりました</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en-US" altLang="zh-CN"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先輩 :それは、おめでとう！</a:t>
            </a:r>
            <a:endParaRPr kumimoji="0" lang="zh-CN" altLang="en-US" sz="240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001" y="397876"/>
            <a:ext cx="10675299" cy="606234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Ｖるようにする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目标</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意义：表示设法做到（或不做）某件事，达到某种</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要求、目标。</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译文：注意</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；力求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动词的</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词典形</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否定形式</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＋ようにする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说明：常与「できるだけ（尽可能）、必ず、ちゃんと」等副词呼应使用。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うがい薬も出しますから、できるだけ</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うがいをするようにしてください</a:t>
            </a:r>
            <a:r>
              <a:rPr lang="ja-JP"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今日からちゃんと</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予習と復習をするようにします</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(3)約束の時間には</a:t>
            </a:r>
            <a:r>
              <a:rPr kumimoji="0" lang="ja-JP" altLang="en-US" sz="2400" b="1"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遅れないようにしてください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図書館では大きな声で</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話さないようにしましょう</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皆さんのやさし</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忘れないようにしたい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優しい　</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词干</a:t>
            </a:r>
            <a:r>
              <a:rPr lang="ja-JP"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＋さ</a:t>
            </a:r>
            <a:endParaRPr lang="ja-JP"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2455" y="290195"/>
            <a:ext cx="11007090" cy="6277610"/>
          </a:xfrm>
          <a:prstGeom prst="rect">
            <a:avLst/>
          </a:prstGeom>
          <a:noFill/>
        </p:spPr>
        <p:txBody>
          <a:bodyPr wrap="square" rtlCol="0" anchor="t">
            <a:spAutoFit/>
          </a:bodyPr>
          <a:p>
            <a:pPr indent="0" fontAlgn="auto">
              <a:lnSpc>
                <a:spcPct val="15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Vるようになる</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〈变化〉</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表示状态的变化，即从原来不(能)进行该动作变为开始(可以)进行该动作了。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可以……了；</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能够……了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动词的词典形/动词的能动态+ようになる</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从无到有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用法主要有以下两种:</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ない</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ようになる　　</a:t>
            </a:r>
            <a:r>
              <a:rPr lang="zh-CN" altLang="ja-JP" sz="2000">
                <a:latin typeface="微软雅黑" panose="020B0503020204020204" pitchFamily="34" charset="-122"/>
                <a:ea typeface="微软雅黑" panose="020B0503020204020204" pitchFamily="34" charset="-122"/>
                <a:cs typeface="微软雅黑" panose="020B0503020204020204" pitchFamily="34" charset="-122"/>
              </a:rPr>
              <a:t>从有到无</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000">
                <a:latin typeface="微软雅黑" panose="020B0503020204020204" pitchFamily="34" charset="-122"/>
                <a:ea typeface="微软雅黑" panose="020B0503020204020204" pitchFamily="34" charset="-122"/>
                <a:cs typeface="微软雅黑" panose="020B0503020204020204" pitchFamily="34" charset="-122"/>
              </a:rPr>
              <a:t>①</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表示获得了某种能力</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动词的能动态+ようになる</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王さんは最近遅刻しないようになった。</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zh-CN" sz="2200">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 私は日本語が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話せるようになりました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a:latin typeface="Kozuka Gothic Pro R" panose="020B0400000000000000" pitchFamily="34" charset="-128"/>
                <a:ea typeface="宋体" panose="02010600030101010101" pitchFamily="2" charset="-122"/>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(2)日本へ来てから、日本料理が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作れるようになりました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en-US" sz="2000">
                <a:latin typeface="微软雅黑" panose="020B0503020204020204" pitchFamily="34" charset="-122"/>
                <a:ea typeface="微软雅黑" panose="020B0503020204020204" pitchFamily="34" charset="-122"/>
                <a:cs typeface="微软雅黑" panose="020B0503020204020204" pitchFamily="34" charset="-122"/>
              </a:rPr>
              <a:t>②</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表示习惯的养成或</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现象的出现→动词的词典形/动词的能动态+ようになる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2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2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(3)自分とは何かを考えることから哲学に興味を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持つようになり</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、哲学科に編入しました。</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(4)父は最近散歩を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するようになりました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(5)北京の近くで紅葉が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見られるようになる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のは10月ごろである。</a:t>
            </a:r>
            <a:endPar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8530" y="619760"/>
            <a:ext cx="10748645" cy="4887595"/>
          </a:xfrm>
          <a:prstGeom prst="rect">
            <a:avLst/>
          </a:prstGeom>
          <a:noFill/>
        </p:spPr>
        <p:txBody>
          <a:bodyPr wrap="square" rtlCol="0" anchor="t">
            <a:spAutoFit/>
          </a:bodyPr>
          <a:p>
            <a:pPr>
              <a:lnSpc>
                <a:spcPct val="14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Vるようになる</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〈变化〉</a:t>
            </a:r>
            <a:endParaRPr lang="zh-CN" altLang="en-US"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2</a:t>
            </a:r>
            <a:r>
              <a:rPr lang="ja-JP" altLang="zh-CN" sz="20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「Vるようになる」</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一般表示的是经历了较长的时间或复杂的过程后达到的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状态变化，注意其与部分</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变化动词(「変わる」「太る」等)用法的区分。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ja-JP" altLang="zh-CN" sz="22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a.??最近ちょっと太る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ようになった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4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b.最近ちょっと</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太ってきた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a:latin typeface="Kozuka Gothic Pro R" panose="020B0400000000000000" pitchFamily="34" charset="-128"/>
                <a:ea typeface="宋体" panose="02010600030101010101" pitchFamily="2" charset="-122"/>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70000"/>
              </a:lnSpc>
            </a:pPr>
            <a:r>
              <a:rPr lang="zh-CN" altLang="en-US" sz="22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2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3</a:t>
            </a:r>
            <a:r>
              <a:rPr lang="ja-JP" altLang="zh-CN" sz="2200" b="1">
                <a:solidFill>
                  <a:srgbClr val="527C57"/>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「Vるようになる」的否定形式「Vるようにならない」一般表示经历了较长</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时间仍未获得某种能力或未养成某种习惯，多与时间副词「まだ」「なかな</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か」等一起使用。注意其与「Vなくなる」句式的区分。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ja-JP" altLang="zh-CN" sz="22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2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a.父は最近</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散歩しなくなった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a:latin typeface="Kozuka Gothic Pro R" panose="020B0400000000000000" pitchFamily="34" charset="-128"/>
                <a:ea typeface="宋体" panose="02010600030101010101" pitchFamily="2" charset="-122"/>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4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b.父はなかなか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散歩するようにならない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a:latin typeface="Kozuka Gothic Pro R" panose="020B0400000000000000" pitchFamily="34" charset="-128"/>
                <a:ea typeface="宋体" panose="02010600030101010101" pitchFamily="2" charset="-122"/>
                <a:cs typeface="Kozuka Gothic Pro R" panose="020B0400000000000000" pitchFamily="34" charset="-128"/>
              </a:rPr>
              <a:t> </a:t>
            </a:r>
            <a:endParaRPr lang="en-US" altLang="zh-CN" sz="2400">
              <a:solidFill>
                <a:srgbClr val="E66138"/>
              </a:solidFill>
              <a:latin typeface="Kozuka Gothic Pro R" panose="020B0400000000000000" pitchFamily="34" charset="-128"/>
              <a:ea typeface="宋体" panose="02010600030101010101" pitchFamily="2" charset="-122"/>
              <a:cs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07390" y="545465"/>
            <a:ext cx="9922510" cy="5384800"/>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lang="ja-JP" altLang="en-US" sz="28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Nからなる</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800" noProof="0" dirty="0">
                <a:ln>
                  <a:noFill/>
                </a:ln>
                <a:solidFill>
                  <a:schemeClr val="tx1"/>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构成</a:t>
            </a:r>
            <a:r>
              <a:rPr lang="ja-JP" altLang="en-US" sz="28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8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意义:表示事物的组成部分</a:t>
            </a:r>
            <a:r>
              <a:rPr lang="ja-JP" altLang="zh-CN"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このアイドルグループは七人のメンバーからなる。</a:t>
            </a:r>
            <a:endPar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译文 :由 …… 组成 ;由 …… 构成</a:t>
            </a:r>
            <a:r>
              <a:rPr lang="ja-JP" altLang="zh-CN"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前半が人物戯画</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（じんぶつぎが）</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、後半が動物戯画</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からなる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水は水素［</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氢</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］と酸素［</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氧</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からなる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卒業論文は5つの章</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からなっている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チームは6人のメンバー</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からなっている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pic>
        <p:nvPicPr>
          <p:cNvPr id="5" name="图片 4"/>
          <p:cNvPicPr>
            <a:picLocks noChangeAspect="1"/>
          </p:cNvPicPr>
          <p:nvPr/>
        </p:nvPicPr>
        <p:blipFill>
          <a:blip r:embed="rId3"/>
          <a:stretch>
            <a:fillRect/>
          </a:stretch>
        </p:blipFill>
        <p:spPr>
          <a:xfrm>
            <a:off x="10692130" y="545465"/>
            <a:ext cx="1297305" cy="1200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001" y="569961"/>
            <a:ext cx="10675299" cy="5278755"/>
          </a:xfrm>
          <a:prstGeom prst="rect">
            <a:avLst/>
          </a:prstGeom>
          <a:noFill/>
        </p:spPr>
        <p:txBody>
          <a:bodyPr wrap="square" rtlCol="0">
            <a:spAutoFit/>
          </a:bodyPr>
          <a:lstStyle/>
          <a:p>
            <a:pPr marL="0" marR="0" lvl="0" indent="0" algn="just" defTabSz="914400" rtl="0" eaLnBrk="1" fontAlgn="auto" latinLnBrk="0" hangingPunct="1">
              <a:lnSpc>
                <a:spcPct val="100000"/>
              </a:lnSpc>
              <a:spcBef>
                <a:spcPct val="0"/>
              </a:spcBef>
              <a:spcAft>
                <a:spcPts val="0"/>
              </a:spcAft>
              <a:buClr>
                <a:prstClr val="black"/>
              </a:buClr>
              <a:buSzTx/>
              <a:buFontTx/>
              <a:buNone/>
              <a:defRPr/>
            </a:pPr>
            <a:r>
              <a:rPr sz="28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AⅠくする/AⅡにする</a:t>
            </a:r>
            <a:r>
              <a:rPr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〈状态、态度〉</a:t>
            </a:r>
            <a:r>
              <a:rPr 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sz="28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40000"/>
              </a:lnSpc>
              <a:spcBef>
                <a:spcPct val="0"/>
              </a:spcBef>
              <a:spcAft>
                <a:spcPts val="0"/>
              </a:spcAft>
              <a:buClr>
                <a:prstClr val="black"/>
              </a:buClr>
              <a:buSzTx/>
              <a:buFontTx/>
              <a:buNone/>
              <a:defRPr/>
            </a:pPr>
            <a:endParaRPr sz="2800">
              <a:solidFill>
                <a:srgbClr val="E66138"/>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40000"/>
              </a:lnSpc>
              <a:spcBef>
                <a:spcPct val="0"/>
              </a:spcBef>
              <a:spcAft>
                <a:spcPts val="0"/>
              </a:spcAft>
              <a:buClr>
                <a:prstClr val="black"/>
              </a:buClr>
              <a:buSzTx/>
              <a:buFontTx/>
              <a:buNone/>
              <a:defRPr/>
            </a:pP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kumimoji="0" lang="ja-JP"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「AⅠくする/AⅡにする」除了可以表示使某物发生状态变化的含义外(如「音を小さくする」「部屋をきれいにする」，第一册第10课)，还可以表示动作主体</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保持着某种状态或表现出某种态度的含义。</a:t>
            </a:r>
            <a:endPar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形容词的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第一连用形+する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元気にしてた</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4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(2)お母さんはいつも</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きれいにしている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40000"/>
              </a:lnSpc>
              <a:spcBef>
                <a:spcPct val="0"/>
              </a:spcBef>
              <a:spcAft>
                <a:spcPts val="0"/>
              </a:spcAft>
              <a:buClr>
                <a:prstClr val="black"/>
              </a:buClr>
              <a:buSzTx/>
              <a:buFontTx/>
              <a:buNone/>
              <a:defRPr/>
            </a:pP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(3)仕事や家事などで每日</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忙しくしている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と、勉強の時間がなかなか取れない。</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40000"/>
              </a:lnSpc>
              <a:spcBef>
                <a:spcPct val="0"/>
              </a:spcBef>
              <a:spcAft>
                <a:spcPts val="0"/>
              </a:spcAft>
              <a:buClr>
                <a:prstClr val="black"/>
              </a:buClr>
              <a:buSzTx/>
              <a:buFontTx/>
              <a:buNone/>
              <a:defRPr/>
            </a:pP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(4)みんなの未来のために、地球に</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やさしくしましょう</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40000"/>
              </a:lnSpc>
              <a:spcBef>
                <a:spcPct val="0"/>
              </a:spcBef>
              <a:spcAft>
                <a:spcPts val="0"/>
              </a:spcAft>
              <a:buClr>
                <a:prstClr val="black"/>
              </a:buClr>
              <a:buSzTx/>
              <a:buFontTx/>
              <a:buNone/>
              <a:defRPr/>
            </a:pP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 周りの皆さんがいつも</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親切にしてくださる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ことに感謝しています。</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3585" y="614045"/>
            <a:ext cx="10474960" cy="5629910"/>
          </a:xfrm>
          <a:prstGeom prst="rect">
            <a:avLst/>
          </a:prstGeom>
          <a:noFill/>
        </p:spPr>
        <p:txBody>
          <a:bodyPr wrap="square" rtlCol="0" anchor="t">
            <a:spAutoFit/>
          </a:bodyPr>
          <a:p>
            <a:pPr>
              <a:lnSpc>
                <a:spcPct val="15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~ような気がする</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〈感觉〉</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表示说话人的某种感觉、主观感受。</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觉得好像……</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觉得似乎……　　　</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动词、形容词的连体形+ような気がする</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名词+の+ような気がする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90000"/>
              </a:lnSpc>
            </a:pPr>
            <a:r>
              <a:rPr lang="ja-JP" altLang="en-US" sz="22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(1)周りの人がみんな頭がよさそうで、ついていけない</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ような気がします</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9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(2)あの人とどこかで会った</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ような気がする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9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(3)そのお金をもらったら、よくない</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ような気がする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9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(4)王さんは高橋さんのことが好きな</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ような気がする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9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(5)こんな経験は、初めての</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ような気がする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1840" y="397510"/>
            <a:ext cx="10991215"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形容词</a:t>
            </a:r>
            <a:r>
              <a:rPr kumimoji="0"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的条件形</a:t>
            </a:r>
            <a:endParaRPr kumimoji="0"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 立 ,就会出现后面的结果。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天気が</a:t>
            </a:r>
            <a:r>
              <a:rPr lang="ja-JP" altLang="en-US" sz="2400" u="sng" noProof="0" dirty="0">
                <a:ln>
                  <a:noFill/>
                </a:ln>
                <a:solidFill>
                  <a:schemeClr val="tx1">
                    <a:lumMod val="95000"/>
                    <a:lumOff val="5000"/>
                  </a:scheme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公園に行きますが、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よくなけれ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行きません</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。いい</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よい</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よくない</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安けれ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買いたいと思います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安い</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静か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勉強に集中できます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静か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动作性名词</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＋の＋しかた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作り方が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簡単</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、私も作ろう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意志形</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动词第一连用形</a:t>
            </a:r>
            <a:r>
              <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かた</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方式</a:t>
            </a:r>
            <a:endPar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65186"/>
            <a:ext cx="10675299" cy="612394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V（よ）うとする</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＜意图＞</a:t>
            </a:r>
            <a:endParaRPr kumimoji="0" lang="ja-JP"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意义：表示为了某一目的，努力尝试进行某</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动作。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译文：试图</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；想要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接续：自主动词的意志形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よ</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う＋する</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说明：其否定形式为</a:t>
            </a:r>
            <a:r>
              <a:rPr lang="ja-JP"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よ</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うとしない」</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（１）多くの人があの会社に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入ろうとしています</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（２）</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2時間で漢字を５０</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覚えようとしました</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が、できませんでした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（３）</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王さんは目上の方</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と話すときはいつも丁寧に</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話そうとしています</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a:t>
            </a:r>
            <a:endPar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まだ難しいようです。</a:t>
            </a:r>
            <a:endPar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（４）あの人は頑固で、私たちの言うことを</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聞こうとしない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（５）もうすぐ受験なのに、息子はなかなか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勉強し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よ</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うとしない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70535" y="799465"/>
            <a:ext cx="11098530" cy="49542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V（よ）うとする</a:t>
            </a:r>
            <a:r>
              <a:rPr lang="ja-JP" altLang="en-US" sz="2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＜意图＞</a:t>
            </a:r>
            <a:endParaRPr kumimoji="0" lang="ja-JP"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通常「V（よ）うとしたとき」「V（よ）うとしたと</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ころ</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」的形式，表示正要实施该动作的时候。</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（６）私が自転車に乗っていて、角を</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曲がろうとしたとき</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、高橋さんとぶつ</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かりそうになった。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（７）電車を</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降りようとしたとき</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、財布を忘れたことに気づいた。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（８）ちょうど今電話を</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かけようとしたところ</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だよ。</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当动词为非自主动词时，表示变化即将发生或结束。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（９）新しい時代が</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始まろうとしている</a:t>
            </a: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（１０）もう</a:t>
            </a:r>
            <a:r>
              <a:rPr kumimoji="0" lang="en-US" altLang="ja-JP"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11</a:t>
            </a: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月が</a:t>
            </a:r>
            <a:r>
              <a:rPr kumimoji="0" lang="ja-JP" altLang="zh-CN"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終わろうとしている</a:t>
            </a:r>
            <a:r>
              <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のに全然寒くないね</a:t>
            </a:r>
            <a:r>
              <a:rPr lang="ja-JP" altLang="zh-CN" sz="2400" noProof="0" dirty="0">
                <a:ln>
                  <a:noFill/>
                </a:ln>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endParaRPr kumimoji="0" lang="ja-JP" altLang="zh-CN" sz="24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1365" y="466589"/>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82062" y="60569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十六、</a:t>
            </a:r>
            <a:r>
              <a:rPr lang="ja-JP" altLang="zh-CN" sz="2400" dirty="0">
                <a:solidFill>
                  <a:srgbClr val="595959"/>
                </a:solidFill>
                <a:latin typeface="方正静蕾简体" panose="02000000000000000000" pitchFamily="2" charset="-122"/>
                <a:ea typeface="方正静蕾简体" panose="02000000000000000000" pitchFamily="2" charset="-122"/>
              </a:rPr>
              <a:t>请求、命令</a:t>
            </a:r>
            <a:endParaRPr lang="ja-JP" altLang="zh-CN"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3" name="文本框 2"/>
          <p:cNvSpPr txBox="1"/>
          <p:nvPr/>
        </p:nvSpPr>
        <p:spPr>
          <a:xfrm>
            <a:off x="648335" y="1202690"/>
            <a:ext cx="11152505" cy="3046095"/>
          </a:xfrm>
          <a:prstGeom prst="rect">
            <a:avLst/>
          </a:prstGeom>
          <a:noFill/>
        </p:spPr>
        <p:txBody>
          <a:bodyPr wrap="square" rtlCol="0">
            <a:spAutoFit/>
          </a:bodyPr>
          <a:p>
            <a:pPr indent="0" algn="l" fontAlgn="auto">
              <a:lnSpc>
                <a:spcPct val="200000"/>
              </a:lnSpc>
            </a:pP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hlinkClick r:id="rId3" action="ppaction://hlinksldjump"/>
              </a:rPr>
              <a:t>5-2-3</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3" action="ppaction://hlinksldjump"/>
              </a:rPr>
              <a:t>Ｖてくださいませんか</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＜客气的请求＞</a:t>
            </a:r>
            <a:endParaRPr lang="ja-JP" altLang="en-US" sz="24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endParaRPr>
          </a:p>
          <a:p>
            <a:pPr indent="0" algn="l" fontAlgn="auto">
              <a:lnSpc>
                <a:spcPct val="200000"/>
              </a:lnSpc>
            </a:pPr>
            <a:r>
              <a:rPr lang="en-US" altLang="ja-JP" sz="2400" dirty="0">
                <a:highlight>
                  <a:srgbClr val="000000">
                    <a:alpha val="0"/>
                  </a:srgbClr>
                </a:highlight>
                <a:latin typeface="微软雅黑" panose="020B0503020204020204" pitchFamily="34" charset="-122"/>
                <a:ea typeface="微软雅黑" panose="020B0503020204020204" pitchFamily="34" charset="-122"/>
                <a:sym typeface="+mn-ea"/>
                <a:hlinkClick r:id="rId4" action="ppaction://hlinksldjump"/>
              </a:rPr>
              <a:t>8-1-1</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hlinkClick r:id="rId4" action="ppaction://hlinksldjump"/>
              </a:rPr>
              <a:t>お/ご V ください</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＜请求＞</a:t>
            </a:r>
            <a:r>
              <a:rPr lang="en-US" sz="2400" dirty="0">
                <a:highlight>
                  <a:srgbClr val="000000">
                    <a:alpha val="0"/>
                  </a:srgbClr>
                </a:highlight>
                <a:latin typeface="微软雅黑" panose="020B0503020204020204" pitchFamily="34" charset="-122"/>
                <a:ea typeface="微软雅黑" panose="020B0503020204020204" pitchFamily="34" charset="-122"/>
                <a:sym typeface="+mn-ea"/>
              </a:rPr>
              <a:t> </a:t>
            </a:r>
            <a:endParaRPr lang="en-US" altLang="en-US" sz="24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200000"/>
              </a:lnSpc>
            </a:pPr>
            <a:r>
              <a:rPr lang="en-US" altLang="zh-CN" sz="2400" dirty="0">
                <a:latin typeface="微软雅黑" panose="020B0503020204020204" pitchFamily="34" charset="-122"/>
                <a:ea typeface="微软雅黑" panose="020B0503020204020204" pitchFamily="34" charset="-122"/>
                <a:sym typeface="+mn-ea"/>
                <a:hlinkClick r:id="rId5" action="ppaction://hlinksldjump"/>
              </a:rPr>
              <a:t>10-1-3  </a:t>
            </a:r>
            <a:r>
              <a:rPr sz="2400" dirty="0">
                <a:latin typeface="微软雅黑" panose="020B0503020204020204" pitchFamily="34" charset="-122"/>
                <a:ea typeface="微软雅黑" panose="020B0503020204020204" pitchFamily="34" charset="-122"/>
                <a:sym typeface="+mn-ea"/>
                <a:hlinkClick r:id="rId5" action="ppaction://hlinksldjump"/>
              </a:rPr>
              <a:t>Vなさい</a:t>
            </a:r>
            <a:r>
              <a:rPr sz="2400" dirty="0">
                <a:highlight>
                  <a:srgbClr val="000000">
                    <a:alpha val="0"/>
                  </a:srgbClr>
                </a:highlight>
                <a:latin typeface="微软雅黑" panose="020B0503020204020204" pitchFamily="34" charset="-122"/>
                <a:ea typeface="微软雅黑" panose="020B0503020204020204" pitchFamily="34" charset="-122"/>
                <a:sym typeface="+mn-ea"/>
              </a:rPr>
              <a:t>＜</a:t>
            </a:r>
            <a:r>
              <a:rPr lang="zh-CN" altLang="en-US" sz="2400">
                <a:highlight>
                  <a:srgbClr val="000000">
                    <a:alpha val="0"/>
                  </a:srgbClr>
                </a:highlight>
                <a:latin typeface="微软雅黑" panose="020B0503020204020204" pitchFamily="34" charset="-122"/>
                <a:ea typeface="微软雅黑" panose="020B0503020204020204" pitchFamily="34" charset="-122"/>
                <a:cs typeface="微软雅黑" panose="020B0503020204020204" pitchFamily="34" charset="-122"/>
                <a:sym typeface="+mn-ea"/>
              </a:rPr>
              <a:t>命令</a:t>
            </a:r>
            <a:r>
              <a:rPr sz="2400" dirty="0">
                <a:highlight>
                  <a:srgbClr val="000000">
                    <a:alpha val="0"/>
                  </a:srgbClr>
                </a:highlight>
                <a:latin typeface="微软雅黑" panose="020B0503020204020204" pitchFamily="34" charset="-122"/>
                <a:ea typeface="微软雅黑" panose="020B0503020204020204" pitchFamily="34" charset="-122"/>
                <a:sym typeface="+mn-ea"/>
              </a:rPr>
              <a:t>＞</a:t>
            </a:r>
            <a:r>
              <a:rPr lang="en-US" sz="2400" dirty="0">
                <a:highlight>
                  <a:srgbClr val="000000">
                    <a:alpha val="0"/>
                  </a:srgbClr>
                </a:highlight>
                <a:latin typeface="微软雅黑" panose="020B0503020204020204" pitchFamily="34" charset="-122"/>
                <a:ea typeface="微软雅黑" panose="020B0503020204020204" pitchFamily="34" charset="-122"/>
                <a:sym typeface="+mn-ea"/>
              </a:rPr>
              <a:t> </a:t>
            </a:r>
            <a:endParaRPr lang="en-US" sz="24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200000"/>
              </a:lnSpc>
            </a:pPr>
            <a:r>
              <a:rPr lang="en-US" altLang="zh-CN" sz="2400" dirty="0">
                <a:highlight>
                  <a:srgbClr val="000000">
                    <a:alpha val="0"/>
                  </a:srgbClr>
                </a:highlight>
                <a:latin typeface="微软雅黑" panose="020B0503020204020204" pitchFamily="34" charset="-122"/>
                <a:ea typeface="微软雅黑" panose="020B0503020204020204" pitchFamily="34" charset="-122"/>
                <a:sym typeface="+mn-ea"/>
                <a:hlinkClick r:id="rId6" action="ppaction://hlinksldjump"/>
              </a:rPr>
              <a:t>12-1-3  </a:t>
            </a:r>
            <a:r>
              <a:rPr sz="2400" dirty="0">
                <a:highlight>
                  <a:srgbClr val="000000">
                    <a:alpha val="0"/>
                  </a:srgbClr>
                </a:highlight>
                <a:latin typeface="微软雅黑" panose="020B0503020204020204" pitchFamily="34" charset="-122"/>
                <a:ea typeface="微软雅黑" panose="020B0503020204020204" pitchFamily="34" charset="-122"/>
                <a:sym typeface="+mn-ea"/>
                <a:hlinkClick r:id="rId6" action="ppaction://hlinksldjump"/>
              </a:rPr>
              <a:t>Vていただけませんか</a:t>
            </a:r>
            <a:r>
              <a:rPr sz="2400" dirty="0">
                <a:highlight>
                  <a:srgbClr val="000000">
                    <a:alpha val="0"/>
                  </a:srgbClr>
                </a:highlight>
                <a:latin typeface="微软雅黑" panose="020B0503020204020204" pitchFamily="34" charset="-122"/>
                <a:ea typeface="微软雅黑" panose="020B0503020204020204" pitchFamily="34" charset="-122"/>
                <a:sym typeface="+mn-ea"/>
              </a:rPr>
              <a:t>＜</a:t>
            </a:r>
            <a:r>
              <a:rPr lang="ja-JP" altLang="en-US" sz="2400" dirty="0">
                <a:highlight>
                  <a:srgbClr val="000000">
                    <a:alpha val="0"/>
                  </a:srgbClr>
                </a:highlight>
                <a:latin typeface="微软雅黑" panose="020B0503020204020204" pitchFamily="34" charset="-122"/>
                <a:ea typeface="微软雅黑" panose="020B0503020204020204" pitchFamily="34" charset="-122"/>
                <a:sym typeface="+mn-ea"/>
              </a:rPr>
              <a:t>客气的请求</a:t>
            </a:r>
            <a:r>
              <a:rPr sz="2400" dirty="0">
                <a:highlight>
                  <a:srgbClr val="000000">
                    <a:alpha val="0"/>
                  </a:srgbClr>
                </a:highlight>
                <a:latin typeface="微软雅黑" panose="020B0503020204020204" pitchFamily="34" charset="-122"/>
                <a:ea typeface="微软雅黑" panose="020B0503020204020204" pitchFamily="34" charset="-122"/>
                <a:sym typeface="+mn-ea"/>
              </a:rPr>
              <a:t>＞</a:t>
            </a:r>
            <a:endParaRPr lang="en-US" altLang="en-US" sz="2400" dirty="0">
              <a:highlight>
                <a:srgbClr val="000000">
                  <a:alpha val="0"/>
                </a:srgbClr>
              </a:highligh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5154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 てくださいませんか</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〈客气地请求〉</a:t>
            </a:r>
            <a:endParaRPr kumimoji="0"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意义:表示客气地请求对方为自己做某件事。</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 :您能……吗; 能不能请您……</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V て+ くださいませんか</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日本語教師の道をお選びになったきっかけを</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教えてくださいませんか</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先生のお写真を</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見せてくださいませんか</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古屋先生も</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誘ってくださいませんか</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すみません、この二つがどう違うかもう少し</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説明してくださいませんか</a:t>
            </a:r>
            <a:r>
              <a:rPr kumimoji="0" lang="zh-CN" altLang="en-US" sz="240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
        <p:nvSpPr>
          <p:cNvPr id="5" name="文本框 4"/>
          <p:cNvSpPr txBox="1"/>
          <p:nvPr/>
        </p:nvSpPr>
        <p:spPr>
          <a:xfrm>
            <a:off x="7733665" y="398780"/>
            <a:ext cx="4098925" cy="1420495"/>
          </a:xfrm>
          <a:prstGeom prst="rect">
            <a:avLst/>
          </a:prstGeom>
          <a:noFill/>
        </p:spPr>
        <p:txBody>
          <a:bodyPr wrap="square" rtlCol="0" anchor="t">
            <a:noAutofit/>
          </a:bodyPr>
          <a:p>
            <a:r>
              <a:rPr lang="zh-CN" altLang="en-US"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1）中的「教える」虽然是老师的动作行为,但因为使用 了「てくださいませんか」 , 就无需将「教える」变成敬语形式了</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1" name="图片 40">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37071" y="605521"/>
            <a:ext cx="10675299"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お/ご V ください</a:t>
            </a:r>
            <a:r>
              <a:rPr kumimoji="0" lang="en-US" altLang="ja-JP"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kumimoji="0" lang="ja-JP"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请求</a:t>
            </a:r>
            <a:r>
              <a:rPr kumimoji="0" lang="en-US" altLang="ja-JP"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kumimoji="0" lang="ja-JP" altLang="ja-JP"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kumimoji="0" lang="en-US" altLang="ja-JP" sz="2800" b="1" i="0" u="none" strike="noStrike" kern="1200" cap="none" spc="0" normalizeH="0" baseline="0" noProof="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意义</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表示请求对方做某事，是一种</a:t>
            </a:r>
            <a:r>
              <a:rPr kumimoji="0" lang="ja-JP"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尊他</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表现形式。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endPar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译文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请您</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endPar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接续</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お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和语动词的第一连用形</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ください</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ご</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汉语动词词干</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ください</a:t>
            </a:r>
            <a:endParaRPr kumimoji="0" lang="en-US" altLang="zh-CN" sz="5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例</a:t>
            </a:r>
            <a:r>
              <a:rPr lang="zh-CN" altLang="ja-JP" sz="24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1</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どうぞ、</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お</a:t>
            </a:r>
            <a:r>
              <a:rPr lang="ja-JP" altLang="en-US" sz="2400" u="sng"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かけ</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ください</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en-US" altLang="zh-CN" sz="2400" noProof="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微软雅黑" panose="020B0503020204020204" pitchFamily="34" charset="-122"/>
              </a:rPr>
              <a:t> </a:t>
            </a:r>
            <a:endPar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2</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夕食は京料理を</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お</a:t>
            </a:r>
            <a:r>
              <a:rPr lang="ja-JP" altLang="en-US" sz="2400" u="sng"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楽しみ</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ください</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endPar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3</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来週、遣唐使の会があります。みなさん、ぜひ</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ご</a:t>
            </a:r>
            <a:r>
              <a:rPr lang="ja-JP" altLang="en-US" sz="2400" u="sng"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参加</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ください</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endPar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4</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もう大丈夫ですので、どうぞ</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ご</a:t>
            </a:r>
            <a:r>
              <a:rPr lang="ja-JP" altLang="en-US" sz="2400" u="sng"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安心</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ください</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87400" y="550545"/>
            <a:ext cx="10617835" cy="5756910"/>
          </a:xfrm>
          <a:prstGeom prst="rect">
            <a:avLst/>
          </a:prstGeom>
          <a:noFill/>
        </p:spPr>
        <p:txBody>
          <a:bodyPr wrap="square" rtlCol="0" anchor="t">
            <a:noAutofit/>
          </a:bodyPr>
          <a:p>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Vなさい</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〈命令·敬体〉</a:t>
            </a:r>
            <a:r>
              <a:rPr lang="ja-JP"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用于表示要求和命令。</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第一连用形+なさい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Ⅲ类动词「~する」+なさい → ~しなさい</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~なさい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1</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「Vなさい」所表示的命令的语气比动词简体命令形所表示的命令的语气要缓</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和一些，但一般只用</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于大人对小孩，老师对学生，上级对下级或是关系亲密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者之间。身份同等的人之间也不太使用。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40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(1)美咲は試験の前になるといつも弱気になるわね。</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しっかりしなさい(しっかりなさい)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3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(2)早く学校へ</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3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(3)もっとゆっくり</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食べなさい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3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(4)田中君、ち</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ょ</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っと</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3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(5)もうすぐ受験なんだから、もっとしっかり</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勉強しなさい(勉強なさい)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14" name="文本框 13"/>
          <p:cNvSpPr txBox="1"/>
          <p:nvPr/>
        </p:nvSpPr>
        <p:spPr>
          <a:xfrm>
            <a:off x="824865" y="850265"/>
            <a:ext cx="10803255" cy="4846955"/>
          </a:xfrm>
          <a:prstGeom prst="rect">
            <a:avLst/>
          </a:prstGeom>
          <a:noFill/>
        </p:spPr>
        <p:txBody>
          <a:bodyPr wrap="square" rtlCol="0" anchor="t">
            <a:spAutoFit/>
          </a:bodyPr>
          <a:p>
            <a:r>
              <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「Vなさい」还可以构成「お/ご~なさい」这种句式，用于表示略为</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客气的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命令。「おやすみなさい/ごめんなさい」已经成为</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寒暄语，其使用的场合</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比较固定。</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ja-JP" altLang="zh-CN" sz="200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(6)ゆっくり</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お食べなさい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3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zh-CN" sz="2400">
                <a:latin typeface="Kozuka Gothic Pro R" panose="020B0400000000000000" pitchFamily="34" charset="-128"/>
                <a:ea typeface="宋体" panose="02010600030101010101" pitchFamily="2" charset="-122"/>
                <a:cs typeface="Kozuka Gothic Pro R" panose="020B0400000000000000" pitchFamily="34" charset="-128"/>
              </a:rPr>
              <a:t> </a:t>
            </a:r>
            <a:r>
              <a:rPr lang="en-US" altLang="zh-CN" sz="2400">
                <a:latin typeface="Kozuka Gothic Pro R" panose="020B0400000000000000" pitchFamily="34" charset="-128"/>
                <a:ea typeface="宋体" panose="02010600030101010101" pitchFamily="2" charset="-122"/>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(7) 薬を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お飲みなさい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3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(8)この本を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お読みなさい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30000"/>
              </a:lnSpc>
            </a:pP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「Vなさい」在口语中还可以简化为「Vな」，这种表达方式</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不太客气，一般</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仅用于关系非常密切的人(如家里人)之间。例如:</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ja-JP" altLang="zh-CN" sz="240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40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(9)はやく</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起きな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(よ)。</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34201" y="673466"/>
            <a:ext cx="10675299" cy="56426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Vていただけませんか</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&lt;</a:t>
            </a:r>
            <a:r>
              <a:rPr lang="zh-CN" altLang="ja-JP" sz="2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客气地请求</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&gt;</a:t>
            </a:r>
            <a:endPar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意义：表示客气地请求对方为自己做某事</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译文：能否....；可不可以....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て</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＋いただけませんか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说明：用日语请求时通常使用授受动词来表示说话人的收益，这样的表达方式比较</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礼貌。</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作文を）一度</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見ていただけませんか</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(2)明日、こちらに</a:t>
            </a:r>
            <a:r>
              <a:rPr lang="en-US"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来ていただけませんか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これを</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翻訳していただけませんか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その本を</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貸していただけませんか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1365" y="466589"/>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82062" y="60569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十七、目的</a:t>
            </a:r>
            <a:endParaRPr lang="ja-JP" altLang="zh-CN"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3" name="文本框 2"/>
          <p:cNvSpPr txBox="1"/>
          <p:nvPr/>
        </p:nvSpPr>
        <p:spPr>
          <a:xfrm>
            <a:off x="648335" y="1202690"/>
            <a:ext cx="11152505" cy="2306955"/>
          </a:xfrm>
          <a:prstGeom prst="rect">
            <a:avLst/>
          </a:prstGeom>
          <a:noFill/>
        </p:spPr>
        <p:txBody>
          <a:bodyPr wrap="square" rtlCol="0">
            <a:spAutoFit/>
          </a:bodyPr>
          <a:p>
            <a:pPr indent="0" fontAlgn="auto">
              <a:lnSpc>
                <a:spcPct val="200000"/>
              </a:lnSpc>
            </a:pPr>
            <a:r>
              <a:rPr lang="en-US" altLang="ja-JP" sz="2400" dirty="0">
                <a:sym typeface="+mn-ea"/>
                <a:hlinkClick r:id="rId3" action="ppaction://hlinksldjump"/>
              </a:rPr>
              <a:t>6-2-4</a:t>
            </a:r>
            <a:r>
              <a:rPr lang="ja-JP" altLang="en-US" sz="2400" dirty="0">
                <a:sym typeface="+mn-ea"/>
                <a:hlinkClick r:id="rId3" action="ppaction://hlinksldjump"/>
              </a:rPr>
              <a:t>　</a:t>
            </a:r>
            <a:r>
              <a:rPr lang="en-US" altLang="ja-JP" sz="2400" dirty="0">
                <a:sym typeface="+mn-ea"/>
                <a:hlinkClick r:id="rId3" action="ppaction://hlinksldjump"/>
              </a:rPr>
              <a:t>V</a:t>
            </a:r>
            <a:r>
              <a:rPr lang="ja-JP" altLang="en-US" sz="2400" dirty="0">
                <a:sym typeface="+mn-ea"/>
                <a:hlinkClick r:id="rId3" action="ppaction://hlinksldjump"/>
              </a:rPr>
              <a:t>るように</a:t>
            </a:r>
            <a:r>
              <a:rPr lang="en-US" altLang="ja-JP" sz="2400" dirty="0">
                <a:sym typeface="+mn-ea"/>
              </a:rPr>
              <a:t>&lt;</a:t>
            </a:r>
            <a:r>
              <a:rPr lang="ja-JP" altLang="en-US" sz="2400" dirty="0">
                <a:sym typeface="+mn-ea"/>
              </a:rPr>
              <a:t>目的</a:t>
            </a:r>
            <a:r>
              <a:rPr lang="en-US" altLang="ja-JP" sz="2400" dirty="0">
                <a:sym typeface="+mn-ea"/>
              </a:rPr>
              <a:t>&gt;</a:t>
            </a:r>
            <a:endParaRPr lang="en-US" altLang="ja-JP" sz="2400" dirty="0"/>
          </a:p>
          <a:p>
            <a:pPr indent="0" fontAlgn="auto">
              <a:lnSpc>
                <a:spcPct val="200000"/>
              </a:lnSpc>
            </a:pPr>
            <a:r>
              <a:rPr lang="en-US" altLang="ja-JP" sz="2400" dirty="0">
                <a:sym typeface="+mn-ea"/>
                <a:hlinkClick r:id="rId4" action="ppaction://hlinksldjump"/>
              </a:rPr>
              <a:t>6-2-1</a:t>
            </a:r>
            <a:r>
              <a:rPr lang="ja-JP" altLang="en-US" sz="2400" dirty="0">
                <a:sym typeface="+mn-ea"/>
                <a:hlinkClick r:id="rId4" action="ppaction://hlinksldjump"/>
              </a:rPr>
              <a:t>　ために</a:t>
            </a:r>
            <a:r>
              <a:rPr lang="en-US" altLang="ja-JP" sz="2400" dirty="0">
                <a:sym typeface="+mn-ea"/>
              </a:rPr>
              <a:t>&lt;</a:t>
            </a:r>
            <a:r>
              <a:rPr lang="ja-JP" altLang="en-US" sz="2400" dirty="0">
                <a:sym typeface="+mn-ea"/>
              </a:rPr>
              <a:t>目的</a:t>
            </a:r>
            <a:r>
              <a:rPr lang="en-US" altLang="ja-JP" sz="2400" dirty="0">
                <a:sym typeface="+mn-ea"/>
              </a:rPr>
              <a:t>&gt;</a:t>
            </a:r>
            <a:endParaRPr lang="en-US" altLang="ja-JP" sz="2400" dirty="0">
              <a:sym typeface="+mn-ea"/>
            </a:endParaRPr>
          </a:p>
          <a:p>
            <a:pPr indent="0" fontAlgn="auto">
              <a:lnSpc>
                <a:spcPct val="200000"/>
              </a:lnSpc>
            </a:pPr>
            <a:r>
              <a:rPr lang="en-US" altLang="ja-JP" sz="2400" dirty="0">
                <a:sym typeface="+mn-ea"/>
                <a:hlinkClick r:id="rId5" action="ppaction://hlinksldjump"/>
              </a:rPr>
              <a:t>10-3-3</a:t>
            </a:r>
            <a:r>
              <a:rPr lang="ja-JP" altLang="en-US" sz="2400" dirty="0">
                <a:sym typeface="+mn-ea"/>
                <a:hlinkClick r:id="rId5" action="ppaction://hlinksldjump"/>
              </a:rPr>
              <a:t>　Vるには</a:t>
            </a:r>
            <a:r>
              <a:rPr lang="en-US" altLang="ja-JP" sz="2400" dirty="0">
                <a:sym typeface="+mn-ea"/>
              </a:rPr>
              <a:t>&lt;</a:t>
            </a:r>
            <a:r>
              <a:rPr lang="ja-JP" altLang="en-US" sz="2400" dirty="0">
                <a:sym typeface="+mn-ea"/>
              </a:rPr>
              <a:t>目的</a:t>
            </a:r>
            <a:r>
              <a:rPr lang="en-US" altLang="ja-JP" sz="2400" dirty="0">
                <a:sym typeface="+mn-ea"/>
              </a:rPr>
              <a:t>&gt;   </a:t>
            </a:r>
            <a:r>
              <a:rPr lang="ja-JP" altLang="ja-JP" sz="2400" dirty="0">
                <a:sym typeface="+mn-ea"/>
              </a:rPr>
              <a:t>　</a:t>
            </a:r>
            <a:r>
              <a:rPr lang="en-US" altLang="ja-JP" sz="2400" dirty="0">
                <a:solidFill>
                  <a:srgbClr val="FF0000"/>
                </a:solidFill>
                <a:sym typeface="+mn-ea"/>
              </a:rPr>
              <a:t>V</a:t>
            </a:r>
            <a:r>
              <a:rPr lang="ja-JP" altLang="en-US" sz="2400" dirty="0">
                <a:solidFill>
                  <a:srgbClr val="FF0000"/>
                </a:solidFill>
                <a:sym typeface="+mn-ea"/>
              </a:rPr>
              <a:t>る</a:t>
            </a:r>
            <a:r>
              <a:rPr lang="ja-JP" altLang="en-US" sz="2400" dirty="0">
                <a:sym typeface="+mn-ea"/>
              </a:rPr>
              <a:t>には、</a:t>
            </a:r>
            <a:r>
              <a:rPr lang="zh-CN" altLang="en-US" sz="2400" dirty="0">
                <a:sym typeface="+mn-ea"/>
              </a:rPr>
              <a:t>后面解释这个</a:t>
            </a:r>
            <a:r>
              <a:rPr lang="ja-JP" altLang="en-US" sz="2400" dirty="0">
                <a:sym typeface="+mn-ea"/>
              </a:rPr>
              <a:t>　</a:t>
            </a:r>
            <a:r>
              <a:rPr lang="zh-CN" altLang="ja-JP" sz="2400" dirty="0">
                <a:sym typeface="+mn-ea"/>
              </a:rPr>
              <a:t>目的的</a:t>
            </a:r>
            <a:r>
              <a:rPr lang="zh-CN" altLang="ja-JP" sz="2400" dirty="0">
                <a:sym typeface="+mn-ea"/>
              </a:rPr>
              <a:t>条件。</a:t>
            </a:r>
            <a:endParaRPr lang="zh-CN" altLang="ja-JP" sz="2400" dirty="0">
              <a:sym typeface="+mn-e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825" y="387350"/>
            <a:ext cx="10674985" cy="6083300"/>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Vるように</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＜目的＞</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表示要达到的目标或者目的，后续的主句一般是表示为达到该目标而采取的手段，方法（动作行为）。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译文：为了.....；以免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动词的词典形</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／动词的否定形／可能态动词的连体形＋ように</a:t>
            </a:r>
            <a:endParaRPr 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宝くじがたくさん</a:t>
            </a:r>
            <a:r>
              <a:rPr lang="ja-JP" altLang="en-US" sz="2400" u="sng"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買える</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もっとアルバイトしよう。</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後ろの人にも</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聞こえる</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、大きな声で話してください。</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風邪を</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引かない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、コートを着ました。</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コンサートに</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遅れない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、タクシーで行きました</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397241"/>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形容词</a:t>
            </a: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的条件形</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）成立 ,就会出现后面的结果。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r>
              <a:rPr kumimoji="0" lang="en-US"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ja-JP"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ja-JP"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endPar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动词的否定 形 「V ない」变为条件形时,要按照形容词条件形的变化规则变化 ,即将 「Vない」变 为 「Vなければ」。</a:t>
            </a:r>
            <a:r>
              <a:rPr kumimoji="0" lang="ja-JP"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日本語が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わからなけれ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 日本の漫画のおもしろさがわからない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「ば」条件形有时蕴含着建议对方进行某动作的含义, 在 「〜なければ、〜ない」这样的双重否定句式中尤为如此。例如下面的例句实际上说话人是要表示 「はっきり言いなさい」的意思。」。</a:t>
            </a:r>
            <a:endPar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はっきり</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言わなけれ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、自分の気持ちを人にわかってもらえない。</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12" name="图片 11" descr="20797350_162004657994_2"/>
          <p:cNvPicPr>
            <a:picLocks noChangeAspect="1"/>
          </p:cNvPicPr>
          <p:nvPr/>
        </p:nvPicPr>
        <p:blipFill>
          <a:blip r:embed="rId1"/>
          <a:stretch>
            <a:fillRect/>
          </a:stretch>
        </p:blipFill>
        <p:spPr>
          <a:xfrm>
            <a:off x="127635" y="2642870"/>
            <a:ext cx="693420" cy="449580"/>
          </a:xfrm>
          <a:prstGeom prst="rect">
            <a:avLst/>
          </a:prstGeom>
        </p:spPr>
      </p:pic>
      <p:pic>
        <p:nvPicPr>
          <p:cNvPr id="14" name="图片 13" descr="20797350_162004657994_2"/>
          <p:cNvPicPr>
            <a:picLocks noChangeAspect="1"/>
          </p:cNvPicPr>
          <p:nvPr>
            <p:custDataLst>
              <p:tags r:id="rId2"/>
            </p:custDataLst>
          </p:nvPr>
        </p:nvPicPr>
        <p:blipFill>
          <a:blip r:embed="rId1"/>
          <a:stretch>
            <a:fillRect/>
          </a:stretch>
        </p:blipFill>
        <p:spPr>
          <a:xfrm>
            <a:off x="127635" y="4462780"/>
            <a:ext cx="693420" cy="449580"/>
          </a:xfrm>
          <a:prstGeom prst="rect">
            <a:avLst/>
          </a:prstGeom>
        </p:spPr>
      </p:pic>
      <p:pic>
        <p:nvPicPr>
          <p:cNvPr id="2" name="图片 1">
            <a:hlinkClick r:id="rId3" action="ppaction://hlinksldjump"/>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203566"/>
            <a:ext cx="10675299" cy="6449695"/>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a:t>
            </a:r>
            <a:r>
              <a:rPr kumimoji="0" lang="ja-JP"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る</a:t>
            </a:r>
            <a:r>
              <a:rPr kumimoji="0" 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ために／</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a:t>
            </a:r>
            <a:r>
              <a:rPr 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のために</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目的</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意义：表示动作的目的。</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为了</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动词的词典形+</a:t>
            </a:r>
            <a:r>
              <a:rPr 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ために+自主动词</a:t>
            </a:r>
            <a:endParaRPr 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名词+の+ために+自主动词</a:t>
            </a:r>
            <a:endParaRPr kumimoji="0" 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等に</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当たるために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は何枚ぐらい買わなくちゃいけないんでしょうか</a:t>
            </a:r>
            <a:r>
              <a:rPr lang="ja-JP" altLang="en-US" sz="240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高橋さんは中国語を</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勉強するために</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、中国へ留学しました。</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李：もし</a:t>
            </a: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等が当たったら、何を買おうかな。</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：ゲームソフトを</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作るための</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高いパソコン一式とか</a:t>
            </a:r>
            <a:r>
              <a:rPr lang="ja-JP" altLang="en-US" sz="2400" dirty="0" smtClean="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ja-JP" altLang="en-US"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(４)健康のために、毎日ジョ</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ギングしている。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ja-JP"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75030" y="412115"/>
            <a:ext cx="10614660" cy="6033135"/>
          </a:xfrm>
          <a:prstGeom prst="rect">
            <a:avLst/>
          </a:prstGeom>
          <a:noFill/>
        </p:spPr>
        <p:txBody>
          <a:bodyPr wrap="square" rtlCol="0" anchor="t">
            <a:noAutofit/>
          </a:bodyPr>
          <a:p>
            <a:pPr>
              <a:lnSpc>
                <a:spcPct val="10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Vるには</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〈目的〉</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表示目的。</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(想)要……的话</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动词的词典形+には</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说明</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「Vるには」基本上与「Vるために」同义，也可以使用「Vるためには」的形式。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后句表示要达到该目的所需要的条件或采用的手段、方法、付出的努力等。</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(1)自分で何かを深く</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rPr>
              <a:t>考える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には</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、本当に興味があること</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じゃ</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ないと難しいです。</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(2)この町の歴史を</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rPr>
              <a:t>調べる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には</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、この本が参考になると思います。</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(3)日本の大学に</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rPr>
              <a:t>留学する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には</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、どうしたらいいでしょうか。</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(4)ダイエットを</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成功させる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には</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、強い意志が必要です。</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(5)日本語が</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上手になる</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には</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、一生懸命勉強しなければならない。</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(6)ウイルスに</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感染しな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には</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、どんな注意をしたらいいですか。</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281365" y="466589"/>
            <a:ext cx="3616570"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682062" y="605698"/>
            <a:ext cx="293081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十八、</a:t>
            </a:r>
            <a:r>
              <a:rPr lang="ja-JP" altLang="zh-CN" sz="2400" dirty="0">
                <a:solidFill>
                  <a:srgbClr val="595959"/>
                </a:solidFill>
                <a:latin typeface="方正静蕾简体" panose="02000000000000000000" pitchFamily="2" charset="-122"/>
                <a:ea typeface="方正静蕾简体" panose="02000000000000000000" pitchFamily="2" charset="-122"/>
              </a:rPr>
              <a:t>その他</a:t>
            </a:r>
            <a:endParaRPr lang="ja-JP" altLang="zh-CN" sz="2400" dirty="0">
              <a:solidFill>
                <a:srgbClr val="595959"/>
              </a:solidFill>
              <a:latin typeface="方正静蕾简体" panose="02000000000000000000" pitchFamily="2" charset="-122"/>
              <a:ea typeface="方正静蕾简体" panose="02000000000000000000" pitchFamily="2" charset="-122"/>
            </a:endParaRPr>
          </a:p>
        </p:txBody>
      </p:sp>
      <p:pic>
        <p:nvPicPr>
          <p:cNvPr id="76" name="图片 75">
            <a:hlinkClick r:id="rId1" action="ppaction://hlinksldjump"/>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
        <p:nvSpPr>
          <p:cNvPr id="3" name="文本框 2"/>
          <p:cNvSpPr txBox="1"/>
          <p:nvPr/>
        </p:nvSpPr>
        <p:spPr>
          <a:xfrm>
            <a:off x="458470" y="1170940"/>
            <a:ext cx="10852150" cy="4707890"/>
          </a:xfrm>
          <a:prstGeom prst="rect">
            <a:avLst/>
          </a:prstGeom>
          <a:noFill/>
        </p:spPr>
        <p:txBody>
          <a:bodyPr wrap="square" rtlCol="0">
            <a:spAutoFit/>
          </a:bodyPr>
          <a:p>
            <a:pPr indent="0" fontAlgn="auto">
              <a:lnSpc>
                <a:spcPct val="150000"/>
              </a:lnSpc>
            </a:pPr>
            <a:r>
              <a:rPr lang="en-US" altLang="zh-CN" sz="2000" dirty="0">
                <a:latin typeface="微软雅黑" panose="020B0503020204020204" pitchFamily="34" charset="-122"/>
                <a:ea typeface="微软雅黑" panose="020B0503020204020204" pitchFamily="34" charset="-122"/>
                <a:sym typeface="+mn-ea"/>
                <a:hlinkClick r:id="rId3" action="ppaction://hlinksldjump"/>
              </a:rPr>
              <a:t>2-3-5  </a:t>
            </a:r>
            <a:r>
              <a:rPr sz="2000" dirty="0">
                <a:latin typeface="微软雅黑" panose="020B0503020204020204" pitchFamily="34" charset="-122"/>
                <a:ea typeface="微软雅黑" panose="020B0503020204020204" pitchFamily="34" charset="-122"/>
                <a:sym typeface="+mn-ea"/>
                <a:hlinkClick r:id="rId3" action="ppaction://hlinksldjump"/>
              </a:rPr>
              <a:t>Ｎの/Ⅴるたび</a:t>
            </a:r>
            <a:r>
              <a:rPr sz="2000" dirty="0">
                <a:highlight>
                  <a:srgbClr val="000000">
                    <a:alpha val="0"/>
                  </a:srgbClr>
                </a:highlight>
                <a:latin typeface="微软雅黑" panose="020B0503020204020204" pitchFamily="34" charset="-122"/>
                <a:ea typeface="微软雅黑" panose="020B0503020204020204" pitchFamily="34" charset="-122"/>
                <a:sym typeface="+mn-ea"/>
                <a:hlinkClick r:id="rId3" action="ppaction://hlinksldjump"/>
              </a:rPr>
              <a:t>に</a:t>
            </a:r>
            <a:r>
              <a:rPr sz="2000" dirty="0">
                <a:highlight>
                  <a:srgbClr val="000000">
                    <a:alpha val="0"/>
                  </a:srgbClr>
                </a:highlight>
                <a:latin typeface="微软雅黑" panose="020B0503020204020204" pitchFamily="34" charset="-122"/>
                <a:ea typeface="微软雅黑" panose="020B0503020204020204" pitchFamily="34" charset="-122"/>
                <a:sym typeface="+mn-ea"/>
              </a:rPr>
              <a:t>＜同一情况的反复＞</a:t>
            </a:r>
            <a:r>
              <a:rPr lang="en-US" sz="2000" dirty="0">
                <a:highlight>
                  <a:srgbClr val="000000">
                    <a:alpha val="0"/>
                  </a:srgbClr>
                </a:highlight>
                <a:latin typeface="微软雅黑" panose="020B0503020204020204" pitchFamily="34" charset="-122"/>
                <a:ea typeface="微软雅黑" panose="020B0503020204020204" pitchFamily="34" charset="-122"/>
                <a:sym typeface="+mn-ea"/>
              </a:rPr>
              <a:t>  </a:t>
            </a: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rPr>
              <a:t> </a:t>
            </a:r>
            <a:r>
              <a:rPr lang="ja-JP" altLang="zh-CN" sz="2000">
                <a:highlight>
                  <a:srgbClr val="000000">
                    <a:alpha val="0"/>
                  </a:srgbClr>
                </a:highlight>
              </a:rPr>
              <a:t>　</a:t>
            </a:r>
            <a:r>
              <a:rPr lang="en-US" altLang="ja-JP" sz="2000">
                <a:highlight>
                  <a:srgbClr val="000000">
                    <a:alpha val="0"/>
                  </a:srgbClr>
                </a:highlight>
              </a:rPr>
              <a:t> </a:t>
            </a:r>
            <a:r>
              <a:rPr lang="zh-CN" altLang="en-US" sz="2000">
                <a:highlight>
                  <a:srgbClr val="000000">
                    <a:alpha val="0"/>
                  </a:srgbClr>
                </a:highlight>
              </a:rPr>
              <a:t>两件事一起发生。</a:t>
            </a:r>
            <a:r>
              <a:rPr lang="en-US" altLang="zh-CN" sz="2000">
                <a:highlight>
                  <a:srgbClr val="000000">
                    <a:alpha val="0"/>
                  </a:srgbClr>
                </a:highlight>
              </a:rPr>
              <a:t>  </a:t>
            </a:r>
            <a:endParaRPr lang="zh-CN" altLang="en-US" sz="2000">
              <a:highlight>
                <a:srgbClr val="000000">
                  <a:alpha val="0"/>
                </a:srgbClr>
              </a:highlight>
            </a:endParaRPr>
          </a:p>
          <a:p>
            <a:pPr indent="0" fontAlgn="auto">
              <a:lnSpc>
                <a:spcPct val="150000"/>
              </a:lnSpc>
            </a:pPr>
            <a:r>
              <a:rPr lang="en-US" altLang="zh-CN" sz="2000">
                <a:highlight>
                  <a:srgbClr val="000000">
                    <a:alpha val="0"/>
                  </a:srgbClr>
                </a:highlight>
                <a:hlinkClick r:id="rId4" action="ppaction://hlinksldjump"/>
              </a:rPr>
              <a:t>4-1-4   </a:t>
            </a:r>
            <a:r>
              <a:rPr lang="zh-CN" altLang="en-US" sz="2000">
                <a:highlight>
                  <a:srgbClr val="000000">
                    <a:alpha val="0"/>
                  </a:srgbClr>
                </a:highlight>
                <a:hlinkClick r:id="rId4" action="ppaction://hlinksldjump"/>
              </a:rPr>
              <a:t>Ｎにある</a:t>
            </a:r>
            <a:r>
              <a:rPr lang="zh-CN" altLang="en-US" sz="2000">
                <a:highlight>
                  <a:srgbClr val="000000">
                    <a:alpha val="0"/>
                  </a:srgbClr>
                </a:highlight>
              </a:rPr>
              <a:t>＜抽象的处所＞</a:t>
            </a:r>
            <a:r>
              <a:rPr lang="en-US" altLang="zh-CN" sz="2000">
                <a:highlight>
                  <a:srgbClr val="000000">
                    <a:alpha val="0"/>
                  </a:srgbClr>
                </a:highlight>
              </a:rPr>
              <a:t>    </a:t>
            </a:r>
            <a:endParaRPr lang="zh-CN" altLang="en-US" sz="2000">
              <a:highlight>
                <a:srgbClr val="000000">
                  <a:alpha val="0"/>
                </a:srgbClr>
              </a:highlight>
            </a:endParaRPr>
          </a:p>
          <a:p>
            <a:pPr indent="0" fontAlgn="auto">
              <a:lnSpc>
                <a:spcPct val="150000"/>
              </a:lnSpc>
            </a:pPr>
            <a:r>
              <a:rPr lang="en-US" altLang="zh-CN" sz="2000">
                <a:highlight>
                  <a:srgbClr val="000000">
                    <a:alpha val="0"/>
                  </a:srgbClr>
                </a:highlight>
                <a:sym typeface="+mn-ea"/>
                <a:hlinkClick r:id="rId5" action="ppaction://hlinksldjump"/>
              </a:rPr>
              <a:t>9-1-3   </a:t>
            </a:r>
            <a:r>
              <a:rPr lang="ja-JP" sz="2000">
                <a:highlight>
                  <a:srgbClr val="000000">
                    <a:alpha val="0"/>
                  </a:srgbClr>
                </a:highlight>
                <a:sym typeface="+mn-ea"/>
                <a:hlinkClick r:id="rId5" action="ppaction://hlinksldjump"/>
              </a:rPr>
              <a:t>V（ら）れた/ Vることができた/ Nできた</a:t>
            </a:r>
            <a:r>
              <a:rPr lang="zh-CN" altLang="en-US" sz="2000">
                <a:highlight>
                  <a:srgbClr val="000000">
                    <a:alpha val="0"/>
                  </a:srgbClr>
                </a:highlight>
                <a:sym typeface="+mn-ea"/>
              </a:rPr>
              <a:t>＜最终实现＞</a:t>
            </a:r>
            <a:r>
              <a:rPr lang="en-US" altLang="zh-CN" sz="2000">
                <a:highlight>
                  <a:srgbClr val="000000">
                    <a:alpha val="0"/>
                  </a:srgbClr>
                </a:highlight>
                <a:sym typeface="+mn-ea"/>
              </a:rPr>
              <a:t>   </a:t>
            </a:r>
            <a:endParaRPr lang="zh-CN" altLang="en-US" sz="2000">
              <a:highlight>
                <a:srgbClr val="000000">
                  <a:alpha val="0"/>
                </a:srgbClr>
              </a:highlight>
              <a:sym typeface="+mn-ea"/>
            </a:endParaRPr>
          </a:p>
          <a:p>
            <a:pPr indent="0" algn="l" fontAlgn="auto">
              <a:lnSpc>
                <a:spcPct val="150000"/>
              </a:lnSpc>
              <a:buClrTx/>
              <a:buSzTx/>
              <a:buFontTx/>
            </a:pPr>
            <a:r>
              <a:rPr lang="en-US" altLang="zh-CN" sz="2000">
                <a:highlight>
                  <a:srgbClr val="000000">
                    <a:alpha val="0"/>
                  </a:srgbClr>
                </a:highlight>
                <a:sym typeface="+mn-ea"/>
                <a:hlinkClick r:id="rId4" action="ppaction://hlinksldjump"/>
              </a:rPr>
              <a:t>9-1-4   </a:t>
            </a:r>
            <a:r>
              <a:rPr lang="ja-JP" sz="2000">
                <a:highlight>
                  <a:srgbClr val="FFFF00"/>
                </a:highlight>
                <a:sym typeface="+mn-ea"/>
                <a:hlinkClick r:id="rId4" action="ppaction://hlinksldjump"/>
              </a:rPr>
              <a:t>〜ば 〜</a:t>
            </a:r>
            <a:r>
              <a:rPr lang="ja-JP" sz="2000">
                <a:highlight>
                  <a:srgbClr val="000000">
                    <a:alpha val="0"/>
                  </a:srgbClr>
                </a:highlight>
                <a:sym typeface="+mn-ea"/>
                <a:hlinkClick r:id="rId4" action="ppaction://hlinksldjump"/>
              </a:rPr>
              <a:t>ほど</a:t>
            </a:r>
            <a:r>
              <a:rPr lang="zh-CN" altLang="en-US" sz="2000">
                <a:highlight>
                  <a:srgbClr val="000000">
                    <a:alpha val="0"/>
                  </a:srgbClr>
                </a:highlight>
                <a:sym typeface="+mn-ea"/>
              </a:rPr>
              <a:t>＜程度递进＞</a:t>
            </a:r>
            <a:r>
              <a:rPr lang="en-US" altLang="zh-CN" sz="2000">
                <a:highlight>
                  <a:srgbClr val="000000">
                    <a:alpha val="0"/>
                  </a:srgbClr>
                </a:highlight>
                <a:sym typeface="+mn-ea"/>
              </a:rPr>
              <a:t>  </a:t>
            </a:r>
            <a:endParaRPr lang="zh-CN" altLang="en-US" sz="2000">
              <a:highlight>
                <a:srgbClr val="000000">
                  <a:alpha val="0"/>
                </a:srgbClr>
              </a:highlight>
              <a:sym typeface="+mn-ea"/>
            </a:endParaRPr>
          </a:p>
          <a:p>
            <a:pPr indent="0" algn="l" fontAlgn="auto">
              <a:lnSpc>
                <a:spcPct val="150000"/>
              </a:lnSpc>
              <a:buClrTx/>
              <a:buSzTx/>
              <a:buFontTx/>
            </a:pPr>
            <a:r>
              <a:rPr lang="en-US" altLang="zh-CN" sz="2000">
                <a:highlight>
                  <a:srgbClr val="000000">
                    <a:alpha val="0"/>
                  </a:srgbClr>
                </a:highlight>
                <a:sym typeface="+mn-ea"/>
                <a:hlinkClick r:id="rId6" action="ppaction://hlinksldjump"/>
              </a:rPr>
              <a:t>9-2-1   </a:t>
            </a:r>
            <a:r>
              <a:rPr lang="ja-JP" sz="2000">
                <a:highlight>
                  <a:srgbClr val="000000">
                    <a:alpha val="0"/>
                  </a:srgbClr>
                </a:highlight>
                <a:sym typeface="+mn-ea"/>
                <a:hlinkClick r:id="rId6" action="ppaction://hlinksldjump"/>
              </a:rPr>
              <a:t>Vながら</a:t>
            </a:r>
            <a:r>
              <a:rPr lang="zh-CN" altLang="en-US" sz="2000">
                <a:highlight>
                  <a:srgbClr val="000000">
                    <a:alpha val="0"/>
                  </a:srgbClr>
                </a:highlight>
                <a:sym typeface="+mn-ea"/>
              </a:rPr>
              <a:t>＜同时＞</a:t>
            </a:r>
            <a:r>
              <a:rPr lang="en-US" altLang="zh-CN" sz="2000">
                <a:highlight>
                  <a:srgbClr val="000000">
                    <a:alpha val="0"/>
                  </a:srgbClr>
                </a:highlight>
                <a:sym typeface="+mn-ea"/>
              </a:rPr>
              <a:t> </a:t>
            </a:r>
            <a:r>
              <a:rPr lang="en-US" altLang="ja-JP" sz="2000">
                <a:highlight>
                  <a:srgbClr val="000000">
                    <a:alpha val="0"/>
                  </a:srgbClr>
                </a:highlight>
                <a:sym typeface="+mn-ea"/>
              </a:rPr>
              <a:t>VR</a:t>
            </a:r>
            <a:r>
              <a:rPr lang="ja-JP" altLang="en-US" sz="2000">
                <a:highlight>
                  <a:srgbClr val="000000">
                    <a:alpha val="0"/>
                  </a:srgbClr>
                </a:highlight>
                <a:sym typeface="+mn-ea"/>
              </a:rPr>
              <a:t>ながら</a:t>
            </a:r>
            <a:r>
              <a:rPr lang="en-US" altLang="zh-CN" sz="2000">
                <a:highlight>
                  <a:srgbClr val="000000">
                    <a:alpha val="0"/>
                  </a:srgbClr>
                </a:highlight>
                <a:sym typeface="+mn-ea"/>
              </a:rPr>
              <a:t> </a:t>
            </a:r>
            <a:endParaRPr lang="zh-CN" altLang="en-US" sz="2000">
              <a:highlight>
                <a:srgbClr val="000000">
                  <a:alpha val="0"/>
                </a:srgbClr>
              </a:highlight>
              <a:sym typeface="+mn-ea"/>
            </a:endParaRPr>
          </a:p>
          <a:p>
            <a:pPr indent="0" algn="l" fontAlgn="auto">
              <a:lnSpc>
                <a:spcPct val="150000"/>
              </a:lnSpc>
              <a:buClrTx/>
              <a:buSzTx/>
              <a:buFontTx/>
            </a:pPr>
            <a:r>
              <a:rPr lang="en-US" altLang="zh-CN" sz="2000">
                <a:highlight>
                  <a:srgbClr val="000000">
                    <a:alpha val="0"/>
                  </a:srgbClr>
                </a:highlight>
                <a:sym typeface="+mn-ea"/>
                <a:hlinkClick r:id="rId7" action="ppaction://hlinksldjump"/>
              </a:rPr>
              <a:t>10-2-2   </a:t>
            </a:r>
            <a:r>
              <a:rPr lang="ja-JP" sz="2000">
                <a:highlight>
                  <a:srgbClr val="000000">
                    <a:alpha val="0"/>
                  </a:srgbClr>
                </a:highlight>
                <a:sym typeface="+mn-ea"/>
                <a:hlinkClick r:id="rId7" action="ppaction://hlinksldjump"/>
              </a:rPr>
              <a:t>N₁はN₂ほど~ない</a:t>
            </a:r>
            <a:r>
              <a:rPr lang="zh-CN" altLang="en-US" sz="2000">
                <a:highlight>
                  <a:srgbClr val="000000">
                    <a:alpha val="0"/>
                  </a:srgbClr>
                </a:highlight>
                <a:sym typeface="+mn-ea"/>
              </a:rPr>
              <a:t>＜比较＞</a:t>
            </a:r>
            <a:endParaRPr lang="zh-CN" altLang="en-US" sz="2000">
              <a:highlight>
                <a:srgbClr val="000000">
                  <a:alpha val="0"/>
                </a:srgbClr>
              </a:highlight>
              <a:sym typeface="+mn-ea"/>
            </a:endParaRPr>
          </a:p>
          <a:p>
            <a:pPr indent="0" algn="l" fontAlgn="auto">
              <a:lnSpc>
                <a:spcPct val="150000"/>
              </a:lnSpc>
              <a:buClrTx/>
              <a:buSzTx/>
              <a:buFontTx/>
            </a:pPr>
            <a:r>
              <a:rPr lang="en-US" altLang="zh-CN" sz="2000">
                <a:highlight>
                  <a:srgbClr val="000000">
                    <a:alpha val="0"/>
                  </a:srgbClr>
                </a:highlight>
                <a:sym typeface="+mn-ea"/>
                <a:hlinkClick r:id="rId8" action="ppaction://hlinksldjump"/>
              </a:rPr>
              <a:t>11-1-1   </a:t>
            </a:r>
            <a:r>
              <a:rPr lang="ja-JP" sz="2000">
                <a:highlight>
                  <a:srgbClr val="000000">
                    <a:alpha val="0"/>
                  </a:srgbClr>
                </a:highlight>
                <a:sym typeface="+mn-ea"/>
                <a:hlinkClick r:id="rId8" action="ppaction://hlinksldjump"/>
              </a:rPr>
              <a:t>～てしかたがない</a:t>
            </a:r>
            <a:r>
              <a:rPr lang="zh-CN" altLang="en-US" sz="2000">
                <a:highlight>
                  <a:srgbClr val="000000">
                    <a:alpha val="0"/>
                  </a:srgbClr>
                </a:highlight>
                <a:sym typeface="+mn-ea"/>
              </a:rPr>
              <a:t>＜极端的心理状态＞</a:t>
            </a:r>
            <a:r>
              <a:rPr lang="en-US" altLang="zh-CN" sz="2000">
                <a:highlight>
                  <a:srgbClr val="000000">
                    <a:alpha val="0"/>
                  </a:srgbClr>
                </a:highlight>
                <a:sym typeface="+mn-ea"/>
              </a:rPr>
              <a:t>  </a:t>
            </a:r>
            <a:r>
              <a:rPr lang="zh-CN" altLang="en-US" sz="2000">
                <a:highlight>
                  <a:srgbClr val="000000">
                    <a:alpha val="0"/>
                  </a:srgbClr>
                </a:highlight>
                <a:sym typeface="+mn-ea"/>
              </a:rPr>
              <a:t>心理，</a:t>
            </a:r>
            <a:r>
              <a:rPr lang="zh-CN" altLang="en-US" sz="2000">
                <a:highlight>
                  <a:srgbClr val="000000">
                    <a:alpha val="0"/>
                  </a:srgbClr>
                </a:highlight>
                <a:sym typeface="+mn-ea"/>
              </a:rPr>
              <a:t>生理。</a:t>
            </a:r>
            <a:endParaRPr lang="zh-CN" altLang="en-US" sz="2000">
              <a:highlight>
                <a:srgbClr val="000000">
                  <a:alpha val="0"/>
                </a:srgbClr>
              </a:highlight>
              <a:sym typeface="+mn-ea"/>
            </a:endParaRPr>
          </a:p>
          <a:p>
            <a:pPr indent="0" fontAlgn="auto">
              <a:lnSpc>
                <a:spcPct val="150000"/>
              </a:lnSpc>
            </a:pP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hlinkClick r:id="rId9" action="ppaction://hlinksldjump"/>
              </a:rPr>
              <a:t>11-2-4  </a:t>
            </a:r>
            <a:r>
              <a:rPr lang="ja-JP" sz="2000" dirty="0">
                <a:highlight>
                  <a:srgbClr val="000000">
                    <a:alpha val="0"/>
                  </a:srgbClr>
                </a:highlight>
                <a:latin typeface="微软雅黑" panose="020B0503020204020204" pitchFamily="34" charset="-122"/>
                <a:ea typeface="微软雅黑" panose="020B0503020204020204" pitchFamily="34" charset="-122"/>
                <a:sym typeface="+mn-ea"/>
                <a:hlinkClick r:id="rId9" action="ppaction://hlinksldjump"/>
              </a:rPr>
              <a:t>～とは限らない</a:t>
            </a:r>
            <a:r>
              <a:rPr sz="2000" dirty="0">
                <a:highlight>
                  <a:srgbClr val="000000">
                    <a:alpha val="0"/>
                  </a:srgbClr>
                </a:highlight>
                <a:latin typeface="微软雅黑" panose="020B0503020204020204" pitchFamily="34" charset="-122"/>
                <a:ea typeface="微软雅黑" panose="020B0503020204020204" pitchFamily="34" charset="-122"/>
                <a:sym typeface="+mn-ea"/>
              </a:rPr>
              <a:t>＜否定性可能＞</a:t>
            </a:r>
            <a:r>
              <a:rPr lang="en-US" sz="2000" dirty="0">
                <a:highlight>
                  <a:srgbClr val="000000">
                    <a:alpha val="0"/>
                  </a:srgbClr>
                </a:highlight>
                <a:latin typeface="微软雅黑" panose="020B0503020204020204" pitchFamily="34" charset="-122"/>
                <a:ea typeface="微软雅黑" panose="020B0503020204020204" pitchFamily="34" charset="-122"/>
                <a:sym typeface="+mn-ea"/>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不一定</a:t>
            </a:r>
            <a:endParaRPr sz="2000" dirty="0">
              <a:highlight>
                <a:srgbClr val="000000">
                  <a:alpha val="0"/>
                </a:srgbClr>
              </a:highlight>
              <a:latin typeface="微软雅黑" panose="020B0503020204020204" pitchFamily="34" charset="-122"/>
              <a:ea typeface="微软雅黑" panose="020B0503020204020204" pitchFamily="34" charset="-122"/>
              <a:sym typeface="+mn-ea"/>
            </a:endParaRPr>
          </a:p>
          <a:p>
            <a:pPr indent="0" fontAlgn="auto">
              <a:lnSpc>
                <a:spcPct val="150000"/>
              </a:lnSpc>
            </a:pP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hlinkClick r:id="rId10" action="ppaction://hlinksldjump"/>
              </a:rPr>
              <a:t>11-3-1  </a:t>
            </a:r>
            <a:r>
              <a:rPr lang="ja-JP" sz="2000" dirty="0">
                <a:highlight>
                  <a:srgbClr val="000000">
                    <a:alpha val="0"/>
                  </a:srgbClr>
                </a:highlight>
                <a:latin typeface="微软雅黑" panose="020B0503020204020204" pitchFamily="34" charset="-122"/>
                <a:ea typeface="微软雅黑" panose="020B0503020204020204" pitchFamily="34" charset="-122"/>
                <a:sym typeface="+mn-ea"/>
                <a:hlinkClick r:id="rId10" action="ppaction://hlinksldjump"/>
              </a:rPr>
              <a:t>～まる/める</a:t>
            </a:r>
            <a:r>
              <a:rPr sz="2000" dirty="0">
                <a:highlight>
                  <a:srgbClr val="000000">
                    <a:alpha val="0"/>
                  </a:srgbClr>
                </a:highlight>
                <a:latin typeface="微软雅黑" panose="020B0503020204020204" pitchFamily="34" charset="-122"/>
                <a:ea typeface="微软雅黑" panose="020B0503020204020204" pitchFamily="34" charset="-122"/>
                <a:sym typeface="+mn-ea"/>
              </a:rPr>
              <a:t>＜程度的发展＞</a:t>
            </a:r>
            <a:r>
              <a:rPr lang="en-US" sz="2000" dirty="0">
                <a:highlight>
                  <a:srgbClr val="000000">
                    <a:alpha val="0"/>
                  </a:srgbClr>
                </a:highlight>
                <a:latin typeface="微软雅黑" panose="020B0503020204020204" pitchFamily="34" charset="-122"/>
                <a:ea typeface="微软雅黑" panose="020B0503020204020204" pitchFamily="34" charset="-122"/>
                <a:sym typeface="+mn-ea"/>
              </a:rPr>
              <a:t> </a:t>
            </a:r>
            <a:endParaRPr lang="zh-CN" altLang="en-US" sz="2000">
              <a:highlight>
                <a:srgbClr val="000000">
                  <a:alpha val="0"/>
                </a:srgbClr>
              </a:highlight>
              <a:sym typeface="+mn-ea"/>
            </a:endParaRPr>
          </a:p>
          <a:p>
            <a:pPr indent="0" fontAlgn="auto">
              <a:lnSpc>
                <a:spcPct val="150000"/>
              </a:lnSpc>
            </a:pPr>
            <a:r>
              <a:rPr lang="en-US" altLang="zh-CN" sz="2000" dirty="0">
                <a:highlight>
                  <a:srgbClr val="000000">
                    <a:alpha val="0"/>
                  </a:srgbClr>
                </a:highlight>
                <a:latin typeface="微软雅黑" panose="020B0503020204020204" pitchFamily="34" charset="-122"/>
                <a:ea typeface="微软雅黑" panose="020B0503020204020204" pitchFamily="34" charset="-122"/>
                <a:sym typeface="+mn-ea"/>
                <a:hlinkClick r:id="rId11" action="ppaction://hlinksldjump"/>
              </a:rPr>
              <a:t>11-3-2  </a:t>
            </a:r>
            <a:r>
              <a:rPr lang="ja-JP" sz="2000" dirty="0">
                <a:highlight>
                  <a:srgbClr val="000000">
                    <a:alpha val="0"/>
                  </a:srgbClr>
                </a:highlight>
                <a:latin typeface="微软雅黑" panose="020B0503020204020204" pitchFamily="34" charset="-122"/>
                <a:ea typeface="微软雅黑" panose="020B0503020204020204" pitchFamily="34" charset="-122"/>
                <a:sym typeface="+mn-ea"/>
                <a:hlinkClick r:id="rId11" action="ppaction://hlinksldjump"/>
              </a:rPr>
              <a:t>感情形容词＋させる</a:t>
            </a:r>
            <a:r>
              <a:rPr sz="2000" dirty="0">
                <a:highlight>
                  <a:srgbClr val="000000">
                    <a:alpha val="0"/>
                  </a:srgbClr>
                </a:highlight>
                <a:latin typeface="微软雅黑" panose="020B0503020204020204" pitchFamily="34" charset="-122"/>
                <a:ea typeface="微软雅黑" panose="020B0503020204020204" pitchFamily="34" charset="-122"/>
                <a:sym typeface="+mn-ea"/>
              </a:rPr>
              <a:t>＜引发感情＞</a:t>
            </a:r>
            <a:r>
              <a:rPr lang="en-US" sz="2000" dirty="0">
                <a:highlight>
                  <a:srgbClr val="000000">
                    <a:alpha val="0"/>
                  </a:srgbClr>
                </a:highlight>
                <a:latin typeface="微软雅黑" panose="020B0503020204020204" pitchFamily="34" charset="-122"/>
                <a:ea typeface="微软雅黑" panose="020B0503020204020204" pitchFamily="34" charset="-122"/>
                <a:sym typeface="+mn-ea"/>
              </a:rPr>
              <a:t>N</a:t>
            </a:r>
            <a:r>
              <a:rPr lang="ja-JP" altLang="en-US" sz="2000" dirty="0">
                <a:solidFill>
                  <a:srgbClr val="FF0000"/>
                </a:solidFill>
                <a:highlight>
                  <a:srgbClr val="FFFF00"/>
                </a:highlight>
                <a:latin typeface="微软雅黑" panose="020B0503020204020204" pitchFamily="34" charset="-122"/>
                <a:ea typeface="微软雅黑" panose="020B0503020204020204" pitchFamily="34" charset="-122"/>
                <a:sym typeface="+mn-ea"/>
              </a:rPr>
              <a:t>を</a:t>
            </a:r>
            <a:r>
              <a:rPr lang="ja-JP" altLang="en-US" sz="2000" dirty="0">
                <a:highlight>
                  <a:srgbClr val="000000">
                    <a:alpha val="0"/>
                  </a:srgbClr>
                </a:highlight>
                <a:latin typeface="微软雅黑" panose="020B0503020204020204" pitchFamily="34" charset="-122"/>
                <a:ea typeface="微软雅黑" panose="020B0503020204020204" pitchFamily="34" charset="-122"/>
                <a:sym typeface="+mn-ea"/>
              </a:rPr>
              <a:t>感動</a:t>
            </a:r>
            <a:r>
              <a:rPr lang="ja-JP" sz="2000" dirty="0">
                <a:highlight>
                  <a:srgbClr val="000000">
                    <a:alpha val="0"/>
                  </a:srgbClr>
                </a:highlight>
                <a:latin typeface="微软雅黑" panose="020B0503020204020204" pitchFamily="34" charset="-122"/>
                <a:ea typeface="微软雅黑" panose="020B0503020204020204" pitchFamily="34" charset="-122"/>
                <a:sym typeface="+mn-ea"/>
              </a:rPr>
              <a:t>させる</a:t>
            </a:r>
            <a:endParaRPr lang="ja-JP" sz="2000" dirty="0">
              <a:highlight>
                <a:srgbClr val="000000">
                  <a:alpha val="0"/>
                </a:srgbClr>
              </a:highligh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38810" y="434975"/>
            <a:ext cx="10915015" cy="55695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Ｎの</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るたびに</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同一情况的反复</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意义：表示某种动作、行为反复进行或某种现象反复出现时所发生的相同的情况。</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每当</a:t>
            </a: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；每</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都</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动作性名词+のたびに</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动词的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原型</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+たびに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じょうえい</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ている　ておる</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日本のアニメ</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（动漫）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は中国で</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上映する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たびに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人気を呼んでおり、中国のアニメも世界から注目を集めている。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この写真を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見る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たびに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、昔のことを思い出します</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endPar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鈴木さんは北京へ</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来る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たびに</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、私を訪ねてくれます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学生たちは、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大学祭の</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たびに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、いろいろな模擬店を出します。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77026" y="504556"/>
            <a:ext cx="10675299" cy="5427345"/>
          </a:xfrm>
          <a:prstGeom prst="rect">
            <a:avLst/>
          </a:prstGeom>
          <a:noFill/>
        </p:spPr>
        <p:txBody>
          <a:bodyPr wrap="square" rtlCol="0">
            <a:spAutoFit/>
          </a:bodyPr>
          <a:lstStyle/>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Ｎにある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抽象的处所</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意义：表示处在某种不断变化的状况之中。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处于....（情况情景）</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接续：（表达“趋势、</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阶段、水平”等意义的）名词</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に＋ある</a:t>
            </a:r>
            <a:endPar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说明：一般用于书面语或正式的场合。</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近年は黄砂を観測する日が</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減少傾向</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にある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という効果を見せております。</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この面での中国の研究は、世界でも高い</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レベル</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にある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近年、人口は</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減少傾向</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にあり</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、少子化が進行している。しょうしか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ジャイアントパンダ</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大熊猫</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は絶滅の</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危機</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にある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動物である。</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47101"/>
            <a:ext cx="10675299" cy="608012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V（ら）れた/ Vることができた/ Nできた</a:t>
            </a:r>
            <a:r>
              <a:rPr kumimoji="0" lang="ja-JP"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最终实现</a:t>
            </a:r>
            <a:r>
              <a:rPr kumimoji="0" lang="ja-JP"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意义：表示动作主体期望的事情最终得以实现或目标达成，含有</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难得、不易之意。</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 （终于）……成了 ; （总算）……</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辛いものが食べられる。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动词的能动态V（ら）れ</a:t>
            </a:r>
            <a:r>
              <a:rPr lang="zh-CN" altLang="en-US" sz="2000" strike="sngStrike"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+た</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日本が話せた。　　日本語ができた。</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动词的词典形+ことができた</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日本語を話すことができる。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动作性名词+できた</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说明：经常与副词「やっと」 「ようやく」等搭配使用。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sz="2200" noProof="0" dirty="0">
                <a:ln>
                  <a:noFill/>
                </a:ln>
                <a:effectLst/>
                <a:uLnTx/>
                <a:uFillTx/>
                <a:latin typeface="Kozuka Gothic Pro R" panose="020B0400000000000000" pitchFamily="34" charset="-128"/>
                <a:ea typeface="Kozuka Gothic Pro R" panose="020B0400000000000000" pitchFamily="34" charset="-128"/>
                <a:sym typeface="+mn-ea"/>
              </a:rPr>
              <a:t>キャンセルが出たみたいで、昨日やっと</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予約できた</a:t>
            </a:r>
            <a:r>
              <a:rPr lang="ja-JP" sz="2200" noProof="0" dirty="0">
                <a:ln>
                  <a:noFill/>
                </a:ln>
                <a:effectLst/>
                <a:uLnTx/>
                <a:uFillTx/>
                <a:latin typeface="Kozuka Gothic Pro R" panose="020B0400000000000000" pitchFamily="34" charset="-128"/>
                <a:ea typeface="Kozuka Gothic Pro R" panose="020B0400000000000000" pitchFamily="34" charset="-128"/>
                <a:sym typeface="+mn-ea"/>
              </a:rPr>
              <a:t>んです。</a:t>
            </a:r>
            <a:endParaRPr lang="ja-JP" sz="2200" noProof="0" dirty="0">
              <a:ln>
                <a:noFill/>
              </a:ln>
              <a:effectLst/>
              <a:uLnTx/>
              <a:uFillTx/>
              <a:latin typeface="Kozuka Gothic Pro R" panose="020B0400000000000000" pitchFamily="34" charset="-128"/>
              <a:ea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zh-CN" sz="22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(2)</a:t>
            </a:r>
            <a:r>
              <a:rPr lang="ja-JP" altLang="en-US" sz="2200" noProof="0" dirty="0">
                <a:ln>
                  <a:noFill/>
                </a:ln>
                <a:effectLst/>
                <a:uLnTx/>
                <a:uFillTx/>
                <a:latin typeface="Kozuka Gothic Pro R" panose="020B0400000000000000" pitchFamily="34" charset="-128"/>
                <a:ea typeface="Kozuka Gothic Pro R" panose="020B0400000000000000" pitchFamily="34" charset="-128"/>
                <a:sym typeface="+mn-ea"/>
              </a:rPr>
              <a:t>3回目でやっと試験に</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合格できた</a:t>
            </a:r>
            <a:r>
              <a:rPr lang="ja-JP" altLang="en-US" sz="2200" noProof="0" dirty="0">
                <a:ln>
                  <a:noFill/>
                </a:ln>
                <a:effectLst/>
                <a:uLnTx/>
                <a:uFillTx/>
                <a:latin typeface="Kozuka Gothic Pro R" panose="020B0400000000000000" pitchFamily="34" charset="-128"/>
                <a:ea typeface="Kozuka Gothic Pro R" panose="020B0400000000000000" pitchFamily="34" charset="-128"/>
                <a:sym typeface="+mn-ea"/>
              </a:rPr>
              <a:t>。</a:t>
            </a:r>
            <a:endParaRPr kumimoji="0" lang="ja-JP" altLang="en-US" sz="22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200" noProof="0" dirty="0">
                <a:ln>
                  <a:noFill/>
                </a:ln>
                <a:effectLst/>
                <a:uLnTx/>
                <a:uFillTx/>
                <a:latin typeface="Kozuka Gothic Pro R" panose="020B0400000000000000" pitchFamily="34" charset="-128"/>
                <a:ea typeface="Kozuka Gothic Pro R" panose="020B0400000000000000" pitchFamily="34" charset="-128"/>
                <a:sym typeface="+mn-ea"/>
              </a:rPr>
              <a:t>昨日久しぶりに8時間</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寝ることができた</a:t>
            </a:r>
            <a:r>
              <a:rPr lang="ja-JP" altLang="en-US" sz="2200" noProof="0" dirty="0">
                <a:ln>
                  <a:noFill/>
                </a:ln>
                <a:effectLst/>
                <a:uLnTx/>
                <a:uFillTx/>
                <a:latin typeface="Kozuka Gothic Pro R" panose="020B0400000000000000" pitchFamily="34" charset="-128"/>
                <a:ea typeface="Kozuka Gothic Pro R" panose="020B0400000000000000" pitchFamily="34" charset="-128"/>
                <a:sym typeface="+mn-ea"/>
              </a:rPr>
              <a:t>。</a:t>
            </a:r>
            <a:endParaRPr kumimoji="0" lang="ja-JP" altLang="en-US" sz="22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200" noProof="0" dirty="0">
                <a:ln>
                  <a:noFill/>
                </a:ln>
                <a:effectLst/>
                <a:uLnTx/>
                <a:uFillTx/>
                <a:latin typeface="Kozuka Gothic Pro R" panose="020B0400000000000000" pitchFamily="34" charset="-128"/>
                <a:ea typeface="Kozuka Gothic Pro R" panose="020B0400000000000000" pitchFamily="34" charset="-128"/>
                <a:sym typeface="+mn-ea"/>
              </a:rPr>
              <a:t>ずっと欲しかった本が</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買えた</a:t>
            </a:r>
            <a:r>
              <a:rPr lang="ja-JP" altLang="en-US" sz="2200" noProof="0" dirty="0">
                <a:ln>
                  <a:noFill/>
                </a:ln>
                <a:effectLst/>
                <a:uLnTx/>
                <a:uFillTx/>
                <a:latin typeface="Kozuka Gothic Pro R" panose="020B0400000000000000" pitchFamily="34" charset="-128"/>
                <a:ea typeface="Kozuka Gothic Pro R" panose="020B0400000000000000" pitchFamily="34" charset="-128"/>
                <a:sym typeface="+mn-ea"/>
              </a:rPr>
              <a:t>ので嬉しい。</a:t>
            </a:r>
            <a:endPar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13116"/>
            <a:ext cx="10675299" cy="603123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〜ば 〜ほど</a:t>
            </a:r>
            <a:r>
              <a:rPr kumimoji="0" lang="ja-JP"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程度递进</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意义：表示随着前句所述的动作、行为或性质状态的发展变化，主句所述的性质状态就越典型或随之发生相应的变化。</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越……越……</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接续：动词、形容词的「ば」条件形与同一用词的连体形后接 「ほど」的形式</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搭配。</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Ⅲ</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类</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动词的「する」，有「NすればNするほど」和「Nすればするほど」两种形式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毎年この時期、チケットの予約は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早けれぱ早いほど</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いいんですよ。</a:t>
            </a:r>
            <a:r>
              <a:rPr kumimoji="0" lang="en-US" altLang="zh-CN" sz="2400" b="0" i="0" u="none" strike="noStrike" kern="1200" cap="none" spc="0" normalizeH="0" baseline="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(2)機械の操作は、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簡単なら（ば）簡単なほど</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いいと思います。</a:t>
            </a:r>
            <a:r>
              <a:rPr kumimoji="0" lang="en-US" altLang="ja-JP"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(3)日本語は、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勉強すればするほど</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難しくなります。</a:t>
            </a:r>
            <a:r>
              <a:rPr kumimoji="0" lang="en-US" altLang="zh-CN" sz="2400" b="0" i="0" u="none" strike="noStrike" kern="1200" cap="none" spc="0" normalizeH="0" baseline="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聞けば聞くほど</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おもしろい話です。　</a:t>
            </a:r>
            <a:r>
              <a:rPr lang="en-US" altLang="zh-CN" sz="240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(5)厳しい時代で</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あれば（そうで）あるほど</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、自分を磨けるのだ。</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en-US" altLang="zh-CN" sz="240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54086"/>
            <a:ext cx="10675299" cy="5499100"/>
          </a:xfrm>
          <a:prstGeom prst="rect">
            <a:avLst/>
          </a:prstGeom>
          <a:noFill/>
        </p:spPr>
        <p:txBody>
          <a:bodyPr wrap="square" rtlCol="0">
            <a:spAutoFit/>
          </a:bodyPr>
          <a:lstStyle/>
          <a:p>
            <a:pPr algn="just">
              <a:lnSpc>
                <a:spcPct val="190000"/>
              </a:lnSpc>
              <a:spcBef>
                <a:spcPct val="0"/>
              </a:spcBef>
              <a:buClr>
                <a:prstClr val="black"/>
              </a:buClr>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Vながら</a:t>
            </a:r>
            <a:r>
              <a:rPr lang="ja-JP" altLang="en-US" sz="28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同时</a:t>
            </a:r>
            <a:r>
              <a:rPr lang="ja-JP" altLang="en-US" sz="28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ja-JP"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意义：表示两个动作同时进行或持续交替进行。</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译文：一边</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一边</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；边</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边</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接续：</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动词第一连用形</a:t>
            </a:r>
            <a:r>
              <a:rPr lang="en-US" altLang="ja-JP" sz="2000">
                <a:solidFill>
                  <a:prstClr val="black"/>
                </a:solidFill>
                <a:latin typeface="微软雅黑" panose="020B0503020204020204" pitchFamily="34" charset="-122"/>
                <a:ea typeface="微软雅黑" panose="020B0503020204020204" pitchFamily="34" charset="-122"/>
              </a:rPr>
              <a:t>+</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ながら</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说明：两个动作必须是同一个动作主体。</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父も母も、ときどき涙を</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拭きながら</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、お祝いのスピーチを聞いていました。</a:t>
            </a:r>
            <a:endPar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弟はいつもテレビを</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見ながら</a:t>
            </a: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、宿題をしています。</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李さんはアルバイトを</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しながら</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日本語の勉強をしている。</a:t>
            </a:r>
            <a:endPar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
        <p:nvSpPr>
          <p:cNvPr id="11" name="文本框 10"/>
          <p:cNvSpPr txBox="1"/>
          <p:nvPr/>
        </p:nvSpPr>
        <p:spPr>
          <a:xfrm>
            <a:off x="772795" y="612775"/>
            <a:ext cx="10206355" cy="5403215"/>
          </a:xfrm>
          <a:prstGeom prst="rect">
            <a:avLst/>
          </a:prstGeom>
          <a:noFill/>
        </p:spPr>
        <p:txBody>
          <a:bodyPr wrap="square" rtlCol="0" anchor="t">
            <a:spAutoFit/>
          </a:bodyPr>
          <a:p>
            <a:pPr>
              <a:lnSpc>
                <a:spcPct val="14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N₁はN₂ほど~ない</a:t>
            </a:r>
            <a:r>
              <a:rPr lang="en-US" alt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〈比较〉</a:t>
            </a:r>
            <a:r>
              <a:rPr lang="ja-JP"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ja-JP" sz="28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40000"/>
              </a:lnSpc>
            </a:pP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私は高橋さんより綺麗です。　</a:t>
            </a:r>
            <a:r>
              <a:rPr lang="en-US" altLang="ja-JP"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b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表示经过比较后，认为</a:t>
            </a:r>
            <a:r>
              <a:rPr lang="en-US" altLang="ja-JP"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N1</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在程度上不及N2</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……不如……</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……没有……</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……不比……</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说明</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第一册第14课第2单元学过的表示比较的句式「N₁は</a:t>
            </a:r>
            <a:r>
              <a:rPr lang="en-US" altLang="ja-JP"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N₂</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より~</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多用于</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肯定的形式，而表示否定的意思时一般常用「N₁はN₂ほど~ない」这种</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句式，其中「ほど」表示比较的基准。</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(1)私は美穂</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ほど</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うまく</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話せない</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し、まだまだ……。</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(2)今年の冬も寒いです。でも、今年は去年</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ほど寒くありません</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(3)李さんも日本語が上手だが、王さん</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ほど上手ではない</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(4)基本的に男性は女性</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ほど</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家事が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うまくできない</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と思われていた。</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32130" y="408305"/>
            <a:ext cx="10713085" cy="6040755"/>
          </a:xfrm>
          <a:prstGeom prst="rect">
            <a:avLst/>
          </a:prstGeom>
          <a:noFill/>
        </p:spPr>
        <p:txBody>
          <a:bodyPr wrap="square" rtlCol="0" anchor="t" anchorCtr="0">
            <a:noAutofit/>
          </a:bodyPr>
          <a:lstStyle/>
          <a:p>
            <a:pPr marR="0" lvl="0" indent="0" algn="just" defTabSz="914400" rtl="0" fontAlgn="auto">
              <a:lnSpc>
                <a:spcPct val="150000"/>
              </a:lnSpc>
              <a:spcBef>
                <a:spcPct val="0"/>
              </a:spcBef>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～てしかたがない</a:t>
            </a:r>
            <a:r>
              <a:rPr lang="zh-CN" altLang="en-US"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&lt;极端的心理状态&gt;</a:t>
            </a:r>
            <a:r>
              <a:rPr lang="ja-JP" altLang="zh-CN"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表示某种感情或感觉自然产生，难以控制</a:t>
            </a:r>
            <a:r>
              <a:rPr 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lang="zh-CN" altLang="en-US" sz="2000" dirty="0" smtClean="0">
                <a:latin typeface="微软雅黑" panose="020B0503020204020204" pitchFamily="34" charset="-122"/>
                <a:ea typeface="微软雅黑" panose="020B0503020204020204" pitchFamily="34" charset="-122"/>
                <a:sym typeface="+mn-ea"/>
              </a:rPr>
              <a:t>～得不得了、～得很</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Ｖて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/A1</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/A2</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で</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しかたがない</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说明：该句式的主语一般为</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第一人称</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，形容词或动词大多表示感情、感觉或生理现象。</a:t>
            </a: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2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（1）今、何か日本語が使えるような仕事で自分の力を</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試してみたく</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てしたかたがない</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んです</a:t>
            </a:r>
            <a:r>
              <a:rPr lang="zh-CN"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好きなアニメを日本語で聞き取れるようになったことが</a:t>
            </a:r>
            <a:r>
              <a:rPr lang="zh-CN"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うれしく</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てしかたがありません</a:t>
            </a:r>
            <a:r>
              <a:rPr lang="ja-JP"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en-US"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a:t>
            </a:r>
            <a:r>
              <a:rPr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この映画は見るたびに、</a:t>
            </a:r>
            <a:r>
              <a:rPr altLang="en-US" sz="22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涙が出</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てしかたがない</a:t>
            </a:r>
            <a:r>
              <a:rPr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2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每当</a:t>
            </a:r>
            <a:r>
              <a:rPr lang="en-US" altLang="zh-CN" sz="22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病気になってみんなと遠足に行けなかったのが、</a:t>
            </a:r>
            <a:r>
              <a:rPr altLang="en-US" sz="22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残念</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でしかたがない</a:t>
            </a:r>
            <a:r>
              <a:rPr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a:t>
            </a:r>
            <a:endParaRPr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endParaRPr>
          </a:p>
          <a:p>
            <a:pPr marR="0" lvl="0" indent="0" algn="just" defTabSz="914400" rtl="0" fontAlgn="auto">
              <a:lnSpc>
                <a:spcPct val="150000"/>
              </a:lnSpc>
              <a:spcBef>
                <a:spcPct val="0"/>
              </a:spcBef>
              <a:spcAft>
                <a:spcPts val="0"/>
              </a:spcAft>
              <a:buClr>
                <a:prstClr val="black"/>
              </a:buClr>
              <a:buSzTx/>
              <a:buFontTx/>
              <a:buNone/>
              <a:defRPr/>
            </a:pPr>
            <a:r>
              <a:rPr sz="2200">
                <a:latin typeface="微软雅黑" panose="020B0503020204020204" pitchFamily="34" charset="-122"/>
                <a:ea typeface="微软雅黑" panose="020B0503020204020204" pitchFamily="34" charset="-122"/>
                <a:cs typeface="微软雅黑" panose="020B0503020204020204" pitchFamily="34" charset="-122"/>
                <a:sym typeface="+mn-ea"/>
              </a:rPr>
              <a:t>口语中也说：</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てしようがない</a:t>
            </a:r>
            <a:r>
              <a:rPr lang="ja-JP"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～てしょうがない</a:t>
            </a:r>
            <a:r>
              <a:rPr lang="ja-JP"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2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2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a:t>
            </a:r>
            <a:r>
              <a:rPr lang="en-US" altLang="zh-CN"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5</a:t>
            </a:r>
            <a:r>
              <a:rPr lang="zh-CN"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a:t>
            </a:r>
            <a:r>
              <a:rPr 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仕事を辞めたあと、毎日が</a:t>
            </a:r>
            <a:r>
              <a:rPr lang="ja-JP" sz="22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つまらなく</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てしようがない</a:t>
            </a:r>
            <a:r>
              <a:rPr lang="zh-CN" sz="2200" b="1"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lt"/>
              </a:rPr>
              <a:t>。</a:t>
            </a:r>
            <a:endParaRPr 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endParaRPr>
          </a:p>
          <a:p>
            <a:pPr marR="0" lvl="0" indent="0" algn="just" defTabSz="914400" rtl="0" fontAlgn="auto">
              <a:lnSpc>
                <a:spcPct val="150000"/>
              </a:lnSpc>
              <a:spcBef>
                <a:spcPct val="0"/>
              </a:spcBef>
              <a:spcAft>
                <a:spcPts val="0"/>
              </a:spcAft>
              <a:buClr>
                <a:prstClr val="black"/>
              </a:buClr>
              <a:buSzTx/>
              <a:buFontTx/>
              <a:buNone/>
              <a:defRPr/>
            </a:pPr>
            <a:r>
              <a:rPr 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　</a:t>
            </a:r>
            <a:r>
              <a:rPr lang="en-US" alt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 </a:t>
            </a:r>
            <a:r>
              <a:rPr lang="zh-CN" altLang="ja-JP" sz="2200">
                <a:latin typeface="Kozuka Gothic Pro R" panose="020B0400000000000000" pitchFamily="34" charset="-128"/>
                <a:ea typeface="宋体" panose="02010600030101010101" pitchFamily="2" charset="-122"/>
                <a:cs typeface="Kozuka Gothic Pro R" panose="020B0400000000000000" pitchFamily="34" charset="-128"/>
                <a:sym typeface="+mn-lt"/>
              </a:rPr>
              <a:t> </a:t>
            </a:r>
            <a:r>
              <a:rPr lang="en-US" altLang="zh-CN" sz="2200">
                <a:latin typeface="Kozuka Gothic Pro R" panose="020B0400000000000000" pitchFamily="34" charset="-128"/>
                <a:ea typeface="宋体" panose="02010600030101010101" pitchFamily="2" charset="-122"/>
                <a:cs typeface="Kozuka Gothic Pro R" panose="020B0400000000000000" pitchFamily="34" charset="-128"/>
                <a:sym typeface="+mn-lt"/>
              </a:rPr>
              <a:t>  </a:t>
            </a:r>
            <a:r>
              <a:rPr lang="zh-CN" alt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a:t>
            </a:r>
            <a:r>
              <a:rPr lang="en-US" altLang="zh-CN"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6</a:t>
            </a:r>
            <a:r>
              <a:rPr lang="zh-CN" altLang="en-US"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a:t>
            </a:r>
            <a:r>
              <a:rPr 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歯が</a:t>
            </a:r>
            <a:r>
              <a:rPr lang="ja-JP" sz="22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痛く</a:t>
            </a:r>
            <a:r>
              <a:rPr altLang="en-US" sz="22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てしょうがない</a:t>
            </a:r>
            <a:r>
              <a:rPr lang="ja-JP" sz="22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から、歯医者に行ってくるよ</a:t>
            </a:r>
            <a:r>
              <a:rPr lang="zh-CN" altLang="ja-JP" sz="2200">
                <a:latin typeface="Kozuka Gothic Pro R" panose="020B0400000000000000" pitchFamily="34" charset="-128"/>
                <a:ea typeface="宋体" panose="02010600030101010101" pitchFamily="2" charset="-122"/>
                <a:cs typeface="Kozuka Gothic Pro R" panose="020B0400000000000000" pitchFamily="34" charset="-128"/>
                <a:sym typeface="+mn-lt"/>
              </a:rPr>
              <a:t>。</a:t>
            </a:r>
            <a:endParaRPr kumimoji="0" lang="en-US"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915" y="833120"/>
            <a:ext cx="10758170" cy="5191125"/>
          </a:xfrm>
          <a:prstGeom prst="rect">
            <a:avLst/>
          </a:prstGeom>
          <a:noFill/>
        </p:spPr>
        <p:txBody>
          <a:bodyPr wrap="square" rtlCol="0">
            <a:noAutofit/>
          </a:bodyPr>
          <a:lstStyle/>
          <a:p>
            <a:pPr marL="0" marR="0" lvl="0" algn="just" defTabSz="914400" rtl="0" eaLnBrk="1" fontAlgn="auto" latinLnBrk="0" hangingPunct="1">
              <a:lnSpc>
                <a:spcPct val="15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Nなら（ば）</a:t>
            </a:r>
            <a:r>
              <a:rPr kumimoji="0" lang="ja-JP" altLang="en-US"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〈话题、条件〉</a:t>
            </a:r>
            <a:r>
              <a:rPr kumimoji="0" lang="en-US" altLang="ja-JP"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kumimoji="0" lang="ja-JP" altLang="ja-JP"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kumimoji="0" lang="en-US" altLang="ja-JP" sz="2800" i="0" u="none" strike="noStrike" kern="1200" cap="none" spc="0" normalizeH="0" baseline="0" noProof="0" dirty="0">
                <a:ln>
                  <a:noFill/>
                </a:ln>
                <a:effectLst/>
                <a:highlight>
                  <a:srgbClr val="000000">
                    <a:alpha val="0"/>
                  </a:srgbClr>
                </a:highligh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endParaRPr kumimoji="0" lang="ja-JP" altLang="en-US" sz="2800" b="1" i="0" u="none" strike="noStrike" kern="1200" cap="none" spc="0" normalizeH="0" baseline="0" noProof="0" dirty="0">
              <a:ln>
                <a:noFill/>
              </a:ln>
              <a:solidFill>
                <a:srgbClr val="E66138"/>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意义:假设在该话题或条件之下的情况,后句表达说话人的意见 、建议 、判断、 意图等。</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译文 :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的话;如果是</a:t>
            </a:r>
            <a:r>
              <a:rPr lang="en-US"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a:t>
            </a:r>
            <a:r>
              <a:rPr lang="ja-JP" altLang="en-US"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r>
              <a:rPr lang="en-US" altLang="zh-CN" sz="200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动词：</a:t>
            </a:r>
            <a:r>
              <a:rPr kumimoji="0" lang="ja-JP"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うーえ＋ば</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highlight>
                <a:srgbClr val="000000">
                  <a:alpha val="0"/>
                </a:srgbClr>
              </a:highligh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李さん</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、優勝できるかも。</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明日の午後</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、時間があります。</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本当に風邪</a:t>
            </a:r>
            <a:r>
              <a:rPr kumimoji="0" lang="zh-CN" altLang="en-US" sz="2400" b="0" i="0" u="none" strike="noStrike" kern="1200" cap="none" spc="0" normalizeH="0" baseline="0" noProof="0" dirty="0">
                <a:ln>
                  <a:noFill/>
                </a:ln>
                <a:solidFill>
                  <a:srgbClr val="FF0000"/>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、早く帰って寝たほうがいいよ。</a:t>
            </a:r>
            <a:r>
              <a:rPr kumimoji="0" lang="en-US" altLang="zh-CN"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highlight>
                  <a:srgbClr val="000000">
                    <a:alpha val="0"/>
                  </a:srgbClr>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今度の試験で成</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績が一番</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、留学試験を受けようと思います。</a:t>
            </a:r>
            <a:endParaRPr kumimoji="0" lang="zh-CN"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150000"/>
              </a:lnSpc>
              <a:spcAft>
                <a:spcPts val="0"/>
              </a:spcAft>
              <a:buClr>
                <a:prstClr val="black"/>
              </a:buClr>
              <a:buSzTx/>
              <a:buFontTx/>
              <a:buNone/>
              <a:defRPr/>
            </a:pP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zh-CN"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538846"/>
            <a:ext cx="10675299" cy="54775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～とは限らない</a:t>
            </a:r>
            <a:r>
              <a:rPr lang="zh-CN" altLang="en-US"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&lt;否定性可能&gt;</a:t>
            </a:r>
            <a:r>
              <a:rPr lang="ja-JP" altLang="zh-CN"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ja-JP"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表示事实未必如此、不能如此断定之意，暗示存在例外情况</a:t>
            </a:r>
            <a:endPar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不一定～、并非～、未必～</a:t>
            </a:r>
            <a:r>
              <a:rPr lang="ja-JP"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lang="ja-JP" altLang="zh-CN" sz="2000" b="0" i="0" u="none" strike="noStrike" kern="1200" cap="none" spc="0" normalizeH="0" baseline="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rPr>
              <a:t>简体句子+とは限らない　　　　</a:t>
            </a:r>
            <a:r>
              <a:rPr lang="en-US" altLang="ja-JP"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rPr>
              <a:t>      　Ⅱ类形容词词干/名词+とは限らない</a:t>
            </a:r>
            <a:endPar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zh-CN" altLang="ja-JP" sz="2000">
                <a:effectLst/>
                <a:latin typeface="微软雅黑" panose="020B0503020204020204" pitchFamily="34" charset="-122"/>
                <a:ea typeface="微软雅黑" panose="020B0503020204020204" pitchFamily="34" charset="-122"/>
                <a:cs typeface="微软雅黑" panose="020B0503020204020204" pitchFamily="34" charset="-122"/>
                <a:sym typeface="+mn-ea"/>
              </a:rPr>
              <a:t>说明：常与副词</a:t>
            </a:r>
            <a:r>
              <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ja-JP" sz="2000">
                <a:effectLst/>
                <a:latin typeface="微软雅黑" panose="020B0503020204020204" pitchFamily="34" charset="-122"/>
                <a:ea typeface="微软雅黑" panose="020B0503020204020204" pitchFamily="34" charset="-122"/>
                <a:cs typeface="微软雅黑" panose="020B0503020204020204" pitchFamily="34" charset="-122"/>
                <a:sym typeface="+mn-ea"/>
              </a:rPr>
              <a:t>必ずしも」</a:t>
            </a:r>
            <a:r>
              <a:rPr lang="zh-CN" altLang="ja-JP" sz="2000">
                <a:effectLst/>
                <a:latin typeface="微软雅黑" panose="020B0503020204020204" pitchFamily="34" charset="-122"/>
                <a:ea typeface="微软雅黑" panose="020B0503020204020204" pitchFamily="34" charset="-122"/>
                <a:cs typeface="微软雅黑" panose="020B0503020204020204" pitchFamily="34" charset="-122"/>
                <a:sym typeface="+mn-ea"/>
              </a:rPr>
              <a:t>搭配使用</a:t>
            </a:r>
            <a:r>
              <a:rPr lang="en-US"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effectLst/>
                <a:latin typeface="微软雅黑" panose="020B0503020204020204" pitchFamily="34" charset="-122"/>
                <a:ea typeface="微软雅黑" panose="020B0503020204020204" pitchFamily="34" charset="-122"/>
                <a:cs typeface="微软雅黑" panose="020B0503020204020204" pitchFamily="34" charset="-122"/>
                <a:sym typeface="+mn-ea"/>
              </a:rPr>
              <a:t>搭配否定使用</a:t>
            </a:r>
            <a:r>
              <a:rPr lang="en-US"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0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zh-CN" sz="200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でも、面接をしても、</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すぐにお願いする</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とは限りません</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が、よろしいですね。</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sz="24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店の人が</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勧めるものがいいものだ</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とは限らない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sz="24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値段が高いものが、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必ずしも</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丈夫</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とは限らない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先生の言うことがいつも正しい</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とは限らない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391526"/>
            <a:ext cx="10675299" cy="583882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～まる/める</a:t>
            </a:r>
            <a:r>
              <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lang="ja-JP" altLang="en-US" sz="28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程度的发展</a:t>
            </a:r>
            <a:r>
              <a:rPr lang="ja-JP" altLang="en-US" sz="2800" dirty="0" smtClean="0">
                <a:solidFill>
                  <a:schemeClr val="tx1"/>
                </a:solidFill>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ja-JP" altLang="en-US" sz="280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意义：表示程度的不断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发展。</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译文：（使</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增强、提高、加深、减弱</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Ⅰ</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类形容词词干＋</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まる</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める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说明：这类常用的成对自他动词有：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強まる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強める　高まる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高める　深まる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深める　弱まる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弱める　</a:t>
            </a:r>
            <a:endPar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薄まる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薄める　固まる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固める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早まる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早める　広まる</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広める</a:t>
            </a:r>
            <a:endPar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年々企業の面接重視の傾向が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強まっている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最近、あの動画はネット上で人気が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高まっている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夏になれば、ウイルス影響が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弱まる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だろう。</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交流活動を通して、両国の学生はお互いの文化への理解を</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深め</a:t>
            </a:r>
            <a:r>
              <a:rPr lang="ja-JP"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455026"/>
            <a:ext cx="10675299" cy="545719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感情形容词＋</a:t>
            </a: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させる</a:t>
            </a:r>
            <a:r>
              <a:rPr lang="ja-JP" altLang="en-US" sz="2800" dirty="0" smtClean="0">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引发感情</a:t>
            </a:r>
            <a:r>
              <a:rPr lang="ja-JP" altLang="en-US" sz="2800" dirty="0" smtClean="0">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i="0" u="none" strike="noStrike" kern="1200" cap="none" spc="0" normalizeH="0" baseline="0" noProof="0" dirty="0">
              <a:ln>
                <a:noFill/>
              </a:ln>
              <a:solidFill>
                <a:schemeClr val="tx1"/>
              </a:solidFill>
              <a:effectLst/>
              <a:uLnTx/>
              <a:uFillTx/>
              <a:latin typeface="Kozuka Mincho Pro M" panose="02020600000000000000" pitchFamily="18" charset="-128"/>
              <a:ea typeface="Kozuka Mincho Pro M" panose="02020600000000000000" pitchFamily="18"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意义：某物或某事使某人产生某种</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感情。</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译文：令人.....；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使人.....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表人名词（或</a:t>
            </a:r>
            <a:r>
              <a:rPr sz="2000" noProof="0" dirty="0" smtClean="0">
                <a:solidFill>
                  <a:schemeClr val="tx1"/>
                </a:solidFill>
                <a:effectLst/>
                <a:latin typeface="微软雅黑" panose="020B0503020204020204" pitchFamily="34" charset="-122"/>
                <a:ea typeface="微软雅黑" panose="020B0503020204020204" pitchFamily="34" charset="-122"/>
                <a:sym typeface="+mn-ea"/>
              </a:rPr>
              <a:t>「</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心</a:t>
            </a:r>
            <a:r>
              <a:rPr sz="2000" noProof="0" dirty="0" smtClean="0">
                <a:solidFill>
                  <a:schemeClr val="tx1"/>
                </a:solidFill>
                <a:effectLst/>
                <a:latin typeface="微软雅黑" panose="020B0503020204020204" pitchFamily="34" charset="-122"/>
                <a:ea typeface="微软雅黑" panose="020B0503020204020204" pitchFamily="34" charset="-122"/>
                <a:sym typeface="+mn-ea"/>
              </a:rPr>
              <a:t>」「</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気分</a:t>
            </a:r>
            <a:r>
              <a:rPr sz="2000" noProof="0" dirty="0" smtClean="0">
                <a:solidFill>
                  <a:schemeClr val="tx1"/>
                </a:solidFill>
                <a:effectLst/>
                <a:latin typeface="微软雅黑" panose="020B0503020204020204" pitchFamily="34" charset="-122"/>
                <a:ea typeface="微软雅黑" panose="020B0503020204020204" pitchFamily="34" charset="-122"/>
                <a:sym typeface="+mn-ea"/>
              </a:rPr>
              <a:t>」「</a:t>
            </a:r>
            <a:r>
              <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気持ち</a:t>
            </a:r>
            <a:r>
              <a:rPr sz="2000" noProof="0" dirty="0" smtClean="0">
                <a:solidFill>
                  <a:schemeClr val="tx1"/>
                </a:solidFill>
                <a:effectLst/>
                <a:latin typeface="微软雅黑" panose="020B0503020204020204" pitchFamily="34" charset="-122"/>
                <a:ea typeface="微软雅黑" panose="020B0503020204020204" pitchFamily="34" charset="-122"/>
                <a:sym typeface="+mn-ea"/>
              </a:rPr>
              <a:t>」</a:t>
            </a:r>
            <a:r>
              <a:rPr lang="zh-CN"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を</a:t>
            </a:r>
            <a:r>
              <a:rPr lang="zh-CN"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＋感情形容词</a:t>
            </a:r>
            <a:r>
              <a:rPr lang="en-US"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AⅠ</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く</a:t>
            </a:r>
            <a:r>
              <a:rPr lang="en-US" altLang="ja-JP"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/AⅡ</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＋させる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：(1)相手を</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不快に</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させない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清潔感が重要だ。</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(2)雨は人の心を</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寂しく</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させる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(3)急な転職は家族を</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不安に</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させた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(4)同僚は、子供を</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寂しく</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させたくない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といって仕事を辞める。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a:p>
            <a:pPr marL="0" indent="0" algn="ctr">
              <a:buNone/>
            </a:pPr>
            <a:r>
              <a:rPr lang="ja-JP" altLang="en-US" sz="4400"/>
              <a:t>いつもお世話になりました</a:t>
            </a:r>
            <a:endParaRPr lang="ja-JP" altLang="en-US" sz="4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2805430" y="3345180"/>
            <a:ext cx="6581140" cy="1014730"/>
          </a:xfrm>
          <a:prstGeom prst="rect">
            <a:avLst/>
          </a:prstGeom>
          <a:noFill/>
        </p:spPr>
        <p:txBody>
          <a:bodyPr wrap="square" rtlCol="0">
            <a:spAutoFit/>
          </a:bodyPr>
          <a:p>
            <a:r>
              <a:rPr lang="ja-JP" altLang="zh-CN" sz="6000" b="1" dirty="0">
                <a:solidFill>
                  <a:srgbClr val="C1899C"/>
                </a:solidFill>
                <a:latin typeface="UD Digi Kyokasho NK-B" panose="02020700000000000000" charset="-128"/>
                <a:ea typeface="UD Digi Kyokasho NK-B" panose="02020700000000000000" charset="-128"/>
              </a:rPr>
              <a:t>お疲れさまでした！！</a:t>
            </a:r>
            <a:endParaRPr lang="ja-JP" altLang="zh-CN" sz="6000" b="1" dirty="0">
              <a:solidFill>
                <a:srgbClr val="C1899C"/>
              </a:solidFill>
              <a:latin typeface="UD Digi Kyokasho NK-B" panose="02020700000000000000" charset="-128"/>
              <a:ea typeface="UD Digi Kyokasho NK-B" panose="02020700000000000000" charset="-128"/>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1830" y="393065"/>
            <a:ext cx="11001375" cy="5900420"/>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～と</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意义：表示在某种条件下通常会出现某种必然的结果或现象。在指示方位（指路）时也经常使用。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译文：一</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如果）.....</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就</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；一.....</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总是.....</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接续：动词、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Ⅰ类形容词的词典形+と</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Ⅱ类形容词词干/名词+だ＋と</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说明：该用法中，后句为非过去时结句。</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70000"/>
              </a:lnSpc>
              <a:spcAft>
                <a:spcPts val="0"/>
              </a:spcAft>
              <a:buClr>
                <a:prstClr val="black"/>
              </a:buClr>
              <a:buSzTx/>
              <a:buFontTx/>
              <a:buNone/>
              <a:defRPr/>
            </a:pPr>
            <a:r>
              <a:rPr lang="ja-JP" altLang="en-US" sz="22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国家図書館を</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過ぎる</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、左に首都体育館が見えます。</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7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春に</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なる</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花が咲きます。</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7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気温が</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低い</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果物はおいしくならない。</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7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静かだ</a:t>
            </a:r>
            <a:r>
              <a:rPr lang="ja-JP" altLang="en-US"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、勉強に集中できます。</a:t>
            </a:r>
            <a:endParaRPr kumimoji="0" lang="en-US" altLang="ja-JP"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03555" y="341630"/>
            <a:ext cx="10967720" cy="604837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～と</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意义：表示在某种条件下通常会出现某种必然的结果或现象。在指示方位（指路）时也经常使用。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译文：一</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如果）.....</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就</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；一.....</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总是.....</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7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静かだ</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、勉強に集中できます。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7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天安門までは、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地下鉄だ</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５分で行ける。</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注意：以「と」连接的前后两句，后句不能表达邀请、要求、命令、愿望、许可等情态意义。</a:t>
            </a:r>
            <a:endParaRPr lang="en-US"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endParaRPr>
          </a:p>
          <a:p>
            <a:pPr lvl="0" algn="just">
              <a:lnSpc>
                <a:spcPct val="180000"/>
              </a:lnSpc>
              <a:buClr>
                <a:prstClr val="black"/>
              </a:buClr>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宿題が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終わる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、外</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で</a:t>
            </a:r>
            <a:r>
              <a:rPr lang="en-US" altLang="ja-JP" sz="2400" dirty="0">
                <a:solidFill>
                  <a:prstClr val="black"/>
                </a:solidFill>
                <a:latin typeface="Kozuka Gothic Pro R" panose="020B0400000000000000" pitchFamily="34" charset="-128"/>
                <a:ea typeface="Kozuka Gothic Pro R" panose="020B0400000000000000" pitchFamily="34" charset="-128"/>
                <a:sym typeface="+mn-ea"/>
              </a:rPr>
              <a:t>{</a:t>
            </a:r>
            <a:r>
              <a:rPr lang="ja-JP" altLang="en-US" sz="2400" b="1" dirty="0">
                <a:solidFill>
                  <a:srgbClr val="FF0000"/>
                </a:solidFill>
                <a:latin typeface="Kozuka Gothic Pro R" panose="020B0400000000000000" pitchFamily="34" charset="-128"/>
                <a:ea typeface="Kozuka Gothic Pro R" panose="020B0400000000000000" pitchFamily="34" charset="-128"/>
                <a:sym typeface="+mn-ea"/>
              </a:rPr>
              <a:t>×</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遊びませんか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b="1" dirty="0">
                <a:solidFill>
                  <a:srgbClr val="FF0000"/>
                </a:solidFill>
                <a:latin typeface="Kozuka Gothic Pro R" panose="020B0400000000000000" pitchFamily="34" charset="-128"/>
                <a:ea typeface="Kozuka Gothic Pro R" panose="020B0400000000000000" pitchFamily="34" charset="-128"/>
                <a:sym typeface="+mn-ea"/>
              </a:rPr>
              <a:t>×</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遊びましょう</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b="1" dirty="0">
                <a:solidFill>
                  <a:srgbClr val="FF0000"/>
                </a:solidFill>
                <a:latin typeface="Kozuka Gothic Pro R" panose="020B0400000000000000" pitchFamily="34" charset="-128"/>
                <a:ea typeface="Kozuka Gothic Pro R" panose="020B0400000000000000" pitchFamily="34" charset="-128"/>
                <a:sym typeface="+mn-ea"/>
              </a:rPr>
              <a:t>×</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遊びたいです</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lvl="0" algn="just">
              <a:lnSpc>
                <a:spcPct val="180000"/>
              </a:lnSpc>
              <a:buClr>
                <a:prstClr val="black"/>
              </a:buClr>
              <a:defRPr/>
            </a:pP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　　　 </a:t>
            </a:r>
            <a:r>
              <a:rPr lang="ja-JP" altLang="en-US" sz="2400" b="1" dirty="0">
                <a:solidFill>
                  <a:srgbClr val="FF0000"/>
                </a:solidFill>
                <a:latin typeface="Kozuka Gothic Pro R" panose="020B0400000000000000" pitchFamily="34" charset="-128"/>
                <a:ea typeface="Kozuka Gothic Pro R" panose="020B0400000000000000" pitchFamily="34" charset="-128"/>
                <a:sym typeface="+mn-ea"/>
              </a:rPr>
              <a:t>×</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遊んでください</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b="1" dirty="0">
                <a:solidFill>
                  <a:srgbClr val="FF0000"/>
                </a:solidFill>
                <a:latin typeface="Kozuka Gothic Pro R" panose="020B0400000000000000" pitchFamily="34" charset="-128"/>
                <a:ea typeface="Kozuka Gothic Pro R" panose="020B0400000000000000" pitchFamily="34" charset="-128"/>
                <a:sym typeface="+mn-ea"/>
              </a:rPr>
              <a:t>×</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遊んだ</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ほうがいいよ</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b="1" dirty="0">
                <a:solidFill>
                  <a:srgbClr val="FF0000"/>
                </a:solidFill>
                <a:latin typeface="Kozuka Gothic Pro R" panose="020B0400000000000000" pitchFamily="34" charset="-128"/>
                <a:ea typeface="Kozuka Gothic Pro R" panose="020B0400000000000000" pitchFamily="34" charset="-128"/>
                <a:sym typeface="+mn-ea"/>
              </a:rPr>
              <a:t>×</a:t>
            </a:r>
            <a:r>
              <a:rPr lang="ja-JP" altLang="en-US" sz="2400" dirty="0">
                <a:solidFill>
                  <a:prstClr val="black"/>
                </a:solidFill>
                <a:latin typeface="Kozuka Gothic Pro R" panose="020B0400000000000000" pitchFamily="34" charset="-128"/>
                <a:ea typeface="Kozuka Gothic Pro R" panose="020B0400000000000000" pitchFamily="34" charset="-128"/>
                <a:sym typeface="+mn-ea"/>
              </a:rPr>
              <a:t>遊んで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もいいよ</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8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(7)</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宿題が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終わる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自由に遊ぶことができる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テレビが見られる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遊びの時間だ</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14045" y="280035"/>
            <a:ext cx="10674985" cy="615251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rPr>
              <a:t>～</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ないと～ない</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否定性条件</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意义：表示在从句表达的否定性条件的制约下，必然会出现主句表达的否定或消极的结果。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译文：如果不</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....就（不）.....</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；不</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就会.....</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动词、形容词的简体否定形式+と～ない</a:t>
            </a:r>
            <a:endPar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词+で（じゃ）ない+と～ない</a:t>
            </a:r>
            <a:endPar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多用于叙述困难或提出警示。</a:t>
            </a:r>
            <a:endPar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急が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コンサートに間に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合わ</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んです。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私は部屋が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暗く</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寝られ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ません</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電子辞書は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便利で</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便利じゃ</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売れ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ません</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このことは、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王さんで</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王さんじゃ</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わかり</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ません</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ね。</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口语中，在特定的语境下，</a:t>
            </a:r>
            <a:r>
              <a:rPr lang="ja-JP"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ないと</a:t>
            </a:r>
            <a:r>
              <a:rPr lang="ja-JP"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之后的部分也可以省略，如本</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课</a:t>
            </a:r>
            <a:r>
              <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中出现的句子：</a:t>
            </a:r>
            <a:endParaRPr lang="zh-CN" altLang="ja-JP"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en-US" sz="20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救急車を</a:t>
            </a:r>
            <a:r>
              <a:rPr lang="ja-JP" altLang="en-US" sz="20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呼ば</a:t>
            </a:r>
            <a:r>
              <a:rPr lang="ja-JP" altLang="en-US"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ないと</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endPar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915" y="433705"/>
            <a:ext cx="10758170" cy="544385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たら～た</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确定条件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意义：表示确定的或一次性的前后依存关系。</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译文：一······就······；······之后（竟然）就······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接续：Ｖ</a:t>
            </a:r>
            <a:r>
              <a:rPr kumimoji="0" lang="zh-CN" altLang="zh-CN" sz="2000" b="0" i="0" u="non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+ら</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说明：主句动作要在从句动作、变化的基础上发生，即从句的情况发生在先，主句的动作进行</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在后。常用于表示意外性的结果。</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よく</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説明したら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、入れてもらえました。</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本屋へ雑誌を</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買いに行ったら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、高校時代の友達に会って、びっくりした。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駅に</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着いたら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、電車はもう来ていました。</a:t>
            </a:r>
            <a:endParaRPr lang="en-US" altLang="ja-JP"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平仮名</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昼は暑かったのですが、夜に</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なったら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、寒くなりました。</a:t>
            </a:r>
            <a:r>
              <a:rPr kumimoji="0" lang="ja-JP" altLang="en-US" sz="2400" b="0" i="0" strike="noStrike" kern="1200" cap="none" spc="0" normalizeH="0" baseline="0" noProof="0" dirty="0">
                <a:ln>
                  <a:noFill/>
                </a:ln>
                <a:solidFill>
                  <a:schemeClr val="bg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け</a:t>
            </a:r>
            <a:r>
              <a:rPr lang="ja-JP" altLang="en-US" sz="2400" dirty="0">
                <a:solidFill>
                  <a:schemeClr val="bg1"/>
                </a:solidFill>
                <a:latin typeface="Kozuka Gothic Pro R" panose="020B0400000000000000" pitchFamily="34" charset="-128"/>
                <a:ea typeface="Kozuka Gothic Pro R" panose="020B0400000000000000" pitchFamily="34" charset="-128"/>
              </a:rPr>
              <a:t>で</a:t>
            </a:r>
            <a:r>
              <a:rPr lang="ja-JP" altLang="en-US" sz="2200" dirty="0">
                <a:solidFill>
                  <a:schemeClr val="bg1"/>
                </a:solidFill>
                <a:latin typeface="Kozuka Gothic Pro R" panose="020B0400000000000000" pitchFamily="34" charset="-128"/>
                <a:ea typeface="Kozuka Gothic Pro R" panose="020B0400000000000000" pitchFamily="34" charset="-128"/>
              </a:rPr>
              <a:t>作文を書く。</a:t>
            </a:r>
            <a:endParaRPr lang="en-US" altLang="ja-JP" sz="2200" dirty="0">
              <a:solidFill>
                <a:schemeClr val="bg1"/>
              </a:solidFill>
              <a:latin typeface="Kozuka Gothic Pro R" panose="020B0400000000000000" pitchFamily="34" charset="-128"/>
              <a:ea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10601"/>
            <a:ext cx="10675299" cy="5636895"/>
          </a:xfrm>
          <a:prstGeom prst="rect">
            <a:avLst/>
          </a:prstGeom>
          <a:noFill/>
        </p:spPr>
        <p:txBody>
          <a:bodyPr wrap="square" rtlCol="0">
            <a:spAutoFit/>
          </a:bodyPr>
          <a:lstStyle/>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确定条件（之后）、假设条件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0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意义：表达确定条件或假设条件。</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译文：……之后 ,就……; 如果……就……</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 </a:t>
            </a:r>
            <a:r>
              <a:rPr kumimoji="0" lang="ja-JP" sz="2000" b="0" i="0" u="none" strike="sng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たら</a:t>
            </a:r>
            <a:r>
              <a:rPr kumimoji="0" 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 类形容词词干+ かったら</a:t>
            </a:r>
            <a:r>
              <a:rPr kumimoji="0" 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Ⅱ</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类形容词词干 /名词+ だったら</a:t>
            </a:r>
            <a:r>
              <a:rPr kumimoji="0" 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 例 （1） 〜 （3）为确定条件 ,即主句表达的事项在从句表达的事项之后发生 ;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例（4）〜 （7）为假设条件 ,即假设从句表达的事项成立 ,则主句表达的事项会发生或成立 ,经常与副词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「もし」一起使用。</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一千万元に当たったら</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386579"/>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52568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目录</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sp>
        <p:nvSpPr>
          <p:cNvPr id="79" name="文本框 78"/>
          <p:cNvSpPr txBox="1"/>
          <p:nvPr/>
        </p:nvSpPr>
        <p:spPr>
          <a:xfrm>
            <a:off x="1232535" y="1048385"/>
            <a:ext cx="9337040" cy="5015865"/>
          </a:xfrm>
          <a:prstGeom prst="rect">
            <a:avLst/>
          </a:prstGeom>
          <a:noFill/>
        </p:spPr>
        <p:txBody>
          <a:bodyPr wrap="square" rtlCol="0">
            <a:spAutoFit/>
          </a:bodyPr>
          <a:lstStyle/>
          <a:p>
            <a:pPr indent="0" fontAlgn="auto">
              <a:lnSpc>
                <a:spcPct val="200000"/>
              </a:lnSpc>
            </a:pPr>
            <a:r>
              <a:rPr lang="zh-CN" altLang="en-US" sz="2000" dirty="0">
                <a:solidFill>
                  <a:srgbClr val="595959"/>
                </a:solidFill>
                <a:latin typeface="方正静蕾简体" panose="02000000000000000000" pitchFamily="2" charset="-122"/>
                <a:ea typeface="方正静蕾简体" panose="02000000000000000000" pitchFamily="2" charset="-122"/>
              </a:rPr>
              <a:t>十四、词类</a:t>
            </a:r>
            <a:endParaRPr lang="en-US" altLang="zh-CN" sz="2000" dirty="0">
              <a:solidFill>
                <a:srgbClr val="595959"/>
              </a:solidFill>
              <a:latin typeface="方正静蕾简体" panose="02000000000000000000" pitchFamily="2" charset="-122"/>
              <a:ea typeface="方正静蕾简体" panose="02000000000000000000" pitchFamily="2" charset="-122"/>
            </a:endParaRPr>
          </a:p>
          <a:p>
            <a:pPr indent="0" fontAlgn="auto">
              <a:lnSpc>
                <a:spcPct val="200000"/>
              </a:lnSpc>
            </a:pPr>
            <a:r>
              <a:rPr lang="zh-CN" altLang="en-US" sz="2000" dirty="0">
                <a:solidFill>
                  <a:srgbClr val="595959"/>
                </a:solidFill>
                <a:latin typeface="方正静蕾简体" panose="02000000000000000000" pitchFamily="2" charset="-122"/>
                <a:ea typeface="方正静蕾简体" panose="02000000000000000000" pitchFamily="2" charset="-122"/>
                <a:hlinkClick r:id="rId1" action="ppaction://hlinksldjump"/>
              </a:rPr>
              <a:t>名词</a:t>
            </a:r>
            <a:r>
              <a:rPr lang="en-US" altLang="zh-CN" sz="2000" dirty="0">
                <a:solidFill>
                  <a:srgbClr val="595959"/>
                </a:solidFill>
                <a:latin typeface="方正静蕾简体" panose="02000000000000000000" pitchFamily="2" charset="-122"/>
                <a:ea typeface="方正静蕾简体" panose="02000000000000000000" pitchFamily="2" charset="-122"/>
                <a:hlinkClick r:id="rId1" action="ppaction://hlinksldjump"/>
              </a:rPr>
              <a:t>149</a:t>
            </a:r>
            <a:r>
              <a:rPr lang="en-US" altLang="zh-CN" sz="2000" dirty="0">
                <a:solidFill>
                  <a:srgbClr val="595959"/>
                </a:solidFill>
                <a:latin typeface="方正静蕾简体" panose="02000000000000000000" pitchFamily="2" charset="-122"/>
                <a:ea typeface="方正静蕾简体" panose="02000000000000000000" pitchFamily="2" charset="-122"/>
              </a:rPr>
              <a:t>                  </a:t>
            </a: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2" action="ppaction://hlinksldjump"/>
              </a:rPr>
              <a:t>形容词</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2" action="ppaction://hlinksldjump"/>
              </a:rPr>
              <a:t>170</a:t>
            </a:r>
            <a:r>
              <a:rPr lang="en-US" altLang="zh-CN" sz="2000" dirty="0">
                <a:solidFill>
                  <a:srgbClr val="595959"/>
                </a:solidFill>
                <a:latin typeface="方正静蕾简体" panose="02000000000000000000" pitchFamily="2" charset="-122"/>
                <a:ea typeface="方正静蕾简体" panose="02000000000000000000" pitchFamily="2" charset="-122"/>
                <a:sym typeface="+mn-ea"/>
              </a:rPr>
              <a:t>              </a:t>
            </a:r>
            <a:r>
              <a:rPr lang="zh-CN" altLang="en-US" sz="2000" dirty="0">
                <a:solidFill>
                  <a:srgbClr val="595959"/>
                </a:solidFill>
                <a:latin typeface="方正静蕾简体" panose="02000000000000000000" pitchFamily="2" charset="-122"/>
                <a:ea typeface="方正静蕾简体" panose="02000000000000000000" pitchFamily="2" charset="-122"/>
                <a:hlinkClick r:id="rId3" action="ppaction://hlinksldjump"/>
              </a:rPr>
              <a:t>动词</a:t>
            </a:r>
            <a:r>
              <a:rPr lang="en-US" altLang="zh-CN" sz="2000" dirty="0">
                <a:solidFill>
                  <a:srgbClr val="595959"/>
                </a:solidFill>
                <a:latin typeface="方正静蕾简体" panose="02000000000000000000" pitchFamily="2" charset="-122"/>
                <a:ea typeface="方正静蕾简体" panose="02000000000000000000" pitchFamily="2" charset="-122"/>
                <a:hlinkClick r:id="rId3" action="ppaction://hlinksldjump"/>
              </a:rPr>
              <a:t>174</a:t>
            </a:r>
            <a:endParaRPr lang="en-US" altLang="zh-CN" sz="2000" dirty="0">
              <a:solidFill>
                <a:srgbClr val="595959"/>
              </a:solidFill>
              <a:latin typeface="方正静蕾简体" panose="02000000000000000000" pitchFamily="2" charset="-122"/>
              <a:ea typeface="方正静蕾简体" panose="02000000000000000000" pitchFamily="2" charset="-122"/>
              <a:hlinkClick r:id="rId3" action="ppaction://hlinksldjump"/>
            </a:endParaRPr>
          </a:p>
          <a:p>
            <a:pPr indent="0" fontAlgn="auto">
              <a:lnSpc>
                <a:spcPct val="200000"/>
              </a:lnSpc>
            </a:pP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4" action="ppaction://hlinksldjump"/>
              </a:rPr>
              <a:t>副词</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4" action="ppaction://hlinksldjump"/>
              </a:rPr>
              <a:t>180</a:t>
            </a:r>
            <a:r>
              <a:rPr lang="en-US" altLang="zh-CN" sz="2000" dirty="0">
                <a:solidFill>
                  <a:srgbClr val="595959"/>
                </a:solidFill>
                <a:latin typeface="方正静蕾简体" panose="02000000000000000000" pitchFamily="2" charset="-122"/>
                <a:ea typeface="方正静蕾简体" panose="02000000000000000000" pitchFamily="2" charset="-122"/>
                <a:sym typeface="+mn-ea"/>
              </a:rPr>
              <a:t>                  </a:t>
            </a: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5" action="ppaction://hlinksldjump"/>
              </a:rPr>
              <a:t>接续词</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5" action="ppaction://hlinksldjump"/>
              </a:rPr>
              <a:t>182</a:t>
            </a:r>
            <a:r>
              <a:rPr lang="en-US" altLang="zh-CN" sz="2000" dirty="0">
                <a:solidFill>
                  <a:srgbClr val="595959"/>
                </a:solidFill>
                <a:latin typeface="方正静蕾简体" panose="02000000000000000000" pitchFamily="2" charset="-122"/>
                <a:ea typeface="方正静蕾简体" panose="02000000000000000000" pitchFamily="2" charset="-122"/>
                <a:sym typeface="+mn-ea"/>
              </a:rPr>
              <a:t>              </a:t>
            </a: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6" action="ppaction://hlinksldjump"/>
              </a:rPr>
              <a:t>结尾词</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6" action="ppaction://hlinksldjump"/>
              </a:rPr>
              <a:t>184</a:t>
            </a:r>
            <a:endPar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6" action="ppaction://hlinksldjump"/>
            </a:endParaRPr>
          </a:p>
          <a:p>
            <a:pPr indent="0" fontAlgn="auto">
              <a:lnSpc>
                <a:spcPct val="200000"/>
              </a:lnSpc>
            </a:pP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6" action="ppaction://hlinksldjump"/>
              </a:rPr>
              <a:t>助词</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6" action="ppaction://hlinksldjump"/>
              </a:rPr>
              <a:t>190</a:t>
            </a:r>
            <a:endParaRPr lang="en-US" altLang="zh-CN" sz="2000" dirty="0">
              <a:solidFill>
                <a:srgbClr val="595959"/>
              </a:solidFill>
              <a:latin typeface="方正静蕾简体" panose="02000000000000000000" pitchFamily="2" charset="-122"/>
              <a:ea typeface="方正静蕾简体" panose="02000000000000000000" pitchFamily="2" charset="-122"/>
              <a:hlinkClick r:id="rId6" action="ppaction://hlinksldjump"/>
            </a:endParaRPr>
          </a:p>
          <a:p>
            <a:pPr indent="0" fontAlgn="auto">
              <a:lnSpc>
                <a:spcPct val="200000"/>
              </a:lnSpc>
            </a:pP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7" action="ppaction://hlinksldjump"/>
              </a:rPr>
              <a:t>十五、</a:t>
            </a:r>
            <a:r>
              <a:rPr lang="ja-JP" altLang="zh-CN" sz="2000" dirty="0">
                <a:solidFill>
                  <a:srgbClr val="595959"/>
                </a:solidFill>
                <a:latin typeface="方正静蕾简体" panose="02000000000000000000" pitchFamily="2" charset="-122"/>
                <a:ea typeface="方正静蕾简体" panose="02000000000000000000" pitchFamily="2" charset="-122"/>
                <a:sym typeface="+mn-ea"/>
                <a:hlinkClick r:id="rId7" action="ppaction://hlinksldjump"/>
              </a:rPr>
              <a:t>なる</a:t>
            </a:r>
            <a:r>
              <a:rPr lang="en-US" altLang="ja-JP" sz="2000" dirty="0">
                <a:solidFill>
                  <a:srgbClr val="595959"/>
                </a:solidFill>
                <a:latin typeface="方正静蕾简体" panose="02000000000000000000" pitchFamily="2" charset="-122"/>
                <a:ea typeface="方正静蕾简体" panose="02000000000000000000" pitchFamily="2" charset="-122"/>
                <a:sym typeface="+mn-ea"/>
                <a:hlinkClick r:id="rId7" action="ppaction://hlinksldjump"/>
              </a:rPr>
              <a:t>/</a:t>
            </a:r>
            <a:r>
              <a:rPr lang="ja-JP" altLang="en-US" sz="2000" dirty="0">
                <a:solidFill>
                  <a:srgbClr val="595959"/>
                </a:solidFill>
                <a:latin typeface="方正静蕾简体" panose="02000000000000000000" pitchFamily="2" charset="-122"/>
                <a:ea typeface="方正静蕾简体" panose="02000000000000000000" pitchFamily="2" charset="-122"/>
                <a:sym typeface="+mn-ea"/>
                <a:hlinkClick r:id="rId7" action="ppaction://hlinksldjump"/>
              </a:rPr>
              <a:t>する</a:t>
            </a:r>
            <a:r>
              <a:rPr lang="en-US" altLang="ja-JP" sz="2000" dirty="0">
                <a:solidFill>
                  <a:srgbClr val="595959"/>
                </a:solidFill>
                <a:latin typeface="方正静蕾简体" panose="02000000000000000000" pitchFamily="2" charset="-122"/>
                <a:ea typeface="方正静蕾简体" panose="02000000000000000000" pitchFamily="2" charset="-122"/>
                <a:sym typeface="+mn-ea"/>
                <a:hlinkClick r:id="rId7" action="ppaction://hlinksldjump"/>
              </a:rPr>
              <a:t>199</a:t>
            </a:r>
            <a:endParaRPr lang="ja-JP" altLang="en-US" sz="2000" dirty="0">
              <a:solidFill>
                <a:srgbClr val="595959"/>
              </a:solidFill>
              <a:latin typeface="方正静蕾简体" panose="02000000000000000000" pitchFamily="2" charset="-122"/>
              <a:ea typeface="方正静蕾简体" panose="02000000000000000000" pitchFamily="2" charset="-122"/>
              <a:sym typeface="+mn-ea"/>
            </a:endParaRPr>
          </a:p>
          <a:p>
            <a:pPr indent="0" fontAlgn="auto">
              <a:lnSpc>
                <a:spcPct val="200000"/>
              </a:lnSpc>
            </a:pPr>
            <a:r>
              <a:rPr lang="zh-CN" altLang="ja-JP" sz="2000" dirty="0">
                <a:solidFill>
                  <a:srgbClr val="595959"/>
                </a:solidFill>
                <a:latin typeface="方正静蕾简体" panose="02000000000000000000" pitchFamily="2" charset="-122"/>
                <a:ea typeface="方正静蕾简体" panose="02000000000000000000" pitchFamily="2" charset="-122"/>
                <a:sym typeface="+mn-ea"/>
                <a:hlinkClick r:id="rId8" action="ppaction://hlinksldjump"/>
              </a:rPr>
              <a:t>十六、请求、命令</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8" action="ppaction://hlinksldjump"/>
              </a:rPr>
              <a:t>212</a:t>
            </a:r>
            <a:endParaRPr lang="zh-CN" altLang="ja-JP" sz="2000" dirty="0">
              <a:solidFill>
                <a:srgbClr val="595959"/>
              </a:solidFill>
              <a:latin typeface="方正静蕾简体" panose="02000000000000000000" pitchFamily="2" charset="-122"/>
              <a:ea typeface="方正静蕾简体" panose="02000000000000000000" pitchFamily="2" charset="-122"/>
              <a:sym typeface="+mn-ea"/>
            </a:endParaRPr>
          </a:p>
          <a:p>
            <a:pPr indent="0" fontAlgn="auto">
              <a:lnSpc>
                <a:spcPct val="200000"/>
              </a:lnSpc>
            </a:pPr>
            <a:r>
              <a:rPr lang="zh-CN" altLang="ja-JP" sz="2000" dirty="0">
                <a:solidFill>
                  <a:srgbClr val="595959"/>
                </a:solidFill>
                <a:latin typeface="方正静蕾简体" panose="02000000000000000000" pitchFamily="2" charset="-122"/>
                <a:ea typeface="方正静蕾简体" panose="02000000000000000000" pitchFamily="2" charset="-122"/>
                <a:sym typeface="+mn-ea"/>
                <a:hlinkClick r:id="rId9" action="ppaction://hlinksldjump"/>
              </a:rPr>
              <a:t>十七、目的</a:t>
            </a:r>
            <a:r>
              <a:rPr lang="en-US" altLang="zh-CN" sz="2000" dirty="0">
                <a:solidFill>
                  <a:srgbClr val="595959"/>
                </a:solidFill>
                <a:latin typeface="方正静蕾简体" panose="02000000000000000000" pitchFamily="2" charset="-122"/>
                <a:ea typeface="方正静蕾简体" panose="02000000000000000000" pitchFamily="2" charset="-122"/>
                <a:sym typeface="+mn-ea"/>
                <a:hlinkClick r:id="rId9" action="ppaction://hlinksldjump"/>
              </a:rPr>
              <a:t>218</a:t>
            </a:r>
            <a:endParaRPr lang="zh-CN" altLang="ja-JP" sz="2000" dirty="0">
              <a:solidFill>
                <a:srgbClr val="595959"/>
              </a:solidFill>
              <a:latin typeface="方正静蕾简体" panose="02000000000000000000" pitchFamily="2" charset="-122"/>
              <a:ea typeface="方正静蕾简体" panose="02000000000000000000" pitchFamily="2" charset="-122"/>
              <a:sym typeface="+mn-ea"/>
            </a:endParaRPr>
          </a:p>
          <a:p>
            <a:pPr indent="0" fontAlgn="auto">
              <a:lnSpc>
                <a:spcPct val="200000"/>
              </a:lnSpc>
            </a:pPr>
            <a:r>
              <a:rPr lang="zh-CN" altLang="en-US" sz="2000" dirty="0">
                <a:solidFill>
                  <a:srgbClr val="595959"/>
                </a:solidFill>
                <a:latin typeface="方正静蕾简体" panose="02000000000000000000" pitchFamily="2" charset="-122"/>
                <a:ea typeface="方正静蕾简体" panose="02000000000000000000" pitchFamily="2" charset="-122"/>
                <a:sym typeface="+mn-ea"/>
                <a:hlinkClick r:id="rId10" action="ppaction://hlinksldjump"/>
              </a:rPr>
              <a:t>十八、</a:t>
            </a:r>
            <a:r>
              <a:rPr lang="ja-JP" altLang="zh-CN" sz="2000" dirty="0">
                <a:solidFill>
                  <a:srgbClr val="595959"/>
                </a:solidFill>
                <a:latin typeface="方正静蕾简体" panose="02000000000000000000" pitchFamily="2" charset="-122"/>
                <a:ea typeface="方正静蕾简体" panose="02000000000000000000" pitchFamily="2" charset="-122"/>
                <a:sym typeface="+mn-ea"/>
                <a:hlinkClick r:id="rId10" action="ppaction://hlinksldjump"/>
              </a:rPr>
              <a:t>その他</a:t>
            </a:r>
            <a:r>
              <a:rPr lang="en-US" altLang="ja-JP" sz="2000" dirty="0">
                <a:solidFill>
                  <a:srgbClr val="595959"/>
                </a:solidFill>
                <a:latin typeface="方正静蕾简体" panose="02000000000000000000" pitchFamily="2" charset="-122"/>
                <a:ea typeface="方正静蕾简体" panose="02000000000000000000" pitchFamily="2" charset="-122"/>
                <a:sym typeface="+mn-ea"/>
                <a:hlinkClick r:id="rId10" action="ppaction://hlinksldjump"/>
              </a:rPr>
              <a:t>222</a:t>
            </a:r>
            <a:endParaRPr lang="en-US" altLang="zh-CN" sz="2000" dirty="0">
              <a:solidFill>
                <a:srgbClr val="595959"/>
              </a:solidFill>
              <a:latin typeface="方正静蕾简体" panose="02000000000000000000" pitchFamily="2" charset="-122"/>
              <a:ea typeface="方正静蕾简体" panose="02000000000000000000" pitchFamily="2" charset="-122"/>
              <a:hlinkClick r:id="" action="ppaction://noactio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25311" y="550911"/>
            <a:ext cx="10675299" cy="5600700"/>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确定条件、假设条件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意义：表达确定条件或假设条件。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译文：……之后 ,就……; 如果……就……</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 </a:t>
            </a:r>
            <a:r>
              <a:rPr lang="ja-JP" sz="2000" strike="sngStrike"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 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 类形容词词干+ かったら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Ⅱ</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类形容词词干 /名 词+ だったら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(1)外から</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帰っ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、うがいもしてるし。</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(2)8時に</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、帰ります。</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大学を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卒業し</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日本へ留学に行きたい</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もし地震が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来</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、どこに逃げますか</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(5)もし</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暑かっ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、出かけません。</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49136" y="357871"/>
            <a:ext cx="10675299" cy="6420485"/>
          </a:xfrm>
          <a:prstGeom prst="rect">
            <a:avLst/>
          </a:prstGeom>
          <a:noFill/>
        </p:spPr>
        <p:txBody>
          <a:bodyPr wrap="square" rtlCol="0">
            <a:spAutoFit/>
          </a:bodyPr>
          <a:lstStyle/>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确定条件、假设条件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意义：表达确定条件或假设条件。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译文：……之后 ,就……; 如果……就……</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 </a:t>
            </a:r>
            <a:r>
              <a:rPr lang="ja-JP" sz="2000" strike="sngStrike"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 类形容词词干+ かったら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Ⅱ</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类形容词词干 /名 词+ だったら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(6)</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元気だっ</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、またいつか会えるね</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a:t>
            </a:r>
            <a:r>
              <a:rPr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日曜日だっ</a:t>
            </a:r>
            <a:r>
              <a:rPr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大丈夫です。手伝いますよ</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「〜たら」在口语中经常用于表达</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一次性的、特定的事项,不用于论文等正式的文体。</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と　</a:t>
            </a:r>
            <a:r>
              <a:rPr kumimoji="0" lang="zh-CN" altLang="ja-JP"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恒常</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条件</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指路</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自然</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化学</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物理</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数学</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春になると桜が咲く。</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en-US" altLang="ja-JP"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发生了前项，必然会发生后项</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三に三を足すと六になる。</a:t>
            </a:r>
            <a:endParaRPr kumimoji="0" lang="ja-JP"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29285" y="602615"/>
            <a:ext cx="11267440" cy="5292725"/>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lang="ja-JP" altLang="en-US" sz="2800" noProof="0" dirty="0">
                <a:ln>
                  <a:noFill/>
                </a:ln>
                <a:solidFill>
                  <a:srgbClr val="E66138"/>
                </a:solidFill>
                <a:effectLst/>
                <a:uLnTx/>
                <a:uFillTx/>
                <a:latin typeface="微软雅黑" panose="020B0503020204020204" pitchFamily="34" charset="-122"/>
                <a:ea typeface="微软雅黑" panose="020B0503020204020204" pitchFamily="34" charset="-122"/>
                <a:cs typeface="UD Digi Kyokasho N-R" panose="02020400000000000000" charset="-128"/>
                <a:sym typeface="+mn-ea"/>
              </a:rPr>
              <a:t>疑问词</a:t>
            </a:r>
            <a:r>
              <a:rPr lang="ja-JP" altLang="en-US" sz="2800" b="1" noProof="0" dirty="0">
                <a:ln>
                  <a:noFill/>
                </a:ln>
                <a:solidFill>
                  <a:srgbClr val="E66138"/>
                </a:solidFill>
                <a:effectLst/>
                <a:uLnTx/>
                <a:uFillTx/>
                <a:latin typeface="UD Digi Kyokasho N-R" panose="02020400000000000000" charset="-128"/>
                <a:ea typeface="UD Digi Kyokasho N-R" panose="02020400000000000000" charset="-128"/>
                <a:cs typeface="UD Digi Kyokasho N-R" panose="02020400000000000000" charset="-128"/>
                <a:sym typeface="+mn-ea"/>
              </a:rPr>
              <a:t>+ </a:t>
            </a:r>
            <a:r>
              <a:rPr lang="ja-JP" altLang="en-US" sz="28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Vた</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らいいか</a:t>
            </a:r>
            <a:r>
              <a:rPr lang="ja-JP"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〈询问〉　　</a:t>
            </a:r>
            <a:r>
              <a:rPr lang="en-US" altLang="ja-JP"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lang="ja-JP"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どうしたらいいですか。</a:t>
            </a:r>
            <a:endParaRPr lang="ja-JP" altLang="en-US" sz="2800" noProof="0" dirty="0">
              <a:ln>
                <a:noFill/>
              </a:ln>
              <a:solidFill>
                <a:srgbClr val="E66138"/>
              </a:solidFill>
              <a:effectLst/>
              <a:uLnTx/>
              <a:uFillTx/>
              <a:latin typeface="UD Digi Kyokasho N-R" panose="02020400000000000000" charset="-128"/>
              <a:ea typeface="UD Digi Kyokasho N-R" panose="02020400000000000000" charset="-128"/>
              <a:cs typeface="UD Digi Kyokasho N-R" panose="02020400000000000000" charset="-128"/>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意义:用于说话人向对方询问做某事的最佳方式、方法或时间、地点等。</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译文 :怎样……オ好呢 ;如何……好呢</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王さんに頼んだらいいよ。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 :这个句式可以用于直接提问 , 也可像本课中的例子那样用于陈述句的从句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l"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美容室で</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どう説明したらいいか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わからなくて、アンダーソンの写真を見せたんですけど……。</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電車の中にかばんを忘れてしまったんですが、</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どうしたらいいですか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パソコンを買いたいんですが、</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どこで買ったらいいですか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明日、</a:t>
            </a:r>
            <a:r>
              <a:rPr lang="zh-CN"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何時に出発したらいいか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、後で連絡をください。</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05155" y="833755"/>
            <a:ext cx="10758170" cy="5191125"/>
          </a:xfrm>
          <a:prstGeom prst="rect">
            <a:avLst/>
          </a:prstGeom>
          <a:noFill/>
        </p:spPr>
        <p:txBody>
          <a:bodyPr wrap="square" rtlCol="0">
            <a:noAutofit/>
          </a:bodyPr>
          <a:lstStyle/>
          <a:p>
            <a:pPr marL="0" marR="0" lvl="0" algn="just" defTabSz="914400" rtl="0" eaLnBrk="1" fontAlgn="auto" latinLnBrk="0" hangingPunct="1">
              <a:lnSpc>
                <a:spcPct val="15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Nなら（ば）</a:t>
            </a:r>
            <a:r>
              <a:rPr kumimoji="0" lang="ja-JP"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〈话题、条件〉</a:t>
            </a:r>
            <a:r>
              <a:rPr kumimoji="0" lang="en-US"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kumimoji="0" lang="ja-JP"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ば</a:t>
            </a:r>
            <a:r>
              <a:rPr kumimoji="0" lang="zh-CN"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形</a:t>
            </a:r>
            <a:endPar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意义:假设在该话题或条件之下的情况,后句表达说话人的意见 、建议 、判断、 意图等。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 :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的话;如果是</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名词、二类形容词</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＋であれば</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动词：</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うーえ＋ば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形容词</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；いーければ</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词干</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＋なら（ば）</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李さん</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、優勝できるかも。</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かもしれません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明日の午後</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、時間があります。</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本当に風邪</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、早く帰って寝たほうがいいよ。</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建议</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最好</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今度の試験で成績が一番</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、留学試験を受けようと思います。</a:t>
            </a:r>
            <a:endParaRPr kumimoji="0" lang="zh-CN" altLang="en-US" sz="2400" b="0" i="0"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150000"/>
              </a:lnSpc>
              <a:spcAft>
                <a:spcPts val="0"/>
              </a:spcAft>
              <a:buClr>
                <a:prstClr val="black"/>
              </a:buClr>
              <a:buSzTx/>
              <a:buFontTx/>
              <a:buNone/>
              <a:defRPr/>
            </a:pP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意志形</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と思う　</a:t>
            </a:r>
            <a:r>
              <a:rPr lang="zh-CN"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做某事的决心</a:t>
            </a:r>
            <a:endParaRPr lang="zh-CN"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4845" y="318135"/>
            <a:ext cx="10553065" cy="6221095"/>
          </a:xfrm>
          <a:prstGeom prst="rect">
            <a:avLst/>
          </a:prstGeom>
          <a:noFill/>
        </p:spPr>
        <p:txBody>
          <a:bodyPr wrap="square" rtlCol="0" anchor="t">
            <a:spAutoFit/>
          </a:bodyPr>
          <a:p>
            <a:pPr indent="0" fontAlgn="auto">
              <a:lnSpc>
                <a:spcPct val="12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〈话题〉</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a:latin typeface="微软雅黑" panose="020B0503020204020204" pitchFamily="34" charset="-122"/>
                <a:ea typeface="微软雅黑" panose="020B0503020204020204" pitchFamily="34" charset="-122"/>
                <a:cs typeface="微软雅黑" panose="020B0503020204020204" pitchFamily="34" charset="-122"/>
                <a:sym typeface="+mn-ea"/>
              </a:rPr>
              <a:t> </a:t>
            </a:r>
            <a:br>
              <a:rPr lang="zh-CN" altLang="en-US" sz="2000">
                <a:latin typeface="微软雅黑" panose="020B0503020204020204" pitchFamily="34" charset="-122"/>
                <a:ea typeface="微软雅黑" panose="020B0503020204020204" pitchFamily="34" charset="-122"/>
                <a:cs typeface="微软雅黑" panose="020B0503020204020204" pitchFamily="34" charset="-122"/>
              </a:rPr>
            </a:b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用于凸显主题，主要是就对方提出的话题或问题做出回答、提出请求或都</a:t>
            </a:r>
            <a:r>
              <a:rPr lang="ja-JP" altLang="en-US" sz="2000">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20000"/>
              </a:lnSpc>
            </a:pPr>
            <a:r>
              <a:rPr lang="ja-JP" alt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加以说明、建议。</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要说……</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要是……</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就……来说</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动词</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I类形容词的连体形+なら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名词</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Ⅱ类形容词词干+なら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en-US" sz="22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 高橋</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それで、美咲を励ますために、みんなでカラオケ</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でもどうか</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なと思ってるんですけど……。</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zh-CN"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趙</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いいですね!</a:t>
            </a:r>
            <a:r>
              <a:rPr lang="zh-CN" altLang="en-US" sz="2400" u="sng">
                <a:latin typeface="Kozuka Gothic Pro R" panose="020B0400000000000000" pitchFamily="34" charset="-128"/>
                <a:ea typeface="Kozuka Gothic Pro R" panose="020B0400000000000000" pitchFamily="34" charset="-128"/>
                <a:cs typeface="Kozuka Gothic Pro R" panose="020B0400000000000000" pitchFamily="34" charset="-128"/>
              </a:rPr>
              <a:t>カラオケ</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なら</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、MELODYへ行きませんか。</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きっといい気分転換になりますよ。</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 渡辺</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北京ダックを食べたいんですが……。</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15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ja-JP"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李</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zh-CN" altLang="en-US" sz="2400" u="sng">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北京ダック</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なら</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、いい店を知っていますよ。</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l">
              <a:lnSpc>
                <a:spcPct val="110000"/>
              </a:lnSpc>
              <a:buClrTx/>
              <a:buSzTx/>
              <a:buFontTx/>
            </a:pPr>
            <a:r>
              <a:rPr lang="zh-CN" altLang="en-US"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注：</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与第7课第1单元</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学过的表示条件的「なら(ば)」的用法不同，表示主题的「なら」之后一般不添加「ば」。</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97571"/>
            <a:ext cx="10675299" cy="5739130"/>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〜場合は</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〈假设〉</a:t>
            </a:r>
            <a:r>
              <a:rPr kumimoji="0" 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ばあい　　</a:t>
            </a:r>
            <a:r>
              <a:rPr kumimoji="0" lang="en-US"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意义:用于举出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可能出现或遇到的情况。后项一般为在此情况下的判断、对策或办法。</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 :当 ……时;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……的情况下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 动词、形容词的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连体形+ 場合は</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名词+ の+ 場合は</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1）遠足が丸1日の場合は土曜日、</a:t>
            </a:r>
            <a:r>
              <a:rPr kumimoji="0" sz="2400" b="0" i="0" strike="noStrike"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半日の場合は</a:t>
            </a: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日曜日がいいんですが……。</a:t>
            </a:r>
            <a:endPar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   （2）王さんの都合が</a:t>
            </a:r>
            <a:r>
              <a:rPr kumimoji="0" sz="2400" b="0" i="0" strike="noStrike"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悪い場合は</a:t>
            </a: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、ほかの日にしましょう。</a:t>
            </a:r>
            <a:r>
              <a:rPr kumimoji="0" lang="ja-JP"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　にする</a:t>
            </a:r>
            <a:endPar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3）電話が</a:t>
            </a:r>
            <a:r>
              <a:rPr kumimoji="0" sz="2400" b="0" i="0" strike="noStrike"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通じない場合は</a:t>
            </a: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メールで連絡してください。</a:t>
            </a:r>
            <a:endPar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   （4）雨が</a:t>
            </a:r>
            <a:r>
              <a:rPr kumimoji="0" sz="2400" b="0" i="0" strike="noStrike"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降った場合</a:t>
            </a:r>
            <a:r>
              <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rPr>
              <a:t>は遠足を中止します。</a:t>
            </a:r>
            <a:endPar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「〜場合は」</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不用于表达已经发生的事情。</a:t>
            </a:r>
            <a:endParaRPr kumimoji="0" sz="2400" b="0" i="0"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 図書館にいた｛X 場合は/ X 場合に/〇ときに｝、地震が起きた。</a:t>
            </a:r>
            <a:endParaRPr kumimoji="0" sz="2400" b="0" i="0" strike="noStrike" cap="none" spc="0" normalizeH="0" baseline="0" dirty="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561706"/>
            <a:ext cx="10675299" cy="5734050"/>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Nさえ～ば</a:t>
            </a:r>
            <a:r>
              <a:rPr lang="zh-CN" altLang="en-US"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&lt;充分条件&gt;</a:t>
            </a:r>
            <a:r>
              <a:rPr lang="ja-JP" altLang="zh-CN"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800" b="1" dirty="0" smtClean="0">
              <a:solidFill>
                <a:srgbClr val="E66138"/>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lang="zh-CN" altLang="en-US" sz="2000" noProof="0" dirty="0" smtClean="0">
                <a:latin typeface="微软雅黑" panose="020B0503020204020204" pitchFamily="34" charset="-122"/>
                <a:ea typeface="微软雅黑" panose="020B0503020204020204" pitchFamily="34" charset="-122"/>
                <a:sym typeface="+mn-ea"/>
              </a:rPr>
              <a:t>表示只要满足</a:t>
            </a:r>
            <a:r>
              <a:rPr lang="zh-CN" altLang="en-US" sz="2000" noProof="0" dirty="0" smtClean="0">
                <a:solidFill>
                  <a:srgbClr val="FF0000"/>
                </a:solidFill>
                <a:latin typeface="微软雅黑" panose="020B0503020204020204" pitchFamily="34" charset="-122"/>
                <a:ea typeface="微软雅黑" panose="020B0503020204020204" pitchFamily="34" charset="-122"/>
                <a:sym typeface="+mn-ea"/>
              </a:rPr>
              <a:t>该条件，就可以得出后面的结论。</a:t>
            </a:r>
            <a:r>
              <a:rPr lang="en-US" altLang="zh-CN" sz="2000" noProof="0" dirty="0" smtClean="0">
                <a:solidFill>
                  <a:srgbClr val="FF0000"/>
                </a:solidFill>
                <a:latin typeface="微软雅黑" panose="020B0503020204020204" pitchFamily="34" charset="-122"/>
                <a:ea typeface="微软雅黑" panose="020B0503020204020204" pitchFamily="34" charset="-122"/>
                <a:sym typeface="+mn-ea"/>
              </a:rPr>
              <a:t>  </a:t>
            </a:r>
            <a:r>
              <a:rPr lang="ja-JP" altLang="en-US" sz="2000" noProof="0" dirty="0" smtClean="0">
                <a:solidFill>
                  <a:srgbClr val="FF0000"/>
                </a:solidFill>
                <a:latin typeface="微软雅黑" panose="020B0503020204020204" pitchFamily="34" charset="-122"/>
                <a:ea typeface="微软雅黑" panose="020B0503020204020204" pitchFamily="34" charset="-122"/>
                <a:sym typeface="+mn-ea"/>
              </a:rPr>
              <a:t>　　</a:t>
            </a:r>
            <a:r>
              <a:rPr lang="en-US" altLang="ja-JP" sz="2000" noProof="0" dirty="0" smtClean="0">
                <a:solidFill>
                  <a:srgbClr val="FF0000"/>
                </a:solidFill>
                <a:latin typeface="微软雅黑" panose="020B0503020204020204" pitchFamily="34" charset="-122"/>
                <a:ea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lang="zh-CN" altLang="en-US" sz="2000" dirty="0" smtClean="0">
                <a:latin typeface="微软雅黑" panose="020B0503020204020204" pitchFamily="34" charset="-122"/>
                <a:ea typeface="微软雅黑" panose="020B0503020204020204" pitchFamily="34" charset="-122"/>
                <a:sym typeface="+mn-ea"/>
              </a:rPr>
              <a:t>只要～就～   　　　　　</a:t>
            </a:r>
            <a:r>
              <a:rPr lang="en-US" altLang="zh-CN" sz="2000" dirty="0" smtClean="0">
                <a:latin typeface="微软雅黑" panose="020B0503020204020204" pitchFamily="34" charset="-122"/>
                <a:ea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en-US" sz="2000" dirty="0" smtClean="0">
                <a:latin typeface="微软雅黑" panose="020B0503020204020204" pitchFamily="34" charset="-122"/>
                <a:ea typeface="微软雅黑" panose="020B0503020204020204" pitchFamily="34" charset="-122"/>
                <a:sym typeface="+mn-ea"/>
              </a:rPr>
              <a:t>名词+さえ+</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动词、形容词</a:t>
            </a:r>
            <a:r>
              <a:rPr lang="zh-CN" altLang="en-US" sz="2000" dirty="0" smtClean="0">
                <a:latin typeface="微软雅黑" panose="020B0503020204020204" pitchFamily="34" charset="-122"/>
                <a:ea typeface="微软雅黑" panose="020B0503020204020204" pitchFamily="34" charset="-122"/>
                <a:sym typeface="+mn-ea"/>
              </a:rPr>
              <a:t>的条件形</a:t>
            </a:r>
            <a:endParaRPr lang="zh-CN" altLang="ja-JP" sz="20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日本語</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さえ</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使えれ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ば</a:t>
            </a:r>
            <a:r>
              <a:rPr sz="24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、バイト代は安くてもいいんです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雨</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さえ</a:t>
            </a:r>
            <a:r>
              <a:rPr sz="2400" u="sng">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降らなけれ</a:t>
            </a:r>
            <a:r>
              <a:rPr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ば</a:t>
            </a:r>
            <a:r>
              <a:rPr sz="2400">
                <a:latin typeface="Kozuka Gothic Pro R" panose="020B0400000000000000" pitchFamily="34" charset="-128"/>
                <a:ea typeface="Kozuka Gothic Pro R" panose="020B0400000000000000" pitchFamily="34" charset="-128"/>
                <a:cs typeface="Kozuka Gothic Pro R" panose="020B0400000000000000" pitchFamily="34" charset="-128"/>
                <a:sym typeface="+mn-lt"/>
              </a:rPr>
              <a:t>、少し寒くても出かけよう</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スマホ</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さえ</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あれ</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ば</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、ほかは何も要らない。</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自分</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さえ</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よけれ</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ば</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いいと考える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人がいる。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体</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さえ</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健康</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なら（</a:t>
            </a:r>
            <a:r>
              <a:rPr kumimoji="0"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ば</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）、それで充分に幸せだ。</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7161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85207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四、逆接</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722693" y="2165098"/>
          <a:ext cx="10746615" cy="2741292"/>
        </p:xfrm>
        <a:graphic>
          <a:graphicData uri="http://schemas.openxmlformats.org/drawingml/2006/table">
            <a:tbl>
              <a:tblPr firstRow="1" bandRow="1">
                <a:tableStyleId>{5940675A-B579-460E-94D1-54222C63F5DA}</a:tableStyleId>
              </a:tblPr>
              <a:tblGrid>
                <a:gridCol w="5471231"/>
                <a:gridCol w="5275384"/>
              </a:tblGrid>
              <a:tr h="4304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1304971">
                <a:tc>
                  <a:txBody>
                    <a:bodyPr/>
                    <a:lstStyle/>
                    <a:p>
                      <a:r>
                        <a:rPr lang="ja-JP" altLang="en-US" sz="2000" dirty="0">
                          <a:solidFill>
                            <a:srgbClr val="E66138"/>
                          </a:solidFill>
                        </a:rPr>
                        <a:t>ても</a:t>
                      </a:r>
                      <a:r>
                        <a:rPr lang="en-US" altLang="ja-JP" sz="2000" dirty="0">
                          <a:solidFill>
                            <a:srgbClr val="E66138"/>
                          </a:solidFill>
                        </a:rPr>
                        <a:t>       </a:t>
                      </a:r>
                      <a:r>
                        <a:rPr lang="en-US" altLang="zh-CN" sz="2000" dirty="0">
                          <a:solidFill>
                            <a:srgbClr val="E66138"/>
                          </a:solidFill>
                        </a:rPr>
                        <a:t>  </a:t>
                      </a:r>
                      <a:r>
                        <a:rPr lang="ja-JP" altLang="en-US" sz="2000" dirty="0">
                          <a:solidFill>
                            <a:srgbClr val="E66138"/>
                          </a:solidFill>
                        </a:rPr>
                        <a:t>嫌いでも　　学生でもお金を払う</a:t>
                      </a:r>
                      <a:endParaRPr lang="en-US" altLang="ja-JP" sz="2000" dirty="0">
                        <a:solidFill>
                          <a:schemeClr val="tx1"/>
                        </a:solidFill>
                      </a:endParaRPr>
                    </a:p>
                    <a:p>
                      <a:r>
                        <a:rPr lang="en-US" altLang="ja-JP" sz="2000" dirty="0">
                          <a:solidFill>
                            <a:schemeClr val="tx1"/>
                          </a:solidFill>
                          <a:hlinkClick r:id="rId2" action="ppaction://hlinksldjump"/>
                        </a:rPr>
                        <a:t>4-1-5</a:t>
                      </a:r>
                      <a:r>
                        <a:rPr lang="ja-JP" altLang="en-US" sz="2000" dirty="0">
                          <a:solidFill>
                            <a:schemeClr val="tx1"/>
                          </a:solidFill>
                          <a:hlinkClick r:id="rId2" action="ppaction://hlinksldjump"/>
                        </a:rPr>
                        <a:t>　～ても</a:t>
                      </a:r>
                      <a:r>
                        <a:rPr lang="ja-JP" altLang="en-US" sz="2000" dirty="0">
                          <a:solidFill>
                            <a:schemeClr val="tx1"/>
                          </a:solidFill>
                        </a:rPr>
                        <a:t>＜让步条件＞　</a:t>
                      </a:r>
                      <a:r>
                        <a:rPr lang="zh-CN" altLang="en-US" sz="2000" dirty="0">
                          <a:solidFill>
                            <a:schemeClr val="tx1"/>
                          </a:solidFill>
                        </a:rPr>
                        <a:t> 即使</a:t>
                      </a:r>
                      <a:r>
                        <a:rPr lang="ja-JP" altLang="en-US" sz="2000" dirty="0">
                          <a:solidFill>
                            <a:schemeClr val="tx1"/>
                          </a:solidFill>
                        </a:rPr>
                        <a:t>　</a:t>
                      </a:r>
                      <a:endParaRPr lang="ja-JP" altLang="en-US" sz="2000" dirty="0">
                        <a:solidFill>
                          <a:schemeClr val="tx1"/>
                        </a:solidFill>
                      </a:endParaRPr>
                    </a:p>
                    <a:p>
                      <a:r>
                        <a:rPr lang="en-US" altLang="ja-JP" sz="2000" dirty="0">
                          <a:solidFill>
                            <a:schemeClr val="tx1"/>
                          </a:solidFill>
                          <a:hlinkClick r:id="rId3" action="ppaction://hlinksldjump"/>
                        </a:rPr>
                        <a:t>4-2-3</a:t>
                      </a:r>
                      <a:r>
                        <a:rPr lang="ja-JP" altLang="en-US" sz="2000" dirty="0">
                          <a:solidFill>
                            <a:schemeClr val="tx1"/>
                          </a:solidFill>
                          <a:hlinkClick r:id="rId3" action="ppaction://hlinksldjump"/>
                        </a:rPr>
                        <a:t>　Ｎでも</a:t>
                      </a:r>
                      <a:r>
                        <a:rPr lang="ja-JP" altLang="en-US" sz="2000" dirty="0">
                          <a:solidFill>
                            <a:schemeClr val="tx1"/>
                          </a:solidFill>
                        </a:rPr>
                        <a:t>＜极端的情况＞</a:t>
                      </a:r>
                      <a:r>
                        <a:rPr lang="en-US" altLang="ja-JP" sz="2000" dirty="0">
                          <a:solidFill>
                            <a:schemeClr val="tx1"/>
                          </a:solidFill>
                        </a:rPr>
                        <a:t> </a:t>
                      </a:r>
                      <a:r>
                        <a:rPr lang="zh-CN" altLang="ja-JP" sz="2000" dirty="0">
                          <a:solidFill>
                            <a:schemeClr val="tx1"/>
                          </a:solidFill>
                        </a:rPr>
                        <a:t>例举</a:t>
                      </a:r>
                      <a:r>
                        <a:rPr lang="ja-JP" altLang="en-US" sz="2000" dirty="0">
                          <a:solidFill>
                            <a:schemeClr val="tx1"/>
                          </a:solidFill>
                        </a:rPr>
                        <a:t>　子供でも</a:t>
                      </a:r>
                      <a:r>
                        <a:rPr lang="en-US" altLang="zh-CN" sz="2000" dirty="0">
                          <a:solidFill>
                            <a:schemeClr val="tx1"/>
                          </a:solidFill>
                        </a:rPr>
                        <a:t> </a:t>
                      </a:r>
                      <a:endParaRPr lang="en-US" altLang="ja-JP" sz="2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linkClick r:id="rId4" action="ppaction://hlinksldjump"/>
                        </a:rPr>
                        <a:t>6-2-2</a:t>
                      </a:r>
                      <a:r>
                        <a:rPr lang="ja-JP" altLang="en-US" sz="2000" dirty="0">
                          <a:solidFill>
                            <a:schemeClr val="tx1"/>
                          </a:solidFill>
                          <a:hlinkClick r:id="rId4" action="ppaction://hlinksldjump"/>
                        </a:rPr>
                        <a:t>　（どんなに／いくら）～ても</a:t>
                      </a:r>
                      <a:r>
                        <a:rPr lang="en-US" altLang="ja-JP" sz="2000" dirty="0">
                          <a:solidFill>
                            <a:schemeClr val="tx1"/>
                          </a:solidFill>
                        </a:rPr>
                        <a:t>&lt;</a:t>
                      </a:r>
                      <a:r>
                        <a:rPr lang="ja-JP" altLang="en-US" sz="2000" dirty="0">
                          <a:solidFill>
                            <a:schemeClr val="tx1"/>
                          </a:solidFill>
                        </a:rPr>
                        <a:t>转折性条件</a:t>
                      </a:r>
                      <a:r>
                        <a:rPr lang="en-US" altLang="ja-JP" sz="2000" dirty="0">
                          <a:solidFill>
                            <a:schemeClr val="tx1"/>
                          </a:solidFill>
                        </a:rPr>
                        <a:t>&gt;    </a:t>
                      </a:r>
                      <a:r>
                        <a:rPr lang="zh-CN" altLang="en-US" sz="2000" dirty="0">
                          <a:solidFill>
                            <a:schemeClr val="tx1"/>
                          </a:solidFill>
                        </a:rPr>
                        <a:t>即使再</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  </a:t>
                      </a:r>
                      <a:endParaRPr lang="en-US" altLang="zh-CN" sz="2000" dirty="0">
                        <a:solidFill>
                          <a:schemeClr val="tx1"/>
                        </a:solidFill>
                      </a:endParaRPr>
                    </a:p>
                  </a:txBody>
                  <a:tcPr anchor="ctr"/>
                </a:tc>
                <a:tc>
                  <a:txBody>
                    <a:bodyPr/>
                    <a:lstStyle/>
                    <a:p>
                      <a:pPr marL="0" algn="l" defTabSz="914400" rtl="0" eaLnBrk="1" latinLnBrk="0" hangingPunct="1">
                        <a:lnSpc>
                          <a:spcPct val="120000"/>
                        </a:lnSpc>
                      </a:pPr>
                      <a:endParaRPr lang="en-US" altLang="ja-JP" sz="1800" kern="1200" dirty="0">
                        <a:solidFill>
                          <a:schemeClr val="tx1"/>
                        </a:solidFill>
                        <a:latin typeface="Kozuka Gothic Pro R" panose="020B0400000000000000" pitchFamily="34" charset="-128"/>
                        <a:ea typeface="Kozuka Gothic Pro R" panose="020B0400000000000000" pitchFamily="34" charset="-128"/>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明日は雨が</a:t>
                      </a:r>
                      <a:r>
                        <a:rPr lang="ja-JP" altLang="en-US" sz="1800" dirty="0">
                          <a:solidFill>
                            <a:srgbClr val="E66138"/>
                          </a:solidFill>
                          <a:latin typeface="Kozuka Gothic Pr6N R" panose="020B0400000000000000" pitchFamily="34" charset="-128"/>
                          <a:ea typeface="Kozuka Gothic Pr6N R" panose="020B0400000000000000" pitchFamily="34" charset="-128"/>
                        </a:rPr>
                        <a:t>降っても</a:t>
                      </a:r>
                      <a:r>
                        <a:rPr lang="ja-JP" altLang="en-US" sz="1800" dirty="0">
                          <a:latin typeface="Kozuka Gothic Pr6N R" panose="020B0400000000000000" pitchFamily="34" charset="-128"/>
                          <a:ea typeface="Kozuka Gothic Pr6N R" panose="020B0400000000000000" pitchFamily="34" charset="-128"/>
                        </a:rPr>
                        <a:t>香山へ行きます。</a:t>
                      </a:r>
                      <a:endParaRPr lang="en-US" altLang="ja-JP" sz="1800" dirty="0">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今度の日曜日は雨</a:t>
                      </a:r>
                      <a:r>
                        <a:rPr lang="ja-JP" altLang="en-US" sz="1800" dirty="0">
                          <a:solidFill>
                            <a:srgbClr val="E66138"/>
                          </a:solidFill>
                          <a:latin typeface="Kozuka Gothic Pr6N R" panose="020B0400000000000000" pitchFamily="34" charset="-128"/>
                          <a:ea typeface="Kozuka Gothic Pr6N R" panose="020B0400000000000000" pitchFamily="34" charset="-128"/>
                        </a:rPr>
                        <a:t>でも</a:t>
                      </a:r>
                      <a:r>
                        <a:rPr lang="ja-JP" altLang="en-US" sz="1800" dirty="0">
                          <a:latin typeface="Kozuka Gothic Pr6N R" panose="020B0400000000000000" pitchFamily="34" charset="-128"/>
                          <a:ea typeface="Kozuka Gothic Pr6N R" panose="020B0400000000000000" pitchFamily="34" charset="-128"/>
                        </a:rPr>
                        <a:t>必ず買い物</a:t>
                      </a:r>
                      <a:r>
                        <a:rPr lang="ja-JP" altLang="en-US" sz="1800" dirty="0">
                          <a:latin typeface="Kozuka Gothic Pr6N R" panose="020B0400000000000000" pitchFamily="34" charset="-128"/>
                          <a:ea typeface="Kozuka Gothic Pr6N R" panose="020B0400000000000000" pitchFamily="34" charset="-128"/>
                        </a:rPr>
                        <a:t>に行きます。</a:t>
                      </a:r>
                      <a:endParaRPr lang="ja-JP" altLang="en-US" sz="1800" dirty="0">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u="sng" dirty="0">
                          <a:latin typeface="Kozuka Gothic Pr6N R" panose="020B0400000000000000" pitchFamily="34" charset="-128"/>
                          <a:ea typeface="Kozuka Gothic Pr6N R" panose="020B0400000000000000" pitchFamily="34" charset="-128"/>
                        </a:rPr>
                        <a:t>どんなに呼ん</a:t>
                      </a:r>
                      <a:r>
                        <a:rPr lang="ja-JP" altLang="en-US" sz="1800" dirty="0">
                          <a:solidFill>
                            <a:srgbClr val="E66138"/>
                          </a:solidFill>
                          <a:latin typeface="Kozuka Gothic Pr6N R" panose="020B0400000000000000" pitchFamily="34" charset="-128"/>
                          <a:ea typeface="Kozuka Gothic Pr6N R" panose="020B0400000000000000" pitchFamily="34" charset="-128"/>
                        </a:rPr>
                        <a:t>でも</a:t>
                      </a:r>
                      <a:r>
                        <a:rPr lang="ja-JP" altLang="en-US" sz="1800" dirty="0">
                          <a:latin typeface="Kozuka Gothic Pr6N R" panose="020B0400000000000000" pitchFamily="34" charset="-128"/>
                          <a:ea typeface="Kozuka Gothic Pr6N R" panose="020B0400000000000000" pitchFamily="34" charset="-128"/>
                        </a:rPr>
                        <a:t>返事がなかった。</a:t>
                      </a:r>
                      <a:endParaRPr lang="ja-JP" altLang="en-US" sz="1800" dirty="0">
                        <a:latin typeface="Kozuka Gothic Pr6N R" panose="020B0400000000000000" pitchFamily="34" charset="-128"/>
                        <a:ea typeface="Kozuka Gothic Pr6N R" panose="020B0400000000000000" pitchFamily="34" charset="-128"/>
                      </a:endParaRPr>
                    </a:p>
                  </a:txBody>
                  <a:tcPr/>
                </a:tc>
              </a:tr>
              <a:tr h="1005840">
                <a:tc>
                  <a:txBody>
                    <a:bodyPr/>
                    <a:lstStyle/>
                    <a:p>
                      <a:pPr marL="0" algn="l" defTabSz="914400" rtl="0" eaLnBrk="1" latinLnBrk="0" hangingPunct="1"/>
                      <a:r>
                        <a:rPr lang="ja-JP" altLang="en-US" sz="2000" kern="1200" dirty="0">
                          <a:solidFill>
                            <a:srgbClr val="E66138"/>
                          </a:solidFill>
                          <a:latin typeface="+mn-lt"/>
                          <a:ea typeface="+mn-ea"/>
                          <a:cs typeface="+mn-cs"/>
                        </a:rPr>
                        <a:t>のに</a:t>
                      </a:r>
                      <a:r>
                        <a:rPr lang="en-US" altLang="ja-JP" sz="2000" kern="1200" dirty="0">
                          <a:solidFill>
                            <a:srgbClr val="E66138"/>
                          </a:solidFill>
                          <a:latin typeface="+mn-lt"/>
                          <a:ea typeface="+mn-ea"/>
                          <a:cs typeface="+mn-cs"/>
                        </a:rPr>
                        <a:t>     </a:t>
                      </a:r>
                      <a:r>
                        <a:rPr lang="zh-CN" altLang="en-US" sz="2000" kern="1200" dirty="0">
                          <a:solidFill>
                            <a:srgbClr val="E66138"/>
                          </a:solidFill>
                          <a:latin typeface="+mn-lt"/>
                          <a:ea typeface="+mn-ea"/>
                          <a:cs typeface="+mn-cs"/>
                        </a:rPr>
                        <a:t>明明</a:t>
                      </a:r>
                      <a:endParaRPr lang="en-US" altLang="ja-JP" sz="2000" kern="1200" dirty="0">
                        <a:solidFill>
                          <a:srgbClr val="E66138"/>
                        </a:solidFill>
                        <a:latin typeface="+mn-lt"/>
                        <a:ea typeface="+mn-ea"/>
                        <a:cs typeface="+mn-cs"/>
                      </a:endParaRPr>
                    </a:p>
                    <a:p>
                      <a:r>
                        <a:rPr lang="en-US" altLang="ja-JP" sz="2000" kern="1200" dirty="0">
                          <a:solidFill>
                            <a:schemeClr val="tx1"/>
                          </a:solidFill>
                          <a:latin typeface="+mn-lt"/>
                          <a:ea typeface="+mn-ea"/>
                          <a:cs typeface="+mn-cs"/>
                          <a:hlinkClick r:id="rId5" action="ppaction://hlinksldjump"/>
                        </a:rPr>
                        <a:t>4-3-1</a:t>
                      </a:r>
                      <a:r>
                        <a:rPr lang="ja-JP" altLang="en-US" sz="2000" kern="1200" dirty="0">
                          <a:solidFill>
                            <a:schemeClr val="tx1"/>
                          </a:solidFill>
                          <a:latin typeface="+mn-lt"/>
                          <a:ea typeface="+mn-ea"/>
                          <a:cs typeface="+mn-cs"/>
                          <a:hlinkClick r:id="rId5" action="ppaction://hlinksldjump"/>
                        </a:rPr>
                        <a:t>　のに</a:t>
                      </a:r>
                      <a:r>
                        <a:rPr lang="en-US" altLang="ja-JP" sz="2000" kern="1200" dirty="0">
                          <a:solidFill>
                            <a:schemeClr val="tx1"/>
                          </a:solidFill>
                          <a:latin typeface="+mn-lt"/>
                          <a:ea typeface="+mn-ea"/>
                          <a:cs typeface="+mn-cs"/>
                        </a:rPr>
                        <a:t>&lt;</a:t>
                      </a:r>
                      <a:r>
                        <a:rPr lang="zh-CN" altLang="en-US" sz="2000" kern="1200" dirty="0">
                          <a:solidFill>
                            <a:schemeClr val="tx1"/>
                          </a:solidFill>
                          <a:latin typeface="+mn-lt"/>
                          <a:ea typeface="+mn-ea"/>
                          <a:cs typeface="+mn-cs"/>
                        </a:rPr>
                        <a:t>转折</a:t>
                      </a:r>
                      <a:r>
                        <a:rPr lang="en-US" altLang="zh-CN" sz="2000" kern="1200" dirty="0">
                          <a:solidFill>
                            <a:schemeClr val="tx1"/>
                          </a:solidFill>
                          <a:latin typeface="+mn-lt"/>
                          <a:ea typeface="+mn-ea"/>
                          <a:cs typeface="+mn-cs"/>
                        </a:rPr>
                        <a:t>&gt;   </a:t>
                      </a:r>
                      <a:r>
                        <a:rPr lang="zh-CN" altLang="zh-CN" sz="2000" kern="1200" dirty="0">
                          <a:solidFill>
                            <a:schemeClr val="tx1"/>
                          </a:solidFill>
                          <a:latin typeface="+mn-lt"/>
                          <a:ea typeface="+mn-ea"/>
                          <a:cs typeface="+mn-cs"/>
                        </a:rPr>
                        <a:t>懊悔  埋怨</a:t>
                      </a:r>
                      <a:r>
                        <a:rPr lang="en-US" altLang="zh-CN" sz="2000" kern="1200" dirty="0">
                          <a:solidFill>
                            <a:schemeClr val="tx1"/>
                          </a:solidFill>
                          <a:latin typeface="+mn-lt"/>
                          <a:ea typeface="+mn-ea"/>
                          <a:cs typeface="+mn-cs"/>
                        </a:rPr>
                        <a:t>  </a:t>
                      </a:r>
                      <a:r>
                        <a:rPr lang="zh-CN" altLang="en-US" sz="2000" kern="1200" dirty="0">
                          <a:solidFill>
                            <a:schemeClr val="tx1"/>
                          </a:solidFill>
                          <a:latin typeface="+mn-lt"/>
                          <a:ea typeface="+mn-ea"/>
                          <a:cs typeface="+mn-cs"/>
                        </a:rPr>
                        <a:t>抱怨（负面情绪）</a:t>
                      </a:r>
                      <a:endParaRPr lang="en-US" altLang="zh-CN" sz="2000" kern="1200" dirty="0">
                        <a:solidFill>
                          <a:schemeClr val="tx1"/>
                        </a:solidFill>
                        <a:latin typeface="+mn-lt"/>
                        <a:ea typeface="+mn-ea"/>
                        <a:cs typeface="+mn-cs"/>
                      </a:endParaRPr>
                    </a:p>
                  </a:txBody>
                  <a:tcPr anchor="ctr"/>
                </a:tc>
                <a:tc>
                  <a:txBody>
                    <a:bodyPr/>
                    <a:lstStyle/>
                    <a:p>
                      <a:pPr algn="l">
                        <a:lnSpc>
                          <a:spcPct val="120000"/>
                        </a:lnSpc>
                        <a:buClrTx/>
                        <a:buSzTx/>
                        <a:buFontTx/>
                      </a:pPr>
                      <a:r>
                        <a:rPr lang="ja-JP" altLang="en-US" sz="1800" dirty="0">
                          <a:latin typeface="Kozuka Gothic Pr6N R" panose="020B0400000000000000" pitchFamily="34" charset="-128"/>
                          <a:ea typeface="Kozuka Gothic Pr6N R" panose="020B0400000000000000" pitchFamily="34" charset="-128"/>
                        </a:rPr>
                        <a:t>上手</a:t>
                      </a:r>
                      <a:r>
                        <a:rPr lang="ja-JP" altLang="en-US" sz="1800" dirty="0">
                          <a:solidFill>
                            <a:srgbClr val="FF0000"/>
                          </a:solidFill>
                          <a:latin typeface="Kozuka Gothic Pr6N R" panose="020B0400000000000000" pitchFamily="34" charset="-128"/>
                          <a:ea typeface="Kozuka Gothic Pr6N R" panose="020B0400000000000000" pitchFamily="34" charset="-128"/>
                        </a:rPr>
                        <a:t>なのに</a:t>
                      </a:r>
                      <a:r>
                        <a:rPr lang="ja-JP" altLang="en-US" sz="1800" dirty="0">
                          <a:latin typeface="Kozuka Gothic Pr6N R" panose="020B0400000000000000" pitchFamily="34" charset="-128"/>
                          <a:ea typeface="Kozuka Gothic Pr6N R" panose="020B0400000000000000" pitchFamily="34" charset="-128"/>
                        </a:rPr>
                        <a:t>、どうしてみんなの前に歌わないんですか。</a:t>
                      </a:r>
                      <a:endParaRPr lang="ja-JP" altLang="en-US" sz="1800" dirty="0">
                        <a:latin typeface="Kozuka Gothic Pr6N R" panose="020B0400000000000000" pitchFamily="34" charset="-128"/>
                        <a:ea typeface="Kozuka Gothic Pr6N R" panose="020B0400000000000000" pitchFamily="34" charset="-128"/>
                      </a:endParaRPr>
                    </a:p>
                    <a:p>
                      <a:pPr>
                        <a:lnSpc>
                          <a:spcPct val="120000"/>
                        </a:lnSpc>
                      </a:pPr>
                      <a:r>
                        <a:rPr lang="ja-JP" altLang="en-US" sz="1800" dirty="0">
                          <a:latin typeface="Kozuka Gothic Pr6N R" panose="020B0400000000000000" pitchFamily="34" charset="-128"/>
                          <a:ea typeface="Kozuka Gothic Pr6N R" panose="020B0400000000000000" pitchFamily="34" charset="-128"/>
                        </a:rPr>
                        <a:t>さっき</a:t>
                      </a:r>
                      <a:r>
                        <a:rPr lang="ja-JP" altLang="en-US" sz="1800" u="sng" dirty="0">
                          <a:latin typeface="Kozuka Gothic Pr6N R" panose="020B0400000000000000" pitchFamily="34" charset="-128"/>
                          <a:ea typeface="Kozuka Gothic Pr6N R" panose="020B0400000000000000" pitchFamily="34" charset="-128"/>
                        </a:rPr>
                        <a:t>食べた</a:t>
                      </a:r>
                      <a:r>
                        <a:rPr lang="ja-JP" altLang="en-US" sz="1800" dirty="0">
                          <a:solidFill>
                            <a:srgbClr val="E66138"/>
                          </a:solidFill>
                          <a:latin typeface="Kozuka Gothic Pr6N R" panose="020B0400000000000000" pitchFamily="34" charset="-128"/>
                          <a:ea typeface="Kozuka Gothic Pr6N R" panose="020B0400000000000000" pitchFamily="34" charset="-128"/>
                        </a:rPr>
                        <a:t>のに</a:t>
                      </a:r>
                      <a:r>
                        <a:rPr lang="ja-JP" altLang="en-US" sz="1800" dirty="0">
                          <a:latin typeface="Kozuka Gothic Pr6N R" panose="020B0400000000000000" pitchFamily="34" charset="-128"/>
                          <a:ea typeface="Kozuka Gothic Pr6N R" panose="020B0400000000000000" pitchFamily="34" charset="-128"/>
                        </a:rPr>
                        <a:t>、もうおなかがすきました。</a:t>
                      </a:r>
                      <a:endParaRPr lang="ja-JP" altLang="en-US" sz="1800" dirty="0">
                        <a:latin typeface="微软雅黑" panose="020B0503020204020204" pitchFamily="34" charset="-122"/>
                        <a:ea typeface="微软雅黑" panose="020B0503020204020204" pitchFamily="34" charset="-122"/>
                      </a:endParaRPr>
                    </a:p>
                  </a:txBody>
                  <a:tcPr/>
                </a:tc>
              </a:tr>
            </a:tbl>
          </a:graphicData>
        </a:graphic>
      </p:graphicFrame>
      <p:pic>
        <p:nvPicPr>
          <p:cNvPr id="76" name="图片 75">
            <a:hlinkClick r:id="rId6" action="ppaction://hlinksldjump"/>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62610" y="520700"/>
            <a:ext cx="11067415" cy="58159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ても</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让步条件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意义：表示转折关系，意为即使从句所述事项成立，主句的结果也不会改变。</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译文：即使（哪怕、就是、纵然</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......也（不）......</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て</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形</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も</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接续：动词、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Ⅰ</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形容词的</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「て形」</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も</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Ⅱ</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形容词词干+</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でも</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用事が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ても</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なるべく外出しないほうがいいと言いましょう</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明日は雨が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降っ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ても</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香山へ行きます</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こうざん</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今必要だから、</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高く</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ても</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買います</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如果不</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的话，就</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体が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丈夫</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注意しないと病気になりますよ。　～ないと～ない</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（否定、消极）</a:t>
            </a:r>
            <a:endPar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日曜日</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会社へ行かなければならない</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必须</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09001"/>
            <a:ext cx="10675299" cy="56426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でも</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极端的情况</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意义：用于举出</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极端的事例 ,意为在这种极端的情况下尚且如此 ,其他的情况也不例外。</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译文：就连……都……; 连……也……; 即使……也……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 でも</a:t>
            </a:r>
            <a:r>
              <a:rPr kumimoji="0" 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a:t>
            </a:r>
            <a:r>
              <a:rPr kumimoji="0" lang="en-US" altLang="zh-CN"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zh-CN"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か＋</a:t>
            </a:r>
            <a:r>
              <a:rPr kumimoji="0" lang="zh-CN" altLang="zh-CN"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疑问词</a:t>
            </a:r>
            <a:r>
              <a:rPr kumimoji="0" lang="en-US" altLang="zh-CN"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か</a:t>
            </a:r>
            <a:r>
              <a:rPr kumimoji="0" lang="en-US" alt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a:t>
            </a:r>
            <a:r>
              <a:rPr kumimoji="0" lang="en-US" altLang="zh-CN"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或别的</a:t>
            </a:r>
            <a:r>
              <a:rPr kumimoji="0" lang="en-US" altLang="zh-CN"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か</a:t>
            </a:r>
            <a:r>
              <a:rPr kumimoji="0" lang="zh-CN" alt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或者</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たまには、</a:t>
            </a:r>
            <a:r>
              <a:rPr lang="ja-JP" altLang="ja-JP"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晴れ</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スモッグか何かでぼんやり霞む日もあるけど……</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この仕事は</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病気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休めません</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en-US" altLang="ja-JP"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a:t>
            </a:r>
            <a:r>
              <a:rPr kumimoji="0" lang="en-US" altLang="ja-JP"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でも</a:t>
            </a:r>
            <a:r>
              <a:rPr kumimoji="0" lang="en-US" altLang="ja-JP"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わからないかもしれません</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今度の日曜日は</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雨</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でも</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必ず買い物へ行きます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a:p>
            <a:r>
              <a:rPr lang="zh-CN" altLang="en-US"/>
              <a:t>接续：</a:t>
            </a:r>
            <a:endParaRPr lang="zh-CN" altLang="en-US"/>
          </a:p>
          <a:p>
            <a:r>
              <a:rPr lang="ja-JP" altLang="zh-CN"/>
              <a:t>ので　のに　のです</a:t>
            </a:r>
            <a:endParaRPr lang="zh-CN" altLang="en-US"/>
          </a:p>
          <a:p>
            <a:r>
              <a:rPr lang="ja-JP" altLang="en-US"/>
              <a:t>～の：　</a:t>
            </a:r>
            <a:r>
              <a:rPr lang="en-US" altLang="ja-JP"/>
              <a:t>A</a:t>
            </a:r>
            <a:r>
              <a:rPr lang="ja-JP" altLang="en-US"/>
              <a:t>２なの　</a:t>
            </a:r>
            <a:r>
              <a:rPr lang="en-US" altLang="ja-JP"/>
              <a:t>N</a:t>
            </a:r>
            <a:r>
              <a:rPr lang="ja-JP" altLang="en-US"/>
              <a:t>なの　　</a:t>
            </a:r>
            <a:r>
              <a:rPr lang="en-US" altLang="ja-JP"/>
              <a:t>A</a:t>
            </a:r>
            <a:r>
              <a:rPr lang="ja-JP" altLang="en-US"/>
              <a:t>１・</a:t>
            </a:r>
            <a:r>
              <a:rPr lang="en-US" altLang="ja-JP"/>
              <a:t>V</a:t>
            </a:r>
            <a:r>
              <a:rPr lang="zh-CN" altLang="en-US"/>
              <a:t>简体</a:t>
            </a:r>
            <a:r>
              <a:rPr lang="ja-JP" altLang="en-US"/>
              <a:t>の</a:t>
            </a:r>
            <a:endParaRPr lang="zh-CN" altLang="en-US"/>
          </a:p>
          <a:p>
            <a:endParaRPr lang="zh-CN" altLang="en-US"/>
          </a:p>
          <a:p>
            <a:r>
              <a:rPr lang="zh-CN" altLang="en-US"/>
              <a:t>连体形：</a:t>
            </a:r>
            <a:r>
              <a:rPr lang="en-US" altLang="zh-CN"/>
              <a:t>(</a:t>
            </a:r>
            <a:r>
              <a:rPr lang="zh-CN" altLang="en-US"/>
              <a:t>接名词</a:t>
            </a:r>
            <a:r>
              <a:rPr lang="en-US" altLang="zh-CN"/>
              <a:t>)</a:t>
            </a:r>
            <a:endParaRPr lang="zh-CN" altLang="en-US"/>
          </a:p>
          <a:p>
            <a:r>
              <a:rPr lang="en-US" altLang="ja-JP"/>
              <a:t>A</a:t>
            </a:r>
            <a:r>
              <a:rPr lang="ja-JP" altLang="en-US"/>
              <a:t>２な　　</a:t>
            </a:r>
            <a:r>
              <a:rPr lang="en-US" altLang="ja-JP"/>
              <a:t>N</a:t>
            </a:r>
            <a:r>
              <a:rPr lang="ja-JP" altLang="en-US"/>
              <a:t>の　　</a:t>
            </a:r>
            <a:r>
              <a:rPr lang="en-US" altLang="ja-JP"/>
              <a:t>A</a:t>
            </a:r>
            <a:r>
              <a:rPr lang="ja-JP" altLang="en-US"/>
              <a:t>１・</a:t>
            </a:r>
            <a:r>
              <a:rPr lang="en-US" altLang="ja-JP"/>
              <a:t>V</a:t>
            </a:r>
            <a:r>
              <a:rPr lang="zh-CN" altLang="ja-JP"/>
              <a:t>简体</a:t>
            </a:r>
            <a:endParaRPr lang="zh-CN" altLang="ja-JP"/>
          </a:p>
          <a:p>
            <a:endParaRPr lang="zh-CN" altLang="ja-JP"/>
          </a:p>
          <a:p>
            <a:r>
              <a:rPr lang="zh-CN" altLang="ja-JP"/>
              <a:t>简体句：</a:t>
            </a:r>
            <a:r>
              <a:rPr lang="ja-JP" altLang="ja-JP"/>
              <a:t>　</a:t>
            </a:r>
            <a:r>
              <a:rPr lang="en-US" altLang="ja-JP"/>
              <a:t>A</a:t>
            </a:r>
            <a:r>
              <a:rPr lang="ja-JP" altLang="en-US"/>
              <a:t>２だ　</a:t>
            </a:r>
            <a:r>
              <a:rPr lang="en-US" altLang="ja-JP"/>
              <a:t>N</a:t>
            </a:r>
            <a:r>
              <a:rPr lang="ja-JP" altLang="en-US"/>
              <a:t>だ</a:t>
            </a:r>
            <a:r>
              <a:rPr lang="en-US" altLang="ja-JP"/>
              <a:t> </a:t>
            </a:r>
            <a:r>
              <a:rPr lang="ja-JP" altLang="ja-JP"/>
              <a:t>　</a:t>
            </a:r>
            <a:r>
              <a:rPr lang="en-US" altLang="ja-JP"/>
              <a:t>A</a:t>
            </a:r>
            <a:r>
              <a:rPr lang="ja-JP" altLang="en-US"/>
              <a:t>１・</a:t>
            </a:r>
            <a:r>
              <a:rPr lang="en-US" altLang="ja-JP"/>
              <a:t>V</a:t>
            </a:r>
            <a:endParaRPr lang="zh-CN" altLang="ja-JP"/>
          </a:p>
          <a:p>
            <a:endParaRPr lang="en-US" altLang="zh-CN"/>
          </a:p>
          <a:p>
            <a:endParaRPr lang="ja-JP"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89646"/>
            <a:ext cx="10675299" cy="5561965"/>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（どんなに／いくら）～ても</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＜转折性的条件＞</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意义：表示转折性的条件，在此条件下仍会发生后续的动作。</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译文：即使（再）</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a:t>
            </a:r>
            <a:r>
              <a:rPr lang="en-US" alt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；不管（再）</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a:t>
            </a:r>
            <a:r>
              <a:rPr lang="en-US" alt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Vても／A</a:t>
            </a:r>
            <a:r>
              <a:rPr kumimoji="0" lang="zh-CN" altLang="en-US" sz="2000" b="0" i="0" strike="noStrike" kern="1200" cap="none" spc="0" normalizeH="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Ⅰくても／</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AⅡでも／Nでも</a:t>
            </a:r>
            <a:endPar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说明：常常与副词</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どんなに／いくら</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搭配使用。</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どんなに</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高く</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ても</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買えますね。</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約束がありますから、雨が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降っ</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ても</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行きます。</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いくら</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便利</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その町へは引っ越ししたくないです。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いくら</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好きな料理</a:t>
            </a:r>
            <a:r>
              <a:rPr lang="ja-JP" altLang="zh-CN"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、毎日食べると飽きて［</a:t>
            </a:r>
            <a:r>
              <a:rPr lang="zh-CN" altLang="ja-JP"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厌烦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］しまうでしょう。</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62000" y="398145"/>
            <a:ext cx="11112500" cy="5908040"/>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〜のに</a:t>
            </a:r>
            <a:r>
              <a:rPr kumimoji="0" 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转折 </a:t>
            </a:r>
            <a:r>
              <a:rPr kumimoji="0" 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意义：构成转折关系的复句,表示根据从句的内容难以推断出主句叙述的客观事实。</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可是 ;却</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明明</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动词、形容词的连体形+ のに</a:t>
            </a:r>
            <a:r>
              <a:rPr kumimoji="0" 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 な+ のに</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说明：这</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个句式在会话中使用时,用 于表示说话人的</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意外和不满的语气。</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晴れている</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はずな</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のに</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太陽が見えない。　</a:t>
            </a:r>
            <a:r>
              <a:rPr lang="en-US" altLang="zh-CN" sz="240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こんなに</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忙しい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のに</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、誰も手伝ってくれない。</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上手な</a:t>
            </a:r>
            <a:r>
              <a:rPr 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のに</a:t>
            </a:r>
            <a:r>
              <a:rPr 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、どうしてみんなの前で歌わないんですか。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日曜日な</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のに</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、仕事ですか。大変ですね。</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algn="just" defTabSz="914400" rtl="0" fontAlgn="auto">
              <a:lnSpc>
                <a:spcPct val="150000"/>
              </a:lnSpc>
              <a:spcAft>
                <a:spcPts val="0"/>
              </a:spcAft>
              <a:buClr>
                <a:prstClr val="black"/>
              </a:buClr>
              <a:buSzTx/>
              <a:buFontTx/>
              <a:buNone/>
              <a:defRPr/>
            </a:pPr>
            <a:r>
              <a:rPr lang="en-US" altLang="ja-JP" sz="200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「のに」有时也可以用于句尾,表示说话人强烈的责怪或感到遗憾的语气。</a:t>
            </a:r>
            <a:endParaRPr lang="en-US" altLang="ja-JP" sz="200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 もう少し早起きれば、電車に間に合った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のに</a:t>
            </a:r>
            <a:r>
              <a:rPr lang="ja-JP" altLang="en-US" sz="2000" noProof="0" dirty="0">
                <a:ln>
                  <a:noFill/>
                </a:ln>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r>
              <a:rPr lang="ja-JP" altLang="ja-JP" sz="2000" noProof="0" dirty="0">
                <a:ln>
                  <a:noFill/>
                </a:ln>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endParaRPr lang="en-US" altLang="ja-JP" sz="2000" noProof="0" dirty="0">
              <a:ln>
                <a:noFill/>
              </a:ln>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7161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85207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五、建议忠告</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722693" y="2165098"/>
          <a:ext cx="10746740" cy="3200400"/>
        </p:xfrm>
        <a:graphic>
          <a:graphicData uri="http://schemas.openxmlformats.org/drawingml/2006/table">
            <a:tbl>
              <a:tblPr firstRow="1" bandRow="1">
                <a:tableStyleId>{5940675A-B579-460E-94D1-54222C63F5DA}</a:tableStyleId>
              </a:tblPr>
              <a:tblGrid>
                <a:gridCol w="5463540"/>
                <a:gridCol w="5283075"/>
              </a:tblGrid>
              <a:tr h="3051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701040">
                <a:tc>
                  <a:txBody>
                    <a:bodyPr/>
                    <a:lstStyle/>
                    <a:p>
                      <a:r>
                        <a:rPr lang="en-US" altLang="ja-JP" sz="2000" dirty="0">
                          <a:solidFill>
                            <a:schemeClr val="tx1"/>
                          </a:solidFill>
                          <a:highlight>
                            <a:srgbClr val="000000">
                              <a:alpha val="0"/>
                            </a:srgbClr>
                          </a:highlight>
                          <a:hlinkClick r:id="rId2" action="ppaction://hlinksldjump"/>
                        </a:rPr>
                        <a:t>2-1-4</a:t>
                      </a:r>
                      <a:r>
                        <a:rPr lang="ja-JP" altLang="en-US" sz="2000" dirty="0">
                          <a:solidFill>
                            <a:schemeClr val="tx1"/>
                          </a:solidFill>
                          <a:highlight>
                            <a:srgbClr val="000000">
                              <a:alpha val="0"/>
                            </a:srgbClr>
                          </a:highlight>
                          <a:hlinkClick r:id="rId2" action="ppaction://hlinksldjump"/>
                        </a:rPr>
                        <a:t>　Ｖた</a:t>
                      </a:r>
                      <a:r>
                        <a:rPr lang="en-US" altLang="ja-JP" sz="2000" dirty="0">
                          <a:solidFill>
                            <a:schemeClr val="tx1"/>
                          </a:solidFill>
                          <a:highlight>
                            <a:srgbClr val="000000">
                              <a:alpha val="0"/>
                            </a:srgbClr>
                          </a:highlight>
                          <a:hlinkClick r:id="rId2" action="ppaction://hlinksldjump"/>
                        </a:rPr>
                        <a:t>/</a:t>
                      </a:r>
                      <a:r>
                        <a:rPr lang="ja-JP" altLang="en-US" sz="2000" dirty="0">
                          <a:solidFill>
                            <a:schemeClr val="tx1"/>
                          </a:solidFill>
                          <a:highlight>
                            <a:srgbClr val="000000">
                              <a:alpha val="0"/>
                            </a:srgbClr>
                          </a:highlight>
                          <a:hlinkClick r:id="rId2" action="ppaction://hlinksldjump"/>
                        </a:rPr>
                        <a:t>Ｖないほうがいい</a:t>
                      </a:r>
                      <a:r>
                        <a:rPr lang="ja-JP" altLang="en-US" sz="2000" dirty="0">
                          <a:solidFill>
                            <a:schemeClr val="tx1"/>
                          </a:solidFill>
                          <a:highlight>
                            <a:srgbClr val="000000">
                              <a:alpha val="0"/>
                            </a:srgbClr>
                          </a:highlight>
                        </a:rPr>
                        <a:t>＜建议、忠告＞</a:t>
                      </a:r>
                      <a:endParaRPr lang="ja-JP" altLang="en-US" sz="2000" dirty="0">
                        <a:solidFill>
                          <a:schemeClr val="tx1"/>
                        </a:solidFill>
                        <a:highlight>
                          <a:srgbClr val="000000">
                            <a:alpha val="0"/>
                          </a:srgbClr>
                        </a:highlight>
                      </a:endParaRPr>
                    </a:p>
                  </a:txBody>
                  <a:tcPr anchor="ctr"/>
                </a:tc>
                <a:tc>
                  <a:txBody>
                    <a:bodyPr/>
                    <a:lstStyle/>
                    <a:p>
                      <a:pPr marL="0" algn="l" defTabSz="914400" rtl="0" eaLnBrk="1" latinLnBrk="0" hangingPunct="1">
                        <a:lnSpc>
                          <a:spcPct val="120000"/>
                        </a:lnSpc>
                      </a:pPr>
                      <a:r>
                        <a:rPr lang="ja-JP" altLang="en-US" sz="1800" dirty="0">
                          <a:latin typeface="Kozuka Gothic Pr6N R" panose="020B0400000000000000" pitchFamily="34" charset="-128"/>
                          <a:ea typeface="Kozuka Gothic Pr6N R" panose="020B0400000000000000" pitchFamily="34" charset="-128"/>
                        </a:rPr>
                        <a:t>分からないときは</a:t>
                      </a:r>
                      <a:r>
                        <a:rPr lang="ja-JP" altLang="en-US" sz="1800" u="sng" dirty="0">
                          <a:latin typeface="Kozuka Gothic Pr6N R" panose="020B0400000000000000" pitchFamily="34" charset="-128"/>
                          <a:ea typeface="Kozuka Gothic Pr6N R" panose="020B0400000000000000" pitchFamily="34" charset="-128"/>
                        </a:rPr>
                        <a:t>先生に聞いた</a:t>
                      </a:r>
                      <a:r>
                        <a:rPr lang="ja-JP" altLang="en-US" sz="1800" dirty="0">
                          <a:solidFill>
                            <a:srgbClr val="E66138"/>
                          </a:solidFill>
                          <a:latin typeface="Kozuka Gothic Pr6N R" panose="020B0400000000000000" pitchFamily="34" charset="-128"/>
                          <a:ea typeface="Kozuka Gothic Pr6N R" panose="020B0400000000000000" pitchFamily="34" charset="-128"/>
                        </a:rPr>
                        <a:t>ほうがいい</a:t>
                      </a:r>
                      <a:r>
                        <a:rPr lang="ja-JP" altLang="en-US" sz="1800" dirty="0">
                          <a:latin typeface="Kozuka Gothic Pr6N R" panose="020B0400000000000000" pitchFamily="34" charset="-128"/>
                          <a:ea typeface="Kozuka Gothic Pr6N R" panose="020B0400000000000000" pitchFamily="34" charset="-128"/>
                        </a:rPr>
                        <a:t>ですよ。</a:t>
                      </a:r>
                      <a:endParaRPr lang="ja-JP" altLang="en-US" sz="1800" dirty="0">
                        <a:latin typeface="Kozuka Gothic Pr6N R" panose="020B0400000000000000" pitchFamily="34" charset="-128"/>
                        <a:ea typeface="Kozuka Gothic Pr6N R" panose="020B0400000000000000" pitchFamily="34" charset="-128"/>
                      </a:endParaRPr>
                    </a:p>
                  </a:txBody>
                  <a:tcPr anchor="ctr"/>
                </a:tc>
              </a:tr>
              <a:tr h="701040">
                <a:tc>
                  <a:txBody>
                    <a:bodyPr/>
                    <a:p>
                      <a:pPr>
                        <a:buNone/>
                      </a:pPr>
                      <a:r>
                        <a:rPr lang="en-US" altLang="ja-JP" sz="2000" dirty="0">
                          <a:solidFill>
                            <a:schemeClr val="tx1"/>
                          </a:solidFill>
                          <a:highlight>
                            <a:srgbClr val="000000">
                              <a:alpha val="0"/>
                            </a:srgbClr>
                          </a:highlight>
                          <a:hlinkClick r:id="rId3" action="ppaction://hlinksldjump"/>
                        </a:rPr>
                        <a:t>2-3-8  Ⅴるべきだ</a:t>
                      </a:r>
                      <a:r>
                        <a:rPr lang="en-US" altLang="ja-JP" sz="2000" dirty="0">
                          <a:solidFill>
                            <a:schemeClr val="tx1"/>
                          </a:solidFill>
                          <a:highlight>
                            <a:srgbClr val="000000">
                              <a:alpha val="0"/>
                            </a:srgbClr>
                          </a:highlight>
                        </a:rPr>
                        <a:t>＜义务＞ </a:t>
                      </a:r>
                      <a:r>
                        <a:rPr lang="zh-CN" altLang="en-US" sz="2000" dirty="0">
                          <a:solidFill>
                            <a:schemeClr val="tx1"/>
                          </a:solidFill>
                          <a:highlight>
                            <a:srgbClr val="000000">
                              <a:alpha val="0"/>
                            </a:srgbClr>
                          </a:highlight>
                        </a:rPr>
                        <a:t>应该</a:t>
                      </a:r>
                      <a:r>
                        <a:rPr lang="en-US" altLang="zh-CN" sz="2000" dirty="0">
                          <a:solidFill>
                            <a:schemeClr val="tx1"/>
                          </a:solidFill>
                          <a:highlight>
                            <a:srgbClr val="000000">
                              <a:alpha val="0"/>
                            </a:srgbClr>
                          </a:highlight>
                        </a:rPr>
                        <a:t> </a:t>
                      </a:r>
                      <a:endParaRPr lang="en-US" altLang="zh-CN" sz="2000" dirty="0">
                        <a:solidFill>
                          <a:schemeClr val="tx1"/>
                        </a:solidFill>
                        <a:highlight>
                          <a:srgbClr val="000000">
                            <a:alpha val="0"/>
                          </a:srgbClr>
                        </a:highlight>
                      </a:endParaRPr>
                    </a:p>
                  </a:txBody>
                  <a:tcPr anchor="ctr"/>
                </a:tc>
                <a:tc>
                  <a:txBody>
                    <a:bodyPr/>
                    <a:p>
                      <a:pPr marL="0" algn="l" defTabSz="914400" rtl="0" eaLnBrk="1" latinLnBrk="0" hangingPunct="1">
                        <a:lnSpc>
                          <a:spcPct val="120000"/>
                        </a:lnSpc>
                        <a:buNone/>
                      </a:pPr>
                      <a:r>
                        <a:rPr lang="ja-JP" altLang="en-US" sz="1800" dirty="0">
                          <a:latin typeface="Kozuka Gothic Pr6N R" panose="020B0400000000000000" pitchFamily="34" charset="-128"/>
                          <a:ea typeface="Kozuka Gothic Pr6N R" panose="020B0400000000000000" pitchFamily="34" charset="-128"/>
                        </a:rPr>
                        <a:t>約束はどんなことがあっても守る</a:t>
                      </a:r>
                      <a:r>
                        <a:rPr lang="ja-JP" altLang="en-US" sz="1800" dirty="0">
                          <a:solidFill>
                            <a:srgbClr val="E66138"/>
                          </a:solidFill>
                          <a:latin typeface="Kozuka Gothic Pr6N R" panose="020B0400000000000000" pitchFamily="34" charset="-128"/>
                          <a:ea typeface="Kozuka Gothic Pr6N R" panose="020B0400000000000000" pitchFamily="34" charset="-128"/>
                        </a:rPr>
                        <a:t>べきだ</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Kozuka Gothic Pr6N R" panose="020B0400000000000000" pitchFamily="34" charset="-128"/>
                        <a:ea typeface="Kozuka Gothic Pr6N R" panose="020B0400000000000000" pitchFamily="34" charset="-128"/>
                      </a:endParaRPr>
                    </a:p>
                  </a:txBody>
                  <a:tcPr anchor="ctr"/>
                </a:tc>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olidFill>
                            <a:schemeClr val="tx1"/>
                          </a:solidFill>
                          <a:highlight>
                            <a:srgbClr val="000000">
                              <a:alpha val="0"/>
                            </a:srgbClr>
                          </a:highlight>
                          <a:hlinkClick r:id="rId4" action="ppaction://hlinksldjump"/>
                        </a:rPr>
                        <a:t>5-1-5</a:t>
                      </a:r>
                      <a:r>
                        <a:rPr lang="ja-JP" altLang="en-US" sz="2000" dirty="0">
                          <a:solidFill>
                            <a:schemeClr val="tx1"/>
                          </a:solidFill>
                          <a:highlight>
                            <a:srgbClr val="000000">
                              <a:alpha val="0"/>
                            </a:srgbClr>
                          </a:highlight>
                          <a:hlinkClick r:id="rId4" action="ppaction://hlinksldjump"/>
                        </a:rPr>
                        <a:t>　Ｖたらどうですか</a:t>
                      </a:r>
                      <a:r>
                        <a:rPr lang="ja-JP" altLang="en-US" sz="2000" dirty="0">
                          <a:solidFill>
                            <a:schemeClr val="tx1"/>
                          </a:solidFill>
                          <a:highlight>
                            <a:srgbClr val="000000">
                              <a:alpha val="0"/>
                            </a:srgbClr>
                          </a:highlight>
                        </a:rPr>
                        <a:t>＜建议＞</a:t>
                      </a:r>
                      <a:r>
                        <a:rPr lang="en-US" altLang="ja-JP" sz="2000" dirty="0">
                          <a:solidFill>
                            <a:schemeClr val="tx1"/>
                          </a:solidFill>
                          <a:highlight>
                            <a:srgbClr val="000000">
                              <a:alpha val="0"/>
                            </a:srgbClr>
                          </a:highlight>
                        </a:rPr>
                        <a:t> </a:t>
                      </a:r>
                      <a:endParaRPr lang="en-US" altLang="ja-JP" sz="2000" dirty="0">
                        <a:solidFill>
                          <a:schemeClr val="tx1"/>
                        </a:solidFill>
                        <a:highlight>
                          <a:srgbClr val="000000">
                            <a:alpha val="0"/>
                          </a:srgbClr>
                        </a:highlight>
                      </a:endParaRPr>
                    </a:p>
                  </a:txBody>
                  <a:tcPr anchor="ctr"/>
                </a:tc>
                <a:tc>
                  <a:txBody>
                    <a:bodyPr/>
                    <a:lstStyle/>
                    <a:p>
                      <a:pPr>
                        <a:lnSpc>
                          <a:spcPct val="120000"/>
                        </a:lnSpc>
                      </a:pPr>
                      <a:r>
                        <a:rPr lang="ja-JP" altLang="en-US" sz="1800" dirty="0">
                          <a:latin typeface="Kozuka Gothic Pr6N R" panose="020B0400000000000000" pitchFamily="34" charset="-128"/>
                          <a:ea typeface="Kozuka Gothic Pr6N R" panose="020B0400000000000000" pitchFamily="34" charset="-128"/>
                        </a:rPr>
                        <a:t>朝からずっと勉強していますね。少し</a:t>
                      </a:r>
                      <a:r>
                        <a:rPr lang="ja-JP" altLang="en-US" sz="1800" dirty="0">
                          <a:solidFill>
                            <a:srgbClr val="E66138"/>
                          </a:solidFill>
                          <a:latin typeface="Kozuka Gothic Pr6N R" panose="020B0400000000000000" pitchFamily="34" charset="-128"/>
                          <a:ea typeface="Kozuka Gothic Pr6N R" panose="020B0400000000000000" pitchFamily="34" charset="-128"/>
                        </a:rPr>
                        <a:t>休んだらどうですか</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微软雅黑" panose="020B0503020204020204" pitchFamily="34" charset="-122"/>
                        <a:ea typeface="微软雅黑" panose="020B0503020204020204" pitchFamily="34" charset="-122"/>
                      </a:endParaRPr>
                    </a:p>
                  </a:txBody>
                  <a:tcPr anchor="ctr"/>
                </a:tc>
              </a:tr>
              <a:tr h="7010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highlight>
                            <a:srgbClr val="000000">
                              <a:alpha val="0"/>
                            </a:srgbClr>
                          </a:highlight>
                          <a:sym typeface="+mn-ea"/>
                          <a:hlinkClick r:id="rId5" action="ppaction://hlinksldjump"/>
                        </a:rPr>
                        <a:t>10-3-7</a:t>
                      </a:r>
                      <a:r>
                        <a:rPr lang="ja-JP" altLang="en-US" sz="2000" dirty="0">
                          <a:highlight>
                            <a:srgbClr val="000000">
                              <a:alpha val="0"/>
                            </a:srgbClr>
                          </a:highlight>
                          <a:sym typeface="+mn-ea"/>
                          <a:hlinkClick r:id="rId5" action="ppaction://hlinksldjump"/>
                        </a:rPr>
                        <a:t>　Vるといい</a:t>
                      </a:r>
                      <a:r>
                        <a:rPr lang="ja-JP" altLang="en-US" sz="2000" dirty="0">
                          <a:highlight>
                            <a:srgbClr val="000000">
                              <a:alpha val="0"/>
                            </a:srgbClr>
                          </a:highlight>
                          <a:sym typeface="+mn-ea"/>
                        </a:rPr>
                        <a:t>＜建议＞</a:t>
                      </a:r>
                      <a:r>
                        <a:rPr lang="en-US" altLang="ja-JP" sz="2000" dirty="0">
                          <a:highlight>
                            <a:srgbClr val="000000">
                              <a:alpha val="0"/>
                            </a:srgbClr>
                          </a:highlight>
                          <a:sym typeface="+mn-ea"/>
                        </a:rPr>
                        <a:t> V</a:t>
                      </a:r>
                      <a:r>
                        <a:rPr lang="ja-JP" altLang="en-US" sz="2000" dirty="0">
                          <a:highlight>
                            <a:srgbClr val="000000">
                              <a:alpha val="0"/>
                            </a:srgbClr>
                          </a:highlight>
                          <a:sym typeface="+mn-ea"/>
                        </a:rPr>
                        <a:t>ばいい　</a:t>
                      </a:r>
                      <a:r>
                        <a:rPr lang="en-US" altLang="ja-JP" sz="2000" dirty="0">
                          <a:highlight>
                            <a:srgbClr val="000000">
                              <a:alpha val="0"/>
                            </a:srgbClr>
                          </a:highlight>
                          <a:sym typeface="+mn-ea"/>
                        </a:rPr>
                        <a:t>V</a:t>
                      </a:r>
                      <a:r>
                        <a:rPr lang="ja-JP" altLang="en-US" sz="2000" dirty="0">
                          <a:highlight>
                            <a:srgbClr val="000000">
                              <a:alpha val="0"/>
                            </a:srgbClr>
                          </a:highlight>
                          <a:sym typeface="+mn-ea"/>
                        </a:rPr>
                        <a:t>たらいい</a:t>
                      </a:r>
                      <a:endParaRPr lang="ja-JP" altLang="en-US" sz="2000" dirty="0">
                        <a:highlight>
                          <a:srgbClr val="000000">
                            <a:alpha val="0"/>
                          </a:srgbClr>
                        </a:highlight>
                        <a:sym typeface="+mn-ea"/>
                      </a:endParaRPr>
                    </a:p>
                  </a:txBody>
                  <a:tcPr anchor="ctr"/>
                </a:tc>
                <a:tc>
                  <a:txBody>
                    <a:bodyPr/>
                    <a:p>
                      <a:pPr>
                        <a:lnSpc>
                          <a:spcPct val="120000"/>
                        </a:lnSpc>
                        <a:buNone/>
                      </a:pPr>
                      <a:r>
                        <a:rPr lang="ja-JP" altLang="en-US" sz="1800" dirty="0">
                          <a:latin typeface="Kozuka Gothic Pr6N R" panose="020B0400000000000000" pitchFamily="34" charset="-128"/>
                          <a:ea typeface="Kozuka Gothic Pr6N R" panose="020B0400000000000000" pitchFamily="34" charset="-128"/>
                        </a:rPr>
                        <a:t>風邪ならこの薬を飲む</a:t>
                      </a:r>
                      <a:r>
                        <a:rPr lang="ja-JP" altLang="en-US" sz="1800" dirty="0">
                          <a:solidFill>
                            <a:srgbClr val="E66138"/>
                          </a:solidFill>
                          <a:latin typeface="Kozuka Gothic Pr6N R" panose="020B0400000000000000" pitchFamily="34" charset="-128"/>
                          <a:ea typeface="Kozuka Gothic Pr6N R" panose="020B0400000000000000" pitchFamily="34" charset="-128"/>
                        </a:rPr>
                        <a:t>といいです</a:t>
                      </a:r>
                      <a:r>
                        <a:rPr lang="ja-JP" altLang="en-US" sz="1800" dirty="0">
                          <a:latin typeface="Kozuka Gothic Pr6N R" panose="020B0400000000000000" pitchFamily="34" charset="-128"/>
                          <a:ea typeface="Kozuka Gothic Pr6N R" panose="020B0400000000000000" pitchFamily="34" charset="-128"/>
                        </a:rPr>
                        <a:t>よ。</a:t>
                      </a:r>
                      <a:endParaRPr lang="ja-JP" altLang="en-US" sz="1800" dirty="0">
                        <a:latin typeface="微软雅黑" panose="020B0503020204020204" pitchFamily="34" charset="-122"/>
                        <a:ea typeface="微软雅黑" panose="020B0503020204020204" pitchFamily="34" charset="-122"/>
                      </a:endParaRPr>
                    </a:p>
                  </a:txBody>
                  <a:tcPr anchor="ctr"/>
                </a:tc>
              </a:tr>
            </a:tbl>
          </a:graphicData>
        </a:graphic>
      </p:graphicFrame>
      <p:pic>
        <p:nvPicPr>
          <p:cNvPr id="76" name="图片 75">
            <a:hlinkClick r:id="rId6" action="ppaction://hlinksldjump"/>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41081"/>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Ⅴた/Ⅴないほうがいい</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建议、忠告</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意义：表示建议或忠告。</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译文：最好</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比较好</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最好不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；不</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比较好</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Ⅴた+ほうがいい/Ⅴない+ほうがいい</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夜は寒くなるので、コートを着て</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行った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ほうがいい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ですよ。</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体に悪いから、お酒は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やめた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ほうがいい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わからないときは先生に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聞いた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ほうがいい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よ。</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風邪を引いているときは、シャワーを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浴びない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ほうがいい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です。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88010" y="262255"/>
            <a:ext cx="11015345" cy="6000750"/>
          </a:xfrm>
          <a:prstGeom prst="rect">
            <a:avLst/>
          </a:prstGeom>
          <a:noFill/>
        </p:spPr>
        <p:txBody>
          <a:bodyPr wrap="square" rtlCol="0">
            <a:spAutoFit/>
          </a:bodyPr>
          <a:lstStyle/>
          <a:p>
            <a:pPr marR="0" lvl="0" indent="0" algn="just" defTabSz="914400" rtl="0" fontAlgn="auto">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るべきだ</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义务</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意义：用于表示从行为规范、原则道理或事物本质来看，应该、必须去做某事。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译文：应当</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；应该</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；必须</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接续：动词的原型＋べきだ</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Ⅲ类动词 ~する＋べきだ/～す＋べきだ</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若者はどのように自分の国を世界にアピールし、外国のポップカルチャーをどのように</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受け止める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べき</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か。</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約束はどんなことがあっても</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守る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べきだ</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大学生はまず第一に</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勉強す</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べきだ</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5" name="图片 4">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314056"/>
            <a:ext cx="10675299" cy="63696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るべきだ</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义务</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意义：用于表</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示从行为规范、原则道理或事物本质来看，应该、必须去做某事。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译文：应当</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；应该</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；必须</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接续：「Ⅴるべきだ」的否定形式是「Ⅴる</a:t>
            </a:r>
            <a:r>
              <a:rPr lang="zh-CN" altLang="en-US"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べきではない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」，意为“不应该......”。</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「Ⅴるべきだ」修饰名词时为「</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ⅤるべきＮ」。</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そんなことは大学生が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す</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べきではない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人の意見を簡単に</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否定する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べきではない</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それは今</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考える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べき</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問題じゃないでしょう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これは子供が見るべきテレビ番組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ではない。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5" name="图片 4">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05155" y="557530"/>
            <a:ext cx="10758170" cy="5742940"/>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V たらどうですか</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〈建议〉</a:t>
            </a:r>
            <a:r>
              <a:rPr kumimoji="0" altLang="en-US" sz="2800" i="0" u="none" strike="noStrike" kern="1200" cap="none" spc="0" normalizeH="0" baseline="0" noProof="0" dirty="0">
                <a:ln>
                  <a:noFill/>
                </a:ln>
                <a:effectLst/>
                <a:uLnTx/>
                <a:uFillTx/>
              </a:rPr>
              <a:t> </a:t>
            </a:r>
            <a:r>
              <a:rPr kumimoji="0" lang="en-US" altLang="ja-JP" sz="2800" i="0" u="none" strike="noStrike" kern="1200" cap="none" spc="0" normalizeH="0" baseline="0" noProof="0" dirty="0">
                <a:ln>
                  <a:noFill/>
                </a:ln>
                <a:effectLst/>
                <a:uLnTx/>
                <a:uFillTx/>
              </a:rPr>
              <a:t> </a:t>
            </a:r>
            <a:endParaRPr kumimoji="0" altLang="en-US" sz="2800" i="0" u="none" strike="noStrike" kern="1200" cap="none" spc="0" normalizeH="0" baseline="0" noProof="0" dirty="0">
              <a:ln>
                <a:noFill/>
              </a:ln>
              <a:effectLst/>
              <a:uLnTx/>
              <a:uFillTx/>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意义:向对方提出建议或征求意见。</a:t>
            </a:r>
            <a:r>
              <a:rPr kumimoji="0" lang="ja-JP"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 : ……怎么样; 你看……如何</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a:t>
            </a:r>
            <a:r>
              <a:rPr kumimoji="0" lang="ja-JP" altLang="en-US" sz="2000" strike="sngStrike"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た</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たらどうですか</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せっかくだから、日本人の語学留学生も</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誘ったらどうですか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その仕事は、王さんに</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頼んだらどうですか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眠いんですか。コーヒーを</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飲んだらどうですか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さっきからずっと勉強していますね。少し</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休んだらどうですか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strike="noStrike" kern="1200" cap="none" spc="0" normalizeH="0" baseline="0" noProof="0" dirty="0">
                <a:ln>
                  <a:noFill/>
                </a:ln>
                <a:solidFill>
                  <a:schemeClr val="bg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け</a:t>
            </a:r>
            <a:r>
              <a:rPr lang="ja-JP" altLang="en-US" sz="2200" dirty="0">
                <a:solidFill>
                  <a:schemeClr val="bg1"/>
                </a:solidFill>
                <a:latin typeface="Kozuka Gothic Pro R" panose="020B0400000000000000" pitchFamily="34" charset="-128"/>
                <a:ea typeface="Kozuka Gothic Pro R" panose="020B0400000000000000" pitchFamily="34" charset="-128"/>
              </a:rPr>
              <a:t>で作文を書く。</a:t>
            </a:r>
            <a:endParaRPr lang="en-US" altLang="ja-JP" sz="2200" dirty="0">
              <a:solidFill>
                <a:schemeClr val="bg1"/>
              </a:solidFill>
              <a:latin typeface="Kozuka Gothic Pro R" panose="020B0400000000000000" pitchFamily="34" charset="-128"/>
              <a:ea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3100" y="685800"/>
            <a:ext cx="10845165" cy="5074920"/>
          </a:xfrm>
          <a:prstGeom prst="rect">
            <a:avLst/>
          </a:prstGeom>
          <a:noFill/>
        </p:spPr>
        <p:txBody>
          <a:bodyPr wrap="square" rtlCol="0" anchor="t">
            <a:spAutoFit/>
          </a:bodyPr>
          <a:p>
            <a:pPr>
              <a:lnSpc>
                <a:spcPct val="14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Vるといい</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〈建议〉</a:t>
            </a:r>
            <a:r>
              <a:rPr lang="ja-JP"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8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意义：用于给对方提建议。</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译文：……比较好；最好是……</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接续：动词的词典形+といい</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说明：对上级或年长者一般不用该句式。</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(1)A.N.さんももっと学生生活を楽しむことを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考えてみるといい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ん</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じゃ</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ないでしょうか。</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80000"/>
              </a:lnSpc>
            </a:pP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(2)日本語の辞書はこれを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使うといい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です。</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80000"/>
              </a:lnSpc>
            </a:pP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(3)風邪ならこの薬を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飲むといい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ですよ。</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80000"/>
              </a:lnSpc>
            </a:pP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(4)疲れたでしょう。少し</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休むといい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ですよ。</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7161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85207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五、询问</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722693" y="2165098"/>
          <a:ext cx="10746740" cy="1870710"/>
        </p:xfrm>
        <a:graphic>
          <a:graphicData uri="http://schemas.openxmlformats.org/drawingml/2006/table">
            <a:tbl>
              <a:tblPr firstRow="1" bandRow="1">
                <a:tableStyleId>{5940675A-B579-460E-94D1-54222C63F5DA}</a:tableStyleId>
              </a:tblPr>
              <a:tblGrid>
                <a:gridCol w="5777230"/>
                <a:gridCol w="4969385"/>
              </a:tblGrid>
              <a:tr h="5603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659765">
                <a:tc>
                  <a:txBody>
                    <a:bodyPr/>
                    <a:lstStyle/>
                    <a:p>
                      <a:r>
                        <a:rPr lang="en-US" altLang="ja-JP" sz="2000" dirty="0">
                          <a:solidFill>
                            <a:schemeClr val="tx1"/>
                          </a:solidFill>
                          <a:hlinkClick r:id="rId2" action="ppaction://hlinksldjump"/>
                        </a:rPr>
                        <a:t>1-1-2</a:t>
                      </a:r>
                      <a:r>
                        <a:rPr lang="ja-JP" altLang="en-US" sz="2000" dirty="0">
                          <a:solidFill>
                            <a:schemeClr val="tx1"/>
                          </a:solidFill>
                          <a:hlinkClick r:id="rId2" action="ppaction://hlinksldjump"/>
                        </a:rPr>
                        <a:t>　どうやって～んですか</a:t>
                      </a:r>
                      <a:r>
                        <a:rPr lang="ja-JP" altLang="en-US" sz="2000" dirty="0">
                          <a:solidFill>
                            <a:schemeClr val="tx1"/>
                          </a:solidFill>
                        </a:rPr>
                        <a:t>＜方式＞</a:t>
                      </a:r>
                      <a:r>
                        <a:rPr lang="en-US" altLang="ja-JP" sz="2000" dirty="0">
                          <a:solidFill>
                            <a:schemeClr val="tx1"/>
                          </a:solidFill>
                        </a:rPr>
                        <a:t> </a:t>
                      </a:r>
                      <a:r>
                        <a:rPr lang="ja-JP" altLang="en-US" sz="2000" dirty="0">
                          <a:solidFill>
                            <a:schemeClr val="tx1"/>
                          </a:solidFill>
                        </a:rPr>
                        <a:t>　</a:t>
                      </a:r>
                      <a:r>
                        <a:rPr lang="zh-CN" altLang="en-US" sz="2000" dirty="0">
                          <a:solidFill>
                            <a:schemeClr val="tx1"/>
                          </a:solidFill>
                        </a:rPr>
                        <a:t>动作</a:t>
                      </a:r>
                      <a:endParaRPr lang="zh-CN" altLang="en-US" sz="2000" dirty="0">
                        <a:solidFill>
                          <a:schemeClr val="tx1"/>
                        </a:solidFill>
                      </a:endParaRPr>
                    </a:p>
                    <a:p>
                      <a:r>
                        <a:rPr lang="ja-JP" altLang="en-US" sz="2000" dirty="0">
                          <a:solidFill>
                            <a:schemeClr val="tx1"/>
                          </a:solidFill>
                        </a:rPr>
                        <a:t>　　　　　　</a:t>
                      </a:r>
                      <a:r>
                        <a:rPr lang="en-US" sz="2000" dirty="0">
                          <a:solidFill>
                            <a:schemeClr val="tx1"/>
                          </a:solidFill>
                        </a:rPr>
                        <a:t> </a:t>
                      </a:r>
                      <a:endParaRPr lang="en-US" sz="2000" dirty="0">
                        <a:solidFill>
                          <a:schemeClr val="tx1"/>
                        </a:solidFill>
                        <a:sym typeface="+mn-ea"/>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すみませんが、駅までは</a:t>
                      </a:r>
                      <a:r>
                        <a:rPr lang="ja-JP" altLang="en-US" sz="1800" dirty="0">
                          <a:solidFill>
                            <a:srgbClr val="E66138"/>
                          </a:solidFill>
                          <a:latin typeface="Kozuka Gothic Pr6N R" panose="020B0400000000000000" pitchFamily="34" charset="-128"/>
                          <a:ea typeface="Kozuka Gothic Pr6N R" panose="020B0400000000000000" pitchFamily="34" charset="-128"/>
                        </a:rPr>
                        <a:t>どうやって</a:t>
                      </a:r>
                      <a:r>
                        <a:rPr lang="ja-JP" altLang="en-US" sz="1800" u="sng" dirty="0">
                          <a:latin typeface="Kozuka Gothic Pr6N R" panose="020B0400000000000000" pitchFamily="34" charset="-128"/>
                          <a:ea typeface="Kozuka Gothic Pr6N R" panose="020B0400000000000000" pitchFamily="34" charset="-128"/>
                        </a:rPr>
                        <a:t>行く</a:t>
                      </a:r>
                      <a:r>
                        <a:rPr lang="ja-JP" altLang="en-US" sz="1800" dirty="0">
                          <a:solidFill>
                            <a:srgbClr val="E66138"/>
                          </a:solidFill>
                          <a:latin typeface="Kozuka Gothic Pr6N R" panose="020B0400000000000000" pitchFamily="34" charset="-128"/>
                          <a:ea typeface="Kozuka Gothic Pr6N R" panose="020B0400000000000000" pitchFamily="34" charset="-128"/>
                        </a:rPr>
                        <a:t>んですか</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Kozuka Gothic Pr6N R" panose="020B0400000000000000" pitchFamily="34" charset="-128"/>
                        <a:ea typeface="Kozuka Gothic Pr6N R" panose="020B0400000000000000" pitchFamily="34" charset="-128"/>
                      </a:endParaRPr>
                    </a:p>
                  </a:txBody>
                  <a:tcPr anchor="ctr"/>
                </a:tc>
              </a:tr>
            </a:tbl>
          </a:graphicData>
        </a:graphic>
      </p:graphicFrame>
      <p:pic>
        <p:nvPicPr>
          <p:cNvPr id="76" name="图片 75">
            <a:hlinkClick r:id="rId3" action="ppaction://hlinksldjump"/>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a:p>
            <a:r>
              <a:rPr lang="ja-JP" altLang="en-US"/>
              <a:t>どう</a:t>
            </a:r>
            <a:endParaRPr lang="ja-JP" altLang="en-US"/>
          </a:p>
          <a:p>
            <a:endParaRPr lang="ja-JP" altLang="en-US"/>
          </a:p>
          <a:p>
            <a:r>
              <a:rPr lang="ja-JP" altLang="en-US"/>
              <a:t>どうやって：</a:t>
            </a:r>
            <a:r>
              <a:rPr lang="en-US" altLang="zh-CN"/>
              <a:t>1</a:t>
            </a:r>
            <a:r>
              <a:rPr lang="zh-CN" altLang="en-US"/>
              <a:t>方式方法。</a:t>
            </a:r>
            <a:r>
              <a:rPr lang="en-US" altLang="zh-CN"/>
              <a:t>2</a:t>
            </a:r>
            <a:r>
              <a:rPr lang="zh-CN" altLang="en-US"/>
              <a:t>过程。</a:t>
            </a:r>
            <a:endParaRPr lang="ja-JP" altLang="en-US"/>
          </a:p>
          <a:p>
            <a:endParaRPr lang="ja-JP" altLang="en-US"/>
          </a:p>
          <a:p>
            <a:r>
              <a:rPr lang="ja-JP" altLang="en-US"/>
              <a:t>どうやって彼に勝ったのか</a:t>
            </a:r>
            <a:r>
              <a:rPr lang="ja-JP" altLang="en-US"/>
              <a:t>。</a:t>
            </a:r>
            <a:endParaRPr lang="ja-JP"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27545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32701" y="44694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一、原因，理由</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451193" y="1209894"/>
          <a:ext cx="11224895" cy="5000625"/>
        </p:xfrm>
        <a:graphic>
          <a:graphicData uri="http://schemas.openxmlformats.org/drawingml/2006/table">
            <a:tbl>
              <a:tblPr firstRow="1" bandRow="1">
                <a:tableStyleId>{5940675A-B579-460E-94D1-54222C63F5DA}</a:tableStyleId>
              </a:tblPr>
              <a:tblGrid>
                <a:gridCol w="2129790"/>
                <a:gridCol w="3951554"/>
                <a:gridCol w="5143500"/>
              </a:tblGrid>
              <a:tr h="43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接续</a:t>
                      </a:r>
                      <a:r>
                        <a:rPr lang="ja-JP" altLang="zh-CN" sz="2000" kern="1200" dirty="0">
                          <a:solidFill>
                            <a:schemeClr val="tx1"/>
                          </a:solidFill>
                          <a:latin typeface="微软雅黑" panose="020B0503020204020204" pitchFamily="34" charset="-122"/>
                          <a:ea typeface="微软雅黑" panose="020B0503020204020204" pitchFamily="34" charset="-122"/>
                          <a:cs typeface="+mn-cs"/>
                        </a:rPr>
                        <a:t>　</a:t>
                      </a:r>
                      <a:endParaRPr lang="en-US" altLang="ja-JP"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761365">
                <a:tc>
                  <a:txBody>
                    <a:bodyPr/>
                    <a:lstStyle/>
                    <a:p>
                      <a:r>
                        <a:rPr lang="en-US" altLang="ja-JP" sz="2000" dirty="0">
                          <a:hlinkClick r:id="rId2" action="ppaction://hlinksldjump"/>
                        </a:rPr>
                        <a:t>10</a:t>
                      </a:r>
                      <a:r>
                        <a:rPr lang="en-US" altLang="zh-CN" sz="2000" dirty="0">
                          <a:hlinkClick r:id="rId2" action="ppaction://hlinksldjump"/>
                        </a:rPr>
                        <a:t>-1-3</a:t>
                      </a:r>
                      <a:r>
                        <a:rPr lang="ja-JP" altLang="en-US" sz="2000" dirty="0">
                          <a:solidFill>
                            <a:srgbClr val="E66138"/>
                          </a:solidFill>
                          <a:hlinkClick r:id="rId2" action="ppaction://hlinksldjump"/>
                        </a:rPr>
                        <a:t>　から</a:t>
                      </a:r>
                      <a:endParaRPr lang="en-US" sz="2000" dirty="0">
                        <a:solidFill>
                          <a:srgbClr val="E66138"/>
                        </a:solidFill>
                      </a:endParaRPr>
                    </a:p>
                  </a:txBody>
                  <a:tcPr anchor="ctr"/>
                </a:tc>
                <a:tc>
                  <a:txBody>
                    <a:bodyPr/>
                    <a:lstStyle/>
                    <a:p>
                      <a:pPr algn="l">
                        <a:lnSpc>
                          <a:spcPct val="120000"/>
                        </a:lnSpc>
                      </a:pPr>
                      <a:r>
                        <a:rPr lang="ja-JP" altLang="en-US" sz="1800" dirty="0">
                          <a:latin typeface="微软雅黑" panose="020B0503020204020204" pitchFamily="34" charset="-122"/>
                          <a:ea typeface="微软雅黑" panose="020B0503020204020204" pitchFamily="34" charset="-122"/>
                        </a:rPr>
                        <a:t>句子＋から</a:t>
                      </a:r>
                      <a:r>
                        <a:rPr lang="en-US" altLang="ja-JP"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rPr>
                        <a:t>(</a:t>
                      </a:r>
                      <a:r>
                        <a:rPr lang="en-US" altLang="ja-JP" sz="1800" dirty="0">
                          <a:solidFill>
                            <a:schemeClr val="tx1"/>
                          </a:solidFill>
                          <a:latin typeface="微软雅黑" panose="020B0503020204020204" pitchFamily="34" charset="-122"/>
                          <a:ea typeface="微软雅黑" panose="020B0503020204020204" pitchFamily="34" charset="-122"/>
                        </a:rPr>
                        <a:t>A</a:t>
                      </a:r>
                      <a:r>
                        <a:rPr lang="en-US" altLang="zh-CN" sz="1800" dirty="0">
                          <a:solidFill>
                            <a:schemeClr val="tx1"/>
                          </a:solidFill>
                          <a:latin typeface="微软雅黑" panose="020B0503020204020204" pitchFamily="34" charset="-122"/>
                          <a:ea typeface="微软雅黑" panose="020B0503020204020204" pitchFamily="34" charset="-122"/>
                        </a:rPr>
                        <a:t>2</a:t>
                      </a:r>
                      <a:r>
                        <a:rPr lang="ja-JP" altLang="en-US" sz="1800" dirty="0">
                          <a:latin typeface="微软雅黑" panose="020B0503020204020204" pitchFamily="34" charset="-122"/>
                          <a:ea typeface="微软雅黑" panose="020B0503020204020204" pitchFamily="34" charset="-122"/>
                        </a:rPr>
                        <a:t>词干／</a:t>
                      </a:r>
                      <a:r>
                        <a:rPr lang="en-US" altLang="ja-JP" sz="1800" dirty="0">
                          <a:latin typeface="微软雅黑" panose="020B0503020204020204" pitchFamily="34" charset="-122"/>
                          <a:ea typeface="微软雅黑" panose="020B0503020204020204" pitchFamily="34" charset="-122"/>
                        </a:rPr>
                        <a:t>N</a:t>
                      </a:r>
                      <a:r>
                        <a:rPr lang="ja-JP" altLang="en-US" sz="1800" dirty="0">
                          <a:latin typeface="微软雅黑" panose="020B0503020204020204" pitchFamily="34" charset="-122"/>
                          <a:ea typeface="微软雅黑" panose="020B0503020204020204" pitchFamily="34" charset="-122"/>
                        </a:rPr>
                        <a:t>＋</a:t>
                      </a:r>
                      <a:r>
                        <a:rPr lang="ja-JP" altLang="en-US" sz="1800" b="1" dirty="0">
                          <a:solidFill>
                            <a:srgbClr val="FF0000"/>
                          </a:solidFill>
                          <a:latin typeface="微软雅黑" panose="020B0503020204020204" pitchFamily="34" charset="-122"/>
                          <a:ea typeface="微软雅黑" panose="020B0503020204020204" pitchFamily="34" charset="-122"/>
                        </a:rPr>
                        <a:t>だ</a:t>
                      </a:r>
                      <a:r>
                        <a:rPr lang="ja-JP" altLang="en-US" sz="1800" dirty="0">
                          <a:latin typeface="微软雅黑" panose="020B0503020204020204" pitchFamily="34" charset="-122"/>
                          <a:ea typeface="微软雅黑" panose="020B0503020204020204" pitchFamily="34" charset="-122"/>
                        </a:rPr>
                        <a:t>から</a:t>
                      </a:r>
                      <a:r>
                        <a:rPr lang="en-US" altLang="ja-JP" sz="1800" dirty="0">
                          <a:latin typeface="微软雅黑" panose="020B0503020204020204" pitchFamily="34" charset="-122"/>
                          <a:ea typeface="微软雅黑" panose="020B0503020204020204" pitchFamily="34" charset="-122"/>
                        </a:rPr>
                        <a:t>)</a:t>
                      </a:r>
                      <a:endParaRPr lang="en-US" altLang="ja-JP" sz="1800" dirty="0">
                        <a:latin typeface="微软雅黑" panose="020B0503020204020204" pitchFamily="34" charset="-122"/>
                        <a:ea typeface="微软雅黑" panose="020B0503020204020204" pitchFamily="34" charset="-122"/>
                      </a:endParaRPr>
                    </a:p>
                  </a:txBody>
                  <a:tcPr anchor="ctr"/>
                </a:tc>
                <a:tc>
                  <a:txBody>
                    <a:bodyPr/>
                    <a:lstStyle/>
                    <a:p>
                      <a:pPr>
                        <a:lnSpc>
                          <a:spcPct val="120000"/>
                        </a:lnSpc>
                      </a:pPr>
                      <a:r>
                        <a:rPr lang="zh-CN" altLang="en-US" sz="1800" dirty="0">
                          <a:solidFill>
                            <a:srgbClr val="E66138"/>
                          </a:solidFill>
                          <a:latin typeface="微软雅黑" panose="020B0503020204020204" pitchFamily="34" charset="-122"/>
                          <a:ea typeface="微软雅黑" panose="020B0503020204020204" pitchFamily="34" charset="-122"/>
                        </a:rPr>
                        <a:t>主观理由</a:t>
                      </a:r>
                      <a:r>
                        <a:rPr lang="ja-JP" altLang="zh-CN" sz="1800" dirty="0">
                          <a:solidFill>
                            <a:srgbClr val="E66138"/>
                          </a:solidFill>
                          <a:latin typeface="微软雅黑" panose="020B0503020204020204" pitchFamily="34" charset="-122"/>
                          <a:ea typeface="微软雅黑" panose="020B0503020204020204" pitchFamily="34" charset="-122"/>
                        </a:rPr>
                        <a:t>　</a:t>
                      </a:r>
                      <a:endParaRPr lang="en-US" altLang="zh-CN" sz="1800" dirty="0">
                        <a:solidFill>
                          <a:srgbClr val="E66138"/>
                        </a:solidFill>
                        <a:latin typeface="微软雅黑" panose="020B0503020204020204" pitchFamily="34" charset="-122"/>
                        <a:ea typeface="微软雅黑" panose="020B0503020204020204" pitchFamily="34" charset="-122"/>
                      </a:endParaRPr>
                    </a:p>
                    <a:p>
                      <a:pPr>
                        <a:lnSpc>
                          <a:spcPct val="120000"/>
                        </a:lnSpc>
                      </a:pPr>
                      <a:r>
                        <a:rPr lang="ja-JP" altLang="en-US" sz="1800" dirty="0">
                          <a:latin typeface="微软雅黑" panose="020B0503020204020204" pitchFamily="34" charset="-122"/>
                          <a:ea typeface="微软雅黑" panose="020B0503020204020204" pitchFamily="34" charset="-122"/>
                        </a:rPr>
                        <a:t>例：</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寝坊した</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から</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、遅刻した。</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txBody>
                  <a:tcPr/>
                </a:tc>
              </a:tr>
              <a:tr h="761365">
                <a:tc>
                  <a:txBody>
                    <a:bodyPr/>
                    <a:lstStyle/>
                    <a:p>
                      <a:r>
                        <a:rPr lang="en-US" altLang="ja-JP" sz="2000" dirty="0">
                          <a:hlinkClick r:id="rId3" action="ppaction://hlinksldjump"/>
                        </a:rPr>
                        <a:t>2-1-2</a:t>
                      </a:r>
                      <a:r>
                        <a:rPr lang="ja-JP" altLang="en-US" sz="2000" dirty="0">
                          <a:hlinkClick r:id="rId3" action="ppaction://hlinksldjump"/>
                        </a:rPr>
                        <a:t>　</a:t>
                      </a:r>
                      <a:r>
                        <a:rPr lang="ja-JP" altLang="en-US" sz="2000" dirty="0">
                          <a:solidFill>
                            <a:srgbClr val="E66138"/>
                          </a:solidFill>
                          <a:hlinkClick r:id="rId3" action="ppaction://hlinksldjump"/>
                        </a:rPr>
                        <a:t>ので</a:t>
                      </a:r>
                      <a:endParaRPr lang="en-US" sz="2000" dirty="0"/>
                    </a:p>
                  </a:txBody>
                  <a:tcPr anchor="ctr"/>
                </a:tc>
                <a:tc>
                  <a:txBody>
                    <a:bodyPr/>
                    <a:lstStyle/>
                    <a:p>
                      <a:pPr algn="l">
                        <a:lnSpc>
                          <a:spcPct val="120000"/>
                        </a:lnSpc>
                      </a:pPr>
                      <a:r>
                        <a:rPr lang="ja-JP" altLang="en-US" sz="1800" dirty="0">
                          <a:latin typeface="微软雅黑" panose="020B0503020204020204" pitchFamily="34" charset="-122"/>
                          <a:ea typeface="微软雅黑" panose="020B0503020204020204" pitchFamily="34" charset="-122"/>
                        </a:rPr>
                        <a:t>句子＋ので　</a:t>
                      </a:r>
                      <a:r>
                        <a:rPr lang="en-US" altLang="ja-JP"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rPr>
                        <a:t>(A2</a:t>
                      </a:r>
                      <a:r>
                        <a:rPr lang="ja-JP" altLang="en-US" sz="1800" dirty="0">
                          <a:latin typeface="微软雅黑" panose="020B0503020204020204" pitchFamily="34" charset="-122"/>
                          <a:ea typeface="微软雅黑" panose="020B0503020204020204" pitchFamily="34" charset="-122"/>
                        </a:rPr>
                        <a:t>词干／</a:t>
                      </a:r>
                      <a:r>
                        <a:rPr lang="en-US" altLang="ja-JP" sz="1800" dirty="0">
                          <a:latin typeface="微软雅黑" panose="020B0503020204020204" pitchFamily="34" charset="-122"/>
                          <a:ea typeface="微软雅黑" panose="020B0503020204020204" pitchFamily="34" charset="-122"/>
                        </a:rPr>
                        <a:t>N</a:t>
                      </a:r>
                      <a:r>
                        <a:rPr lang="ja-JP" altLang="en-US" sz="1800" dirty="0">
                          <a:latin typeface="微软雅黑" panose="020B0503020204020204" pitchFamily="34" charset="-122"/>
                          <a:ea typeface="微软雅黑" panose="020B0503020204020204" pitchFamily="34" charset="-122"/>
                        </a:rPr>
                        <a:t>＋</a:t>
                      </a:r>
                      <a:r>
                        <a:rPr lang="ja-JP" altLang="en-US" sz="1800" b="1" dirty="0">
                          <a:solidFill>
                            <a:srgbClr val="FF0000"/>
                          </a:solidFill>
                          <a:latin typeface="微软雅黑" panose="020B0503020204020204" pitchFamily="34" charset="-122"/>
                          <a:ea typeface="微软雅黑" panose="020B0503020204020204" pitchFamily="34" charset="-122"/>
                        </a:rPr>
                        <a:t>な</a:t>
                      </a:r>
                      <a:r>
                        <a:rPr lang="ja-JP" altLang="en-US" sz="1800" dirty="0">
                          <a:latin typeface="微软雅黑" panose="020B0503020204020204" pitchFamily="34" charset="-122"/>
                          <a:ea typeface="微软雅黑" panose="020B0503020204020204" pitchFamily="34" charset="-122"/>
                        </a:rPr>
                        <a:t>ので</a:t>
                      </a:r>
                      <a:r>
                        <a:rPr lang="en-US" altLang="ja-JP" sz="1800" dirty="0">
                          <a:latin typeface="微软雅黑" panose="020B0503020204020204" pitchFamily="34" charset="-122"/>
                          <a:ea typeface="微软雅黑" panose="020B0503020204020204" pitchFamily="34" charset="-122"/>
                        </a:rPr>
                        <a:t>)</a:t>
                      </a:r>
                      <a:r>
                        <a:rPr lang="en-US" altLang="ja-JP" sz="1800" dirty="0">
                          <a:latin typeface="微软雅黑" panose="020B0503020204020204" pitchFamily="34" charset="-122"/>
                          <a:ea typeface="微软雅黑" panose="020B0503020204020204" pitchFamily="34" charset="-122"/>
                        </a:rPr>
                        <a:t> </a:t>
                      </a:r>
                      <a:endParaRPr lang="en-US" altLang="ja-JP" sz="1800" dirty="0">
                        <a:latin typeface="微软雅黑" panose="020B0503020204020204" pitchFamily="34" charset="-122"/>
                        <a:ea typeface="微软雅黑" panose="020B0503020204020204" pitchFamily="34" charset="-122"/>
                      </a:endParaRPr>
                    </a:p>
                  </a:txBody>
                  <a:tcPr anchor="ctr"/>
                </a:tc>
                <a:tc>
                  <a:txBody>
                    <a:bodyPr/>
                    <a:lstStyle/>
                    <a:p>
                      <a:pPr>
                        <a:lnSpc>
                          <a:spcPct val="120000"/>
                        </a:lnSpc>
                      </a:pPr>
                      <a:r>
                        <a:rPr lang="zh-CN" altLang="en-US" sz="1800" u="none" dirty="0">
                          <a:solidFill>
                            <a:srgbClr val="E66138"/>
                          </a:solidFill>
                          <a:latin typeface="微软雅黑" panose="020B0503020204020204" pitchFamily="34" charset="-122"/>
                          <a:ea typeface="微软雅黑" panose="020B0503020204020204" pitchFamily="34" charset="-122"/>
                        </a:rPr>
                        <a:t>客观原因</a:t>
                      </a:r>
                      <a:r>
                        <a:rPr lang="en-US" altLang="zh-CN" sz="1800" u="none" dirty="0">
                          <a:solidFill>
                            <a:srgbClr val="E66138"/>
                          </a:solidFill>
                          <a:latin typeface="微软雅黑" panose="020B0503020204020204" pitchFamily="34" charset="-122"/>
                          <a:ea typeface="微软雅黑" panose="020B0503020204020204" pitchFamily="34" charset="-122"/>
                        </a:rPr>
                        <a:t>         </a:t>
                      </a:r>
                      <a:endParaRPr lang="en-US" altLang="ja-JP" sz="1800" u="none" dirty="0">
                        <a:solidFill>
                          <a:srgbClr val="E66138"/>
                        </a:solidFill>
                        <a:latin typeface="微软雅黑" panose="020B0503020204020204" pitchFamily="34" charset="-122"/>
                        <a:ea typeface="微软雅黑" panose="020B0503020204020204" pitchFamily="34" charset="-122"/>
                      </a:endParaRPr>
                    </a:p>
                    <a:p>
                      <a:pPr>
                        <a:lnSpc>
                          <a:spcPct val="120000"/>
                        </a:lnSpc>
                      </a:pPr>
                      <a:r>
                        <a:rPr lang="ja-JP" altLang="en-US" sz="1800" u="none" dirty="0">
                          <a:latin typeface="Kozuka Gothic Pro R" panose="020B0400000000000000" pitchFamily="34" charset="-128"/>
                          <a:ea typeface="Kozuka Gothic Pro R" panose="020B0400000000000000" pitchFamily="34" charset="-128"/>
                        </a:rPr>
                        <a:t>例：</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交通事故があった</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ので</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、遅刻した。</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txBody>
                  <a:tcPr/>
                </a:tc>
              </a:tr>
              <a:tr h="761620">
                <a:tc>
                  <a:txBody>
                    <a:bodyPr/>
                    <a:lstStyle/>
                    <a:p>
                      <a:r>
                        <a:rPr lang="en-US" altLang="ja-JP" sz="2000" dirty="0">
                          <a:hlinkClick r:id="rId4" action="ppaction://hlinksldjump"/>
                        </a:rPr>
                        <a:t>3-2-1</a:t>
                      </a:r>
                      <a:r>
                        <a:rPr lang="ja-JP" altLang="en-US" sz="2000" dirty="0">
                          <a:hlinkClick r:id="rId4" action="ppaction://hlinksldjump"/>
                        </a:rPr>
                        <a:t>　</a:t>
                      </a:r>
                      <a:r>
                        <a:rPr lang="ja-JP" altLang="en-US" sz="2000" dirty="0">
                          <a:solidFill>
                            <a:srgbClr val="E66138"/>
                          </a:solidFill>
                          <a:hlinkClick r:id="rId4" action="ppaction://hlinksldjump"/>
                        </a:rPr>
                        <a:t>で</a:t>
                      </a:r>
                      <a:endParaRPr lang="en-US" sz="2000" dirty="0"/>
                    </a:p>
                  </a:txBody>
                  <a:tcPr anchor="ctr"/>
                </a:tc>
                <a:tc>
                  <a:txBody>
                    <a:bodyPr/>
                    <a:lstStyle/>
                    <a:p>
                      <a:pPr algn="l">
                        <a:lnSpc>
                          <a:spcPct val="120000"/>
                        </a:lnSpc>
                      </a:pP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表示事件、事故、自然现象的</a:t>
                      </a:r>
                      <a:r>
                        <a:rPr lang="en-US" altLang="zh-CN" sz="1800" dirty="0">
                          <a:latin typeface="微软雅黑" panose="020B0503020204020204" pitchFamily="34" charset="-122"/>
                          <a:ea typeface="微软雅黑" panose="020B0503020204020204" pitchFamily="34" charset="-122"/>
                        </a:rPr>
                        <a:t>)</a:t>
                      </a:r>
                      <a:r>
                        <a:rPr lang="en-US" altLang="ja-JP" sz="1800" dirty="0">
                          <a:latin typeface="微软雅黑" panose="020B0503020204020204" pitchFamily="34" charset="-122"/>
                          <a:ea typeface="微软雅黑" panose="020B0503020204020204" pitchFamily="34" charset="-122"/>
                        </a:rPr>
                        <a:t>N</a:t>
                      </a:r>
                      <a:r>
                        <a:rPr lang="ja-JP" altLang="en-US" sz="1800" dirty="0">
                          <a:latin typeface="微软雅黑" panose="020B0503020204020204" pitchFamily="34" charset="-122"/>
                          <a:ea typeface="微软雅黑" panose="020B0503020204020204" pitchFamily="34" charset="-122"/>
                        </a:rPr>
                        <a:t>＋で</a:t>
                      </a:r>
                      <a:endParaRPr lang="ja-JP" altLang="en-US" sz="1800" dirty="0">
                        <a:latin typeface="微软雅黑" panose="020B0503020204020204" pitchFamily="34" charset="-122"/>
                        <a:ea typeface="微软雅黑" panose="020B0503020204020204" pitchFamily="34" charset="-122"/>
                      </a:endParaRPr>
                    </a:p>
                  </a:txBody>
                  <a:tcPr anchor="ctr"/>
                </a:tc>
                <a:tc>
                  <a:txBody>
                    <a:bodyPr/>
                    <a:lstStyle/>
                    <a:p>
                      <a:pPr>
                        <a:lnSpc>
                          <a:spcPct val="120000"/>
                        </a:lnSpc>
                      </a:pPr>
                      <a:r>
                        <a:rPr lang="zh-CN" altLang="en-US" sz="1800" u="none" kern="1200" dirty="0">
                          <a:solidFill>
                            <a:srgbClr val="E66138"/>
                          </a:solidFill>
                          <a:latin typeface="微软雅黑" panose="020B0503020204020204" pitchFamily="34" charset="-122"/>
                          <a:ea typeface="微软雅黑" panose="020B0503020204020204" pitchFamily="34" charset="-122"/>
                          <a:cs typeface="+mn-cs"/>
                        </a:rPr>
                        <a:t>叙述客观事实，后不能是意志性表达</a:t>
                      </a:r>
                      <a:r>
                        <a:rPr lang="en-US" altLang="zh-CN" sz="1800" u="none" kern="1200" dirty="0">
                          <a:solidFill>
                            <a:srgbClr val="E66138"/>
                          </a:solidFill>
                          <a:latin typeface="微软雅黑" panose="020B0503020204020204" pitchFamily="34" charset="-122"/>
                          <a:ea typeface="微软雅黑" panose="020B0503020204020204" pitchFamily="34" charset="-122"/>
                          <a:cs typeface="+mn-cs"/>
                        </a:rPr>
                        <a:t> </a:t>
                      </a:r>
                      <a:endParaRPr lang="en-US" altLang="zh-CN" sz="1800" u="none" kern="1200" dirty="0">
                        <a:solidFill>
                          <a:srgbClr val="E66138"/>
                        </a:solidFill>
                        <a:latin typeface="微软雅黑" panose="020B0503020204020204" pitchFamily="34" charset="-122"/>
                        <a:ea typeface="微软雅黑" panose="020B0503020204020204" pitchFamily="34" charset="-122"/>
                        <a:cs typeface="+mn-cs"/>
                      </a:endParaRPr>
                    </a:p>
                    <a:p>
                      <a:pPr>
                        <a:lnSpc>
                          <a:spcPct val="120000"/>
                        </a:lnSpc>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例：</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台風</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で</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電車が止まった。</a:t>
                      </a:r>
                      <a:r>
                        <a:rPr lang="en-US" altLang="ja-JP" sz="1800" kern="1200" dirty="0">
                          <a:solidFill>
                            <a:schemeClr val="tx1"/>
                          </a:solidFill>
                          <a:latin typeface="Kozuka Gothic Pro R" panose="020B0400000000000000" pitchFamily="34" charset="-128"/>
                          <a:ea typeface="Kozuka Gothic Pro R" panose="020B0400000000000000" pitchFamily="34" charset="-128"/>
                          <a:cs typeface="+mn-cs"/>
                        </a:rPr>
                        <a:t>  </a:t>
                      </a:r>
                      <a:r>
                        <a:rPr lang="en-US" altLang="zh-CN" sz="1800" kern="1200" dirty="0">
                          <a:solidFill>
                            <a:schemeClr val="tx1"/>
                          </a:solidFill>
                          <a:latin typeface="Kozuka Gothic Pro R" panose="020B0400000000000000" pitchFamily="34" charset="-128"/>
                          <a:ea typeface="宋体" panose="02010600030101010101" pitchFamily="2" charset="-122"/>
                          <a:cs typeface="+mn-cs"/>
                        </a:rPr>
                        <a:t> </a:t>
                      </a:r>
                      <a:r>
                        <a:rPr lang="zh-CN" altLang="en-US" sz="1800" kern="1200" dirty="0">
                          <a:solidFill>
                            <a:schemeClr val="tx1"/>
                          </a:solidFill>
                          <a:latin typeface="Kozuka Gothic Pro R" panose="020B0400000000000000" pitchFamily="34" charset="-128"/>
                          <a:ea typeface="宋体" panose="02010600030101010101" pitchFamily="2" charset="-122"/>
                          <a:cs typeface="+mn-cs"/>
                        </a:rPr>
                        <a:t>请求</a:t>
                      </a:r>
                      <a:r>
                        <a:rPr lang="en-US" altLang="zh-CN" sz="1800" kern="1200" dirty="0">
                          <a:solidFill>
                            <a:schemeClr val="tx1"/>
                          </a:solidFill>
                          <a:latin typeface="Kozuka Gothic Pro R" panose="020B0400000000000000" pitchFamily="34" charset="-128"/>
                          <a:ea typeface="宋体" panose="02010600030101010101" pitchFamily="2" charset="-122"/>
                          <a:cs typeface="+mn-cs"/>
                        </a:rPr>
                        <a:t> </a:t>
                      </a:r>
                      <a:r>
                        <a:rPr lang="zh-CN" altLang="en-US" sz="1800" kern="1200" dirty="0">
                          <a:solidFill>
                            <a:schemeClr val="tx1"/>
                          </a:solidFill>
                          <a:latin typeface="Kozuka Gothic Pro R" panose="020B0400000000000000" pitchFamily="34" charset="-128"/>
                          <a:ea typeface="宋体" panose="02010600030101010101" pitchFamily="2" charset="-122"/>
                          <a:cs typeface="+mn-cs"/>
                        </a:rPr>
                        <a:t>命令</a:t>
                      </a:r>
                      <a:r>
                        <a:rPr lang="en-US" altLang="zh-CN" sz="1800" kern="1200" dirty="0">
                          <a:solidFill>
                            <a:schemeClr val="tx1"/>
                          </a:solidFill>
                          <a:latin typeface="Kozuka Gothic Pro R" panose="020B0400000000000000" pitchFamily="34" charset="-128"/>
                          <a:ea typeface="宋体" panose="02010600030101010101" pitchFamily="2" charset="-122"/>
                          <a:cs typeface="+mn-cs"/>
                        </a:rPr>
                        <a:t> </a:t>
                      </a:r>
                      <a:r>
                        <a:rPr lang="zh-CN" altLang="en-US" sz="1800" kern="1200" dirty="0">
                          <a:solidFill>
                            <a:schemeClr val="tx1"/>
                          </a:solidFill>
                          <a:latin typeface="Kozuka Gothic Pro R" panose="020B0400000000000000" pitchFamily="34" charset="-128"/>
                          <a:ea typeface="宋体" panose="02010600030101010101" pitchFamily="2" charset="-122"/>
                          <a:cs typeface="+mn-cs"/>
                        </a:rPr>
                        <a:t>劝诱</a:t>
                      </a:r>
                      <a:r>
                        <a:rPr lang="en-US" altLang="zh-CN" sz="1800" kern="1200" dirty="0">
                          <a:solidFill>
                            <a:schemeClr val="tx1"/>
                          </a:solidFill>
                          <a:latin typeface="Kozuka Gothic Pro R" panose="020B0400000000000000" pitchFamily="34" charset="-128"/>
                          <a:ea typeface="宋体" panose="02010600030101010101" pitchFamily="2" charset="-122"/>
                          <a:cs typeface="+mn-cs"/>
                        </a:rPr>
                        <a:t> </a:t>
                      </a:r>
                      <a:r>
                        <a:rPr lang="zh-CN" altLang="en-US" sz="1800" kern="1200" dirty="0">
                          <a:solidFill>
                            <a:schemeClr val="tx1"/>
                          </a:solidFill>
                          <a:latin typeface="Kozuka Gothic Pro R" panose="020B0400000000000000" pitchFamily="34" charset="-128"/>
                          <a:ea typeface="宋体" panose="02010600030101010101" pitchFamily="2" charset="-122"/>
                          <a:cs typeface="+mn-cs"/>
                        </a:rPr>
                        <a:t>愿望</a:t>
                      </a:r>
                      <a:endParaRPr lang="zh-CN" altLang="en-US" sz="1800" kern="1200" dirty="0">
                        <a:solidFill>
                          <a:schemeClr val="tx1"/>
                        </a:solidFill>
                        <a:latin typeface="Kozuka Gothic Pro R" panose="020B0400000000000000" pitchFamily="34" charset="-128"/>
                        <a:ea typeface="宋体" panose="02010600030101010101" pitchFamily="2" charset="-122"/>
                        <a:cs typeface="+mn-cs"/>
                      </a:endParaRPr>
                    </a:p>
                  </a:txBody>
                  <a:tcPr/>
                </a:tc>
              </a:tr>
              <a:tr h="76200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hlinkClick r:id="rId5" action="ppaction://hlinksldjump"/>
                        </a:rPr>
                        <a:t>3-2-3</a:t>
                      </a:r>
                      <a:r>
                        <a:rPr lang="ja-JP" altLang="en-US" sz="2000" dirty="0">
                          <a:hlinkClick r:id="rId5" action="ppaction://hlinksldjump"/>
                        </a:rPr>
                        <a:t>　</a:t>
                      </a:r>
                      <a:r>
                        <a:rPr lang="ja-JP" altLang="en-US" sz="2000" dirty="0">
                          <a:solidFill>
                            <a:srgbClr val="E66138"/>
                          </a:solidFill>
                          <a:hlinkClick r:id="rId5" action="ppaction://hlinksldjump"/>
                        </a:rPr>
                        <a:t>て</a:t>
                      </a:r>
                      <a:r>
                        <a:rPr lang="zh-CN" altLang="en-US" sz="2000" dirty="0">
                          <a:solidFill>
                            <a:srgbClr val="E66138"/>
                          </a:solidFill>
                          <a:latin typeface="微软雅黑" panose="020B0503020204020204" pitchFamily="34" charset="-122"/>
                          <a:ea typeface="微软雅黑" panose="020B0503020204020204" pitchFamily="34" charset="-122"/>
                          <a:hlinkClick r:id="rId5" action="ppaction://hlinksldjump"/>
                        </a:rPr>
                        <a:t>形</a:t>
                      </a:r>
                      <a:endParaRPr lang="en-US" sz="2000" dirty="0"/>
                    </a:p>
                  </a:txBody>
                  <a:tcPr anchor="ctr"/>
                </a:tc>
                <a:tc>
                  <a:txBody>
                    <a:bodyPr/>
                    <a:p>
                      <a:pPr algn="l">
                        <a:lnSpc>
                          <a:spcPct val="120000"/>
                        </a:lnSpc>
                      </a:pPr>
                      <a:r>
                        <a:rPr lang="en-US" altLang="ja-JP" sz="1800" kern="1200" dirty="0">
                          <a:solidFill>
                            <a:schemeClr val="tx1"/>
                          </a:solidFill>
                          <a:latin typeface="微软雅黑" panose="020B0503020204020204" pitchFamily="34" charset="-122"/>
                          <a:ea typeface="微软雅黑" panose="020B0503020204020204" pitchFamily="34" charset="-122"/>
                          <a:cs typeface="+mn-cs"/>
                        </a:rPr>
                        <a:t>V</a:t>
                      </a:r>
                      <a:r>
                        <a:rPr lang="ja-JP" altLang="en-US" sz="1800" kern="1200" dirty="0">
                          <a:solidFill>
                            <a:schemeClr val="tx1"/>
                          </a:solidFill>
                          <a:latin typeface="微软雅黑" panose="020B0503020204020204" pitchFamily="34" charset="-122"/>
                          <a:ea typeface="微软雅黑" panose="020B0503020204020204" pitchFamily="34" charset="-122"/>
                          <a:cs typeface="+mn-cs"/>
                        </a:rPr>
                        <a:t>て／</a:t>
                      </a:r>
                      <a:r>
                        <a:rPr lang="en-US" altLang="ja-JP" sz="1800" kern="1200" dirty="0">
                          <a:solidFill>
                            <a:schemeClr val="tx1"/>
                          </a:solidFill>
                          <a:latin typeface="微软雅黑" panose="020B0503020204020204" pitchFamily="34" charset="-122"/>
                          <a:ea typeface="微软雅黑" panose="020B0503020204020204" pitchFamily="34" charset="-122"/>
                          <a:cs typeface="+mn-cs"/>
                        </a:rPr>
                        <a:t>A1</a:t>
                      </a:r>
                      <a:r>
                        <a:rPr lang="ja-JP" altLang="en-US" sz="1800" kern="1200" dirty="0">
                          <a:solidFill>
                            <a:schemeClr val="tx1"/>
                          </a:solidFill>
                          <a:latin typeface="微软雅黑" panose="020B0503020204020204" pitchFamily="34" charset="-122"/>
                          <a:ea typeface="微软雅黑" panose="020B0503020204020204" pitchFamily="34" charset="-122"/>
                          <a:cs typeface="+mn-cs"/>
                        </a:rPr>
                        <a:t>くて／</a:t>
                      </a:r>
                      <a:r>
                        <a:rPr lang="en-US" altLang="ja-JP" sz="1800" kern="1200" dirty="0">
                          <a:solidFill>
                            <a:schemeClr val="tx1"/>
                          </a:solidFill>
                          <a:latin typeface="微软雅黑" panose="020B0503020204020204" pitchFamily="34" charset="-122"/>
                          <a:ea typeface="微软雅黑" panose="020B0503020204020204" pitchFamily="34" charset="-122"/>
                          <a:cs typeface="+mn-cs"/>
                        </a:rPr>
                        <a:t>A2</a:t>
                      </a:r>
                      <a:r>
                        <a:rPr lang="ja-JP" altLang="en-US" sz="1800" kern="1200" dirty="0">
                          <a:solidFill>
                            <a:schemeClr val="tx1"/>
                          </a:solidFill>
                          <a:latin typeface="微软雅黑" panose="020B0503020204020204" pitchFamily="34" charset="-122"/>
                          <a:ea typeface="微软雅黑" panose="020B0503020204020204" pitchFamily="34" charset="-122"/>
                          <a:cs typeface="+mn-cs"/>
                        </a:rPr>
                        <a:t>で</a:t>
                      </a:r>
                      <a:endParaRPr lang="ja-JP"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p>
                      <a:pPr marL="0" marR="0" lvl="0" indent="0" algn="l" defTabSz="914400" rtl="0" eaLnBrk="1" fontAlgn="auto" latinLnBrk="0" hangingPunct="1">
                        <a:lnSpc>
                          <a:spcPct val="120000"/>
                        </a:lnSpc>
                        <a:spcBef>
                          <a:spcPts val="0"/>
                        </a:spcBef>
                        <a:spcAft>
                          <a:spcPts val="0"/>
                        </a:spcAft>
                        <a:buClrTx/>
                        <a:buSzTx/>
                        <a:buFontTx/>
                        <a:buNone/>
                        <a:defRPr/>
                      </a:pPr>
                      <a:r>
                        <a:rPr lang="zh-CN" altLang="en-US" sz="1800" u="none" kern="1200" dirty="0">
                          <a:solidFill>
                            <a:srgbClr val="E66138"/>
                          </a:solidFill>
                          <a:latin typeface="微软雅黑" panose="020B0503020204020204" pitchFamily="34" charset="-122"/>
                          <a:ea typeface="微软雅黑" panose="020B0503020204020204" pitchFamily="34" charset="-122"/>
                          <a:cs typeface="+mn-cs"/>
                        </a:rPr>
                        <a:t>叙述客观事实，后不能是意志性表达，轻微原因</a:t>
                      </a:r>
                      <a:endParaRPr lang="en-US" altLang="zh-CN" sz="1800" u="none" kern="1200" dirty="0">
                        <a:solidFill>
                          <a:srgbClr val="E66138"/>
                        </a:solidFill>
                        <a:latin typeface="微软雅黑" panose="020B0503020204020204" pitchFamily="34" charset="-122"/>
                        <a:ea typeface="微软雅黑" panose="020B0503020204020204" pitchFamily="34" charset="-122"/>
                        <a:cs typeface="+mn-cs"/>
                      </a:endParaRPr>
                    </a:p>
                    <a:p>
                      <a:pPr>
                        <a:lnSpc>
                          <a:spcPct val="120000"/>
                        </a:lnSpc>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例：</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手伝ってくれ</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て</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ありがとう。</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txBody>
                  <a:tcPr/>
                </a:tc>
              </a:tr>
              <a:tr h="7620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hlinkClick r:id="rId6" action="ppaction://hlinksldjump"/>
                        </a:rPr>
                        <a:t>2-3-2</a:t>
                      </a:r>
                      <a:r>
                        <a:rPr lang="ja-JP" altLang="en-US" sz="2000" dirty="0">
                          <a:hlinkClick r:id="rId6" action="ppaction://hlinksldjump"/>
                        </a:rPr>
                        <a:t>　</a:t>
                      </a:r>
                      <a:r>
                        <a:rPr lang="ja-JP" altLang="en-US" sz="2000" dirty="0">
                          <a:solidFill>
                            <a:srgbClr val="E66138"/>
                          </a:solidFill>
                          <a:hlinkClick r:id="rId6" action="ppaction://hlinksldjump"/>
                        </a:rPr>
                        <a:t>によって</a:t>
                      </a:r>
                      <a:endParaRPr lang="ja-JP" altLang="en-US" sz="2000" dirty="0">
                        <a:solidFill>
                          <a:srgbClr val="E66138"/>
                        </a:solidFill>
                      </a:endParaRPr>
                    </a:p>
                  </a:txBody>
                  <a:tcPr anchor="ctr"/>
                </a:tc>
                <a:tc>
                  <a:txBody>
                    <a:bodyPr/>
                    <a:lstStyle/>
                    <a:p>
                      <a:pPr algn="l">
                        <a:lnSpc>
                          <a:spcPct val="120000"/>
                        </a:lnSpc>
                      </a:pPr>
                      <a:r>
                        <a:rPr lang="ja-JP" altLang="en-US" sz="1800" kern="1200" dirty="0">
                          <a:solidFill>
                            <a:schemeClr val="tx1"/>
                          </a:solidFill>
                          <a:latin typeface="微软雅黑" panose="020B0503020204020204" pitchFamily="34" charset="-122"/>
                          <a:ea typeface="微软雅黑" panose="020B0503020204020204" pitchFamily="34" charset="-122"/>
                          <a:cs typeface="+mn-cs"/>
                        </a:rPr>
                        <a:t>Ｎ＋によって</a:t>
                      </a:r>
                      <a:r>
                        <a:rPr lang="en-US" altLang="ja-JP" sz="1800" kern="1200" dirty="0">
                          <a:solidFill>
                            <a:schemeClr val="tx1"/>
                          </a:solidFill>
                          <a:latin typeface="微软雅黑" panose="020B0503020204020204" pitchFamily="34" charset="-122"/>
                          <a:ea typeface="微软雅黑" panose="020B0503020204020204" pitchFamily="34" charset="-122"/>
                          <a:cs typeface="+mn-cs"/>
                        </a:rPr>
                        <a:t>  </a:t>
                      </a:r>
                      <a:r>
                        <a:rPr lang="ja-JP" altLang="en-US" sz="1800" kern="1200" dirty="0">
                          <a:solidFill>
                            <a:schemeClr val="tx1"/>
                          </a:solidFill>
                          <a:latin typeface="微软雅黑" panose="020B0503020204020204" pitchFamily="34" charset="-122"/>
                          <a:ea typeface="微软雅黑" panose="020B0503020204020204" pitchFamily="34" charset="-122"/>
                          <a:cs typeface="+mn-cs"/>
                        </a:rPr>
                        <a:t>　</a:t>
                      </a:r>
                      <a:r>
                        <a:rPr lang="en-US" altLang="ja-JP" sz="1800" kern="1200" dirty="0">
                          <a:solidFill>
                            <a:schemeClr val="tx1"/>
                          </a:solidFill>
                          <a:latin typeface="微软雅黑" panose="020B0503020204020204" pitchFamily="34" charset="-122"/>
                          <a:ea typeface="微软雅黑" panose="020B0503020204020204" pitchFamily="34" charset="-122"/>
                          <a:cs typeface="+mn-cs"/>
                        </a:rPr>
                        <a:t>  </a:t>
                      </a:r>
                      <a:r>
                        <a:rPr lang="ja-JP" altLang="en-US" sz="1800" kern="1200" dirty="0">
                          <a:solidFill>
                            <a:schemeClr val="tx1"/>
                          </a:solidFill>
                          <a:latin typeface="微软雅黑" panose="020B0503020204020204" pitchFamily="34" charset="-122"/>
                          <a:ea typeface="微软雅黑" panose="020B0503020204020204" pitchFamily="34" charset="-122"/>
                          <a:cs typeface="+mn-cs"/>
                        </a:rPr>
                        <a:t>　</a:t>
                      </a:r>
                      <a:r>
                        <a:rPr lang="en-US" altLang="ja-JP" sz="1800" kern="1200" dirty="0">
                          <a:solidFill>
                            <a:schemeClr val="tx1"/>
                          </a:solidFill>
                          <a:latin typeface="微软雅黑" panose="020B0503020204020204" pitchFamily="34" charset="-122"/>
                          <a:ea typeface="微软雅黑" panose="020B0503020204020204" pitchFamily="34" charset="-122"/>
                          <a:cs typeface="+mn-cs"/>
                        </a:rPr>
                        <a:t>   </a:t>
                      </a:r>
                      <a:r>
                        <a:rPr lang="en-US" altLang="zh-CN" sz="1800" kern="1200" dirty="0">
                          <a:solidFill>
                            <a:schemeClr val="tx1"/>
                          </a:solidFill>
                          <a:latin typeface="微软雅黑" panose="020B0503020204020204" pitchFamily="34" charset="-122"/>
                          <a:ea typeface="微软雅黑" panose="020B0503020204020204" pitchFamily="34" charset="-122"/>
                          <a:cs typeface="+mn-cs"/>
                        </a:rPr>
                        <a:t> </a:t>
                      </a: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800" dirty="0">
                          <a:solidFill>
                            <a:srgbClr val="E66138"/>
                          </a:solidFill>
                          <a:latin typeface="微软雅黑" panose="020B0503020204020204" pitchFamily="34" charset="-122"/>
                          <a:ea typeface="微软雅黑" panose="020B0503020204020204" pitchFamily="34" charset="-122"/>
                          <a:sym typeface="+mn-ea"/>
                        </a:rPr>
                        <a:t>后项一般为过去式用来说明结果，多用于书面语。</a:t>
                      </a:r>
                      <a:endParaRPr lang="zh-CN" altLang="en-US" sz="1800"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例：</a:t>
                      </a:r>
                      <a:r>
                        <a:rPr lang="ja-JP" altLang="en-US" sz="1800" u="sng" dirty="0">
                          <a:latin typeface="Kozuka Gothic Pr6N R" panose="020B0400000000000000" pitchFamily="34" charset="-128"/>
                          <a:ea typeface="Kozuka Gothic Pr6N R" panose="020B0400000000000000" pitchFamily="34" charset="-128"/>
                          <a:sym typeface="+mn-ea"/>
                        </a:rPr>
                        <a:t>戦争</a:t>
                      </a:r>
                      <a:r>
                        <a:rPr lang="zh-CN" altLang="en-US" sz="1800" dirty="0">
                          <a:solidFill>
                            <a:srgbClr val="E66138"/>
                          </a:solidFill>
                          <a:latin typeface="微软雅黑" panose="020B0503020204020204" pitchFamily="34" charset="-122"/>
                          <a:ea typeface="微软雅黑" panose="020B0503020204020204" pitchFamily="34" charset="-122"/>
                          <a:sym typeface="+mn-ea"/>
                        </a:rPr>
                        <a:t>によって</a:t>
                      </a:r>
                      <a:r>
                        <a:rPr lang="ja-JP" altLang="en-US" sz="1800" dirty="0">
                          <a:latin typeface="Kozuka Gothic Pr6N R" panose="020B0400000000000000" pitchFamily="34" charset="-128"/>
                          <a:ea typeface="Kozuka Gothic Pr6N R" panose="020B0400000000000000" pitchFamily="34" charset="-128"/>
                          <a:sym typeface="+mn-ea"/>
                        </a:rPr>
                        <a:t>おおぜいの人が死にました。</a:t>
                      </a:r>
                      <a:endParaRPr lang="ja-JP" altLang="en-US" sz="1800" kern="1200" dirty="0">
                        <a:solidFill>
                          <a:schemeClr val="tx1"/>
                        </a:solidFill>
                        <a:latin typeface="Kozuka Gothic Pr6N R" panose="020B0400000000000000" pitchFamily="34" charset="-128"/>
                        <a:ea typeface="Kozuka Gothic Pr6N R" panose="020B0400000000000000" pitchFamily="34" charset="-128"/>
                        <a:cs typeface="+mn-cs"/>
                        <a:sym typeface="+mn-ea"/>
                      </a:endParaRPr>
                    </a:p>
                  </a:txBody>
                  <a:tcPr/>
                </a:tc>
              </a:tr>
              <a:tr h="761620">
                <a:tc>
                  <a:txBody>
                    <a:bodyPr/>
                    <a:lstStyle/>
                    <a:p>
                      <a:r>
                        <a:rPr lang="en-US" altLang="ja-JP" sz="2000" dirty="0">
                          <a:hlinkClick r:id="rId7" action="ppaction://hlinksldjump"/>
                        </a:rPr>
                        <a:t>6-2-6 </a:t>
                      </a:r>
                      <a:r>
                        <a:rPr lang="ja-JP" altLang="en-US" sz="2000" dirty="0">
                          <a:solidFill>
                            <a:srgbClr val="E66138"/>
                          </a:solidFill>
                          <a:hlinkClick r:id="rId7" action="ppaction://hlinksldjump"/>
                        </a:rPr>
                        <a:t>ため（に）</a:t>
                      </a:r>
                      <a:endParaRPr lang="en-US" sz="2000" dirty="0"/>
                    </a:p>
                  </a:txBody>
                  <a:tcPr anchor="ctr"/>
                </a:tc>
                <a:tc>
                  <a:txBody>
                    <a:bodyPr/>
                    <a:lstStyle/>
                    <a:p>
                      <a:pPr algn="l">
                        <a:lnSpc>
                          <a:spcPct val="120000"/>
                        </a:lnSpc>
                      </a:pPr>
                      <a:r>
                        <a:rPr lang="ja-JP" altLang="en-US" sz="1800" dirty="0">
                          <a:latin typeface="微软雅黑" panose="020B0503020204020204" pitchFamily="34" charset="-122"/>
                          <a:ea typeface="微软雅黑" panose="020B0503020204020204" pitchFamily="34" charset="-122"/>
                        </a:rPr>
                        <a:t>简体句子＋ため（に）</a:t>
                      </a:r>
                      <a:endParaRPr lang="en-US" altLang="ja-JP" sz="1800" dirty="0">
                        <a:latin typeface="微软雅黑" panose="020B0503020204020204" pitchFamily="34" charset="-122"/>
                        <a:ea typeface="微软雅黑" panose="020B0503020204020204" pitchFamily="34" charset="-122"/>
                      </a:endParaRPr>
                    </a:p>
                    <a:p>
                      <a:pPr algn="l">
                        <a:lnSpc>
                          <a:spcPct val="120000"/>
                        </a:lnSpc>
                      </a:pPr>
                      <a:r>
                        <a:rPr lang="en-US" altLang="ja-JP" sz="1800" dirty="0">
                          <a:latin typeface="微软雅黑" panose="020B0503020204020204" pitchFamily="34" charset="-122"/>
                          <a:ea typeface="微软雅黑" panose="020B0503020204020204" pitchFamily="34" charset="-122"/>
                        </a:rPr>
                        <a:t>(A2</a:t>
                      </a:r>
                      <a:r>
                        <a:rPr lang="ja-JP" altLang="en-US" sz="1800" dirty="0">
                          <a:latin typeface="微软雅黑" panose="020B0503020204020204" pitchFamily="34" charset="-122"/>
                          <a:ea typeface="微软雅黑" panose="020B0503020204020204" pitchFamily="34" charset="-122"/>
                        </a:rPr>
                        <a:t>な／</a:t>
                      </a:r>
                      <a:r>
                        <a:rPr lang="en-US" altLang="ja-JP" sz="1800" dirty="0">
                          <a:latin typeface="微软雅黑" panose="020B0503020204020204" pitchFamily="34" charset="-122"/>
                          <a:ea typeface="微软雅黑" panose="020B0503020204020204" pitchFamily="34" charset="-122"/>
                        </a:rPr>
                        <a:t>N</a:t>
                      </a:r>
                      <a:r>
                        <a:rPr lang="ja-JP" altLang="en-US" sz="1800" dirty="0">
                          <a:latin typeface="微软雅黑" panose="020B0503020204020204" pitchFamily="34" charset="-122"/>
                          <a:ea typeface="微软雅黑" panose="020B0503020204020204" pitchFamily="34" charset="-122"/>
                        </a:rPr>
                        <a:t>の＋ため（に）</a:t>
                      </a:r>
                      <a:r>
                        <a:rPr lang="en-US" altLang="ja-JP"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名词接续</a:t>
                      </a:r>
                      <a:endParaRPr lang="zh-CN" altLang="en-US" sz="1800" b="1"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nSpc>
                          <a:spcPct val="120000"/>
                        </a:lnSpc>
                      </a:pPr>
                      <a:r>
                        <a:rPr lang="zh-CN" altLang="en-US" sz="1800" u="none" kern="1200" dirty="0">
                          <a:solidFill>
                            <a:srgbClr val="E66138"/>
                          </a:solidFill>
                          <a:latin typeface="微软雅黑" panose="020B0503020204020204" pitchFamily="34" charset="-122"/>
                          <a:ea typeface="微软雅黑" panose="020B0503020204020204" pitchFamily="34" charset="-122"/>
                          <a:cs typeface="+mn-cs"/>
                        </a:rPr>
                        <a:t>书面语，后不能是意志性表达，多为消极结果</a:t>
                      </a:r>
                      <a:endParaRPr lang="en-US" altLang="zh-CN" sz="1800" u="none" kern="1200" dirty="0">
                        <a:solidFill>
                          <a:srgbClr val="E66138"/>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例：</a:t>
                      </a:r>
                      <a:r>
                        <a:rPr lang="ja-JP" altLang="en-US" sz="1800" u="sng" kern="1200" dirty="0">
                          <a:solidFill>
                            <a:schemeClr val="tx1"/>
                          </a:solidFill>
                          <a:latin typeface="Kozuka Gothic Pro R" panose="020B0400000000000000" pitchFamily="34" charset="-128"/>
                          <a:ea typeface="Kozuka Gothic Pro R" panose="020B0400000000000000" pitchFamily="34" charset="-128"/>
                          <a:cs typeface="+mn-cs"/>
                        </a:rPr>
                        <a:t>台風の</a:t>
                      </a:r>
                      <a:r>
                        <a:rPr lang="ja-JP" altLang="en-US" sz="1800" kern="1200" dirty="0">
                          <a:solidFill>
                            <a:srgbClr val="E66138"/>
                          </a:solidFill>
                          <a:latin typeface="Kozuka Gothic Pro R" panose="020B0400000000000000" pitchFamily="34" charset="-128"/>
                          <a:ea typeface="Kozuka Gothic Pro R" panose="020B0400000000000000" pitchFamily="34" charset="-128"/>
                          <a:cs typeface="+mn-cs"/>
                        </a:rPr>
                        <a:t>ために</a:t>
                      </a: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、学校が休みになりました。</a:t>
                      </a:r>
                      <a:endParaRPr lang="ja-JP" altLang="en-US" sz="1800" kern="1200" dirty="0">
                        <a:solidFill>
                          <a:schemeClr val="tx1"/>
                        </a:solidFill>
                        <a:latin typeface="Kozuka Gothic Pro R" panose="020B0400000000000000" pitchFamily="34" charset="-128"/>
                        <a:ea typeface="Kozuka Gothic Pro R" panose="020B0400000000000000" pitchFamily="34" charset="-128"/>
                        <a:cs typeface="+mn-cs"/>
                      </a:endParaRPr>
                    </a:p>
                  </a:txBody>
                  <a:tcPr/>
                </a:tc>
              </a:tr>
            </a:tbl>
          </a:graphicData>
        </a:graphic>
      </p:graphicFrame>
      <p:pic>
        <p:nvPicPr>
          <p:cNvPr id="79" name="图片 78">
            <a:hlinkClick r:id="rId8" action="ppaction://hlinksldjump"/>
          </p:cNvPr>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85991" y="694421"/>
            <a:ext cx="10675299" cy="545719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どうやって～んですか</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询问</a:t>
            </a:r>
            <a:r>
              <a:rPr kumimoji="0" lang="zh-CN"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方式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zh-CN" sz="2800" b="1"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ja-JP"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意义：询问行为、动作的方式、方法或事件的过程。</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译文：怎么样.....；如何.....</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どうやって＋动词连体形（简体）＋んですか</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ギョーザは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どうやって作るんですか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この食べ物は初めて見ました。</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どうやって</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食べる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んですか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すみませんが、駅までは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どうやって</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行く</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んですか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李さんは</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どうやって</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日本語を</a:t>
            </a:r>
            <a:r>
              <a:rPr kumimoji="0" lang="ja-JP"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勉強している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んですか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7161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85207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五、感叹</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566501" y="2165098"/>
          <a:ext cx="11059160" cy="2505710"/>
        </p:xfrm>
        <a:graphic>
          <a:graphicData uri="http://schemas.openxmlformats.org/drawingml/2006/table">
            <a:tbl>
              <a:tblPr firstRow="1" bandRow="1">
                <a:tableStyleId>{5940675A-B579-460E-94D1-54222C63F5DA}</a:tableStyleId>
              </a:tblPr>
              <a:tblGrid>
                <a:gridCol w="4398645"/>
                <a:gridCol w="6660354"/>
              </a:tblGrid>
              <a:tr h="4304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1069340">
                <a:tc>
                  <a:txBody>
                    <a:bodyPr/>
                    <a:lstStyle/>
                    <a:p>
                      <a:r>
                        <a:rPr lang="en-US" altLang="ja-JP" sz="2000" dirty="0">
                          <a:solidFill>
                            <a:schemeClr val="tx1"/>
                          </a:solidFill>
                          <a:hlinkClick r:id="rId2" action="ppaction://hlinksldjump"/>
                        </a:rPr>
                        <a:t>6-2-3</a:t>
                      </a:r>
                      <a:r>
                        <a:rPr lang="ja-JP" altLang="en-US" sz="2000" dirty="0">
                          <a:solidFill>
                            <a:schemeClr val="tx1"/>
                          </a:solidFill>
                          <a:hlinkClick r:id="rId2" action="ppaction://hlinksldjump"/>
                        </a:rPr>
                        <a:t>　どんなに～でしょう</a:t>
                      </a:r>
                      <a:r>
                        <a:rPr lang="en-US" altLang="ja-JP" sz="2000" dirty="0">
                          <a:solidFill>
                            <a:schemeClr val="tx1"/>
                          </a:solidFill>
                        </a:rPr>
                        <a:t>&lt;</a:t>
                      </a:r>
                      <a:r>
                        <a:rPr lang="ja-JP" altLang="en-US" sz="2000" dirty="0">
                          <a:solidFill>
                            <a:schemeClr val="tx1"/>
                          </a:solidFill>
                        </a:rPr>
                        <a:t>感叹</a:t>
                      </a:r>
                      <a:r>
                        <a:rPr lang="en-US" altLang="ja-JP" sz="2000" dirty="0">
                          <a:solidFill>
                            <a:schemeClr val="tx1"/>
                          </a:solidFill>
                        </a:rPr>
                        <a:t>&gt;</a:t>
                      </a:r>
                      <a:endParaRPr lang="en-US" altLang="ja-JP" sz="2000" dirty="0">
                        <a:solidFill>
                          <a:schemeClr val="tx1"/>
                        </a:solidFill>
                      </a:endParaRPr>
                    </a:p>
                    <a:p>
                      <a:r>
                        <a:rPr lang="ja-JP" altLang="en-US" sz="2000" dirty="0">
                          <a:solidFill>
                            <a:schemeClr val="tx1"/>
                          </a:solidFill>
                        </a:rPr>
                        <a:t>　　　　　　　</a:t>
                      </a:r>
                      <a:r>
                        <a:rPr lang="zh-CN" altLang="en-US" sz="2000" dirty="0">
                          <a:solidFill>
                            <a:schemeClr val="tx1"/>
                          </a:solidFill>
                        </a:rPr>
                        <a:t>感情</a:t>
                      </a:r>
                      <a:endParaRPr lang="ja-JP" altLang="en-US" sz="2000" dirty="0">
                        <a:solidFill>
                          <a:schemeClr val="tx1"/>
                        </a:solidFill>
                      </a:endParaRPr>
                    </a:p>
                    <a:p>
                      <a:r>
                        <a:rPr lang="zh-CN" altLang="en-US" sz="2000" dirty="0">
                          <a:solidFill>
                            <a:schemeClr val="tx1"/>
                          </a:solidFill>
                        </a:rPr>
                        <a:t>简体句子</a:t>
                      </a:r>
                      <a:r>
                        <a:rPr lang="en-US" altLang="zh-CN" sz="2000" dirty="0">
                          <a:solidFill>
                            <a:schemeClr val="tx1"/>
                          </a:solidFill>
                        </a:rPr>
                        <a:t>+</a:t>
                      </a:r>
                      <a:r>
                        <a:rPr lang="ja-JP" altLang="en-US" sz="2000" dirty="0">
                          <a:solidFill>
                            <a:schemeClr val="tx1"/>
                          </a:solidFill>
                        </a:rPr>
                        <a:t>でしょう　だろう</a:t>
                      </a:r>
                      <a:endParaRPr lang="ja-JP" altLang="en-US" sz="2000" dirty="0">
                        <a:solidFill>
                          <a:schemeClr val="tx1"/>
                        </a:solidFill>
                      </a:endParaRPr>
                    </a:p>
                    <a:p>
                      <a:r>
                        <a:rPr lang="zh-CN" altLang="ja-JP" sz="2000" dirty="0">
                          <a:solidFill>
                            <a:schemeClr val="tx1"/>
                          </a:solidFill>
                        </a:rPr>
                        <a:t>名词、二类形容词词干</a:t>
                      </a:r>
                      <a:r>
                        <a:rPr lang="ja-JP" altLang="ja-JP" sz="2000" dirty="0">
                          <a:solidFill>
                            <a:schemeClr val="tx1"/>
                          </a:solidFill>
                        </a:rPr>
                        <a:t>＋でしょう</a:t>
                      </a:r>
                      <a:r>
                        <a:rPr lang="ja-JP" altLang="en-US" sz="2000" dirty="0">
                          <a:solidFill>
                            <a:schemeClr val="tx1"/>
                          </a:solidFill>
                        </a:rPr>
                        <a:t>　　　　　　　</a:t>
                      </a:r>
                      <a:endParaRPr lang="ja-JP" altLang="en-US" sz="2000" dirty="0">
                        <a:solidFill>
                          <a:schemeClr val="tx1"/>
                        </a:solidFill>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一生懸命勉強して大学には入れたら、</a:t>
                      </a:r>
                      <a:r>
                        <a:rPr lang="ja-JP" altLang="en-US" sz="1800" dirty="0">
                          <a:solidFill>
                            <a:srgbClr val="E66138"/>
                          </a:solidFill>
                          <a:latin typeface="Kozuka Gothic Pr6N R" panose="020B0400000000000000" pitchFamily="34" charset="-128"/>
                          <a:ea typeface="Kozuka Gothic Pr6N R" panose="020B0400000000000000" pitchFamily="34" charset="-128"/>
                        </a:rPr>
                        <a:t>どんなに</a:t>
                      </a:r>
                      <a:r>
                        <a:rPr lang="ja-JP" altLang="en-US" sz="1800" dirty="0">
                          <a:latin typeface="Kozuka Gothic Pr6N R" panose="020B0400000000000000" pitchFamily="34" charset="-128"/>
                          <a:ea typeface="Kozuka Gothic Pr6N R" panose="020B0400000000000000" pitchFamily="34" charset="-128"/>
                        </a:rPr>
                        <a:t>うれしい</a:t>
                      </a:r>
                      <a:r>
                        <a:rPr lang="ja-JP" altLang="en-US" sz="1800" dirty="0">
                          <a:solidFill>
                            <a:srgbClr val="E66138"/>
                          </a:solidFill>
                          <a:latin typeface="Kozuka Gothic Pr6N R" panose="020B0400000000000000" pitchFamily="34" charset="-128"/>
                          <a:ea typeface="Kozuka Gothic Pr6N R" panose="020B0400000000000000" pitchFamily="34" charset="-128"/>
                        </a:rPr>
                        <a:t>でしょう</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Kozuka Gothic Pr6N R" panose="020B0400000000000000" pitchFamily="34" charset="-128"/>
                        <a:ea typeface="Kozuka Gothic Pr6N R" panose="020B0400000000000000" pitchFamily="34" charset="-128"/>
                      </a:endParaRPr>
                    </a:p>
                  </a:txBody>
                  <a:tcPr anchor="ctr"/>
                </a:tc>
              </a:tr>
              <a:tr h="761620">
                <a:tc>
                  <a:txBody>
                    <a:bodyPr/>
                    <a:lstStyle/>
                    <a:p>
                      <a:pPr marL="0" algn="l" defTabSz="914400" rtl="0" eaLnBrk="1" latinLnBrk="0" hangingPunct="1"/>
                      <a:r>
                        <a:rPr lang="en-US" altLang="ja-JP" sz="2000" kern="1200" dirty="0">
                          <a:solidFill>
                            <a:schemeClr val="tx1"/>
                          </a:solidFill>
                          <a:latin typeface="+mn-lt"/>
                          <a:ea typeface="+mn-ea"/>
                          <a:cs typeface="+mn-cs"/>
                          <a:hlinkClick r:id="rId3" action="ppaction://hlinksldjump"/>
                        </a:rPr>
                        <a:t>1-2-6</a:t>
                      </a:r>
                      <a:r>
                        <a:rPr lang="ja-JP" altLang="en-US" sz="2000" kern="1200" dirty="0">
                          <a:solidFill>
                            <a:schemeClr val="tx1"/>
                          </a:solidFill>
                          <a:latin typeface="+mn-lt"/>
                          <a:ea typeface="+mn-ea"/>
                          <a:cs typeface="+mn-cs"/>
                          <a:hlinkClick r:id="rId3" action="ppaction://hlinksldjump"/>
                        </a:rPr>
                        <a:t>　Ｖてよかった</a:t>
                      </a:r>
                      <a:r>
                        <a:rPr lang="en-US" altLang="ja-JP" sz="2000" kern="1200" dirty="0">
                          <a:solidFill>
                            <a:schemeClr val="tx1"/>
                          </a:solidFill>
                          <a:latin typeface="+mn-lt"/>
                          <a:ea typeface="+mn-ea"/>
                          <a:cs typeface="+mn-cs"/>
                        </a:rPr>
                        <a:t>&lt;</a:t>
                      </a:r>
                      <a:r>
                        <a:rPr lang="ja-JP" altLang="en-US" sz="2000" kern="1200" dirty="0">
                          <a:solidFill>
                            <a:schemeClr val="tx1"/>
                          </a:solidFill>
                          <a:latin typeface="+mn-lt"/>
                          <a:ea typeface="+mn-ea"/>
                          <a:cs typeface="+mn-cs"/>
                        </a:rPr>
                        <a:t>积极评价</a:t>
                      </a:r>
                      <a:r>
                        <a:rPr lang="en-US" altLang="ja-JP" sz="2000" kern="1200" dirty="0">
                          <a:solidFill>
                            <a:schemeClr val="tx1"/>
                          </a:solidFill>
                          <a:latin typeface="+mn-lt"/>
                          <a:ea typeface="+mn-ea"/>
                          <a:cs typeface="+mn-cs"/>
                        </a:rPr>
                        <a:t>&gt;</a:t>
                      </a:r>
                      <a:endParaRPr lang="en-US" altLang="ja-JP" sz="2000" kern="1200" dirty="0">
                        <a:solidFill>
                          <a:schemeClr val="tx1"/>
                        </a:solidFill>
                        <a:latin typeface="+mn-lt"/>
                        <a:ea typeface="+mn-ea"/>
                        <a:cs typeface="+mn-cs"/>
                      </a:endParaRPr>
                    </a:p>
                    <a:p>
                      <a:pPr marL="0" algn="l" defTabSz="914400" rtl="0" eaLnBrk="1" latinLnBrk="0" hangingPunct="1"/>
                      <a:r>
                        <a:rPr lang="en-US" altLang="ja-JP" sz="2000" kern="1200" dirty="0">
                          <a:solidFill>
                            <a:schemeClr val="tx1"/>
                          </a:solidFill>
                          <a:latin typeface="+mn-lt"/>
                          <a:ea typeface="+mn-ea"/>
                          <a:cs typeface="+mn-cs"/>
                        </a:rPr>
                        <a:t>  </a:t>
                      </a:r>
                      <a:r>
                        <a:rPr lang="zh-CN" altLang="en-US" sz="2000" kern="1200" dirty="0">
                          <a:solidFill>
                            <a:schemeClr val="tx1"/>
                          </a:solidFill>
                          <a:latin typeface="+mn-lt"/>
                          <a:ea typeface="+mn-ea"/>
                          <a:cs typeface="+mn-cs"/>
                        </a:rPr>
                        <a:t>幸好</a:t>
                      </a:r>
                      <a:r>
                        <a:rPr lang="en-US" altLang="zh-CN" sz="2000" kern="1200" dirty="0">
                          <a:solidFill>
                            <a:schemeClr val="tx1"/>
                          </a:solidFill>
                          <a:latin typeface="+mn-lt"/>
                          <a:ea typeface="+mn-ea"/>
                          <a:cs typeface="+mn-cs"/>
                        </a:rPr>
                        <a:t>~   ~</a:t>
                      </a:r>
                      <a:r>
                        <a:rPr lang="zh-CN" altLang="en-US" sz="2000" kern="1200" dirty="0">
                          <a:solidFill>
                            <a:schemeClr val="tx1"/>
                          </a:solidFill>
                          <a:latin typeface="+mn-lt"/>
                          <a:ea typeface="+mn-ea"/>
                          <a:cs typeface="+mn-cs"/>
                        </a:rPr>
                        <a:t>真好</a:t>
                      </a:r>
                      <a:endParaRPr lang="zh-CN" altLang="en-US" sz="2000" kern="1200" dirty="0">
                        <a:solidFill>
                          <a:schemeClr val="tx1"/>
                        </a:solidFill>
                        <a:latin typeface="+mn-lt"/>
                        <a:ea typeface="+mn-ea"/>
                        <a:cs typeface="+mn-cs"/>
                      </a:endParaRPr>
                    </a:p>
                    <a:p>
                      <a:pPr marL="0" algn="l" defTabSz="914400" rtl="0" eaLnBrk="1" latinLnBrk="0" hangingPunct="1"/>
                      <a:r>
                        <a:rPr lang="ja-JP" altLang="en-US" sz="2000" kern="1200" dirty="0">
                          <a:solidFill>
                            <a:schemeClr val="tx1"/>
                          </a:solidFill>
                          <a:latin typeface="+mn-lt"/>
                          <a:ea typeface="+mn-ea"/>
                          <a:cs typeface="+mn-cs"/>
                        </a:rPr>
                        <a:t>　ないでよかった</a:t>
                      </a:r>
                      <a:endParaRPr lang="ja-JP" altLang="en-US" sz="20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とてもいい映画で、</a:t>
                      </a:r>
                      <a:r>
                        <a:rPr lang="ja-JP" altLang="en-US" sz="1800" u="sng" dirty="0">
                          <a:latin typeface="Kozuka Gothic Pr6N R" panose="020B0400000000000000" pitchFamily="34" charset="-128"/>
                          <a:ea typeface="Kozuka Gothic Pr6N R" panose="020B0400000000000000" pitchFamily="34" charset="-128"/>
                        </a:rPr>
                        <a:t>見て</a:t>
                      </a:r>
                      <a:r>
                        <a:rPr lang="ja-JP" altLang="en-US" sz="1800" dirty="0">
                          <a:solidFill>
                            <a:srgbClr val="E66138"/>
                          </a:solidFill>
                          <a:latin typeface="Kozuka Gothic Pr6N R" panose="020B0400000000000000" pitchFamily="34" charset="-128"/>
                          <a:ea typeface="Kozuka Gothic Pr6N R" panose="020B0400000000000000" pitchFamily="34" charset="-128"/>
                        </a:rPr>
                        <a:t>よかった</a:t>
                      </a:r>
                      <a:r>
                        <a:rPr lang="ja-JP" altLang="en-US" sz="1800" dirty="0">
                          <a:latin typeface="Kozuka Gothic Pr6N R" panose="020B0400000000000000" pitchFamily="34" charset="-128"/>
                          <a:ea typeface="Kozuka Gothic Pr6N R" panose="020B0400000000000000" pitchFamily="34" charset="-128"/>
                        </a:rPr>
                        <a:t>と思う。</a:t>
                      </a:r>
                      <a:endParaRPr lang="ja-JP" altLang="en-US" sz="1800" dirty="0">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見ないで</a:t>
                      </a:r>
                      <a:r>
                        <a:rPr lang="ja-JP" altLang="en-US" sz="1800" dirty="0">
                          <a:latin typeface="Kozuka Gothic Pr6N R" panose="020B0400000000000000" pitchFamily="34" charset="-128"/>
                          <a:ea typeface="Kozuka Gothic Pr6N R" panose="020B0400000000000000" pitchFamily="34" charset="-128"/>
                        </a:rPr>
                        <a:t>よかった</a:t>
                      </a:r>
                      <a:endParaRPr lang="ja-JP" altLang="en-US" sz="1800" dirty="0">
                        <a:latin typeface="Kozuka Gothic Pr6N R" panose="020B0400000000000000" pitchFamily="34" charset="-128"/>
                        <a:ea typeface="Kozuka Gothic Pr6N R" panose="020B0400000000000000" pitchFamily="34" charset="-128"/>
                      </a:endParaRPr>
                    </a:p>
                  </a:txBody>
                  <a:tcPr anchor="ctr"/>
                </a:tc>
              </a:tr>
            </a:tbl>
          </a:graphicData>
        </a:graphic>
      </p:graphicFrame>
      <p:pic>
        <p:nvPicPr>
          <p:cNvPr id="76" name="图片 75">
            <a:hlinkClick r:id="rId4" action="ppaction://hlinksldjump"/>
          </p:cNvPr>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001" y="606156"/>
            <a:ext cx="10675299" cy="546989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どんなに</a:t>
            </a:r>
            <a:r>
              <a:rPr lang="en-US"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だろう</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感叹</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意义：构成感叹句，表示喜悦、悲伤、期盼等心情。</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译文：多么</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啊！</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どんなに</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表示属性，状态的词语+だろう</a:t>
            </a:r>
            <a:endPar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宝くじに当たって、「学生社長」になったら、</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どんなに</a:t>
            </a:r>
            <a:r>
              <a:rPr lang="ja-JP" altLang="en-US" sz="2400" u="sng"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楽しい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でしょう</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子供が重い病気になったら、親は</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どんなに</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悲しい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だろう</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一生懸命勉強して大学には入れたら、</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どんなに</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うれしい</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でしょう</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スマホが使えなくなると、</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どんなに</a:t>
            </a:r>
            <a:r>
              <a:rPr lang="ja-JP" altLang="en-US" sz="2400" u="sng"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困る</a:t>
            </a:r>
            <a:r>
              <a:rPr lang="ja-JP" altLang="en-US" sz="240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だろう</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45276" y="494396"/>
            <a:ext cx="10675299" cy="529272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Vてよかった</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积极评价</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表示对已经发生（或没有发生）的事情的积极评价</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译文：幸好</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，真好</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て</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ないで＋よかった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例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春節を体験でき</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てよかった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とてもいい映画で、見</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てよかった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と思う。</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この本を捨てない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でよかった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いろいろなおもしろいことを体験した。日本に来</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てよかった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と思う。</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0858" y="71614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21906" y="85207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五、引用</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566501" y="2165098"/>
          <a:ext cx="11059160" cy="3477260"/>
        </p:xfrm>
        <a:graphic>
          <a:graphicData uri="http://schemas.openxmlformats.org/drawingml/2006/table">
            <a:tbl>
              <a:tblPr firstRow="1" bandRow="1">
                <a:tableStyleId>{5940675A-B579-460E-94D1-54222C63F5DA}</a:tableStyleId>
              </a:tblPr>
              <a:tblGrid>
                <a:gridCol w="4450080"/>
                <a:gridCol w="6608919"/>
              </a:tblGrid>
              <a:tr h="4304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761620">
                <a:tc>
                  <a:txBody>
                    <a:bodyPr/>
                    <a:lstStyle/>
                    <a:p>
                      <a:pPr marL="0" algn="l" defTabSz="914400" rtl="0" eaLnBrk="1" latinLnBrk="0" hangingPunct="1"/>
                      <a:r>
                        <a:rPr lang="en-US" altLang="ja-JP" sz="2000" kern="1200" dirty="0">
                          <a:solidFill>
                            <a:schemeClr val="tx1"/>
                          </a:solidFill>
                          <a:latin typeface="+mn-lt"/>
                          <a:ea typeface="+mn-ea"/>
                          <a:cs typeface="+mn-cs"/>
                          <a:hlinkClick r:id="rId2" action="ppaction://hlinksldjump"/>
                        </a:rPr>
                        <a:t>3-2-2</a:t>
                      </a:r>
                      <a:r>
                        <a:rPr lang="ja-JP" altLang="en-US" sz="2000" kern="1200" dirty="0">
                          <a:solidFill>
                            <a:schemeClr val="tx1"/>
                          </a:solidFill>
                          <a:latin typeface="+mn-lt"/>
                          <a:ea typeface="+mn-ea"/>
                          <a:cs typeface="+mn-cs"/>
                          <a:hlinkClick r:id="rId2" action="ppaction://hlinksldjump"/>
                        </a:rPr>
                        <a:t>　～と聞く</a:t>
                      </a:r>
                      <a:r>
                        <a:rPr lang="ja-JP" altLang="en-US" sz="2000" kern="1200" dirty="0">
                          <a:solidFill>
                            <a:schemeClr val="tx1"/>
                          </a:solidFill>
                          <a:latin typeface="+mn-lt"/>
                          <a:ea typeface="+mn-ea"/>
                          <a:cs typeface="+mn-cs"/>
                        </a:rPr>
                        <a:t>（间接引语）</a:t>
                      </a:r>
                      <a:r>
                        <a:rPr lang="zh-CN" altLang="en-US" sz="2000" kern="1200" dirty="0">
                          <a:solidFill>
                            <a:schemeClr val="tx1"/>
                          </a:solidFill>
                          <a:latin typeface="+mn-lt"/>
                          <a:ea typeface="+mn-ea"/>
                          <a:cs typeface="+mn-cs"/>
                        </a:rPr>
                        <a:t> </a:t>
                      </a:r>
                      <a:r>
                        <a:rPr lang="en-US" altLang="zh-CN" sz="2000" kern="1200" dirty="0">
                          <a:solidFill>
                            <a:schemeClr val="tx1"/>
                          </a:solidFill>
                          <a:latin typeface="+mn-lt"/>
                          <a:ea typeface="+mn-ea"/>
                          <a:cs typeface="+mn-cs"/>
                        </a:rPr>
                        <a:t> </a:t>
                      </a:r>
                      <a:endParaRPr lang="en-US" altLang="zh-CN" sz="20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u="sng" dirty="0">
                          <a:latin typeface="Kozuka Gothic Pr6N R" panose="020B0400000000000000" pitchFamily="34" charset="-128"/>
                          <a:ea typeface="Kozuka Gothic Pr6N R" panose="020B0400000000000000" pitchFamily="34" charset="-128"/>
                        </a:rPr>
                        <a:t>あの店の料理がおいしい</a:t>
                      </a:r>
                      <a:r>
                        <a:rPr lang="ja-JP" altLang="en-US" sz="1800" dirty="0">
                          <a:solidFill>
                            <a:srgbClr val="E66138"/>
                          </a:solidFill>
                          <a:latin typeface="Kozuka Gothic Pr6N R" panose="020B0400000000000000" pitchFamily="34" charset="-128"/>
                          <a:ea typeface="Kozuka Gothic Pr6N R" panose="020B0400000000000000" pitchFamily="34" charset="-128"/>
                        </a:rPr>
                        <a:t>と聞いて</a:t>
                      </a:r>
                      <a:r>
                        <a:rPr lang="ja-JP" altLang="en-US" sz="1800" dirty="0">
                          <a:latin typeface="Kozuka Gothic Pr6N R" panose="020B0400000000000000" pitchFamily="34" charset="-128"/>
                          <a:ea typeface="Kozuka Gothic Pr6N R" panose="020B0400000000000000" pitchFamily="34" charset="-128"/>
                        </a:rPr>
                        <a:t>、食べに行きました。</a:t>
                      </a:r>
                      <a:endParaRPr lang="ja-JP" altLang="en-US" sz="1800" dirty="0">
                        <a:latin typeface="Kozuka Gothic Pr6N R" panose="020B0400000000000000" pitchFamily="34" charset="-128"/>
                        <a:ea typeface="Kozuka Gothic Pr6N R" panose="020B0400000000000000" pitchFamily="34" charset="-128"/>
                      </a:endParaRPr>
                    </a:p>
                  </a:txBody>
                  <a:tcPr anchor="ctr"/>
                </a:tc>
              </a:tr>
              <a:tr h="761620">
                <a:tc>
                  <a:txBody>
                    <a:bodyPr/>
                    <a:lstStyle/>
                    <a:p>
                      <a:pPr marL="0" marR="0" lvl="0" algn="l" defTabSz="914400" rtl="0" eaLnBrk="1" fontAlgn="auto" latinLnBrk="0" hangingPunct="1">
                        <a:lnSpc>
                          <a:spcPct val="100000"/>
                        </a:lnSpc>
                        <a:spcBef>
                          <a:spcPts val="0"/>
                        </a:spcBef>
                        <a:spcAft>
                          <a:spcPts val="0"/>
                        </a:spcAft>
                        <a:buClrTx/>
                        <a:buSzTx/>
                        <a:buFontTx/>
                        <a:buNone/>
                        <a:defRPr/>
                      </a:pPr>
                      <a:r>
                        <a:rPr lang="en-US" altLang="ja-JP" sz="2000" kern="1200" dirty="0">
                          <a:solidFill>
                            <a:schemeClr val="tx1"/>
                          </a:solidFill>
                          <a:latin typeface="+mn-lt"/>
                          <a:ea typeface="+mn-ea"/>
                          <a:cs typeface="+mn-cs"/>
                          <a:hlinkClick r:id="rId3" action="ppaction://hlinksldjump"/>
                        </a:rPr>
                        <a:t>5-1-3</a:t>
                      </a:r>
                      <a:r>
                        <a:rPr lang="ja-JP" altLang="en-US" sz="2000" kern="1200" dirty="0">
                          <a:solidFill>
                            <a:schemeClr val="tx1"/>
                          </a:solidFill>
                          <a:latin typeface="+mn-lt"/>
                          <a:ea typeface="+mn-ea"/>
                          <a:cs typeface="+mn-cs"/>
                          <a:hlinkClick r:id="rId3" action="ppaction://hlinksldjump"/>
                        </a:rPr>
                        <a:t>　～って</a:t>
                      </a:r>
                      <a:r>
                        <a:rPr lang="en-US" altLang="ja-JP" sz="2000" kern="1200" dirty="0">
                          <a:solidFill>
                            <a:schemeClr val="tx1"/>
                          </a:solidFill>
                          <a:latin typeface="微软雅黑" panose="020B0503020204020204" pitchFamily="34" charset="-122"/>
                          <a:ea typeface="微软雅黑" panose="020B0503020204020204" pitchFamily="34" charset="-122"/>
                          <a:cs typeface="+mn-cs"/>
                        </a:rPr>
                        <a:t>&lt;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引用</a:t>
                      </a:r>
                      <a:r>
                        <a:rPr lang="en-US" altLang="zh-CN" sz="2000" kern="1200" dirty="0">
                          <a:solidFill>
                            <a:schemeClr val="tx1"/>
                          </a:solidFill>
                          <a:latin typeface="微软雅黑" panose="020B0503020204020204" pitchFamily="34" charset="-122"/>
                          <a:ea typeface="微软雅黑" panose="020B0503020204020204" pitchFamily="34" charset="-122"/>
                          <a:cs typeface="+mn-cs"/>
                        </a:rPr>
                        <a:t>&gt;</a:t>
                      </a:r>
                      <a:r>
                        <a:rPr lang="ja-JP" altLang="zh-CN" sz="2000" kern="1200" dirty="0">
                          <a:solidFill>
                            <a:schemeClr val="tx1"/>
                          </a:solidFill>
                          <a:latin typeface="微软雅黑" panose="020B0503020204020204" pitchFamily="34" charset="-122"/>
                          <a:ea typeface="微软雅黑" panose="020B0503020204020204" pitchFamily="34" charset="-122"/>
                          <a:cs typeface="+mn-cs"/>
                        </a:rPr>
                        <a:t>と</a:t>
                      </a:r>
                      <a:r>
                        <a:rPr lang="en-US" altLang="ja-JP" sz="2000" kern="1200" dirty="0">
                          <a:solidFill>
                            <a:schemeClr val="tx1"/>
                          </a:solidFill>
                          <a:latin typeface="微软雅黑" panose="020B0503020204020204" pitchFamily="34" charset="-122"/>
                          <a:ea typeface="微软雅黑" panose="020B0503020204020204" pitchFamily="34" charset="-122"/>
                          <a:cs typeface="+mn-cs"/>
                        </a:rPr>
                        <a:t> </a:t>
                      </a:r>
                      <a:r>
                        <a:rPr lang="ja-JP" altLang="ja-JP" sz="2000" kern="1200" dirty="0">
                          <a:solidFill>
                            <a:schemeClr val="tx1"/>
                          </a:solidFill>
                          <a:latin typeface="微软雅黑" panose="020B0503020204020204" pitchFamily="34" charset="-122"/>
                          <a:ea typeface="微软雅黑" panose="020B0503020204020204" pitchFamily="34" charset="-122"/>
                          <a:cs typeface="+mn-cs"/>
                        </a:rPr>
                        <a:t>は　</a:t>
                      </a:r>
                      <a:r>
                        <a:rPr lang="ja-JP" altLang="ja-JP" sz="2000" kern="1200" dirty="0">
                          <a:solidFill>
                            <a:schemeClr val="tx1"/>
                          </a:solidFill>
                          <a:latin typeface="微软雅黑" panose="020B0503020204020204" pitchFamily="34" charset="-122"/>
                          <a:ea typeface="微软雅黑" panose="020B0503020204020204" pitchFamily="34" charset="-122"/>
                          <a:cs typeface="+mn-cs"/>
                        </a:rPr>
                        <a:t>という</a:t>
                      </a:r>
                      <a:endParaRPr lang="ja-JP" altLang="ja-JP"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李さんは、</a:t>
                      </a:r>
                      <a:r>
                        <a:rPr lang="ja-JP" altLang="en-US" sz="1800" u="sng" dirty="0">
                          <a:latin typeface="Kozuka Gothic Pr6N R" panose="020B0400000000000000" pitchFamily="34" charset="-128"/>
                          <a:ea typeface="Kozuka Gothic Pr6N R" panose="020B0400000000000000" pitchFamily="34" charset="-128"/>
                        </a:rPr>
                        <a:t>すぐ来る</a:t>
                      </a:r>
                      <a:r>
                        <a:rPr lang="ja-JP" altLang="en-US" sz="1800" dirty="0">
                          <a:solidFill>
                            <a:srgbClr val="E66138"/>
                          </a:solidFill>
                          <a:latin typeface="Kozuka Gothic Pr6N R" panose="020B0400000000000000" pitchFamily="34" charset="-128"/>
                          <a:ea typeface="Kozuka Gothic Pr6N R" panose="020B0400000000000000" pitchFamily="34" charset="-128"/>
                        </a:rPr>
                        <a:t>って</a:t>
                      </a:r>
                      <a:r>
                        <a:rPr lang="ja-JP" altLang="en-US" sz="1800" dirty="0">
                          <a:latin typeface="Kozuka Gothic Pr6N R" panose="020B0400000000000000" pitchFamily="34" charset="-128"/>
                          <a:ea typeface="Kozuka Gothic Pr6N R" panose="020B0400000000000000" pitchFamily="34" charset="-128"/>
                        </a:rPr>
                        <a:t>言った。　　　</a:t>
                      </a:r>
                      <a:endParaRPr lang="ja-JP" altLang="en-US" sz="1800" dirty="0">
                        <a:solidFill>
                          <a:srgbClr val="E66138"/>
                        </a:solidFill>
                        <a:latin typeface="Kozuka Gothic Pr6N R" panose="020B0400000000000000" pitchFamily="34" charset="-128"/>
                        <a:ea typeface="Kozuka Gothic Pr6N R" panose="020B0400000000000000" pitchFamily="34" charset="-128"/>
                        <a:sym typeface="+mn-ea"/>
                      </a:endParaRPr>
                    </a:p>
                  </a:txBody>
                  <a:tcPr anchor="ctr"/>
                </a:tc>
              </a:tr>
              <a:tr h="76162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kern="1200" dirty="0">
                          <a:solidFill>
                            <a:schemeClr val="tx1"/>
                          </a:solidFill>
                          <a:latin typeface="微软雅黑" panose="020B0503020204020204" pitchFamily="34" charset="-122"/>
                          <a:ea typeface="微软雅黑" panose="020B0503020204020204" pitchFamily="34" charset="-122"/>
                          <a:cs typeface="+mn-cs"/>
                          <a:hlinkClick r:id="rId4" action="ppaction://hlinksldjump"/>
                        </a:rPr>
                        <a:t>5-1-4   ~</a:t>
                      </a:r>
                      <a:r>
                        <a:rPr lang="ja-JP" altLang="ja-JP" sz="2000" kern="1200" dirty="0">
                          <a:solidFill>
                            <a:schemeClr val="tx1"/>
                          </a:solidFill>
                          <a:latin typeface="微软雅黑" panose="020B0503020204020204" pitchFamily="34" charset="-122"/>
                          <a:ea typeface="微软雅黑" panose="020B0503020204020204" pitchFamily="34" charset="-122"/>
                          <a:cs typeface="+mn-cs"/>
                          <a:hlinkClick r:id="rId4" action="ppaction://hlinksldjump"/>
                        </a:rPr>
                        <a:t>と言っていた</a:t>
                      </a:r>
                      <a:r>
                        <a:rPr lang="en-US" altLang="ja-JP" sz="2000" dirty="0">
                          <a:latin typeface="微软雅黑" panose="020B0503020204020204" pitchFamily="34" charset="-122"/>
                          <a:ea typeface="微软雅黑" panose="020B0503020204020204" pitchFamily="34" charset="-122"/>
                          <a:sym typeface="+mn-ea"/>
                        </a:rPr>
                        <a:t>&lt;</a:t>
                      </a:r>
                      <a:r>
                        <a:rPr lang="zh-CN" altLang="en-US" sz="2000" dirty="0">
                          <a:latin typeface="微软雅黑" panose="020B0503020204020204" pitchFamily="34" charset="-122"/>
                          <a:ea typeface="微软雅黑" panose="020B0503020204020204" pitchFamily="34" charset="-122"/>
                          <a:sym typeface="+mn-ea"/>
                        </a:rPr>
                        <a:t>转述</a:t>
                      </a:r>
                      <a:r>
                        <a:rPr lang="en-US" altLang="zh-CN" sz="2000" dirty="0">
                          <a:latin typeface="微软雅黑" panose="020B0503020204020204" pitchFamily="34" charset="-122"/>
                          <a:ea typeface="微软雅黑" panose="020B0503020204020204" pitchFamily="34" charset="-122"/>
                          <a:sym typeface="+mn-ea"/>
                        </a:rPr>
                        <a:t>&gt;</a:t>
                      </a:r>
                      <a:endParaRPr lang="en-US" altLang="zh-CN" sz="2000"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kern="1200" dirty="0">
                        <a:solidFill>
                          <a:schemeClr val="tx1"/>
                        </a:solidFill>
                        <a:latin typeface="微软雅黑" panose="020B0503020204020204" pitchFamily="34" charset="-122"/>
                        <a:ea typeface="微软雅黑" panose="020B0503020204020204" pitchFamily="34" charset="-122"/>
                        <a:cs typeface="+mn-cs"/>
                        <a:sym typeface="+mn-ea"/>
                      </a:endParaRPr>
                    </a:p>
                  </a:txBody>
                  <a:tcPr anchor="ctr"/>
                </a:tc>
                <a:tc>
                  <a:txBody>
                    <a:bodyPr/>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高橋さんと渡辺さんも来たい</a:t>
                      </a:r>
                      <a:r>
                        <a:rPr lang="ja-JP" altLang="en-US" sz="1800" dirty="0">
                          <a:solidFill>
                            <a:srgbClr val="E66138"/>
                          </a:solidFill>
                          <a:latin typeface="Kozuka Gothic Pr6N R" panose="020B0400000000000000" pitchFamily="34" charset="-128"/>
                          <a:ea typeface="Kozuka Gothic Pr6N R" panose="020B0400000000000000" pitchFamily="34" charset="-128"/>
                        </a:rPr>
                        <a:t>って言ってたん</a:t>
                      </a:r>
                      <a:r>
                        <a:rPr lang="ja-JP" altLang="en-US" sz="1800" dirty="0">
                          <a:latin typeface="Kozuka Gothic Pr6N R" panose="020B0400000000000000" pitchFamily="34" charset="-128"/>
                          <a:ea typeface="Kozuka Gothic Pr6N R" panose="020B0400000000000000" pitchFamily="34" charset="-128"/>
                        </a:rPr>
                        <a:t>だ…… 。</a:t>
                      </a:r>
                      <a:endParaRPr lang="ja-JP" altLang="en-US" sz="1800" dirty="0">
                        <a:latin typeface="Kozuka Gothic Pr6N R" panose="020B0400000000000000" pitchFamily="34" charset="-128"/>
                        <a:ea typeface="Kozuka Gothic Pr6N R" panose="020B0400000000000000" pitchFamily="34" charset="-128"/>
                      </a:endParaRPr>
                    </a:p>
                  </a:txBody>
                  <a:tcPr anchor="ctr"/>
                </a:tc>
              </a:tr>
              <a:tr h="76162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sym typeface="+mn-ea"/>
                          <a:hlinkClick r:id="rId5" action="ppaction://hlinksldjump"/>
                        </a:rPr>
                        <a:t>7-3-3</a:t>
                      </a:r>
                      <a:r>
                        <a:rPr lang="ja-JP" altLang="en-US" sz="2000" dirty="0">
                          <a:sym typeface="+mn-ea"/>
                          <a:hlinkClick r:id="rId5" action="ppaction://hlinksldjump"/>
                        </a:rPr>
                        <a:t>　〜と言える</a:t>
                      </a:r>
                      <a:r>
                        <a:rPr lang="en-US" altLang="ja-JP" sz="2000" dirty="0">
                          <a:latin typeface="微软雅黑" panose="020B0503020204020204" pitchFamily="34" charset="-122"/>
                          <a:ea typeface="微软雅黑" panose="020B0503020204020204" pitchFamily="34" charset="-122"/>
                          <a:sym typeface="+mn-ea"/>
                        </a:rPr>
                        <a:t>&lt;</a:t>
                      </a:r>
                      <a:r>
                        <a:rPr lang="zh-CN" altLang="en-US" sz="2000" dirty="0">
                          <a:latin typeface="微软雅黑" panose="020B0503020204020204" pitchFamily="34" charset="-122"/>
                          <a:ea typeface="微软雅黑" panose="020B0503020204020204" pitchFamily="34" charset="-122"/>
                          <a:sym typeface="+mn-ea"/>
                        </a:rPr>
                        <a:t>提出主张</a:t>
                      </a:r>
                      <a:r>
                        <a:rPr lang="en-US" altLang="zh-CN" sz="2000" dirty="0">
                          <a:latin typeface="微软雅黑" panose="020B0503020204020204" pitchFamily="34" charset="-122"/>
                          <a:ea typeface="微软雅黑" panose="020B0503020204020204" pitchFamily="34" charset="-122"/>
                          <a:sym typeface="+mn-ea"/>
                        </a:rPr>
                        <a:t>&gt;</a:t>
                      </a:r>
                      <a:endParaRPr lang="en-US" altLang="zh-CN" sz="2000" kern="1200" dirty="0">
                        <a:solidFill>
                          <a:schemeClr val="tx1"/>
                        </a:solidFill>
                        <a:latin typeface="微软雅黑" panose="020B0503020204020204" pitchFamily="34" charset="-122"/>
                        <a:ea typeface="微软雅黑" panose="020B0503020204020204" pitchFamily="34" charset="-122"/>
                        <a:cs typeface="+mn-cs"/>
                        <a:sym typeface="+mn-ea"/>
                      </a:endParaRPr>
                    </a:p>
                  </a:txBody>
                  <a:tcPr anchor="ctr"/>
                </a:tc>
                <a:tc>
                  <a:txBody>
                    <a:bodyPr/>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まさに中世日本のファンタジーの世界であり、現代の漫画の原点</a:t>
                      </a:r>
                      <a:r>
                        <a:rPr lang="ja-JP" altLang="en-US" sz="1800" dirty="0">
                          <a:solidFill>
                            <a:srgbClr val="E66138"/>
                          </a:solidFill>
                          <a:latin typeface="Kozuka Gothic Pr6N R" panose="020B0400000000000000" pitchFamily="34" charset="-128"/>
                          <a:ea typeface="Kozuka Gothic Pr6N R" panose="020B0400000000000000" pitchFamily="34" charset="-128"/>
                        </a:rPr>
                        <a:t>と言える</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Kozuka Gothic Pr6N R" panose="020B0400000000000000" pitchFamily="34" charset="-128"/>
                        <a:ea typeface="Kozuka Gothic Pr6N R" panose="020B0400000000000000" pitchFamily="34" charset="-128"/>
                      </a:endParaRPr>
                    </a:p>
                  </a:txBody>
                  <a:tcPr anchor="ctr"/>
                </a:tc>
              </a:tr>
            </a:tbl>
          </a:graphicData>
        </a:graphic>
      </p:graphicFrame>
      <p:pic>
        <p:nvPicPr>
          <p:cNvPr id="76" name="图片 75">
            <a:hlinkClick r:id="rId6" action="ppaction://hlinksldjump"/>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17031" y="809991"/>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～と聞く</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间接引语</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zh-CN" sz="2800" b="1"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意义：间接引语，转述听到的内容。</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译文：听说</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，听到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简体句子＋と聞く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200000"/>
              </a:lnSpc>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高橋さんが病気で何日も授業を休んでいる</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と聞いて</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、心配になって、、、。</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李さんは来年日本に行く</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と聞きました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が、本当ですか。</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あの店の料理がおいしい</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と聞きました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。週末、食べに行きましょう。</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001" y="55154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って</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〈引用〉</a:t>
            </a:r>
            <a:r>
              <a:rPr kumimoji="0" 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en-US"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 表示引用 ,相当于「〜 と （言う /思う）」。</a:t>
            </a:r>
            <a:r>
              <a:rPr kumimoji="0" lang="en-US" altLang="ja-JP"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简体句子+ って</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ctr"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（1） 高橋さんと渡辺さんも</a:t>
            </a:r>
            <a:r>
              <a:rPr lang="zh-CN"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行きたい</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って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言ってたんだ。</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ctr" latinLnBrk="0" hangingPunct="1">
              <a:lnSpc>
                <a:spcPct val="200000"/>
              </a:lnSpc>
              <a:spcBef>
                <a:spcPct val="0"/>
              </a:spcBef>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（2） 李さんは、</a:t>
            </a:r>
            <a:r>
              <a:rPr lang="zh-CN"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すぐ来る</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って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言ってますよ。</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ctr" latinLnBrk="0" hangingPunct="1">
              <a:lnSpc>
                <a:spcPct val="200000"/>
              </a:lnSpc>
              <a:spcBef>
                <a:spcPct val="0"/>
              </a:spcBef>
              <a:spcAft>
                <a:spcPts val="0"/>
              </a:spcAft>
              <a:buClr>
                <a:prstClr val="black"/>
              </a:buClr>
              <a:buSzTx/>
              <a:buFontTx/>
              <a:buNone/>
              <a:defRPr/>
            </a:pP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（3）つまらないかな</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って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思ってたんだけど、おもしろかったよ。</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zh-CN"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口语中,表示言说的动词也可以省去 ,只保留「って」。</a:t>
            </a:r>
            <a:r>
              <a:rPr lang="ja-JP" altLang="zh-CN" sz="200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という</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1" fontAlgn="auto" latinLnBrk="0" hangingPunct="1">
              <a:lnSpc>
                <a:spcPct val="20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（4）李さんは</a:t>
            </a:r>
            <a:r>
              <a:rPr lang="ja-JP" altLang="zh-CN"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傘</a:t>
            </a:r>
            <a:r>
              <a:rPr lang="zh-CN"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を電車に忘れた</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って</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45276" y="684896"/>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〜と言っていた</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〈转述〉</a:t>
            </a:r>
            <a:r>
              <a:rPr kumimoji="0" 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en-US" alt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altLang="en-US" sz="2800" i="0" u="none" strike="noStrike" kern="1200" cap="none" spc="0" normalizeH="0" baseline="0" noProof="0" dirty="0">
              <a:ln>
                <a:noFill/>
              </a:ln>
              <a:effectLst/>
              <a:uLnTx/>
              <a:uFillTx/>
              <a:cs typeface="+mn-cs"/>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 用于说话人向对方转述他人的话语。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 :说了……; 说过……</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 简体句子+ と言っていた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ctr"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高橋さんと渡辺さんも</a:t>
            </a:r>
            <a:r>
              <a:rPr kumimoji="0" lang="zh-CN" altLang="en-US" sz="2400" b="0" i="0" u="sng"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来たい</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って言ってた</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んだ…… </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ctr"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部長:田中さん、いないのか。</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ctr" latinLnBrk="0" hangingPunct="1">
              <a:lnSpc>
                <a:spcPct val="200000"/>
              </a:lnSpc>
              <a:spcAft>
                <a:spcPts val="0"/>
              </a:spcAft>
              <a:buClr>
                <a:prstClr val="black"/>
              </a:buClr>
              <a:buSzTx/>
              <a:buFontTx/>
              <a:buNone/>
              <a:defRPr/>
            </a:pP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秘書 :ええ、今日から上海へ出張する</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と言っていました</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476616"/>
            <a:ext cx="10675299" cy="5262245"/>
          </a:xfrm>
          <a:prstGeom prst="rect">
            <a:avLst/>
          </a:prstGeom>
          <a:noFill/>
        </p:spPr>
        <p:txBody>
          <a:bodyPr wrap="square" rtlCol="0">
            <a:spAutoFit/>
          </a:bodyPr>
          <a:lstStyle/>
          <a:p>
            <a:pPr marL="0" marR="0" lvl="0" algn="just" defTabSz="914400" rtl="0" eaLnBrk="1" fontAlgn="ctr" latinLnBrk="0" hangingPunct="1">
              <a:lnSpc>
                <a:spcPct val="200000"/>
              </a:lnSpc>
              <a:spcAft>
                <a:spcPts val="0"/>
              </a:spcAft>
              <a:buClr>
                <a:prstClr val="black"/>
              </a:buClr>
              <a:buSzTx/>
              <a:buFontTx/>
              <a:buNone/>
              <a:defRPr/>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〜と言っていた</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〈转述〉</a:t>
            </a:r>
            <a:r>
              <a:rPr lang="ja-JP"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lang="en-US" altLang="ja-JP"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r>
              <a:rPr lang="ja-JP"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　</a:t>
            </a:r>
            <a:endParaRPr kumimoji="0" altLang="en-US" sz="2800" i="0" u="none" strike="noStrike" kern="1200" cap="none" spc="0" normalizeH="0" baseline="0" noProof="0" dirty="0">
              <a:ln>
                <a:noFill/>
              </a:ln>
              <a:effectLst/>
              <a:uLnTx/>
              <a:uFillTx/>
              <a:cs typeface="+mn-cs"/>
            </a:endParaRPr>
          </a:p>
          <a:p>
            <a:pPr marR="0" lvl="0" indent="0" algn="just" defTabSz="914400" rtl="0" fontAlgn="ctr">
              <a:lnSpc>
                <a:spcPct val="150000"/>
              </a:lnSpc>
              <a:spcAft>
                <a:spcPts val="0"/>
              </a:spcAft>
              <a:buClr>
                <a:prstClr val="black"/>
              </a:buClr>
              <a:buSzTx/>
              <a:buFontTx/>
              <a:buNone/>
              <a:defRPr/>
            </a:pP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高橋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李さんはまだですか。</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ctr">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王 : うん、ちょっと遅れてくる</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って言ってました</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ctr">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（4） 弟 : え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っ</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、お姉ちゃん行かないの? 一緒に行く</a:t>
            </a:r>
            <a:r>
              <a:rPr kumimoji="0" lang="zh-CN"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って言ってた</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のに。</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ctr">
              <a:lnSpc>
                <a:spcPct val="15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高 橋 : ごめん</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ctr"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 意</a:t>
            </a:r>
            <a:r>
              <a:rPr kumimoji="0" lang="zh-CN"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「〜と言っていた」</a:t>
            </a:r>
            <a:r>
              <a:rPr kumimoji="0" lang="zh-CN" altLang="en-US" sz="20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与</a:t>
            </a:r>
            <a:r>
              <a:rPr kumimoji="0" lang="zh-CN" altLang="en-US" sz="20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「〜と言った」</a:t>
            </a:r>
            <a:r>
              <a:rPr kumimoji="0" lang="zh-CN" altLang="en-US" sz="20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的区别:</a:t>
            </a:r>
            <a:endParaRPr kumimoji="0" lang="zh-CN" altLang="en-US" sz="2000" b="0"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ctr"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一緒に行くって言っていた。</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（侧重点在于传达、转述的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内容）</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ctr"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 </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一緒に行くって言った。</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（侧重点在于“说了”这一</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动作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351521"/>
            <a:ext cx="10675299" cy="5754370"/>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〜と言える</a:t>
            </a:r>
            <a:r>
              <a:rPr kumimoji="0" lang="ja-JP" altLang="en-US" sz="280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提出主张</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kumimoji="0" lang="en-US" altLang="ja-JP"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言う　　</a:t>
            </a:r>
            <a:r>
              <a:rPr kumimoji="0" lang="en-US" altLang="ja-JP"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r>
              <a:rPr kumimoji="0" lang="ja-JP" altLang="en-US" sz="2800" b="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王さんは天才と言える。</a:t>
            </a:r>
            <a:endParaRPr kumimoji="0" lang="ja-JP" altLang="en-US" sz="28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意义:用于提出主张或做出判断。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彼は救世主と言える。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可以说……; 可以认为……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 简体句子+ と言える</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名词、二类形容词词干</a:t>
            </a:r>
            <a:r>
              <a:rPr kumimoji="0" lang="ja-JP"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＋と言える</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说明 :多用于书面语。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自发态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客观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新闻媒体</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（1）まさに中世日本のファンタジーの世界であり、現代の漫画の原点</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と言える。</a:t>
            </a:r>
            <a:endPar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（2）これらのデータは、世界経済の状況を反映している</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と言える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（3）近くに商店街があって、買い物には非常に便利</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と言える</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だろう。</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a:t>
            </a:r>
            <a:r>
              <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パソコンを使わない仕事のほうが今では珍しい［</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少见 ,稀有</a:t>
            </a:r>
            <a:r>
              <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en-US" sz="23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と言える</a:t>
            </a:r>
            <a:r>
              <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かもしれない。</a:t>
            </a:r>
            <a:endParaRPr kumimoji="0" lang="zh-CN" altLang="en-US" sz="23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565983" y="623219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007745" y="793750"/>
            <a:ext cx="10107930" cy="6451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ja-JP" altLang="en-US" sz="3600" b="1" dirty="0">
                <a:solidFill>
                  <a:schemeClr val="accent3"/>
                </a:solidFill>
                <a:latin typeface="UD Digi Kyokasho N-R" panose="02020400000000000000" charset="-128"/>
                <a:ea typeface="UD Digi Kyokasho N-R" panose="02020400000000000000" charset="-128"/>
                <a:cs typeface="UD Digi Kyokasho N-R" panose="02020400000000000000" charset="-128"/>
                <a:sym typeface="+mn-ea"/>
              </a:rPr>
              <a:t>から</a:t>
            </a:r>
            <a:r>
              <a:rPr lang="zh-CN" altLang="ja-JP" sz="3600">
                <a:solidFill>
                  <a:schemeClr val="accent3"/>
                </a:solidFill>
                <a:latin typeface="思源黑体" panose="020B0400000000000000" charset="-122"/>
                <a:ea typeface="思源黑体" panose="020B0400000000000000" charset="-122"/>
                <a:cs typeface="UD Digi Kyokasho N-R" panose="02020400000000000000" charset="-128"/>
                <a:sym typeface="+mn-ea"/>
              </a:rPr>
              <a:t>＜原因、理由＞</a:t>
            </a:r>
            <a:endParaRPr lang="zh-CN" altLang="ja-JP" sz="3600" b="1">
              <a:solidFill>
                <a:schemeClr val="accent3"/>
              </a:solidFill>
              <a:effectLst/>
              <a:latin typeface="思源黑体" panose="020B0400000000000000" charset="-122"/>
              <a:ea typeface="思源黑体" panose="020B0400000000000000" charset="-122"/>
              <a:cs typeface="UD Digi Kyokasho N-R" panose="02020400000000000000" charset="-128"/>
              <a:sym typeface="+mn-ea"/>
            </a:endParaRPr>
          </a:p>
        </p:txBody>
      </p:sp>
      <p:sp>
        <p:nvSpPr>
          <p:cNvPr id="4" name="对角圆角矩形 3"/>
          <p:cNvSpPr/>
          <p:nvPr>
            <p:custDataLst>
              <p:tags r:id="rId2"/>
            </p:custDataLst>
          </p:nvPr>
        </p:nvSpPr>
        <p:spPr>
          <a:xfrm>
            <a:off x="677545" y="1565910"/>
            <a:ext cx="10438130" cy="1762125"/>
          </a:xfrm>
          <a:prstGeom prst="round2DiagRect">
            <a:avLst/>
          </a:prstGeom>
          <a:ln w="28575" cmpd="sng">
            <a:noFill/>
            <a:prstDash val="sysDash"/>
          </a:ln>
        </p:spPr>
        <p:style>
          <a:lnRef idx="2">
            <a:schemeClr val="accent6"/>
          </a:lnRef>
          <a:fillRef idx="1">
            <a:schemeClr val="lt1"/>
          </a:fillRef>
          <a:effectRef idx="0">
            <a:schemeClr val="accent6"/>
          </a:effectRef>
          <a:fontRef idx="minor">
            <a:schemeClr val="dk1"/>
          </a:fontRef>
        </p:style>
        <p:txBody>
          <a:bodyPr rtlCol="0" anchor="ctr"/>
          <a:p>
            <a:pPr>
              <a:lnSpc>
                <a:spcPct val="150000"/>
              </a:lnSpc>
            </a:pPr>
            <a:r>
              <a:rPr lang="zh-CN" altLang="en-US" sz="2400">
                <a:latin typeface="思源黑体" panose="020B0400000000000000" charset="-122"/>
                <a:ea typeface="思源黑体" panose="020B0400000000000000" charset="-122"/>
                <a:cs typeface="思源黑体" panose="020B0400000000000000" charset="-122"/>
                <a:sym typeface="+mn-ea"/>
              </a:rPr>
              <a:t>意义：表示原因、理由。</a:t>
            </a:r>
            <a:endParaRPr lang="zh-CN" altLang="en-US" sz="2400">
              <a:latin typeface="思源黑体" panose="020B0400000000000000" charset="-122"/>
              <a:ea typeface="思源黑体" panose="020B0400000000000000" charset="-122"/>
              <a:cs typeface="思源黑体" panose="020B0400000000000000" charset="-122"/>
            </a:endParaRPr>
          </a:p>
          <a:p>
            <a:pPr>
              <a:lnSpc>
                <a:spcPct val="150000"/>
              </a:lnSpc>
            </a:pPr>
            <a:r>
              <a:rPr lang="zh-CN" altLang="en-US" sz="2400">
                <a:latin typeface="思源黑体" panose="020B0400000000000000" charset="-122"/>
                <a:ea typeface="思源黑体" panose="020B0400000000000000" charset="-122"/>
                <a:sym typeface="+mn-ea"/>
              </a:rPr>
              <a:t>译文：</a:t>
            </a:r>
            <a:r>
              <a:rPr lang="zh-CN" altLang="en-US" sz="2400">
                <a:latin typeface="思源黑体" panose="020B0400000000000000" charset="-122"/>
                <a:ea typeface="思源黑体" panose="020B0400000000000000" charset="-122"/>
                <a:cs typeface="思源黑体" panose="020B0400000000000000" charset="-122"/>
                <a:sym typeface="+mn-ea"/>
              </a:rPr>
              <a:t>因为......，所以......</a:t>
            </a:r>
            <a:r>
              <a:rPr lang="en-US" altLang="zh-CN" sz="2400">
                <a:latin typeface="思源黑体" panose="020B0400000000000000" charset="-122"/>
                <a:ea typeface="思源黑体" panose="020B0400000000000000" charset="-122"/>
                <a:cs typeface="思源黑体" panose="020B0400000000000000" charset="-122"/>
                <a:sym typeface="+mn-ea"/>
              </a:rPr>
              <a:t>  </a:t>
            </a:r>
            <a:r>
              <a:rPr lang="ja-JP" altLang="zh-CN" sz="2400">
                <a:latin typeface="思源黑体" panose="020B0400000000000000" charset="-122"/>
                <a:ea typeface="思源黑体" panose="020B0400000000000000" charset="-122"/>
                <a:cs typeface="思源黑体" panose="020B0400000000000000" charset="-122"/>
                <a:sym typeface="+mn-ea"/>
              </a:rPr>
              <a:t>　</a:t>
            </a:r>
            <a:r>
              <a:rPr lang="en-US" altLang="ja-JP" sz="2400">
                <a:latin typeface="思源黑体" panose="020B0400000000000000" charset="-122"/>
                <a:ea typeface="思源黑体" panose="020B0400000000000000" charset="-122"/>
                <a:cs typeface="思源黑体" panose="020B0400000000000000" charset="-122"/>
                <a:sym typeface="+mn-ea"/>
              </a:rPr>
              <a:t> </a:t>
            </a:r>
            <a:endParaRPr lang="zh-CN" altLang="en-US" sz="2400">
              <a:latin typeface="思源黑体" panose="020B0400000000000000" charset="-122"/>
              <a:ea typeface="思源黑体" panose="020B0400000000000000" charset="-122"/>
              <a:cs typeface="思源黑体" panose="020B0400000000000000" charset="-122"/>
            </a:endParaRPr>
          </a:p>
          <a:p>
            <a:pPr>
              <a:lnSpc>
                <a:spcPct val="150000"/>
              </a:lnSpc>
            </a:pPr>
            <a:r>
              <a:rPr lang="zh-CN" altLang="en-US" sz="2400">
                <a:latin typeface="思源黑体" panose="020B0400000000000000" charset="-122"/>
                <a:ea typeface="思源黑体" panose="020B0400000000000000" charset="-122"/>
                <a:cs typeface="思源黑体" panose="020B0400000000000000" charset="-122"/>
                <a:sym typeface="+mn-ea"/>
              </a:rPr>
              <a:t>接续：连接两个</a:t>
            </a:r>
            <a:r>
              <a:rPr lang="zh-CN" altLang="en-US" sz="2400">
                <a:solidFill>
                  <a:srgbClr val="FF0000"/>
                </a:solidFill>
                <a:latin typeface="思源黑体" panose="020B0400000000000000" charset="-122"/>
                <a:ea typeface="思源黑体" panose="020B0400000000000000" charset="-122"/>
                <a:cs typeface="思源黑体" panose="020B0400000000000000" charset="-122"/>
                <a:sym typeface="+mn-ea"/>
              </a:rPr>
              <a:t>分句</a:t>
            </a:r>
            <a:r>
              <a:rPr lang="ja-JP" altLang="zh-CN" sz="2400">
                <a:solidFill>
                  <a:srgbClr val="FF0000"/>
                </a:solidFill>
                <a:latin typeface="思源黑体" panose="020B0400000000000000" charset="-122"/>
                <a:ea typeface="思源黑体" panose="020B0400000000000000" charset="-122"/>
                <a:cs typeface="思源黑体" panose="020B0400000000000000" charset="-122"/>
                <a:sym typeface="+mn-ea"/>
              </a:rPr>
              <a:t>　</a:t>
            </a:r>
            <a:r>
              <a:rPr lang="en-US" altLang="ja-JP" sz="2400">
                <a:solidFill>
                  <a:srgbClr val="FF0000"/>
                </a:solidFill>
                <a:latin typeface="思源黑体" panose="020B0400000000000000" charset="-122"/>
                <a:ea typeface="思源黑体" panose="020B0400000000000000" charset="-122"/>
                <a:cs typeface="思源黑体" panose="020B0400000000000000" charset="-122"/>
                <a:sym typeface="+mn-ea"/>
              </a:rPr>
              <a:t> </a:t>
            </a:r>
            <a:r>
              <a:rPr lang="ja-JP" altLang="zh-CN" sz="2400">
                <a:solidFill>
                  <a:srgbClr val="FF0000"/>
                </a:solidFill>
                <a:latin typeface="思源黑体" panose="020B0400000000000000" charset="-122"/>
                <a:ea typeface="思源黑体" panose="020B0400000000000000" charset="-122"/>
                <a:cs typeface="思源黑体" panose="020B0400000000000000" charset="-122"/>
                <a:sym typeface="+mn-ea"/>
              </a:rPr>
              <a:t>　　</a:t>
            </a:r>
            <a:endParaRPr lang="ja-JP" altLang="zh-CN" sz="2400">
              <a:solidFill>
                <a:srgbClr val="FF0000"/>
              </a:solidFill>
              <a:latin typeface="思源黑体" panose="020B0400000000000000" charset="-122"/>
              <a:ea typeface="思源黑体" panose="020B0400000000000000" charset="-122"/>
              <a:cs typeface="思源黑体" panose="020B0400000000000000" charset="-122"/>
              <a:sym typeface="+mn-ea"/>
            </a:endParaRPr>
          </a:p>
        </p:txBody>
      </p:sp>
      <p:sp>
        <p:nvSpPr>
          <p:cNvPr id="2" name="文本框 1"/>
          <p:cNvSpPr txBox="1"/>
          <p:nvPr>
            <p:custDataLst>
              <p:tags r:id="rId3"/>
            </p:custDataLst>
          </p:nvPr>
        </p:nvSpPr>
        <p:spPr>
          <a:xfrm>
            <a:off x="687705" y="3429000"/>
            <a:ext cx="10286365" cy="2306955"/>
          </a:xfrm>
          <a:prstGeom prst="rect">
            <a:avLst/>
          </a:prstGeom>
          <a:noFill/>
        </p:spPr>
        <p:txBody>
          <a:bodyPr wrap="square" rtlCol="0" anchor="t">
            <a:spAutoFit/>
          </a:bodyPr>
          <a:p>
            <a:pPr>
              <a:lnSpc>
                <a:spcPct val="150000"/>
              </a:lnSpc>
            </a:pPr>
            <a:r>
              <a:rPr lang="ja-JP" altLang="en-US" sz="2400">
                <a:latin typeface="UD Digi Kyokasho N-R" panose="02020400000000000000" charset="-128"/>
                <a:ea typeface="UD Digi Kyokasho N-R" panose="02020400000000000000" charset="-128"/>
                <a:sym typeface="+mn-ea"/>
              </a:rPr>
              <a:t>（１）ルールです</a:t>
            </a:r>
            <a:r>
              <a:rPr lang="ja-JP" altLang="en-US" sz="2400" b="1">
                <a:solidFill>
                  <a:srgbClr val="C00000"/>
                </a:solidFill>
                <a:latin typeface="UD Digi Kyokasho N-R" panose="02020400000000000000" charset="-128"/>
                <a:ea typeface="UD Digi Kyokasho N-R" panose="02020400000000000000" charset="-128"/>
                <a:sym typeface="+mn-ea"/>
              </a:rPr>
              <a:t>から</a:t>
            </a:r>
            <a:r>
              <a:rPr lang="ja-JP" altLang="en-US" sz="2400">
                <a:latin typeface="UD Digi Kyokasho N-R" panose="02020400000000000000" charset="-128"/>
                <a:ea typeface="UD Digi Kyokasho N-R" panose="02020400000000000000" charset="-128"/>
                <a:sym typeface="+mn-ea"/>
              </a:rPr>
              <a:t>、しかたがありませんよ。</a:t>
            </a:r>
            <a:endParaRPr lang="ja-JP" altLang="en-US" sz="2400">
              <a:latin typeface="UD Digi Kyokasho N-R" panose="02020400000000000000" charset="-128"/>
              <a:ea typeface="UD Digi Kyokasho N-R" panose="02020400000000000000" charset="-128"/>
              <a:sym typeface="+mn-ea"/>
            </a:endParaRPr>
          </a:p>
          <a:p>
            <a:pPr>
              <a:lnSpc>
                <a:spcPct val="150000"/>
              </a:lnSpc>
            </a:pPr>
            <a:r>
              <a:rPr lang="ja-JP" altLang="en-US" sz="2400">
                <a:latin typeface="UD Digi Kyokasho N-R" panose="02020400000000000000" charset="-128"/>
                <a:ea typeface="UD Digi Kyokasho N-R" panose="02020400000000000000" charset="-128"/>
                <a:sym typeface="+mn-ea"/>
              </a:rPr>
              <a:t>（２）暑い</a:t>
            </a:r>
            <a:r>
              <a:rPr lang="ja-JP" altLang="en-US" sz="2400" b="1">
                <a:solidFill>
                  <a:srgbClr val="C00000"/>
                </a:solidFill>
                <a:latin typeface="UD Digi Kyokasho N-R" panose="02020400000000000000" charset="-128"/>
                <a:ea typeface="UD Digi Kyokasho N-R" panose="02020400000000000000" charset="-128"/>
                <a:sym typeface="+mn-ea"/>
              </a:rPr>
              <a:t>から</a:t>
            </a:r>
            <a:r>
              <a:rPr lang="ja-JP" altLang="en-US" sz="2400">
                <a:latin typeface="UD Digi Kyokasho N-R" panose="02020400000000000000" charset="-128"/>
                <a:ea typeface="UD Digi Kyokasho N-R" panose="02020400000000000000" charset="-128"/>
                <a:sym typeface="+mn-ea"/>
              </a:rPr>
              <a:t>、窓を開けてください。</a:t>
            </a:r>
            <a:endParaRPr lang="ja-JP" altLang="en-US" sz="2400">
              <a:latin typeface="UD Digi Kyokasho N-R" panose="02020400000000000000" charset="-128"/>
              <a:ea typeface="UD Digi Kyokasho N-R" panose="02020400000000000000" charset="-128"/>
            </a:endParaRPr>
          </a:p>
          <a:p>
            <a:pPr>
              <a:lnSpc>
                <a:spcPct val="150000"/>
              </a:lnSpc>
            </a:pPr>
            <a:r>
              <a:rPr lang="ja-JP" altLang="en-US" sz="2400">
                <a:latin typeface="UD Digi Kyokasho N-R" panose="02020400000000000000" charset="-128"/>
                <a:ea typeface="UD Digi Kyokasho N-R" panose="02020400000000000000" charset="-128"/>
                <a:sym typeface="+mn-ea"/>
              </a:rPr>
              <a:t>（３）もう遅い</a:t>
            </a:r>
            <a:r>
              <a:rPr lang="ja-JP" altLang="en-US" sz="2400" b="1">
                <a:solidFill>
                  <a:srgbClr val="C00000"/>
                </a:solidFill>
                <a:latin typeface="UD Digi Kyokasho N-R" panose="02020400000000000000" charset="-128"/>
                <a:ea typeface="UD Digi Kyokasho N-R" panose="02020400000000000000" charset="-128"/>
                <a:sym typeface="+mn-ea"/>
              </a:rPr>
              <a:t>から</a:t>
            </a:r>
            <a:r>
              <a:rPr lang="ja-JP" altLang="en-US" sz="2400">
                <a:latin typeface="UD Digi Kyokasho N-R" panose="02020400000000000000" charset="-128"/>
                <a:ea typeface="UD Digi Kyokasho N-R" panose="02020400000000000000" charset="-128"/>
                <a:sym typeface="+mn-ea"/>
              </a:rPr>
              <a:t>、寝ましょう。</a:t>
            </a:r>
            <a:r>
              <a:rPr lang="en-US" altLang="zh-CN" sz="2400">
                <a:latin typeface="UD Digi Kyokasho N-R" panose="02020400000000000000" charset="-128"/>
                <a:ea typeface="宋体" panose="02010600030101010101" pitchFamily="2" charset="-122"/>
                <a:sym typeface="+mn-ea"/>
              </a:rPr>
              <a:t> </a:t>
            </a:r>
            <a:endParaRPr lang="ja-JP" altLang="en-US" sz="2400">
              <a:latin typeface="UD Digi Kyokasho N-R" panose="02020400000000000000" charset="-128"/>
              <a:ea typeface="UD Digi Kyokasho N-R" panose="02020400000000000000" charset="-128"/>
            </a:endParaRPr>
          </a:p>
          <a:p>
            <a:pPr>
              <a:lnSpc>
                <a:spcPct val="150000"/>
              </a:lnSpc>
            </a:pPr>
            <a:r>
              <a:rPr lang="ja-JP" altLang="en-US" sz="2400">
                <a:latin typeface="UD Digi Kyokasho N-R" panose="02020400000000000000" charset="-128"/>
                <a:ea typeface="UD Digi Kyokasho N-R" panose="02020400000000000000" charset="-128"/>
                <a:sym typeface="+mn-ea"/>
              </a:rPr>
              <a:t>（４）日本人の友達が来る</a:t>
            </a:r>
            <a:r>
              <a:rPr lang="ja-JP" altLang="en-US" sz="2400" b="1">
                <a:solidFill>
                  <a:srgbClr val="C00000"/>
                </a:solidFill>
                <a:latin typeface="UD Digi Kyokasho N-R" panose="02020400000000000000" charset="-128"/>
                <a:ea typeface="UD Digi Kyokasho N-R" panose="02020400000000000000" charset="-128"/>
                <a:sym typeface="+mn-ea"/>
              </a:rPr>
              <a:t>から</a:t>
            </a:r>
            <a:r>
              <a:rPr lang="ja-JP" altLang="en-US" sz="2400">
                <a:latin typeface="UD Digi Kyokasho N-R" panose="02020400000000000000" charset="-128"/>
                <a:ea typeface="UD Digi Kyokasho N-R" panose="02020400000000000000" charset="-128"/>
                <a:sym typeface="+mn-ea"/>
              </a:rPr>
              <a:t>、明日北京空港へ行きます。</a:t>
            </a:r>
            <a:endParaRPr lang="ja-JP" altLang="en-US" sz="2400">
              <a:latin typeface="UD Digi Kyokasho N-R" panose="02020400000000000000" charset="-128"/>
              <a:ea typeface="UD Digi Kyokasho N-R" panose="02020400000000000000" charset="-128"/>
              <a:sym typeface="+mn-ea"/>
            </a:endParaRPr>
          </a:p>
        </p:txBody>
      </p:sp>
      <p:pic>
        <p:nvPicPr>
          <p:cNvPr id="6" name="图片 5">
            <a:hlinkClick r:id="rId4" action="ppaction://hlinksldjump"/>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 name="表格 76"/>
          <p:cNvGraphicFramePr>
            <a:graphicFrameLocks noGrp="1"/>
          </p:cNvGraphicFramePr>
          <p:nvPr>
            <p:custDataLst>
              <p:tags r:id="rId1"/>
            </p:custDataLst>
          </p:nvPr>
        </p:nvGraphicFramePr>
        <p:xfrm>
          <a:off x="325120" y="1148715"/>
          <a:ext cx="11541125" cy="4627880"/>
        </p:xfrm>
        <a:graphic>
          <a:graphicData uri="http://schemas.openxmlformats.org/drawingml/2006/table">
            <a:tbl>
              <a:tblPr firstRow="1" bandRow="1">
                <a:tableStyleId>{5940675A-B579-460E-94D1-54222C63F5DA}</a:tableStyleId>
              </a:tblPr>
              <a:tblGrid>
                <a:gridCol w="3937635"/>
                <a:gridCol w="2990850"/>
                <a:gridCol w="4612640"/>
              </a:tblGrid>
              <a:tr h="41148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接续</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1078230">
                <a:tc>
                  <a:txBody>
                    <a:bodyPr/>
                    <a:lstStyle/>
                    <a:p>
                      <a:r>
                        <a:rPr lang="ja-JP" altLang="en-US" sz="2000" dirty="0">
                          <a:solidFill>
                            <a:schemeClr val="tx1"/>
                          </a:solidFill>
                        </a:rPr>
                        <a:t>そうだ</a:t>
                      </a:r>
                      <a:endParaRPr lang="ja-JP" altLang="en-US" sz="2000" dirty="0">
                        <a:solidFill>
                          <a:schemeClr val="tx1"/>
                        </a:solidFill>
                      </a:endParaRPr>
                    </a:p>
                    <a:p>
                      <a:r>
                        <a:rPr lang="en-US" altLang="ja-JP" sz="2000" dirty="0">
                          <a:solidFill>
                            <a:schemeClr val="tx1"/>
                          </a:solidFill>
                          <a:hlinkClick r:id="rId2" action="ppaction://hlinksldjump"/>
                        </a:rPr>
                        <a:t>5-3-2</a:t>
                      </a:r>
                      <a:r>
                        <a:rPr lang="ja-JP" altLang="en-US" sz="2000" dirty="0">
                          <a:solidFill>
                            <a:schemeClr val="tx1"/>
                          </a:solidFill>
                          <a:hlinkClick r:id="rId2" action="ppaction://hlinksldjump"/>
                        </a:rPr>
                        <a:t>　～そうだ</a:t>
                      </a:r>
                      <a:r>
                        <a:rPr lang="en-US" altLang="ja-JP" sz="2000" kern="1200" dirty="0">
                          <a:solidFill>
                            <a:schemeClr val="tx1"/>
                          </a:solidFill>
                          <a:latin typeface="+mn-lt"/>
                          <a:ea typeface="+mn-ea"/>
                          <a:cs typeface="+mn-cs"/>
                        </a:rPr>
                        <a:t>&lt;</a:t>
                      </a:r>
                      <a:r>
                        <a:rPr lang="ja-JP" altLang="en-US" sz="2000" dirty="0">
                          <a:solidFill>
                            <a:schemeClr val="tx1"/>
                          </a:solidFill>
                        </a:rPr>
                        <a:t>征兆、推测</a:t>
                      </a:r>
                      <a:r>
                        <a:rPr lang="en-US" altLang="ja-JP" sz="2000" kern="1200" dirty="0">
                          <a:solidFill>
                            <a:schemeClr val="tx1"/>
                          </a:solidFill>
                          <a:latin typeface="+mn-lt"/>
                          <a:ea typeface="+mn-ea"/>
                          <a:cs typeface="+mn-cs"/>
                        </a:rPr>
                        <a:t>&gt;</a:t>
                      </a:r>
                      <a:endParaRPr lang="ja-JP" altLang="en-US" sz="2000" dirty="0">
                        <a:solidFill>
                          <a:schemeClr val="tx1"/>
                        </a:solidFill>
                      </a:endParaRPr>
                    </a:p>
                    <a:p>
                      <a:r>
                        <a:rPr lang="en-US" altLang="ja-JP" sz="2000" kern="1200" dirty="0">
                          <a:solidFill>
                            <a:schemeClr val="tx1"/>
                          </a:solidFill>
                          <a:latin typeface="+mn-lt"/>
                          <a:ea typeface="+mn-ea"/>
                          <a:cs typeface="+mn-cs"/>
                          <a:hlinkClick r:id="rId3" action="ppaction://hlinksldjump"/>
                        </a:rPr>
                        <a:t>6-1-1</a:t>
                      </a:r>
                      <a:r>
                        <a:rPr lang="ja-JP" altLang="en-US" sz="2000" kern="1200" dirty="0">
                          <a:solidFill>
                            <a:schemeClr val="tx1"/>
                          </a:solidFill>
                          <a:latin typeface="+mn-lt"/>
                          <a:ea typeface="+mn-ea"/>
                          <a:cs typeface="+mn-cs"/>
                          <a:hlinkClick r:id="rId3" action="ppaction://hlinksldjump"/>
                        </a:rPr>
                        <a:t>　～そうだ</a:t>
                      </a:r>
                      <a:r>
                        <a:rPr lang="en-US" altLang="ja-JP" sz="2000" kern="1200" dirty="0">
                          <a:solidFill>
                            <a:schemeClr val="tx1"/>
                          </a:solidFill>
                          <a:latin typeface="+mn-lt"/>
                          <a:ea typeface="+mn-ea"/>
                          <a:cs typeface="+mn-cs"/>
                        </a:rPr>
                        <a:t>&lt;</a:t>
                      </a:r>
                      <a:r>
                        <a:rPr lang="ja-JP" altLang="en-US" sz="2000" kern="1200" dirty="0">
                          <a:solidFill>
                            <a:schemeClr val="tx1"/>
                          </a:solidFill>
                          <a:latin typeface="+mn-lt"/>
                          <a:ea typeface="+mn-ea"/>
                          <a:cs typeface="+mn-cs"/>
                        </a:rPr>
                        <a:t>间接引语</a:t>
                      </a:r>
                      <a:r>
                        <a:rPr lang="en-US" altLang="ja-JP" sz="2000" kern="1200" dirty="0">
                          <a:solidFill>
                            <a:schemeClr val="tx1"/>
                          </a:solidFill>
                          <a:latin typeface="+mn-lt"/>
                          <a:ea typeface="+mn-ea"/>
                          <a:cs typeface="+mn-cs"/>
                        </a:rPr>
                        <a:t>&gt;</a:t>
                      </a:r>
                      <a:endParaRPr lang="en-US" altLang="ja-JP" sz="2000" kern="1200" dirty="0">
                        <a:solidFill>
                          <a:schemeClr val="tx1"/>
                        </a:solidFill>
                        <a:latin typeface="+mn-lt"/>
                        <a:ea typeface="+mn-ea"/>
                        <a:cs typeface="+mn-cs"/>
                      </a:endParaRPr>
                    </a:p>
                  </a:txBody>
                  <a:tcPr/>
                </a:tc>
                <a:tc>
                  <a:txBody>
                    <a:bodyPr/>
                    <a:lstStyle/>
                    <a:p>
                      <a:pPr algn="l">
                        <a:lnSpc>
                          <a:spcPct val="120000"/>
                        </a:lnSpc>
                      </a:pPr>
                      <a:r>
                        <a:rPr lang="ja-JP" altLang="en-US" sz="1800" dirty="0">
                          <a:solidFill>
                            <a:schemeClr val="tx1"/>
                          </a:solidFill>
                          <a:latin typeface="微软雅黑" panose="020B0503020204020204" pitchFamily="34" charset="-122"/>
                          <a:ea typeface="微软雅黑" panose="020B0503020204020204" pitchFamily="34" charset="-122"/>
                        </a:rPr>
                        <a:t>よさそうだ</a:t>
                      </a:r>
                      <a:endParaRPr lang="en-US" altLang="ja-JP" sz="1800" dirty="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ja-JP" sz="1800" dirty="0">
                          <a:solidFill>
                            <a:schemeClr val="tx1"/>
                          </a:solidFill>
                          <a:latin typeface="微软雅黑" panose="020B0503020204020204" pitchFamily="34" charset="-122"/>
                          <a:ea typeface="微软雅黑" panose="020B0503020204020204" pitchFamily="34" charset="-122"/>
                        </a:rPr>
                        <a:t>V</a:t>
                      </a:r>
                      <a:r>
                        <a:rPr lang="en-US" altLang="ja-JP" sz="1800" strike="sngStrike" dirty="0">
                          <a:solidFill>
                            <a:schemeClr val="tx1"/>
                          </a:solidFill>
                          <a:latin typeface="微软雅黑" panose="020B0503020204020204" pitchFamily="34" charset="-122"/>
                          <a:ea typeface="微软雅黑" panose="020B0503020204020204" pitchFamily="34" charset="-122"/>
                        </a:rPr>
                        <a:t>R</a:t>
                      </a:r>
                      <a:r>
                        <a:rPr lang="ja-JP" altLang="en-US" sz="1800" dirty="0">
                          <a:solidFill>
                            <a:schemeClr val="tx1"/>
                          </a:solidFill>
                          <a:latin typeface="微软雅黑" panose="020B0503020204020204" pitchFamily="34" charset="-122"/>
                          <a:ea typeface="微软雅黑" panose="020B0503020204020204" pitchFamily="34" charset="-122"/>
                        </a:rPr>
                        <a:t>＋そうだ</a:t>
                      </a:r>
                      <a:r>
                        <a:rPr lang="en-US" altLang="ja-JP" sz="1800" dirty="0">
                          <a:solidFill>
                            <a:schemeClr val="tx1"/>
                          </a:solidFill>
                          <a:latin typeface="微软雅黑" panose="020B0503020204020204" pitchFamily="34" charset="-122"/>
                          <a:ea typeface="微软雅黑" panose="020B0503020204020204" pitchFamily="34" charset="-122"/>
                        </a:rPr>
                        <a:t>;A</a:t>
                      </a:r>
                      <a:r>
                        <a:rPr lang="ja-JP" altLang="en-US" sz="1800" dirty="0">
                          <a:solidFill>
                            <a:schemeClr val="tx1"/>
                          </a:solidFill>
                          <a:latin typeface="微软雅黑" panose="020B0503020204020204" pitchFamily="34" charset="-122"/>
                          <a:ea typeface="微软雅黑" panose="020B0503020204020204" pitchFamily="34" charset="-122"/>
                        </a:rPr>
                        <a:t>词干＋そうだ</a:t>
                      </a:r>
                      <a:endParaRPr lang="en-US" altLang="ja-JP" sz="18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800" dirty="0">
                          <a:solidFill>
                            <a:schemeClr val="tx1"/>
                          </a:solidFill>
                          <a:latin typeface="Kozuka Gothic Pr6N R" panose="020B0400000000000000" pitchFamily="34" charset="-128"/>
                          <a:ea typeface="Kozuka Gothic Pr6N R" panose="020B0400000000000000" pitchFamily="34" charset="-128"/>
                        </a:rPr>
                        <a:t>简体句子</a:t>
                      </a:r>
                      <a:r>
                        <a:rPr lang="ja-JP" altLang="en-US" sz="1800" dirty="0">
                          <a:solidFill>
                            <a:schemeClr val="tx1"/>
                          </a:solidFill>
                          <a:latin typeface="Kozuka Gothic Pr6N R" panose="020B0400000000000000" pitchFamily="34" charset="-128"/>
                          <a:ea typeface="Kozuka Gothic Pr6N R" panose="020B0400000000000000" pitchFamily="34" charset="-128"/>
                        </a:rPr>
                        <a:t>＋そうだ</a:t>
                      </a:r>
                      <a:endParaRPr lang="ja-JP" altLang="en-US" sz="1800" dirty="0">
                        <a:solidFill>
                          <a:schemeClr val="tx1"/>
                        </a:solidFill>
                        <a:latin typeface="Kozuka Gothic Pr6N R" panose="020B0400000000000000" pitchFamily="34" charset="-128"/>
                        <a:ea typeface="Kozuka Gothic Pr6N R" panose="020B0400000000000000" pitchFamily="34" charset="-128"/>
                      </a:endParaRPr>
                    </a:p>
                  </a:txBody>
                  <a:tcPr/>
                </a:tc>
                <a:tc>
                  <a:txBody>
                    <a:bodyPr/>
                    <a:lstStyle/>
                    <a:p>
                      <a:pPr>
                        <a:lnSpc>
                          <a:spcPct val="120000"/>
                        </a:lnSpc>
                      </a:pPr>
                      <a:r>
                        <a:rPr lang="ja-JP" altLang="en-US" sz="1800" kern="1200" dirty="0">
                          <a:solidFill>
                            <a:schemeClr val="tx1"/>
                          </a:solidFill>
                          <a:latin typeface="Kozuka Gothic Pro R" panose="020B0400000000000000" pitchFamily="34" charset="-128"/>
                          <a:ea typeface="Kozuka Gothic Pro R" panose="020B0400000000000000" pitchFamily="34" charset="-128"/>
                          <a:cs typeface="+mn-cs"/>
                        </a:rPr>
                        <a:t>美味しそうです</a:t>
                      </a:r>
                      <a:endParaRPr lang="en-US" altLang="ja-JP" sz="1800" kern="1200" dirty="0">
                        <a:solidFill>
                          <a:schemeClr val="tx1"/>
                        </a:solidFill>
                        <a:latin typeface="Kozuka Gothic Pro R" panose="020B0400000000000000" pitchFamily="34" charset="-128"/>
                        <a:ea typeface="Kozuka Gothic Pro R" panose="020B0400000000000000" pitchFamily="34" charset="-128"/>
                        <a:cs typeface="+mn-cs"/>
                      </a:endParaRPr>
                    </a:p>
                    <a:p>
                      <a:pPr>
                        <a:lnSpc>
                          <a:spcPct val="120000"/>
                        </a:lnSpc>
                      </a:pPr>
                      <a:r>
                        <a:rPr lang="ja-JP" altLang="en-US" sz="1800" dirty="0">
                          <a:latin typeface="Kozuka Gothic Pr6N R" panose="020B0400000000000000" pitchFamily="34" charset="-128"/>
                          <a:ea typeface="Kozuka Gothic Pr6N R" panose="020B0400000000000000" pitchFamily="34" charset="-128"/>
                        </a:rPr>
                        <a:t>このりんごは赤くて</a:t>
                      </a:r>
                      <a:r>
                        <a:rPr lang="ja-JP" altLang="en-US" sz="1800" u="sng" dirty="0">
                          <a:latin typeface="Kozuka Gothic Pr6N R" panose="020B0400000000000000" pitchFamily="34" charset="-128"/>
                          <a:ea typeface="Kozuka Gothic Pr6N R" panose="020B0400000000000000" pitchFamily="34" charset="-128"/>
                        </a:rPr>
                        <a:t>おいし</a:t>
                      </a:r>
                      <a:r>
                        <a:rPr lang="ja-JP" altLang="en-US" sz="1800" dirty="0">
                          <a:solidFill>
                            <a:srgbClr val="E66138"/>
                          </a:solidFill>
                          <a:latin typeface="Kozuka Gothic Pr6N R" panose="020B0400000000000000" pitchFamily="34" charset="-128"/>
                          <a:ea typeface="Kozuka Gothic Pr6N R" panose="020B0400000000000000" pitchFamily="34" charset="-128"/>
                        </a:rPr>
                        <a:t>そうだ</a:t>
                      </a:r>
                      <a:r>
                        <a:rPr lang="ja-JP" altLang="en-US" sz="1800" dirty="0">
                          <a:latin typeface="Kozuka Gothic Pr6N R" panose="020B0400000000000000" pitchFamily="34" charset="-128"/>
                          <a:ea typeface="Kozuka Gothic Pr6N R" panose="020B0400000000000000" pitchFamily="34" charset="-128"/>
                        </a:rPr>
                        <a:t>。</a:t>
                      </a:r>
                      <a:endParaRPr lang="en-US" altLang="ja-JP" sz="1800" dirty="0">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latin typeface="Kozuka Gothic Pr6N R" panose="020B0400000000000000" pitchFamily="34" charset="-128"/>
                          <a:ea typeface="Kozuka Gothic Pr6N R" panose="020B0400000000000000" pitchFamily="34" charset="-128"/>
                        </a:rPr>
                        <a:t>天気予報によると、</a:t>
                      </a:r>
                      <a:r>
                        <a:rPr lang="ja-JP" altLang="en-US" sz="1800" u="sng" dirty="0">
                          <a:latin typeface="Kozuka Gothic Pr6N R" panose="020B0400000000000000" pitchFamily="34" charset="-128"/>
                          <a:ea typeface="Kozuka Gothic Pr6N R" panose="020B0400000000000000" pitchFamily="34" charset="-128"/>
                        </a:rPr>
                        <a:t>あしたは雨だ</a:t>
                      </a:r>
                      <a:r>
                        <a:rPr lang="ja-JP" altLang="en-US" sz="1800" dirty="0">
                          <a:solidFill>
                            <a:srgbClr val="E66138"/>
                          </a:solidFill>
                          <a:latin typeface="Kozuka Gothic Pr6N R" panose="020B0400000000000000" pitchFamily="34" charset="-128"/>
                          <a:ea typeface="Kozuka Gothic Pr6N R" panose="020B0400000000000000" pitchFamily="34" charset="-128"/>
                        </a:rPr>
                        <a:t>そうだ</a:t>
                      </a:r>
                      <a:r>
                        <a:rPr lang="ja-JP" altLang="en-US" sz="1800" dirty="0">
                          <a:latin typeface="Kozuka Gothic Pr6N R" panose="020B0400000000000000" pitchFamily="34" charset="-128"/>
                          <a:ea typeface="Kozuka Gothic Pr6N R" panose="020B0400000000000000" pitchFamily="34" charset="-128"/>
                        </a:rPr>
                        <a:t>。</a:t>
                      </a:r>
                      <a:endParaRPr lang="ja-JP" altLang="en-US" sz="1800" dirty="0">
                        <a:latin typeface="Kozuka Gothic Pr6N R" panose="020B0400000000000000" pitchFamily="34" charset="-128"/>
                        <a:ea typeface="Kozuka Gothic Pr6N R" panose="020B0400000000000000" pitchFamily="34" charset="-128"/>
                      </a:endParaRPr>
                    </a:p>
                  </a:txBody>
                  <a:tcPr/>
                </a:tc>
              </a:tr>
              <a:tr h="1682750">
                <a:tc>
                  <a:txBody>
                    <a:bodyPr/>
                    <a:lstStyle/>
                    <a:p>
                      <a:pPr marL="0" algn="l" defTabSz="914400" rtl="0" eaLnBrk="1" latinLnBrk="0" hangingPunct="1"/>
                      <a:r>
                        <a:rPr lang="ja-JP" altLang="en-US" sz="2000" dirty="0"/>
                        <a:t>ようだ</a:t>
                      </a:r>
                      <a:endParaRPr lang="ja-JP" altLang="en-US" sz="2000" dirty="0"/>
                    </a:p>
                    <a:p>
                      <a:r>
                        <a:rPr lang="en-US" altLang="ja-JP" sz="2000" dirty="0">
                          <a:hlinkClick r:id="rId4" action="ppaction://hlinksldjump"/>
                        </a:rPr>
                        <a:t>5-3-1</a:t>
                      </a:r>
                      <a:r>
                        <a:rPr lang="ja-JP" altLang="en-US" sz="2000" dirty="0">
                          <a:hlinkClick r:id="rId4" action="ppaction://hlinksldjump"/>
                        </a:rPr>
                        <a:t>　</a:t>
                      </a:r>
                      <a:r>
                        <a:rPr lang="en-US" altLang="ja-JP" sz="2000" dirty="0">
                          <a:hlinkClick r:id="rId4" action="ppaction://hlinksldjump"/>
                        </a:rPr>
                        <a:t>N</a:t>
                      </a:r>
                      <a:r>
                        <a:rPr lang="ja-JP" altLang="en-US" sz="2000" dirty="0">
                          <a:hlinkClick r:id="rId4" action="ppaction://hlinksldjump"/>
                        </a:rPr>
                        <a:t>のようだ</a:t>
                      </a:r>
                      <a:r>
                        <a:rPr lang="en-US" altLang="ja-JP" sz="2000" kern="1200" dirty="0">
                          <a:solidFill>
                            <a:schemeClr val="tx1"/>
                          </a:solidFill>
                          <a:latin typeface="+mn-lt"/>
                          <a:ea typeface="+mn-ea"/>
                          <a:cs typeface="+mn-cs"/>
                        </a:rPr>
                        <a:t>&lt;</a:t>
                      </a:r>
                      <a:r>
                        <a:rPr lang="ja-JP" altLang="en-US" sz="2000" dirty="0"/>
                        <a:t>比喻、示例</a:t>
                      </a:r>
                      <a:r>
                        <a:rPr lang="en-US" altLang="ja-JP" sz="2000" kern="1200" dirty="0">
                          <a:solidFill>
                            <a:schemeClr val="tx1"/>
                          </a:solidFill>
                          <a:latin typeface="+mn-lt"/>
                          <a:ea typeface="+mn-ea"/>
                          <a:cs typeface="+mn-cs"/>
                        </a:rPr>
                        <a:t>&gt;</a:t>
                      </a:r>
                      <a:endParaRPr lang="en-US" altLang="ja-JP" sz="2000" kern="1200" dirty="0">
                        <a:solidFill>
                          <a:schemeClr val="tx1"/>
                        </a:solidFill>
                        <a:latin typeface="+mn-lt"/>
                        <a:ea typeface="+mn-ea"/>
                        <a:cs typeface="+mn-cs"/>
                      </a:endParaRPr>
                    </a:p>
                    <a:p>
                      <a:r>
                        <a:rPr lang="en-US" altLang="ja-JP" sz="2000" dirty="0">
                          <a:sym typeface="+mn-ea"/>
                          <a:hlinkClick r:id="rId5" action="ppaction://hlinksldjump"/>
                        </a:rPr>
                        <a:t>9-2-3</a:t>
                      </a:r>
                      <a:r>
                        <a:rPr lang="ja-JP" altLang="en-US" sz="2000" dirty="0">
                          <a:sym typeface="+mn-ea"/>
                          <a:hlinkClick r:id="rId5" action="ppaction://hlinksldjump"/>
                        </a:rPr>
                        <a:t>　</a:t>
                      </a:r>
                      <a:r>
                        <a:rPr lang="en-US" altLang="ja-JP" sz="2000" dirty="0">
                          <a:sym typeface="+mn-ea"/>
                          <a:hlinkClick r:id="rId5" action="ppaction://hlinksldjump"/>
                        </a:rPr>
                        <a:t>~</a:t>
                      </a:r>
                      <a:r>
                        <a:rPr lang="ja-JP" altLang="en-US" sz="2000" dirty="0">
                          <a:sym typeface="+mn-ea"/>
                          <a:hlinkClick r:id="rId5" action="ppaction://hlinksldjump"/>
                        </a:rPr>
                        <a:t>ようだ</a:t>
                      </a:r>
                      <a:r>
                        <a:rPr lang="en-US" altLang="ja-JP" sz="2000" dirty="0">
                          <a:sym typeface="+mn-ea"/>
                        </a:rPr>
                        <a:t>&lt;</a:t>
                      </a:r>
                      <a:r>
                        <a:rPr lang="ja-JP" altLang="en-US" sz="2000" dirty="0">
                          <a:sym typeface="+mn-ea"/>
                        </a:rPr>
                        <a:t>推测</a:t>
                      </a:r>
                      <a:r>
                        <a:rPr lang="en-US" altLang="ja-JP" sz="2000" dirty="0">
                          <a:sym typeface="+mn-ea"/>
                        </a:rPr>
                        <a:t>&gt;</a:t>
                      </a:r>
                      <a:endParaRPr lang="en-US" altLang="ja-JP" sz="2000" dirty="0"/>
                    </a:p>
                  </a:txBody>
                  <a:tcPr anchor="ctr"/>
                </a:tc>
                <a:tc>
                  <a:txBody>
                    <a:bodyPr/>
                    <a:lstStyle/>
                    <a:p>
                      <a:pPr algn="l">
                        <a:lnSpc>
                          <a:spcPct val="120000"/>
                        </a:lnSpc>
                      </a:pPr>
                      <a:endParaRPr lang="en-US" altLang="ja-JP" sz="18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0000"/>
                        </a:lnSpc>
                        <a:spcBef>
                          <a:spcPts val="0"/>
                        </a:spcBef>
                        <a:spcAft>
                          <a:spcPts val="0"/>
                        </a:spcAft>
                        <a:buClrTx/>
                        <a:buSzTx/>
                        <a:buFontTx/>
                        <a:buNone/>
                        <a:defRPr/>
                      </a:pPr>
                      <a:r>
                        <a:rPr lang="en-US" altLang="ja-JP" sz="1800" dirty="0">
                          <a:solidFill>
                            <a:schemeClr val="tx1"/>
                          </a:solidFill>
                          <a:latin typeface="Kozuka Gothic Pr6N R" panose="020B0400000000000000" pitchFamily="34" charset="-128"/>
                          <a:ea typeface="Kozuka Gothic Pr6N R" panose="020B0400000000000000" pitchFamily="34" charset="-128"/>
                        </a:rPr>
                        <a:t>N</a:t>
                      </a:r>
                      <a:r>
                        <a:rPr lang="ja-JP" altLang="en-US" sz="1800" dirty="0">
                          <a:solidFill>
                            <a:schemeClr val="tx1"/>
                          </a:solidFill>
                          <a:latin typeface="Kozuka Gothic Pr6N R" panose="020B0400000000000000" pitchFamily="34" charset="-128"/>
                          <a:ea typeface="Kozuka Gothic Pr6N R" panose="020B0400000000000000" pitchFamily="34" charset="-128"/>
                        </a:rPr>
                        <a:t>の＋</a:t>
                      </a:r>
                      <a:r>
                        <a:rPr lang="ja-JP" altLang="en-US" sz="1800" b="1" dirty="0">
                          <a:solidFill>
                            <a:schemeClr val="tx1"/>
                          </a:solidFill>
                          <a:latin typeface="Kozuka Gothic Pr6N R" panose="020B0400000000000000" pitchFamily="34" charset="-128"/>
                          <a:ea typeface="Kozuka Gothic Pr6N R" panose="020B0400000000000000" pitchFamily="34" charset="-128"/>
                        </a:rPr>
                        <a:t>よう</a:t>
                      </a:r>
                      <a:r>
                        <a:rPr lang="ja-JP" altLang="en-US" sz="1800" dirty="0">
                          <a:solidFill>
                            <a:schemeClr val="tx1"/>
                          </a:solidFill>
                          <a:latin typeface="Kozuka Gothic Pr6N R" panose="020B0400000000000000" pitchFamily="34" charset="-128"/>
                          <a:ea typeface="Kozuka Gothic Pr6N R" panose="020B0400000000000000" pitchFamily="34" charset="-128"/>
                        </a:rPr>
                        <a:t>だ   </a:t>
                      </a:r>
                      <a:endParaRPr lang="ja-JP" altLang="en-US" sz="1800" dirty="0">
                        <a:solidFill>
                          <a:schemeClr val="tx1"/>
                        </a:solidFill>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solidFill>
                            <a:schemeClr val="tx1"/>
                          </a:solidFill>
                          <a:latin typeface="Kozuka Gothic Pr6N R" panose="020B0400000000000000" pitchFamily="34" charset="-128"/>
                          <a:ea typeface="Kozuka Gothic Pr6N R" panose="020B0400000000000000" pitchFamily="34" charset="-128"/>
                        </a:rPr>
                        <a:t> </a:t>
                      </a:r>
                      <a:endParaRPr lang="ja-JP" altLang="en-US" sz="1800" dirty="0">
                        <a:solidFill>
                          <a:schemeClr val="tx1"/>
                        </a:solidFill>
                        <a:latin typeface="Kozuka Gothic Pr6N R" panose="020B0400000000000000" pitchFamily="34" charset="-128"/>
                        <a:ea typeface="Kozuka Gothic Pr6N R" panose="020B0400000000000000" pitchFamily="34" charset="-128"/>
                      </a:endParaRPr>
                    </a:p>
                    <a:p>
                      <a:pPr marL="0" marR="0" lvl="0" indent="0" algn="l" defTabSz="914400" rtl="0" eaLnBrk="1" fontAlgn="auto" latinLnBrk="0" hangingPunct="1">
                        <a:lnSpc>
                          <a:spcPct val="120000"/>
                        </a:lnSpc>
                        <a:spcBef>
                          <a:spcPts val="0"/>
                        </a:spcBef>
                        <a:spcAft>
                          <a:spcPts val="0"/>
                        </a:spcAft>
                        <a:buClrTx/>
                        <a:buSzTx/>
                        <a:buFontTx/>
                        <a:buNone/>
                        <a:defRPr/>
                      </a:pPr>
                      <a:r>
                        <a:rPr lang="ja-JP" altLang="en-US" sz="1800" dirty="0">
                          <a:solidFill>
                            <a:schemeClr val="tx1"/>
                          </a:solidFill>
                          <a:latin typeface="Kozuka Gothic Pr6N R" panose="020B0400000000000000" pitchFamily="34" charset="-128"/>
                          <a:ea typeface="Kozuka Gothic Pr6N R" panose="020B0400000000000000" pitchFamily="34" charset="-128"/>
                        </a:rPr>
                        <a:t>Ｎの＋ために　　Ｖる＋</a:t>
                      </a:r>
                      <a:endParaRPr lang="ja-JP" altLang="en-US" sz="1800" dirty="0">
                        <a:solidFill>
                          <a:schemeClr val="tx1"/>
                        </a:solidFill>
                        <a:latin typeface="Kozuka Gothic Pr6N R" panose="020B0400000000000000" pitchFamily="34" charset="-128"/>
                        <a:ea typeface="Kozuka Gothic Pr6N R" panose="020B0400000000000000" pitchFamily="34" charset="-128"/>
                      </a:endParaRPr>
                    </a:p>
                  </a:txBody>
                  <a:tcPr/>
                </a:tc>
                <a:tc>
                  <a:txBody>
                    <a:bodyPr/>
                    <a:lstStyle/>
                    <a:p>
                      <a:pPr>
                        <a:lnSpc>
                          <a:spcPct val="120000"/>
                        </a:lnSpc>
                      </a:pPr>
                      <a:r>
                        <a:rPr lang="ja-JP" altLang="en-US" sz="1800" dirty="0">
                          <a:latin typeface="Kozuka Gothic Pr6N R" panose="020B0400000000000000" pitchFamily="34" charset="-128"/>
                          <a:ea typeface="Kozuka Gothic Pr6N R" panose="020B0400000000000000" pitchFamily="34" charset="-128"/>
                        </a:rPr>
                        <a:t>妹は髪が短くて、まるで</a:t>
                      </a:r>
                      <a:r>
                        <a:rPr lang="ja-JP" altLang="en-US" sz="1800" u="sng" dirty="0">
                          <a:latin typeface="Kozuka Gothic Pr6N R" panose="020B0400000000000000" pitchFamily="34" charset="-128"/>
                          <a:ea typeface="Kozuka Gothic Pr6N R" panose="020B0400000000000000" pitchFamily="34" charset="-128"/>
                        </a:rPr>
                        <a:t>男の子の</a:t>
                      </a:r>
                      <a:r>
                        <a:rPr lang="ja-JP" altLang="en-US" sz="1800" dirty="0">
                          <a:solidFill>
                            <a:srgbClr val="E66138"/>
                          </a:solidFill>
                          <a:latin typeface="Kozuka Gothic Pr6N R" panose="020B0400000000000000" pitchFamily="34" charset="-128"/>
                          <a:ea typeface="Kozuka Gothic Pr6N R" panose="020B0400000000000000" pitchFamily="34" charset="-128"/>
                        </a:rPr>
                        <a:t>ようです</a:t>
                      </a:r>
                      <a:r>
                        <a:rPr lang="ja-JP" altLang="en-US" sz="1800" dirty="0">
                          <a:latin typeface="Kozuka Gothic Pr6N R" panose="020B0400000000000000" pitchFamily="34" charset="-128"/>
                          <a:ea typeface="Kozuka Gothic Pr6N R" panose="020B0400000000000000" pitchFamily="34" charset="-128"/>
                        </a:rPr>
                        <a:t>。</a:t>
                      </a:r>
                      <a:endParaRPr lang="en-US" altLang="ja-JP" sz="1800" dirty="0">
                        <a:latin typeface="Kozuka Gothic Pr6N R" panose="020B0400000000000000" pitchFamily="34" charset="-128"/>
                        <a:ea typeface="Kozuka Gothic Pr6N R" panose="020B0400000000000000" pitchFamily="34" charset="-128"/>
                      </a:endParaRPr>
                    </a:p>
                    <a:p>
                      <a:pPr>
                        <a:lnSpc>
                          <a:spcPct val="120000"/>
                        </a:lnSpc>
                      </a:pPr>
                      <a:r>
                        <a:rPr lang="ja-JP" altLang="en-US" sz="1800" u="sng" dirty="0">
                          <a:latin typeface="Kozuka Gothic Pr6N R" panose="020B0400000000000000" pitchFamily="34" charset="-128"/>
                          <a:ea typeface="Kozuka Gothic Pr6N R" panose="020B0400000000000000" pitchFamily="34" charset="-128"/>
                        </a:rPr>
                        <a:t>東京の</a:t>
                      </a:r>
                      <a:r>
                        <a:rPr lang="ja-JP" altLang="en-US" sz="1800" dirty="0">
                          <a:solidFill>
                            <a:srgbClr val="E66138"/>
                          </a:solidFill>
                          <a:latin typeface="Kozuka Gothic Pr6N R" panose="020B0400000000000000" pitchFamily="34" charset="-128"/>
                          <a:ea typeface="Kozuka Gothic Pr6N R" panose="020B0400000000000000" pitchFamily="34" charset="-128"/>
                        </a:rPr>
                        <a:t>ような</a:t>
                      </a:r>
                      <a:r>
                        <a:rPr lang="ja-JP" altLang="en-US" sz="1800" u="sng" dirty="0">
                          <a:latin typeface="Kozuka Gothic Pr6N R" panose="020B0400000000000000" pitchFamily="34" charset="-128"/>
                          <a:ea typeface="Kozuka Gothic Pr6N R" panose="020B0400000000000000" pitchFamily="34" charset="-128"/>
                        </a:rPr>
                        <a:t>街</a:t>
                      </a:r>
                      <a:r>
                        <a:rPr lang="ja-JP" altLang="en-US" sz="1800" dirty="0">
                          <a:latin typeface="Kozuka Gothic Pr6N R" panose="020B0400000000000000" pitchFamily="34" charset="-128"/>
                          <a:ea typeface="Kozuka Gothic Pr6N R" panose="020B0400000000000000" pitchFamily="34" charset="-128"/>
                        </a:rPr>
                        <a:t>に住みたいな。</a:t>
                      </a:r>
                      <a:endParaRPr lang="en-US" altLang="ja-JP" sz="1800" dirty="0">
                        <a:latin typeface="Kozuka Gothic Pr6N R" panose="020B0400000000000000" pitchFamily="34" charset="-128"/>
                        <a:ea typeface="Kozuka Gothic Pr6N R" panose="020B0400000000000000" pitchFamily="34" charset="-128"/>
                      </a:endParaRPr>
                    </a:p>
                    <a:p>
                      <a:pPr>
                        <a:lnSpc>
                          <a:spcPct val="120000"/>
                        </a:lnSpc>
                      </a:pPr>
                      <a:r>
                        <a:rPr lang="ja-JP" altLang="en-US" sz="18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体がだるい。風邪を引いた</a:t>
                      </a:r>
                      <a:r>
                        <a:rPr lang="ja-JP" altLang="en-US" sz="18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ようだ</a:t>
                      </a:r>
                      <a:r>
                        <a:rPr lang="ja-JP" altLang="en-US" sz="18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1800" dirty="0">
                        <a:latin typeface="Kozuka Gothic Pr6N R" panose="020B0400000000000000" pitchFamily="34" charset="-128"/>
                        <a:ea typeface="Kozuka Gothic Pr6N R" panose="020B0400000000000000" pitchFamily="34" charset="-128"/>
                      </a:endParaRPr>
                    </a:p>
                    <a:p>
                      <a:pPr algn="just">
                        <a:lnSpc>
                          <a:spcPct val="120000"/>
                        </a:lnSpc>
                        <a:spcBef>
                          <a:spcPct val="0"/>
                        </a:spcBef>
                        <a:buClr>
                          <a:schemeClr val="tx1"/>
                        </a:buClr>
                      </a:pPr>
                      <a:r>
                        <a:rPr lang="ja-JP" altLang="en-US" sz="1800" u="sng" dirty="0">
                          <a:latin typeface="微软雅黑" panose="020B0503020204020204" pitchFamily="34" charset="-122"/>
                          <a:ea typeface="微软雅黑" panose="020B0503020204020204" pitchFamily="34" charset="-122"/>
                        </a:rPr>
                        <a:t>太らない</a:t>
                      </a:r>
                      <a:r>
                        <a:rPr lang="ja-JP" altLang="en-US" sz="1800" dirty="0">
                          <a:solidFill>
                            <a:srgbClr val="E66138"/>
                          </a:solidFill>
                          <a:latin typeface="微软雅黑" panose="020B0503020204020204" pitchFamily="34" charset="-122"/>
                          <a:ea typeface="微软雅黑" panose="020B0503020204020204" pitchFamily="34" charset="-122"/>
                        </a:rPr>
                        <a:t>ように</a:t>
                      </a:r>
                      <a:r>
                        <a:rPr lang="ja-JP" altLang="en-US" sz="1800" dirty="0">
                          <a:latin typeface="微软雅黑" panose="020B0503020204020204" pitchFamily="34" charset="-122"/>
                          <a:ea typeface="微软雅黑" panose="020B0503020204020204" pitchFamily="34" charset="-122"/>
                        </a:rPr>
                        <a:t>、毎日運動している。</a:t>
                      </a:r>
                      <a:endParaRPr lang="en-US" altLang="ja-JP" sz="1800" dirty="0">
                        <a:latin typeface="微软雅黑" panose="020B0503020204020204" pitchFamily="34" charset="-122"/>
                        <a:ea typeface="微软雅黑" panose="020B0503020204020204" pitchFamily="34" charset="-122"/>
                      </a:endParaRPr>
                    </a:p>
                    <a:p>
                      <a:pPr algn="just">
                        <a:lnSpc>
                          <a:spcPct val="120000"/>
                        </a:lnSpc>
                        <a:spcBef>
                          <a:spcPct val="0"/>
                        </a:spcBef>
                        <a:buClr>
                          <a:schemeClr val="tx1"/>
                        </a:buClr>
                      </a:pPr>
                      <a:r>
                        <a:rPr lang="ja-JP" altLang="en-US" sz="1800" dirty="0">
                          <a:latin typeface="微软雅黑" panose="020B0503020204020204" pitchFamily="34" charset="-122"/>
                          <a:ea typeface="微软雅黑" panose="020B0503020204020204" pitchFamily="34" charset="-122"/>
                        </a:rPr>
                        <a:t>彼は家で</a:t>
                      </a:r>
                      <a:r>
                        <a:rPr lang="ja-JP" altLang="en-US" sz="1800" u="sng" dirty="0">
                          <a:latin typeface="微软雅黑" panose="020B0503020204020204" pitchFamily="34" charset="-122"/>
                          <a:ea typeface="微软雅黑" panose="020B0503020204020204" pitchFamily="34" charset="-122"/>
                        </a:rPr>
                        <a:t>仕事をする</a:t>
                      </a:r>
                      <a:r>
                        <a:rPr lang="ja-JP" altLang="en-US" sz="1800" dirty="0">
                          <a:solidFill>
                            <a:srgbClr val="E66138"/>
                          </a:solidFill>
                          <a:latin typeface="微软雅黑" panose="020B0503020204020204" pitchFamily="34" charset="-122"/>
                          <a:ea typeface="微软雅黑" panose="020B0503020204020204" pitchFamily="34" charset="-122"/>
                        </a:rPr>
                        <a:t>ために</a:t>
                      </a:r>
                      <a:r>
                        <a:rPr lang="ja-JP" altLang="en-US" sz="1800" dirty="0">
                          <a:latin typeface="微软雅黑" panose="020B0503020204020204" pitchFamily="34" charset="-122"/>
                          <a:ea typeface="微软雅黑" panose="020B0503020204020204" pitchFamily="34" charset="-122"/>
                        </a:rPr>
                        <a:t>、家を改築した。</a:t>
                      </a:r>
                      <a:endParaRPr lang="ja-JP" altLang="en-US" sz="1800" dirty="0">
                        <a:latin typeface="微软雅黑" panose="020B0503020204020204" pitchFamily="34" charset="-122"/>
                        <a:ea typeface="微软雅黑" panose="020B0503020204020204" pitchFamily="34" charset="-122"/>
                      </a:endParaRPr>
                    </a:p>
                  </a:txBody>
                  <a:tcPr/>
                </a:tc>
              </a:tr>
              <a:tr h="520700">
                <a:tc>
                  <a:txBody>
                    <a:bodyPr/>
                    <a:p>
                      <a:pPr>
                        <a:buNone/>
                      </a:pPr>
                      <a:r>
                        <a:rPr lang="ja-JP" altLang="ja-JP" sz="2000" dirty="0">
                          <a:sym typeface="+mn-ea"/>
                        </a:rPr>
                        <a:t>みたいだ</a:t>
                      </a:r>
                      <a:endParaRPr lang="ja-JP" altLang="ja-JP" sz="2000" dirty="0">
                        <a:sym typeface="+mn-ea"/>
                      </a:endParaRPr>
                    </a:p>
                    <a:p>
                      <a:pPr>
                        <a:buNone/>
                      </a:pPr>
                      <a:r>
                        <a:rPr lang="en-US" altLang="ja-JP" sz="2000" dirty="0">
                          <a:sym typeface="+mn-ea"/>
                          <a:hlinkClick r:id="rId6" action="ppaction://hlinksldjump"/>
                        </a:rPr>
                        <a:t>7-2-1</a:t>
                      </a:r>
                      <a:r>
                        <a:rPr lang="ja-JP" altLang="en-US" sz="2000" dirty="0">
                          <a:sym typeface="+mn-ea"/>
                          <a:hlinkClick r:id="rId6" action="ppaction://hlinksldjump"/>
                        </a:rPr>
                        <a:t>　</a:t>
                      </a:r>
                      <a:r>
                        <a:rPr lang="en-US" altLang="ja-JP" sz="2000" dirty="0">
                          <a:sym typeface="+mn-ea"/>
                          <a:hlinkClick r:id="rId6" action="ppaction://hlinksldjump"/>
                        </a:rPr>
                        <a:t>N</a:t>
                      </a:r>
                      <a:r>
                        <a:rPr lang="ja-JP" altLang="en-US" sz="2000" dirty="0">
                          <a:sym typeface="+mn-ea"/>
                          <a:hlinkClick r:id="rId6" action="ppaction://hlinksldjump"/>
                        </a:rPr>
                        <a:t>みたいだ</a:t>
                      </a:r>
                      <a:r>
                        <a:rPr lang="en-US" altLang="ja-JP" sz="2000" dirty="0">
                          <a:sym typeface="+mn-ea"/>
                        </a:rPr>
                        <a:t>&lt;</a:t>
                      </a:r>
                      <a:r>
                        <a:rPr lang="ja-JP" altLang="en-US" sz="2000" dirty="0">
                          <a:sym typeface="+mn-ea"/>
                        </a:rPr>
                        <a:t>比喻、示例</a:t>
                      </a:r>
                      <a:r>
                        <a:rPr lang="en-US" altLang="ja-JP" sz="2000" dirty="0">
                          <a:sym typeface="+mn-ea"/>
                        </a:rPr>
                        <a:t>&gt;</a:t>
                      </a:r>
                      <a:endParaRPr lang="en-US" altLang="ja-JP" sz="2000" dirty="0">
                        <a:sym typeface="+mn-ea"/>
                      </a:endParaRPr>
                    </a:p>
                    <a:p>
                      <a:pPr>
                        <a:buNone/>
                      </a:pPr>
                      <a:r>
                        <a:rPr lang="en-US" altLang="ja-JP" sz="2000" dirty="0">
                          <a:sym typeface="+mn-ea"/>
                          <a:hlinkClick r:id="rId7" action="ppaction://hlinksldjump"/>
                        </a:rPr>
                        <a:t>9-1-2</a:t>
                      </a:r>
                      <a:r>
                        <a:rPr lang="ja-JP" altLang="en-US" sz="2000" dirty="0">
                          <a:sym typeface="+mn-ea"/>
                          <a:hlinkClick r:id="rId7" action="ppaction://hlinksldjump"/>
                        </a:rPr>
                        <a:t>　</a:t>
                      </a:r>
                      <a:r>
                        <a:rPr lang="en-US" altLang="ja-JP" sz="2000" dirty="0">
                          <a:sym typeface="+mn-ea"/>
                          <a:hlinkClick r:id="rId7" action="ppaction://hlinksldjump"/>
                        </a:rPr>
                        <a:t>N</a:t>
                      </a:r>
                      <a:r>
                        <a:rPr lang="ja-JP" altLang="en-US" sz="2000" dirty="0">
                          <a:sym typeface="+mn-ea"/>
                          <a:hlinkClick r:id="rId7" action="ppaction://hlinksldjump"/>
                        </a:rPr>
                        <a:t>みたいだ</a:t>
                      </a:r>
                      <a:r>
                        <a:rPr lang="en-US" altLang="ja-JP" sz="2000" dirty="0">
                          <a:sym typeface="+mn-ea"/>
                        </a:rPr>
                        <a:t>&lt;</a:t>
                      </a:r>
                      <a:r>
                        <a:rPr lang="ja-JP" altLang="en-US" sz="2000" dirty="0">
                          <a:sym typeface="+mn-ea"/>
                        </a:rPr>
                        <a:t>推测</a:t>
                      </a:r>
                      <a:r>
                        <a:rPr lang="en-US" altLang="ja-JP" sz="2000" dirty="0">
                          <a:sym typeface="+mn-ea"/>
                        </a:rPr>
                        <a:t>&gt;</a:t>
                      </a:r>
                      <a:endParaRPr lang="ja-JP" altLang="ja-JP" sz="2000" dirty="0">
                        <a:sym typeface="+mn-ea"/>
                      </a:endParaRPr>
                    </a:p>
                  </a:txBody>
                  <a:tcPr anchor="ctr"/>
                </a:tc>
                <a:tc>
                  <a:txBody>
                    <a:bodyPr/>
                    <a:p>
                      <a:pPr algn="l">
                        <a:lnSpc>
                          <a:spcPct val="120000"/>
                        </a:lnSpc>
                        <a:buNone/>
                      </a:pPr>
                      <a:r>
                        <a:rPr lang="zh-CN" altLang="en-US" sz="1800" b="1" dirty="0">
                          <a:solidFill>
                            <a:schemeClr val="tx1"/>
                          </a:solidFill>
                          <a:latin typeface="Kozuka Gothic Pr6N R" panose="020B0400000000000000" pitchFamily="34" charset="-128"/>
                          <a:ea typeface="宋体" panose="02010600030101010101" pitchFamily="2" charset="-122"/>
                        </a:rPr>
                        <a:t>简体</a:t>
                      </a:r>
                      <a:r>
                        <a:rPr lang="en-US" altLang="zh-CN" sz="1800" b="1" dirty="0">
                          <a:solidFill>
                            <a:schemeClr val="tx1"/>
                          </a:solidFill>
                          <a:latin typeface="Kozuka Gothic Pr6N R" panose="020B0400000000000000" pitchFamily="34" charset="-128"/>
                          <a:ea typeface="宋体" panose="02010600030101010101" pitchFamily="2" charset="-122"/>
                        </a:rPr>
                        <a:t>+</a:t>
                      </a:r>
                      <a:r>
                        <a:rPr lang="ja-JP" altLang="en-US" sz="1800" b="1" dirty="0">
                          <a:solidFill>
                            <a:schemeClr val="tx1"/>
                          </a:solidFill>
                          <a:latin typeface="Kozuka Gothic Pr6N R" panose="020B0400000000000000" pitchFamily="34" charset="-128"/>
                          <a:ea typeface="宋体" panose="02010600030101010101" pitchFamily="2" charset="-122"/>
                        </a:rPr>
                        <a:t>みたいだ</a:t>
                      </a:r>
                      <a:endParaRPr lang="ja-JP" altLang="en-US" sz="1800" b="1" dirty="0">
                        <a:solidFill>
                          <a:schemeClr val="tx1"/>
                        </a:solidFill>
                        <a:latin typeface="Kozuka Gothic Pr6N R" panose="020B0400000000000000" pitchFamily="34" charset="-128"/>
                        <a:ea typeface="宋体" panose="02010600030101010101" pitchFamily="2" charset="-122"/>
                      </a:endParaRPr>
                    </a:p>
                  </a:txBody>
                  <a:tcPr/>
                </a:tc>
                <a:tc>
                  <a:txBody>
                    <a:bodyPr/>
                    <a:p>
                      <a:pPr>
                        <a:lnSpc>
                          <a:spcPct val="120000"/>
                        </a:lnSpc>
                        <a:spcBef>
                          <a:spcPct val="0"/>
                        </a:spcBef>
                        <a:buClr>
                          <a:schemeClr val="tx1"/>
                        </a:buClr>
                        <a:buNone/>
                      </a:pPr>
                      <a:r>
                        <a:rPr lang="ja-JP" altLang="en-US" sz="1800" dirty="0">
                          <a:latin typeface="Kozuka Gothic Pr6N R" panose="020B0400000000000000" pitchFamily="34" charset="-128"/>
                          <a:ea typeface="Kozuka Gothic Pr6N R" panose="020B0400000000000000" pitchFamily="34" charset="-128"/>
                          <a:sym typeface="+mn-ea"/>
                        </a:rPr>
                        <a:t>妹は髪が短くて、まるで</a:t>
                      </a:r>
                      <a:r>
                        <a:rPr lang="ja-JP" altLang="en-US" sz="1800" u="sng" dirty="0">
                          <a:latin typeface="Kozuka Gothic Pr6N R" panose="020B0400000000000000" pitchFamily="34" charset="-128"/>
                          <a:ea typeface="Kozuka Gothic Pr6N R" panose="020B0400000000000000" pitchFamily="34" charset="-128"/>
                          <a:sym typeface="+mn-ea"/>
                        </a:rPr>
                        <a:t>男の子</a:t>
                      </a:r>
                      <a:r>
                        <a:rPr lang="ja-JP" altLang="en-US" sz="1800" dirty="0">
                          <a:solidFill>
                            <a:srgbClr val="E66138"/>
                          </a:solidFill>
                          <a:latin typeface="Kozuka Gothic Pr6N R" panose="020B0400000000000000" pitchFamily="34" charset="-128"/>
                          <a:ea typeface="Kozuka Gothic Pr6N R" panose="020B0400000000000000" pitchFamily="34" charset="-128"/>
                          <a:sym typeface="+mn-ea"/>
                        </a:rPr>
                        <a:t>みたいです</a:t>
                      </a:r>
                      <a:r>
                        <a:rPr lang="ja-JP" altLang="en-US" sz="1800" dirty="0">
                          <a:latin typeface="Kozuka Gothic Pr6N R" panose="020B0400000000000000" pitchFamily="34" charset="-128"/>
                          <a:ea typeface="Kozuka Gothic Pr6N R" panose="020B0400000000000000" pitchFamily="34" charset="-128"/>
                          <a:sym typeface="+mn-ea"/>
                        </a:rPr>
                        <a:t>。</a:t>
                      </a:r>
                      <a:endParaRPr lang="ja-JP" altLang="en-US" sz="1800" dirty="0">
                        <a:latin typeface="Kozuka Gothic Pr6N R" panose="020B0400000000000000" pitchFamily="34" charset="-128"/>
                        <a:ea typeface="Kozuka Gothic Pr6N R" panose="020B0400000000000000" pitchFamily="34" charset="-128"/>
                        <a:sym typeface="+mn-ea"/>
                      </a:endParaRPr>
                    </a:p>
                    <a:p>
                      <a:pPr>
                        <a:lnSpc>
                          <a:spcPct val="120000"/>
                        </a:lnSpc>
                        <a:spcBef>
                          <a:spcPct val="0"/>
                        </a:spcBef>
                        <a:buClr>
                          <a:schemeClr val="tx1"/>
                        </a:buClr>
                        <a:buNone/>
                      </a:pPr>
                      <a:r>
                        <a:rPr lang="ja-JP" altLang="en-US" sz="1800" noProof="0" dirty="0">
                          <a:ln>
                            <a:noFill/>
                          </a:ln>
                          <a:effectLst/>
                          <a:uLnTx/>
                          <a:uFillTx/>
                          <a:latin typeface="Kozuka Gothic Pro R" panose="020B0400000000000000" pitchFamily="34" charset="-128"/>
                          <a:ea typeface="Kozuka Gothic Pro R" panose="020B0400000000000000" pitchFamily="34" charset="-128"/>
                          <a:sym typeface="+mn-ea"/>
                        </a:rPr>
                        <a:t>李さんは最近忙しい</a:t>
                      </a:r>
                      <a:r>
                        <a:rPr lang="ja-JP" altLang="en-US" sz="18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みたいだ</a:t>
                      </a:r>
                      <a:r>
                        <a:rPr lang="ja-JP" altLang="en-US" sz="1800" noProof="0" dirty="0">
                          <a:ln>
                            <a:noFill/>
                          </a:ln>
                          <a:effectLst/>
                          <a:uLnTx/>
                          <a:uFillTx/>
                          <a:latin typeface="Kozuka Gothic Pro R" panose="020B0400000000000000" pitchFamily="34" charset="-128"/>
                          <a:ea typeface="Kozuka Gothic Pro R" panose="020B0400000000000000" pitchFamily="34" charset="-128"/>
                          <a:sym typeface="+mn-ea"/>
                        </a:rPr>
                        <a:t>ね。</a:t>
                      </a:r>
                      <a:endParaRPr lang="en-US" altLang="ja-JP" sz="1800" dirty="0">
                        <a:latin typeface="Kozuka Gothic Pr6N R" panose="020B0400000000000000" pitchFamily="34" charset="-128"/>
                        <a:ea typeface="Kozuka Gothic Pr6N R" panose="020B0400000000000000" pitchFamily="34" charset="-128"/>
                      </a:endParaRPr>
                    </a:p>
                  </a:txBody>
                  <a:tcPr/>
                </a:tc>
              </a:tr>
              <a:tr h="520700">
                <a:tc>
                  <a:txBody>
                    <a:bodyPr/>
                    <a:p>
                      <a:pPr>
                        <a:buNone/>
                      </a:pPr>
                      <a:r>
                        <a:rPr lang="ja-JP" altLang="ja-JP" sz="2000" dirty="0">
                          <a:sym typeface="+mn-ea"/>
                        </a:rPr>
                        <a:t>らしい</a:t>
                      </a:r>
                      <a:endParaRPr lang="ja-JP" altLang="ja-JP" sz="2000" dirty="0">
                        <a:sym typeface="+mn-ea"/>
                      </a:endParaRPr>
                    </a:p>
                    <a:p>
                      <a:pPr>
                        <a:buNone/>
                      </a:pPr>
                      <a:r>
                        <a:rPr lang="en-US" altLang="ja-JP" sz="2000" dirty="0">
                          <a:sym typeface="+mn-ea"/>
                          <a:hlinkClick r:id="rId8" action="ppaction://hlinksldjump"/>
                        </a:rPr>
                        <a:t>1-2-5</a:t>
                      </a:r>
                      <a:r>
                        <a:rPr lang="ja-JP" altLang="en-US" sz="2000" dirty="0">
                          <a:hlinkClick r:id="rId8" action="ppaction://hlinksldjump"/>
                        </a:rPr>
                        <a:t>らしい</a:t>
                      </a:r>
                      <a:r>
                        <a:rPr lang="en-US" altLang="ja-JP" sz="2000" dirty="0">
                          <a:hlinkClick r:id="rId8" action="ppaction://hlinksldjump"/>
                        </a:rPr>
                        <a:t>/</a:t>
                      </a:r>
                      <a:r>
                        <a:rPr lang="ja-JP" altLang="en-US" sz="2000" dirty="0">
                          <a:hlinkClick r:id="rId8" action="ppaction://hlinksldjump"/>
                        </a:rPr>
                        <a:t>らしさ</a:t>
                      </a:r>
                      <a:r>
                        <a:rPr lang="en-US" altLang="ja-JP" sz="2000" dirty="0">
                          <a:sym typeface="+mn-ea"/>
                        </a:rPr>
                        <a:t>&lt;</a:t>
                      </a:r>
                      <a:r>
                        <a:rPr lang="zh-CN" altLang="ja-JP" sz="2000" dirty="0">
                          <a:sym typeface="+mn-ea"/>
                        </a:rPr>
                        <a:t>风格</a:t>
                      </a:r>
                      <a:r>
                        <a:rPr lang="ja-JP" altLang="en-US" sz="2000" dirty="0">
                          <a:sym typeface="+mn-ea"/>
                        </a:rPr>
                        <a:t>、</a:t>
                      </a:r>
                      <a:r>
                        <a:rPr lang="zh-CN" altLang="ja-JP" sz="2000" dirty="0">
                          <a:sym typeface="+mn-ea"/>
                        </a:rPr>
                        <a:t>特征</a:t>
                      </a:r>
                      <a:r>
                        <a:rPr lang="en-US" altLang="ja-JP" sz="2000" dirty="0">
                          <a:sym typeface="+mn-ea"/>
                        </a:rPr>
                        <a:t>&gt;</a:t>
                      </a:r>
                      <a:endParaRPr lang="en-US" altLang="ja-JP" sz="2000" dirty="0">
                        <a:sym typeface="+mn-ea"/>
                      </a:endParaRPr>
                    </a:p>
                    <a:p>
                      <a:pPr>
                        <a:buNone/>
                      </a:pPr>
                      <a:r>
                        <a:rPr lang="en-US" altLang="ja-JP" sz="2000" dirty="0">
                          <a:sym typeface="+mn-ea"/>
                          <a:hlinkClick r:id="rId8" action="ppaction://hlinksldjump"/>
                        </a:rPr>
                        <a:t>8-2-2</a:t>
                      </a:r>
                      <a:r>
                        <a:rPr lang="ja-JP" altLang="en-US" sz="2000" dirty="0">
                          <a:sym typeface="+mn-ea"/>
                          <a:hlinkClick r:id="rId8" action="ppaction://hlinksldjump"/>
                        </a:rPr>
                        <a:t>らしい</a:t>
                      </a:r>
                      <a:r>
                        <a:rPr lang="en-US" altLang="ja-JP" sz="2000" dirty="0">
                          <a:sym typeface="+mn-ea"/>
                        </a:rPr>
                        <a:t>&lt;</a:t>
                      </a:r>
                      <a:r>
                        <a:rPr sz="2000" dirty="0">
                          <a:sym typeface="+mn-ea"/>
                        </a:rPr>
                        <a:t>传闻、推测</a:t>
                      </a:r>
                      <a:r>
                        <a:rPr lang="en-US" altLang="ja-JP" sz="2000" dirty="0">
                          <a:sym typeface="+mn-ea"/>
                        </a:rPr>
                        <a:t>&gt;</a:t>
                      </a:r>
                      <a:endParaRPr lang="en-US" altLang="ja-JP" sz="2000" dirty="0">
                        <a:sym typeface="+mn-ea"/>
                      </a:endParaRPr>
                    </a:p>
                  </a:txBody>
                  <a:tcPr anchor="ctr"/>
                </a:tc>
                <a:tc>
                  <a:txBody>
                    <a:bodyPr/>
                    <a:p>
                      <a:pPr algn="l">
                        <a:lnSpc>
                          <a:spcPct val="120000"/>
                        </a:lnSpc>
                        <a:buNone/>
                      </a:pPr>
                      <a:r>
                        <a:rPr lang="ja-JP" altLang="en-US" sz="1800" dirty="0">
                          <a:solidFill>
                            <a:schemeClr val="tx1"/>
                          </a:solidFill>
                          <a:latin typeface="Kozuka Gothic Pr6N R" panose="020B0400000000000000" pitchFamily="34" charset="-128"/>
                          <a:ea typeface="Kozuka Gothic Pr6N R" panose="020B0400000000000000" pitchFamily="34" charset="-128"/>
                        </a:rPr>
                        <a:t>Ｎ＋らしい</a:t>
                      </a:r>
                      <a:r>
                        <a:rPr lang="en-US" altLang="ja-JP" sz="1800" dirty="0">
                          <a:solidFill>
                            <a:schemeClr val="tx1"/>
                          </a:solidFill>
                          <a:latin typeface="Kozuka Gothic Pr6N R" panose="020B0400000000000000" pitchFamily="34" charset="-128"/>
                          <a:ea typeface="Kozuka Gothic Pr6N R" panose="020B0400000000000000" pitchFamily="34" charset="-128"/>
                        </a:rPr>
                        <a:t>  </a:t>
                      </a:r>
                      <a:r>
                        <a:rPr lang="ja-JP" altLang="en-US" sz="1800" dirty="0">
                          <a:solidFill>
                            <a:schemeClr val="tx1"/>
                          </a:solidFill>
                          <a:latin typeface="Kozuka Gothic Pr6N R" panose="020B0400000000000000" pitchFamily="34" charset="-128"/>
                          <a:ea typeface="Kozuka Gothic Pr6N R" panose="020B0400000000000000" pitchFamily="34" charset="-128"/>
                        </a:rPr>
                        <a:t>　</a:t>
                      </a:r>
                      <a:endParaRPr lang="zh-CN" altLang="en-US" sz="1800" b="1" dirty="0">
                        <a:solidFill>
                          <a:schemeClr val="tx1"/>
                        </a:solidFill>
                        <a:latin typeface="Kozuka Gothic Pr6N R" panose="020B0400000000000000" pitchFamily="34" charset="-128"/>
                        <a:ea typeface="宋体" panose="02010600030101010101" pitchFamily="2" charset="-122"/>
                      </a:endParaRPr>
                    </a:p>
                  </a:txBody>
                  <a:tcPr/>
                </a:tc>
                <a:tc>
                  <a:txBody>
                    <a:bodyPr/>
                    <a:p>
                      <a:pPr>
                        <a:lnSpc>
                          <a:spcPct val="120000"/>
                        </a:lnSpc>
                        <a:spcBef>
                          <a:spcPct val="0"/>
                        </a:spcBef>
                        <a:buClr>
                          <a:schemeClr val="tx1"/>
                        </a:buClr>
                        <a:buNone/>
                      </a:pPr>
                      <a:r>
                        <a:rPr lang="en-US" altLang="ja-JP" sz="1800" dirty="0">
                          <a:latin typeface="Kozuka Gothic Pr6N R" panose="020B0400000000000000" pitchFamily="34" charset="-128"/>
                          <a:ea typeface="Kozuka Gothic Pr6N R" panose="020B0400000000000000" pitchFamily="34" charset="-128"/>
                        </a:rPr>
                        <a:t>彼の行動はぜんぜん男</a:t>
                      </a:r>
                      <a:r>
                        <a:rPr lang="ja-JP" altLang="en-US" sz="1800" dirty="0">
                          <a:solidFill>
                            <a:srgbClr val="E66138"/>
                          </a:solidFill>
                          <a:latin typeface="Kozuka Gothic Pr6N R" panose="020B0400000000000000" pitchFamily="34" charset="-128"/>
                          <a:ea typeface="Kozuka Gothic Pr6N R" panose="020B0400000000000000" pitchFamily="34" charset="-128"/>
                        </a:rPr>
                        <a:t>らしくない</a:t>
                      </a:r>
                      <a:r>
                        <a:rPr lang="en-US" altLang="ja-JP" sz="1800" dirty="0">
                          <a:latin typeface="Kozuka Gothic Pr6N R" panose="020B0400000000000000" pitchFamily="34" charset="-128"/>
                          <a:ea typeface="Kozuka Gothic Pr6N R" panose="020B0400000000000000" pitchFamily="34" charset="-128"/>
                        </a:rPr>
                        <a:t>と思う。</a:t>
                      </a:r>
                      <a:endParaRPr lang="en-US" altLang="ja-JP" sz="1800" dirty="0">
                        <a:latin typeface="Kozuka Gothic Pr6N R" panose="020B0400000000000000" pitchFamily="34" charset="-128"/>
                        <a:ea typeface="Kozuka Gothic Pr6N R" panose="020B0400000000000000" pitchFamily="34" charset="-128"/>
                      </a:endParaRPr>
                    </a:p>
                    <a:p>
                      <a:pPr>
                        <a:lnSpc>
                          <a:spcPct val="120000"/>
                        </a:lnSpc>
                        <a:spcBef>
                          <a:spcPct val="0"/>
                        </a:spcBef>
                        <a:buClr>
                          <a:schemeClr val="tx1"/>
                        </a:buClr>
                        <a:buNone/>
                      </a:pPr>
                      <a:r>
                        <a:rPr lang="en-US" altLang="ja-JP" sz="1800" dirty="0">
                          <a:latin typeface="Kozuka Gothic Pr6N R" panose="020B0400000000000000" pitchFamily="34" charset="-128"/>
                          <a:ea typeface="Kozuka Gothic Pr6N R" panose="020B0400000000000000" pitchFamily="34" charset="-128"/>
                        </a:rPr>
                        <a:t>あまりうまくいかなかった</a:t>
                      </a:r>
                      <a:r>
                        <a:rPr lang="ja-JP" altLang="en-US" sz="1800" dirty="0">
                          <a:solidFill>
                            <a:srgbClr val="E66138"/>
                          </a:solidFill>
                          <a:latin typeface="Kozuka Gothic Pr6N R" panose="020B0400000000000000" pitchFamily="34" charset="-128"/>
                          <a:ea typeface="Kozuka Gothic Pr6N R" panose="020B0400000000000000" pitchFamily="34" charset="-128"/>
                        </a:rPr>
                        <a:t>らしい</a:t>
                      </a:r>
                      <a:r>
                        <a:rPr lang="en-US" altLang="ja-JP" sz="1800" dirty="0">
                          <a:latin typeface="Kozuka Gothic Pr6N R" panose="020B0400000000000000" pitchFamily="34" charset="-128"/>
                          <a:ea typeface="Kozuka Gothic Pr6N R" panose="020B0400000000000000" pitchFamily="34" charset="-128"/>
                        </a:rPr>
                        <a:t>ですよ。</a:t>
                      </a:r>
                      <a:endParaRPr lang="en-US" altLang="ja-JP" sz="1800" dirty="0">
                        <a:latin typeface="Kozuka Gothic Pr6N R" panose="020B0400000000000000" pitchFamily="34" charset="-128"/>
                        <a:ea typeface="Kozuka Gothic Pr6N R" panose="020B0400000000000000" pitchFamily="34" charset="-128"/>
                      </a:endParaRPr>
                    </a:p>
                  </a:txBody>
                  <a:tcPr/>
                </a:tc>
              </a:tr>
            </a:tbl>
          </a:graphicData>
        </a:graphic>
      </p:graphicFrame>
      <p:pic>
        <p:nvPicPr>
          <p:cNvPr id="79" name="图片 78">
            <a:hlinkClick r:id="rId9" action="ppaction://hlinksldjump"/>
          </p:cNvPr>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grpSp>
        <p:nvGrpSpPr>
          <p:cNvPr id="76" name="Group 4"/>
          <p:cNvGrpSpPr>
            <a:grpSpLocks noChangeAspect="1"/>
          </p:cNvGrpSpPr>
          <p:nvPr/>
        </p:nvGrpSpPr>
        <p:grpSpPr bwMode="auto">
          <a:xfrm>
            <a:off x="4561493" y="361179"/>
            <a:ext cx="3070284" cy="787401"/>
            <a:chOff x="2364" y="234"/>
            <a:chExt cx="2556" cy="926"/>
          </a:xfrm>
          <a:solidFill>
            <a:schemeClr val="tx1">
              <a:lumMod val="65000"/>
              <a:lumOff val="35000"/>
            </a:schemeClr>
          </a:solidFill>
        </p:grpSpPr>
        <p:sp>
          <p:nvSpPr>
            <p:cNvPr id="78"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0"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1"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2"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3"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4"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5"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6"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7"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8"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9"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0"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1"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2"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3"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4"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5"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6"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7"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8"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9"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0"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1"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2"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3"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4"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5"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6"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7"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8"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9"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0"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1"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2"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3"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4"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5"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6"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7"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8"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9"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0"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1"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2"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3"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124" name="文本框 136"/>
          <p:cNvSpPr txBox="1">
            <a:spLocks noChangeArrowheads="1"/>
          </p:cNvSpPr>
          <p:nvPr/>
        </p:nvSpPr>
        <p:spPr bwMode="auto">
          <a:xfrm>
            <a:off x="4820636" y="47234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六、助动词</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49935" y="337185"/>
            <a:ext cx="10547350" cy="6183630"/>
          </a:xfrm>
          <a:prstGeom prst="rect">
            <a:avLst/>
          </a:prstGeom>
          <a:noFill/>
        </p:spPr>
        <p:txBody>
          <a:bodyPr wrap="square" rtlCol="0">
            <a:noAutofit/>
          </a:bodyPr>
          <a:p>
            <a:pPr indent="0" fontAlgn="auto">
              <a:lnSpc>
                <a:spcPct val="15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〜そうだ</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〈征兆、推测〉</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「そうだ」可以表示征兆、推测等意义。</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 表示征兆</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意义 </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表示将要发生某动作或变化的征兆。</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译 文 :马上要……; 就要……; 快要……</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接续 : 动词第一连用形+ そうだ/そうな+ 名词 </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否定:动词第一连用形+ そうにもない/そうもない/そうにない</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说 明 :常与副词「今にも」搭配使用。</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空が暗くて、今にも雪が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降りそうだ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本棚から本が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落ちそうだ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寒くて</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死にそうだ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今日は雨が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降りそうな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天気ですね。</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 もう約束の時間を30分も過ぎたから、彼女は</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来そうにもない</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12495" y="555625"/>
            <a:ext cx="10372725" cy="5746750"/>
          </a:xfrm>
          <a:prstGeom prst="rect">
            <a:avLst/>
          </a:prstGeom>
          <a:noFill/>
        </p:spPr>
        <p:txBody>
          <a:bodyPr wrap="square" rtlCol="0">
            <a:spAutoFit/>
          </a:bodyPr>
          <a:p>
            <a:pPr>
              <a:lnSpc>
                <a:spcPct val="130000"/>
              </a:lnSpc>
            </a:pP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〜そうだ</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〈征兆、推测〉</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 表示推测</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意 义 :表示说话人根据事物的外表或某些情况、经验来进行猜测、推断。</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译 文 :看上去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看起来</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的样子</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接续:形容词词干/动词第一连用形+ そうだ</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そうな+ 名词/ そうに+ 动词）</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否定 :形容词词干+ そうではない</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くなさそうだ/A </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ではなさそうだ</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（1）みんな、とても</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楽しそう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です。</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（2）王さんのお弁当は</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おいしそう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ですね。</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（3）この靴は</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丈夫そう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ですね。</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（4）この目標は楽に</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実現しそう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ですね。</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（5）王さんは少し</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苦しそう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な顔をしている。</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（6）高橋さんは</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楽しそう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に春節の話をしました。</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67995" y="506095"/>
            <a:ext cx="11229975" cy="6134735"/>
          </a:xfrm>
          <a:prstGeom prst="rect">
            <a:avLst/>
          </a:prstGeom>
          <a:noFill/>
        </p:spPr>
        <p:txBody>
          <a:bodyPr wrap="square" rtlCol="0">
            <a:spAutoFit/>
          </a:bodyPr>
          <a:p>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〜そうだ</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〈征兆、推测〉</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 表示推测</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意 义 :表示说话人根据事物的外表或某些情况、经验来进行猜测、推断。</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译 文 :看上去 ; 看起来 ；... 的样子</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接续:形容词词干/动词第一连用形+ そうだ</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そうな+ 名词/ そうに+ 动词）</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否定 :形容词词干+ そうではない</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くなさそうだ/A </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ではなさそうだ</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 この小説はあまり</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おもしろそうではない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おもしろくなさそうだ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20000"/>
              </a:lnSpc>
            </a:pP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（8）</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彼は体が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丈夫そうではない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丈夫</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ではなさそうだ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20000"/>
              </a:lnSpc>
            </a:pPr>
            <a:r>
              <a:rPr lang="zh-CN" altLang="en-US" sz="2000" b="1">
                <a:solidFill>
                  <a:srgbClr val="FF0000"/>
                </a:solidFill>
                <a:sym typeface="+mn-ea"/>
              </a:rPr>
              <a:t>注意：「</a:t>
            </a:r>
            <a:r>
              <a:rPr lang="zh-CN" altLang="en-US" sz="2000" b="1">
                <a:solidFill>
                  <a:srgbClr val="FF0000"/>
                </a:solidFill>
                <a:sym typeface="+mn-ea"/>
              </a:rPr>
              <a:t>そうだ」在接形容词 「よい」 「ない」以及形容词的简体否定形时要变成 「〜さそうだ」的形式。</a:t>
            </a:r>
            <a:endParaRPr lang="zh-CN" altLang="en-US" sz="2000" b="1">
              <a:solidFill>
                <a:srgbClr val="FF0000"/>
              </a:solidFill>
            </a:endParaRPr>
          </a:p>
          <a:p>
            <a:pPr>
              <a:lnSpc>
                <a:spcPct val="140000"/>
              </a:lnSpc>
            </a:pPr>
            <a:r>
              <a:rPr lang="en-US" altLang="zh-CN" sz="2000" b="1">
                <a:solidFill>
                  <a:srgbClr val="FF0000"/>
                </a:solidFill>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9</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張さんは頭が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よさそうだ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4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(10)</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あの人はお金が</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なさそうだ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4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(11)</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今度のテストは</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難しくなさそうだ</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636" y="189596"/>
            <a:ext cx="10675299" cy="647763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～そうだ</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间接引语</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意义：表示间接引语，用于说话人转述从其他地方获得的信息。</a:t>
            </a:r>
            <a:endPar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译文：听说</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；据说</a:t>
            </a:r>
            <a:r>
              <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简体句子+</a:t>
            </a:r>
            <a:r>
              <a:rPr lang="zh-CN" altLang="en-US"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そうだ</a:t>
            </a:r>
            <a:endPar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说明：可以使用</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ja-JP" altLang="zh-CN"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によると</a:t>
            </a:r>
            <a:r>
              <a:rPr lang="ja-JP"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来明确指出信息的来源。</a:t>
            </a:r>
            <a:endParaRPr kumimoji="0" lang="en-US" altLang="zh-CN" sz="2000" b="0" i="0"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１</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初めて買ってみたら一等に</a:t>
            </a:r>
            <a:r>
              <a:rPr lang="ja-JP" altLang="zh-CN"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当たった</a:t>
            </a:r>
            <a:r>
              <a:rPr lang="ja-JP" altLang="zh-CN"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そうです</a:t>
            </a:r>
            <a:r>
              <a:rPr lang="ja-JP"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2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２</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今年の夏は</a:t>
            </a:r>
            <a:r>
              <a:rPr lang="ja-JP" altLang="zh-CN"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暑い</a:t>
            </a:r>
            <a:r>
              <a:rPr lang="ja-JP" altLang="zh-CN"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そうです</a:t>
            </a:r>
            <a:r>
              <a:rPr lang="ja-JP" altLang="en-US" sz="22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2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３</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李さんはクラスで英語がいちばんよく</a:t>
            </a:r>
            <a:r>
              <a:rPr lang="ja-JP" altLang="zh-CN"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できる</a:t>
            </a:r>
            <a:r>
              <a:rPr lang="ja-JP" altLang="zh-CN"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そうです</a:t>
            </a:r>
            <a:r>
              <a:rPr lang="ja-JP" altLang="en-US" sz="22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200" b="0" i="0"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４</a:t>
            </a:r>
            <a:r>
              <a:rPr lang="en-US" altLang="ja-JP"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天気予報によると、明日は</a:t>
            </a:r>
            <a:r>
              <a:rPr lang="ja-JP" altLang="zh-CN"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雨だ</a:t>
            </a:r>
            <a:r>
              <a:rPr lang="ja-JP" altLang="zh-CN"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そうだ</a:t>
            </a:r>
            <a:r>
              <a:rPr lang="ja-JP" altLang="en-US" sz="2200" dirty="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2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( 5 )</a:t>
            </a:r>
            <a:r>
              <a:rPr lang="ja-JP" altLang="en-US"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大学</a:t>
            </a:r>
            <a:r>
              <a:rPr lang="ja-JP"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新聞によると、シンポジウムに３００人が</a:t>
            </a:r>
            <a:r>
              <a:rPr lang="ja-JP" altLang="zh-CN"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集まった</a:t>
            </a:r>
            <a:r>
              <a:rPr lang="ja-JP" altLang="zh-CN"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そうだ</a:t>
            </a:r>
            <a:r>
              <a:rPr lang="ja-JP" altLang="zh-CN"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2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表示间接引语的</a:t>
            </a:r>
            <a:r>
              <a:rPr lang="zh-CN" altLang="en-US" sz="22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「～そうだ」一般没有否定形式，要表达“听说不......，听说没......”的意思时，应当使用「～ないそうだ」的形式，而不是「～そうではない」。</a:t>
            </a:r>
            <a:endParaRPr lang="ja-JP" sz="2200" b="1" noProof="0" dirty="0">
              <a:ln>
                <a:noFill/>
              </a:ln>
              <a:solidFill>
                <a:schemeClr val="tx1"/>
              </a:solidFill>
              <a:effectLst/>
              <a:uLnTx/>
              <a:uFillTx/>
              <a:latin typeface="Kozuka Mincho Pro M" panose="02020600000000000000" pitchFamily="18" charset="-128"/>
              <a:ea typeface="Kozuka Mincho Pro M" panose="02020600000000000000" pitchFamily="18"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(６</a:t>
            </a:r>
            <a:r>
              <a:rPr lang="en-US"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田中先生は夏休みに日本にお帰りにならない</a:t>
            </a:r>
            <a:r>
              <a:rPr lang="ja-JP" altLang="zh-CN" sz="22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そうです</a:t>
            </a:r>
            <a:r>
              <a:rPr lang="ja-JP" altLang="ja-JP" sz="22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24865" y="459740"/>
            <a:ext cx="10345420" cy="5939155"/>
          </a:xfrm>
          <a:prstGeom prst="rect">
            <a:avLst/>
          </a:prstGeom>
          <a:noFill/>
        </p:spPr>
        <p:txBody>
          <a:bodyPr wrap="square" rtlCol="0">
            <a:spAutoFit/>
          </a:bodyPr>
          <a:lstStyle/>
          <a:p>
            <a:pPr marL="0" marR="0" lvl="0" algn="just" defTabSz="914400" rtl="0" eaLnBrk="1" fontAlgn="auto" latinLnBrk="0" hangingPunct="1">
              <a:lnSpc>
                <a:spcPct val="200000"/>
              </a:lnSpc>
              <a:spcAft>
                <a:spcPts val="0"/>
              </a:spcAft>
              <a:buClr>
                <a:prstClr val="black"/>
              </a:buClr>
              <a:buSzTx/>
              <a:buFontTx/>
              <a:buNone/>
              <a:defRPr/>
            </a:pPr>
            <a:r>
              <a:rPr kumimoji="0" lang="ja-JP"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Nのようだ</a:t>
            </a:r>
            <a:r>
              <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〈比喻、举例〉</a:t>
            </a:r>
            <a:endParaRPr kumimoji="0"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 のようだ」可以表示多种意义</a:t>
            </a:r>
            <a:r>
              <a:rPr kumimoji="0" 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本课学习比喻和举例的用法。</a:t>
            </a:r>
            <a:endPar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①表示比喻</a:t>
            </a:r>
            <a:endPar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a:t>
            </a:r>
            <a:r>
              <a:rPr kumimoji="0" 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表示明喻,将某事物比作「ようだ」前面的名词。</a:t>
            </a:r>
            <a:endPar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像 …… ; 就像……一样 ;宛如 ……</a:t>
            </a:r>
            <a:endPar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 のようだ名词+ のような+ 名词名词+ のように+ 动词/ 形容词</a:t>
            </a:r>
            <a:endPar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 </a:t>
            </a:r>
            <a:r>
              <a:rPr kumimoji="0" 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常与副词 「まるで」搭配使用。</a:t>
            </a:r>
            <a:r>
              <a:rPr kumimoji="0" 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口语形式：</a:t>
            </a:r>
            <a:r>
              <a:rPr kumimoji="0" lang="ja-JP"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みたいだ</a:t>
            </a:r>
            <a:r>
              <a:rPr kumimoji="0" lang="en-US" altLang="ja-JP"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Ｎみたいだ。</a:t>
            </a:r>
            <a:endParaRPr kumimoji="0" lang="ja-JP"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香山公園の頂上から見た景色は、まるで絵</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でした。</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妹は髪が短くて、まるで男の子</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です。</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豆腐料理ですが、肉</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な味がします。</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10月になったが、まだ8 月</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に暑い。</a:t>
            </a:r>
            <a:endParaRPr kumimoji="0" lang="ja-JP"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362951"/>
            <a:ext cx="10675299" cy="683196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〜ようだ</a:t>
            </a:r>
            <a:r>
              <a:rPr kumimoji="0" lang="ja-JP"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a:t>
            </a:r>
            <a:r>
              <a:rPr kumimoji="0" lang="ja-JP"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推</a:t>
            </a:r>
            <a:r>
              <a:rPr kumimoji="0" lang="zh-CN"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测</a:t>
            </a:r>
            <a:r>
              <a:rPr kumimoji="0" lang="ja-JP"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意义：表示说话人根据自己的印象、感觉、经验做出推测。</a:t>
            </a:r>
            <a:endParaRPr kumimoji="0" lang="en-US" altLang="zh-CN" sz="200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译文：大概</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吧；可能</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吧；好像</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接续：</a:t>
            </a:r>
            <a:r>
              <a:rPr lang="ja-JP"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动词、形容词的连体形</a:t>
            </a:r>
            <a:r>
              <a:rPr lang="en-US" altLang="ja-JP"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ようだ　　</a:t>
            </a:r>
            <a:r>
              <a:rPr lang="zh-CN" altLang="ja-JP"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动词连体形：简体直接加名词</a:t>
            </a:r>
            <a:endParaRPr lang="en-US" altLang="ja-JP" sz="2000" noProof="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ja-JP" sz="2000">
                <a:solidFill>
                  <a:prstClr val="black"/>
                </a:solidFill>
                <a:latin typeface="微软雅黑" panose="020B0503020204020204" pitchFamily="34" charset="-122"/>
                <a:ea typeface="微软雅黑" panose="020B0503020204020204" pitchFamily="34" charset="-122"/>
                <a:sym typeface="+mn-ea"/>
              </a:rPr>
              <a:t>          </a:t>
            </a:r>
            <a:r>
              <a:rPr lang="ja-JP"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r>
              <a:rPr lang="en-US" altLang="ja-JP"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の</a:t>
            </a:r>
            <a:r>
              <a:rPr lang="en-US" altLang="ja-JP"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ようだ</a:t>
            </a:r>
            <a:endParaRPr lang="en-US" altLang="ja-JP" sz="2000" noProof="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北京での生活を話したら、安心した</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ようでした</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rPr>
              <a:t>体がだるい［乏力］。風邪を引いた</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ようだ</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田中先生はお酒がお好きな</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ようです</a:t>
            </a:r>
            <a:r>
              <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ね。</a:t>
            </a:r>
            <a:endPar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(4)</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あの歌手は最近人気が高い</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ようです</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a:t>
            </a:r>
            <a:endPar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en-US" altLang="ja-JP" sz="240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通行止め［禁止通行］になっている。事故の</a:t>
            </a:r>
            <a:r>
              <a:rPr lang="ja-JP"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ようだ</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endParaRPr kumimoji="0" lang="ja-JP" altLang="en-US" sz="2400" b="0" i="0" u="none" strike="noStrike" kern="1200" cap="none" spc="0" normalizeH="0" baseline="0" noProof="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0395" y="558165"/>
            <a:ext cx="10912475" cy="5721350"/>
          </a:xfrm>
          <a:prstGeom prst="rect">
            <a:avLst/>
          </a:prstGeom>
          <a:noFill/>
        </p:spPr>
        <p:txBody>
          <a:bodyPr wrap="square" rtlCol="0">
            <a:noAutofit/>
          </a:bodyPr>
          <a:p>
            <a:r>
              <a:rPr sz="28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Nのようだ</a:t>
            </a:r>
            <a:r>
              <a:rPr altLang="en-US" sz="280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sym typeface="+mn-ea"/>
              </a:rPr>
              <a:t>〈比喻、举例〉</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 表示举例</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意义 :将 「ような/ように」前面的名词作为例子 , 表示某事物具有与其相同的 </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特征。</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译 文 :例如……; 同……一样 ;像 ……</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 续 :名词+ のような+ 名词</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ja-JP"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名词+ のように+ 动词/ 形容词</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ご存じ</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のように</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、中日は一衣帯水の隣国である。</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孫さん</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のように</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上手に日本語が話せる人はなかなかいません。</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私は東京</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大都会に住みたいです。</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50000"/>
              </a:lnSpc>
            </a:pP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京華大学</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のような</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キャンパスが広い大学へ留学したいと思いま す。</a:t>
            </a:r>
            <a:endPar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93725" y="440690"/>
            <a:ext cx="10769600" cy="581596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Nみたいだ</a:t>
            </a:r>
            <a:r>
              <a:rPr kumimoji="0" lang="ja-JP"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〈比喻、举例〉　</a:t>
            </a:r>
            <a:r>
              <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r>
              <a:rPr kumimoji="0" lang="ja-JP"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Kozuka Gothic Pro R" panose="020B0400000000000000" pitchFamily="34" charset="-128"/>
              </a:rPr>
              <a:t>　</a:t>
            </a:r>
            <a:endParaRPr kumimoji="0" lang="ja-JP"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 在本课中用于比喻和举例。</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 :好像……; 跟……一样;像 ……那样</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高橋さんみたいな綺麗な方はなかなか出会えません。</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接续: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名词+みたいだ</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 : 「みたいだ」接在名词的后面时, 与 「ようだ」的用法相同 ,它是「ようだ」的口语表现形式 ,多用于口语中。「みたいだ」的活用形式与</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Ⅱ</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类形容词相同。</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みたいに</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修饰用言（形容词、动词）</a:t>
            </a:r>
            <a:endPar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みたいな</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修饰体言（名词）</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まるで、このあいだみんなで見た映画の、あの主人公</a:t>
            </a:r>
            <a:r>
              <a:rPr lang="zh-CN"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みたいです</a:t>
            </a:r>
            <a:r>
              <a:rPr lang="zh-CN"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a:t>
            </a:r>
            <a:endPar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昨日、大好きな歌手に会った。まるで夢</a:t>
            </a:r>
            <a:r>
              <a:rPr lang="zh-CN"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みたいだ</a:t>
            </a:r>
            <a:r>
              <a:rPr lang="zh-CN"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lang="zh-CN"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まるで台風</a:t>
            </a:r>
            <a:r>
              <a:rPr lang="zh-CN"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みたいに</a:t>
            </a:r>
            <a:r>
              <a:rPr lang="zh-CN" altLang="en-US"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すごい風が吹いている</a:t>
            </a:r>
            <a:r>
              <a:rPr lang="ja-JP" altLang="zh-CN"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63611"/>
            <a:ext cx="10675299" cy="5588000"/>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Nみたいだ</a:t>
            </a:r>
            <a:r>
              <a:rPr kumimoji="0" lang="ja-JP" altLang="en-US" sz="280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Kozuka Gothic Pro R" panose="020B0400000000000000" pitchFamily="34" charset="-128"/>
              </a:rPr>
              <a:t>比喻、举例</a:t>
            </a:r>
            <a:r>
              <a:rPr kumimoji="0" lang="ja-JP" altLang="en-US" sz="2800" i="0" u="none" strike="noStrike" kern="1200" cap="none" spc="0" normalizeH="0" baseline="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800" b="1" i="0" u="none" strike="noStrike" kern="1200" cap="none" spc="0" normalizeH="0" baseline="0"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②表示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举例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表示某一事物（多用主语表示）与作为例子举出的另一事物具有某一相同特征。用于举例时通常不用 「みたいだ」的形式 ,而采用连用</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修</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饰语 「みたいに」或连体修饰语 「みたいな」的形式。</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 私も鈴木さん</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みたいに</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ライオンヘアにしようかな。</a:t>
            </a:r>
            <a:r>
              <a:rPr kumimoji="0" lang="ja-JP"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狮子头</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 王さん</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みたいに</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やさしい人になり</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たいです。</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山田さん</a:t>
            </a:r>
            <a:r>
              <a:rPr kumimoji="0" lang="zh-CN"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みたいな</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日本人は珍しいと思います。</a:t>
            </a:r>
            <a:endPar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825" y="360680"/>
            <a:ext cx="10674985" cy="608647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Mincho Pro M" panose="02020600000000000000" pitchFamily="18" charset="-128"/>
                <a:ea typeface="Kozuka Mincho Pro M" panose="02020600000000000000" pitchFamily="18" charset="-128"/>
                <a:cs typeface="+mn-cs"/>
              </a:rPr>
              <a:t>～</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rPr>
              <a:t>ので</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r>
              <a:rPr kumimoji="0" lang="zh-CN"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原因、理由</a:t>
            </a:r>
            <a:r>
              <a:rPr kumimoji="0" lang="ja-JP" altLang="en-US"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a:t>
            </a:r>
            <a:endParaRPr kumimoji="0" lang="en-US" altLang="ja-JP"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意义：表示原因、理由。</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译文：由于</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....所以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；因为.....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所以</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接续：动词、形容词的连体形</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ので</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lang="en-US" altLang="ja-JP" sz="2000" b="1" noProof="0" dirty="0">
                <a:ln>
                  <a:noFill/>
                </a:ln>
                <a:solidFill>
                  <a:srgbClr val="E66138"/>
                </a:solidFill>
                <a:effectLst/>
                <a:uLnTx/>
                <a:uFillTx/>
                <a:latin typeface="Kozuka Mincho Pro M" panose="02020600000000000000" pitchFamily="18" charset="-128"/>
                <a:ea typeface="Kozuka Mincho Pro M" panose="02020600000000000000" pitchFamily="18" charset="-128"/>
                <a:sym typeface="+mn-ea"/>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名词+な</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ので</a:t>
            </a:r>
            <a:endParaRPr lang="ja-JP" altLang="zh-CN" sz="2000" dirty="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夜は寒く</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なる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、コートを着て行ったほうがいいですよ。</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中国語はまだ自信が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ありません</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、救急車が来るまで一緒にいてください。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風邪を</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引いた</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、学校を休みました。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天気が</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いい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、子供たちは外で遊んでいます。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L="0" marR="0" lvl="0" algn="just" defTabSz="914400" rtl="0" eaLnBrk="1" fontAlgn="auto" latinLnBrk="0" hangingPunct="1">
              <a:lnSpc>
                <a:spcPct val="150000"/>
              </a:lnSpc>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(5)</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この辞書は</a:t>
            </a:r>
            <a:r>
              <a:rPr lang="ja-JP"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便利な</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、いつも使っています。</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注意：</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ので</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在礼貌的谈话中，也可以接在敬体形式的后面。</a:t>
            </a:r>
            <a:endParaRPr lang="ja-JP" altLang="en-US" sz="2000" b="1" noProof="0" dirty="0">
              <a:ln>
                <a:noFill/>
              </a:ln>
              <a:solidFill>
                <a:srgbClr val="E66138"/>
              </a:solidFill>
              <a:effectLst/>
              <a:uLnTx/>
              <a:uFillTx/>
              <a:latin typeface="Kozuka Mincho Pro M" panose="02020600000000000000" pitchFamily="18" charset="-128"/>
              <a:ea typeface="Kozuka Mincho Pro M" panose="02020600000000000000" pitchFamily="18" charset="-128"/>
              <a:sym typeface="+mn-ea"/>
            </a:endParaRPr>
          </a:p>
          <a:p>
            <a:pPr marR="0" lvl="0" indent="0" algn="just" defTabSz="914400" rtl="0" fontAlgn="auto">
              <a:lnSpc>
                <a:spcPct val="15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(6)</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ドアが</a:t>
            </a:r>
            <a:r>
              <a:rPr lang="ja-JP" altLang="ja-JP"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閉まります</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ので</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、ご注意ください。</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58001" y="521066"/>
            <a:ext cx="10675299" cy="5815965"/>
          </a:xfrm>
          <a:prstGeom prst="rect">
            <a:avLst/>
          </a:prstGeom>
          <a:noFill/>
        </p:spPr>
        <p:txBody>
          <a:bodyPr wrap="square" rtlCol="0">
            <a:spAutoFit/>
          </a:bodyPr>
          <a:lstStyle/>
          <a:p>
            <a:pPr marR="0" lvl="0" indent="0" algn="just" defTabSz="914400" rtl="0" fontAlgn="auto">
              <a:lnSpc>
                <a:spcPct val="15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〜みたいだ</a:t>
            </a:r>
            <a:r>
              <a:rPr kumimoji="0" lang="ja-JP"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推测</a:t>
            </a:r>
            <a:r>
              <a:rPr kumimoji="0" lang="ja-JP"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ja-JP"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ja-JP"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ja-JP"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ja-JP"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意义：表示说话人根据实际体验进行的推测。</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译文：好像……；似乎…….</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R="0" lvl="0" indent="0" algn="just" defTabSz="914400" rtl="0" fontAlgn="auto">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简体句子</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み</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た</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いだ</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           </a:t>
            </a:r>
            <a:r>
              <a:rPr lang="en-US" altLang="zh-CN"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Ⅱ</a:t>
            </a:r>
            <a:r>
              <a:rPr lang="zh-CN" altLang="en-US" sz="2000" noProof="0">
                <a:ln>
                  <a:noFill/>
                </a:ln>
                <a:solidFill>
                  <a:prstClr val="black"/>
                </a:solidFill>
                <a:effectLst/>
                <a:uLnTx/>
                <a:uFillTx/>
                <a:latin typeface="微软雅黑" panose="020B0503020204020204" pitchFamily="34" charset="-122"/>
                <a:ea typeface="微软雅黑" panose="020B0503020204020204" pitchFamily="34" charset="-122"/>
                <a:sym typeface="+mn-ea"/>
              </a:rPr>
              <a:t>类</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形容词词干/名词+みたいだ</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说明：一般用于口语。书面语或正式场合则使用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ようだ」（见本课第2单元）。</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rPr>
              <a:t>(1)</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rPr>
              <a:t>キャンセルが出た</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みたいで</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rPr>
              <a:t>、昨日やっと予約できたんです。</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(2)</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rPr>
              <a:t>李さんは最近忙しい</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みたいだ</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rPr>
              <a:t>ね。</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rPr>
              <a:t>あの二人は付き合っている</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rPr>
              <a:t>みたいだ</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rPr>
              <a:t>よ。</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高橋さんの風邪はもう大丈夫</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みたいだ</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(5)</a:t>
            </a:r>
            <a:r>
              <a:rPr lang="ja-JP" altLang="en-US" sz="2400" dirty="0">
                <a:latin typeface="Kozuka Gothic Pro R" panose="020B0400000000000000" pitchFamily="34" charset="-128"/>
                <a:ea typeface="Kozuka Gothic Pro R" panose="020B0400000000000000" pitchFamily="34" charset="-128"/>
                <a:sym typeface="+mn-ea"/>
              </a:rPr>
              <a:t>この小説の作者は女性</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みたいです</a:t>
            </a:r>
            <a:r>
              <a:rPr lang="ja-JP" altLang="en-US" sz="2400" dirty="0">
                <a:latin typeface="Kozuka Gothic Pro R" panose="020B0400000000000000" pitchFamily="34" charset="-128"/>
                <a:ea typeface="Kozuka Gothic Pro R" panose="020B0400000000000000" pitchFamily="34" charset="-128"/>
                <a:sym typeface="+mn-ea"/>
              </a:rPr>
              <a:t>ね。</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484236"/>
            <a:ext cx="10675299" cy="54775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Nらしい/らしさ</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风格、特征</a:t>
            </a:r>
            <a:r>
              <a:rPr kumimoji="0" lang="ja-JP"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意义：表示具有名词所示事物的特点、性质、风格等。</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译文：很</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式；具有</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风格的</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接续：N＋らしい</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说明：</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らしい」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是一个复合形容词，其名词形式</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らしさ」</a:t>
            </a:r>
            <a:r>
              <a:rPr kumimoji="0" lang="zh-CN"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可以用来表示某种特质、风格。</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春節の中国</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らしい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イルミネーションもステキですよね。</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鈴木さんはとても学生</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らしい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格好で大学に来た。</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彼の行動はぜんぜん男</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らしくない</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と思う。</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その作家の作品はいつも自分</a:t>
            </a:r>
            <a:r>
              <a:rPr kumimoji="0" lang="ja-JP" altLang="en-US" sz="2400" b="0"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らしさ</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を大事にしている。</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652511"/>
            <a:ext cx="10675299" cy="5692775"/>
          </a:xfrm>
          <a:prstGeom prst="rect">
            <a:avLst/>
          </a:prstGeom>
          <a:noFill/>
        </p:spPr>
        <p:txBody>
          <a:bodyPr wrap="square" rtlCol="0">
            <a:spAutoFit/>
          </a:bodyPr>
          <a:lstStyle/>
          <a:p>
            <a:r>
              <a:rPr lang="ja-JP" altLang="en-US" sz="2800" b="1">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2.〜らしい</a:t>
            </a:r>
            <a:r>
              <a:rPr lang="en-US" altLang="ja-JP" sz="2800" b="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800" b="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传闻、推测</a:t>
            </a:r>
            <a:r>
              <a:rPr lang="en-US" altLang="ja-JP" sz="2800" b="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ja-JP" altLang="zh-CN" sz="2800" b="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endParaRPr lang="ja-JP" altLang="en-US" sz="2800" b="1">
              <a:solidFill>
                <a:srgbClr val="E66138"/>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意义</a:t>
            </a:r>
            <a:r>
              <a:rPr lang="en-US" altLang="zh-CN"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表示传闻或有客观依据的推测。</a:t>
            </a:r>
            <a:endPar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译文</a:t>
            </a:r>
            <a:r>
              <a:rPr lang="en-US" altLang="zh-CN"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据说</a:t>
            </a:r>
            <a:r>
              <a:rPr lang="en-US" altLang="zh-CN"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听说</a:t>
            </a:r>
            <a:r>
              <a:rPr lang="en-US" altLang="zh-CN"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似乎</a:t>
            </a:r>
            <a:r>
              <a:rPr lang="en-US" altLang="zh-CN"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接续</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简体句子</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らしい　　　　　　　</a:t>
            </a:r>
            <a:r>
              <a:rPr 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　</a:t>
            </a:r>
            <a:endPar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II</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类形容词词干</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名词</a:t>
            </a:r>
            <a:r>
              <a:rPr lang="en-US" alt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らしい　　　</a:t>
            </a:r>
            <a:r>
              <a:rPr lang="ja-JP"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　</a:t>
            </a:r>
            <a:endParaRPr lang="ja-JP" altLang="en-US" sz="20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1</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高橋</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王さん、昨日の面接、どうだったんでしょうね。 </a:t>
            </a:r>
            <a:b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b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李 </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あまりうまくいかなかった</a:t>
            </a:r>
            <a:r>
              <a:rPr lang="ja-JP" altLang="en-US" sz="2400" b="1">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らしい</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ですよ。</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a:t>
            </a:r>
            <a:r>
              <a:rPr lang="ja-JP" altLang="zh-CN" sz="2400">
                <a:solidFill>
                  <a:prstClr val="black"/>
                </a:solidFill>
                <a:latin typeface="Kozuka Gothic Pro R" panose="020B0400000000000000" pitchFamily="34" charset="-128"/>
                <a:ea typeface="宋体" panose="02010600030101010101" pitchFamily="2" charset="-122"/>
                <a:cs typeface="Kozuka Gothic Pro R" panose="020B0400000000000000" pitchFamily="34" charset="-128"/>
                <a:sym typeface="微软雅黑" panose="020B0503020204020204" pitchFamily="34" charset="-122"/>
              </a:rPr>
              <a:t>　</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a:lnSpc>
                <a:spcPct val="150000"/>
              </a:lnSpc>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2</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あの映画はおもしろい</a:t>
            </a:r>
            <a:r>
              <a:rPr lang="ja-JP" altLang="en-US" sz="2400" b="1">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らしい</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ので、ぜひ見てみたいです。　　</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a:lnSpc>
                <a:spcPct val="150000"/>
              </a:lnSpc>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3</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先週渡辺さんが買った辞書はとても便利</a:t>
            </a:r>
            <a:r>
              <a:rPr lang="ja-JP" altLang="en-US" sz="2400" b="1">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らしい</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ですよ。</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a:lnSpc>
                <a:spcPct val="150000"/>
              </a:lnSpc>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4</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集まった学生は</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1</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年生だけ</a:t>
            </a:r>
            <a:r>
              <a:rPr lang="ja-JP" altLang="en-US" sz="2400" b="1">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らしい</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です。</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2</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年生と</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3</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年生は試験があったそうですから。</a:t>
            </a:r>
            <a:endPar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a:p>
            <a:pPr>
              <a:lnSpc>
                <a:spcPct val="150000"/>
              </a:lnSpc>
            </a:pP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r>
              <a:rPr lang="en-US" altLang="ja-JP"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5</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 電気が消えているから、王さんはもう寝た</a:t>
            </a:r>
            <a:r>
              <a:rPr lang="ja-JP" altLang="en-US" sz="2400" b="1">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らしい</a:t>
            </a:r>
            <a:r>
              <a:rPr lang="ja-JP" altLang="en-US" sz="240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rPr>
              <a:t>。</a:t>
            </a:r>
            <a:endParaRPr lang="ja-JP" altLang="en-US" sz="24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微软雅黑" panose="020B0503020204020204" pitchFamily="34" charset="-122"/>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pic>
        <p:nvPicPr>
          <p:cNvPr id="5" name="图片 4" descr="20210130123515"/>
          <p:cNvPicPr>
            <a:picLocks noChangeAspect="1"/>
          </p:cNvPicPr>
          <p:nvPr/>
        </p:nvPicPr>
        <p:blipFill>
          <a:blip r:embed="rId3"/>
          <a:stretch>
            <a:fillRect/>
          </a:stretch>
        </p:blipFill>
        <p:spPr>
          <a:xfrm>
            <a:off x="9211310" y="572135"/>
            <a:ext cx="2662555" cy="1997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561493" y="44314"/>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833336" y="183423"/>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七、授受</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571208" y="1741389"/>
          <a:ext cx="10937630" cy="3032713"/>
        </p:xfrm>
        <a:graphic>
          <a:graphicData uri="http://schemas.openxmlformats.org/drawingml/2006/table">
            <a:tbl>
              <a:tblPr firstRow="1" bandRow="1">
                <a:tableStyleId>{5940675A-B579-460E-94D1-54222C63F5DA}</a:tableStyleId>
              </a:tblPr>
              <a:tblGrid>
                <a:gridCol w="6119445"/>
                <a:gridCol w="4818185"/>
              </a:tblGrid>
              <a:tr h="43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rPr>
                        <a:t>语法条目</a:t>
                      </a:r>
                      <a:endParaRPr lang="zh-CN" altLang="en-US"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7616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2000" dirty="0">
                          <a:highlight>
                            <a:srgbClr val="000000">
                              <a:alpha val="0"/>
                            </a:srgbClr>
                          </a:highlight>
                        </a:rPr>
                        <a:t>12</a:t>
                      </a:r>
                      <a:r>
                        <a:rPr lang="en-US" altLang="zh-CN" sz="2000" dirty="0">
                          <a:highlight>
                            <a:srgbClr val="000000">
                              <a:alpha val="0"/>
                            </a:srgbClr>
                          </a:highlight>
                        </a:rPr>
                        <a:t>-</a:t>
                      </a:r>
                      <a:r>
                        <a:rPr lang="en-US" altLang="ja-JP" sz="2000" dirty="0">
                          <a:highlight>
                            <a:srgbClr val="000000">
                              <a:alpha val="0"/>
                            </a:srgbClr>
                          </a:highlight>
                        </a:rPr>
                        <a:t>2</a:t>
                      </a:r>
                      <a:r>
                        <a:rPr lang="en-US" altLang="zh-CN" sz="2000" dirty="0">
                          <a:highlight>
                            <a:srgbClr val="000000">
                              <a:alpha val="0"/>
                            </a:srgbClr>
                          </a:highlight>
                        </a:rPr>
                        <a:t>-</a:t>
                      </a:r>
                      <a:r>
                        <a:rPr lang="en-US" altLang="ja-JP" sz="2000" dirty="0">
                          <a:highlight>
                            <a:srgbClr val="000000">
                              <a:alpha val="0"/>
                            </a:srgbClr>
                          </a:highlight>
                        </a:rPr>
                        <a:t>1</a:t>
                      </a:r>
                      <a:r>
                        <a:rPr lang="ja-JP" altLang="en-US" sz="2000" dirty="0">
                          <a:highlight>
                            <a:srgbClr val="000000">
                              <a:alpha val="0"/>
                            </a:srgbClr>
                          </a:highlight>
                        </a:rPr>
                        <a:t>　</a:t>
                      </a:r>
                      <a:r>
                        <a:rPr lang="zh-CN" altLang="en-US" sz="2000" dirty="0">
                          <a:highlight>
                            <a:srgbClr val="000000">
                              <a:alpha val="0"/>
                            </a:srgbClr>
                          </a:highlight>
                          <a:latin typeface="微软雅黑" panose="020B0503020204020204" pitchFamily="34" charset="-122"/>
                          <a:ea typeface="微软雅黑" panose="020B0503020204020204" pitchFamily="34" charset="-122"/>
                        </a:rPr>
                        <a:t>物品的授受</a:t>
                      </a:r>
                      <a:r>
                        <a:rPr lang="ja-JP" altLang="zh-CN" sz="2000" dirty="0">
                          <a:highlight>
                            <a:srgbClr val="000000">
                              <a:alpha val="0"/>
                            </a:srgbClr>
                          </a:highlight>
                          <a:latin typeface="微软雅黑" panose="020B0503020204020204" pitchFamily="34" charset="-122"/>
                          <a:ea typeface="微软雅黑" panose="020B0503020204020204" pitchFamily="34" charset="-122"/>
                        </a:rPr>
                        <a:t>　　　</a:t>
                      </a:r>
                      <a:r>
                        <a:rPr lang="zh-CN" altLang="zh-CN" sz="2000" dirty="0">
                          <a:highlight>
                            <a:srgbClr val="000000">
                              <a:alpha val="0"/>
                            </a:srgbClr>
                          </a:highlight>
                          <a:latin typeface="微软雅黑" panose="020B0503020204020204" pitchFamily="34" charset="-122"/>
                          <a:ea typeface="微软雅黑" panose="020B0503020204020204" pitchFamily="34" charset="-122"/>
                        </a:rPr>
                        <a:t> </a:t>
                      </a:r>
                      <a:r>
                        <a:rPr lang="ja-JP" altLang="zh-CN" sz="2000" dirty="0">
                          <a:highlight>
                            <a:srgbClr val="000000">
                              <a:alpha val="0"/>
                            </a:srgbClr>
                          </a:highlight>
                          <a:latin typeface="微软雅黑" panose="020B0503020204020204" pitchFamily="34" charset="-122"/>
                          <a:ea typeface="微软雅黑" panose="020B0503020204020204" pitchFamily="34" charset="-122"/>
                        </a:rPr>
                        <a:t>　</a:t>
                      </a:r>
                      <a:endParaRPr lang="ja-JP" altLang="zh-CN" sz="2000" dirty="0">
                        <a:highlight>
                          <a:srgbClr val="000000">
                            <a:alpha val="0"/>
                          </a:srgbClr>
                        </a:highlight>
                        <a:latin typeface="微软雅黑" panose="020B0503020204020204" pitchFamily="34" charset="-122"/>
                        <a:ea typeface="微软雅黑" panose="020B0503020204020204" pitchFamily="34" charset="-122"/>
                      </a:endParaRPr>
                    </a:p>
                  </a:txBody>
                  <a:tcPr anchor="ctr"/>
                </a:tc>
                <a:tc>
                  <a:txBody>
                    <a:bodyPr/>
                    <a:lstStyle/>
                    <a:p>
                      <a:pPr>
                        <a:lnSpc>
                          <a:spcPct val="120000"/>
                        </a:lnSpc>
                      </a:pPr>
                      <a:r>
                        <a:rPr lang="en-US" altLang="ja-JP"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N</a:t>
                      </a:r>
                      <a:r>
                        <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をあげる／</a:t>
                      </a:r>
                      <a:r>
                        <a:rPr lang="ja-JP" altLang="en-US" sz="1800" dirty="0">
                          <a:highlight>
                            <a:srgbClr val="000000">
                              <a:alpha val="0"/>
                            </a:srgbClr>
                          </a:highlight>
                        </a:rPr>
                        <a:t>くれる／もらう</a:t>
                      </a:r>
                      <a:endPar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endParaRPr>
                    </a:p>
                  </a:txBody>
                  <a:tcPr anchor="ctr"/>
                </a:tc>
              </a:tr>
              <a:tr h="761620">
                <a:tc>
                  <a:txBody>
                    <a:bodyPr/>
                    <a:lstStyle/>
                    <a:p>
                      <a:r>
                        <a:rPr lang="en-US" altLang="ja-JP" sz="2000" dirty="0">
                          <a:highlight>
                            <a:srgbClr val="000000">
                              <a:alpha val="0"/>
                            </a:srgbClr>
                          </a:highlight>
                          <a:hlinkClick r:id="rId2" action="ppaction://hlinksldjump"/>
                        </a:rPr>
                        <a:t>3-2-4</a:t>
                      </a:r>
                      <a:r>
                        <a:rPr lang="ja-JP" altLang="en-US" sz="2000" dirty="0">
                          <a:highlight>
                            <a:srgbClr val="000000">
                              <a:alpha val="0"/>
                            </a:srgbClr>
                          </a:highlight>
                          <a:hlinkClick r:id="rId2" action="ppaction://hlinksldjump"/>
                        </a:rPr>
                        <a:t>　</a:t>
                      </a:r>
                      <a:r>
                        <a:rPr lang="zh-CN" altLang="en-US"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hlinkClick r:id="rId2" action="ppaction://hlinksldjump"/>
                        </a:rPr>
                        <a:t>行为的授受</a:t>
                      </a:r>
                      <a:endParaRPr lang="zh-CN" altLang="en-US"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hlinkClick r:id="rId2" action="ppaction://hlinksldjump"/>
                      </a:endParaRPr>
                    </a:p>
                    <a:p>
                      <a:r>
                        <a:rPr lang="en-US" altLang="ja-JP" sz="2000" dirty="0">
                          <a:highlight>
                            <a:srgbClr val="000000">
                              <a:alpha val="0"/>
                            </a:srgbClr>
                          </a:highlight>
                          <a:sym typeface="+mn-ea"/>
                          <a:hlinkClick r:id="rId3" action="ppaction://hlinksldjump"/>
                        </a:rPr>
                        <a:t>10-3-6</a:t>
                      </a:r>
                      <a:r>
                        <a:rPr lang="ja-JP" altLang="en-US" sz="2000" dirty="0">
                          <a:highlight>
                            <a:srgbClr val="000000">
                              <a:alpha val="0"/>
                            </a:srgbClr>
                          </a:highlight>
                          <a:sym typeface="+mn-ea"/>
                          <a:hlinkClick r:id="rId3" action="ppaction://hlinksldjump"/>
                        </a:rPr>
                        <a:t>　</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hlinkClick r:id="rId3" action="ppaction://hlinksldjump"/>
                        </a:rPr>
                        <a:t>やる/Ｖてやる</a:t>
                      </a:r>
                      <a:r>
                        <a:rPr lang="zh-CN" altLang="en-US" sz="2000" dirty="0">
                          <a:highlight>
                            <a:srgbClr val="000000">
                              <a:alpha val="0"/>
                            </a:srgbClr>
                          </a:highlight>
                          <a:latin typeface="微软雅黑" panose="020B0503020204020204" pitchFamily="34" charset="-122"/>
                          <a:ea typeface="微软雅黑" panose="020B0503020204020204" pitchFamily="34" charset="-122"/>
                          <a:sym typeface="+mn-ea"/>
                        </a:rPr>
                        <a:t>〈给予/施恩〉</a:t>
                      </a:r>
                      <a:endParaRPr lang="zh-CN" altLang="en-US" sz="2000" dirty="0">
                        <a:highlight>
                          <a:srgbClr val="000000">
                            <a:alpha val="0"/>
                          </a:srgbClr>
                        </a:highlight>
                        <a:latin typeface="微软雅黑" panose="020B0503020204020204" pitchFamily="34" charset="-122"/>
                        <a:ea typeface="微软雅黑" panose="020B0503020204020204" pitchFamily="34" charset="-122"/>
                        <a:sym typeface="+mn-ea"/>
                      </a:endParaRPr>
                    </a:p>
                    <a:p>
                      <a:endParaRPr lang="zh-CN" altLang="en-US"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hlinkClick r:id="rId2" action="ppaction://hlinksldjump"/>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altLang="ja-JP" sz="1800" dirty="0">
                          <a:highlight>
                            <a:srgbClr val="000000">
                              <a:alpha val="0"/>
                            </a:srgbClr>
                          </a:highlight>
                          <a:latin typeface="Kozuka Gothic Pro R" panose="020B0400000000000000" pitchFamily="34" charset="-128"/>
                          <a:ea typeface="Kozuka Gothic Pro R" panose="020B0400000000000000" pitchFamily="34" charset="-128"/>
                        </a:rPr>
                        <a:t>V</a:t>
                      </a:r>
                      <a:r>
                        <a:rPr lang="ja-JP" altLang="en-US" sz="1800" dirty="0">
                          <a:highlight>
                            <a:srgbClr val="000000">
                              <a:alpha val="0"/>
                            </a:srgbClr>
                          </a:highlight>
                          <a:latin typeface="Kozuka Gothic Pro R" panose="020B0400000000000000" pitchFamily="34" charset="-128"/>
                          <a:ea typeface="Kozuka Gothic Pro R" panose="020B0400000000000000" pitchFamily="34" charset="-128"/>
                        </a:rPr>
                        <a:t>て</a:t>
                      </a:r>
                      <a:r>
                        <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あげる／</a:t>
                      </a:r>
                      <a:r>
                        <a:rPr lang="ja-JP" altLang="en-US" sz="1800" dirty="0">
                          <a:highlight>
                            <a:srgbClr val="000000">
                              <a:alpha val="0"/>
                            </a:srgbClr>
                          </a:highlight>
                        </a:rPr>
                        <a:t>くれる／もらう</a:t>
                      </a:r>
                      <a:endPar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endParaRPr>
                    </a:p>
                  </a:txBody>
                  <a:tcPr anchor="ctr"/>
                </a:tc>
              </a:tr>
              <a:tr h="1078230">
                <a:tc>
                  <a:txBody>
                    <a:bodyPr/>
                    <a:lstStyle/>
                    <a:p>
                      <a:r>
                        <a:rPr lang="zh-CN" altLang="en-US"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rPr>
                        <a:t>授受的敬语表达</a:t>
                      </a:r>
                      <a:endParaRPr lang="en-US" altLang="ja-JP" sz="2000" kern="1200" dirty="0">
                        <a:solidFill>
                          <a:schemeClr val="tx1"/>
                        </a:solidFill>
                        <a:highlight>
                          <a:srgbClr val="000000">
                            <a:alpha val="0"/>
                          </a:srgbClr>
                        </a:highlight>
                        <a:latin typeface="微软雅黑" panose="020B0503020204020204" pitchFamily="34" charset="-122"/>
                        <a:ea typeface="微软雅黑" panose="020B0503020204020204" pitchFamily="34" charset="-122"/>
                        <a:cs typeface="+mn-cs"/>
                      </a:endParaRPr>
                    </a:p>
                    <a:p>
                      <a:r>
                        <a:rPr lang="en-US" altLang="ja-JP" sz="2000" dirty="0">
                          <a:highlight>
                            <a:srgbClr val="000000">
                              <a:alpha val="0"/>
                            </a:srgbClr>
                          </a:highlight>
                          <a:hlinkClick r:id="rId4" action="ppaction://hlinksldjump"/>
                        </a:rPr>
                        <a:t>3-3-1</a:t>
                      </a:r>
                      <a:r>
                        <a:rPr lang="ja-JP" altLang="en-US" sz="2000" dirty="0">
                          <a:highlight>
                            <a:srgbClr val="000000">
                              <a:alpha val="0"/>
                            </a:srgbClr>
                          </a:highlight>
                          <a:hlinkClick r:id="rId4" action="ppaction://hlinksldjump"/>
                        </a:rPr>
                        <a:t>　授受・敬语</a:t>
                      </a:r>
                      <a:endParaRPr lang="ja-JP" altLang="en-US" sz="2000" dirty="0">
                        <a:highlight>
                          <a:srgbClr val="000000">
                            <a:alpha val="0"/>
                          </a:srgbClr>
                        </a:highlight>
                      </a:endParaRPr>
                    </a:p>
                    <a:p>
                      <a:r>
                        <a:rPr lang="en-US" altLang="ja-JP" sz="2000" dirty="0">
                          <a:highlight>
                            <a:srgbClr val="000000">
                              <a:alpha val="0"/>
                            </a:srgbClr>
                          </a:highlight>
                          <a:hlinkClick r:id="rId5" action="ppaction://hlinksldjump"/>
                        </a:rPr>
                        <a:t>3-3-2</a:t>
                      </a:r>
                      <a:r>
                        <a:rPr lang="ja-JP" altLang="en-US" sz="2000" dirty="0">
                          <a:highlight>
                            <a:srgbClr val="000000">
                              <a:alpha val="0"/>
                            </a:srgbClr>
                          </a:highlight>
                          <a:hlinkClick r:id="rId5" action="ppaction://hlinksldjump"/>
                        </a:rPr>
                        <a:t>　</a:t>
                      </a:r>
                      <a:r>
                        <a:rPr lang="ja-JP" altLang="en-US" sz="2000" dirty="0">
                          <a:highlight>
                            <a:srgbClr val="000000">
                              <a:alpha val="0"/>
                            </a:srgbClr>
                          </a:highlight>
                          <a:sym typeface="+mn-ea"/>
                          <a:hlinkClick r:id="rId5" action="ppaction://hlinksldjump"/>
                        </a:rPr>
                        <a:t>授受</a:t>
                      </a:r>
                      <a:r>
                        <a:rPr lang="ja-JP" altLang="en-US" sz="2000" dirty="0">
                          <a:highlight>
                            <a:srgbClr val="000000">
                              <a:alpha val="0"/>
                            </a:srgbClr>
                          </a:highlight>
                          <a:hlinkClick r:id="rId5" action="ppaction://hlinksldjump"/>
                        </a:rPr>
                        <a:t>・敬语</a:t>
                      </a:r>
                      <a:endParaRPr lang="ja-JP" altLang="en-US" sz="2000" dirty="0">
                        <a:highlight>
                          <a:srgbClr val="000000">
                            <a:alpha val="0"/>
                          </a:srgbClr>
                        </a:highlight>
                        <a:hlinkClick r:id="rId5" action="ppaction://hlinksldjump"/>
                      </a:endParaRPr>
                    </a:p>
                  </a:txBody>
                  <a:tcPr anchor="ctr"/>
                </a:tc>
                <a:tc>
                  <a:txBody>
                    <a:bodyPr/>
                    <a:lstStyle/>
                    <a:p>
                      <a:pPr>
                        <a:lnSpc>
                          <a:spcPct val="120000"/>
                        </a:lnSpc>
                      </a:pPr>
                      <a:r>
                        <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　　あげる　　くれる　　もらう</a:t>
                      </a:r>
                      <a:endParaRPr lang="en-US" altLang="ja-JP"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lang="en-US" altLang="ja-JP"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N</a:t>
                      </a:r>
                      <a:r>
                        <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をさしあげる／くださる／いただく</a:t>
                      </a:r>
                      <a:endParaRPr lang="en-US" altLang="ja-JP"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lang="en-US" altLang="ja-JP" sz="1800" dirty="0">
                          <a:highlight>
                            <a:srgbClr val="000000">
                              <a:alpha val="0"/>
                            </a:srgbClr>
                          </a:highlight>
                          <a:latin typeface="Kozuka Gothic Pro R" panose="020B0400000000000000" pitchFamily="34" charset="-128"/>
                          <a:ea typeface="Kozuka Gothic Pro R" panose="020B0400000000000000" pitchFamily="34" charset="-128"/>
                        </a:rPr>
                        <a:t>V</a:t>
                      </a:r>
                      <a:r>
                        <a:rPr lang="ja-JP" altLang="en-US" sz="1800" dirty="0">
                          <a:highlight>
                            <a:srgbClr val="000000">
                              <a:alpha val="0"/>
                            </a:srgbClr>
                          </a:highlight>
                          <a:latin typeface="Kozuka Gothic Pro R" panose="020B0400000000000000" pitchFamily="34" charset="-128"/>
                          <a:ea typeface="Kozuka Gothic Pro R" panose="020B0400000000000000" pitchFamily="34" charset="-128"/>
                        </a:rPr>
                        <a:t>て</a:t>
                      </a:r>
                      <a:r>
                        <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さしあげる／くださる（くださいます</a:t>
                      </a:r>
                      <a:r>
                        <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rPr>
                        <a:t>）／いただく</a:t>
                      </a:r>
                      <a:endParaRPr lang="ja-JP" altLang="en-US" sz="1800" kern="1200" dirty="0">
                        <a:solidFill>
                          <a:schemeClr val="tx1"/>
                        </a:solidFill>
                        <a:highlight>
                          <a:srgbClr val="000000">
                            <a:alpha val="0"/>
                          </a:srgbClr>
                        </a:highlight>
                        <a:latin typeface="Kozuka Gothic Pro R" panose="020B0400000000000000" pitchFamily="34" charset="-128"/>
                        <a:ea typeface="Kozuka Gothic Pro R" panose="020B0400000000000000" pitchFamily="34" charset="-128"/>
                        <a:cs typeface="+mn-cs"/>
                      </a:endParaRPr>
                    </a:p>
                  </a:txBody>
                  <a:tcPr/>
                </a:tc>
              </a:tr>
            </a:tbl>
          </a:graphicData>
        </a:graphic>
      </p:graphicFrame>
      <p:pic>
        <p:nvPicPr>
          <p:cNvPr id="79" name="图片 78">
            <a:hlinkClick r:id="rId6" action="ppaction://hlinksldjump"/>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ja-JP" altLang="en-US"/>
          </a:p>
          <a:p>
            <a:r>
              <a:rPr lang="en-US" altLang="ja-JP"/>
              <a:t>N</a:t>
            </a:r>
            <a:r>
              <a:rPr lang="ja-JP" altLang="en-US"/>
              <a:t>１</a:t>
            </a:r>
            <a:r>
              <a:rPr lang="ja-JP" altLang="en-US">
                <a:solidFill>
                  <a:srgbClr val="FF0000"/>
                </a:solidFill>
              </a:rPr>
              <a:t>は</a:t>
            </a:r>
            <a:r>
              <a:rPr lang="en-US" altLang="ja-JP"/>
              <a:t>N</a:t>
            </a:r>
            <a:r>
              <a:rPr lang="ja-JP" altLang="en-US"/>
              <a:t>２</a:t>
            </a:r>
            <a:r>
              <a:rPr lang="ja-JP" altLang="en-US">
                <a:solidFill>
                  <a:srgbClr val="FF0000"/>
                </a:solidFill>
              </a:rPr>
              <a:t>に</a:t>
            </a:r>
            <a:r>
              <a:rPr lang="ja-JP" altLang="en-US"/>
              <a:t>　</a:t>
            </a:r>
            <a:r>
              <a:rPr lang="en-US" altLang="ja-JP"/>
              <a:t>V</a:t>
            </a:r>
            <a:r>
              <a:rPr lang="ja-JP" altLang="en-US"/>
              <a:t>て　</a:t>
            </a:r>
            <a:r>
              <a:rPr lang="ja-JP" altLang="en-US">
                <a:highlight>
                  <a:srgbClr val="FFFF00"/>
                </a:highlight>
              </a:rPr>
              <a:t>授受</a:t>
            </a:r>
            <a:r>
              <a:rPr lang="ja-JP" altLang="en-US"/>
              <a:t>。　あげる　くれる　</a:t>
            </a:r>
            <a:r>
              <a:rPr lang="ja-JP" altLang="en-US"/>
              <a:t>もらう</a:t>
            </a:r>
            <a:endParaRPr lang="ja-JP" altLang="en-US"/>
          </a:p>
          <a:p>
            <a:endParaRPr lang="ja-JP" altLang="en-US"/>
          </a:p>
          <a:p>
            <a:r>
              <a:rPr lang="en-US" altLang="zh-CN"/>
              <a:t>N1</a:t>
            </a:r>
            <a:r>
              <a:rPr lang="zh-CN" altLang="en-US"/>
              <a:t>和</a:t>
            </a:r>
            <a:r>
              <a:rPr lang="en-US" altLang="zh-CN"/>
              <a:t>N2</a:t>
            </a:r>
            <a:r>
              <a:rPr lang="zh-CN" altLang="en-US"/>
              <a:t>两个（一般来说</a:t>
            </a:r>
            <a:r>
              <a:rPr lang="zh-CN" altLang="en-US"/>
              <a:t>是人</a:t>
            </a:r>
            <a:r>
              <a:rPr lang="zh-CN" altLang="en-US"/>
              <a:t>物）</a:t>
            </a:r>
            <a:endParaRPr lang="zh-CN" altLang="en-US"/>
          </a:p>
          <a:p>
            <a:endParaRPr lang="zh-CN" altLang="en-US"/>
          </a:p>
          <a:p>
            <a:r>
              <a:rPr lang="en-US" altLang="ja-JP"/>
              <a:t>V</a:t>
            </a:r>
            <a:r>
              <a:rPr lang="ja-JP" altLang="en-US"/>
              <a:t>て</a:t>
            </a:r>
            <a:r>
              <a:rPr lang="zh-CN" altLang="en-US"/>
              <a:t>：行为（不要自带方向），用来判断谁获益</a:t>
            </a:r>
            <a:r>
              <a:rPr lang="zh-CN" altLang="en-US"/>
              <a:t>的。</a:t>
            </a:r>
            <a:endParaRPr lang="zh-CN" altLang="en-US"/>
          </a:p>
          <a:p>
            <a:endParaRPr lang="zh-CN" altLang="en-US"/>
          </a:p>
          <a:p>
            <a:r>
              <a:rPr lang="ja-JP" altLang="zh-CN"/>
              <a:t>李さんのペンが落ちた</a:t>
            </a:r>
            <a:r>
              <a:rPr lang="ja-JP" altLang="zh-CN"/>
              <a:t>。王さんは李さんに　</a:t>
            </a:r>
            <a:r>
              <a:rPr lang="zh-CN" altLang="ja-JP"/>
              <a:t>（</a:t>
            </a:r>
            <a:r>
              <a:rPr lang="ja-JP" altLang="zh-CN">
                <a:solidFill>
                  <a:srgbClr val="FF0000"/>
                </a:solidFill>
              </a:rPr>
              <a:t>ペンを拾って</a:t>
            </a:r>
            <a:r>
              <a:rPr lang="zh-CN" altLang="ja-JP">
                <a:solidFill>
                  <a:srgbClr val="FF0000"/>
                </a:solidFill>
              </a:rPr>
              <a:t>发生的</a:t>
            </a:r>
            <a:r>
              <a:rPr lang="zh-CN" altLang="ja-JP">
                <a:solidFill>
                  <a:srgbClr val="FF0000"/>
                </a:solidFill>
              </a:rPr>
              <a:t>事）</a:t>
            </a:r>
            <a:r>
              <a:rPr lang="ja-JP" altLang="zh-CN"/>
              <a:t>　あげる</a:t>
            </a:r>
            <a:r>
              <a:rPr lang="ja-JP" altLang="zh-CN"/>
              <a:t>。</a:t>
            </a:r>
            <a:endParaRPr lang="ja-JP"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217" y="665842"/>
            <a:ext cx="10675299" cy="5200650"/>
          </a:xfrm>
          <a:prstGeom prst="rect">
            <a:avLst/>
          </a:prstGeom>
          <a:noFill/>
        </p:spPr>
        <p:txBody>
          <a:bodyPr wrap="square" rtlCol="0">
            <a:spAutoFit/>
          </a:bodyPr>
          <a:lstStyle/>
          <a:p>
            <a:pPr marL="0" marR="0" lvl="0" indent="0" algn="just" defTabSz="914400" rtl="0" eaLnBrk="1" fontAlgn="auto" latinLnBrk="0" hangingPunct="1">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てあげる</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ja-JP" sz="2800">
                <a:sym typeface="+mn-ea"/>
              </a:rPr>
              <a:t>主语为别人做某事</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意义：表示自己或属于自己一方的人为别人做某事，或某人为其他人做某事。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我</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别人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；某人为某人</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20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が</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他人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に）Ⅴて＋あげる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20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说明：「Ⅴてあげる」有施恩于人的语感，</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在对话中应避免直接用于身份地位高于自己的人。</a:t>
            </a:r>
            <a:endParaRPr kumimoji="0" lang="ja-JP" altLang="en-US" sz="2000" b="0" i="0" u="none" strike="noStrike" kern="1200" cap="none" spc="0" normalizeH="0" baseline="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私は</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観光客に</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道を</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教えてあげました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張さんは</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李さんに</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ペンを</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貸してあげました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高橋さんは</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王さんに</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おいしいご飯を</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作ってあげました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74700" y="461645"/>
            <a:ext cx="10941685" cy="6092825"/>
          </a:xfrm>
          <a:prstGeom prst="rect">
            <a:avLst/>
          </a:prstGeom>
          <a:noFill/>
        </p:spPr>
        <p:txBody>
          <a:bodyPr wrap="square" rtlCol="0">
            <a:spAutoFit/>
          </a:bodyPr>
          <a:lstStyle/>
          <a:p>
            <a:pPr marL="0" marR="0" lvl="0" indent="0" algn="just" defTabSz="914400" rtl="0" eaLnBrk="1" fontAlgn="auto" latinLnBrk="0" hangingPunct="1">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てくれる</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800">
                <a:sym typeface="+mn-ea"/>
              </a:rPr>
              <a:t>主语为我做某事</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意义：表示别人为自己或属于自己一方的人做某事，或者表示对方的行为使得自己受益。</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译文：别人为我······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接续：（他人が私に）Ⅴて＋くれる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说明：包含感激的心情。「私に」常常可以省略。</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それで</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来てくれたん</a:t>
            </a:r>
            <a:r>
              <a:rPr kumimoji="0" lang="ja-JP"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ですか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父は</a:t>
            </a:r>
            <a:r>
              <a:rPr kumimoji="0" lang="ja-JP" altLang="en-US" sz="2400" b="0" i="0" u="none" strike="noStrike" kern="1200" cap="none" spc="0" normalizeH="0" baseline="0" noProof="0" dirty="0">
                <a:ln>
                  <a:noFill/>
                </a:ln>
                <a:solidFill>
                  <a:srgbClr val="00B0F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（私に）</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カメラを</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買ってくれました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日本人の友達が</a:t>
            </a:r>
            <a:r>
              <a:rPr lang="ja-JP" altLang="en-US" sz="2400" noProof="0" dirty="0">
                <a:ln>
                  <a:noFill/>
                </a:ln>
                <a:solidFill>
                  <a:srgbClr val="00B0F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（私の）</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作文を</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直してくれました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宾语和受益方是所属关系用</a:t>
            </a:r>
            <a:r>
              <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の　　</a:t>
            </a:r>
            <a:r>
              <a:rPr lang="en-US"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北京に来る</a:t>
            </a:r>
            <a:r>
              <a:rPr lang="ja-JP" altLang="en-US" sz="24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たびに</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srgbClr val="00B0F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（私を）</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訪ねてくれる。</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毎朝、母は私を駅まで送ってくれる。</a:t>
            </a:r>
            <a:endPar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王さん、コンサートに</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誘ってくれて</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ありがとう。</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026" y="624698"/>
            <a:ext cx="10675299" cy="5046345"/>
          </a:xfrm>
          <a:prstGeom prst="rect">
            <a:avLst/>
          </a:prstGeom>
          <a:noFill/>
        </p:spPr>
        <p:txBody>
          <a:bodyPr wrap="square" rtlCol="0">
            <a:spAutoFit/>
          </a:bodyPr>
          <a:lstStyle/>
          <a:p>
            <a:pPr marL="0" marR="0" lvl="0" indent="0" algn="just" defTabSz="914400" rtl="0" eaLnBrk="1" fontAlgn="auto" latinLnBrk="0" hangingPunct="1">
              <a:spcBef>
                <a:spcPct val="0"/>
              </a:spcBef>
              <a:spcAft>
                <a:spcPts val="0"/>
              </a:spcAft>
              <a:buClr>
                <a:prstClr val="black"/>
              </a:buClr>
              <a:buSzTx/>
              <a:buFontTx/>
              <a:buNone/>
              <a:defRPr/>
            </a:pP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てもらう　　</a:t>
            </a:r>
            <a:r>
              <a:rPr lang="en-US" altLang="zh-CN" sz="2800">
                <a:sym typeface="+mn-ea"/>
              </a:rPr>
              <a:t> </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意义：表示自</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己请别人或委托别人做某事。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我</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请</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别人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我让别人······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が</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他人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に）Ⅴて＋もらう</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说明：一般用「～にⅤてもらう」，当谓语为「貸す、教える」等表示出借、传授意义的动词</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5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时，也可用「から貸してもらう／教えてもらう」。</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ていく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私は子供のとき、よく母に映画館に</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連れていって</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【领去，带去】</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もらいました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私は昨日授業を休んだので、友達にノートを</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見せてもらいました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（私は）田中さんからパーティーのことについて</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教えてもらいました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6490" y="714375"/>
            <a:ext cx="9518650" cy="521970"/>
          </a:xfrm>
          <a:prstGeom prst="rect">
            <a:avLst/>
          </a:prstGeom>
          <a:noFill/>
        </p:spPr>
        <p:txBody>
          <a:bodyPr wrap="square" rtlCol="0" anchor="t">
            <a:spAutoFit/>
          </a:bodyPr>
          <a:p>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やる/Ｖてやる</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〈给予/施恩〉授受动词</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ja-JP"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ja-JP"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126490" y="1448435"/>
            <a:ext cx="10521315" cy="4246245"/>
          </a:xfrm>
          <a:prstGeom prst="rect">
            <a:avLst/>
          </a:prstGeom>
          <a:noFill/>
        </p:spPr>
        <p:txBody>
          <a:bodyPr wrap="square" rtlCol="0" anchor="t">
            <a:spAutoFit/>
          </a:bodyPr>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意义</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「やる」表示说话人自己或自己一方的人将物品赠予他人，主要用于上对下、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长对幼，接受者也可以是动植物(表示喂食或浇水)。</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「Vてやる」表示自己或属于自己一方的人为别人做某事，主要用于上对下、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长对幼的动作，也可以表示对动植物施行的动作。</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译文</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给……</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我为(别人)……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说明</a:t>
            </a:r>
            <a:r>
              <a:rPr lang="ja-JP"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「やる」与「あげる/くれる/もらう」一样，也是表示授受关系的动词。在使</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用「やる」或「Vてやる」时，物品的接受者或动作的接受者都不能是说话人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或说话人一方的人。另外，当听话人是接受者时，仅限于父母对子女、夫妻之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ja-JP"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间、兄弟姐妹之间或上对下的场合。</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86180" y="755650"/>
            <a:ext cx="6096000" cy="521970"/>
          </a:xfrm>
          <a:prstGeom prst="rect">
            <a:avLst/>
          </a:prstGeom>
          <a:noFill/>
        </p:spPr>
        <p:txBody>
          <a:bodyPr wrap="square" rtlCol="0" anchor="t">
            <a:spAutoFit/>
          </a:bodyPr>
          <a:p>
            <a:r>
              <a:rPr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やる/Ｖてやる</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〈给予/施恩〉</a:t>
            </a:r>
            <a:endParaRPr lang="zh-CN" altLang="en-US" sz="28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186180" y="1764030"/>
            <a:ext cx="10454005" cy="3784600"/>
          </a:xfrm>
          <a:prstGeom prst="rect">
            <a:avLst/>
          </a:prstGeom>
          <a:noFill/>
        </p:spPr>
        <p:txBody>
          <a:bodyPr wrap="square" rtlCol="0" anchor="t">
            <a:spAutoFit/>
          </a:bodyPr>
          <a:p>
            <a:pPr>
              <a:lnSpc>
                <a:spcPct val="200000"/>
              </a:lnSpc>
            </a:pPr>
            <a:r>
              <a:rPr lang="ja-JP" altLang="en-US" sz="2200" noProof="0" dirty="0">
                <a:ln>
                  <a:noFill/>
                </a:ln>
                <a:solidFill>
                  <a:srgbClr val="527C57"/>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(1)息子の誕生日に、ネクタイを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や</a:t>
            </a:r>
            <a:r>
              <a:rPr lang="ja-JP" altLang="zh-CN"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ろ</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う</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と思っています。</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20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(2)この花は1週間に何回ぐらい水を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やれば</a:t>
            </a:r>
            <a:r>
              <a:rPr lang="zh-CN" altLang="en-US" sz="2400">
                <a:solidFill>
                  <a:schemeClr val="tx1"/>
                </a:solidFill>
                <a:latin typeface="Kozuka Gothic Pro R" panose="020B0400000000000000" pitchFamily="34" charset="-128"/>
                <a:ea typeface="Kozuka Gothic Pro R" panose="020B0400000000000000" pitchFamily="34" charset="-128"/>
                <a:cs typeface="Kozuka Gothic Pro R" panose="020B0400000000000000" pitchFamily="34" charset="-128"/>
              </a:rPr>
              <a:t>いい</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ですか。</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20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(3)父には「おまえを遊ばせるために、学費を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払ってやっている</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んじやない。</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20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もうテニスなんかするな!</a:t>
            </a: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と怒られています。</a:t>
            </a:r>
            <a:r>
              <a:rPr lang="en-US"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宋体" panose="02010600030101010101" pitchFamily="2" charset="-122"/>
                <a:cs typeface="Kozuka Gothic Pro R" panose="020B0400000000000000" pitchFamily="34" charset="-128"/>
              </a:rPr>
              <a:t>怒斥</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200000"/>
              </a:lnSpc>
            </a:pPr>
            <a:r>
              <a:rPr lang="ja-JP" altLang="zh-CN" sz="2400">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(4)私は弟に日本語を</a:t>
            </a:r>
            <a:r>
              <a:rPr lang="zh-CN" altLang="en-US" sz="240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教えてやりました</a:t>
            </a:r>
            <a:r>
              <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lang="zh-CN" altLang="en-US" sz="2400">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535671"/>
            <a:ext cx="10675299" cy="5785485"/>
          </a:xfrm>
          <a:prstGeom prst="rect">
            <a:avLst/>
          </a:prstGeom>
          <a:noFill/>
        </p:spPr>
        <p:txBody>
          <a:bodyPr wrap="square" rtlCol="0">
            <a:spAutoFit/>
          </a:bodyPr>
          <a:lstStyle/>
          <a:p>
            <a:pPr marR="0" lvl="0" indent="0" algn="just" defTabSz="914400" rtl="0" fontAlgn="auto">
              <a:lnSpc>
                <a:spcPct val="100000"/>
              </a:lnSpc>
              <a:spcBef>
                <a:spcPct val="0"/>
              </a:spcBef>
              <a:spcAft>
                <a:spcPts val="0"/>
              </a:spcAft>
              <a:buClr>
                <a:prstClr val="black"/>
              </a:buClr>
              <a:buSzTx/>
              <a:buFontTx/>
              <a:buNone/>
              <a:defRPr/>
            </a:pPr>
            <a:r>
              <a:rPr kumimoji="0" sz="2800" b="1" i="0" u="none" strike="noStrike" kern="1200" cap="none" spc="0" normalizeH="0" baseline="0" noProof="0" dirty="0">
                <a:ln>
                  <a:noFill/>
                </a:ln>
                <a:effectLst/>
                <a:uLnTx/>
                <a:uFillTx/>
                <a:cs typeface="+mn-cs"/>
              </a:rPr>
              <a:t>ので　ｖｓ　から</a:t>
            </a:r>
            <a:endParaRPr kumimoji="0" sz="2800" b="1" i="0" u="none" strike="noStrike" kern="1200" cap="none" spc="0" normalizeH="0" baseline="0" noProof="0" dirty="0">
              <a:ln>
                <a:noFill/>
              </a:ln>
              <a:effectLst/>
              <a:uLnTx/>
              <a:uFillTx/>
              <a:cs typeface="+mn-cs"/>
            </a:endParaRPr>
          </a:p>
          <a:p>
            <a:pPr marR="0" lvl="0" indent="0" algn="just" defTabSz="914400" rtl="0" fontAlgn="auto">
              <a:lnSpc>
                <a:spcPct val="150000"/>
              </a:lnSpc>
              <a:spcAft>
                <a:spcPts val="0"/>
              </a:spcAft>
              <a:buClr>
                <a:prstClr val="black"/>
              </a:buClr>
              <a:buSzTx/>
              <a:buFontTx/>
              <a:buNone/>
              <a:defRPr/>
            </a:pP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①接续不同</a:t>
            </a:r>
            <a:endPar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Ⅱ类形容词词干</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だから</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Ⅱ类形容词词干</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名词</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なので</a:t>
            </a:r>
            <a:endPar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②</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用法不同</a:t>
            </a:r>
            <a:endPar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ので</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一般用于陈述客观的原因，</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から</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一般用于陈述主观的</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理由</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en-US"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乗っていたバスが故障した</a:t>
            </a:r>
            <a:r>
              <a:rPr lang="ja-JP" altLang="en-US" sz="22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、遅刻</a:t>
            </a:r>
            <a:r>
              <a:rPr lang="en-US"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迟到</a:t>
            </a:r>
            <a:r>
              <a:rPr lang="en-US"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しました。</a:t>
            </a:r>
            <a:endParaRPr lang="en-US"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en-US" altLang="zh-CN"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b.</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朝寝坊した</a:t>
            </a:r>
            <a:r>
              <a:rPr lang="ja-JP" altLang="en-US" sz="22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、遅刻しました。</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③</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语气不同</a:t>
            </a:r>
            <a:endPar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二者相比，</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ので</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语气更缓和一</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些</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。以命令、意志、禁止等形式结句时，一般多用</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ja-JP"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から</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endPar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R="0" lvl="0" indent="0" algn="just" defTabSz="914400" rtl="0" fontAlgn="auto">
              <a:lnSpc>
                <a:spcPct val="15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a.少し頭が痛い</a:t>
            </a:r>
            <a:r>
              <a:rPr lang="ja-JP" altLang="en-US" sz="22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、午後の授業は休んでもいいですか。</a:t>
            </a:r>
            <a:endPar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R="0" lvl="0" indent="0" algn="just" defTabSz="914400" rtl="0" fontAlgn="auto">
              <a:lnSpc>
                <a:spcPct val="150000"/>
              </a:lnSpc>
              <a:spcAft>
                <a:spcPts val="0"/>
              </a:spcAft>
              <a:buClr>
                <a:prstClr val="black"/>
              </a:buClr>
              <a:buSzTx/>
              <a:buFontTx/>
              <a:buNone/>
              <a:defRPr/>
            </a:pP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b.電車に遅れる</a:t>
            </a:r>
            <a:r>
              <a:rPr lang="ja-JP" altLang="en-US" sz="22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から</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、急ごう。</a:t>
            </a:r>
            <a:endParaRPr lang="ja-JP" altLang="zh-CN" sz="22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91185"/>
            <a:ext cx="10674985" cy="5392420"/>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意义：表示身份、年龄高的人给予自己（或属于自己一方的人）某物，是「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くれる」的尊他语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译文：给我······</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（他人が私に）名词＋を＋くださる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その後先生は何度もメッセージを</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先生が日本語の辞書を</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先輩が妹にコンサートのチケットを</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601345"/>
            <a:ext cx="10674985" cy="5342890"/>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just">
              <a:lnSpc>
                <a:spcPct val="190000"/>
              </a:lnSpc>
              <a:spcBef>
                <a:spcPct val="0"/>
              </a:spcBef>
              <a:buClr>
                <a:prstClr val="black"/>
              </a:buCl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意义：表示从身份、年龄高的人处领受、获取某物，是「</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もらう</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（私が他人に／から）名词＋を＋いただく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授業を休んだ日は、先生からお見舞いのメールを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いただいた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私は社長に会社のペンを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これは陳先生から</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いただいた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本です。</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28955"/>
            <a:ext cx="10674985" cy="5313045"/>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just">
              <a:lnSpc>
                <a:spcPct val="190000"/>
              </a:lnSpc>
              <a:spcBef>
                <a:spcPct val="0"/>
              </a:spcBef>
              <a:buClr>
                <a:prstClr val="black"/>
              </a:buCl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意义：表示将某物给予身份、年龄高的人，是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「あげる」的自谦语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译文：给他人······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（私が他人に）名词＋を＋</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さしあげる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（私は）課長に漢方薬を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先輩に旅行のお土産を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教師の日、みなんで</a:t>
            </a:r>
            <a:r>
              <a:rPr kumimoji="0" lang="ja-JP" altLang="en-US" sz="24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先生にアルバム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相册</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pic>
        <p:nvPicPr>
          <p:cNvPr id="2" name="图片 1">
            <a:hlinkClick r:id="rId3"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490418" y="6279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487045"/>
            <a:ext cx="10674985" cy="5548083"/>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いただく／さしあげる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000" i="0"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00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いただく／さしあげる」</a:t>
            </a:r>
            <a:r>
              <a:rPr lang="zh-CN" altLang="en-US" sz="2000" dirty="0">
                <a:solidFill>
                  <a:srgbClr val="E66138"/>
                </a:solidFill>
                <a:latin typeface="微软雅黑" panose="020B0503020204020204" pitchFamily="34" charset="-122"/>
                <a:ea typeface="微软雅黑" panose="020B0503020204020204" pitchFamily="34" charset="-122"/>
              </a:rPr>
              <a:t>的使用注意事项</a:t>
            </a:r>
            <a:endParaRPr lang="en-US" altLang="zh-CN" sz="2000" dirty="0">
              <a:solidFill>
                <a:srgbClr val="E66138"/>
              </a:solidFill>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190000"/>
              </a:lnSpc>
              <a:spcAft>
                <a:spcPts val="0"/>
              </a:spcAft>
              <a:buClr>
                <a:prstClr val="black"/>
              </a:buClr>
              <a:buSzTx/>
              <a:buFontTx/>
              <a:buNone/>
              <a:defRPr/>
            </a:pPr>
            <a:r>
              <a:rPr kumimoji="0" lang="en-US" altLang="ja-JP"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因为敬语一般用于表达对他人的敬意，对自己家人、亲友等一般不使用</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くださる／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いた</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19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だく／さしあげる」，而使用</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誕生日に父が（私に）プレゼントを</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just">
              <a:lnSpc>
                <a:spcPct val="250000"/>
              </a:lnSpc>
              <a:spcBef>
                <a:spcPct val="0"/>
              </a:spcBef>
              <a:buClr>
                <a:prstClr val="black"/>
              </a:buClr>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誕生日に（私は）</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お爺さんにプレゼントを</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just">
              <a:lnSpc>
                <a:spcPct val="250000"/>
              </a:lnSpc>
              <a:spcBef>
                <a:spcPct val="0"/>
              </a:spcBef>
              <a:buClr>
                <a:prstClr val="black"/>
              </a:buClr>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誕生日に（私は）父にプレゼントを</a:t>
            </a:r>
            <a:endParaRPr kumimoji="0" lang="en-US" altLang="ja-JP"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
        <p:nvSpPr>
          <p:cNvPr id="2" name="左大括号 1"/>
          <p:cNvSpPr/>
          <p:nvPr/>
        </p:nvSpPr>
        <p:spPr>
          <a:xfrm>
            <a:off x="6185453" y="4297177"/>
            <a:ext cx="325768" cy="427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6491572" y="4113084"/>
            <a:ext cx="2526763" cy="783590"/>
          </a:xfrm>
          <a:prstGeom prst="rect">
            <a:avLst/>
          </a:prstGeom>
          <a:noFill/>
        </p:spPr>
        <p:txBody>
          <a:bodyPr wrap="square" rtlCol="0">
            <a:spAutoFit/>
          </a:bodyPr>
          <a:lstStyle/>
          <a:p>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くださいました</a:t>
            </a:r>
            <a:r>
              <a:rPr lang="ja-JP" altLang="en-US" dirty="0">
                <a:latin typeface="Kozuka Gothic Pro R" panose="020B0400000000000000" pitchFamily="34" charset="-128"/>
                <a:ea typeface="Kozuka Gothic Pro R" panose="020B0400000000000000" pitchFamily="34" charset="-128"/>
              </a:rPr>
              <a:t>。</a:t>
            </a:r>
            <a:r>
              <a:rPr lang="en-US" altLang="ja-JP" dirty="0">
                <a:latin typeface="Kozuka Gothic Pro R" panose="020B0400000000000000" pitchFamily="34" charset="-128"/>
                <a:ea typeface="Kozuka Gothic Pro R" panose="020B0400000000000000" pitchFamily="34" charset="-128"/>
              </a:rPr>
              <a:t> </a:t>
            </a:r>
            <a:endParaRPr lang="en-US" altLang="ja-JP" dirty="0">
              <a:latin typeface="Kozuka Gothic Pro R" panose="020B0400000000000000" pitchFamily="34" charset="-128"/>
              <a:ea typeface="Kozuka Gothic Pro R" panose="020B0400000000000000" pitchFamily="34" charset="-128"/>
            </a:endParaRPr>
          </a:p>
          <a:p>
            <a:pPr>
              <a:lnSpc>
                <a:spcPct val="150000"/>
              </a:lnSpc>
            </a:pPr>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くれました。</a:t>
            </a:r>
            <a:endParaRPr lang="ja-JP" altLang="en-US" dirty="0">
              <a:solidFill>
                <a:schemeClr val="accent1">
                  <a:lumMod val="75000"/>
                </a:schemeClr>
              </a:solidFill>
              <a:latin typeface="Kozuka Gothic Pro R" panose="020B0400000000000000" pitchFamily="34" charset="-128"/>
              <a:ea typeface="Kozuka Gothic Pro R" panose="020B0400000000000000" pitchFamily="34" charset="-128"/>
            </a:endParaRPr>
          </a:p>
        </p:txBody>
      </p:sp>
      <p:sp>
        <p:nvSpPr>
          <p:cNvPr id="5" name="左大括号 4"/>
          <p:cNvSpPr/>
          <p:nvPr/>
        </p:nvSpPr>
        <p:spPr>
          <a:xfrm>
            <a:off x="6185453" y="5104657"/>
            <a:ext cx="325768" cy="427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6491605" y="4933315"/>
            <a:ext cx="3218815" cy="783590"/>
          </a:xfrm>
          <a:prstGeom prst="rect">
            <a:avLst/>
          </a:prstGeom>
          <a:noFill/>
        </p:spPr>
        <p:txBody>
          <a:bodyPr wrap="square" rtlCol="0">
            <a:spAutoFit/>
          </a:bodyPr>
          <a:lstStyle/>
          <a:p>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いただいきました</a:t>
            </a:r>
            <a:r>
              <a:rPr lang="ja-JP" altLang="en-US" dirty="0">
                <a:latin typeface="Kozuka Gothic Pro R" panose="020B0400000000000000" pitchFamily="34" charset="-128"/>
                <a:ea typeface="Kozuka Gothic Pro R" panose="020B0400000000000000" pitchFamily="34" charset="-128"/>
              </a:rPr>
              <a:t>。</a:t>
            </a:r>
            <a:r>
              <a:rPr lang="en-US" altLang="ja-JP" dirty="0">
                <a:latin typeface="Kozuka Gothic Pro R" panose="020B0400000000000000" pitchFamily="34" charset="-128"/>
                <a:ea typeface="Kozuka Gothic Pro R" panose="020B0400000000000000" pitchFamily="34" charset="-128"/>
              </a:rPr>
              <a:t> </a:t>
            </a:r>
            <a:endParaRPr lang="en-US" altLang="ja-JP" dirty="0">
              <a:latin typeface="Kozuka Gothic Pro R" panose="020B0400000000000000" pitchFamily="34" charset="-128"/>
              <a:ea typeface="Kozuka Gothic Pro R" panose="020B0400000000000000" pitchFamily="34" charset="-128"/>
            </a:endParaRPr>
          </a:p>
          <a:p>
            <a:pPr>
              <a:lnSpc>
                <a:spcPct val="150000"/>
              </a:lnSpc>
            </a:pPr>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もらいました。</a:t>
            </a:r>
            <a:endParaRPr lang="ja-JP" altLang="en-US" dirty="0">
              <a:solidFill>
                <a:schemeClr val="accent1">
                  <a:lumMod val="75000"/>
                </a:schemeClr>
              </a:solidFill>
              <a:latin typeface="Kozuka Gothic Pro R" panose="020B0400000000000000" pitchFamily="34" charset="-128"/>
              <a:ea typeface="Kozuka Gothic Pro R" panose="020B0400000000000000" pitchFamily="34" charset="-128"/>
            </a:endParaRPr>
          </a:p>
        </p:txBody>
      </p:sp>
      <p:sp>
        <p:nvSpPr>
          <p:cNvPr id="8" name="左大括号 7"/>
          <p:cNvSpPr/>
          <p:nvPr/>
        </p:nvSpPr>
        <p:spPr>
          <a:xfrm>
            <a:off x="6185453" y="5878960"/>
            <a:ext cx="325768" cy="427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525064" y="5701268"/>
            <a:ext cx="2526763" cy="783590"/>
          </a:xfrm>
          <a:prstGeom prst="rect">
            <a:avLst/>
          </a:prstGeom>
          <a:noFill/>
        </p:spPr>
        <p:txBody>
          <a:bodyPr wrap="square" rtlCol="0">
            <a:spAutoFit/>
          </a:bodyPr>
          <a:lstStyle/>
          <a:p>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さしあげました</a:t>
            </a:r>
            <a:r>
              <a:rPr lang="ja-JP" altLang="en-US" dirty="0">
                <a:latin typeface="Kozuka Gothic Pro R" panose="020B0400000000000000" pitchFamily="34" charset="-128"/>
                <a:ea typeface="Kozuka Gothic Pro R" panose="020B0400000000000000" pitchFamily="34" charset="-128"/>
              </a:rPr>
              <a:t>。</a:t>
            </a:r>
            <a:r>
              <a:rPr lang="en-US" altLang="ja-JP" dirty="0">
                <a:latin typeface="Kozuka Gothic Pro R" panose="020B0400000000000000" pitchFamily="34" charset="-128"/>
                <a:ea typeface="Kozuka Gothic Pro R" panose="020B0400000000000000" pitchFamily="34" charset="-128"/>
              </a:rPr>
              <a:t> </a:t>
            </a:r>
            <a:endParaRPr lang="en-US" altLang="ja-JP" dirty="0">
              <a:latin typeface="Kozuka Gothic Pro R" panose="020B0400000000000000" pitchFamily="34" charset="-128"/>
              <a:ea typeface="Kozuka Gothic Pro R" panose="020B0400000000000000" pitchFamily="34" charset="-128"/>
            </a:endParaRPr>
          </a:p>
          <a:p>
            <a:pPr>
              <a:lnSpc>
                <a:spcPct val="150000"/>
              </a:lnSpc>
            </a:pPr>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あげました。</a:t>
            </a:r>
            <a:endParaRPr lang="ja-JP" altLang="en-US" dirty="0">
              <a:solidFill>
                <a:schemeClr val="accent1">
                  <a:lumMod val="75000"/>
                </a:schemeClr>
              </a:solidFill>
              <a:latin typeface="Kozuka Gothic Pro R" panose="020B0400000000000000" pitchFamily="34" charset="-128"/>
              <a:ea typeface="Kozuka Gothic Pro R" panose="020B0400000000000000" pitchFamily="34" charset="-128"/>
            </a:endParaRPr>
          </a:p>
        </p:txBody>
      </p:sp>
      <p:pic>
        <p:nvPicPr>
          <p:cNvPr id="3" name="图片 2">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27685"/>
            <a:ext cx="10674985" cy="5937250"/>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altLang="ja-JP"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てくださる</a:t>
            </a:r>
            <a:r>
              <a:rPr lang="ja-JP" altLang="en-US" sz="28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lang="ja-JP" altLang="en-US" sz="28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人受益的动作，是「Ⅴてくれる／もらう／あげる」的敬语形式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意义：表示身份、年龄高的人为自己或属于自己一方的人做某事，是「 Ⅴてくれる」的尊他语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（他人が私に）</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くださる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rPr>
              <a:t>先生は何度もメッセージをくださり、</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励ましてくださった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友達のお母さんが妹を歌舞伎に</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招待してくださいました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先輩、大切な情報を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教えてくださって</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、ありがとうございました。</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先生は弟の作文を丁寧に</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直して</a:t>
            </a:r>
            <a:r>
              <a:rPr kumimoji="0" lang="en-US" altLang="zh-CN"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修改</a:t>
            </a:r>
            <a:r>
              <a:rPr kumimoji="0" lang="en-US" altLang="zh-CN"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直</a:t>
            </a:r>
            <a:r>
              <a:rPr kumimoji="0" lang="ja-JP"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す（なおす）</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44550" y="425450"/>
            <a:ext cx="10674985" cy="6007735"/>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表示某人受益的动作，是「Ⅴてくれる／</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もらう</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意义：表示拜托、请求身份、年龄高的人为自己（或属于自己一方的人）做某事，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是「 Ⅴ</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てもらう</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」的自谦语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译文：请······为我······</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（私が他人に／から）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いただく</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私は</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王さんのお父さんに水ギョーザの作り方を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教えていただきました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妹は先生に新しい辞書を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貸していただきました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遠藤先生に推薦状</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推荐信</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書いていただきました</a:t>
            </a:r>
            <a:r>
              <a:rPr kumimoji="0" lang="ja-JP" altLang="en-US" sz="2400" b="0" i="0" u="sng"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兄は前の会社の先輩に、今の仕事を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紹介していただきました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500380"/>
            <a:ext cx="10674985" cy="5856972"/>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表示某人受益的动作，是「Ⅴてくれる／もらう／あげる」的敬语形式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意义：表示为身份、年龄高的人做某事，是「 Ⅴて</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あげる</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」的自谦语</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主语为别人做</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译文：某人为他人······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さしあげる</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不当面使用</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先生がいらっしゃった（来た）ので、町を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案内してさしあげました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王さんは先生の荷物を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持ってさしあげました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宾语和受益方是所属关系</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高橋さんのおばあさんの誕生日に、みんなでおばあさんの好きな歌を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歌ってさしあ         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340" y="390525"/>
            <a:ext cx="10674985" cy="5856972"/>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受益的动作，是「Ⅴてくれる／もらう／あげる」的敬语形式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意义：表示为身份、年龄高的人做某事，是「 Ⅴてあげる」的自谦语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译文：某人为他人······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（私が他人に）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さしあげる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てさしあげる」的敬语（自谦）程度比「Ⅴてあげる」高，但是一般仅用于对客观事实的陈述，而不直接对对方使用。如果面对身份、年龄高于自己的人，提出为其做某事时，通常使用</a:t>
            </a:r>
            <a:r>
              <a:rPr kumimoji="0" lang="zh-CN" altLang="en-US" sz="200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「お（ご）Ⅴしましょう／お（ご） します」</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自谦的表</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达方式表示敬意。</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私が荷物をお持ちします</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a:t>
            </a:r>
            <a:endPar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a:p>
            <a:r>
              <a:rPr lang="ja-JP" altLang="en-US"/>
              <a:t>通す：</a:t>
            </a:r>
            <a:r>
              <a:rPr lang="zh-CN" altLang="en-US"/>
              <a:t>他动词，让什么通过。</a:t>
            </a:r>
            <a:r>
              <a:rPr lang="ja-JP" altLang="en-US"/>
              <a:t>　通る：</a:t>
            </a:r>
            <a:r>
              <a:rPr lang="zh-CN" altLang="en-US"/>
              <a:t>通过。</a:t>
            </a:r>
            <a:endParaRPr lang="zh-CN" altLang="en-US"/>
          </a:p>
          <a:p>
            <a:endParaRPr lang="zh-CN" altLang="en-US"/>
          </a:p>
          <a:p>
            <a:r>
              <a:rPr lang="en-US" altLang="ja-JP"/>
              <a:t>V</a:t>
            </a:r>
            <a:r>
              <a:rPr lang="ja-JP" altLang="en-US"/>
              <a:t>ていく</a:t>
            </a:r>
            <a:r>
              <a:rPr lang="zh-CN" altLang="ja-JP"/>
              <a:t>：消失，减少</a:t>
            </a:r>
            <a:r>
              <a:rPr lang="ja-JP" altLang="en-US"/>
              <a:t>　</a:t>
            </a:r>
            <a:r>
              <a:rPr lang="en-US" altLang="ja-JP"/>
              <a:t>V</a:t>
            </a:r>
            <a:r>
              <a:rPr lang="ja-JP" altLang="en-US"/>
              <a:t>てくる</a:t>
            </a:r>
            <a:r>
              <a:rPr lang="zh-CN" altLang="ja-JP"/>
              <a:t>：出现，</a:t>
            </a:r>
            <a:r>
              <a:rPr lang="zh-CN" altLang="ja-JP"/>
              <a:t>增加</a:t>
            </a:r>
            <a:endParaRPr lang="zh-CN" altLang="ja-JP"/>
          </a:p>
          <a:p>
            <a:endParaRPr lang="zh-CN" altLang="ja-JP"/>
          </a:p>
          <a:p>
            <a:r>
              <a:rPr lang="en-US" altLang="ja-JP"/>
              <a:t>V</a:t>
            </a:r>
            <a:r>
              <a:rPr lang="ja-JP" altLang="en-US"/>
              <a:t>ていった：</a:t>
            </a:r>
            <a:r>
              <a:rPr lang="zh-CN" altLang="ja-JP"/>
              <a:t>变化的完成。</a:t>
            </a:r>
            <a:r>
              <a:rPr lang="ja-JP" altLang="ja-JP"/>
              <a:t>　</a:t>
            </a:r>
            <a:r>
              <a:rPr lang="en-US" altLang="ja-JP"/>
              <a:t>V</a:t>
            </a:r>
            <a:r>
              <a:rPr lang="ja-JP" altLang="en-US"/>
              <a:t>てある</a:t>
            </a:r>
            <a:r>
              <a:rPr lang="zh-CN" altLang="en-US"/>
              <a:t>：做好了，这个状态</a:t>
            </a:r>
            <a:r>
              <a:rPr lang="zh-CN" altLang="en-US"/>
              <a:t>还看得见。</a:t>
            </a:r>
            <a:endParaRPr lang="zh-CN" altLang="en-US"/>
          </a:p>
          <a:p>
            <a:endParaRPr lang="zh-CN" altLang="en-US"/>
          </a:p>
          <a:p>
            <a:r>
              <a:rPr lang="ja-JP" altLang="en-US"/>
              <a:t>書いてしまう：</a:t>
            </a:r>
            <a:r>
              <a:rPr lang="zh-CN" altLang="en-US"/>
              <a:t>写完。</a:t>
            </a:r>
            <a:r>
              <a:rPr lang="ja-JP" altLang="en-US"/>
              <a:t>　しまう：</a:t>
            </a:r>
            <a:r>
              <a:rPr lang="zh-CN" altLang="ja-JP"/>
              <a:t>全部做完。</a:t>
            </a:r>
            <a:r>
              <a:rPr lang="ja-JP" altLang="ja-JP"/>
              <a:t>　</a:t>
            </a:r>
            <a:r>
              <a:rPr lang="en-US" altLang="ja-JP"/>
              <a:t>V</a:t>
            </a:r>
            <a:r>
              <a:rPr lang="ja-JP" altLang="en-US"/>
              <a:t>ていた</a:t>
            </a:r>
            <a:r>
              <a:rPr lang="zh-CN" altLang="ja-JP"/>
              <a:t>：思绪。</a:t>
            </a:r>
            <a:endParaRPr lang="ja-JP" altLang="ja-JP"/>
          </a:p>
          <a:p>
            <a:r>
              <a:rPr lang="en-US" altLang="ja-JP"/>
              <a:t>V</a:t>
            </a:r>
            <a:r>
              <a:rPr lang="ja-JP" altLang="en-US"/>
              <a:t>るところ</a:t>
            </a:r>
            <a:r>
              <a:rPr lang="ja-JP" altLang="en-US">
                <a:solidFill>
                  <a:srgbClr val="FF0000"/>
                </a:solidFill>
              </a:rPr>
              <a:t>でした</a:t>
            </a:r>
            <a:r>
              <a:rPr lang="ja-JP" altLang="en-US"/>
              <a:t>　　</a:t>
            </a:r>
            <a:r>
              <a:rPr lang="en-US" altLang="ja-JP"/>
              <a:t>V</a:t>
            </a:r>
            <a:r>
              <a:rPr lang="ja-JP" altLang="en-US"/>
              <a:t>ないところでした　でしたー</a:t>
            </a:r>
            <a:r>
              <a:rPr lang="ja-JP" altLang="en-US"/>
              <a:t>だった</a:t>
            </a:r>
            <a:endParaRPr lang="ja-JP"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ja-JP" altLang="en-US"/>
          </a:p>
          <a:p>
            <a:r>
              <a:rPr lang="ja-JP" altLang="en-US"/>
              <a:t>と：</a:t>
            </a:r>
            <a:r>
              <a:rPr lang="zh-CN" altLang="en-US"/>
              <a:t> </a:t>
            </a:r>
            <a:r>
              <a:rPr lang="en-US" altLang="zh-CN"/>
              <a:t>1</a:t>
            </a:r>
            <a:r>
              <a:rPr lang="zh-CN" altLang="en-US"/>
              <a:t>恒常</a:t>
            </a:r>
            <a:r>
              <a:rPr lang="en-US" altLang="zh-CN"/>
              <a:t> 2</a:t>
            </a:r>
            <a:r>
              <a:rPr lang="zh-CN" altLang="en-US"/>
              <a:t>一次性依附。</a:t>
            </a:r>
            <a:r>
              <a:rPr lang="en-US" altLang="ja-JP"/>
              <a:t>V</a:t>
            </a:r>
            <a:r>
              <a:rPr lang="ja-JP" altLang="en-US"/>
              <a:t>ると、</a:t>
            </a:r>
            <a:r>
              <a:rPr lang="en-US" altLang="ja-JP"/>
              <a:t>V</a:t>
            </a:r>
            <a:r>
              <a:rPr lang="ja-JP" altLang="en-US"/>
              <a:t>た</a:t>
            </a:r>
            <a:r>
              <a:rPr lang="ja-JP" altLang="en-US"/>
              <a:t>。</a:t>
            </a:r>
            <a:endParaRPr lang="ja-JP" altLang="en-US"/>
          </a:p>
          <a:p>
            <a:r>
              <a:rPr lang="zh-CN" altLang="ja-JP"/>
              <a:t>习惯行为（描述</a:t>
            </a:r>
            <a:r>
              <a:rPr lang="zh-CN" altLang="ja-JP"/>
              <a:t>客观）</a:t>
            </a:r>
            <a:endParaRPr lang="ja-JP" altLang="en-US"/>
          </a:p>
          <a:p>
            <a:endParaRPr lang="en-US" altLang="ja-JP"/>
          </a:p>
          <a:p>
            <a:endParaRPr lang="en-US" altLang="ja-JP"/>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19125" y="528955"/>
            <a:ext cx="10744200" cy="5230495"/>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原因、理由</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宋体" panose="02010600030101010101" pitchFamily="2" charset="-122"/>
                <a:cs typeface="微软雅黑" panose="020B0503020204020204" pitchFamily="34" charset="-122"/>
              </a:rPr>
              <a:t> </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mn-cs"/>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意义：表示原因、理由。</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译文：因为</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因</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接续：表示事件、事故、自然现象等的名词+で</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a:t>
            </a:r>
            <a:r>
              <a:rPr 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主句只能叙述客观事实，不能使用建议、命令、主张等意志性的表达方式</a:t>
            </a:r>
            <a:r>
              <a:rPr lang="zh-CN" altLang="ja-JP"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高橋さんは</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病気で</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何日も授業を休んでいます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何＋</a:t>
            </a:r>
            <a:r>
              <a:rPr lang="zh-CN" altLang="ja-JP"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量词</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r>
              <a:rPr lang="ja-JP"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も</a:t>
            </a:r>
            <a:r>
              <a:rPr lang="zh-CN"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  </a:t>
            </a:r>
            <a:r>
              <a:rPr lang="zh-CN" altLang="en-US"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好几</a:t>
            </a:r>
            <a:r>
              <a:rPr lang="en-US" altLang="zh-CN" sz="240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事故で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バスが遅れました。</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台風</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（たいふう）</a:t>
            </a:r>
            <a:r>
              <a:rPr lang="ja-JP" altLang="en-US" sz="2400" b="1" u="sng"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で</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電車が止まりました。</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2" name="图片 1">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644043" y="850129"/>
            <a:ext cx="3070284" cy="787401"/>
            <a:chOff x="2364" y="234"/>
            <a:chExt cx="2556" cy="926"/>
          </a:xfrm>
          <a:solidFill>
            <a:schemeClr val="tx1">
              <a:lumMod val="65000"/>
              <a:lumOff val="35000"/>
            </a:schemeClr>
          </a:solidFill>
        </p:grpSpPr>
        <p:sp>
          <p:nvSpPr>
            <p:cNvPr id="30"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1"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2"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3"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4"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5"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6"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7"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8"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39"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0"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1"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2"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3"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4"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5"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6"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7"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8"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49"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0"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1"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2"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3"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4"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5"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2"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3"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4"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5"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6"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7"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8"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9"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0"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1"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2"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3"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4"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75" name="文本框 136"/>
          <p:cNvSpPr txBox="1">
            <a:spLocks noChangeArrowheads="1"/>
          </p:cNvSpPr>
          <p:nvPr/>
        </p:nvSpPr>
        <p:spPr bwMode="auto">
          <a:xfrm>
            <a:off x="4916521" y="971458"/>
            <a:ext cx="250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八、敬语</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graphicFrame>
        <p:nvGraphicFramePr>
          <p:cNvPr id="77" name="表格 76"/>
          <p:cNvGraphicFramePr>
            <a:graphicFrameLocks noGrp="1"/>
          </p:cNvGraphicFramePr>
          <p:nvPr>
            <p:custDataLst>
              <p:tags r:id="rId1"/>
            </p:custDataLst>
          </p:nvPr>
        </p:nvGraphicFramePr>
        <p:xfrm>
          <a:off x="449580" y="2007870"/>
          <a:ext cx="11629390" cy="3228975"/>
        </p:xfrm>
        <a:graphic>
          <a:graphicData uri="http://schemas.openxmlformats.org/drawingml/2006/table">
            <a:tbl>
              <a:tblPr firstRow="1" bandRow="1">
                <a:tableStyleId>{5940675A-B579-460E-94D1-54222C63F5DA}</a:tableStyleId>
              </a:tblPr>
              <a:tblGrid>
                <a:gridCol w="5479415"/>
                <a:gridCol w="6149975"/>
              </a:tblGrid>
              <a:tr h="3962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语法条目</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2000" kern="1200" dirty="0">
                          <a:solidFill>
                            <a:schemeClr val="tx1"/>
                          </a:solidFill>
                          <a:latin typeface="微软雅黑" panose="020B0503020204020204" pitchFamily="34" charset="-122"/>
                          <a:ea typeface="微软雅黑" panose="020B0503020204020204" pitchFamily="34" charset="-122"/>
                          <a:cs typeface="+mn-cs"/>
                        </a:rPr>
                        <a:t>用法</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例句</a:t>
                      </a:r>
                      <a:endParaRPr 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r>
              <a:tr h="2832735">
                <a:tc>
                  <a:txBody>
                    <a:bodyPr/>
                    <a:lstStyle/>
                    <a:p>
                      <a:pPr algn="l">
                        <a:lnSpc>
                          <a:spcPct val="120000"/>
                        </a:lnSpc>
                      </a:pPr>
                      <a:r>
                        <a:rPr lang="zh-CN" altLang="en-US" sz="2000" dirty="0">
                          <a:solidFill>
                            <a:srgbClr val="E66138"/>
                          </a:solidFill>
                          <a:latin typeface="微软雅黑" panose="020B0503020204020204" pitchFamily="34" charset="-122"/>
                          <a:ea typeface="微软雅黑" panose="020B0503020204020204" pitchFamily="34" charset="-122"/>
                        </a:rPr>
                        <a:t>敬语</a:t>
                      </a:r>
                      <a:r>
                        <a:rPr lang="en-US" altLang="zh-CN" sz="2000" dirty="0">
                          <a:solidFill>
                            <a:srgbClr val="E66138"/>
                          </a:solidFill>
                          <a:latin typeface="微软雅黑" panose="020B0503020204020204" pitchFamily="34" charset="-122"/>
                          <a:ea typeface="微软雅黑" panose="020B0503020204020204" pitchFamily="34" charset="-122"/>
                        </a:rPr>
                        <a:t>         </a:t>
                      </a:r>
                      <a:endParaRPr lang="en-US" altLang="zh-CN" sz="2000" dirty="0">
                        <a:solidFill>
                          <a:srgbClr val="E66138"/>
                        </a:solidFill>
                        <a:latin typeface="微软雅黑" panose="020B0503020204020204" pitchFamily="34" charset="-122"/>
                        <a:ea typeface="微软雅黑" panose="020B0503020204020204" pitchFamily="34" charset="-122"/>
                      </a:endParaRPr>
                    </a:p>
                    <a:p>
                      <a:pPr algn="l">
                        <a:lnSpc>
                          <a:spcPct val="120000"/>
                        </a:lnSpc>
                      </a:pPr>
                      <a:r>
                        <a:rPr lang="en-US" altLang="zh-CN" sz="2000" dirty="0">
                          <a:solidFill>
                            <a:schemeClr val="tx1"/>
                          </a:solidFill>
                          <a:latin typeface="微软雅黑" panose="020B0503020204020204" pitchFamily="34" charset="-122"/>
                          <a:ea typeface="微软雅黑" panose="020B0503020204020204" pitchFamily="34" charset="-122"/>
                          <a:hlinkClick r:id="rId2" action="ppaction://hlinksldjump"/>
                        </a:rPr>
                        <a:t>5-1-1</a:t>
                      </a:r>
                      <a:r>
                        <a:rPr lang="zh-CN" altLang="en-US" sz="2000" dirty="0">
                          <a:solidFill>
                            <a:schemeClr val="tx1"/>
                          </a:solidFill>
                          <a:latin typeface="微软雅黑" panose="020B0503020204020204" pitchFamily="34" charset="-122"/>
                          <a:ea typeface="微软雅黑" panose="020B0503020204020204" pitchFamily="34" charset="-122"/>
                          <a:hlinkClick r:id="rId2" action="ppaction://hlinksldjump"/>
                        </a:rPr>
                        <a:t>敬语（</a:t>
                      </a:r>
                      <a:r>
                        <a:rPr lang="en-US" altLang="zh-CN" sz="2000" dirty="0">
                          <a:solidFill>
                            <a:schemeClr val="tx1"/>
                          </a:solidFill>
                          <a:latin typeface="微软雅黑" panose="020B0503020204020204" pitchFamily="34" charset="-122"/>
                          <a:ea typeface="微软雅黑" panose="020B0503020204020204" pitchFamily="34" charset="-122"/>
                          <a:hlinkClick r:id="rId2" action="ppaction://hlinksldjump"/>
                        </a:rPr>
                        <a:t>1</a:t>
                      </a:r>
                      <a:r>
                        <a:rPr lang="zh-CN" altLang="en-US" sz="2000" dirty="0">
                          <a:solidFill>
                            <a:schemeClr val="tx1"/>
                          </a:solidFill>
                          <a:latin typeface="微软雅黑" panose="020B0503020204020204" pitchFamily="34" charset="-122"/>
                          <a:ea typeface="微软雅黑" panose="020B0503020204020204" pitchFamily="34" charset="-122"/>
                          <a:hlinkClick r:id="rId2" action="ppaction://hlinksldjump"/>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zh-CN" sz="2000" dirty="0">
                          <a:solidFill>
                            <a:schemeClr val="tx1"/>
                          </a:solidFill>
                          <a:latin typeface="微软雅黑" panose="020B0503020204020204" pitchFamily="34" charset="-122"/>
                          <a:ea typeface="微软雅黑" panose="020B0503020204020204" pitchFamily="34" charset="-122"/>
                          <a:hlinkClick r:id="rId3" action="ppaction://hlinksldjump"/>
                        </a:rPr>
                        <a:t>5-2-1</a:t>
                      </a:r>
                      <a:r>
                        <a:rPr lang="zh-CN" altLang="en-US" sz="2000" dirty="0">
                          <a:solidFill>
                            <a:schemeClr val="tx1"/>
                          </a:solidFill>
                          <a:latin typeface="微软雅黑" panose="020B0503020204020204" pitchFamily="34" charset="-122"/>
                          <a:ea typeface="微软雅黑" panose="020B0503020204020204" pitchFamily="34" charset="-122"/>
                          <a:hlinkClick r:id="rId3" action="ppaction://hlinksldjump"/>
                        </a:rPr>
                        <a:t>敬語（</a:t>
                      </a:r>
                      <a:r>
                        <a:rPr lang="en-US" altLang="zh-CN" sz="2000" dirty="0">
                          <a:solidFill>
                            <a:schemeClr val="tx1"/>
                          </a:solidFill>
                          <a:latin typeface="微软雅黑" panose="020B0503020204020204" pitchFamily="34" charset="-122"/>
                          <a:ea typeface="微软雅黑" panose="020B0503020204020204" pitchFamily="34" charset="-122"/>
                          <a:hlinkClick r:id="rId3" action="ppaction://hlinksldjump"/>
                        </a:rPr>
                        <a:t>2</a:t>
                      </a:r>
                      <a:r>
                        <a:rPr lang="zh-CN" altLang="en-US" sz="2000" dirty="0">
                          <a:solidFill>
                            <a:schemeClr val="tx1"/>
                          </a:solidFill>
                          <a:latin typeface="微软雅黑" panose="020B0503020204020204" pitchFamily="34" charset="-122"/>
                          <a:ea typeface="微软雅黑" panose="020B0503020204020204" pitchFamily="34" charset="-122"/>
                          <a:hlinkClick r:id="rId3" action="ppaction://hlinksldjump"/>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ja-JP" sz="2000" kern="1200" dirty="0">
                          <a:solidFill>
                            <a:schemeClr val="tx1"/>
                          </a:solidFill>
                          <a:latin typeface="微软雅黑" panose="020B0503020204020204" pitchFamily="34" charset="-122"/>
                          <a:ea typeface="微软雅黑" panose="020B0503020204020204" pitchFamily="34" charset="-122"/>
                          <a:cs typeface="+mn-cs"/>
                          <a:hlinkClick r:id="rId4" action="ppaction://hlinksldjump"/>
                        </a:rPr>
                        <a:t>5-3-3</a:t>
                      </a:r>
                      <a:r>
                        <a:rPr lang="ja-JP" altLang="en-US" sz="2000" kern="1200" dirty="0">
                          <a:solidFill>
                            <a:schemeClr val="tx1"/>
                          </a:solidFill>
                          <a:latin typeface="微软雅黑" panose="020B0503020204020204" pitchFamily="34" charset="-122"/>
                          <a:ea typeface="微软雅黑" panose="020B0503020204020204" pitchFamily="34" charset="-122"/>
                          <a:cs typeface="+mn-cs"/>
                          <a:hlinkClick r:id="rId4" action="ppaction://hlinksldjump"/>
                        </a:rPr>
                        <a:t>Ｖております</a:t>
                      </a:r>
                      <a:r>
                        <a:rPr lang="ja-JP" altLang="en-US" sz="2000" kern="1200" dirty="0">
                          <a:solidFill>
                            <a:schemeClr val="tx1"/>
                          </a:solidFill>
                          <a:latin typeface="微软雅黑" panose="020B0503020204020204" pitchFamily="34" charset="-122"/>
                          <a:ea typeface="微软雅黑" panose="020B0503020204020204" pitchFamily="34" charset="-122"/>
                          <a:cs typeface="+mn-cs"/>
                        </a:rPr>
                        <a:t>＜自谦＞　</a:t>
                      </a:r>
                      <a:r>
                        <a:rPr lang="ja-JP" altLang="en-US" sz="2000" kern="1200" dirty="0">
                          <a:solidFill>
                            <a:schemeClr val="tx1"/>
                          </a:solidFill>
                          <a:latin typeface="微软雅黑" panose="020B0503020204020204" pitchFamily="34" charset="-122"/>
                          <a:ea typeface="微软雅黑" panose="020B0503020204020204" pitchFamily="34" charset="-122"/>
                          <a:cs typeface="+mn-cs"/>
                        </a:rPr>
                        <a:t>　</a:t>
                      </a:r>
                      <a:r>
                        <a:rPr lang="en-US" altLang="ja-JP" sz="2000" kern="1200" dirty="0">
                          <a:solidFill>
                            <a:schemeClr val="tx1"/>
                          </a:solidFill>
                          <a:latin typeface="微软雅黑" panose="020B0503020204020204" pitchFamily="34" charset="-122"/>
                          <a:ea typeface="微软雅黑" panose="020B0503020204020204" pitchFamily="34" charset="-122"/>
                          <a:cs typeface="+mn-cs"/>
                        </a:rPr>
                        <a:t> </a:t>
                      </a:r>
                      <a:endParaRPr lang="en-US" altLang="ja-JP" sz="2000" kern="1200" dirty="0">
                        <a:solidFill>
                          <a:schemeClr val="tx1"/>
                        </a:solidFill>
                        <a:latin typeface="微软雅黑" panose="020B0503020204020204" pitchFamily="34" charset="-122"/>
                        <a:ea typeface="微软雅黑" panose="020B0503020204020204" pitchFamily="34" charset="-122"/>
                        <a:cs typeface="+mn-cs"/>
                      </a:endParaRPr>
                    </a:p>
                    <a:p>
                      <a:pPr algn="l">
                        <a:lnSpc>
                          <a:spcPct val="120000"/>
                        </a:lnSpc>
                      </a:pPr>
                      <a:r>
                        <a:rPr lang="en-US" altLang="ja-JP" sz="2000" kern="1200" dirty="0">
                          <a:solidFill>
                            <a:schemeClr val="tx1"/>
                          </a:solidFill>
                          <a:latin typeface="微软雅黑" panose="020B0503020204020204" pitchFamily="34" charset="-122"/>
                          <a:ea typeface="微软雅黑" panose="020B0503020204020204" pitchFamily="34" charset="-122"/>
                          <a:cs typeface="+mn-cs"/>
                          <a:hlinkClick r:id="rId5" action="ppaction://hlinksldjump"/>
                        </a:rPr>
                        <a:t>11-2-1</a:t>
                      </a:r>
                      <a:r>
                        <a:rPr lang="ja-JP" altLang="en-US" sz="2000" kern="1200" dirty="0">
                          <a:solidFill>
                            <a:schemeClr val="tx1"/>
                          </a:solidFill>
                          <a:latin typeface="微软雅黑" panose="020B0503020204020204" pitchFamily="34" charset="-122"/>
                          <a:ea typeface="微软雅黑" panose="020B0503020204020204" pitchFamily="34" charset="-122"/>
                          <a:cs typeface="+mn-cs"/>
                          <a:hlinkClick r:id="rId5" action="ppaction://hlinksldjump"/>
                        </a:rPr>
                        <a:t>N/AⅡでいらっしゃる</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r>
                        <a:rPr lang="zh-CN" altLang="ja-JP" sz="2000" kern="1200" dirty="0">
                          <a:solidFill>
                            <a:schemeClr val="tx1"/>
                          </a:solidFill>
                          <a:latin typeface="微软雅黑" panose="020B0503020204020204" pitchFamily="34" charset="-122"/>
                          <a:ea typeface="微软雅黑" panose="020B0503020204020204" pitchFamily="34" charset="-122"/>
                          <a:cs typeface="+mn-cs"/>
                        </a:rPr>
                        <a:t>尊他</a:t>
                      </a:r>
                      <a:r>
                        <a:rPr lang="ja-JP" altLang="en-US" sz="2000" kern="1200" dirty="0">
                          <a:solidFill>
                            <a:schemeClr val="tx1"/>
                          </a:solidFill>
                          <a:latin typeface="微软雅黑" panose="020B0503020204020204" pitchFamily="34" charset="-122"/>
                          <a:ea typeface="微软雅黑" panose="020B0503020204020204" pitchFamily="34" charset="-122"/>
                          <a:cs typeface="+mn-cs"/>
                        </a:rPr>
                        <a:t>＞</a:t>
                      </a:r>
                      <a:endParaRPr lang="ja-JP" altLang="en-US" sz="2000" kern="1200" dirty="0">
                        <a:solidFill>
                          <a:schemeClr val="tx1"/>
                        </a:solidFill>
                        <a:latin typeface="微软雅黑" panose="020B0503020204020204" pitchFamily="34" charset="-122"/>
                        <a:ea typeface="微软雅黑" panose="020B0503020204020204" pitchFamily="34" charset="-122"/>
                        <a:cs typeface="+mn-cs"/>
                      </a:endParaRPr>
                    </a:p>
                    <a:p>
                      <a:pPr algn="l">
                        <a:lnSpc>
                          <a:spcPct val="120000"/>
                        </a:lnSpc>
                      </a:pPr>
                      <a:r>
                        <a:rPr lang="en-US" altLang="ja-JP" sz="2000" dirty="0">
                          <a:latin typeface="微软雅黑" panose="020B0503020204020204" pitchFamily="34" charset="-122"/>
                          <a:ea typeface="微软雅黑" panose="020B0503020204020204" pitchFamily="34" charset="-122"/>
                          <a:sym typeface="+mn-ea"/>
                          <a:hlinkClick r:id="rId6" action="ppaction://hlinksldjump"/>
                        </a:rPr>
                        <a:t>11-2-3</a:t>
                      </a:r>
                      <a:r>
                        <a:rPr lang="ja-JP" altLang="en-US" sz="2000" dirty="0">
                          <a:latin typeface="微软雅黑" panose="020B0503020204020204" pitchFamily="34" charset="-122"/>
                          <a:ea typeface="微软雅黑" panose="020B0503020204020204" pitchFamily="34" charset="-122"/>
                          <a:sym typeface="+mn-ea"/>
                          <a:hlinkClick r:id="rId6" action="ppaction://hlinksldjump"/>
                        </a:rPr>
                        <a:t>ていらっしゃる</a:t>
                      </a:r>
                      <a:r>
                        <a:rPr lang="ja-JP" altLang="en-US" sz="2000" dirty="0">
                          <a:latin typeface="微软雅黑" panose="020B0503020204020204" pitchFamily="34" charset="-122"/>
                          <a:ea typeface="微软雅黑" panose="020B0503020204020204" pitchFamily="34" charset="-122"/>
                          <a:sym typeface="+mn-ea"/>
                        </a:rPr>
                        <a:t>＜</a:t>
                      </a:r>
                      <a:r>
                        <a:rPr lang="zh-CN" altLang="ja-JP" sz="2000" dirty="0">
                          <a:latin typeface="微软雅黑" panose="020B0503020204020204" pitchFamily="34" charset="-122"/>
                          <a:ea typeface="微软雅黑" panose="020B0503020204020204" pitchFamily="34" charset="-122"/>
                          <a:sym typeface="+mn-ea"/>
                        </a:rPr>
                        <a:t>尊他</a:t>
                      </a:r>
                      <a:r>
                        <a:rPr lang="ja-JP" altLang="en-US" sz="2000" dirty="0">
                          <a:latin typeface="微软雅黑" panose="020B0503020204020204" pitchFamily="34" charset="-122"/>
                          <a:ea typeface="微软雅黑" panose="020B0503020204020204" pitchFamily="34" charset="-122"/>
                          <a:sym typeface="+mn-ea"/>
                        </a:rPr>
                        <a:t>＞</a:t>
                      </a:r>
                      <a:endParaRPr lang="ja-JP" altLang="en-US" sz="2000" dirty="0">
                        <a:latin typeface="微软雅黑" panose="020B0503020204020204" pitchFamily="34" charset="-122"/>
                        <a:ea typeface="微软雅黑" panose="020B0503020204020204" pitchFamily="34" charset="-122"/>
                        <a:sym typeface="+mn-ea"/>
                      </a:endParaRPr>
                    </a:p>
                    <a:p>
                      <a:pPr algn="l">
                        <a:lnSpc>
                          <a:spcPct val="120000"/>
                        </a:lnSpc>
                      </a:pPr>
                      <a:r>
                        <a:rPr lang="en-US" altLang="ja-JP" sz="2000" dirty="0">
                          <a:latin typeface="微软雅黑" panose="020B0503020204020204" pitchFamily="34" charset="-122"/>
                          <a:ea typeface="微软雅黑" panose="020B0503020204020204" pitchFamily="34" charset="-122"/>
                          <a:sym typeface="+mn-ea"/>
                          <a:hlinkClick r:id="rId7" action="ppaction://hlinksldjump"/>
                        </a:rPr>
                        <a:t>12-1-1</a:t>
                      </a:r>
                      <a:r>
                        <a:rPr lang="ja-JP" altLang="en-US" sz="2000" dirty="0">
                          <a:latin typeface="微软雅黑" panose="020B0503020204020204" pitchFamily="34" charset="-122"/>
                          <a:ea typeface="微软雅黑" panose="020B0503020204020204" pitchFamily="34" charset="-122"/>
                          <a:sym typeface="+mn-ea"/>
                          <a:hlinkClick r:id="rId7" action="ppaction://hlinksldjump"/>
                        </a:rPr>
                        <a:t>お/ごVです</a:t>
                      </a:r>
                      <a:r>
                        <a:rPr lang="ja-JP" altLang="en-US" sz="2000" dirty="0">
                          <a:latin typeface="微软雅黑" panose="020B0503020204020204" pitchFamily="34" charset="-122"/>
                          <a:ea typeface="微软雅黑" panose="020B0503020204020204" pitchFamily="34" charset="-122"/>
                          <a:sym typeface="+mn-ea"/>
                        </a:rPr>
                        <a:t>＜</a:t>
                      </a:r>
                      <a:r>
                        <a:rPr lang="zh-CN" altLang="ja-JP" sz="2000" dirty="0">
                          <a:latin typeface="微软雅黑" panose="020B0503020204020204" pitchFamily="34" charset="-122"/>
                          <a:ea typeface="微软雅黑" panose="020B0503020204020204" pitchFamily="34" charset="-122"/>
                          <a:sym typeface="+mn-ea"/>
                        </a:rPr>
                        <a:t>尊他</a:t>
                      </a:r>
                      <a:r>
                        <a:rPr lang="ja-JP" altLang="en-US" sz="2000" dirty="0">
                          <a:latin typeface="微软雅黑" panose="020B0503020204020204" pitchFamily="34" charset="-122"/>
                          <a:ea typeface="微软雅黑" panose="020B0503020204020204" pitchFamily="34" charset="-122"/>
                          <a:sym typeface="+mn-ea"/>
                        </a:rPr>
                        <a:t>＞</a:t>
                      </a:r>
                      <a:endParaRPr lang="ja-JP" altLang="en-US" sz="2000" dirty="0">
                        <a:latin typeface="微软雅黑" panose="020B0503020204020204" pitchFamily="34" charset="-122"/>
                        <a:ea typeface="微软雅黑" panose="020B0503020204020204" pitchFamily="34" charset="-122"/>
                        <a:sym typeface="+mn-ea"/>
                      </a:endParaRPr>
                    </a:p>
                    <a:p>
                      <a:pPr algn="l">
                        <a:lnSpc>
                          <a:spcPct val="120000"/>
                        </a:lnSpc>
                      </a:pPr>
                      <a:r>
                        <a:rPr lang="en-US" altLang="ja-JP" sz="2000" dirty="0">
                          <a:latin typeface="微软雅黑" panose="020B0503020204020204" pitchFamily="34" charset="-122"/>
                          <a:ea typeface="微软雅黑" panose="020B0503020204020204" pitchFamily="34" charset="-122"/>
                          <a:sym typeface="+mn-ea"/>
                          <a:hlinkClick r:id="rId8" action="ppaction://hlinksldjump"/>
                        </a:rPr>
                        <a:t>12-1-2</a:t>
                      </a:r>
                      <a:r>
                        <a:rPr lang="ja-JP" altLang="en-US" sz="2000" dirty="0">
                          <a:latin typeface="微软雅黑" panose="020B0503020204020204" pitchFamily="34" charset="-122"/>
                          <a:ea typeface="微软雅黑" panose="020B0503020204020204" pitchFamily="34" charset="-122"/>
                          <a:sym typeface="+mn-ea"/>
                          <a:hlinkClick r:id="rId8" action="ppaction://hlinksldjump"/>
                        </a:rPr>
                        <a:t>V（ら）れる</a:t>
                      </a:r>
                      <a:r>
                        <a:rPr lang="ja-JP" altLang="en-US" sz="2000" dirty="0">
                          <a:latin typeface="微软雅黑" panose="020B0503020204020204" pitchFamily="34" charset="-122"/>
                          <a:ea typeface="微软雅黑" panose="020B0503020204020204" pitchFamily="34" charset="-122"/>
                          <a:sym typeface="+mn-ea"/>
                        </a:rPr>
                        <a:t>＜</a:t>
                      </a:r>
                      <a:r>
                        <a:rPr lang="zh-CN" altLang="ja-JP" sz="2000" dirty="0">
                          <a:latin typeface="微软雅黑" panose="020B0503020204020204" pitchFamily="34" charset="-122"/>
                          <a:ea typeface="微软雅黑" panose="020B0503020204020204" pitchFamily="34" charset="-122"/>
                          <a:sym typeface="+mn-ea"/>
                        </a:rPr>
                        <a:t>尊他</a:t>
                      </a:r>
                      <a:r>
                        <a:rPr lang="ja-JP" altLang="en-US" sz="2000" dirty="0">
                          <a:latin typeface="微软雅黑" panose="020B0503020204020204" pitchFamily="34" charset="-122"/>
                          <a:ea typeface="微软雅黑" panose="020B0503020204020204" pitchFamily="34" charset="-122"/>
                          <a:sym typeface="+mn-ea"/>
                        </a:rPr>
                        <a:t>＞</a:t>
                      </a:r>
                      <a:endParaRPr lang="ja-JP" altLang="zh-CN"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indent="0" algn="l" fontAlgn="auto">
                        <a:lnSpc>
                          <a:spcPct val="150000"/>
                        </a:lnSpc>
                      </a:pPr>
                      <a:endPar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indent="0" algn="l" fontAlgn="auto">
                        <a:lnSpc>
                          <a:spcPct val="150000"/>
                        </a:lnSpc>
                      </a:pP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（1）古屋先生は今日は</a:t>
                      </a:r>
                      <a:r>
                        <a:rPr lang="en-US" altLang="ja-JP"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いらっしゃいません</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来ない　</a:t>
                      </a:r>
                      <a:endPar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algn="l" fontAlgn="auto">
                        <a:lnSpc>
                          <a:spcPct val="150000"/>
                        </a:lnSpc>
                      </a:pP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（2）先生は明日の授業が8 時からと</a:t>
                      </a:r>
                      <a:r>
                        <a:rPr lang="en-US" altLang="ja-JP"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おっしゃいました</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indent="0" algn="l" fontAlgn="auto">
                        <a:lnSpc>
                          <a:spcPct val="150000"/>
                        </a:lnSpc>
                      </a:pP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 わたくし</a:t>
                      </a:r>
                      <a:r>
                        <a:rPr lang="ja-JP" altLang="en-US"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（わたし）</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は李東と</a:t>
                      </a:r>
                      <a:r>
                        <a:rPr lang="en-US" altLang="ja-JP"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申します</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algn="l" fontAlgn="auto">
                        <a:lnSpc>
                          <a:spcPct val="150000"/>
                        </a:lnSpc>
                      </a:pP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 もうたくさん</a:t>
                      </a:r>
                      <a:r>
                        <a:rPr lang="en-US" altLang="ja-JP" sz="20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いただきました</a:t>
                      </a:r>
                      <a:r>
                        <a:rPr lang="en-US" altLang="ja-JP" sz="20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ja-JP" sz="2000" dirty="0">
                        <a:latin typeface="Kozuka Gothic Pro R" panose="020B0400000000000000" pitchFamily="34" charset="-128"/>
                        <a:ea typeface="宋体" panose="02010600030101010101" pitchFamily="2" charset="-122"/>
                        <a:sym typeface="+mn-ea"/>
                      </a:endParaRPr>
                    </a:p>
                  </a:txBody>
                  <a:tcPr/>
                </a:tc>
              </a:tr>
            </a:tbl>
          </a:graphicData>
        </a:graphic>
      </p:graphicFrame>
      <p:pic>
        <p:nvPicPr>
          <p:cNvPr id="79" name="图片 78">
            <a:hlinkClick r:id="rId9" action="ppaction://hlinksldjump"/>
          </p:cNvPr>
          <p:cNvPicPr>
            <a:picLocks noChangeAspect="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09132" y="6209432"/>
            <a:ext cx="570110" cy="57011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a:p>
            <a:r>
              <a:rPr lang="zh-CN" altLang="en-US"/>
              <a:t>尊他语：跟对方相关的事物和行为</a:t>
            </a:r>
            <a:r>
              <a:rPr lang="zh-CN" altLang="en-US"/>
              <a:t>等。</a:t>
            </a:r>
            <a:endParaRPr lang="zh-CN" altLang="en-US"/>
          </a:p>
          <a:p>
            <a:endParaRPr lang="zh-CN" altLang="en-US"/>
          </a:p>
          <a:p>
            <a:r>
              <a:rPr lang="zh-CN" altLang="en-US"/>
              <a:t>自谦语：跟自己或者己方相关的行为。</a:t>
            </a:r>
            <a:endParaRPr lang="zh-CN" altLang="en-US"/>
          </a:p>
          <a:p>
            <a:endParaRPr lang="zh-CN" altLang="en-US"/>
          </a:p>
          <a:p>
            <a:r>
              <a:rPr lang="zh-CN" altLang="en-US"/>
              <a:t>郑重语：说话得体（不带尊敬）。</a:t>
            </a:r>
            <a:r>
              <a:rPr lang="en-US" altLang="zh-CN"/>
              <a:t> </a:t>
            </a:r>
            <a:endParaRPr lang="zh-CN" altLang="en-US"/>
          </a:p>
          <a:p>
            <a:endParaRPr lang="zh-CN" altLang="en-US"/>
          </a:p>
          <a:p>
            <a:r>
              <a:rPr lang="zh-CN" altLang="en-US"/>
              <a:t>等待</a:t>
            </a:r>
            <a:r>
              <a:rPr lang="en-US" altLang="zh-CN"/>
              <a:t>   </a:t>
            </a:r>
            <a:r>
              <a:rPr lang="zh-CN" altLang="en-US"/>
              <a:t>您久等了。</a:t>
            </a:r>
            <a:r>
              <a:rPr lang="ja-JP" altLang="en-US"/>
              <a:t>　お待ちになりました</a:t>
            </a:r>
            <a:endParaRPr lang="zh-CN" altLang="en-US"/>
          </a:p>
          <a:p>
            <a:r>
              <a:rPr lang="zh-CN" altLang="en-US"/>
              <a:t>让您就等了。</a:t>
            </a:r>
            <a:r>
              <a:rPr lang="en-US" altLang="zh-CN"/>
              <a:t>  </a:t>
            </a:r>
            <a:r>
              <a:rPr lang="ja-JP" altLang="zh-CN"/>
              <a:t>お待たせしました</a:t>
            </a:r>
            <a:endParaRPr lang="ja-JP"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579526" y="1826592"/>
            <a:ext cx="1103294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日语中，一个句子可以用两种文体表达：</a:t>
            </a:r>
            <a:r>
              <a:rPr lang="zh-CN" altLang="en-US" sz="2000" dirty="0">
                <a:solidFill>
                  <a:srgbClr val="E66138"/>
                </a:solidFill>
                <a:latin typeface="微软雅黑" panose="020B0503020204020204" pitchFamily="34" charset="-122"/>
                <a:ea typeface="微软雅黑" panose="020B0503020204020204" pitchFamily="34" charset="-122"/>
              </a:rPr>
              <a:t>简体</a:t>
            </a:r>
            <a:r>
              <a:rPr lang="ja-JP" altLang="en-US" sz="2000" dirty="0">
                <a:latin typeface="微软雅黑" panose="020B0503020204020204" pitchFamily="34" charset="-122"/>
                <a:ea typeface="微软雅黑" panose="020B0503020204020204" pitchFamily="34" charset="-122"/>
              </a:rPr>
              <a:t>（常体・じょうたい）</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E66138"/>
                </a:solidFill>
                <a:latin typeface="微软雅黑" panose="020B0503020204020204" pitchFamily="34" charset="-122"/>
                <a:ea typeface="微软雅黑" panose="020B0503020204020204" pitchFamily="34" charset="-122"/>
              </a:rPr>
              <a:t>敬体</a:t>
            </a:r>
            <a:r>
              <a:rPr lang="ja-JP" altLang="en-US" sz="2000" dirty="0">
                <a:latin typeface="微软雅黑" panose="020B0503020204020204" pitchFamily="34" charset="-122"/>
                <a:ea typeface="微软雅黑" panose="020B0503020204020204" pitchFamily="34" charset="-122"/>
              </a:rPr>
              <a:t>（敬体・けいたい）</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007058" y="2539742"/>
            <a:ext cx="8118243" cy="3724145"/>
            <a:chOff x="895191" y="2539742"/>
            <a:chExt cx="8118243" cy="3724145"/>
          </a:xfrm>
        </p:grpSpPr>
        <p:grpSp>
          <p:nvGrpSpPr>
            <p:cNvPr id="3" name="组合 2"/>
            <p:cNvGrpSpPr/>
            <p:nvPr/>
          </p:nvGrpSpPr>
          <p:grpSpPr>
            <a:xfrm>
              <a:off x="895191" y="2539742"/>
              <a:ext cx="8118243" cy="3724145"/>
              <a:chOff x="696313" y="2539742"/>
              <a:chExt cx="8118243" cy="3724145"/>
            </a:xfrm>
          </p:grpSpPr>
          <p:pic>
            <p:nvPicPr>
              <p:cNvPr id="49" name="图片 48"/>
              <p:cNvPicPr>
                <a:picLocks noChangeAspect="1"/>
              </p:cNvPicPr>
              <p:nvPr/>
            </p:nvPicPr>
            <p:blipFill rotWithShape="1">
              <a:blip r:embed="rId1">
                <a:extLst>
                  <a:ext uri="{28A0092B-C50C-407E-A947-70E740481C1C}">
                    <a14:useLocalDpi xmlns:a14="http://schemas.microsoft.com/office/drawing/2010/main" val="0"/>
                  </a:ext>
                </a:extLst>
              </a:blip>
              <a:srcRect l="2783" t="69049" r="52696" b="3497"/>
              <a:stretch>
                <a:fillRect/>
              </a:stretch>
            </p:blipFill>
            <p:spPr>
              <a:xfrm>
                <a:off x="5850772" y="4277356"/>
                <a:ext cx="2507360" cy="1739047"/>
              </a:xfrm>
              <a:prstGeom prst="rect">
                <a:avLst/>
              </a:prstGeom>
            </p:spPr>
          </p:pic>
          <p:sp>
            <p:nvSpPr>
              <p:cNvPr id="51" name="文本框 50"/>
              <p:cNvSpPr txBox="1"/>
              <p:nvPr/>
            </p:nvSpPr>
            <p:spPr>
              <a:xfrm>
                <a:off x="5394349" y="3387432"/>
                <a:ext cx="3420207" cy="396583"/>
              </a:xfrm>
              <a:prstGeom prst="rect">
                <a:avLst/>
              </a:prstGeom>
              <a:noFill/>
            </p:spPr>
            <p:txBody>
              <a:bodyPr wrap="square" rtlCol="0">
                <a:spAutoFit/>
              </a:bodyPr>
              <a:lstStyle/>
              <a:p>
                <a:pPr algn="ctr">
                  <a:lnSpc>
                    <a:spcPct val="120000"/>
                  </a:lnSpc>
                </a:pPr>
                <a:r>
                  <a:rPr lang="ja-JP" altLang="en-US" dirty="0">
                    <a:latin typeface="微软雅黑" panose="020B0503020204020204" pitchFamily="34" charset="-122"/>
                    <a:ea typeface="微软雅黑" panose="020B0503020204020204" pitchFamily="34" charset="-122"/>
                  </a:rPr>
                  <a:t>「</a:t>
                </a:r>
                <a:r>
                  <a:rPr lang="ja-JP" altLang="en-US" b="1" dirty="0">
                    <a:solidFill>
                      <a:srgbClr val="527C57"/>
                    </a:solidFill>
                    <a:latin typeface="微软雅黑" panose="020B0503020204020204" pitchFamily="34" charset="-122"/>
                    <a:ea typeface="微软雅黑" panose="020B0503020204020204" pitchFamily="34" charset="-122"/>
                  </a:rPr>
                  <a:t>です・ます</a:t>
                </a: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a:t>
                </a:r>
                <a:endParaRPr lang="en-US" altLang="zh-CN" dirty="0">
                  <a:latin typeface="微软雅黑" panose="020B0503020204020204" pitchFamily="34" charset="-122"/>
                  <a:ea typeface="微软雅黑" panose="020B0503020204020204" pitchFamily="34" charset="-122"/>
                </a:endParaRPr>
              </a:p>
            </p:txBody>
          </p:sp>
          <p:sp>
            <p:nvSpPr>
              <p:cNvPr id="55" name="圆角矩形 54"/>
              <p:cNvSpPr/>
              <p:nvPr/>
            </p:nvSpPr>
            <p:spPr>
              <a:xfrm>
                <a:off x="5401415" y="3269410"/>
                <a:ext cx="3406074" cy="2994477"/>
              </a:xfrm>
              <a:prstGeom prst="roundRect">
                <a:avLst>
                  <a:gd name="adj" fmla="val 9219"/>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圆角矩形 58"/>
              <p:cNvSpPr/>
              <p:nvPr/>
            </p:nvSpPr>
            <p:spPr>
              <a:xfrm>
                <a:off x="696313" y="3269410"/>
                <a:ext cx="2962651" cy="2994477"/>
              </a:xfrm>
              <a:prstGeom prst="roundRect">
                <a:avLst>
                  <a:gd name="adj" fmla="val 9219"/>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友達　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223" y="4435200"/>
                <a:ext cx="1102830" cy="1423358"/>
              </a:xfrm>
              <a:prstGeom prst="rect">
                <a:avLst/>
              </a:prstGeom>
              <a:noFill/>
              <a:extLst>
                <a:ext uri="{909E8E84-426E-40DD-AFC4-6F175D3DCCD1}">
                  <a14:hiddenFill xmlns:a14="http://schemas.microsoft.com/office/drawing/2010/main">
                    <a:solidFill>
                      <a:srgbClr val="FFFFFF"/>
                    </a:solidFill>
                  </a14:hiddenFill>
                </a:ext>
              </a:extLst>
            </p:spPr>
          </p:pic>
          <p:sp>
            <p:nvSpPr>
              <p:cNvPr id="63" name="文本框 62"/>
              <p:cNvSpPr txBox="1"/>
              <p:nvPr/>
            </p:nvSpPr>
            <p:spPr>
              <a:xfrm>
                <a:off x="762496" y="3402675"/>
                <a:ext cx="2830285" cy="757130"/>
              </a:xfrm>
              <a:prstGeom prst="rect">
                <a:avLst/>
              </a:prstGeom>
              <a:noFill/>
            </p:spPr>
            <p:txBody>
              <a:bodyPr wrap="square" rtlCol="0">
                <a:spAutoFit/>
              </a:bodyPr>
              <a:lstStyle/>
              <a:p>
                <a:pPr algn="ctr">
                  <a:lnSpc>
                    <a:spcPct val="120000"/>
                  </a:lnSpc>
                </a:pPr>
                <a:r>
                  <a:rPr lang="ja-JP" altLang="en-US" dirty="0">
                    <a:latin typeface="微软雅黑" panose="020B0503020204020204" pitchFamily="34" charset="-122"/>
                    <a:ea typeface="微软雅黑" panose="020B0503020204020204" pitchFamily="34" charset="-122"/>
                  </a:rPr>
                  <a:t>「</a:t>
                </a:r>
                <a:r>
                  <a:rPr lang="ja-JP" altLang="en-US" b="1" dirty="0">
                    <a:solidFill>
                      <a:srgbClr val="527C57"/>
                    </a:solidFill>
                    <a:latin typeface="微软雅黑" panose="020B0503020204020204" pitchFamily="34" charset="-122"/>
                    <a:ea typeface="微软雅黑" panose="020B0503020204020204" pitchFamily="34" charset="-122"/>
                  </a:rPr>
                  <a:t>だ</a:t>
                </a: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a:t>
                </a:r>
                <a:endParaRPr lang="en-US" altLang="zh-CN" dirty="0">
                  <a:latin typeface="微软雅黑" panose="020B0503020204020204" pitchFamily="34" charset="-122"/>
                  <a:ea typeface="微软雅黑" panose="020B0503020204020204" pitchFamily="34" charset="-122"/>
                </a:endParaRPr>
              </a:p>
              <a:p>
                <a:pPr algn="ctr">
                  <a:lnSpc>
                    <a:spcPct val="120000"/>
                  </a:lnSpc>
                </a:pPr>
                <a:r>
                  <a:rPr lang="ja-JP" altLang="en-US" dirty="0">
                    <a:latin typeface="微软雅黑" panose="020B0503020204020204" pitchFamily="34" charset="-122"/>
                    <a:ea typeface="微软雅黑" panose="020B0503020204020204" pitchFamily="34" charset="-122"/>
                  </a:rPr>
                  <a:t>「</a:t>
                </a:r>
                <a:r>
                  <a:rPr lang="ja-JP" altLang="en-US" b="1" dirty="0">
                    <a:solidFill>
                      <a:srgbClr val="527C57"/>
                    </a:solidFill>
                    <a:latin typeface="微软雅黑" panose="020B0503020204020204" pitchFamily="34" charset="-122"/>
                    <a:ea typeface="微软雅黑" panose="020B0503020204020204" pitchFamily="34" charset="-122"/>
                  </a:rPr>
                  <a:t>である</a:t>
                </a: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体：文章体</a:t>
                </a:r>
                <a:endParaRPr lang="en-US"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762496" y="2539742"/>
                <a:ext cx="2830285" cy="396583"/>
              </a:xfrm>
              <a:prstGeom prst="rect">
                <a:avLst/>
              </a:prstGeom>
              <a:noFill/>
            </p:spPr>
            <p:txBody>
              <a:bodyPr wrap="square" rtlCol="0">
                <a:spAutoFit/>
              </a:bodyPr>
              <a:lstStyle/>
              <a:p>
                <a:pPr algn="ctr">
                  <a:lnSpc>
                    <a:spcPct val="120000"/>
                  </a:lnSpc>
                </a:pPr>
                <a:r>
                  <a:rPr lang="zh-CN" altLang="en-US" b="1" dirty="0">
                    <a:solidFill>
                      <a:srgbClr val="527C57"/>
                    </a:solidFill>
                    <a:latin typeface="微软雅黑" panose="020B0503020204020204" pitchFamily="34" charset="-122"/>
                    <a:ea typeface="微软雅黑" panose="020B0503020204020204" pitchFamily="34" charset="-122"/>
                  </a:rPr>
                  <a:t>简体</a:t>
                </a:r>
                <a:endParaRPr lang="en-US" b="1"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5689310" y="2539742"/>
                <a:ext cx="2830285" cy="396583"/>
              </a:xfrm>
              <a:prstGeom prst="rect">
                <a:avLst/>
              </a:prstGeom>
              <a:noFill/>
            </p:spPr>
            <p:txBody>
              <a:bodyPr wrap="square" rtlCol="0">
                <a:spAutoFit/>
              </a:bodyPr>
              <a:lstStyle/>
              <a:p>
                <a:pPr algn="ctr">
                  <a:lnSpc>
                    <a:spcPct val="120000"/>
                  </a:lnSpc>
                </a:pPr>
                <a:r>
                  <a:rPr lang="zh-CN" altLang="en-US" b="1" dirty="0">
                    <a:solidFill>
                      <a:srgbClr val="527C57"/>
                    </a:solidFill>
                    <a:latin typeface="微软雅黑" panose="020B0503020204020204" pitchFamily="34" charset="-122"/>
                    <a:ea typeface="微软雅黑" panose="020B0503020204020204" pitchFamily="34" charset="-122"/>
                  </a:rPr>
                  <a:t>敬体</a:t>
                </a:r>
                <a:endParaRPr lang="en-US" b="1" dirty="0">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261436" y="5357004"/>
              <a:ext cx="724620" cy="307777"/>
            </a:xfrm>
            <a:prstGeom prst="rect">
              <a:avLst/>
            </a:prstGeom>
            <a:noFill/>
          </p:spPr>
          <p:txBody>
            <a:bodyPr wrap="square" rtlCol="0">
              <a:spAutoFit/>
            </a:bodyPr>
            <a:lstStyle/>
            <a:p>
              <a:pPr algn="ctr"/>
              <a:r>
                <a:rPr lang="ja-JP" altLang="en-US" sz="1400" dirty="0">
                  <a:latin typeface="Kozuka Gothic Pr6N R" panose="020B0400000000000000" pitchFamily="34" charset="-128"/>
                  <a:ea typeface="Kozuka Gothic Pr6N R" panose="020B0400000000000000" pitchFamily="34" charset="-128"/>
                </a:rPr>
                <a:t>自分</a:t>
              </a:r>
              <a:endParaRPr lang="en-US" sz="1400" dirty="0">
                <a:latin typeface="Kozuka Gothic Pr6N R" panose="020B0400000000000000" pitchFamily="34" charset="-128"/>
                <a:ea typeface="Kozuka Gothic Pr6N R" panose="020B0400000000000000" pitchFamily="34" charset="-128"/>
              </a:endParaRPr>
            </a:p>
          </p:txBody>
        </p:sp>
        <p:sp>
          <p:nvSpPr>
            <p:cNvPr id="69" name="文本框 68"/>
            <p:cNvSpPr txBox="1"/>
            <p:nvPr/>
          </p:nvSpPr>
          <p:spPr>
            <a:xfrm>
              <a:off x="2679444" y="5357004"/>
              <a:ext cx="724620" cy="307777"/>
            </a:xfrm>
            <a:prstGeom prst="rect">
              <a:avLst/>
            </a:prstGeom>
            <a:noFill/>
          </p:spPr>
          <p:txBody>
            <a:bodyPr wrap="square" rtlCol="0">
              <a:spAutoFit/>
            </a:bodyPr>
            <a:lstStyle/>
            <a:p>
              <a:pPr algn="ctr"/>
              <a:r>
                <a:rPr lang="ja-JP" altLang="en-US" sz="1400" dirty="0">
                  <a:latin typeface="Kozuka Gothic Pr6N R" panose="020B0400000000000000" pitchFamily="34" charset="-128"/>
                  <a:ea typeface="Kozuka Gothic Pr6N R" panose="020B0400000000000000" pitchFamily="34" charset="-128"/>
                </a:rPr>
                <a:t>相手</a:t>
              </a:r>
              <a:endParaRPr lang="en-US" sz="1400" dirty="0">
                <a:latin typeface="Kozuka Gothic Pr6N R" panose="020B0400000000000000" pitchFamily="34" charset="-128"/>
                <a:ea typeface="Kozuka Gothic Pr6N R" panose="020B0400000000000000" pitchFamily="34" charset="-128"/>
              </a:endParaRPr>
            </a:p>
          </p:txBody>
        </p:sp>
        <p:cxnSp>
          <p:nvCxnSpPr>
            <p:cNvPr id="6" name="直接连接符 5"/>
            <p:cNvCxnSpPr/>
            <p:nvPr/>
          </p:nvCxnSpPr>
          <p:spPr>
            <a:xfrm>
              <a:off x="1742535" y="5858558"/>
              <a:ext cx="1202648" cy="0"/>
            </a:xfrm>
            <a:prstGeom prst="line">
              <a:avLst/>
            </a:prstGeom>
          </p:spPr>
          <p:style>
            <a:lnRef idx="3">
              <a:schemeClr val="dk1"/>
            </a:lnRef>
            <a:fillRef idx="0">
              <a:schemeClr val="dk1"/>
            </a:fillRef>
            <a:effectRef idx="2">
              <a:schemeClr val="dk1"/>
            </a:effectRef>
            <a:fontRef idx="minor">
              <a:schemeClr val="tx1"/>
            </a:fontRef>
          </p:style>
        </p:cxnSp>
      </p:grpSp>
      <p:sp>
        <p:nvSpPr>
          <p:cNvPr id="70" name="文本框 69"/>
          <p:cNvSpPr txBox="1"/>
          <p:nvPr/>
        </p:nvSpPr>
        <p:spPr>
          <a:xfrm>
            <a:off x="5000187" y="792130"/>
            <a:ext cx="2191626" cy="492443"/>
          </a:xfrm>
          <a:prstGeom prst="rect">
            <a:avLst/>
          </a:prstGeom>
          <a:noFill/>
        </p:spPr>
        <p:txBody>
          <a:bodyPr wrap="none" rtlCol="0">
            <a:spAutoFit/>
          </a:bodyPr>
          <a:lstStyle/>
          <a:p>
            <a:pPr algn="ctr"/>
            <a:r>
              <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rPr>
              <a:t>日语的文体</a:t>
            </a:r>
            <a:endPar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rot="1192981">
            <a:off x="4392003" y="773298"/>
            <a:ext cx="533955" cy="530094"/>
            <a:chOff x="2118580" y="4342650"/>
            <a:chExt cx="672245" cy="680977"/>
          </a:xfrm>
        </p:grpSpPr>
        <p:grpSp>
          <p:nvGrpSpPr>
            <p:cNvPr id="72" name="组合 71"/>
            <p:cNvGrpSpPr/>
            <p:nvPr/>
          </p:nvGrpSpPr>
          <p:grpSpPr>
            <a:xfrm>
              <a:off x="2124540" y="4342650"/>
              <a:ext cx="641612" cy="680977"/>
              <a:chOff x="2124540" y="4342650"/>
              <a:chExt cx="641612" cy="680977"/>
            </a:xfrm>
          </p:grpSpPr>
          <p:sp>
            <p:nvSpPr>
              <p:cNvPr id="127" name="任意多边形 126"/>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任意多边形 72"/>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107"/>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108"/>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109"/>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110"/>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111"/>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112"/>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113"/>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123"/>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a:hlinkClick r:id="rId3" action="ppaction://hlinksldjump"/>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895191" y="2539742"/>
            <a:ext cx="2962651" cy="3637885"/>
            <a:chOff x="696313" y="2626002"/>
            <a:chExt cx="2962651" cy="3637885"/>
          </a:xfrm>
        </p:grpSpPr>
        <p:sp>
          <p:nvSpPr>
            <p:cNvPr id="59" name="圆角矩形 58"/>
            <p:cNvSpPr/>
            <p:nvPr/>
          </p:nvSpPr>
          <p:spPr>
            <a:xfrm>
              <a:off x="696313" y="3269410"/>
              <a:ext cx="2962651" cy="2994477"/>
            </a:xfrm>
            <a:prstGeom prst="roundRect">
              <a:avLst>
                <a:gd name="adj" fmla="val 9219"/>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友達　イラス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6223" y="4435200"/>
              <a:ext cx="1102830" cy="1423358"/>
            </a:xfrm>
            <a:prstGeom prst="rect">
              <a:avLst/>
            </a:prstGeom>
            <a:noFill/>
            <a:extLst>
              <a:ext uri="{909E8E84-426E-40DD-AFC4-6F175D3DCCD1}">
                <a14:hiddenFill xmlns:a14="http://schemas.microsoft.com/office/drawing/2010/main">
                  <a:solidFill>
                    <a:srgbClr val="FFFFFF"/>
                  </a:solidFill>
                </a14:hiddenFill>
              </a:ext>
            </a:extLst>
          </p:spPr>
        </p:pic>
        <p:sp>
          <p:nvSpPr>
            <p:cNvPr id="64" name="文本框 63"/>
            <p:cNvSpPr txBox="1"/>
            <p:nvPr/>
          </p:nvSpPr>
          <p:spPr>
            <a:xfrm>
              <a:off x="762496" y="2626002"/>
              <a:ext cx="2830285" cy="396583"/>
            </a:xfrm>
            <a:prstGeom prst="rect">
              <a:avLst/>
            </a:prstGeom>
            <a:noFill/>
          </p:spPr>
          <p:txBody>
            <a:bodyPr wrap="square" rtlCol="0">
              <a:spAutoFit/>
            </a:bodyPr>
            <a:lstStyle/>
            <a:p>
              <a:pPr algn="ctr">
                <a:lnSpc>
                  <a:spcPct val="120000"/>
                </a:lnSpc>
              </a:pPr>
              <a:r>
                <a:rPr lang="zh-CN" altLang="en-US" b="1" dirty="0">
                  <a:solidFill>
                    <a:srgbClr val="527C57"/>
                  </a:solidFill>
                  <a:latin typeface="微软雅黑" panose="020B0503020204020204" pitchFamily="34" charset="-122"/>
                  <a:ea typeface="微软雅黑" panose="020B0503020204020204" pitchFamily="34" charset="-122"/>
                </a:rPr>
                <a:t>简体</a:t>
              </a:r>
              <a:endParaRPr lang="en-US" b="1" dirty="0">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261436" y="5270744"/>
            <a:ext cx="724620" cy="307777"/>
          </a:xfrm>
          <a:prstGeom prst="rect">
            <a:avLst/>
          </a:prstGeom>
          <a:noFill/>
        </p:spPr>
        <p:txBody>
          <a:bodyPr wrap="square" rtlCol="0">
            <a:spAutoFit/>
          </a:bodyPr>
          <a:lstStyle/>
          <a:p>
            <a:pPr algn="ctr"/>
            <a:r>
              <a:rPr lang="ja-JP" altLang="en-US" sz="1400" dirty="0">
                <a:latin typeface="Kozuka Gothic Pr6N R" panose="020B0400000000000000" pitchFamily="34" charset="-128"/>
                <a:ea typeface="Kozuka Gothic Pr6N R" panose="020B0400000000000000" pitchFamily="34" charset="-128"/>
              </a:rPr>
              <a:t>自分</a:t>
            </a:r>
            <a:endParaRPr lang="en-US" sz="1400" dirty="0">
              <a:latin typeface="Kozuka Gothic Pr6N R" panose="020B0400000000000000" pitchFamily="34" charset="-128"/>
              <a:ea typeface="Kozuka Gothic Pr6N R" panose="020B0400000000000000" pitchFamily="34" charset="-128"/>
            </a:endParaRPr>
          </a:p>
        </p:txBody>
      </p:sp>
      <p:sp>
        <p:nvSpPr>
          <p:cNvPr id="69" name="文本框 68"/>
          <p:cNvSpPr txBox="1"/>
          <p:nvPr/>
        </p:nvSpPr>
        <p:spPr>
          <a:xfrm>
            <a:off x="2679444" y="5270744"/>
            <a:ext cx="724620" cy="307777"/>
          </a:xfrm>
          <a:prstGeom prst="rect">
            <a:avLst/>
          </a:prstGeom>
          <a:noFill/>
        </p:spPr>
        <p:txBody>
          <a:bodyPr wrap="square" rtlCol="0">
            <a:spAutoFit/>
          </a:bodyPr>
          <a:lstStyle/>
          <a:p>
            <a:pPr algn="ctr"/>
            <a:r>
              <a:rPr lang="ja-JP" altLang="en-US" sz="1400" dirty="0">
                <a:latin typeface="Kozuka Gothic Pr6N R" panose="020B0400000000000000" pitchFamily="34" charset="-128"/>
                <a:ea typeface="Kozuka Gothic Pr6N R" panose="020B0400000000000000" pitchFamily="34" charset="-128"/>
              </a:rPr>
              <a:t>相手</a:t>
            </a:r>
            <a:endParaRPr lang="en-US" sz="1400" dirty="0">
              <a:latin typeface="Kozuka Gothic Pr6N R" panose="020B0400000000000000" pitchFamily="34" charset="-128"/>
              <a:ea typeface="Kozuka Gothic Pr6N R" panose="020B0400000000000000" pitchFamily="34" charset="-128"/>
            </a:endParaRPr>
          </a:p>
        </p:txBody>
      </p:sp>
      <p:cxnSp>
        <p:nvCxnSpPr>
          <p:cNvPr id="6" name="直接连接符 5"/>
          <p:cNvCxnSpPr/>
          <p:nvPr/>
        </p:nvCxnSpPr>
        <p:spPr>
          <a:xfrm>
            <a:off x="1742535" y="5772298"/>
            <a:ext cx="1202648" cy="0"/>
          </a:xfrm>
          <a:prstGeom prst="line">
            <a:avLst/>
          </a:prstGeom>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8763233" y="3301172"/>
            <a:ext cx="3072783" cy="2246769"/>
          </a:xfrm>
          <a:prstGeom prst="rect">
            <a:avLst/>
          </a:prstGeom>
          <a:noFill/>
        </p:spPr>
        <p:txBody>
          <a:bodyPr wrap="square" rtlCol="0">
            <a:spAutoFit/>
          </a:bodyPr>
          <a:lstStyle/>
          <a:p>
            <a:r>
              <a:rPr lang="ja-JP" altLang="en-US" sz="2000" dirty="0">
                <a:latin typeface="Kozuka Gothic Pr6N R" panose="020B0400000000000000" pitchFamily="34" charset="-128"/>
                <a:ea typeface="Kozuka Gothic Pr6N R" panose="020B0400000000000000" pitchFamily="34" charset="-128"/>
              </a:rPr>
              <a:t>例：</a:t>
            </a:r>
            <a:endParaRPr lang="en-US" altLang="ja-JP" sz="2000" dirty="0">
              <a:latin typeface="Kozuka Gothic Pr6N R" panose="020B0400000000000000" pitchFamily="34" charset="-128"/>
              <a:ea typeface="Kozuka Gothic Pr6N R" panose="020B0400000000000000" pitchFamily="34" charset="-128"/>
            </a:endParaRPr>
          </a:p>
          <a:p>
            <a:endParaRPr lang="en-US" altLang="ja-JP" sz="2000" dirty="0">
              <a:latin typeface="Kozuka Gothic Pr6N R" panose="020B0400000000000000" pitchFamily="34" charset="-128"/>
              <a:ea typeface="Kozuka Gothic Pr6N R" panose="020B0400000000000000" pitchFamily="34" charset="-128"/>
            </a:endParaRPr>
          </a:p>
          <a:p>
            <a:r>
              <a:rPr lang="ja-JP" altLang="en-US" sz="2000" dirty="0">
                <a:latin typeface="Kozuka Gothic Pr6N R" panose="020B0400000000000000" pitchFamily="34" charset="-128"/>
                <a:ea typeface="Kozuka Gothic Pr6N R" panose="020B0400000000000000" pitchFamily="34" charset="-128"/>
              </a:rPr>
              <a:t>ご飯</a:t>
            </a:r>
            <a:r>
              <a:rPr lang="ja-JP" altLang="en-US" sz="2000" dirty="0">
                <a:solidFill>
                  <a:schemeClr val="accent2"/>
                </a:solidFill>
                <a:latin typeface="Kozuka Gothic Pr6N R" panose="020B0400000000000000" pitchFamily="34" charset="-128"/>
                <a:ea typeface="Kozuka Gothic Pr6N R" panose="020B0400000000000000" pitchFamily="34" charset="-128"/>
              </a:rPr>
              <a:t>食べる</a:t>
            </a:r>
            <a:r>
              <a:rPr lang="ja-JP" altLang="en-US" sz="2000" dirty="0">
                <a:latin typeface="Kozuka Gothic Pr6N R" panose="020B0400000000000000" pitchFamily="34" charset="-128"/>
                <a:ea typeface="Kozuka Gothic Pr6N R" panose="020B0400000000000000" pitchFamily="34" charset="-128"/>
              </a:rPr>
              <a:t>？</a:t>
            </a:r>
            <a:endParaRPr lang="en-US" altLang="ja-JP" sz="2000" dirty="0">
              <a:latin typeface="Kozuka Gothic Pr6N R" panose="020B0400000000000000" pitchFamily="34" charset="-128"/>
              <a:ea typeface="Kozuka Gothic Pr6N R" panose="020B0400000000000000" pitchFamily="34" charset="-128"/>
            </a:endParaRPr>
          </a:p>
          <a:p>
            <a:endParaRPr lang="en-US" sz="2000" dirty="0">
              <a:latin typeface="Kozuka Gothic Pr6N R" panose="020B0400000000000000" pitchFamily="34" charset="-128"/>
              <a:ea typeface="Kozuka Gothic Pr6N R" panose="020B0400000000000000" pitchFamily="34" charset="-128"/>
            </a:endParaRPr>
          </a:p>
          <a:p>
            <a:r>
              <a:rPr lang="ja-JP" altLang="en-US" sz="2000" dirty="0">
                <a:latin typeface="Kozuka Gothic Pr6N R" panose="020B0400000000000000" pitchFamily="34" charset="-128"/>
                <a:ea typeface="Kozuka Gothic Pr6N R" panose="020B0400000000000000" pitchFamily="34" charset="-128"/>
              </a:rPr>
              <a:t>一緒に学校へ</a:t>
            </a:r>
            <a:r>
              <a:rPr lang="ja-JP" altLang="en-US" sz="2000" dirty="0">
                <a:solidFill>
                  <a:schemeClr val="accent2"/>
                </a:solidFill>
                <a:latin typeface="Kozuka Gothic Pr6N R" panose="020B0400000000000000" pitchFamily="34" charset="-128"/>
                <a:ea typeface="Kozuka Gothic Pr6N R" panose="020B0400000000000000" pitchFamily="34" charset="-128"/>
              </a:rPr>
              <a:t>行く</a:t>
            </a:r>
            <a:r>
              <a:rPr lang="ja-JP" altLang="en-US" sz="2000" dirty="0">
                <a:latin typeface="Kozuka Gothic Pr6N R" panose="020B0400000000000000" pitchFamily="34" charset="-128"/>
                <a:ea typeface="Kozuka Gothic Pr6N R" panose="020B0400000000000000" pitchFamily="34" charset="-128"/>
              </a:rPr>
              <a:t>？</a:t>
            </a:r>
            <a:endParaRPr lang="en-US" altLang="ja-JP" sz="2000" dirty="0">
              <a:latin typeface="Kozuka Gothic Pr6N R" panose="020B0400000000000000" pitchFamily="34" charset="-128"/>
              <a:ea typeface="Kozuka Gothic Pr6N R" panose="020B0400000000000000" pitchFamily="34" charset="-128"/>
            </a:endParaRPr>
          </a:p>
          <a:p>
            <a:endParaRPr lang="en-US" sz="2000" dirty="0">
              <a:latin typeface="Kozuka Gothic Pr6N R" panose="020B0400000000000000" pitchFamily="34" charset="-128"/>
              <a:ea typeface="Kozuka Gothic Pr6N R" panose="020B0400000000000000" pitchFamily="34" charset="-128"/>
            </a:endParaRPr>
          </a:p>
          <a:p>
            <a:r>
              <a:rPr lang="ja-JP" altLang="en-US" sz="2000" dirty="0">
                <a:latin typeface="Kozuka Gothic Pr6N R" panose="020B0400000000000000" pitchFamily="34" charset="-128"/>
                <a:ea typeface="Kozuka Gothic Pr6N R" panose="020B0400000000000000" pitchFamily="34" charset="-128"/>
              </a:rPr>
              <a:t>映画を見に</a:t>
            </a:r>
            <a:r>
              <a:rPr lang="ja-JP" altLang="en-US" sz="2000" dirty="0">
                <a:solidFill>
                  <a:schemeClr val="accent2"/>
                </a:solidFill>
                <a:latin typeface="Kozuka Gothic Pr6N R" panose="020B0400000000000000" pitchFamily="34" charset="-128"/>
                <a:ea typeface="Kozuka Gothic Pr6N R" panose="020B0400000000000000" pitchFamily="34" charset="-128"/>
              </a:rPr>
              <a:t>行こう</a:t>
            </a:r>
            <a:r>
              <a:rPr lang="ja-JP" altLang="en-US" sz="2000" dirty="0">
                <a:latin typeface="Kozuka Gothic Pr6N R" panose="020B0400000000000000" pitchFamily="34" charset="-128"/>
                <a:ea typeface="Kozuka Gothic Pr6N R" panose="020B0400000000000000" pitchFamily="34" charset="-128"/>
              </a:rPr>
              <a:t>！</a:t>
            </a:r>
            <a:endParaRPr lang="en-US" sz="2000" dirty="0">
              <a:latin typeface="Kozuka Gothic Pr6N R" panose="020B0400000000000000" pitchFamily="34" charset="-128"/>
              <a:ea typeface="Kozuka Gothic Pr6N R" panose="020B0400000000000000" pitchFamily="34" charset="-128"/>
            </a:endParaRPr>
          </a:p>
        </p:txBody>
      </p:sp>
      <p:sp>
        <p:nvSpPr>
          <p:cNvPr id="68" name="文本框 67"/>
          <p:cNvSpPr txBox="1"/>
          <p:nvPr/>
        </p:nvSpPr>
        <p:spPr>
          <a:xfrm>
            <a:off x="4123636" y="3301172"/>
            <a:ext cx="3898156" cy="2677656"/>
          </a:xfrm>
          <a:prstGeom prst="rect">
            <a:avLst/>
          </a:prstGeom>
          <a:noFill/>
        </p:spPr>
        <p:txBody>
          <a:bodyPr wrap="square" rtlCol="0">
            <a:spAutoFit/>
          </a:bodyPr>
          <a:lstStyle/>
          <a:p>
            <a:pPr>
              <a:lnSpc>
                <a:spcPct val="120000"/>
              </a:lnSpc>
            </a:pPr>
            <a:r>
              <a:rPr lang="zh-CN" altLang="en-US" sz="2000" dirty="0">
                <a:latin typeface="微软雅黑" panose="020B0503020204020204" pitchFamily="34" charset="-122"/>
                <a:ea typeface="微软雅黑" panose="020B0503020204020204" pitchFamily="34" charset="-122"/>
              </a:rPr>
              <a:t>是一种不含敬意或者说是一种比较随便的叙述形式。常用于关系亲密的人之间。</a:t>
            </a:r>
            <a:endParaRPr lang="en-US" altLang="zh-CN" sz="2000" dirty="0">
              <a:latin typeface="微软雅黑" panose="020B0503020204020204" pitchFamily="34" charset="-122"/>
              <a:ea typeface="微软雅黑" panose="020B0503020204020204" pitchFamily="34" charset="-122"/>
            </a:endParaRPr>
          </a:p>
          <a:p>
            <a:pPr>
              <a:lnSpc>
                <a:spcPct val="120000"/>
              </a:lnSpc>
            </a:pP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书信或儿童读物，由于有特定的读者，为了使人读起来亲切，虽然是用文字书写，也使用简体。</a:t>
            </a:r>
            <a:endParaRPr 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579526" y="1826592"/>
            <a:ext cx="1103294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日语中，一个句子可以用两种文体表达：</a:t>
            </a:r>
            <a:r>
              <a:rPr lang="zh-CN" altLang="en-US" sz="2000" dirty="0">
                <a:solidFill>
                  <a:srgbClr val="E66138"/>
                </a:solidFill>
                <a:latin typeface="微软雅黑" panose="020B0503020204020204" pitchFamily="34" charset="-122"/>
                <a:ea typeface="微软雅黑" panose="020B0503020204020204" pitchFamily="34" charset="-122"/>
              </a:rPr>
              <a:t>简体</a:t>
            </a:r>
            <a:r>
              <a:rPr lang="ja-JP" altLang="en-US" sz="2000" dirty="0">
                <a:latin typeface="微软雅黑" panose="020B0503020204020204" pitchFamily="34" charset="-122"/>
                <a:ea typeface="微软雅黑" panose="020B0503020204020204" pitchFamily="34" charset="-122"/>
              </a:rPr>
              <a:t>（常体・じょうたい）</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E66138"/>
                </a:solidFill>
                <a:latin typeface="微软雅黑" panose="020B0503020204020204" pitchFamily="34" charset="-122"/>
                <a:ea typeface="微软雅黑" panose="020B0503020204020204" pitchFamily="34" charset="-122"/>
              </a:rPr>
              <a:t>敬体</a:t>
            </a:r>
            <a:r>
              <a:rPr lang="ja-JP" altLang="en-US" sz="2000" dirty="0">
                <a:latin typeface="微软雅黑" panose="020B0503020204020204" pitchFamily="34" charset="-122"/>
                <a:ea typeface="微软雅黑" panose="020B0503020204020204" pitchFamily="34" charset="-122"/>
              </a:rPr>
              <a:t>（敬体・けいたい）</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974563" y="3301172"/>
            <a:ext cx="2830285" cy="757130"/>
          </a:xfrm>
          <a:prstGeom prst="rect">
            <a:avLst/>
          </a:prstGeom>
          <a:noFill/>
        </p:spPr>
        <p:txBody>
          <a:bodyPr wrap="square" rtlCol="0">
            <a:spAutoFit/>
          </a:bodyPr>
          <a:lstStyle/>
          <a:p>
            <a:pPr algn="ctr">
              <a:lnSpc>
                <a:spcPct val="120000"/>
              </a:lnSpc>
            </a:pPr>
            <a:r>
              <a:rPr lang="ja-JP" altLang="en-US" dirty="0">
                <a:latin typeface="微软雅黑" panose="020B0503020204020204" pitchFamily="34" charset="-122"/>
                <a:ea typeface="微软雅黑" panose="020B0503020204020204" pitchFamily="34" charset="-122"/>
              </a:rPr>
              <a:t>「</a:t>
            </a:r>
            <a:r>
              <a:rPr lang="ja-JP" altLang="en-US" b="1" dirty="0">
                <a:solidFill>
                  <a:srgbClr val="527C57"/>
                </a:solidFill>
                <a:latin typeface="微软雅黑" panose="020B0503020204020204" pitchFamily="34" charset="-122"/>
                <a:ea typeface="微软雅黑" panose="020B0503020204020204" pitchFamily="34" charset="-122"/>
              </a:rPr>
              <a:t>だ</a:t>
            </a: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a:t>
            </a:r>
            <a:endParaRPr lang="en-US" altLang="zh-CN" dirty="0">
              <a:latin typeface="微软雅黑" panose="020B0503020204020204" pitchFamily="34" charset="-122"/>
              <a:ea typeface="微软雅黑" panose="020B0503020204020204" pitchFamily="34" charset="-122"/>
            </a:endParaRPr>
          </a:p>
          <a:p>
            <a:pPr algn="ctr">
              <a:lnSpc>
                <a:spcPct val="120000"/>
              </a:lnSpc>
            </a:pPr>
            <a:r>
              <a:rPr lang="ja-JP" altLang="en-US" dirty="0">
                <a:latin typeface="微软雅黑" panose="020B0503020204020204" pitchFamily="34" charset="-122"/>
                <a:ea typeface="微软雅黑" panose="020B0503020204020204" pitchFamily="34" charset="-122"/>
              </a:rPr>
              <a:t>「</a:t>
            </a:r>
            <a:r>
              <a:rPr lang="ja-JP" altLang="en-US" b="1" dirty="0">
                <a:solidFill>
                  <a:srgbClr val="527C57"/>
                </a:solidFill>
                <a:latin typeface="微软雅黑" panose="020B0503020204020204" pitchFamily="34" charset="-122"/>
                <a:ea typeface="微软雅黑" panose="020B0503020204020204" pitchFamily="34" charset="-122"/>
              </a:rPr>
              <a:t>である</a:t>
            </a: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体：文章体</a:t>
            </a:r>
            <a:endParaRPr lang="en-US"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5000187" y="792130"/>
            <a:ext cx="2191626" cy="492443"/>
          </a:xfrm>
          <a:prstGeom prst="rect">
            <a:avLst/>
          </a:prstGeom>
          <a:noFill/>
        </p:spPr>
        <p:txBody>
          <a:bodyPr wrap="none" rtlCol="0">
            <a:spAutoFit/>
          </a:bodyPr>
          <a:lstStyle/>
          <a:p>
            <a:pPr algn="ctr"/>
            <a:r>
              <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rPr>
              <a:t>日语的文体</a:t>
            </a:r>
            <a:endPar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rot="1192981">
            <a:off x="4392003" y="773298"/>
            <a:ext cx="533955" cy="530094"/>
            <a:chOff x="2118580" y="4342650"/>
            <a:chExt cx="672245" cy="680977"/>
          </a:xfrm>
        </p:grpSpPr>
        <p:grpSp>
          <p:nvGrpSpPr>
            <p:cNvPr id="42" name="组合 41"/>
            <p:cNvGrpSpPr/>
            <p:nvPr/>
          </p:nvGrpSpPr>
          <p:grpSpPr>
            <a:xfrm>
              <a:off x="2124540" y="4342650"/>
              <a:ext cx="641612" cy="680977"/>
              <a:chOff x="2124540" y="4342650"/>
              <a:chExt cx="641612" cy="680977"/>
            </a:xfrm>
          </p:grpSpPr>
          <p:sp>
            <p:nvSpPr>
              <p:cNvPr id="61" name="任意多边形 60"/>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任意多边形 42"/>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文本框 4"/>
          <p:cNvSpPr txBox="1"/>
          <p:nvPr/>
        </p:nvSpPr>
        <p:spPr>
          <a:xfrm>
            <a:off x="8752843" y="3301172"/>
            <a:ext cx="3338613" cy="2246769"/>
          </a:xfrm>
          <a:prstGeom prst="rect">
            <a:avLst/>
          </a:prstGeom>
          <a:noFill/>
        </p:spPr>
        <p:txBody>
          <a:bodyPr wrap="square" rtlCol="0">
            <a:spAutoFit/>
          </a:bodyPr>
          <a:lstStyle/>
          <a:p>
            <a:r>
              <a:rPr lang="ja-JP" altLang="en-US" sz="2000" dirty="0">
                <a:latin typeface="Kozuka Gothic Pr6N R" panose="020B0400000000000000" pitchFamily="34" charset="-128"/>
                <a:ea typeface="Kozuka Gothic Pr6N R" panose="020B0400000000000000" pitchFamily="34" charset="-128"/>
              </a:rPr>
              <a:t>例：</a:t>
            </a:r>
            <a:endParaRPr lang="en-US" altLang="ja-JP" sz="2000" dirty="0">
              <a:latin typeface="Kozuka Gothic Pr6N R" panose="020B0400000000000000" pitchFamily="34" charset="-128"/>
              <a:ea typeface="Kozuka Gothic Pr6N R" panose="020B0400000000000000" pitchFamily="34" charset="-128"/>
            </a:endParaRPr>
          </a:p>
          <a:p>
            <a:endParaRPr lang="en-US" altLang="ja-JP" sz="2000" dirty="0">
              <a:latin typeface="Kozuka Gothic Pr6N R" panose="020B0400000000000000" pitchFamily="34" charset="-128"/>
              <a:ea typeface="Kozuka Gothic Pr6N R" panose="020B0400000000000000" pitchFamily="34" charset="-128"/>
            </a:endParaRPr>
          </a:p>
          <a:p>
            <a:r>
              <a:rPr lang="ja-JP" altLang="en-US" sz="2000" dirty="0">
                <a:latin typeface="Kozuka Gothic Pr6N R" panose="020B0400000000000000" pitchFamily="34" charset="-128"/>
                <a:ea typeface="Kozuka Gothic Pr6N R" panose="020B0400000000000000" pitchFamily="34" charset="-128"/>
              </a:rPr>
              <a:t>ご飯を</a:t>
            </a:r>
            <a:r>
              <a:rPr lang="ja-JP" altLang="en-US" sz="2000" dirty="0">
                <a:solidFill>
                  <a:schemeClr val="accent2"/>
                </a:solidFill>
                <a:latin typeface="Kozuka Gothic Pr6N R" panose="020B0400000000000000" pitchFamily="34" charset="-128"/>
                <a:ea typeface="Kozuka Gothic Pr6N R" panose="020B0400000000000000" pitchFamily="34" charset="-128"/>
              </a:rPr>
              <a:t>食べますか</a:t>
            </a:r>
            <a:r>
              <a:rPr lang="ja-JP" altLang="en-US" sz="2000" dirty="0">
                <a:latin typeface="Kozuka Gothic Pr6N R" panose="020B0400000000000000" pitchFamily="34" charset="-128"/>
                <a:ea typeface="Kozuka Gothic Pr6N R" panose="020B0400000000000000" pitchFamily="34" charset="-128"/>
              </a:rPr>
              <a:t>。</a:t>
            </a:r>
            <a:endParaRPr lang="en-US" altLang="ja-JP" sz="2000" dirty="0">
              <a:latin typeface="Kozuka Gothic Pr6N R" panose="020B0400000000000000" pitchFamily="34" charset="-128"/>
              <a:ea typeface="Kozuka Gothic Pr6N R" panose="020B0400000000000000" pitchFamily="34" charset="-128"/>
            </a:endParaRPr>
          </a:p>
          <a:p>
            <a:endParaRPr lang="en-US" sz="2000" dirty="0">
              <a:latin typeface="Kozuka Gothic Pr6N R" panose="020B0400000000000000" pitchFamily="34" charset="-128"/>
              <a:ea typeface="Kozuka Gothic Pr6N R" panose="020B0400000000000000" pitchFamily="34" charset="-128"/>
            </a:endParaRPr>
          </a:p>
          <a:p>
            <a:r>
              <a:rPr lang="ja-JP" altLang="en-US" sz="2000" dirty="0">
                <a:latin typeface="Kozuka Gothic Pr6N R" panose="020B0400000000000000" pitchFamily="34" charset="-128"/>
                <a:ea typeface="Kozuka Gothic Pr6N R" panose="020B0400000000000000" pitchFamily="34" charset="-128"/>
              </a:rPr>
              <a:t>一緒に会社へ</a:t>
            </a:r>
            <a:r>
              <a:rPr lang="ja-JP" altLang="en-US" sz="2000" dirty="0">
                <a:solidFill>
                  <a:schemeClr val="accent2"/>
                </a:solidFill>
                <a:latin typeface="Kozuka Gothic Pr6N R" panose="020B0400000000000000" pitchFamily="34" charset="-128"/>
                <a:ea typeface="Kozuka Gothic Pr6N R" panose="020B0400000000000000" pitchFamily="34" charset="-128"/>
              </a:rPr>
              <a:t>行きますか</a:t>
            </a:r>
            <a:r>
              <a:rPr lang="ja-JP" altLang="en-US" sz="2000" dirty="0">
                <a:latin typeface="Kozuka Gothic Pr6N R" panose="020B0400000000000000" pitchFamily="34" charset="-128"/>
                <a:ea typeface="Kozuka Gothic Pr6N R" panose="020B0400000000000000" pitchFamily="34" charset="-128"/>
              </a:rPr>
              <a:t>。</a:t>
            </a:r>
            <a:endParaRPr lang="en-US" altLang="ja-JP" sz="2000" dirty="0">
              <a:latin typeface="Kozuka Gothic Pr6N R" panose="020B0400000000000000" pitchFamily="34" charset="-128"/>
              <a:ea typeface="Kozuka Gothic Pr6N R" panose="020B0400000000000000" pitchFamily="34" charset="-128"/>
            </a:endParaRPr>
          </a:p>
          <a:p>
            <a:endParaRPr lang="en-US" sz="2000" dirty="0">
              <a:latin typeface="Kozuka Gothic Pr6N R" panose="020B0400000000000000" pitchFamily="34" charset="-128"/>
              <a:ea typeface="Kozuka Gothic Pr6N R" panose="020B0400000000000000" pitchFamily="34" charset="-128"/>
            </a:endParaRPr>
          </a:p>
          <a:p>
            <a:r>
              <a:rPr lang="ja-JP" altLang="en-US" sz="2000" dirty="0">
                <a:latin typeface="Kozuka Gothic Pr6N R" panose="020B0400000000000000" pitchFamily="34" charset="-128"/>
                <a:ea typeface="Kozuka Gothic Pr6N R" panose="020B0400000000000000" pitchFamily="34" charset="-128"/>
              </a:rPr>
              <a:t>映画を見に</a:t>
            </a:r>
            <a:r>
              <a:rPr lang="ja-JP" altLang="en-US" sz="2000" dirty="0">
                <a:solidFill>
                  <a:schemeClr val="accent2"/>
                </a:solidFill>
                <a:latin typeface="Kozuka Gothic Pr6N R" panose="020B0400000000000000" pitchFamily="34" charset="-128"/>
                <a:ea typeface="Kozuka Gothic Pr6N R" panose="020B0400000000000000" pitchFamily="34" charset="-128"/>
              </a:rPr>
              <a:t>行きましょう</a:t>
            </a:r>
            <a:r>
              <a:rPr lang="ja-JP" altLang="en-US" sz="2000" dirty="0">
                <a:latin typeface="Kozuka Gothic Pr6N R" panose="020B0400000000000000" pitchFamily="34" charset="-128"/>
                <a:ea typeface="Kozuka Gothic Pr6N R" panose="020B0400000000000000" pitchFamily="34" charset="-128"/>
              </a:rPr>
              <a:t>！</a:t>
            </a:r>
            <a:endParaRPr lang="en-US" sz="2000" dirty="0">
              <a:latin typeface="Kozuka Gothic Pr6N R" panose="020B0400000000000000" pitchFamily="34" charset="-128"/>
              <a:ea typeface="Kozuka Gothic Pr6N R" panose="020B0400000000000000" pitchFamily="34" charset="-128"/>
            </a:endParaRPr>
          </a:p>
        </p:txBody>
      </p:sp>
      <p:sp>
        <p:nvSpPr>
          <p:cNvPr id="68" name="文本框 67"/>
          <p:cNvSpPr txBox="1"/>
          <p:nvPr/>
        </p:nvSpPr>
        <p:spPr>
          <a:xfrm>
            <a:off x="4397320" y="3301172"/>
            <a:ext cx="3966684" cy="2677656"/>
          </a:xfrm>
          <a:prstGeom prst="rect">
            <a:avLst/>
          </a:prstGeom>
          <a:noFill/>
        </p:spPr>
        <p:txBody>
          <a:bodyPr wrap="square" rtlCol="0">
            <a:spAutoFit/>
          </a:bodyPr>
          <a:lstStyle/>
          <a:p>
            <a:pPr>
              <a:lnSpc>
                <a:spcPct val="120000"/>
              </a:lnSpc>
            </a:pPr>
            <a:r>
              <a:rPr lang="zh-CN" altLang="en-US" sz="2000" dirty="0">
                <a:latin typeface="微软雅黑" panose="020B0503020204020204" pitchFamily="34" charset="-122"/>
                <a:ea typeface="微软雅黑" panose="020B0503020204020204" pitchFamily="34" charset="-122"/>
              </a:rPr>
              <a:t>又叫郑重语</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用郑重地说话来表示对听话人的尊重。也是</a:t>
            </a:r>
            <a:r>
              <a:rPr lang="zh-CN" altLang="en-US" sz="2000" dirty="0">
                <a:solidFill>
                  <a:schemeClr val="accent2"/>
                </a:solidFill>
                <a:latin typeface="微软雅黑" panose="020B0503020204020204" pitchFamily="34" charset="-122"/>
                <a:ea typeface="微软雅黑" panose="020B0503020204020204" pitchFamily="34" charset="-122"/>
              </a:rPr>
              <a:t>表示自己有高雅教养的表现</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pPr>
            <a:endParaRPr lang="en-US" sz="2000" dirty="0">
              <a:latin typeface="微软雅黑" panose="020B0503020204020204" pitchFamily="34" charset="-122"/>
              <a:ea typeface="微软雅黑" panose="020B0503020204020204" pitchFamily="34" charset="-122"/>
            </a:endParaRPr>
          </a:p>
          <a:p>
            <a:pPr>
              <a:lnSpc>
                <a:spcPct val="120000"/>
              </a:lnSpc>
            </a:pPr>
            <a:r>
              <a:rPr lang="ja-JP" altLang="en-US" sz="2000" dirty="0">
                <a:latin typeface="微软雅黑" panose="020B0503020204020204" pitchFamily="34" charset="-122"/>
                <a:ea typeface="微软雅黑" panose="020B0503020204020204" pitchFamily="34" charset="-122"/>
              </a:rPr>
              <a:t>例：～です、～ます、～でしょう、～ましょう</a:t>
            </a:r>
            <a:r>
              <a:rPr lang="en-US" altLang="ja-JP"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579526" y="1826592"/>
            <a:ext cx="1103294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日语中，一个句子可以用两种文体表达：</a:t>
            </a:r>
            <a:r>
              <a:rPr lang="zh-CN" altLang="en-US" sz="2000" dirty="0">
                <a:solidFill>
                  <a:srgbClr val="E66138"/>
                </a:solidFill>
                <a:latin typeface="微软雅黑" panose="020B0503020204020204" pitchFamily="34" charset="-122"/>
                <a:ea typeface="微软雅黑" panose="020B0503020204020204" pitchFamily="34" charset="-122"/>
              </a:rPr>
              <a:t>简体</a:t>
            </a:r>
            <a:r>
              <a:rPr lang="ja-JP" altLang="en-US" sz="2000" dirty="0">
                <a:latin typeface="微软雅黑" panose="020B0503020204020204" pitchFamily="34" charset="-122"/>
                <a:ea typeface="微软雅黑" panose="020B0503020204020204" pitchFamily="34" charset="-122"/>
              </a:rPr>
              <a:t>（常体・じょうたい）</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E66138"/>
                </a:solidFill>
                <a:latin typeface="微软雅黑" panose="020B0503020204020204" pitchFamily="34" charset="-122"/>
                <a:ea typeface="微软雅黑" panose="020B0503020204020204" pitchFamily="34" charset="-122"/>
              </a:rPr>
              <a:t>敬体</a:t>
            </a:r>
            <a:r>
              <a:rPr lang="ja-JP" altLang="en-US" sz="2000" dirty="0">
                <a:latin typeface="微软雅黑" panose="020B0503020204020204" pitchFamily="34" charset="-122"/>
                <a:ea typeface="微软雅黑" panose="020B0503020204020204" pitchFamily="34" charset="-122"/>
              </a:rPr>
              <a:t>（敬体・けいたい）</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5000187" y="792130"/>
            <a:ext cx="2191626" cy="492443"/>
          </a:xfrm>
          <a:prstGeom prst="rect">
            <a:avLst/>
          </a:prstGeom>
          <a:noFill/>
        </p:spPr>
        <p:txBody>
          <a:bodyPr wrap="none" rtlCol="0">
            <a:spAutoFit/>
          </a:bodyPr>
          <a:lstStyle/>
          <a:p>
            <a:pPr algn="ctr"/>
            <a:r>
              <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rPr>
              <a:t>日语的文体</a:t>
            </a:r>
            <a:endPar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rot="1192981">
            <a:off x="4392003" y="773298"/>
            <a:ext cx="533955" cy="530094"/>
            <a:chOff x="2118580" y="4342650"/>
            <a:chExt cx="672245" cy="680977"/>
          </a:xfrm>
        </p:grpSpPr>
        <p:grpSp>
          <p:nvGrpSpPr>
            <p:cNvPr id="45" name="组合 44"/>
            <p:cNvGrpSpPr/>
            <p:nvPr/>
          </p:nvGrpSpPr>
          <p:grpSpPr>
            <a:xfrm>
              <a:off x="2124540" y="4342650"/>
              <a:ext cx="641612" cy="680977"/>
              <a:chOff x="2124540" y="4342650"/>
              <a:chExt cx="641612" cy="680977"/>
            </a:xfrm>
          </p:grpSpPr>
          <p:sp>
            <p:nvSpPr>
              <p:cNvPr id="76" name="任意多边形 75"/>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任意多边形 45"/>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1" name="图片 80"/>
          <p:cNvPicPr>
            <a:picLocks noChangeAspect="1"/>
          </p:cNvPicPr>
          <p:nvPr/>
        </p:nvPicPr>
        <p:blipFill rotWithShape="1">
          <a:blip r:embed="rId1">
            <a:extLst>
              <a:ext uri="{28A0092B-C50C-407E-A947-70E740481C1C}">
                <a14:useLocalDpi xmlns:a14="http://schemas.microsoft.com/office/drawing/2010/main" val="0"/>
              </a:ext>
            </a:extLst>
          </a:blip>
          <a:srcRect l="2783" t="69049" r="52696" b="3497"/>
          <a:stretch>
            <a:fillRect/>
          </a:stretch>
        </p:blipFill>
        <p:spPr>
          <a:xfrm>
            <a:off x="1051764" y="4220889"/>
            <a:ext cx="2507360" cy="1739047"/>
          </a:xfrm>
          <a:prstGeom prst="rect">
            <a:avLst/>
          </a:prstGeom>
        </p:spPr>
      </p:pic>
      <p:sp>
        <p:nvSpPr>
          <p:cNvPr id="82" name="文本框 81"/>
          <p:cNvSpPr txBox="1"/>
          <p:nvPr/>
        </p:nvSpPr>
        <p:spPr>
          <a:xfrm>
            <a:off x="595341" y="3330965"/>
            <a:ext cx="3420207" cy="396583"/>
          </a:xfrm>
          <a:prstGeom prst="rect">
            <a:avLst/>
          </a:prstGeom>
          <a:noFill/>
        </p:spPr>
        <p:txBody>
          <a:bodyPr wrap="square" rtlCol="0">
            <a:spAutoFit/>
          </a:bodyPr>
          <a:lstStyle/>
          <a:p>
            <a:pPr algn="ctr">
              <a:lnSpc>
                <a:spcPct val="120000"/>
              </a:lnSpc>
            </a:pPr>
            <a:r>
              <a:rPr lang="ja-JP" altLang="en-US" dirty="0">
                <a:latin typeface="微软雅黑" panose="020B0503020204020204" pitchFamily="34" charset="-122"/>
                <a:ea typeface="微软雅黑" panose="020B0503020204020204" pitchFamily="34" charset="-122"/>
              </a:rPr>
              <a:t>「</a:t>
            </a:r>
            <a:r>
              <a:rPr lang="ja-JP" altLang="en-US" b="1" dirty="0">
                <a:solidFill>
                  <a:srgbClr val="527C57"/>
                </a:solidFill>
                <a:latin typeface="微软雅黑" panose="020B0503020204020204" pitchFamily="34" charset="-122"/>
                <a:ea typeface="微软雅黑" panose="020B0503020204020204" pitchFamily="34" charset="-122"/>
              </a:rPr>
              <a:t>です・ます</a:t>
            </a: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a:t>
            </a:r>
            <a:endParaRPr lang="en-US" altLang="zh-CN" dirty="0">
              <a:latin typeface="微软雅黑" panose="020B0503020204020204" pitchFamily="34" charset="-122"/>
              <a:ea typeface="微软雅黑" panose="020B0503020204020204" pitchFamily="34" charset="-122"/>
            </a:endParaRPr>
          </a:p>
        </p:txBody>
      </p:sp>
      <p:sp>
        <p:nvSpPr>
          <p:cNvPr id="83" name="圆角矩形 82"/>
          <p:cNvSpPr/>
          <p:nvPr/>
        </p:nvSpPr>
        <p:spPr>
          <a:xfrm>
            <a:off x="602407" y="3212943"/>
            <a:ext cx="3406074" cy="2994477"/>
          </a:xfrm>
          <a:prstGeom prst="roundRect">
            <a:avLst>
              <a:gd name="adj" fmla="val 9219"/>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文本框 83"/>
          <p:cNvSpPr txBox="1"/>
          <p:nvPr/>
        </p:nvSpPr>
        <p:spPr>
          <a:xfrm>
            <a:off x="890302" y="2483275"/>
            <a:ext cx="2830285" cy="396583"/>
          </a:xfrm>
          <a:prstGeom prst="rect">
            <a:avLst/>
          </a:prstGeom>
          <a:noFill/>
        </p:spPr>
        <p:txBody>
          <a:bodyPr wrap="square" rtlCol="0">
            <a:spAutoFit/>
          </a:bodyPr>
          <a:lstStyle/>
          <a:p>
            <a:pPr algn="ctr">
              <a:lnSpc>
                <a:spcPct val="120000"/>
              </a:lnSpc>
            </a:pPr>
            <a:r>
              <a:rPr lang="zh-CN" altLang="en-US" b="1" dirty="0">
                <a:solidFill>
                  <a:srgbClr val="527C57"/>
                </a:solidFill>
                <a:latin typeface="微软雅黑" panose="020B0503020204020204" pitchFamily="34" charset="-122"/>
                <a:ea typeface="微软雅黑" panose="020B0503020204020204" pitchFamily="34" charset="-122"/>
              </a:rPr>
              <a:t>敬体</a:t>
            </a:r>
            <a:endParaRPr lang="en-US" b="1" dirty="0">
              <a:latin typeface="微软雅黑" panose="020B0503020204020204" pitchFamily="34" charset="-122"/>
              <a:ea typeface="微软雅黑" panose="020B0503020204020204" pitchFamily="34" charset="-122"/>
            </a:endParaRPr>
          </a:p>
        </p:txBody>
      </p:sp>
      <p:pic>
        <p:nvPicPr>
          <p:cNvPr id="41" name="图片 40">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704785" y="1825270"/>
            <a:ext cx="1052299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为了表达对对方的尊敬：在</a:t>
            </a:r>
            <a:r>
              <a:rPr lang="zh-CN" altLang="en-US" sz="2000" dirty="0">
                <a:solidFill>
                  <a:srgbClr val="E66138"/>
                </a:solidFill>
                <a:latin typeface="微软雅黑" panose="020B0503020204020204" pitchFamily="34" charset="-122"/>
                <a:ea typeface="微软雅黑" panose="020B0503020204020204" pitchFamily="34" charset="-122"/>
              </a:rPr>
              <a:t>使用敬体</a:t>
            </a:r>
            <a:r>
              <a:rPr lang="zh-CN" altLang="en-US" sz="2000" dirty="0">
                <a:latin typeface="微软雅黑" panose="020B0503020204020204" pitchFamily="34" charset="-122"/>
                <a:ea typeface="微软雅黑" panose="020B0503020204020204" pitchFamily="34" charset="-122"/>
              </a:rPr>
              <a:t>的基础上，再使用表达敬意的词或句型</a:t>
            </a:r>
            <a:r>
              <a:rPr lang="ja-JP"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a:t>
            </a:r>
            <a:r>
              <a:rPr lang="zh-CN" altLang="en-US" sz="2000" dirty="0">
                <a:solidFill>
                  <a:srgbClr val="E66138"/>
                </a:solidFill>
                <a:latin typeface="微软雅黑" panose="020B0503020204020204" pitchFamily="34" charset="-122"/>
                <a:ea typeface="微软雅黑" panose="020B0503020204020204" pitchFamily="34" charset="-122"/>
              </a:rPr>
              <a:t>使用敬语</a:t>
            </a:r>
            <a:r>
              <a:rPr lang="ja-JP"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895191" y="2539742"/>
            <a:ext cx="2962651" cy="3637885"/>
            <a:chOff x="696313" y="2626002"/>
            <a:chExt cx="2962651" cy="3637885"/>
          </a:xfrm>
        </p:grpSpPr>
        <p:sp>
          <p:nvSpPr>
            <p:cNvPr id="59" name="圆角矩形 58"/>
            <p:cNvSpPr/>
            <p:nvPr/>
          </p:nvSpPr>
          <p:spPr>
            <a:xfrm>
              <a:off x="696313" y="3269410"/>
              <a:ext cx="2962651" cy="2994477"/>
            </a:xfrm>
            <a:prstGeom prst="roundRect">
              <a:avLst>
                <a:gd name="adj" fmla="val 9219"/>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文本框 62"/>
            <p:cNvSpPr txBox="1"/>
            <p:nvPr/>
          </p:nvSpPr>
          <p:spPr>
            <a:xfrm>
              <a:off x="762496" y="3387432"/>
              <a:ext cx="2830285" cy="369332"/>
            </a:xfrm>
            <a:prstGeom prst="rect">
              <a:avLst/>
            </a:prstGeom>
            <a:noFill/>
          </p:spPr>
          <p:txBody>
            <a:bodyPr wrap="square" rtlCol="0">
              <a:spAutoFit/>
            </a:bodyPr>
            <a:lstStyle/>
            <a:p>
              <a:pPr algn="ctr"/>
              <a:r>
                <a:rPr lang="ja-JP" altLang="en-US" dirty="0">
                  <a:solidFill>
                    <a:srgbClr val="527C57"/>
                  </a:solidFill>
                  <a:latin typeface="Kozuka Gothic Pr6N B" panose="020B0800000000000000" pitchFamily="34" charset="-128"/>
                  <a:ea typeface="Kozuka Gothic Pr6N B" panose="020B0800000000000000" pitchFamily="34" charset="-128"/>
                </a:rPr>
                <a:t>敬語</a:t>
              </a:r>
              <a:r>
                <a:rPr lang="ja-JP" altLang="en-US" dirty="0">
                  <a:latin typeface="Kozuka Gothic Pr6N B" panose="020B0800000000000000" pitchFamily="34" charset="-128"/>
                  <a:ea typeface="Kozuka Gothic Pr6N B" panose="020B0800000000000000" pitchFamily="34" charset="-128"/>
                </a:rPr>
                <a:t>（けいご）</a:t>
              </a:r>
              <a:endParaRPr lang="en-US" dirty="0">
                <a:latin typeface="Kozuka Gothic Pr6N B" panose="020B0800000000000000" pitchFamily="34" charset="-128"/>
                <a:ea typeface="Kozuka Gothic Pr6N B" panose="020B0800000000000000" pitchFamily="34" charset="-128"/>
              </a:endParaRPr>
            </a:p>
          </p:txBody>
        </p:sp>
        <p:sp>
          <p:nvSpPr>
            <p:cNvPr id="64" name="文本框 63"/>
            <p:cNvSpPr txBox="1"/>
            <p:nvPr/>
          </p:nvSpPr>
          <p:spPr>
            <a:xfrm>
              <a:off x="762496" y="2626002"/>
              <a:ext cx="2830285" cy="396583"/>
            </a:xfrm>
            <a:prstGeom prst="rect">
              <a:avLst/>
            </a:prstGeom>
            <a:noFill/>
          </p:spPr>
          <p:txBody>
            <a:bodyPr wrap="square" rtlCol="0">
              <a:spAutoFit/>
            </a:bodyPr>
            <a:lstStyle/>
            <a:p>
              <a:pPr algn="ctr">
                <a:lnSpc>
                  <a:spcPct val="120000"/>
                </a:lnSpc>
              </a:pPr>
              <a:r>
                <a:rPr lang="zh-CN" altLang="en-US" b="1" dirty="0">
                  <a:solidFill>
                    <a:srgbClr val="527C57"/>
                  </a:solidFill>
                  <a:latin typeface="微软雅黑" panose="020B0503020204020204" pitchFamily="34" charset="-122"/>
                  <a:ea typeface="微软雅黑" panose="020B0503020204020204" pitchFamily="34" charset="-122"/>
                </a:rPr>
                <a:t>敬语</a:t>
              </a:r>
              <a:endParaRPr lang="en-US" b="1" dirty="0">
                <a:latin typeface="微软雅黑" panose="020B0503020204020204" pitchFamily="34" charset="-122"/>
                <a:ea typeface="微软雅黑" panose="020B0503020204020204" pitchFamily="34" charset="-122"/>
              </a:endParaRPr>
            </a:p>
          </p:txBody>
        </p:sp>
      </p:grpSp>
      <p:pic>
        <p:nvPicPr>
          <p:cNvPr id="61" name="图片 60"/>
          <p:cNvPicPr>
            <a:picLocks noChangeAspect="1"/>
          </p:cNvPicPr>
          <p:nvPr/>
        </p:nvPicPr>
        <p:blipFill rotWithShape="1">
          <a:blip r:embed="rId1">
            <a:extLst>
              <a:ext uri="{28A0092B-C50C-407E-A947-70E740481C1C}">
                <a14:useLocalDpi xmlns:a14="http://schemas.microsoft.com/office/drawing/2010/main" val="0"/>
              </a:ext>
            </a:extLst>
          </a:blip>
          <a:srcRect l="3570" t="7895" r="54182" b="45384"/>
          <a:stretch>
            <a:fillRect/>
          </a:stretch>
        </p:blipFill>
        <p:spPr>
          <a:xfrm>
            <a:off x="1207558" y="3634863"/>
            <a:ext cx="2157229" cy="2683232"/>
          </a:xfrm>
          <a:prstGeom prst="rect">
            <a:avLst/>
          </a:prstGeom>
        </p:spPr>
      </p:pic>
      <p:sp>
        <p:nvSpPr>
          <p:cNvPr id="65" name="文本框 64"/>
          <p:cNvSpPr txBox="1"/>
          <p:nvPr/>
        </p:nvSpPr>
        <p:spPr>
          <a:xfrm>
            <a:off x="5064195" y="3301172"/>
            <a:ext cx="5761836" cy="3010055"/>
          </a:xfrm>
          <a:prstGeom prst="rect">
            <a:avLst/>
          </a:prstGeom>
          <a:noFill/>
        </p:spPr>
        <p:txBody>
          <a:bodyPr wrap="square" rtlCol="0">
            <a:spAutoFit/>
          </a:bodyPr>
          <a:lstStyle/>
          <a:p>
            <a:pPr>
              <a:lnSpc>
                <a:spcPct val="120000"/>
              </a:lnSpc>
            </a:pPr>
            <a:r>
              <a:rPr lang="ja-JP" altLang="en-US" sz="2000" dirty="0">
                <a:solidFill>
                  <a:srgbClr val="527C57"/>
                </a:solidFill>
                <a:latin typeface="Kozuka Gothic Pr6N B" panose="020B0800000000000000" pitchFamily="34" charset="-128"/>
                <a:ea typeface="Kozuka Gothic Pr6N B" panose="020B0800000000000000" pitchFamily="34" charset="-128"/>
              </a:rPr>
              <a:t>尊敬語</a:t>
            </a:r>
            <a:r>
              <a:rPr lang="ja-JP" altLang="en-US" sz="2000" dirty="0">
                <a:latin typeface="Kozuka Gothic Pr6N B" panose="020B0800000000000000" pitchFamily="34" charset="-128"/>
                <a:ea typeface="Kozuka Gothic Pr6N B" panose="020B0800000000000000" pitchFamily="34" charset="-128"/>
              </a:rPr>
              <a:t>（そんけいご）</a:t>
            </a:r>
            <a:r>
              <a:rPr lang="zh-CN" altLang="en-US" sz="2000" dirty="0">
                <a:latin typeface="Kozuka Gothic Pr6N B" panose="020B0800000000000000" pitchFamily="34" charset="-128"/>
                <a:ea typeface="Kozuka Gothic Pr6N B" panose="020B0800000000000000" pitchFamily="34" charset="-128"/>
              </a:rPr>
              <a:t>：</a:t>
            </a:r>
            <a:r>
              <a:rPr lang="zh-CN" altLang="en-US" sz="2000" dirty="0">
                <a:latin typeface="Kozuka Gothic Pr6N R" panose="020B0400000000000000" pitchFamily="34" charset="-128"/>
                <a:ea typeface="Kozuka Gothic Pr6N R" panose="020B0400000000000000" pitchFamily="34" charset="-128"/>
              </a:rPr>
              <a:t>尊他语</a:t>
            </a:r>
            <a:endParaRPr lang="en-US" altLang="zh-CN" sz="2000" dirty="0">
              <a:latin typeface="Kozuka Gothic Pr6N R" panose="020B0400000000000000" pitchFamily="34" charset="-128"/>
              <a:ea typeface="Kozuka Gothic Pr6N R" panose="020B0400000000000000" pitchFamily="34" charset="-128"/>
            </a:endParaRPr>
          </a:p>
          <a:p>
            <a:pPr>
              <a:lnSpc>
                <a:spcPct val="120000"/>
              </a:lnSpc>
            </a:pPr>
            <a:endParaRPr lang="en-US" altLang="ja-JP" sz="1000" dirty="0">
              <a:latin typeface="Kozuka Gothic Pr6N R" panose="020B0400000000000000" pitchFamily="34" charset="-128"/>
              <a:ea typeface="Kozuka Gothic Pr6N R" panose="020B0400000000000000" pitchFamily="34" charset="-128"/>
            </a:endParaRPr>
          </a:p>
          <a:p>
            <a:pPr>
              <a:lnSpc>
                <a:spcPct val="120000"/>
              </a:lnSpc>
            </a:pPr>
            <a:r>
              <a:rPr lang="zh-CN" altLang="en-US" sz="2000" dirty="0">
                <a:latin typeface="微软雅黑" panose="020B0503020204020204" pitchFamily="34" charset="-122"/>
                <a:ea typeface="微软雅黑" panose="020B0503020204020204" pitchFamily="34" charset="-122"/>
              </a:rPr>
              <a:t>提到</a:t>
            </a:r>
            <a:r>
              <a:rPr lang="zh-CN" altLang="en-US" sz="2000" dirty="0">
                <a:solidFill>
                  <a:schemeClr val="accent2"/>
                </a:solidFill>
                <a:latin typeface="微软雅黑" panose="020B0503020204020204" pitchFamily="34" charset="-122"/>
                <a:ea typeface="微软雅黑" panose="020B0503020204020204" pitchFamily="34" charset="-122"/>
              </a:rPr>
              <a:t>对方</a:t>
            </a:r>
            <a:r>
              <a:rPr lang="zh-CN" altLang="en-US" sz="2000" dirty="0">
                <a:latin typeface="微软雅黑" panose="020B0503020204020204" pitchFamily="34" charset="-122"/>
                <a:ea typeface="微软雅黑" panose="020B0503020204020204" pitchFamily="34" charset="-122"/>
              </a:rPr>
              <a:t>的行为、状态及有关事物时使用。</a:t>
            </a:r>
            <a:endParaRPr lang="en-US" altLang="ja-JP" sz="2000" dirty="0">
              <a:latin typeface="微软雅黑" panose="020B0503020204020204" pitchFamily="34" charset="-122"/>
              <a:ea typeface="微软雅黑" panose="020B0503020204020204" pitchFamily="34" charset="-122"/>
            </a:endParaRPr>
          </a:p>
          <a:p>
            <a:pPr>
              <a:lnSpc>
                <a:spcPct val="120000"/>
              </a:lnSpc>
            </a:pPr>
            <a:endParaRPr lang="en-US" altLang="ja-JP" sz="2000" dirty="0">
              <a:latin typeface="Kozuka Gothic Pr6N B" panose="020B0800000000000000" pitchFamily="34" charset="-128"/>
              <a:ea typeface="Kozuka Gothic Pr6N B" panose="020B0800000000000000" pitchFamily="34" charset="-128"/>
            </a:endParaRPr>
          </a:p>
          <a:p>
            <a:pPr>
              <a:lnSpc>
                <a:spcPct val="120000"/>
              </a:lnSpc>
            </a:pPr>
            <a:endParaRPr lang="en-US" altLang="ja-JP" sz="1200" dirty="0">
              <a:latin typeface="Kozuka Gothic Pr6N B" panose="020B0800000000000000" pitchFamily="34" charset="-128"/>
              <a:ea typeface="Kozuka Gothic Pr6N B" panose="020B0800000000000000" pitchFamily="34" charset="-128"/>
            </a:endParaRPr>
          </a:p>
          <a:p>
            <a:pPr>
              <a:lnSpc>
                <a:spcPct val="120000"/>
              </a:lnSpc>
            </a:pPr>
            <a:r>
              <a:rPr lang="ja-JP" altLang="en-US" sz="2000" dirty="0">
                <a:solidFill>
                  <a:srgbClr val="527C57"/>
                </a:solidFill>
                <a:latin typeface="Kozuka Gothic Pr6N B" panose="020B0800000000000000" pitchFamily="34" charset="-128"/>
                <a:ea typeface="Kozuka Gothic Pr6N B" panose="020B0800000000000000" pitchFamily="34" charset="-128"/>
              </a:rPr>
              <a:t>謙譲語</a:t>
            </a:r>
            <a:r>
              <a:rPr lang="ja-JP" altLang="en-US" sz="2000" dirty="0">
                <a:latin typeface="Kozuka Gothic Pr6N B" panose="020B0800000000000000" pitchFamily="34" charset="-128"/>
                <a:ea typeface="Kozuka Gothic Pr6N B" panose="020B0800000000000000" pitchFamily="34" charset="-128"/>
              </a:rPr>
              <a:t>（けんじょうご）</a:t>
            </a:r>
            <a:r>
              <a:rPr lang="zh-CN" altLang="en-US" sz="2000" dirty="0">
                <a:latin typeface="Kozuka Gothic Pr6N B" panose="020B0800000000000000" pitchFamily="34" charset="-128"/>
                <a:ea typeface="Kozuka Gothic Pr6N B" panose="020B0800000000000000" pitchFamily="34" charset="-128"/>
              </a:rPr>
              <a:t>：</a:t>
            </a:r>
            <a:r>
              <a:rPr lang="zh-CN" altLang="en-US" sz="2000" dirty="0">
                <a:latin typeface="Kozuka Gothic Pr6N R" panose="020B0400000000000000" pitchFamily="34" charset="-128"/>
                <a:ea typeface="Kozuka Gothic Pr6N R" panose="020B0400000000000000" pitchFamily="34" charset="-128"/>
              </a:rPr>
              <a:t>自谦语</a:t>
            </a:r>
            <a:endParaRPr lang="en-US" altLang="zh-CN" sz="2000" dirty="0">
              <a:latin typeface="Kozuka Gothic Pr6N R" panose="020B0400000000000000" pitchFamily="34" charset="-128"/>
              <a:ea typeface="Kozuka Gothic Pr6N R" panose="020B0400000000000000" pitchFamily="34" charset="-128"/>
            </a:endParaRPr>
          </a:p>
          <a:p>
            <a:pPr>
              <a:lnSpc>
                <a:spcPct val="120000"/>
              </a:lnSpc>
            </a:pPr>
            <a:endParaRPr lang="en-US" altLang="ja-JP" sz="1000" dirty="0">
              <a:latin typeface="Kozuka Gothic Pr6N R" panose="020B0400000000000000" pitchFamily="34" charset="-128"/>
              <a:ea typeface="Kozuka Gothic Pr6N R" panose="020B0400000000000000" pitchFamily="34" charset="-128"/>
            </a:endParaRPr>
          </a:p>
          <a:p>
            <a:pPr>
              <a:lnSpc>
                <a:spcPct val="120000"/>
              </a:lnSpc>
            </a:pPr>
            <a:r>
              <a:rPr lang="zh-CN" altLang="en-US" sz="2000" dirty="0">
                <a:latin typeface="微软雅黑" panose="020B0503020204020204" pitchFamily="34" charset="-122"/>
                <a:ea typeface="微软雅黑" panose="020B0503020204020204" pitchFamily="34" charset="-122"/>
              </a:rPr>
              <a:t>以谦逊的态度叙述</a:t>
            </a:r>
            <a:r>
              <a:rPr lang="zh-CN" altLang="en-US" sz="2000" dirty="0">
                <a:solidFill>
                  <a:schemeClr val="accent2"/>
                </a:solidFill>
                <a:latin typeface="微软雅黑" panose="020B0503020204020204" pitchFamily="34" charset="-122"/>
                <a:ea typeface="微软雅黑" panose="020B0503020204020204" pitchFamily="34" charset="-122"/>
              </a:rPr>
              <a:t>自己或己方</a:t>
            </a:r>
            <a:r>
              <a:rPr lang="zh-CN" altLang="en-US" sz="2000" dirty="0">
                <a:latin typeface="微软雅黑" panose="020B0503020204020204" pitchFamily="34" charset="-122"/>
                <a:ea typeface="微软雅黑" panose="020B0503020204020204" pitchFamily="34" charset="-122"/>
              </a:rPr>
              <a:t>的行为、状态及</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有关事物时使用。</a:t>
            </a:r>
            <a:endParaRPr lang="zh-CN" altLang="en-US" sz="2000" dirty="0">
              <a:latin typeface="微软雅黑" panose="020B0503020204020204" pitchFamily="34" charset="-122"/>
              <a:ea typeface="微软雅黑" panose="020B0503020204020204" pitchFamily="34" charset="-122"/>
            </a:endParaRPr>
          </a:p>
        </p:txBody>
      </p:sp>
      <p:sp>
        <p:nvSpPr>
          <p:cNvPr id="67" name="圆角矩形 66"/>
          <p:cNvSpPr/>
          <p:nvPr/>
        </p:nvSpPr>
        <p:spPr>
          <a:xfrm>
            <a:off x="4871640" y="3183150"/>
            <a:ext cx="5564830" cy="1339790"/>
          </a:xfrm>
          <a:prstGeom prst="round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圆角矩形 68"/>
          <p:cNvSpPr/>
          <p:nvPr/>
        </p:nvSpPr>
        <p:spPr>
          <a:xfrm>
            <a:off x="4871640" y="4704453"/>
            <a:ext cx="5564830" cy="1473173"/>
          </a:xfrm>
          <a:prstGeom prst="round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文本框 69"/>
          <p:cNvSpPr txBox="1"/>
          <p:nvPr/>
        </p:nvSpPr>
        <p:spPr>
          <a:xfrm>
            <a:off x="5064195" y="2649439"/>
            <a:ext cx="585837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根据说话内容涉及对象的不同可以分为：</a:t>
            </a:r>
            <a:endParaRPr lang="en-US" sz="2000"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5596504" y="792130"/>
            <a:ext cx="998991"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敬語</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66" name="组合 65"/>
          <p:cNvGrpSpPr/>
          <p:nvPr/>
        </p:nvGrpSpPr>
        <p:grpSpPr>
          <a:xfrm rot="1192981">
            <a:off x="4784740" y="773299"/>
            <a:ext cx="533955" cy="530094"/>
            <a:chOff x="2118580" y="4342650"/>
            <a:chExt cx="672245" cy="680977"/>
          </a:xfrm>
        </p:grpSpPr>
        <p:grpSp>
          <p:nvGrpSpPr>
            <p:cNvPr id="68" name="组合 67"/>
            <p:cNvGrpSpPr/>
            <p:nvPr/>
          </p:nvGrpSpPr>
          <p:grpSpPr>
            <a:xfrm>
              <a:off x="2124540" y="4342650"/>
              <a:ext cx="641612" cy="680977"/>
              <a:chOff x="2124540" y="4342650"/>
              <a:chExt cx="641612" cy="680977"/>
            </a:xfrm>
          </p:grpSpPr>
          <p:sp>
            <p:nvSpPr>
              <p:cNvPr id="125" name="任意多边形 124"/>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任意多边形 70"/>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107"/>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108"/>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109"/>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110"/>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111"/>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112"/>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113"/>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123"/>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p:cNvCxnSpPr>
            <a:stCxn id="59" idx="3"/>
            <a:endCxn id="67" idx="1"/>
          </p:cNvCxnSpPr>
          <p:nvPr/>
        </p:nvCxnSpPr>
        <p:spPr>
          <a:xfrm flipV="1">
            <a:off x="3857842" y="3853045"/>
            <a:ext cx="1013798" cy="827344"/>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直接连接符 6"/>
          <p:cNvCxnSpPr>
            <a:stCxn id="59" idx="3"/>
            <a:endCxn id="69" idx="1"/>
          </p:cNvCxnSpPr>
          <p:nvPr/>
        </p:nvCxnSpPr>
        <p:spPr>
          <a:xfrm>
            <a:off x="3857842" y="4680389"/>
            <a:ext cx="1013798" cy="760651"/>
          </a:xfrm>
          <a:prstGeom prst="line">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1" name="图片 40">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0125" y="518160"/>
            <a:ext cx="9683115" cy="2676525"/>
          </a:xfrm>
          <a:prstGeom prst="rect">
            <a:avLst/>
          </a:prstGeom>
          <a:noFill/>
        </p:spPr>
        <p:txBody>
          <a:bodyPr wrap="square" rtlCol="0" anchor="t">
            <a:spAutoFit/>
          </a:bodyPr>
          <a:p>
            <a:pPr indent="0" algn="just" fontAlgn="auto">
              <a:lnSpc>
                <a:spcPct val="150000"/>
              </a:lnSpc>
              <a:spcAft>
                <a:spcPts val="0"/>
              </a:spcAft>
              <a:buClr>
                <a:prstClr val="black"/>
              </a:buClr>
              <a:buSzTx/>
              <a:buFontTx/>
              <a:defRPr/>
            </a:pPr>
            <a:r>
              <a:rPr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①尊他语</a:t>
            </a:r>
            <a:r>
              <a:rPr lang="en-US"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 </a:t>
            </a:r>
            <a:r>
              <a:rPr lang="ja-JP" altLang="en-US"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　　　</a:t>
            </a:r>
            <a:r>
              <a:rPr lang="en-US"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 </a:t>
            </a:r>
            <a:r>
              <a:rPr lang="en-US" altLang="ja-JP"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 </a:t>
            </a:r>
            <a:endParaRPr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endParaRPr>
          </a:p>
          <a:p>
            <a:pPr indent="0" algn="just" fontAlgn="auto">
              <a:lnSpc>
                <a:spcPct val="150000"/>
              </a:lnSpc>
              <a:spcAft>
                <a:spcPts val="0"/>
              </a:spcAft>
              <a:buClr>
                <a:prstClr val="black"/>
              </a:buClr>
              <a:buSzTx/>
              <a:buFontTx/>
              <a:defRPr/>
            </a:pPr>
            <a:r>
              <a:rPr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尊他语 (尊敬語 )是对谈话对方或话题中提到的人物、事物直接表示敬意的 表达方式。</a:t>
            </a:r>
            <a:r>
              <a:rPr lang="en-US"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     </a:t>
            </a:r>
            <a:r>
              <a:rPr lang="en-US" altLang="zh-CN"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 </a:t>
            </a:r>
            <a:endParaRPr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endParaRPr>
          </a:p>
          <a:p>
            <a:pPr indent="0" algn="just" fontAlgn="auto">
              <a:lnSpc>
                <a:spcPct val="150000"/>
              </a:lnSpc>
              <a:spcAft>
                <a:spcPts val="0"/>
              </a:spcAft>
              <a:buClr>
                <a:prstClr val="black"/>
              </a:buClr>
              <a:buSzTx/>
              <a:buFontTx/>
              <a:defRPr/>
            </a:pPr>
            <a:r>
              <a:rPr sz="2800" b="1" noProof="0" dirty="0">
                <a:ln>
                  <a:noFill/>
                </a:ln>
                <a:solidFill>
                  <a:srgbClr val="E66138"/>
                </a:solidFill>
                <a:effectLst/>
                <a:uLnTx/>
                <a:uFillTx/>
                <a:latin typeface="楷体" panose="02010609060101010101" charset="-122"/>
                <a:ea typeface="楷体" panose="02010609060101010101" charset="-122"/>
                <a:cs typeface="楷体" panose="02010609060101010101" charset="-122"/>
              </a:rPr>
              <a:t>a .名词</a:t>
            </a:r>
            <a:endParaRPr sz="2400" b="1"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descr="简约逻辑图"/>
          <p:cNvPicPr>
            <a:picLocks noChangeAspect="1"/>
          </p:cNvPicPr>
          <p:nvPr/>
        </p:nvPicPr>
        <p:blipFill>
          <a:blip r:embed="rId1"/>
          <a:stretch>
            <a:fillRect/>
          </a:stretch>
        </p:blipFill>
        <p:spPr>
          <a:xfrm>
            <a:off x="890905" y="2720340"/>
            <a:ext cx="10058400" cy="3355340"/>
          </a:xfrm>
          <a:prstGeom prst="rect">
            <a:avLst/>
          </a:prstGeom>
        </p:spPr>
      </p:pic>
      <p:sp>
        <p:nvSpPr>
          <p:cNvPr id="19" name="文本框 18"/>
          <p:cNvSpPr txBox="1"/>
          <p:nvPr/>
        </p:nvSpPr>
        <p:spPr>
          <a:xfrm>
            <a:off x="4643755" y="5817235"/>
            <a:ext cx="7292340" cy="583565"/>
          </a:xfrm>
          <a:prstGeom prst="rect">
            <a:avLst/>
          </a:prstGeom>
          <a:noFill/>
        </p:spPr>
        <p:txBody>
          <a:bodyPr wrap="square" rtlCol="0" anchor="t">
            <a:spAutoFit/>
          </a:bodyPr>
          <a:p>
            <a:r>
              <a:rPr lang="zh-CN" altLang="en-US" sz="16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rPr>
              <a:t>日常生活中常用的ー些汉字音读词前面也用「お」 ,例 如 :お弁当 、お手紙、 お返事。外来词前面一般不需要加「お」 「ご」。</a:t>
            </a:r>
            <a:endParaRPr lang="zh-CN" altLang="en-US" sz="1600" b="1">
              <a:solidFill>
                <a:srgbClr val="E66138"/>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1" name="图片 40">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614680" y="910590"/>
            <a:ext cx="8346440" cy="1753235"/>
          </a:xfrm>
          <a:prstGeom prst="rect">
            <a:avLst/>
          </a:prstGeom>
          <a:noFill/>
        </p:spPr>
        <p:txBody>
          <a:bodyPr wrap="square" rtlCol="0">
            <a:spAutoFit/>
          </a:bodyPr>
          <a:p>
            <a:pPr>
              <a:lnSpc>
                <a:spcPct val="150000"/>
              </a:lnSpc>
            </a:pPr>
            <a:r>
              <a:rPr lang="ja-JP" altLang="en-US" sz="2000" dirty="0" smtClean="0">
                <a:solidFill>
                  <a:schemeClr val="accent2"/>
                </a:solidFill>
                <a:latin typeface="Kozuka Gothic Pr6N B" panose="020B0800000000000000" pitchFamily="34" charset="-128"/>
                <a:ea typeface="Kozuka Gothic Pr6N B" panose="020B0800000000000000" pitchFamily="34" charset="-128"/>
              </a:rPr>
              <a:t>尊敬語</a:t>
            </a:r>
            <a:r>
              <a:rPr lang="ja-JP" altLang="en-US" sz="2000" dirty="0" smtClean="0">
                <a:latin typeface="Kozuka Gothic Pr6N B" panose="020B0800000000000000" pitchFamily="34" charset="-128"/>
                <a:ea typeface="Kozuka Gothic Pr6N B" panose="020B0800000000000000" pitchFamily="34" charset="-128"/>
              </a:rPr>
              <a:t>（そんけいご）</a:t>
            </a:r>
            <a:r>
              <a:rPr lang="zh-CN" altLang="en-US" sz="2000" dirty="0" smtClean="0">
                <a:latin typeface="Kozuka Gothic Pr6N B" panose="020B0800000000000000" pitchFamily="34" charset="-128"/>
                <a:ea typeface="Kozuka Gothic Pr6N B" panose="020B0800000000000000" pitchFamily="34" charset="-128"/>
              </a:rPr>
              <a:t>：</a:t>
            </a:r>
            <a:r>
              <a:rPr lang="ja-JP" altLang="en-US" sz="2000" dirty="0" smtClean="0">
                <a:latin typeface="Kozuka Gothic Pr6N R" panose="020B0400000000000000" pitchFamily="34" charset="-128"/>
                <a:ea typeface="Kozuka Gothic Pr6N R" panose="020B0400000000000000" pitchFamily="34" charset="-128"/>
              </a:rPr>
              <a:t>相</a:t>
            </a:r>
            <a:r>
              <a:rPr lang="ja-JP" altLang="en-US" sz="2000" dirty="0">
                <a:latin typeface="Kozuka Gothic Pr6N R" panose="020B0400000000000000" pitchFamily="34" charset="-128"/>
                <a:ea typeface="Kozuka Gothic Pr6N R" panose="020B0400000000000000" pitchFamily="34" charset="-128"/>
              </a:rPr>
              <a:t>手の動作に対して言う言</a:t>
            </a:r>
            <a:r>
              <a:rPr lang="ja-JP" altLang="en-US" sz="2000" dirty="0" smtClean="0">
                <a:latin typeface="Kozuka Gothic Pr6N R" panose="020B0400000000000000" pitchFamily="34" charset="-128"/>
                <a:ea typeface="Kozuka Gothic Pr6N R" panose="020B0400000000000000" pitchFamily="34" charset="-128"/>
              </a:rPr>
              <a:t>葉</a:t>
            </a:r>
            <a:r>
              <a:rPr lang="zh-CN" altLang="en-US" sz="2000" dirty="0" smtClean="0">
                <a:latin typeface="Kozuka Gothic Pr6N R" panose="020B0400000000000000" pitchFamily="34" charset="-128"/>
                <a:ea typeface="Kozuka Gothic Pr6N R" panose="020B0400000000000000" pitchFamily="34" charset="-128"/>
              </a:rPr>
              <a:t>。</a:t>
            </a:r>
            <a:r>
              <a:rPr lang="en-US" altLang="zh-CN" sz="2000" dirty="0" smtClean="0">
                <a:latin typeface="Kozuka Gothic Pr6N R" panose="020B0400000000000000" pitchFamily="34" charset="-128"/>
                <a:ea typeface="Kozuka Gothic Pr6N R" panose="020B0400000000000000" pitchFamily="34" charset="-128"/>
              </a:rPr>
              <a:t>                        </a:t>
            </a:r>
            <a:r>
              <a:rPr lang="en-US" altLang="zh-CN" sz="2000" dirty="0" smtClean="0">
                <a:latin typeface="Kozuka Gothic Pr6N R" panose="020B0400000000000000" pitchFamily="34" charset="-128"/>
                <a:ea typeface="宋体" panose="02010600030101010101" pitchFamily="2" charset="-122"/>
              </a:rPr>
              <a:t>   </a:t>
            </a:r>
            <a:endParaRPr lang="en-US" altLang="ja-JP" sz="2000" dirty="0" smtClean="0">
              <a:latin typeface="Kozuka Gothic Pr6N R" panose="020B0400000000000000" pitchFamily="34" charset="-128"/>
              <a:ea typeface="Kozuka Gothic Pr6N R" panose="020B0400000000000000" pitchFamily="34" charset="-128"/>
            </a:endParaRPr>
          </a:p>
          <a:p>
            <a:pPr>
              <a:lnSpc>
                <a:spcPct val="150000"/>
              </a:lnSpc>
            </a:pPr>
            <a:r>
              <a:rPr lang="zh-CN" altLang="en-US" sz="2000" dirty="0">
                <a:latin typeface="Kozuka Gothic Pr6N R" panose="020B0400000000000000" pitchFamily="34" charset="-128"/>
                <a:ea typeface="Kozuka Gothic Pr6N R" panose="020B0400000000000000" pitchFamily="34" charset="-128"/>
              </a:rPr>
              <a:t>尊他</a:t>
            </a:r>
            <a:r>
              <a:rPr lang="zh-CN" altLang="en-US" sz="2000" dirty="0" smtClean="0">
                <a:latin typeface="Kozuka Gothic Pr6N R" panose="020B0400000000000000" pitchFamily="34" charset="-128"/>
                <a:ea typeface="Kozuka Gothic Pr6N R" panose="020B0400000000000000" pitchFamily="34" charset="-128"/>
              </a:rPr>
              <a:t>语，对谈话对方或话题中提到的人物，事物直接表示敬意的形式。</a:t>
            </a:r>
            <a:r>
              <a:rPr lang="ja-JP" altLang="zh-CN" sz="2000" dirty="0" smtClean="0">
                <a:latin typeface="Kozuka Gothic Pr6N R" panose="020B0400000000000000" pitchFamily="34" charset="-128"/>
                <a:ea typeface="Kozuka Gothic Pr6N R" panose="020B0400000000000000" pitchFamily="34" charset="-128"/>
              </a:rPr>
              <a:t>　　</a:t>
            </a:r>
            <a:endParaRPr lang="en-US" altLang="zh-CN" sz="2000" dirty="0" smtClean="0">
              <a:latin typeface="Kozuka Gothic Pr6N R" panose="020B0400000000000000" pitchFamily="34" charset="-128"/>
              <a:ea typeface="Kozuka Gothic Pr6N R" panose="020B0400000000000000" pitchFamily="34" charset="-128"/>
            </a:endParaRPr>
          </a:p>
          <a:p>
            <a:pPr>
              <a:lnSpc>
                <a:spcPct val="120000"/>
              </a:lnSpc>
            </a:pPr>
            <a:endParaRPr lang="en-US" altLang="zh-CN" sz="2000" dirty="0">
              <a:latin typeface="Kozuka Gothic Pr6N R" panose="020B0400000000000000" pitchFamily="34" charset="-128"/>
              <a:ea typeface="Kozuka Gothic Pr6N R" panose="020B0400000000000000" pitchFamily="34" charset="-128"/>
            </a:endParaRPr>
          </a:p>
          <a:p>
            <a:pPr>
              <a:lnSpc>
                <a:spcPct val="120000"/>
              </a:lnSpc>
            </a:pPr>
            <a:r>
              <a:rPr lang="en-US" altLang="ja-JP" sz="2000" b="1" dirty="0">
                <a:solidFill>
                  <a:srgbClr val="527C57"/>
                </a:solidFill>
                <a:latin typeface="微软雅黑" panose="020B0503020204020204" pitchFamily="34" charset="-122"/>
                <a:ea typeface="微软雅黑" panose="020B0503020204020204" pitchFamily="34" charset="-122"/>
              </a:rPr>
              <a:t>b.</a:t>
            </a:r>
            <a:r>
              <a:rPr lang="ja-JP" altLang="en-US" sz="2000" b="1" dirty="0">
                <a:solidFill>
                  <a:srgbClr val="527C57"/>
                </a:solidFill>
                <a:latin typeface="微软雅黑" panose="020B0503020204020204" pitchFamily="34" charset="-122"/>
                <a:ea typeface="微软雅黑" panose="020B0503020204020204" pitchFamily="34" charset="-122"/>
              </a:rPr>
              <a:t>说话内容涉及对方的时候</a:t>
            </a:r>
            <a:r>
              <a:rPr lang="en-US" altLang="ja-JP" sz="2000" b="1" dirty="0" smtClean="0">
                <a:solidFill>
                  <a:srgbClr val="527C57"/>
                </a:solidFill>
                <a:latin typeface="微软雅黑" panose="020B0503020204020204" pitchFamily="34" charset="-122"/>
                <a:ea typeface="微软雅黑" panose="020B0503020204020204" pitchFamily="34" charset="-122"/>
              </a:rPr>
              <a:t>——</a:t>
            </a:r>
            <a:r>
              <a:rPr lang="ja-JP" altLang="en-US" sz="2000" b="1" dirty="0">
                <a:solidFill>
                  <a:srgbClr val="527C57"/>
                </a:solidFill>
                <a:latin typeface="微软雅黑" panose="020B0503020204020204" pitchFamily="34" charset="-122"/>
                <a:ea typeface="微软雅黑" panose="020B0503020204020204" pitchFamily="34" charset="-122"/>
              </a:rPr>
              <a:t>②</a:t>
            </a:r>
            <a:r>
              <a:rPr lang="zh-CN" altLang="en-US" sz="2000" b="1" dirty="0" smtClean="0">
                <a:solidFill>
                  <a:srgbClr val="527C57"/>
                </a:solidFill>
                <a:latin typeface="微软雅黑" panose="020B0503020204020204" pitchFamily="34" charset="-122"/>
                <a:ea typeface="微软雅黑" panose="020B0503020204020204" pitchFamily="34" charset="-122"/>
              </a:rPr>
              <a:t>把动词换成对应的</a:t>
            </a:r>
            <a:r>
              <a:rPr lang="zh-CN" altLang="en-US" sz="2000" b="1" dirty="0" smtClean="0">
                <a:solidFill>
                  <a:schemeClr val="accent2"/>
                </a:solidFill>
                <a:latin typeface="微软雅黑" panose="020B0503020204020204" pitchFamily="34" charset="-122"/>
                <a:ea typeface="微软雅黑" panose="020B0503020204020204" pitchFamily="34" charset="-122"/>
              </a:rPr>
              <a:t>尊他动词</a:t>
            </a:r>
            <a:r>
              <a:rPr lang="en-US" altLang="zh-CN" sz="2000" b="1" dirty="0" smtClean="0">
                <a:solidFill>
                  <a:schemeClr val="accent2"/>
                </a:solidFill>
                <a:latin typeface="微软雅黑" panose="020B0503020204020204" pitchFamily="34" charset="-122"/>
                <a:ea typeface="微软雅黑" panose="020B0503020204020204" pitchFamily="34" charset="-122"/>
              </a:rPr>
              <a:t>  </a:t>
            </a:r>
            <a:r>
              <a:rPr lang="ja-JP" altLang="zh-CN" sz="2000" b="1" dirty="0" smtClean="0">
                <a:solidFill>
                  <a:schemeClr val="accent2"/>
                </a:solidFill>
                <a:latin typeface="微软雅黑" panose="020B0503020204020204" pitchFamily="34" charset="-122"/>
                <a:ea typeface="微软雅黑" panose="020B0503020204020204" pitchFamily="34" charset="-122"/>
              </a:rPr>
              <a:t>　</a:t>
            </a:r>
            <a:r>
              <a:rPr lang="en-US" altLang="ja-JP" sz="2000" b="1" dirty="0" smtClean="0">
                <a:solidFill>
                  <a:schemeClr val="accent2"/>
                </a:solidFill>
                <a:latin typeface="微软雅黑" panose="020B0503020204020204" pitchFamily="34" charset="-122"/>
                <a:ea typeface="微软雅黑" panose="020B0503020204020204" pitchFamily="34" charset="-122"/>
              </a:rPr>
              <a:t> </a:t>
            </a:r>
            <a:endParaRPr lang="en-US" altLang="ja-JP" sz="2000" b="1" dirty="0" smtClean="0">
              <a:solidFill>
                <a:schemeClr val="accent2"/>
              </a:solidFill>
              <a:latin typeface="微软雅黑" panose="020B0503020204020204" pitchFamily="34" charset="-122"/>
              <a:ea typeface="微软雅黑" panose="020B0503020204020204" pitchFamily="34" charset="-122"/>
            </a:endParaRPr>
          </a:p>
        </p:txBody>
      </p:sp>
      <p:sp>
        <p:nvSpPr>
          <p:cNvPr id="21" name="TextBox 28"/>
          <p:cNvSpPr txBox="1"/>
          <p:nvPr/>
        </p:nvSpPr>
        <p:spPr>
          <a:xfrm>
            <a:off x="412115" y="310515"/>
            <a:ext cx="3416935" cy="645160"/>
          </a:xfrm>
          <a:prstGeom prst="rect">
            <a:avLst/>
          </a:prstGeom>
          <a:noFill/>
        </p:spPr>
        <p:txBody>
          <a:bodyPr wrap="square" lIns="91440" tIns="45720" rIns="91440" bIns="45720" rtlCol="0">
            <a:spAutoFit/>
          </a:bodyPr>
          <a:p>
            <a:pPr>
              <a:lnSpc>
                <a:spcPct val="150000"/>
              </a:lnSpc>
            </a:pPr>
            <a:r>
              <a:rPr lang="ja-JP" altLang="en-US" sz="2400" b="1" dirty="0" smtClean="0">
                <a:solidFill>
                  <a:srgbClr val="527C57"/>
                </a:solidFill>
                <a:latin typeface="字体管家胖丫儿" panose="02010600030101010101" charset="-122"/>
                <a:ea typeface="字体管家胖丫儿" panose="02010600030101010101" charset="-122"/>
                <a:sym typeface="+mn-ea"/>
              </a:rPr>
              <a:t>敬語</a:t>
            </a:r>
            <a:endParaRPr lang="ja-JP" altLang="en-US" sz="2400" b="1" dirty="0">
              <a:solidFill>
                <a:srgbClr val="527C57"/>
              </a:solidFill>
              <a:latin typeface="字体管家胖丫儿" panose="02010600030101010101" charset="-122"/>
              <a:ea typeface="字体管家胖丫儿" panose="02010600030101010101" charset="-122"/>
              <a:sym typeface="+mn-ea"/>
            </a:endParaRPr>
          </a:p>
        </p:txBody>
      </p:sp>
      <p:graphicFrame>
        <p:nvGraphicFramePr>
          <p:cNvPr id="5" name="表格 4"/>
          <p:cNvGraphicFramePr>
            <a:graphicFrameLocks noGrp="1"/>
          </p:cNvGraphicFramePr>
          <p:nvPr>
            <p:custDataLst>
              <p:tags r:id="rId1"/>
            </p:custDataLst>
          </p:nvPr>
        </p:nvGraphicFramePr>
        <p:xfrm>
          <a:off x="838199" y="2817241"/>
          <a:ext cx="7670165" cy="3231162"/>
        </p:xfrm>
        <a:graphic>
          <a:graphicData uri="http://schemas.openxmlformats.org/drawingml/2006/table">
            <a:tbl>
              <a:tblPr firstRow="1" bandRow="1">
                <a:tableStyleId>{5940675A-B579-460E-94D1-54222C63F5DA}</a:tableStyleId>
              </a:tblPr>
              <a:tblGrid>
                <a:gridCol w="2145030"/>
                <a:gridCol w="2968671"/>
                <a:gridCol w="2556374"/>
              </a:tblGrid>
              <a:tr h="405130">
                <a:tc>
                  <a:txBody>
                    <a:bodyPr/>
                    <a:p>
                      <a:pPr algn="ctr"/>
                      <a:r>
                        <a:rPr lang="zh-CN" altLang="en-US" b="1" dirty="0" smtClean="0">
                          <a:latin typeface="微软雅黑" panose="020B0503020204020204" pitchFamily="34" charset="-122"/>
                          <a:ea typeface="微软雅黑" panose="020B0503020204020204" pitchFamily="34" charset="-122"/>
                        </a:rPr>
                        <a:t>动词</a:t>
                      </a:r>
                      <a:endParaRPr lang="en-US" b="1" dirty="0">
                        <a:latin typeface="微软雅黑" panose="020B0503020204020204" pitchFamily="34" charset="-122"/>
                        <a:ea typeface="微软雅黑" panose="020B0503020204020204" pitchFamily="34" charset="-122"/>
                      </a:endParaRPr>
                    </a:p>
                  </a:txBody>
                  <a:tcPr anchor="ctr"/>
                </a:tc>
                <a:tc>
                  <a:txBody>
                    <a:bodyPr/>
                    <a:p>
                      <a:pPr algn="ctr"/>
                      <a:r>
                        <a:rPr lang="zh-CN" altLang="en-US" b="1" dirty="0" smtClean="0">
                          <a:latin typeface="微软雅黑" panose="020B0503020204020204" pitchFamily="34" charset="-122"/>
                          <a:ea typeface="微软雅黑" panose="020B0503020204020204" pitchFamily="34" charset="-122"/>
                        </a:rPr>
                        <a:t>尊他动词</a:t>
                      </a:r>
                      <a:endParaRPr lang="en-US" b="1" dirty="0">
                        <a:latin typeface="微软雅黑" panose="020B0503020204020204" pitchFamily="34" charset="-122"/>
                        <a:ea typeface="微软雅黑" panose="020B0503020204020204" pitchFamily="34" charset="-122"/>
                      </a:endParaRPr>
                    </a:p>
                  </a:txBody>
                  <a:tcPr anchor="ctr"/>
                </a:tc>
                <a:tc>
                  <a:txBody>
                    <a:bodyPr/>
                    <a:p>
                      <a:pPr algn="ctr"/>
                      <a:r>
                        <a:rPr lang="zh-CN" altLang="en-US" b="1" dirty="0" smtClean="0">
                          <a:latin typeface="微软雅黑" panose="020B0503020204020204" pitchFamily="34" charset="-122"/>
                          <a:ea typeface="微软雅黑" panose="020B0503020204020204" pitchFamily="34" charset="-122"/>
                        </a:rPr>
                        <a:t>敬体表达</a:t>
                      </a:r>
                      <a:endParaRPr lang="en-US" b="1" dirty="0">
                        <a:latin typeface="微软雅黑" panose="020B0503020204020204" pitchFamily="34" charset="-122"/>
                        <a:ea typeface="微软雅黑" panose="020B0503020204020204" pitchFamily="34" charset="-122"/>
                      </a:endParaRPr>
                    </a:p>
                  </a:txBody>
                  <a:tcPr anchor="ctr"/>
                </a:tc>
              </a:tr>
              <a:tr h="405130">
                <a:tc rowSpan="2">
                  <a:txBody>
                    <a:bodyPr/>
                    <a:p>
                      <a:r>
                        <a:rPr lang="ja-JP" altLang="en-US" b="1" dirty="0" smtClean="0">
                          <a:latin typeface="Kozuka Gothic Pr6N R" panose="020B0400000000000000" pitchFamily="34" charset="-128"/>
                          <a:ea typeface="Kozuka Gothic Pr6N R" panose="020B0400000000000000" pitchFamily="34" charset="-128"/>
                        </a:rPr>
                        <a:t>行く・来る・いる</a:t>
                      </a:r>
                      <a:endParaRPr lang="ja-JP" altLang="en-US" b="1" dirty="0" smtClean="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いらっしゃる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r>
                        <a:rPr lang="en-US" altLang="ja-JP" sz="1800" b="1" kern="1200" dirty="0">
                          <a:solidFill>
                            <a:srgbClr val="FF0000"/>
                          </a:solidFill>
                          <a:latin typeface="Kozuka Gothic Pr6N R" panose="020B0400000000000000" pitchFamily="34" charset="-128"/>
                          <a:ea typeface="Kozuka Gothic Pr6N R" panose="020B0400000000000000" pitchFamily="34" charset="-128"/>
                          <a:cs typeface="+mn-cs"/>
                        </a:rPr>
                        <a:t> </a:t>
                      </a:r>
                      <a:r>
                        <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rPr>
                        <a:t>いらっしゃいます</a:t>
                      </a:r>
                      <a:endPar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endParaRPr>
                    </a:p>
                  </a:txBody>
                  <a:tcPr anchor="ctr"/>
                </a:tc>
              </a:tr>
              <a:tr h="394970">
                <a:tc vMerge="1">
                  <a:tcPr/>
                </a:tc>
                <a:tc>
                  <a:txBody>
                    <a:bodyPr/>
                    <a:p>
                      <a:pPr marL="0" algn="l" defTabSz="914400" rtl="0" eaLnBrk="1" latinLnBrk="0" hangingPunct="1"/>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おいでになる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r>
                        <a:rPr lang="en-US" altLang="ja-JP" b="1" dirty="0">
                          <a:latin typeface="Kozuka Gothic Pr6N R" panose="020B0400000000000000" pitchFamily="34" charset="-128"/>
                          <a:ea typeface="Kozuka Gothic Pr6N R" panose="020B0400000000000000" pitchFamily="34" charset="-128"/>
                        </a:rPr>
                        <a:t> </a:t>
                      </a:r>
                      <a:r>
                        <a:rPr lang="ja-JP" altLang="en-US" b="1" dirty="0">
                          <a:latin typeface="Kozuka Gothic Pr6N R" panose="020B0400000000000000" pitchFamily="34" charset="-128"/>
                          <a:ea typeface="Kozuka Gothic Pr6N R" panose="020B0400000000000000" pitchFamily="34" charset="-128"/>
                        </a:rPr>
                        <a:t>おいでになります</a:t>
                      </a:r>
                      <a:endParaRPr lang="ja-JP" altLang="en-US" b="1" dirty="0">
                        <a:latin typeface="Kozuka Gothic Pr6N R" panose="020B0400000000000000" pitchFamily="34" charset="-128"/>
                        <a:ea typeface="Kozuka Gothic Pr6N R" panose="020B0400000000000000" pitchFamily="34" charset="-128"/>
                      </a:endParaRPr>
                    </a:p>
                  </a:txBody>
                  <a:tcPr anchor="ctr"/>
                </a:tc>
              </a:tr>
              <a:tr h="405130">
                <a:tc>
                  <a:txBody>
                    <a:bodyPr/>
                    <a:p>
                      <a:r>
                        <a:rPr lang="ja-JP" altLang="en-US" b="1" dirty="0" smtClean="0">
                          <a:latin typeface="Kozuka Gothic Pr6N R" panose="020B0400000000000000" pitchFamily="34" charset="-128"/>
                          <a:ea typeface="Kozuka Gothic Pr6N R" panose="020B0400000000000000" pitchFamily="34" charset="-128"/>
                        </a:rPr>
                        <a:t>言う</a:t>
                      </a:r>
                      <a:endParaRPr lang="ja-JP" altLang="en-US" b="1" dirty="0" smtClean="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おっしゃる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en-US" altLang="ja-JP" sz="1800" b="1" kern="1200" dirty="0">
                          <a:solidFill>
                            <a:srgbClr val="FF0000"/>
                          </a:solidFill>
                          <a:latin typeface="Kozuka Gothic Pr6N R" panose="020B0400000000000000" pitchFamily="34" charset="-128"/>
                          <a:ea typeface="Kozuka Gothic Pr6N R" panose="020B0400000000000000" pitchFamily="34" charset="-128"/>
                          <a:cs typeface="+mn-cs"/>
                        </a:rPr>
                        <a:t> </a:t>
                      </a:r>
                      <a:r>
                        <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rPr>
                        <a:t>おっしゃいます</a:t>
                      </a:r>
                      <a:endPar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endParaRPr>
                    </a:p>
                  </a:txBody>
                  <a:tcPr anchor="ctr"/>
                </a:tc>
              </a:tr>
              <a:tr h="405130">
                <a:tc>
                  <a:txBody>
                    <a:bodyPr/>
                    <a:p>
                      <a:r>
                        <a:rPr lang="ja-JP" altLang="en-US" b="1" dirty="0" smtClean="0">
                          <a:latin typeface="Kozuka Gothic Pr6N R" panose="020B0400000000000000" pitchFamily="34" charset="-128"/>
                          <a:ea typeface="Kozuka Gothic Pr6N R" panose="020B0400000000000000" pitchFamily="34" charset="-128"/>
                        </a:rPr>
                        <a:t>食べる・飲む</a:t>
                      </a:r>
                      <a:endParaRPr lang="ja-JP" altLang="en-US" b="1" dirty="0" smtClean="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召し上がる（めしあがる）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r>
                        <a:rPr lang="en-US" altLang="ja-JP" b="1" dirty="0">
                          <a:latin typeface="Kozuka Gothic Pr6N R" panose="020B0400000000000000" pitchFamily="34" charset="-128"/>
                          <a:ea typeface="Kozuka Gothic Pr6N R" panose="020B0400000000000000" pitchFamily="34" charset="-128"/>
                        </a:rPr>
                        <a:t> </a:t>
                      </a:r>
                      <a:r>
                        <a:rPr lang="ja-JP" altLang="en-US" b="1" dirty="0">
                          <a:latin typeface="Kozuka Gothic Pr6N R" panose="020B0400000000000000" pitchFamily="34" charset="-128"/>
                          <a:ea typeface="Kozuka Gothic Pr6N R" panose="020B0400000000000000" pitchFamily="34" charset="-128"/>
                        </a:rPr>
                        <a:t>召し上がります</a:t>
                      </a:r>
                      <a:endParaRPr lang="ja-JP" altLang="en-US" b="1" dirty="0">
                        <a:latin typeface="Kozuka Gothic Pr6N R" panose="020B0400000000000000" pitchFamily="34" charset="-128"/>
                        <a:ea typeface="Kozuka Gothic Pr6N R" panose="020B0400000000000000" pitchFamily="34" charset="-128"/>
                      </a:endParaRPr>
                    </a:p>
                  </a:txBody>
                  <a:tcPr anchor="ctr"/>
                </a:tc>
              </a:tr>
              <a:tr h="405271">
                <a:tc>
                  <a:txBody>
                    <a:bodyPr/>
                    <a:p>
                      <a:r>
                        <a:rPr lang="ja-JP" altLang="en-US" b="1" dirty="0" smtClean="0">
                          <a:latin typeface="Kozuka Gothic Pr6N R" panose="020B0400000000000000" pitchFamily="34" charset="-128"/>
                          <a:ea typeface="Kozuka Gothic Pr6N R" panose="020B0400000000000000" pitchFamily="34" charset="-128"/>
                        </a:rPr>
                        <a:t>見る・読む</a:t>
                      </a:r>
                      <a:endParaRPr lang="ja-JP" altLang="en-US" b="1" dirty="0" smtClean="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ご覧になる（ごらんになる）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r>
                        <a:rPr lang="en-US" altLang="ja-JP" b="1" dirty="0">
                          <a:latin typeface="Kozuka Gothic Pr6N R" panose="020B0400000000000000" pitchFamily="34" charset="-128"/>
                          <a:ea typeface="Kozuka Gothic Pr6N R" panose="020B0400000000000000" pitchFamily="34" charset="-128"/>
                        </a:rPr>
                        <a:t> </a:t>
                      </a:r>
                      <a:r>
                        <a:rPr lang="ja-JP" altLang="en-US" b="1" dirty="0">
                          <a:latin typeface="Kozuka Gothic Pr6N R" panose="020B0400000000000000" pitchFamily="34" charset="-128"/>
                          <a:ea typeface="Kozuka Gothic Pr6N R" panose="020B0400000000000000" pitchFamily="34" charset="-128"/>
                        </a:rPr>
                        <a:t>ご覧になります</a:t>
                      </a:r>
                      <a:endParaRPr lang="ja-JP" altLang="en-US" b="1" dirty="0">
                        <a:latin typeface="Kozuka Gothic Pr6N R" panose="020B0400000000000000" pitchFamily="34" charset="-128"/>
                        <a:ea typeface="Kozuka Gothic Pr6N R" panose="020B0400000000000000" pitchFamily="34" charset="-128"/>
                      </a:endParaRPr>
                    </a:p>
                  </a:txBody>
                  <a:tcPr anchor="ctr"/>
                </a:tc>
              </a:tr>
              <a:tr h="405130">
                <a:tc>
                  <a:txBody>
                    <a:bodyPr/>
                    <a:p>
                      <a:r>
                        <a:rPr lang="ja-JP" altLang="en-US" b="1" dirty="0" smtClean="0">
                          <a:latin typeface="Kozuka Gothic Pr6N R" panose="020B0400000000000000" pitchFamily="34" charset="-128"/>
                          <a:ea typeface="Kozuka Gothic Pr6N R" panose="020B0400000000000000" pitchFamily="34" charset="-128"/>
                        </a:rPr>
                        <a:t>する</a:t>
                      </a:r>
                      <a:endParaRPr lang="ja-JP" altLang="en-US" b="1" dirty="0" smtClean="0">
                        <a:latin typeface="Kozuka Gothic Pr6N R" panose="020B0400000000000000" pitchFamily="34" charset="-128"/>
                        <a:ea typeface="Kozuka Gothic Pr6N R" panose="020B0400000000000000" pitchFamily="34" charset="-128"/>
                      </a:endParaRPr>
                    </a:p>
                  </a:txBody>
                  <a:tcPr anchor="ctr"/>
                </a:tc>
                <a:tc>
                  <a:txBody>
                    <a:bodyPr/>
                    <a:p>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なさる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en-US" altLang="ja-JP" sz="1800" b="1" kern="1200" dirty="0">
                          <a:solidFill>
                            <a:srgbClr val="FF0000"/>
                          </a:solidFill>
                          <a:latin typeface="Kozuka Gothic Pr6N R" panose="020B0400000000000000" pitchFamily="34" charset="-128"/>
                          <a:ea typeface="Kozuka Gothic Pr6N R" panose="020B0400000000000000" pitchFamily="34" charset="-128"/>
                          <a:cs typeface="+mn-cs"/>
                        </a:rPr>
                        <a:t> </a:t>
                      </a:r>
                      <a:r>
                        <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rPr>
                        <a:t>なさいます</a:t>
                      </a:r>
                      <a:endPar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endParaRPr>
                    </a:p>
                  </a:txBody>
                  <a:tcPr anchor="ctr"/>
                </a:tc>
              </a:tr>
              <a:tr h="405271">
                <a:tc>
                  <a:txBody>
                    <a:bodyPr/>
                    <a:p>
                      <a:r>
                        <a:rPr lang="ja-JP" altLang="en-US" b="1" dirty="0" smtClean="0">
                          <a:latin typeface="Kozuka Gothic Pr6N R" panose="020B0400000000000000" pitchFamily="34" charset="-128"/>
                          <a:ea typeface="Kozuka Gothic Pr6N R" panose="020B0400000000000000" pitchFamily="34" charset="-128"/>
                        </a:rPr>
                        <a:t>くれる</a:t>
                      </a:r>
                      <a:endParaRPr lang="ja-JP" altLang="en-US" b="1" dirty="0" smtClean="0">
                        <a:latin typeface="Kozuka Gothic Pr6N R" panose="020B0400000000000000" pitchFamily="34" charset="-128"/>
                        <a:ea typeface="Kozuka Gothic Pr6N R" panose="020B0400000000000000" pitchFamily="34" charset="-128"/>
                      </a:endParaRPr>
                    </a:p>
                  </a:txBody>
                  <a:tcPr anchor="ctr"/>
                </a:tc>
                <a:tc>
                  <a:txBody>
                    <a:bodyPr/>
                    <a:p>
                      <a:pPr marL="0" algn="l" defTabSz="914400" rtl="0" eaLnBrk="1" latinLnBrk="0" hangingPunct="1"/>
                      <a:r>
                        <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rPr>
                        <a:t>くださる</a:t>
                      </a:r>
                      <a:endParaRPr lang="ja-JP" altLang="en-US" sz="1800" b="1" kern="1200" dirty="0" smtClean="0">
                        <a:solidFill>
                          <a:schemeClr val="tx1"/>
                        </a:solidFill>
                        <a:latin typeface="Kozuka Gothic Pr6N R" panose="020B0400000000000000" pitchFamily="34" charset="-128"/>
                        <a:ea typeface="Kozuka Gothic Pr6N R" panose="020B0400000000000000" pitchFamily="34" charset="-128"/>
                        <a:cs typeface="+mn-cs"/>
                      </a:endParaRPr>
                    </a:p>
                  </a:txBody>
                  <a:tcPr anchor="ctr"/>
                </a:tc>
                <a:tc>
                  <a:txBody>
                    <a:bodyPr/>
                    <a:p>
                      <a:pPr marL="0" algn="l" defTabSz="914400" rtl="0" eaLnBrk="1" latinLnBrk="0" hangingPunct="1"/>
                      <a:r>
                        <a:rPr lang="en-US" altLang="ja-JP" sz="1800" b="1" kern="1200" dirty="0">
                          <a:solidFill>
                            <a:srgbClr val="FF0000"/>
                          </a:solidFill>
                          <a:latin typeface="Kozuka Gothic Pr6N R" panose="020B0400000000000000" pitchFamily="34" charset="-128"/>
                          <a:ea typeface="Kozuka Gothic Pr6N R" panose="020B0400000000000000" pitchFamily="34" charset="-128"/>
                          <a:cs typeface="+mn-cs"/>
                        </a:rPr>
                        <a:t> </a:t>
                      </a:r>
                      <a:r>
                        <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rPr>
                        <a:t>くださいます</a:t>
                      </a:r>
                      <a:endParaRPr lang="ja-JP" altLang="en-US" sz="1800" b="1" kern="1200" dirty="0">
                        <a:solidFill>
                          <a:srgbClr val="FF0000"/>
                        </a:solidFill>
                        <a:latin typeface="Kozuka Gothic Pr6N R" panose="020B0400000000000000" pitchFamily="34" charset="-128"/>
                        <a:ea typeface="Kozuka Gothic Pr6N R" panose="020B0400000000000000" pitchFamily="34" charset="-128"/>
                        <a:cs typeface="+mn-cs"/>
                      </a:endParaRPr>
                    </a:p>
                  </a:txBody>
                  <a:tcPr anchor="ctr"/>
                </a:tc>
              </a:tr>
            </a:tbl>
          </a:graphicData>
        </a:graphic>
      </p:graphicFrame>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3570" t="7895" r="54182" b="45384"/>
          <a:stretch>
            <a:fillRect/>
          </a:stretch>
        </p:blipFill>
        <p:spPr>
          <a:xfrm>
            <a:off x="9429750" y="3840480"/>
            <a:ext cx="2209800" cy="2748915"/>
          </a:xfrm>
          <a:prstGeom prst="rect">
            <a:avLst/>
          </a:prstGeom>
        </p:spPr>
      </p:pic>
      <p:sp>
        <p:nvSpPr>
          <p:cNvPr id="6" name="文本框 5"/>
          <p:cNvSpPr txBox="1"/>
          <p:nvPr/>
        </p:nvSpPr>
        <p:spPr>
          <a:xfrm>
            <a:off x="0" y="6522720"/>
            <a:ext cx="1783080" cy="398780"/>
          </a:xfrm>
          <a:prstGeom prst="rect">
            <a:avLst/>
          </a:prstGeom>
          <a:noFill/>
        </p:spPr>
        <p:txBody>
          <a:bodyPr wrap="square" rtlCol="0">
            <a:spAutoFit/>
          </a:bodyPr>
          <a:p>
            <a:r>
              <a:rPr lang="ja-JP" altLang="zh-CN" sz="2000">
                <a:latin typeface="UD Digi Kyokasho N-B" panose="02020700000000000000" charset="-128"/>
                <a:ea typeface="UD Digi Kyokasho N-B" panose="02020700000000000000" charset="-128"/>
              </a:rPr>
              <a:t>１１</a:t>
            </a:r>
            <a:r>
              <a:rPr lang="en-US" altLang="ja-JP" sz="2000">
                <a:latin typeface="UD Digi Kyokasho N-B" panose="02020700000000000000" charset="-128"/>
                <a:ea typeface="UD Digi Kyokasho N-B" panose="02020700000000000000" charset="-128"/>
              </a:rPr>
              <a:t>8</a:t>
            </a:r>
            <a:r>
              <a:rPr lang="ja-JP" altLang="zh-CN" sz="2000">
                <a:latin typeface="UD Digi Kyokasho N-B" panose="02020700000000000000" charset="-128"/>
                <a:ea typeface="UD Digi Kyokasho N-B" panose="02020700000000000000" charset="-128"/>
              </a:rPr>
              <a:t>ページ</a:t>
            </a:r>
            <a:endParaRPr lang="ja-JP" altLang="zh-CN" sz="2000">
              <a:latin typeface="UD Digi Kyokasho N-B" panose="02020700000000000000" charset="-128"/>
              <a:ea typeface="UD Digi Kyokasho N-B" panose="02020700000000000000" charset="-128"/>
            </a:endParaRPr>
          </a:p>
        </p:txBody>
      </p:sp>
      <p:sp>
        <p:nvSpPr>
          <p:cNvPr id="56" name="文本框 55"/>
          <p:cNvSpPr txBox="1"/>
          <p:nvPr/>
        </p:nvSpPr>
        <p:spPr>
          <a:xfrm>
            <a:off x="8550275" y="2091055"/>
            <a:ext cx="3218815" cy="1337945"/>
          </a:xfrm>
          <a:prstGeom prst="rect">
            <a:avLst/>
          </a:prstGeom>
          <a:noFill/>
        </p:spPr>
        <p:txBody>
          <a:bodyPr wrap="square" rtlCol="0">
            <a:spAutoFit/>
          </a:bodyPr>
          <a:p>
            <a:pPr>
              <a:lnSpc>
                <a:spcPct val="150000"/>
              </a:lnSpc>
            </a:pPr>
            <a:r>
              <a:rPr lang="ja-JP" altLang="en-US" dirty="0">
                <a:latin typeface="Kozuka Gothic Pr6N R" panose="020B0400000000000000" pitchFamily="34" charset="-128"/>
                <a:ea typeface="Kozuka Gothic Pr6N R" panose="020B0400000000000000" pitchFamily="34" charset="-128"/>
              </a:rPr>
              <a:t>例：</a:t>
            </a:r>
            <a:endParaRPr lang="en-US" altLang="ja-JP" dirty="0">
              <a:latin typeface="Kozuka Gothic Pr6N R" panose="020B0400000000000000" pitchFamily="34" charset="-128"/>
              <a:ea typeface="Kozuka Gothic Pr6N R" panose="020B0400000000000000" pitchFamily="34" charset="-128"/>
            </a:endParaRPr>
          </a:p>
          <a:p>
            <a:pPr>
              <a:lnSpc>
                <a:spcPct val="150000"/>
              </a:lnSpc>
            </a:pPr>
            <a:r>
              <a:rPr lang="ja-JP" altLang="en-US" dirty="0">
                <a:latin typeface="Kozuka Gothic Pr6N R" panose="020B0400000000000000" pitchFamily="34" charset="-128"/>
                <a:ea typeface="Kozuka Gothic Pr6N R" panose="020B0400000000000000" pitchFamily="34" charset="-128"/>
              </a:rPr>
              <a:t>王さん、ご飯を</a:t>
            </a:r>
            <a:r>
              <a:rPr lang="ja-JP" altLang="en-US" dirty="0">
                <a:solidFill>
                  <a:schemeClr val="accent2"/>
                </a:solidFill>
                <a:latin typeface="Kozuka Gothic Pr6N R" panose="020B0400000000000000" pitchFamily="34" charset="-128"/>
                <a:ea typeface="Kozuka Gothic Pr6N R" panose="020B0400000000000000" pitchFamily="34" charset="-128"/>
              </a:rPr>
              <a:t>食べますか</a:t>
            </a:r>
            <a:r>
              <a:rPr lang="zh-CN" altLang="en-US" dirty="0">
                <a:latin typeface="Kozuka Gothic Pr6N R" panose="020B0400000000000000" pitchFamily="34" charset="-128"/>
                <a:ea typeface="Kozuka Gothic Pr6N R" panose="020B0400000000000000" pitchFamily="34" charset="-128"/>
              </a:rPr>
              <a:t>。</a:t>
            </a:r>
            <a:endParaRPr lang="en-US" altLang="ja-JP" dirty="0">
              <a:latin typeface="Kozuka Gothic Pr6N R" panose="020B0400000000000000" pitchFamily="34" charset="-128"/>
              <a:ea typeface="Kozuka Gothic Pr6N R" panose="020B0400000000000000" pitchFamily="34" charset="-128"/>
            </a:endParaRPr>
          </a:p>
          <a:p>
            <a:pPr>
              <a:lnSpc>
                <a:spcPct val="150000"/>
              </a:lnSpc>
            </a:pPr>
            <a:r>
              <a:rPr lang="ja-JP" altLang="en-US" dirty="0">
                <a:latin typeface="Kozuka Gothic Pr6N R" panose="020B0400000000000000" pitchFamily="34" charset="-128"/>
                <a:ea typeface="Kozuka Gothic Pr6N R" panose="020B0400000000000000" pitchFamily="34" charset="-128"/>
              </a:rPr>
              <a:t>先生、ご飯を</a:t>
            </a:r>
            <a:r>
              <a:rPr lang="ja-JP" altLang="en-US" dirty="0">
                <a:solidFill>
                  <a:schemeClr val="accent2"/>
                </a:solidFill>
                <a:latin typeface="Kozuka Gothic Pr6N R" panose="020B0400000000000000" pitchFamily="34" charset="-128"/>
                <a:ea typeface="Kozuka Gothic Pr6N R" panose="020B0400000000000000" pitchFamily="34" charset="-128"/>
              </a:rPr>
              <a:t>召し上がりますか</a:t>
            </a:r>
            <a:r>
              <a:rPr lang="zh-CN" altLang="en-US" dirty="0">
                <a:latin typeface="Kozuka Gothic Pr6N R" panose="020B0400000000000000" pitchFamily="34" charset="-128"/>
                <a:ea typeface="Kozuka Gothic Pr6N R" panose="020B0400000000000000" pitchFamily="34" charset="-128"/>
              </a:rPr>
              <a:t>。</a:t>
            </a:r>
            <a:endParaRPr lang="en-US" altLang="ja-JP" dirty="0">
              <a:latin typeface="Kozuka Gothic Pr6N R" panose="020B0400000000000000" pitchFamily="34" charset="-128"/>
              <a:ea typeface="Kozuka Gothic Pr6N R" panose="020B0400000000000000" pitchFamily="34" charset="-128"/>
            </a:endParaRPr>
          </a:p>
        </p:txBody>
      </p:sp>
      <p:pic>
        <p:nvPicPr>
          <p:cNvPr id="41" name="图片 40">
            <a:hlinkClick r:id="rId3" action="ppaction://hlinksldjump"/>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73735" y="428625"/>
            <a:ext cx="10945495" cy="6000750"/>
          </a:xfrm>
          <a:prstGeom prst="rect">
            <a:avLst/>
          </a:prstGeom>
          <a:noFill/>
        </p:spPr>
        <p:txBody>
          <a:bodyPr wrap="square" rtlCol="0" anchor="t">
            <a:spAutoFit/>
          </a:bodyPr>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（1）古屋先生は今日は</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いらっしゃいません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（2）先生は明日の授業が8 時からと</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おっしゃいました</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（3）どうぞたくさん</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召し上がってください</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（4）日本でどんな研究を</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なさいましたか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（5）今日の新聞を</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ご覧になりましたか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（6）これは山田先生が</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お書きになった</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日本語文法の本です。</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（7）李さんは佐藤さんの結婚式に</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ご出席になりますか</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indent="0" fontAlgn="auto">
              <a:lnSpc>
                <a:spcPct val="200000"/>
              </a:lnSpc>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（8）当店ではクレジットカード［信用卡］は</a:t>
            </a:r>
            <a:r>
              <a:rPr lang="en-US"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ご利用になれません</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41" name="图片 40">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8151" y="489951"/>
            <a:ext cx="10675299" cy="587756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敬语 （2）</a:t>
            </a:r>
            <a:r>
              <a:rPr kumimoji="0" 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 </a:t>
            </a:r>
            <a:endParaRPr kumimoji="0"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 :形容词的</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尊他语,对谈话对方或话题中提到的人物、事物直接表示敬意。 </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 续 :お /ご + 形容词</a:t>
            </a:r>
            <a:r>
              <a:rPr kumimoji="0" lang="zh-CN" altLang="en-US" sz="2000" b="0" i="0"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000" b="0" i="0"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 先生、歩くのが</a:t>
            </a:r>
            <a:r>
              <a:rPr kumimoji="0" altLang="en-US" sz="2400" b="1" i="0" strike="noStrike"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お速い</a:t>
            </a: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ですね。</a:t>
            </a:r>
            <a:endPar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 最近</a:t>
            </a:r>
            <a:r>
              <a:rPr kumimoji="0" altLang="en-US" sz="2400" b="1" i="0" strike="noStrike"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お忙しい</a:t>
            </a: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ですか。</a:t>
            </a:r>
            <a:endPar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 社長はとても</a:t>
            </a:r>
            <a:r>
              <a:rPr kumimoji="0" altLang="en-US" sz="2400" b="1" i="0" strike="noStrike"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お元気</a:t>
            </a: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です。</a:t>
            </a:r>
            <a:endPar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 本当に</a:t>
            </a:r>
            <a:r>
              <a:rPr kumimoji="0" altLang="en-US" sz="2400" b="1" i="0" strike="noStrike"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お上手</a:t>
            </a: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ですね。</a:t>
            </a:r>
            <a:r>
              <a:rPr kumimoji="0" lang="ja-JP" altLang="zh-CN"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（5） </a:t>
            </a:r>
            <a:r>
              <a:rPr kumimoji="0" altLang="en-US" sz="2400" b="1" i="0" strike="noStrike"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ご丁寧</a:t>
            </a:r>
            <a:r>
              <a:rPr kumimoji="0" lang="zh-CN" altLang="en-US"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なご連絡をいただき、ありがとうございました。</a:t>
            </a:r>
            <a:r>
              <a:rPr kumimoji="0" lang="en-US" altLang="zh-CN"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zh-CN"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strike="noStrike"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41" name="图片 40">
            <a:hlinkClick r:id="rId1" action="ppaction://hlinksldjump"/>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454748" y="6181374"/>
            <a:ext cx="650250" cy="65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8.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49.xml><?xml version="1.0" encoding="utf-8"?>
<p:tagLst xmlns:p="http://schemas.openxmlformats.org/presentationml/2006/main">
  <p:tag name="KSO_WM_UNIT_TABLE_BEAUTIFY" val="smartTable{edf28ceb-8b8c-406f-b2c5-e5bb5beee0e3}"/>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UNIT_TABLE_BEAUTIFY" val="smartTable{c1949781-621a-4050-b3f1-b1a5a41bd6c7}"/>
</p:tagLst>
</file>

<file path=ppt/tags/tag54.xml><?xml version="1.0" encoding="utf-8"?>
<p:tagLst xmlns:p="http://schemas.openxmlformats.org/presentationml/2006/main">
  <p:tag name="KSO_WM_UNIT_TABLE_BEAUTIFY" val="smartTable{816018f3-4295-4bb8-8b7e-fe46796dd26d}"/>
  <p:tag name="TABLE_ENDDRAG_ORIGIN_RECT" val="919*336"/>
  <p:tag name="TABLE_ENDDRAG_RECT" val="21*92*919*336"/>
</p:tagLst>
</file>

<file path=ppt/tags/tag55.xml><?xml version="1.0" encoding="utf-8"?>
<p:tagLst xmlns:p="http://schemas.openxmlformats.org/presentationml/2006/main">
  <p:tag name="KSO_WM_UNIT_TABLE_BEAUTIFY" val="smartTable{7e2056c7-88d0-4508-871f-249d0669dff2}"/>
</p:tagLst>
</file>

<file path=ppt/tags/tag56.xml><?xml version="1.0" encoding="utf-8"?>
<p:tagLst xmlns:p="http://schemas.openxmlformats.org/presentationml/2006/main">
  <p:tag name="KSO_WM_UNIT_TABLE_BEAUTIFY" val="smartTable{530e3d60-c028-4d3a-96a0-0895f0e1ae82}"/>
  <p:tag name="TABLE_ENDDRAG_ORIGIN_RECT" val="695*227"/>
  <p:tag name="TABLE_ENDDRAG_RECT" val="128*307*695*227"/>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UNIT_TABLE_BEAUTIFY" val="smartTable{99cf9334-ef07-4b5e-bdc7-8433dbc9844c}"/>
</p:tagLst>
</file>

<file path=ppt/tags/tag59.xml><?xml version="1.0" encoding="utf-8"?>
<p:tagLst xmlns:p="http://schemas.openxmlformats.org/presentationml/2006/main">
  <p:tag name="KSO_WM_UNIT_TABLE_BEAUTIFY" val="smartTable{d8210541-dec0-45a6-b503-965d9ef74bbd}"/>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p="http://schemas.openxmlformats.org/presentationml/2006/main">
  <p:tag name="KSO_WM_UNIT_TABLE_BEAUTIFY" val="smartTable{0b392233-f00f-42c0-93d3-b1c776ee893b}"/>
</p:tagLst>
</file>

<file path=ppt/tags/tag61.xml><?xml version="1.0" encoding="utf-8"?>
<p:tagLst xmlns:p="http://schemas.openxmlformats.org/presentationml/2006/main">
  <p:tag name="KSO_WM_UNIT_TABLE_BEAUTIFY" val="smartTable{b8a637a3-c69f-44fd-9ddd-4d0a30819e87}"/>
</p:tagLst>
</file>

<file path=ppt/tags/tag62.xml><?xml version="1.0" encoding="utf-8"?>
<p:tagLst xmlns:p="http://schemas.openxmlformats.org/presentationml/2006/main">
  <p:tag name="KSO_WM_UNIT_TABLE_BEAUTIFY" val="smartTable{3b3462f4-3a96-4826-8017-0afd9ce7b827}"/>
</p:tagLst>
</file>

<file path=ppt/tags/tag63.xml><?xml version="1.0" encoding="utf-8"?>
<p:tagLst xmlns:p="http://schemas.openxmlformats.org/presentationml/2006/main">
  <p:tag name="KSO_WM_UNIT_TABLE_BEAUTIFY" val="smartTable{7d06d955-5a83-4e6f-8b8b-c1569f39d749}"/>
  <p:tag name="TABLE_ENDDRAG_ORIGIN_RECT" val="908*383"/>
  <p:tag name="TABLE_ENDDRAG_RECT" val="25*78*908*383"/>
</p:tagLst>
</file>

<file path=ppt/tags/tag64.xml><?xml version="1.0" encoding="utf-8"?>
<p:tagLst xmlns:p="http://schemas.openxmlformats.org/presentationml/2006/main">
  <p:tag name="KSO_WM_UNIT_TABLE_BEAUTIFY" val="smartTable{bea5c3cc-639f-4a15-8361-56f03a67e886}"/>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UNIT_TABLE_BEAUTIFY" val="smartTable{b7eef774-5dc3-4867-89c9-aa716df0898d}"/>
  <p:tag name="TABLE_ENDDRAG_ORIGIN_RECT" val="915*249"/>
  <p:tag name="TABLE_ENDDRAG_RECT" val="35*79*915*249"/>
</p:tagLst>
</file>

<file path=ppt/tags/tag67.xml><?xml version="1.0" encoding="utf-8"?>
<p:tagLst xmlns:p="http://schemas.openxmlformats.org/presentationml/2006/main">
  <p:tag name="KSO_WM_UNIT_TABLE_BEAUTIFY" val="smartTable{e31a1b37-0dae-4734-a934-ac28b292a3fc}"/>
</p:tagLst>
</file>

<file path=ppt/tags/tag68.xml><?xml version="1.0" encoding="utf-8"?>
<p:tagLst xmlns:p="http://schemas.openxmlformats.org/presentationml/2006/main">
  <p:tag name="KSO_WM_BEAUTIFY_FLAG" val="#wm#"/>
  <p:tag name="KSO_WM_TEMPLATE_CATEGORY" val="custom"/>
  <p:tag name="KSO_WM_TEMPLATE_INDEX" val="20206033"/>
  <p:tag name="KSO_WM_SPECIAL_SOURCE" val="bdnull"/>
</p:tagLst>
</file>

<file path=ppt/tags/tag69.xml><?xml version="1.0" encoding="utf-8"?>
<p:tagLst xmlns:p="http://schemas.openxmlformats.org/presentationml/2006/main">
  <p:tag name="KSO_WM_UNIT_TABLE_BEAUTIFY" val="smartTable{0ae93082-a41e-4bb8-ad71-284637b8581f}"/>
  <p:tag name="TABLE_ENDDRAG_ORIGIN_RECT" val="590*320"/>
  <p:tag name="TABLE_ENDDRAG_RECT" val="63*205*590*320"/>
</p:tagLst>
</file>

<file path=ppt/tags/tag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70.xml><?xml version="1.0" encoding="utf-8"?>
<p:tagLst xmlns:p="http://schemas.openxmlformats.org/presentationml/2006/main">
  <p:tag name="KSO_WM_BEAUTIFY_FLAG" val="#wm#"/>
  <p:tag name="KSO_WM_TEMPLATE_CATEGORY" val="custom"/>
  <p:tag name="KSO_WM_TEMPLATE_INDEX" val="20206033"/>
  <p:tag name="KSO_WM_SPECIAL_SOURCE" val="bdnull"/>
</p:tagLst>
</file>

<file path=ppt/tags/tag71.xml><?xml version="1.0" encoding="utf-8"?>
<p:tagLst xmlns:p="http://schemas.openxmlformats.org/presentationml/2006/main">
  <p:tag name="KSO_WM_UNIT_TABLE_BEAUTIFY" val="smartTable{6d241da8-9218-4d11-95b5-7118d2e8b56b}"/>
  <p:tag name="TABLE_ENDDRAG_ORIGIN_RECT" val="730*231"/>
  <p:tag name="TABLE_ENDDRAG_RECT" val="28*126*730*231"/>
</p:tagLst>
</file>

<file path=ppt/tags/tag72.xml><?xml version="1.0" encoding="utf-8"?>
<p:tagLst xmlns:p="http://schemas.openxmlformats.org/presentationml/2006/main">
  <p:tag name="KSO_WM_UNIT_TABLE_BEAUTIFY" val="smartTable{abaf0883-8d1e-4c3b-bda2-2a2d0258ca25}"/>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UNIT_TABLE_BEAUTIFY" val="smartTable{a213af72-41d1-4916-ac84-c243d406d6be}"/>
  <p:tag name="TABLE_ENDDRAG_ORIGIN_RECT" val="888*465"/>
  <p:tag name="TABLE_ENDDRAG_RECT" val="57*90*888*465"/>
</p:tagLst>
</file>

<file path=ppt/tags/tag92.xml><?xml version="1.0" encoding="utf-8"?>
<p:tagLst xmlns:p="http://schemas.openxmlformats.org/presentationml/2006/main">
  <p:tag name="KSO_WM_UNIT_TABLE_BEAUTIFY" val="smartTable{22317242-4608-45a5-98df-ff9d6b72447a}"/>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5.xml><?xml version="1.0" encoding="utf-8"?>
<p:tagLst xmlns:p="http://schemas.openxmlformats.org/presentationml/2006/main">
  <p:tag name="KSO_DOCER_TEMPLATE_OPEN_ONCE_MARK" val="1"/>
  <p:tag name="COMMONDATA" val="eyJoZGlkIjoiZTZmZTAzZTMxMzdhMDc2NTgxNjA4YmZhMmFhYzljYzcifQ=="/>
  <p:tag name="KSO_WPP_MARK_KEY" val="223e8ea6-394c-477b-b1d4-9944245a7ed6"/>
  <p:tag name="commondata" val="eyJoZGlkIjoiMGUxYWFmZDc3NzkzODVhMTg2Zjg5YjM1Mjk0ODUwZWMifQ=="/>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0B0F0"/>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方案">
  <a:themeElements>
    <a:clrScheme name="">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0B0F0"/>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56352</Words>
  <Application>WPS 演示</Application>
  <PresentationFormat>宽屏</PresentationFormat>
  <Paragraphs>2987</Paragraphs>
  <Slides>244</Slides>
  <Notes>4</Notes>
  <HiddenSlides>0</HiddenSlides>
  <MMClips>0</MMClips>
  <ScaleCrop>false</ScaleCrop>
  <HeadingPairs>
    <vt:vector size="6" baseType="variant">
      <vt:variant>
        <vt:lpstr>已用的字体</vt:lpstr>
      </vt:variant>
      <vt:variant>
        <vt:i4>25</vt:i4>
      </vt:variant>
      <vt:variant>
        <vt:lpstr>主题</vt:lpstr>
      </vt:variant>
      <vt:variant>
        <vt:i4>5</vt:i4>
      </vt:variant>
      <vt:variant>
        <vt:lpstr>幻灯片标题</vt:lpstr>
      </vt:variant>
      <vt:variant>
        <vt:i4>244</vt:i4>
      </vt:variant>
    </vt:vector>
  </HeadingPairs>
  <TitlesOfParts>
    <vt:vector size="274" baseType="lpstr">
      <vt:lpstr>Arial</vt:lpstr>
      <vt:lpstr>宋体</vt:lpstr>
      <vt:lpstr>Wingdings</vt:lpstr>
      <vt:lpstr>微软雅黑</vt:lpstr>
      <vt:lpstr>Wingdings</vt:lpstr>
      <vt:lpstr>UD Digi Kyokasho N-B</vt:lpstr>
      <vt:lpstr>Yu Gothic UI Semibold</vt:lpstr>
      <vt:lpstr>方正静蕾简体</vt:lpstr>
      <vt:lpstr>Kozuka Gothic Pr6N R</vt:lpstr>
      <vt:lpstr>Kozuka Gothic Pro R</vt:lpstr>
      <vt:lpstr>UD Digi Kyokasho N-R</vt:lpstr>
      <vt:lpstr>Yu Gothic UI Semilight</vt:lpstr>
      <vt:lpstr>思源黑体</vt:lpstr>
      <vt:lpstr>Kozuka Mincho Pro M</vt:lpstr>
      <vt:lpstr>MS UI Gothic</vt:lpstr>
      <vt:lpstr>Arial Unicode MS</vt:lpstr>
      <vt:lpstr>Calibri</vt:lpstr>
      <vt:lpstr>MS PGothic</vt:lpstr>
      <vt:lpstr>Yu Gothic</vt:lpstr>
      <vt:lpstr>Calibri</vt:lpstr>
      <vt:lpstr>Kozuka Gothic Pr6N B</vt:lpstr>
      <vt:lpstr>楷体</vt:lpstr>
      <vt:lpstr>字体管家胖丫儿</vt:lpstr>
      <vt:lpstr>UD Digi Kyokasho NK-B</vt:lpstr>
      <vt:lpstr>黑体</vt:lpstr>
      <vt:lpstr>Office 主题​​</vt:lpstr>
      <vt:lpstr>3_自定义设计方案</vt:lpstr>
      <vt:lpstr>自定义设计方案</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景景老师</cp:lastModifiedBy>
  <cp:revision>240</cp:revision>
  <dcterms:created xsi:type="dcterms:W3CDTF">2019-06-19T02:08:00Z</dcterms:created>
  <dcterms:modified xsi:type="dcterms:W3CDTF">2024-06-04T14:06:58Z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E40BEB3154924964B244E832BE7FA44D_13</vt:lpwstr>
  </property>
</Properties>
</file>