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4" r:id="rId3"/>
    <p:sldId id="386" r:id="rId5"/>
    <p:sldId id="291" r:id="rId6"/>
    <p:sldId id="276" r:id="rId7"/>
    <p:sldId id="351" r:id="rId8"/>
    <p:sldId id="352" r:id="rId9"/>
    <p:sldId id="353" r:id="rId10"/>
    <p:sldId id="354" r:id="rId11"/>
    <p:sldId id="355" r:id="rId12"/>
    <p:sldId id="292" r:id="rId13"/>
    <p:sldId id="295" r:id="rId14"/>
    <p:sldId id="330" r:id="rId15"/>
    <p:sldId id="293" r:id="rId16"/>
    <p:sldId id="333" r:id="rId17"/>
    <p:sldId id="456" r:id="rId18"/>
    <p:sldId id="335" r:id="rId19"/>
    <p:sldId id="574" r:id="rId20"/>
    <p:sldId id="336" r:id="rId21"/>
    <p:sldId id="497" r:id="rId22"/>
    <p:sldId id="498" r:id="rId23"/>
    <p:sldId id="575" r:id="rId24"/>
    <p:sldId id="576" r:id="rId25"/>
    <p:sldId id="339" r:id="rId26"/>
    <p:sldId id="577" r:id="rId27"/>
    <p:sldId id="477" r:id="rId28"/>
    <p:sldId id="499" r:id="rId29"/>
    <p:sldId id="500" r:id="rId30"/>
    <p:sldId id="502" r:id="rId31"/>
    <p:sldId id="460" r:id="rId32"/>
    <p:sldId id="604" r:id="rId33"/>
    <p:sldId id="340" r:id="rId34"/>
    <p:sldId id="605" r:id="rId35"/>
    <p:sldId id="461" r:id="rId36"/>
    <p:sldId id="300" r:id="rId37"/>
    <p:sldId id="462" r:id="rId38"/>
    <p:sldId id="503" r:id="rId39"/>
    <p:sldId id="504" r:id="rId40"/>
    <p:sldId id="505" r:id="rId41"/>
    <p:sldId id="566" r:id="rId42"/>
    <p:sldId id="294" r:id="rId43"/>
    <p:sldId id="314" r:id="rId44"/>
    <p:sldId id="342" r:id="rId45"/>
    <p:sldId id="345" r:id="rId46"/>
    <p:sldId id="507" r:id="rId47"/>
    <p:sldId id="265" r:id="rId48"/>
    <p:sldId id="522" r:id="rId49"/>
  </p:sldIdLst>
  <p:sldSz cx="12192000" cy="6858000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6138"/>
    <a:srgbClr val="B5DFE1"/>
    <a:srgbClr val="FFFFFF"/>
    <a:srgbClr val="FFDE53"/>
    <a:srgbClr val="FFCC00"/>
    <a:srgbClr val="527C57"/>
    <a:srgbClr val="40B2B2"/>
    <a:srgbClr val="00CC99"/>
    <a:srgbClr val="FF66FF"/>
    <a:srgbClr val="B0A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2" autoAdjust="0"/>
    <p:restoredTop sz="93340" autoAdjust="0"/>
  </p:normalViewPr>
  <p:slideViewPr>
    <p:cSldViewPr snapToGrid="0">
      <p:cViewPr varScale="1">
        <p:scale>
          <a:sx n="62" d="100"/>
          <a:sy n="62" d="100"/>
        </p:scale>
        <p:origin x="8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10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A4710-245F-48C2-95B1-73698EDE91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風邪で、高橋さんは学校を休んでいた。　　今日は寝不足で、頭が痛い。　</a:t>
            </a: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ねぶそく</a:t>
            </a:r>
            <a:endParaRPr lang="ja-JP" altLang="en-US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pitchFamily="34" charset="-128"/>
              <a:ea typeface="Kozuka Gothic Pr6N R" panose="020B0400000000000000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pitchFamily="34" charset="-128"/>
              <a:ea typeface="Kozuka Gothic Pr6N R" panose="020B0400000000000000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pitchFamily="34" charset="-128"/>
              <a:ea typeface="Kozuka Gothic Pr6N R" panose="020B0400000000000000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pitchFamily="34" charset="-128"/>
              <a:ea typeface="Kozuka Gothic Pr6N R" panose="020B0400000000000000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pitchFamily="34" charset="-128"/>
              <a:ea typeface="Kozuka Gothic Pr6N R" panose="020B0400000000000000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ja-JP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友達がイタリアの雑誌を送ってくれます。</a:t>
            </a:r>
            <a:r>
              <a:rPr lang="en-US" altLang="ja-JP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 </a:t>
            </a: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友達にこの漢字の読み方を教えてあげる。友達にその写真を見せてもらった。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博物館へ行ったら、今日は休んだ。　　今朝、起きたら、雪が降ってい</a:t>
            </a: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た。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豊かな水のおかげで、おいしい米が育った。　　先生が褒めてくれたおかげで、自信を持った。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C26848-2C0C-4FAF-882D-294BD11A0A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C26848-2C0C-4FAF-882D-294BD11A0A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暇なうちに、大掃除をする。　忘れないうちに、メモをしたほうがいい。</a:t>
            </a:r>
            <a:r>
              <a:rPr lang="ja-JP" altLang="en-US" dirty="0">
                <a:sym typeface="+mn-ea"/>
              </a:rPr>
              <a:t>先生が　気付かない　気が付いていない　うちに　早く逃げましょう</a:t>
            </a:r>
            <a:r>
              <a:rPr lang="zh-CN" altLang="ja-JP" dirty="0">
                <a:sym typeface="+mn-ea"/>
              </a:rPr>
              <a:t>。</a:t>
            </a:r>
            <a:endParaRPr lang="zh-CN" altLang="ja-JP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C26848-2C0C-4FAF-882D-294BD11A0A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C26848-2C0C-4FAF-882D-294BD11A0A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/>
              <a:t>お礼を言う　　　重い荷物　　　返事がない　成績がいい・悪い　　家事かじ　　　ボーイフレンド　　先生が休講した</a:t>
            </a:r>
            <a:r>
              <a:rPr lang="ja-JP" altLang="en-US" dirty="0"/>
              <a:t>。</a:t>
            </a:r>
            <a:endParaRPr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6N R" panose="020B0400000000000000" pitchFamily="34" charset="-128"/>
                <a:ea typeface="Kozuka Gothic Pr6N R" panose="020B0400000000000000" pitchFamily="34" charset="-128"/>
                <a:cs typeface="+mn-cs"/>
              </a:rPr>
              <a:t>病気が治った。　　受付に座る　　天候が回復する　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6N R" panose="020B0400000000000000" pitchFamily="34" charset="-128"/>
                <a:ea typeface="宋体" panose="02010600030101010101" pitchFamily="2" charset="-122"/>
                <a:cs typeface="+mn-cs"/>
              </a:rPr>
              <a:t>天气好转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6N R" panose="020B0400000000000000" pitchFamily="34" charset="-128"/>
                <a:ea typeface="宋体" panose="02010600030101010101" pitchFamily="2" charset="-122"/>
                <a:cs typeface="+mn-cs"/>
              </a:rPr>
              <a:t>    </a:t>
            </a:r>
            <a:r>
              <a:rPr kumimoji="0" lang="ja-JP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6N R" panose="020B0400000000000000" pitchFamily="34" charset="-128"/>
                <a:ea typeface="宋体" panose="02010600030101010101" pitchFamily="2" charset="-122"/>
                <a:cs typeface="+mn-cs"/>
              </a:rPr>
              <a:t>豊な暮らし　　表情が豊だ。　子供が育った</a:t>
            </a:r>
            <a:r>
              <a:rPr kumimoji="0" lang="ja-JP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6N R" panose="020B0400000000000000" pitchFamily="34" charset="-128"/>
                <a:ea typeface="宋体" panose="02010600030101010101" pitchFamily="2" charset="-122"/>
                <a:cs typeface="+mn-cs"/>
              </a:rPr>
              <a:t>。</a:t>
            </a:r>
            <a:endParaRPr kumimoji="0" lang="ja-JP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pitchFamily="34" charset="-128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6N R" panose="020B0400000000000000" pitchFamily="34" charset="-128"/>
                <a:ea typeface="Kozuka Gothic Pr6N R" panose="020B0400000000000000" pitchFamily="34" charset="-128"/>
                <a:cs typeface="+mn-cs"/>
              </a:rPr>
              <a:t>魚さかな　　　初めての子育てなんです。第一次抚养孩子　　出かけますか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6N R" panose="020B0400000000000000" pitchFamily="34" charset="-128"/>
                <a:ea typeface="Kozuka Gothic Pr6N R" panose="020B0400000000000000" pitchFamily="34" charset="-128"/>
                <a:cs typeface="+mn-cs"/>
              </a:rPr>
              <a:t>   お詫び申しあげます </a:t>
            </a:r>
            <a:r>
              <a:rPr kumimoji="0" lang="ja-JP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6N R" panose="020B0400000000000000" pitchFamily="34" charset="-128"/>
                <a:ea typeface="Kozuka Gothic Pr6N R" panose="020B0400000000000000" pitchFamily="34" charset="-128"/>
                <a:cs typeface="+mn-cs"/>
              </a:rPr>
              <a:t>お礼</a:t>
            </a:r>
            <a:r>
              <a:rPr kumimoji="0" lang="ja-JP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6N R" panose="020B0400000000000000" pitchFamily="34" charset="-128"/>
                <a:ea typeface="Kozuka Gothic Pr6N R" panose="020B0400000000000000" pitchFamily="34" charset="-128"/>
                <a:cs typeface="+mn-cs"/>
              </a:rPr>
              <a:t>を言う</a:t>
            </a:r>
            <a:endParaRPr kumimoji="0" lang="ja-JP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pitchFamily="34" charset="-128"/>
              <a:ea typeface="Kozuka Gothic Pr6N R" panose="020B0400000000000000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6N R" panose="020B0400000000000000" pitchFamily="34" charset="-128"/>
                <a:ea typeface="Kozuka Gothic Pr6N R" panose="020B0400000000000000" pitchFamily="34" charset="-128"/>
                <a:cs typeface="+mn-cs"/>
              </a:rPr>
              <a:t>感謝している　　　全部　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6N R" panose="020B0400000000000000" pitchFamily="34" charset="-128"/>
                <a:ea typeface="Kozuka Gothic Pr6N R" panose="020B0400000000000000" pitchFamily="34" charset="-128"/>
                <a:cs typeface="+mn-cs"/>
              </a:rPr>
              <a:t>全然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pitchFamily="34" charset="-128"/>
              <a:ea typeface="Kozuka Gothic Pr6N R" panose="020B0400000000000000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C26848-2C0C-4FAF-882D-294BD11A0A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お帰り　　</a:t>
            </a:r>
            <a:r>
              <a:rPr lang="ja-JP" altLang="en-US" dirty="0">
                <a:sym typeface="+mn-ea"/>
              </a:rPr>
              <a:t>お願い！頼む！</a:t>
            </a:r>
            <a:r>
              <a:rPr lang="en-US" altLang="ja-JP" dirty="0">
                <a:sym typeface="+mn-ea"/>
              </a:rPr>
              <a:t> 体の具合が悪い。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+mn-ea"/>
              </a:rPr>
              <a:t>身体不好〔不舒服〕 この機械は具合が悪い。这部机器不好使  大分寒くなった。已经很冷了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b="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スープが冷めた　この間、旅行した。　　もう帰るの</a:t>
            </a:r>
            <a:r>
              <a:rPr lang="ja-JP" altLang="en-US" sz="1200" b="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？</a:t>
            </a:r>
            <a:endParaRPr lang="ja-JP" altLang="en-US" sz="1200" b="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57" b="15005"/>
          <a:stretch>
            <a:fillRect/>
          </a:stretch>
        </p:blipFill>
        <p:spPr>
          <a:xfrm>
            <a:off x="8478982" y="46992"/>
            <a:ext cx="3713018" cy="2774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" Target="slide34.xml"/><Relationship Id="rId3" Type="http://schemas.openxmlformats.org/officeDocument/2006/relationships/slide" Target="slide3.xml"/><Relationship Id="rId2" Type="http://schemas.openxmlformats.org/officeDocument/2006/relationships/slide" Target="slide45.xml"/><Relationship Id="rId1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" Target="slide34.xml"/><Relationship Id="rId3" Type="http://schemas.openxmlformats.org/officeDocument/2006/relationships/slide" Target="slide3.xml"/><Relationship Id="rId2" Type="http://schemas.openxmlformats.org/officeDocument/2006/relationships/slide" Target="slide45.xml"/><Relationship Id="rId1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slide" Target="slide8.xml"/><Relationship Id="rId1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slide" Target="slide6.xml"/><Relationship Id="rId1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slide" Target="slide6.xml"/><Relationship Id="rId1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slide" Target="slide6.xml"/><Relationship Id="rId1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slide" Target="slide6.xml"/><Relationship Id="rId1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image" Target="../media/image18.png"/><Relationship Id="rId2" Type="http://schemas.openxmlformats.org/officeDocument/2006/relationships/slide" Target="slide6.xml"/><Relationship Id="rId13" Type="http://schemas.openxmlformats.org/officeDocument/2006/relationships/notesSlide" Target="../notesSlides/notesSlide1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slide" Target="slide6.xml"/><Relationship Id="rId1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slide" Target="slide6.xml"/><Relationship Id="rId1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slide" Target="slide6.xml"/><Relationship Id="rId1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slide" Target="slide6.xml"/><Relationship Id="rId1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" Target="slide34.xml"/><Relationship Id="rId3" Type="http://schemas.openxmlformats.org/officeDocument/2006/relationships/slide" Target="slide3.xml"/><Relationship Id="rId2" Type="http://schemas.openxmlformats.org/officeDocument/2006/relationships/slide" Target="slide45.xml"/><Relationship Id="rId1" Type="http://schemas.openxmlformats.org/officeDocument/2006/relationships/slide" Target="slide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slide" Target="slide7.xml"/><Relationship Id="rId1" Type="http://schemas.openxmlformats.org/officeDocument/2006/relationships/image" Target="../media/image5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emf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slide" Target="slide4.xml"/><Relationship Id="rId1" Type="http://schemas.openxmlformats.org/officeDocument/2006/relationships/image" Target="../media/image5.emf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emf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slide" Target="slide4.xml"/><Relationship Id="rId1" Type="http://schemas.openxmlformats.org/officeDocument/2006/relationships/image" Target="../media/image5.emf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slide" Target="slide4.xml"/><Relationship Id="rId1" Type="http://schemas.openxmlformats.org/officeDocument/2006/relationships/image" Target="../media/image5.emf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image" Target="../media/image2.emf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slide" Target="slide4.xml"/><Relationship Id="rId1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svg"/><Relationship Id="rId8" Type="http://schemas.openxmlformats.org/officeDocument/2006/relationships/image" Target="../media/image10.png"/><Relationship Id="rId7" Type="http://schemas.openxmlformats.org/officeDocument/2006/relationships/image" Target="../media/image9.svg"/><Relationship Id="rId6" Type="http://schemas.openxmlformats.org/officeDocument/2006/relationships/image" Target="../media/image8.png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image" Target="../media/image7.svg"/><Relationship Id="rId26" Type="http://schemas.openxmlformats.org/officeDocument/2006/relationships/notesSlide" Target="../notesSlides/notesSlide2.x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16.xml"/><Relationship Id="rId23" Type="http://schemas.openxmlformats.org/officeDocument/2006/relationships/tags" Target="../tags/tag15.xml"/><Relationship Id="rId22" Type="http://schemas.openxmlformats.org/officeDocument/2006/relationships/tags" Target="../tags/tag14.xml"/><Relationship Id="rId21" Type="http://schemas.openxmlformats.org/officeDocument/2006/relationships/tags" Target="../tags/tag13.xml"/><Relationship Id="rId20" Type="http://schemas.openxmlformats.org/officeDocument/2006/relationships/tags" Target="../tags/tag12.xml"/><Relationship Id="rId2" Type="http://schemas.openxmlformats.org/officeDocument/2006/relationships/image" Target="../media/image6.png"/><Relationship Id="rId19" Type="http://schemas.openxmlformats.org/officeDocument/2006/relationships/tags" Target="../tags/tag11.xml"/><Relationship Id="rId18" Type="http://schemas.microsoft.com/office/2007/relationships/hdphoto" Target="../media/image16.wdp"/><Relationship Id="rId17" Type="http://schemas.openxmlformats.org/officeDocument/2006/relationships/image" Target="../media/image15.png"/><Relationship Id="rId16" Type="http://schemas.openxmlformats.org/officeDocument/2006/relationships/tags" Target="../tags/tag10.xml"/><Relationship Id="rId15" Type="http://schemas.openxmlformats.org/officeDocument/2006/relationships/image" Target="../media/image14.png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microsoft.com/office/2007/relationships/hdphoto" Target="../media/image13.wdp"/><Relationship Id="rId11" Type="http://schemas.openxmlformats.org/officeDocument/2006/relationships/image" Target="../media/image12.png"/><Relationship Id="rId10" Type="http://schemas.openxmlformats.org/officeDocument/2006/relationships/tags" Target="../tags/tag7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" Target="slide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9" Type="http://schemas.microsoft.com/office/2007/relationships/hdphoto" Target="../media/image16.wdp"/><Relationship Id="rId8" Type="http://schemas.openxmlformats.org/officeDocument/2006/relationships/image" Target="../media/image15.png"/><Relationship Id="rId7" Type="http://schemas.openxmlformats.org/officeDocument/2006/relationships/tags" Target="../tags/tag19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tags" Target="../tags/tag18.xml"/><Relationship Id="rId3" Type="http://schemas.openxmlformats.org/officeDocument/2006/relationships/image" Target="../media/image7.svg"/><Relationship Id="rId23" Type="http://schemas.openxmlformats.org/officeDocument/2006/relationships/notesSlide" Target="../notesSlides/notesSlide3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29.xml"/><Relationship Id="rId20" Type="http://schemas.openxmlformats.org/officeDocument/2006/relationships/tags" Target="../tags/tag28.xml"/><Relationship Id="rId2" Type="http://schemas.openxmlformats.org/officeDocument/2006/relationships/image" Target="../media/image6.png"/><Relationship Id="rId19" Type="http://schemas.openxmlformats.org/officeDocument/2006/relationships/tags" Target="../tags/tag27.xml"/><Relationship Id="rId18" Type="http://schemas.openxmlformats.org/officeDocument/2006/relationships/tags" Target="../tags/tag26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microsoft.com/office/2007/relationships/hdphoto" Target="../media/image13.wdp"/><Relationship Id="rId14" Type="http://schemas.openxmlformats.org/officeDocument/2006/relationships/image" Target="../media/image12.png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tags" Target="../tags/tag33.xml"/><Relationship Id="rId31" Type="http://schemas.openxmlformats.org/officeDocument/2006/relationships/notesSlide" Target="../notesSlides/notesSlide4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32.xml"/><Relationship Id="rId29" Type="http://schemas.openxmlformats.org/officeDocument/2006/relationships/tags" Target="../tags/tag47.xml"/><Relationship Id="rId28" Type="http://schemas.openxmlformats.org/officeDocument/2006/relationships/tags" Target="../tags/tag46.xml"/><Relationship Id="rId27" Type="http://schemas.openxmlformats.org/officeDocument/2006/relationships/tags" Target="../tags/tag45.xml"/><Relationship Id="rId26" Type="http://schemas.openxmlformats.org/officeDocument/2006/relationships/tags" Target="../tags/tag44.xml"/><Relationship Id="rId25" Type="http://schemas.openxmlformats.org/officeDocument/2006/relationships/tags" Target="../tags/tag43.xml"/><Relationship Id="rId24" Type="http://schemas.microsoft.com/office/2007/relationships/hdphoto" Target="../media/image13.wdp"/><Relationship Id="rId23" Type="http://schemas.openxmlformats.org/officeDocument/2006/relationships/image" Target="../media/image12.png"/><Relationship Id="rId22" Type="http://schemas.openxmlformats.org/officeDocument/2006/relationships/tags" Target="../tags/tag42.xml"/><Relationship Id="rId21" Type="http://schemas.openxmlformats.org/officeDocument/2006/relationships/tags" Target="../tags/tag41.xml"/><Relationship Id="rId20" Type="http://schemas.openxmlformats.org/officeDocument/2006/relationships/image" Target="../media/image7.svg"/><Relationship Id="rId2" Type="http://schemas.openxmlformats.org/officeDocument/2006/relationships/tags" Target="../tags/tag31.xml"/><Relationship Id="rId19" Type="http://schemas.openxmlformats.org/officeDocument/2006/relationships/image" Target="../media/image6.png"/><Relationship Id="rId18" Type="http://schemas.openxmlformats.org/officeDocument/2006/relationships/tags" Target="../tags/tag40.xml"/><Relationship Id="rId17" Type="http://schemas.openxmlformats.org/officeDocument/2006/relationships/tags" Target="../tags/tag39.xml"/><Relationship Id="rId16" Type="http://schemas.openxmlformats.org/officeDocument/2006/relationships/tags" Target="../tags/tag38.xml"/><Relationship Id="rId15" Type="http://schemas.microsoft.com/office/2007/relationships/hdphoto" Target="../media/image16.wdp"/><Relationship Id="rId14" Type="http://schemas.openxmlformats.org/officeDocument/2006/relationships/image" Target="../media/image15.png"/><Relationship Id="rId13" Type="http://schemas.openxmlformats.org/officeDocument/2006/relationships/tags" Target="../tags/tag37.xml"/><Relationship Id="rId12" Type="http://schemas.openxmlformats.org/officeDocument/2006/relationships/image" Target="../media/image9.svg"/><Relationship Id="rId11" Type="http://schemas.openxmlformats.org/officeDocument/2006/relationships/image" Target="../media/image8.png"/><Relationship Id="rId10" Type="http://schemas.openxmlformats.org/officeDocument/2006/relationships/tags" Target="../tags/tag36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9" Type="http://schemas.microsoft.com/office/2007/relationships/hdphoto" Target="../media/image13.wdp"/><Relationship Id="rId8" Type="http://schemas.openxmlformats.org/officeDocument/2006/relationships/image" Target="../media/image12.png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tags" Target="../tags/tag50.xml"/><Relationship Id="rId28" Type="http://schemas.openxmlformats.org/officeDocument/2006/relationships/notesSlide" Target="../notesSlides/notesSlide5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65.xml"/><Relationship Id="rId25" Type="http://schemas.openxmlformats.org/officeDocument/2006/relationships/tags" Target="../tags/tag64.xml"/><Relationship Id="rId24" Type="http://schemas.openxmlformats.org/officeDocument/2006/relationships/tags" Target="../tags/tag63.xml"/><Relationship Id="rId23" Type="http://schemas.openxmlformats.org/officeDocument/2006/relationships/tags" Target="../tags/tag62.xml"/><Relationship Id="rId22" Type="http://schemas.openxmlformats.org/officeDocument/2006/relationships/tags" Target="../tags/tag61.xml"/><Relationship Id="rId21" Type="http://schemas.openxmlformats.org/officeDocument/2006/relationships/tags" Target="../tags/tag60.xml"/><Relationship Id="rId20" Type="http://schemas.openxmlformats.org/officeDocument/2006/relationships/tags" Target="../tags/tag59.xml"/><Relationship Id="rId2" Type="http://schemas.openxmlformats.org/officeDocument/2006/relationships/tags" Target="../tags/tag49.xml"/><Relationship Id="rId19" Type="http://schemas.openxmlformats.org/officeDocument/2006/relationships/tags" Target="../tags/tag58.xml"/><Relationship Id="rId18" Type="http://schemas.openxmlformats.org/officeDocument/2006/relationships/tags" Target="../tags/tag57.xml"/><Relationship Id="rId17" Type="http://schemas.openxmlformats.org/officeDocument/2006/relationships/tags" Target="../tags/tag56.xml"/><Relationship Id="rId16" Type="http://schemas.microsoft.com/office/2007/relationships/hdphoto" Target="../media/image16.wdp"/><Relationship Id="rId15" Type="http://schemas.openxmlformats.org/officeDocument/2006/relationships/image" Target="../media/image15.png"/><Relationship Id="rId14" Type="http://schemas.openxmlformats.org/officeDocument/2006/relationships/tags" Target="../tags/tag55.xml"/><Relationship Id="rId13" Type="http://schemas.openxmlformats.org/officeDocument/2006/relationships/image" Target="../media/image9.svg"/><Relationship Id="rId12" Type="http://schemas.openxmlformats.org/officeDocument/2006/relationships/image" Target="../media/image8.png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tags" Target="../tags/tag4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microsoft.com/office/2007/relationships/hdphoto" Target="../media/image13.wdp"/><Relationship Id="rId7" Type="http://schemas.openxmlformats.org/officeDocument/2006/relationships/image" Target="../media/image12.png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7" Type="http://schemas.openxmlformats.org/officeDocument/2006/relationships/notesSlide" Target="../notesSlides/notesSlide6.xml"/><Relationship Id="rId26" Type="http://schemas.openxmlformats.org/officeDocument/2006/relationships/slideLayout" Target="../slideLayouts/slideLayout1.xml"/><Relationship Id="rId25" Type="http://schemas.openxmlformats.org/officeDocument/2006/relationships/image" Target="../media/image17.png"/><Relationship Id="rId24" Type="http://schemas.openxmlformats.org/officeDocument/2006/relationships/tags" Target="../tags/tag79.xml"/><Relationship Id="rId23" Type="http://schemas.openxmlformats.org/officeDocument/2006/relationships/tags" Target="../tags/tag78.xml"/><Relationship Id="rId22" Type="http://schemas.openxmlformats.org/officeDocument/2006/relationships/image" Target="../media/image11.svg"/><Relationship Id="rId21" Type="http://schemas.openxmlformats.org/officeDocument/2006/relationships/image" Target="../media/image10.png"/><Relationship Id="rId20" Type="http://schemas.openxmlformats.org/officeDocument/2006/relationships/tags" Target="../tags/tag77.xml"/><Relationship Id="rId2" Type="http://schemas.openxmlformats.org/officeDocument/2006/relationships/tags" Target="../tags/tag67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microsoft.com/office/2007/relationships/hdphoto" Target="../media/image16.wdp"/><Relationship Id="rId15" Type="http://schemas.openxmlformats.org/officeDocument/2006/relationships/image" Target="../media/image15.png"/><Relationship Id="rId14" Type="http://schemas.openxmlformats.org/officeDocument/2006/relationships/tags" Target="../tags/tag73.xml"/><Relationship Id="rId13" Type="http://schemas.openxmlformats.org/officeDocument/2006/relationships/image" Target="../media/image9.svg"/><Relationship Id="rId12" Type="http://schemas.openxmlformats.org/officeDocument/2006/relationships/image" Target="../media/image8.png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microsoft.com/office/2007/relationships/hdphoto" Target="../media/image16.wdp"/><Relationship Id="rId7" Type="http://schemas.openxmlformats.org/officeDocument/2006/relationships/image" Target="../media/image15.png"/><Relationship Id="rId6" Type="http://schemas.openxmlformats.org/officeDocument/2006/relationships/tags" Target="../tags/tag83.xml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tags" Target="../tags/tag82.xml"/><Relationship Id="rId20" Type="http://schemas.openxmlformats.org/officeDocument/2006/relationships/notesSlide" Target="../notesSlides/notesSlide7.xml"/><Relationship Id="rId2" Type="http://schemas.openxmlformats.org/officeDocument/2006/relationships/tags" Target="../tags/tag8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89.xml"/><Relationship Id="rId17" Type="http://schemas.microsoft.com/office/2007/relationships/hdphoto" Target="../media/image13.wdp"/><Relationship Id="rId16" Type="http://schemas.openxmlformats.org/officeDocument/2006/relationships/image" Target="../media/image12.png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image" Target="../media/image7.svg"/><Relationship Id="rId12" Type="http://schemas.openxmlformats.org/officeDocument/2006/relationships/image" Target="../media/image6.png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r="24066"/>
          <a:stretch>
            <a:fillRect/>
          </a:stretch>
        </p:blipFill>
        <p:spPr>
          <a:xfrm>
            <a:off x="4409515" y="1299133"/>
            <a:ext cx="7782485" cy="54488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8061" y="1059445"/>
            <a:ext cx="357060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800" b="1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第</a:t>
            </a:r>
            <a:r>
              <a:rPr lang="en-US" altLang="ja-JP" sz="4800" b="1" dirty="0">
                <a:solidFill>
                  <a:schemeClr val="accent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3</a:t>
            </a:r>
            <a:r>
              <a:rPr lang="ja-JP" altLang="en-US" sz="4800" b="1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課　病気</a:t>
            </a:r>
            <a:endParaRPr lang="ja-JP" altLang="en-US" sz="4800" b="1" dirty="0">
              <a:solidFill>
                <a:srgbClr val="4C4C52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061" y="2316876"/>
            <a:ext cx="60944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ユニット</a:t>
            </a:r>
            <a:r>
              <a:rPr lang="en-US" altLang="ja-JP" sz="2400" b="1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2</a:t>
            </a:r>
            <a:r>
              <a:rPr lang="ja-JP" altLang="en-US" sz="2400" b="1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お見舞い</a:t>
            </a:r>
            <a:endParaRPr lang="ja-JP" altLang="en-US" sz="2400" b="1" dirty="0">
              <a:solidFill>
                <a:srgbClr val="4C4C52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4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530915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630301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583814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622286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会話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新出単語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文法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練習用単語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296" y="1166545"/>
            <a:ext cx="11402756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お見舞い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（おみまい）⓪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看望；探视（礼貌说法）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お見合い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ただいま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⓪②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我回来啦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　お帰り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！　　</a:t>
            </a:r>
            <a:endParaRPr lang="en-US" altLang="ja-JP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頼む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たのむ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②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请求；拜托   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王さんに宿題を頼む  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ラッキー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lucky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①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＜名・形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幸运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医者を頼む　　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おかげ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承蒙；多亏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体の具合が悪い     おかげさまで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具合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（ぐあい）⓪＜名＞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身体状况；情况，状况</a:t>
            </a:r>
            <a:endParaRPr lang="ja-JP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だいぶ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〖大分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〗⓪＜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副＞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很，相当 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中国の生活に</a:t>
            </a:r>
            <a:r>
              <a:rPr lang="ja-JP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だいぶ慣れました</a:t>
            </a:r>
            <a:endParaRPr lang="ja-JP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P19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296" y="1166545"/>
            <a:ext cx="11326873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安心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（あんしん）⓪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＜名・自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Ⅲ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放心；安心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8"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おかゆ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〖お粥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〗⓪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＜名＞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粥；稀饭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よかったら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①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如果可以的话；如果你不介意的话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prstClr val="black"/>
              </a:buClr>
              <a:buFont typeface="+mj-lt"/>
              <a:buAutoNum type="arabicPeriod" startAt="11"/>
              <a:defRPr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冷める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（さめる）②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变冷；降低；减退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prstClr val="black"/>
              </a:buClr>
              <a:buFont typeface="+mj-lt"/>
              <a:buAutoNum type="arabicPeriod" startAt="11"/>
              <a:defRPr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そうだ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①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对啦！（我想起来了）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prstClr val="black"/>
              </a:buClr>
              <a:buFont typeface="+mj-lt"/>
              <a:buAutoNum type="arabicPeriod" startAt="11"/>
              <a:defRPr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このあいだ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〖この間〗⓪＜名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前不久，最近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。春がもうくる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prstClr val="black"/>
              </a:buClr>
              <a:buFont typeface="+mj-lt"/>
              <a:buAutoNum type="arabicPeriod" startAt="11"/>
              <a:defRPr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もう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①＜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副＞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（表示事情发生得比预想得要早（快））这就要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······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</a:t>
                </a:r>
                <a:r>
                  <a:rPr lang="en-US" altLang="ja-JP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9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530915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630301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583814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622286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会話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新出単語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文法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練習用単語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P70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991870" y="921385"/>
            <a:ext cx="10744200" cy="5230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で</a:t>
            </a: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＜原因、理由＞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rgbClr val="E66138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意义：表示原因、理由。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译文：因为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······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接续：表示事件、事故、自然现象等的名词+で</a:t>
            </a:r>
            <a:endParaRPr lang="ja-JP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ja-JP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</a:t>
            </a:r>
            <a:r>
              <a:rPr 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主句只能叙述</a:t>
            </a:r>
            <a:r>
              <a:rPr lang="zh-CN" sz="200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客观事实</a:t>
            </a:r>
            <a:r>
              <a:rPr 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sz="200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不能</a:t>
            </a:r>
            <a:r>
              <a:rPr 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zh-CN" sz="200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建议、命令、主张</a:t>
            </a:r>
            <a:r>
              <a:rPr 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等意志性的表达方式</a:t>
            </a:r>
            <a:r>
              <a:rPr lang="zh-CN" altLang="ja-JP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例</a:t>
            </a:r>
            <a:r>
              <a:rPr lang="zh-CN" altLang="ja-JP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：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(1)</a:t>
            </a:r>
            <a:r>
              <a:rPr lang="ja-JP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高橋さんは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病気で</a:t>
            </a:r>
            <a:r>
              <a:rPr lang="ja-JP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何日も授業を休んでいます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(2)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事故で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バスが遅れました。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(3)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台風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（たいふう）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で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電車が止まりました。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</a:t>
            </a:r>
            <a:r>
              <a:rPr lang="ja-JP" alt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　</a:t>
            </a:r>
            <a:endParaRPr kumimoji="0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pitchFamily="34" charset="-128"/>
              <a:ea typeface="Kozuka Gothic Pr6N R" panose="020B0400000000000000" pitchFamily="34" charset="-128"/>
              <a:cs typeface="+mn-cs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17" name="Group 44"/>
          <p:cNvGrpSpPr/>
          <p:nvPr/>
        </p:nvGrpSpPr>
        <p:grpSpPr>
          <a:xfrm>
            <a:off x="553396" y="4256836"/>
            <a:ext cx="363925" cy="408748"/>
            <a:chOff x="0" y="0"/>
            <a:chExt cx="807366" cy="906807"/>
          </a:xfrm>
        </p:grpSpPr>
        <p:sp>
          <p:nvSpPr>
            <p:cNvPr id="18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9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20" name="组合 19"/>
          <p:cNvGrpSpPr/>
          <p:nvPr/>
        </p:nvGrpSpPr>
        <p:grpSpPr>
          <a:xfrm rot="19800147">
            <a:off x="381051" y="1341482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</a:pPr>
            <a:r>
              <a:rPr lang="ja-JP" altLang="en-US" sz="2400" b="1" dirty="0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</a:t>
            </a:r>
            <a:endParaRPr lang="ja-JP" altLang="en-US" sz="2400" b="1" dirty="0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因为感冒，高桥向学校请假了。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 dirty="0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今天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因为睡眠不足，头疼。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寝不足ねぶそく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 dirty="0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</a:t>
                </a:r>
                <a:r>
                  <a:rPr lang="en-US" altLang="ja-JP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7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0896" y="1012556"/>
            <a:ext cx="10675299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～と聞く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</a:t>
            </a: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间接引语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意义：间接引语，转述听到的内容。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译文：听说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，听到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接续：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简体句子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＋と聞く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 fontAlgn="auto">
              <a:lnSpc>
                <a:spcPct val="200000"/>
              </a:lnSpc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(1)</a:t>
            </a: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高橋さんが病気で何日も授業を休んでいる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と聞いて</a:t>
            </a: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、心配になって</a:t>
            </a:r>
            <a:r>
              <a:rPr lang="en-US" altLang="zh-CN" sz="2400" dirty="0">
                <a:latin typeface="Kozuka Gothic Pro R" panose="020B0400000000000000" pitchFamily="34" charset="-128"/>
                <a:ea typeface="宋体" panose="02010600030101010101" pitchFamily="2" charset="-122"/>
                <a:cs typeface="Kozuka Gothic Pro R" panose="020B0400000000000000" pitchFamily="34" charset="-128"/>
                <a:sym typeface="+mn-ea"/>
              </a:rPr>
              <a:t>·····</a:t>
            </a: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　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(2)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李さんは来年日本に行く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と聞きました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が、本当ですか。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　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(3)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あの店の料理がおいしい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と聞きました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。週末、食べに行きましょう。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1052" y="1378407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560200" y="3822728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11580" y="1539240"/>
            <a:ext cx="89439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听说下个月有考试</a:t>
            </a:r>
            <a:endParaRPr lang="zh-CN" altLang="en-US" sz="3200"/>
          </a:p>
          <a:p>
            <a:endParaRPr lang="zh-CN" altLang="en-US" sz="3200"/>
          </a:p>
          <a:p>
            <a:endParaRPr lang="ja-JP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P71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999301" y="921116"/>
            <a:ext cx="10675299" cy="551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动词、形容词的第二连用形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</a:t>
            </a: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原因、理由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意义：表示轻微的原因或理由。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译文：因为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······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接续：Ⅴて／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くて／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A2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で（＋主句）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说明：</a:t>
            </a: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主句只能叙述</a:t>
            </a: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客观事实</a:t>
            </a: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，不能用于建议、命令、主张、愿望等表达方式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例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：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(1)</a:t>
            </a: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高橋さんが病気</a:t>
            </a:r>
            <a:r>
              <a:rPr lang="ja-JP" altLang="en-US" sz="2400" dirty="0">
                <a:highlight>
                  <a:srgbClr val="FFFF00"/>
                </a:highlight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で</a:t>
            </a: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何日も授業を休んでいる</a:t>
            </a:r>
            <a:r>
              <a:rPr lang="ja-JP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と聞いて</a:t>
            </a: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、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心配に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highlight>
                  <a:srgbClr val="FFFF00"/>
                </a:highlight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なって</a:t>
            </a:r>
            <a:r>
              <a:rPr lang="en-US" altLang="zh-CN" sz="2400" dirty="0">
                <a:latin typeface="Kozuka Gothic Pro R" panose="020B0400000000000000" pitchFamily="34" charset="-128"/>
                <a:ea typeface="宋体" panose="02010600030101010101" pitchFamily="2" charset="-122"/>
                <a:cs typeface="Kozuka Gothic Pro R" panose="020B0400000000000000" pitchFamily="34" charset="-128"/>
                <a:sym typeface="+mn-ea"/>
              </a:rPr>
              <a:t>·····</a:t>
            </a:r>
            <a:r>
              <a:rPr lang="ja-JP" altLang="ja-JP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   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(2)</a:t>
            </a:r>
            <a:r>
              <a:rPr lang="ja-JP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行きたいんですが、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仕事があって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行</a:t>
            </a:r>
            <a:r>
              <a:rPr lang="ja-JP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けません</a:t>
            </a:r>
            <a:r>
              <a:rPr kumimoji="0" lang="ja-JP" altLang="en-US" sz="2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</a:t>
            </a:r>
            <a:endParaRPr kumimoji="0" lang="en-US" altLang="ja-JP" sz="24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　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(3)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タクシーがなかなか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来なくて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困りました。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1051" y="1300889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499344" y="4358436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P71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38860" y="850265"/>
            <a:ext cx="10674985" cy="5398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动词、形容词的第二连用形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</a:t>
            </a: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原因、理由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意义：表示轻微的原因或理由。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译文：因为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······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接续：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Ⅴて／A1くて／A2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で（＋主句）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说明：</a:t>
            </a: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主句只能叙述客观事实，不能用于建议、命令、主张、愿望等表达方式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例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：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(4)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道が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わからなくて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何度も人に聞かなければなりませんでした</a:t>
            </a:r>
            <a:r>
              <a:rPr lang="ja-JP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   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(5)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部屋が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狭くて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、大きい机が置けません。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つくえ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   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(6)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予習復習が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大変で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、全然遊ぶ時間がない。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13810" y="1300890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546835" y="4367673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1534160" y="535940"/>
            <a:ext cx="8912225" cy="3194050"/>
          </a:xfrm>
          <a:prstGeom prst="roundRect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学习目标</a:t>
            </a:r>
            <a:endParaRPr lang="zh-CN" altLang="en-US" sz="2400" b="1" dirty="0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能够描述自己的身心状况。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能够发出指示。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能够表达道歉。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能够表达安慰（病人）。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能够对他人的帮助或照顾表示感谢。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438275" y="3729990"/>
            <a:ext cx="5041265" cy="2957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b="1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学习要点</a:t>
            </a:r>
            <a:endParaRPr lang="zh-CN" altLang="en-US" sz="2400" b="1" dirty="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ユニット</a:t>
            </a:r>
            <a:r>
              <a:rPr lang="en-US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2</a:t>
            </a:r>
            <a:endParaRPr lang="ja-JP" altLang="en-US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①で（</a:t>
            </a:r>
            <a:r>
              <a:rPr lang="zh-CN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原因、理由</a:t>
            </a: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　　　　　　　　　　　  ➁</a:t>
            </a:r>
            <a:r>
              <a:rPr lang="en-US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~</a:t>
            </a:r>
            <a:r>
              <a:rPr lang="ja-JP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と聞く</a:t>
            </a: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</a:t>
            </a:r>
            <a:r>
              <a:rPr lang="zh-CN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间接引语</a:t>
            </a: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　</a:t>
            </a:r>
            <a:endParaRPr lang="ja-JP" altLang="en-US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③</a:t>
            </a:r>
            <a:r>
              <a:rPr lang="zh-CN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动词、形容词的第二连用形</a:t>
            </a: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</a:t>
            </a:r>
            <a:r>
              <a:rPr lang="zh-CN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原因、理由</a:t>
            </a: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</a:t>
            </a:r>
            <a:endParaRPr lang="ja-JP" altLang="en-US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④Ｖてくれる</a:t>
            </a:r>
            <a:r>
              <a:rPr lang="en-US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/</a:t>
            </a: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あげる</a:t>
            </a:r>
            <a:r>
              <a:rPr lang="en-US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/</a:t>
            </a: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もらう</a:t>
            </a:r>
            <a:r>
              <a:rPr lang="zh-CN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（动词的受益态）</a:t>
            </a: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　</a:t>
            </a:r>
            <a:r>
              <a:rPr lang="en-US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</a:t>
            </a:r>
            <a:endParaRPr lang="en-US" altLang="ja-JP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</a:t>
            </a:r>
            <a:endParaRPr lang="ja-JP" altLang="en-US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197600" y="4612005"/>
            <a:ext cx="4556125" cy="19361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⑤Ｖたら～た</a:t>
            </a:r>
            <a:r>
              <a:rPr lang="zh-CN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（确定条件）</a:t>
            </a: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　　　　　　　　　　　  　</a:t>
            </a:r>
            <a:endParaRPr lang="ja-JP" altLang="en-US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zh-CN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⑥</a:t>
            </a: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～おかげで</a:t>
            </a:r>
            <a:r>
              <a:rPr lang="en-US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/</a:t>
            </a: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～おかげだ（</a:t>
            </a:r>
            <a:r>
              <a:rPr lang="zh-CN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积极的原因</a:t>
            </a:r>
            <a:r>
              <a:rPr lang="ja-JP" altLang="zh-CN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</a:t>
            </a:r>
            <a:endParaRPr lang="ja-JP" altLang="zh-CN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⑦～うちに（</a:t>
            </a:r>
            <a:r>
              <a:rPr lang="zh-CN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时间范围</a:t>
            </a:r>
            <a:r>
              <a:rPr lang="ja-JP" altLang="zh-CN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</a:t>
            </a:r>
            <a:endParaRPr lang="ja-JP" altLang="zh-CN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⑧</a:t>
            </a:r>
            <a:r>
              <a:rPr lang="ja-JP" altLang="ja-JP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もう</a:t>
            </a:r>
            <a:r>
              <a:rPr lang="ja-JP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</a:t>
            </a:r>
            <a:r>
              <a:rPr lang="zh-CN" altLang="en-US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加强语义</a:t>
            </a:r>
            <a:r>
              <a:rPr lang="ja-JP" altLang="zh-CN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</a:t>
            </a:r>
            <a:endParaRPr lang="en-US" altLang="ja-JP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ja-JP" dirty="0">
                <a:latin typeface="UD Digi Kyokasho N-R" panose="02020400000000000000" charset="-128"/>
                <a:ea typeface="UD Digi Kyokasho N-R" panose="02020400000000000000" charset="-128"/>
                <a:cs typeface="UD Digi Kyokasho N-R" panose="02020400000000000000" charset="-128"/>
                <a:sym typeface="+mn-ea"/>
              </a:rPr>
              <a:t>  </a:t>
            </a:r>
            <a:endParaRPr lang="ja-JP" altLang="en-US" dirty="0">
              <a:latin typeface="UD Digi Kyokasho N-R" panose="02020400000000000000" charset="-128"/>
              <a:ea typeface="UD Digi Kyokasho N-R" panose="02020400000000000000" charset="-128"/>
              <a:cs typeface="UD Digi Kyokasho N-R" panose="02020400000000000000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P71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999301" y="921116"/>
            <a:ext cx="10675299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动词、形容词的第二连用形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</a:t>
            </a:r>
            <a:r>
              <a:rPr kumimoji="0" lang="zh-CN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原因、理由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意义：表示轻微的原因或理由。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译文：因为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······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接续：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Ⅴて／A1くて／A2で（＋主句）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说明：</a:t>
            </a: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主句只能叙述客观事实，不能用于建议、命令、主张、愿望等表达方式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☞</a:t>
            </a:r>
            <a:r>
              <a:rPr lang="zh-CN" altLang="ja-JP" sz="2000" u="sng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注意下面句子中</a:t>
            </a:r>
            <a:r>
              <a:rPr lang="ja-JP" altLang="ja-JP" sz="2000" u="sng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「</a:t>
            </a:r>
            <a:r>
              <a:rPr lang="en-US" altLang="ja-JP" sz="2000" u="sng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Ⅴ</a:t>
            </a:r>
            <a:r>
              <a:rPr lang="ja-JP" altLang="ja-JP" sz="2000" u="sng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て」</a:t>
            </a:r>
            <a:r>
              <a:rPr lang="zh-CN" altLang="ja-JP" sz="2000" u="sng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的用法是错误的</a:t>
            </a:r>
            <a:r>
              <a:rPr lang="zh-CN" altLang="ja-JP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ja-JP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</a:t>
            </a:r>
            <a:r>
              <a:rPr lang="en-US" altLang="ja-JP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  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(7)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今日は｛✖疲れて／〇疲れたから｝、早く寝たい。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264197" y="1300889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519459" y="4443561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17320" y="1701800"/>
            <a:ext cx="89439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睡过头了，没赶上电车    </a:t>
            </a:r>
            <a:r>
              <a:rPr lang="ja-JP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ねぼう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ja-JP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39495" y="582930"/>
            <a:ext cx="1011301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あげる　　　くれる　　　もらう</a:t>
            </a:r>
            <a:endParaRPr lang="ja-JP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ja-JP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あげる</a:t>
            </a:r>
            <a:r>
              <a:rPr lang="en-US" altLang="ja-JP" sz="28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くれる　　</a:t>
            </a:r>
            <a:r>
              <a:rPr lang="zh-CN" altLang="ja-JP" sz="280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endParaRPr lang="zh-CN" altLang="ja-JP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ja-JP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ja-JP" sz="2800">
                <a:latin typeface="微软雅黑" panose="020B0503020204020204" pitchFamily="34" charset="-122"/>
                <a:ea typeface="微软雅黑" panose="020B0503020204020204" pitchFamily="34" charset="-122"/>
              </a:rPr>
              <a:t>もらう　　　　　</a:t>
            </a:r>
            <a:r>
              <a:rPr lang="zh-CN" altLang="ja-JP" sz="280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endParaRPr lang="zh-CN" altLang="ja-JP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ja-JP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ja-JP" sz="2800">
                <a:latin typeface="微软雅黑" panose="020B0503020204020204" pitchFamily="34" charset="-122"/>
                <a:ea typeface="微软雅黑" panose="020B0503020204020204" pitchFamily="34" charset="-122"/>
              </a:rPr>
              <a:t>我给别人    别人给别人  </a:t>
            </a:r>
            <a:r>
              <a:rPr lang="ja-JP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あげる　　　　　もらう　　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ja-JP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　　　　</a:t>
            </a:r>
            <a:endParaRPr lang="ja-JP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ja-JP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私は友達にお金をあげる               </a:t>
            </a:r>
            <a:r>
              <a:rPr lang="zh-CN" altLang="ja-JP" sz="2800">
                <a:latin typeface="微软雅黑" panose="020B0503020204020204" pitchFamily="34" charset="-122"/>
                <a:ea typeface="微软雅黑" panose="020B0503020204020204" pitchFamily="34" charset="-122"/>
              </a:rPr>
              <a:t>我从别人  别人从别人</a:t>
            </a:r>
            <a:endParaRPr lang="ja-JP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</a:t>
            </a:r>
            <a:r>
              <a:rPr lang="zh-CN" altLang="ja-JP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别人从我 ？</a:t>
            </a:r>
            <a:endParaRPr lang="ja-JP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别人给我   </a:t>
            </a:r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くれる                        私は母に</a:t>
            </a:r>
            <a:r>
              <a:rPr lang="en-US" altLang="ja-JP" sz="28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からお金をもらう</a:t>
            </a:r>
            <a:endParaRPr lang="ja-JP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ja-JP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母は私にお金をくれる</a:t>
            </a:r>
            <a:endParaRPr lang="ja-JP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P71-73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114425" y="1114425"/>
            <a:ext cx="10674985" cy="1980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Ⅴ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てくれる／あげる／もらう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动词的受益态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表示某人受益的动作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kumimoji="0" lang="zh-CN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「Ⅴてくれる／あげる／もらう」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句式分别从不同的角度对动作行为进行描述，区别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见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下：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590498" y="3430689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7" name="矩形 6"/>
          <p:cNvSpPr/>
          <p:nvPr/>
        </p:nvSpPr>
        <p:spPr>
          <a:xfrm>
            <a:off x="1863725" y="3413760"/>
            <a:ext cx="1741805" cy="567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Ｖてくれる</a:t>
            </a:r>
            <a:endParaRPr lang="en-US" altLang="ja-JP" sz="2000" b="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863725" y="4416425"/>
            <a:ext cx="1741805" cy="567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Ｖて</a:t>
            </a:r>
            <a:r>
              <a:rPr lang="ja-JP" altLang="en-US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あげる</a:t>
            </a:r>
            <a:endParaRPr lang="ja-JP" altLang="en-US" sz="20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1863725" y="5419090"/>
            <a:ext cx="1741805" cy="567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Ｖて</a:t>
            </a:r>
            <a:r>
              <a:rPr lang="ja-JP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もらう</a:t>
            </a:r>
            <a:endParaRPr lang="ja-JP" altLang="en-US" sz="2000" b="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32580" y="3409950"/>
            <a:ext cx="1065530" cy="5676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ja-JP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私</a:t>
            </a:r>
            <a:endParaRPr lang="en-US" altLang="ja-JP" sz="2000" b="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4132580" y="4415790"/>
            <a:ext cx="1065530" cy="5676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私</a:t>
            </a:r>
            <a:endParaRPr lang="zh-CN" altLang="en-US" sz="2000"/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4132580" y="5421630"/>
            <a:ext cx="1065530" cy="5676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私</a:t>
            </a:r>
            <a:endParaRPr lang="en-US" altLang="ja-JP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5389245" y="3754755"/>
            <a:ext cx="2138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572760" y="4669790"/>
            <a:ext cx="20586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243570" y="3407410"/>
            <a:ext cx="1055370" cy="537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他人</a:t>
            </a:r>
            <a:endParaRPr lang="en-US" altLang="ja-JP" sz="2000" b="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sp>
        <p:nvSpPr>
          <p:cNvPr id="35" name="矩形 34"/>
          <p:cNvSpPr/>
          <p:nvPr>
            <p:custDataLst>
              <p:tags r:id="rId8"/>
            </p:custDataLst>
          </p:nvPr>
        </p:nvSpPr>
        <p:spPr>
          <a:xfrm>
            <a:off x="8243570" y="4400550"/>
            <a:ext cx="1055370" cy="537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他人</a:t>
            </a:r>
            <a:endParaRPr lang="en-US" altLang="ja-JP" sz="2000" b="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sp>
        <p:nvSpPr>
          <p:cNvPr id="36" name="矩形 35"/>
          <p:cNvSpPr/>
          <p:nvPr>
            <p:custDataLst>
              <p:tags r:id="rId9"/>
            </p:custDataLst>
          </p:nvPr>
        </p:nvSpPr>
        <p:spPr>
          <a:xfrm>
            <a:off x="8243570" y="5451475"/>
            <a:ext cx="1055370" cy="537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他人</a:t>
            </a:r>
            <a:endParaRPr lang="en-US" altLang="ja-JP" sz="2000" b="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972175" y="3138170"/>
            <a:ext cx="1024890" cy="4883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ja-JP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行為</a:t>
            </a:r>
            <a:endParaRPr lang="en-US" altLang="ja-JP" sz="2000" b="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5972175" y="3981450"/>
            <a:ext cx="1024890" cy="4883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ja-JP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行為</a:t>
            </a:r>
            <a:endParaRPr lang="en-US" altLang="ja-JP" sz="2000" b="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H="1" flipV="1">
            <a:off x="5487035" y="5845810"/>
            <a:ext cx="22891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596255" y="5517515"/>
            <a:ext cx="2189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>
            <p:custDataLst>
              <p:tags r:id="rId11"/>
            </p:custDataLst>
          </p:nvPr>
        </p:nvSpPr>
        <p:spPr>
          <a:xfrm>
            <a:off x="5972175" y="4913630"/>
            <a:ext cx="1024890" cy="4883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ja-JP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行為</a:t>
            </a:r>
            <a:endParaRPr lang="en-US" altLang="ja-JP" sz="2000" b="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7776210" y="5507355"/>
            <a:ext cx="0" cy="338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14425" y="1918335"/>
            <a:ext cx="105029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買う</a:t>
            </a:r>
            <a:endParaRPr lang="ja-JP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ja-JP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買ってあげる　　　私は母に車を買ってあげる</a:t>
            </a:r>
            <a:r>
              <a:rPr lang="ja-JP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　　　　</a:t>
            </a:r>
            <a:endParaRPr lang="ja-JP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ja-JP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買ってくれる　　　母は私に車を買ってくれる</a:t>
            </a:r>
            <a:endParaRPr lang="ja-JP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ja-JP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買ってもらう　　　私は母に</a:t>
            </a:r>
            <a:r>
              <a:rPr lang="en-US" altLang="ja-JP" sz="28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から車を買ってもらう</a:t>
            </a:r>
            <a:endParaRPr lang="ja-JP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ja-JP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私は（母が買ってくれた）車をもらった</a:t>
            </a:r>
            <a:endParaRPr lang="ja-JP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5" y="388532"/>
                <a:ext cx="26373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P71-73 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101603" y="1201360"/>
            <a:ext cx="10675299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Ⅴ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てくれる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意义：表示别人为自己或属于自己一方的人做某事，或者表示对方的行为使得自己受益。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译文：别人为我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接续：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（他人が私に）Ⅴて＋くれる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说明：包含感激的心情。「私に」常常可以省略。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：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(1)</a:t>
            </a:r>
            <a:r>
              <a:rPr kumimoji="0" lang="ja-JP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それで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来てくれたん</a:t>
            </a:r>
            <a:r>
              <a:rPr kumimoji="0" lang="ja-JP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ですか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　　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　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(2)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父は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（私に）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カメラを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買ってくれました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(3)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日本人の友達が</a:t>
            </a:r>
            <a:r>
              <a:rPr lang="ja-JP" altLang="en-US" sz="24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（私の</a:t>
            </a:r>
            <a:r>
              <a:rPr lang="ja-JP" altLang="en-US" sz="24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作文を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直してくれました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endParaRPr lang="en-US" altLang="ja-JP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   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4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王さん、コンサートに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誘ってくれて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ありがとう。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1052" y="1326854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41375" y="4249702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5172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P71-73 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101602" y="1249407"/>
            <a:ext cx="10675299" cy="520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Ⅴ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てあげる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意义：表示自己或属于自己一方的人为别人做某事，或某人为其他人做某事。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译文：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别人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；某人为某人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接续：（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が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他人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に）Ⅴて＋あげる</a:t>
            </a: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说明：「Ⅴてあげる」有施恩于人的语感，</a:t>
            </a:r>
            <a:r>
              <a:rPr lang="zh-CN" altLang="ja-JP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在对话中应避免直接用于身份地位高于自己的人。</a:t>
            </a: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27C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：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(1)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私は観光客に道を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教えてあげました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　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(2)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張さんは李さんにペンを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貸してあげました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(3)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高橋さんは王さんにおいしいご飯を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作ってあげました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1050" y="1322257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13463" y="4320729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5" y="388532"/>
                <a:ext cx="24895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P71-73 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85536" y="1110473"/>
            <a:ext cx="10675299" cy="578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Ⅴ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てもらう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意义：表示自己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请别人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委托别人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做某事。</a:t>
            </a: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これをやってもらう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译文：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别人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······；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我让别人······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接续：（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が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他人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に）Ⅴて＋もらう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说明：一般用「～にⅤてもらう」，当谓语为「貸す、教える」等表示出借、传授意义的动词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时，也可用「から貸してもらう／教えてもらう」。</a:t>
            </a:r>
            <a:r>
              <a:rPr lang="ja-JP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連れていく</a:t>
            </a:r>
            <a:r>
              <a:rPr lang="en-US" altLang="ja-JP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→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つれていって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：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(1)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私は子供のとき、よく母に映画館に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highlight>
                  <a:srgbClr val="FFFF00"/>
                </a:highlight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連れていって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【领去，带去】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もらいました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　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(2)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私は昨日授業を休んだので、友達にノートを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見せてもらいました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(3)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田中さんからパーティーのこと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について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教えてもらいました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77772" y="1172248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593009" y="4771116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6188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P71-73 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114425" y="1114425"/>
            <a:ext cx="10674985" cy="1980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Ⅴ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てくれる／あげる／もらう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动词的受益态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表示某人受益的动作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「Ⅴてくれる／あげる／もらう」句式分别从不同的角度对动作行为进行描述，区别如下：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3330" y="3224626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74445" y="3183255"/>
            <a:ext cx="10514965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☞</a:t>
            </a:r>
            <a:r>
              <a:rPr lang="zh-CN" altLang="ja-JP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这一系列句型强调进行对对方</a:t>
            </a:r>
            <a:r>
              <a:rPr lang="zh-CN" altLang="ja-JP" sz="2000" u="sng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有益</a:t>
            </a:r>
            <a:r>
              <a:rPr lang="zh-CN" altLang="ja-JP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的动作，相当于</a:t>
            </a:r>
            <a:r>
              <a:rPr lang="en-US" altLang="zh-CN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为某人</a:t>
            </a:r>
            <a:r>
              <a:rPr lang="en-US" altLang="zh-CN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······”“</a:t>
            </a:r>
            <a:r>
              <a:rPr lang="zh-CN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替某人</a:t>
            </a:r>
            <a:r>
              <a:rPr lang="en-US" altLang="zh-CN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</a:t>
            </a:r>
            <a:r>
              <a:rPr lang="zh-CN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做某事</a:t>
            </a:r>
            <a:r>
              <a:rPr lang="en-US" altLang="zh-CN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这与单纯表示动作方向的</a:t>
            </a:r>
            <a:r>
              <a:rPr lang="en-US" altLang="zh-CN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给某人</a:t>
            </a:r>
            <a:r>
              <a:rPr lang="en-US" altLang="zh-CN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······”</a:t>
            </a:r>
            <a:r>
              <a:rPr lang="zh-CN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是不同的。</a:t>
            </a:r>
            <a:endParaRPr lang="zh-CN" altLang="en-US" sz="2000" u="sng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74445" y="4062095"/>
            <a:ext cx="10514965" cy="2383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</a:t>
            </a:r>
            <a:r>
              <a:rPr lang="en-US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A</a:t>
            </a: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）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妹の部屋を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見た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　　</a:t>
            </a: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（我看了妹妹的房间。）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 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妹の宿題を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見てあげた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</a:t>
            </a: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   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（我为妹妹检查了作业。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</a:t>
            </a:r>
            <a:r>
              <a:rPr lang="en-US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B</a:t>
            </a: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）王さんが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来た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r>
              <a:rPr lang="en-US" altLang="ja-JP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</a:t>
            </a: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       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（小王来了。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</a:t>
            </a:r>
            <a:r>
              <a:rPr lang="en-US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</a:t>
            </a: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王さんが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来てくれた</a:t>
            </a:r>
            <a:r>
              <a:rPr lang="ja-JP" altLang="zh-CN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r>
              <a:rPr lang="en-US" altLang="ja-JP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</a:t>
            </a: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（小王来看我了。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7060" y="1112520"/>
            <a:ext cx="105225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</a:pPr>
            <a:r>
              <a:rPr lang="ja-JP" altLang="en-US" sz="2400" b="1" dirty="0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</a:t>
            </a:r>
            <a:endParaRPr lang="ja-JP" altLang="en-US" sz="2400" b="1" dirty="0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朋友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要送给</a:t>
            </a:r>
            <a:r>
              <a:rPr lang="zh-CN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意大利的杂志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てくれる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我要教朋友这个汉字的读音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てあげる</a:t>
            </a: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→</a:t>
            </a:r>
            <a:r>
              <a:rPr lang="ja-JP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てやる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上对下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父母对孩子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 dirty="0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我拜托朋友让我看看那张照片</a:t>
            </a:r>
            <a:r>
              <a:rPr lang="zh-CN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了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ja-JP" altLang="en-US" sz="2400" b="1" dirty="0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（見せる）てもらう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 dirty="0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530915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630301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583814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622286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会話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新出単語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文法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練習用単語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4540" y="474980"/>
            <a:ext cx="951293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(200336)「すみません。これを見ていただけますか。」</a:t>
            </a:r>
            <a:endParaRPr lang="zh-CN" altLang="en-US"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</a:endParaRPr>
          </a:p>
          <a:p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「今、忙しいので、田中さんに見て（　）ください。」</a:t>
            </a:r>
            <a:endParaRPr lang="zh-CN" altLang="en-US"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</a:endParaRPr>
          </a:p>
          <a:p>
            <a:endParaRPr lang="zh-CN" altLang="en-US"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</a:endParaRPr>
          </a:p>
          <a:p>
            <a:r>
              <a:rPr lang="en-US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A.</a:t>
            </a:r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あげて</a:t>
            </a:r>
            <a:r>
              <a:rPr lang="ja-JP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　　</a:t>
            </a:r>
            <a:r>
              <a:rPr lang="en-US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B.</a:t>
            </a:r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くれて</a:t>
            </a:r>
            <a:r>
              <a:rPr lang="ja-JP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　　</a:t>
            </a:r>
            <a:r>
              <a:rPr lang="en-US" altLang="ja-JP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C.</a:t>
            </a:r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やって</a:t>
            </a:r>
            <a:r>
              <a:rPr lang="ja-JP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　　</a:t>
            </a:r>
            <a:r>
              <a:rPr lang="en-US" altLang="ja-JP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D.</a:t>
            </a:r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もらって</a:t>
            </a:r>
            <a:r>
              <a:rPr lang="ja-JP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　　　　くれる　　くださる</a:t>
            </a:r>
            <a:r>
              <a:rPr lang="ja-JP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  <a:sym typeface="+mn-ea"/>
              </a:rPr>
              <a:t>　</a:t>
            </a:r>
            <a:endParaRPr lang="zh-CN" altLang="en-US"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  <a:sym typeface="+mn-ea"/>
            </a:endParaRPr>
          </a:p>
          <a:p>
            <a:endParaRPr lang="zh-CN" altLang="en-US"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</a:endParaRPr>
          </a:p>
          <a:p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(200439)先生、分からないところを教えて（　）ませんか。</a:t>
            </a:r>
            <a:r>
              <a:rPr lang="ja-JP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あげる　　さしあげる</a:t>
            </a:r>
            <a:endParaRPr lang="zh-CN" altLang="en-US"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</a:endParaRPr>
          </a:p>
          <a:p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   </a:t>
            </a:r>
            <a:endParaRPr lang="zh-CN" altLang="en-US"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</a:endParaRPr>
          </a:p>
          <a:p>
            <a:r>
              <a:rPr lang="en-US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A.</a:t>
            </a:r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くれ</a:t>
            </a:r>
            <a:r>
              <a:rPr lang="ja-JP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　　</a:t>
            </a:r>
            <a:r>
              <a:rPr lang="en-US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B.</a:t>
            </a:r>
            <a:r>
              <a:rPr lang="ja-JP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い</a:t>
            </a:r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ただけ</a:t>
            </a:r>
            <a:r>
              <a:rPr lang="ja-JP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　　</a:t>
            </a:r>
            <a:r>
              <a:rPr lang="en-US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C.</a:t>
            </a:r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もらい</a:t>
            </a:r>
            <a:r>
              <a:rPr lang="ja-JP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　　</a:t>
            </a:r>
            <a:r>
              <a:rPr lang="en-US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D.</a:t>
            </a:r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さしあげ      </a:t>
            </a:r>
            <a:r>
              <a:rPr lang="ja-JP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　　　</a:t>
            </a:r>
            <a:r>
              <a:rPr lang="ja-JP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もらう　　いただく</a:t>
            </a:r>
            <a:endParaRPr lang="zh-CN" altLang="en-US"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</a:endParaRPr>
          </a:p>
          <a:p>
            <a:endParaRPr lang="zh-CN" altLang="en-US"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</a:endParaRPr>
          </a:p>
          <a:p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あの人は頭が古いですから，今度のことなど分かって（　）ないでしょう。</a:t>
            </a:r>
            <a:endParaRPr lang="zh-CN" altLang="en-US"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</a:endParaRPr>
          </a:p>
          <a:p>
            <a:endParaRPr lang="zh-CN" altLang="en-US"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</a:endParaRPr>
          </a:p>
          <a:p>
            <a:r>
              <a:rPr lang="en-US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A</a:t>
            </a:r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あげ</a:t>
            </a:r>
            <a:r>
              <a:rPr lang="ja-JP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　　</a:t>
            </a:r>
            <a:r>
              <a:rPr lang="en-US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B</a:t>
            </a:r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あげられ</a:t>
            </a:r>
            <a:r>
              <a:rPr lang="ja-JP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　　</a:t>
            </a:r>
            <a:r>
              <a:rPr lang="en-US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C</a:t>
            </a:r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もらわ</a:t>
            </a:r>
            <a:r>
              <a:rPr lang="ja-JP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　　</a:t>
            </a:r>
            <a:r>
              <a:rPr lang="en-US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D</a:t>
            </a:r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もらえ</a:t>
            </a:r>
            <a:endParaRPr lang="zh-CN" altLang="en-US"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</a:endParaRPr>
          </a:p>
          <a:p>
            <a:endParaRPr lang="zh-CN" altLang="en-US"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</a:endParaRPr>
          </a:p>
          <a:p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(200840)細かいお金がないので，200円貸して（　）ませんか。</a:t>
            </a:r>
            <a:endParaRPr lang="zh-CN" altLang="en-US"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</a:endParaRPr>
          </a:p>
          <a:p>
            <a:endParaRPr lang="zh-CN" altLang="en-US"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</a:endParaRPr>
          </a:p>
          <a:p>
            <a:r>
              <a:rPr lang="en-US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A</a:t>
            </a:r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もらえ</a:t>
            </a:r>
            <a:r>
              <a:rPr lang="ja-JP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　　</a:t>
            </a:r>
            <a:r>
              <a:rPr lang="en-US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B</a:t>
            </a:r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いただき</a:t>
            </a:r>
            <a:r>
              <a:rPr lang="ja-JP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　　</a:t>
            </a:r>
            <a:r>
              <a:rPr lang="en-US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C</a:t>
            </a:r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くだされ</a:t>
            </a:r>
            <a:r>
              <a:rPr lang="ja-JP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　　</a:t>
            </a:r>
            <a:r>
              <a:rPr lang="en-US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D</a:t>
            </a:r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やれ</a:t>
            </a:r>
            <a:endParaRPr lang="zh-CN" altLang="en-US"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</a:endParaRPr>
          </a:p>
          <a:p>
            <a:endParaRPr lang="zh-CN" altLang="en-US"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</a:endParaRPr>
          </a:p>
          <a:p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(200941)「李さんの地図はいいですね。どこで買ったんですが。」</a:t>
            </a:r>
            <a:endParaRPr lang="zh-CN" altLang="en-US"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</a:endParaRPr>
          </a:p>
          <a:p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「買ったんじゃなくて、ホテルの人に（　）んです。</a:t>
            </a:r>
            <a:endParaRPr lang="zh-CN" altLang="en-US"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</a:endParaRPr>
          </a:p>
          <a:p>
            <a:endParaRPr lang="en-US" altLang="zh-CN"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</a:endParaRPr>
          </a:p>
          <a:p>
            <a:r>
              <a:rPr lang="en-US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A</a:t>
            </a:r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もらった</a:t>
            </a:r>
            <a:r>
              <a:rPr lang="ja-JP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　　</a:t>
            </a:r>
            <a:r>
              <a:rPr lang="en-US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B</a:t>
            </a:r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くれた</a:t>
            </a:r>
            <a:r>
              <a:rPr lang="ja-JP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　　</a:t>
            </a:r>
            <a:r>
              <a:rPr lang="en-US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C</a:t>
            </a:r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やった</a:t>
            </a:r>
            <a:r>
              <a:rPr lang="ja-JP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　　</a:t>
            </a:r>
            <a:r>
              <a:rPr lang="en-US" altLang="zh-CN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D</a:t>
            </a:r>
            <a:r>
              <a:rPr lang="zh-CN" altLang="en-US">
                <a:latin typeface="思源黑体 Bold" panose="020B0800000000000000" charset="-122"/>
                <a:ea typeface="思源黑体 Bold" panose="020B0800000000000000" charset="-122"/>
                <a:cs typeface="思源黑体 Bold" panose="020B0800000000000000" charset="-122"/>
              </a:rPr>
              <a:t>あげた</a:t>
            </a:r>
            <a:endParaRPr lang="zh-CN" altLang="en-US">
              <a:latin typeface="思源黑体 Bold" panose="020B0800000000000000" charset="-122"/>
              <a:ea typeface="思源黑体 Bold" panose="020B0800000000000000" charset="-122"/>
              <a:cs typeface="思源黑体 Bold" panose="020B08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P73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979805" y="920750"/>
            <a:ext cx="10758170" cy="5443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Ⅴ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たら～た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确定条件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　行く＋たら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→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行ったら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意义：表示确定的或一次性的前后依存关系。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译文：一······就······；······之后（竟然）就······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接续：</a:t>
            </a:r>
            <a:r>
              <a:rPr kumimoji="0" lang="zh-CN" altLang="zh-CN" sz="20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Ｖた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+たら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说明：主句动作要在从句动作、变化的基础上发生，即从句的情况发生在先，主句的动作进行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在后。常用于表示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意外性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的结果。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：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(1)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よく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説明したら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、入れてもらえました。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        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いれて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         (2)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本屋へ雑誌を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買いに行ったら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、高校時代の友達に会って、びっくりした。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         (3)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駅に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着いたら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、電車はもう来ていました。</a:t>
            </a:r>
            <a:endParaRPr lang="en-US" altLang="ja-JP" sz="2400" dirty="0">
              <a:solidFill>
                <a:prstClr val="black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u="sng" dirty="0">
                <a:solidFill>
                  <a:schemeClr val="bg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平仮名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(4)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昼は暑かったのですが、夜に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なったら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、寒くなりました。</a:t>
            </a:r>
            <a:r>
              <a:rPr kumimoji="0" lang="ja-JP" altLang="en-US" sz="24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け</a:t>
            </a:r>
            <a:r>
              <a:rPr lang="ja-JP" altLang="en-US" sz="2400" dirty="0">
                <a:solidFill>
                  <a:schemeClr val="bg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で</a:t>
            </a:r>
            <a:r>
              <a:rPr lang="ja-JP" altLang="en-US" sz="2200" dirty="0">
                <a:solidFill>
                  <a:schemeClr val="bg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作文を書く。</a:t>
            </a:r>
            <a:endParaRPr lang="en-US" altLang="ja-JP" sz="2200" dirty="0">
              <a:solidFill>
                <a:schemeClr val="bg1"/>
              </a:solidFill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452353" y="1441292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15581" y="4376909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46810" y="1463040"/>
            <a:ext cx="97555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思源黑体 Bold" panose="020B0800000000000000" charset="-122"/>
                <a:ea typeface="思源黑体 Bold" panose="020B0800000000000000" charset="-122"/>
              </a:rPr>
              <a:t>一到家，就看到小王来了</a:t>
            </a:r>
            <a:endParaRPr lang="zh-CN" altLang="en-US" sz="2800">
              <a:latin typeface="思源黑体 Bold" panose="020B0800000000000000" charset="-122"/>
              <a:ea typeface="思源黑体 Bold" panose="020B0800000000000000" charset="-122"/>
            </a:endParaRPr>
          </a:p>
          <a:p>
            <a:endParaRPr lang="zh-CN" altLang="en-US" sz="2800">
              <a:latin typeface="思源黑体 Bold" panose="020B0800000000000000" charset="-122"/>
              <a:ea typeface="思源黑体 Bold" panose="020B0800000000000000" charset="-122"/>
            </a:endParaRPr>
          </a:p>
          <a:p>
            <a:r>
              <a:rPr lang="ja-JP" altLang="zh-CN" sz="2800">
                <a:latin typeface="思源黑体 Bold" panose="020B0800000000000000" charset="-122"/>
                <a:ea typeface="思源黑体 Bold" panose="020B0800000000000000" charset="-122"/>
              </a:rPr>
              <a:t>家に着いたら、王さんを見ました</a:t>
            </a:r>
            <a:endParaRPr lang="ja-JP" altLang="zh-CN" sz="2800">
              <a:latin typeface="思源黑体 Bold" panose="020B0800000000000000" charset="-122"/>
              <a:ea typeface="思源黑体 Bold" panose="020B08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</a:pPr>
            <a:r>
              <a:rPr lang="ja-JP" altLang="en-US" sz="2400" b="1" dirty="0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</a:t>
            </a:r>
            <a:endParaRPr lang="ja-JP" altLang="en-US" sz="2400" b="1" dirty="0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去博物馆之后，发现今天竟然休息。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今早起床之后，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发现竟然</a:t>
            </a:r>
            <a:r>
              <a:rPr lang="zh-CN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正在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下雪。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r>
              <a:rPr lang="ja-JP" altLang="en-US" sz="2400" b="1" dirty="0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P73-74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38671" y="655686"/>
            <a:ext cx="10675299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～おかげで／～おかげだ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积极的原因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表示引发积极结果的原因</a:t>
            </a: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lang="ja-JP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译文：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多亏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</a:t>
            </a:r>
            <a:r>
              <a:rPr lang="ja-JP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幸亏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；托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的福</a:t>
            </a:r>
            <a:endParaRPr kumimoji="0" lang="ja-JP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接续</a:t>
            </a:r>
            <a:r>
              <a:rPr kumimoji="0" lang="ja-JP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：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名词＋の／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动词、形容词连体形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＋おかげで／だ</a:t>
            </a:r>
            <a:endParaRPr lang="en-US" altLang="zh-CN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</a:t>
            </a:r>
            <a:r>
              <a:rPr lang="ja-JP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(1)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本当に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渡辺さんのおかげです</a:t>
            </a:r>
            <a:r>
              <a:rPr lang="ja-JP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endParaRPr lang="ja-JP" altLang="ja-JP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      (2)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高橋さんのおかげで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、日本語が上手になりました</a:t>
            </a:r>
            <a:r>
              <a:rPr lang="ja-JP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endParaRPr lang="ja-JP" altLang="zh-CN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      (3)</a:t>
            </a:r>
            <a:r>
              <a:rPr lang="ja-JP" altLang="en-US" sz="2400" dirty="0">
                <a:solidFill>
                  <a:prstClr val="black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みなんが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頑張ってくれたおかげで</a:t>
            </a:r>
            <a:r>
              <a:rPr lang="ja-JP" altLang="en-US" sz="2400" dirty="0">
                <a:solidFill>
                  <a:prstClr val="black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、試合で優勝しました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endParaRPr lang="en-US" altLang="ja-JP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>
                <a:prstClr val="black"/>
              </a:buClr>
              <a:defRPr/>
            </a:pPr>
            <a:r>
              <a:rPr lang="ja-JP" altLang="en-US" sz="2400" u="sng" dirty="0">
                <a:solidFill>
                  <a:schemeClr val="bg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平</a:t>
            </a:r>
            <a:r>
              <a:rPr lang="en-US" altLang="ja-JP" sz="2400" u="sng" dirty="0">
                <a:solidFill>
                  <a:schemeClr val="bg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(4)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成績がよかったおかげで</a:t>
            </a:r>
            <a:r>
              <a:rPr lang="ja-JP" altLang="en-US" sz="2400" dirty="0">
                <a:solidFill>
                  <a:prstClr val="black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、奨学金（しょうがくきん）をもらえました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endParaRPr lang="en-US" altLang="ja-JP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u="sng" dirty="0">
                <a:solidFill>
                  <a:schemeClr val="bg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平仮</a:t>
            </a:r>
            <a:r>
              <a:rPr lang="en-US" altLang="ja-JP" sz="2400" u="sng" dirty="0">
                <a:solidFill>
                  <a:schemeClr val="bg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(5)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体調がよくなったのは、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たばことお酒をやめたおかげです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☞</a:t>
            </a:r>
            <a:r>
              <a:rPr lang="ja-JP" altLang="en-US" sz="2000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「～おかげ」</a:t>
            </a:r>
            <a:r>
              <a:rPr lang="zh-CN" altLang="en-US" sz="2000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有时也可用于反语、表示讽刺的话语效果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u="sng" dirty="0">
                <a:solidFill>
                  <a:schemeClr val="bg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平仮</a:t>
            </a:r>
            <a:r>
              <a:rPr lang="en-US" altLang="ja-JP" sz="2400" u="sng" dirty="0">
                <a:solidFill>
                  <a:schemeClr val="bg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(6)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君のおかげで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、先生に𠮟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られた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</a:t>
            </a:r>
            <a:r>
              <a:rPr lang="en-US" altLang="zh-CN" sz="2400" dirty="0">
                <a:solidFill>
                  <a:prstClr val="black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被批评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】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叱る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しかる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269940" y="1387279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502350" y="3372794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</a:pPr>
            <a:r>
              <a:rPr lang="ja-JP" altLang="en-US" sz="2400" b="1" dirty="0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</a:t>
            </a:r>
            <a:endParaRPr lang="ja-JP" altLang="en-US" sz="2400" b="1" dirty="0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多亏了丰富的水，培育出了美味的大米。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米こめ　育てる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多亏老师表扬了我，我才有了自信。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褒めるほめる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 dirty="0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ja-JP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P74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38671" y="849996"/>
            <a:ext cx="10675299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～</a:t>
            </a:r>
            <a:r>
              <a:rPr lang="ja-JP" altLang="en-US" sz="28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うちに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时间范围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表示在某状态持续的时间范围内，尽快进行后叙的动作</a:t>
            </a: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lang="ja-JP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译文：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趁着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</a:t>
            </a: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时候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接续：动词的词典形／Ⅴている／Ⅴない＋うちに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形容词的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连体形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＋うちに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名词＋の＋うちに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说明：主句的句末一般为命令、要求、愿望、劝诱、意图等表达方式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527C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(1)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冷めないうちに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食べてください 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。さめない</a:t>
            </a:r>
            <a:endParaRPr kumimoji="0" lang="ja-JP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      (2)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中国に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いるうちに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、一度京劇を見てみたい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V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てみる　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宋体" panose="02010600030101010101" pitchFamily="2" charset="-122"/>
                <a:cs typeface="Kozuka Gothic Pro R" panose="020B0400000000000000" pitchFamily="34" charset="-128"/>
                <a:sym typeface="+mn-ea"/>
              </a:rPr>
              <a:t>试一试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      (3)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友達がアメリカに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留学しているうちに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、遊びに行きたい。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u="sng" dirty="0">
                <a:solidFill>
                  <a:schemeClr val="bg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平仮</a:t>
            </a:r>
            <a:r>
              <a:rPr lang="en-US" altLang="ja-JP" sz="2400" u="sng" dirty="0">
                <a:solidFill>
                  <a:schemeClr val="bg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(4)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忘れないうちに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メモしてください。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269941" y="1447904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519459" y="4693976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ja-JP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P74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999301" y="1023351"/>
            <a:ext cx="10675299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～うちに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时间范围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表示在某状态持续的时间范围内，尽快进行后叙的动作</a:t>
            </a: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lang="ja-JP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译文：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趁着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</a:t>
            </a: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时候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接续：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动词的词典形／Ⅴている／Ⅴない＋うちに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形容词的连体形＋うちに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名词＋の＋うちに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说明：主句的句末一般为命令、要求、愿望、劝诱、意图等表达方式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527C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5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)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若いうちに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やりたいことをやったほうがいい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endParaRPr kumimoji="0" lang="ja-JP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      (6)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元気なうちに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、あちこち旅行してみたいと思います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      (7)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学生のうちに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たくさん本を読んでください。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264379" y="1498505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519459" y="4693976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ja-JP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練習</a:t>
                </a:r>
                <a:endParaRPr kumimoji="0" lang="ja-JP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330" y="1203960"/>
            <a:ext cx="105225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+mn-cs"/>
                <a:sym typeface="+mn-ea"/>
              </a:rPr>
              <a:t>翻訳（ほんやく）しましょう。</a:t>
            </a:r>
            <a:endParaRPr kumimoji="0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趁着休息，做大扫除。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趁着还没有忘记，做下笔记会比较好哟。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趁老师没有发现，我们赶紧跑吧。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逃げるにげる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ja-JP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P74-75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999301" y="1023351"/>
            <a:ext cx="10675299" cy="566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もう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加强语义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＞　　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对后面的动词起到加强语义的作用，带有说话人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吃惊或感叹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的语气</a:t>
            </a: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lang="ja-JP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译文：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</a:t>
            </a: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这就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；快要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接续：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もう＋动词</a:t>
            </a:r>
            <a:endParaRPr lang="en-US" altLang="zh-CN" sz="2000" dirty="0">
              <a:solidFill>
                <a:srgbClr val="527C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(1)</a:t>
            </a:r>
            <a:r>
              <a:rPr lang="ja-JP" altLang="en-US" sz="2400" dirty="0">
                <a:solidFill>
                  <a:prstClr val="black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王：しゃあ、僕はこれで</a:t>
            </a:r>
            <a:r>
              <a:rPr lang="en-US" altLang="zh-CN" sz="2400" dirty="0">
                <a:latin typeface="Kozuka Gothic Pro R" panose="020B0400000000000000" pitchFamily="34" charset="-128"/>
                <a:ea typeface="宋体" panose="02010600030101010101" pitchFamily="2" charset="-122"/>
                <a:cs typeface="Kozuka Gothic Pro R" panose="020B0400000000000000" pitchFamily="34" charset="-128"/>
                <a:sym typeface="+mn-ea"/>
              </a:rPr>
              <a:t>·····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　　失礼します</a:t>
            </a:r>
            <a:endParaRPr kumimoji="0" lang="ja-JP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          渡辺：えっ、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もう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帰るんですか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(2)</a:t>
            </a:r>
            <a:r>
              <a:rPr lang="en-US" altLang="ja-JP" sz="2400" dirty="0">
                <a:solidFill>
                  <a:prstClr val="black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A</a:t>
            </a:r>
            <a:r>
              <a:rPr lang="ja-JP" altLang="en-US" sz="2400" dirty="0">
                <a:solidFill>
                  <a:prstClr val="black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：そろそろ出かけます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en-US" altLang="ja-JP" sz="2400" dirty="0">
                <a:solidFill>
                  <a:prstClr val="black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          B</a:t>
            </a:r>
            <a:r>
              <a:rPr lang="ja-JP" altLang="en-US" sz="2400" dirty="0">
                <a:solidFill>
                  <a:prstClr val="black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：えっ、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もう</a:t>
            </a:r>
            <a:r>
              <a:rPr lang="ja-JP" altLang="en-US" sz="2400" dirty="0">
                <a:solidFill>
                  <a:prstClr val="black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出かけるんですか。約束の時間の２時間</a:t>
            </a:r>
            <a:r>
              <a:rPr lang="ja-JP" altLang="en-US" sz="2400" dirty="0">
                <a:solidFill>
                  <a:prstClr val="black"/>
                </a:solidFill>
                <a:highlight>
                  <a:srgbClr val="FFFF00"/>
                </a:highlight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も</a:t>
            </a:r>
            <a:r>
              <a:rPr lang="ja-JP" altLang="en-US" sz="2400" dirty="0">
                <a:solidFill>
                  <a:prstClr val="black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前ですよ。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平仮</a:t>
            </a:r>
            <a:r>
              <a:rPr kumimoji="0" lang="en-US" altLang="ja-JP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(3)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もう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休憩するんですか。練習を始めてから、まだ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15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分ですよ。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endParaRPr lang="en-US" altLang="zh-CN" sz="2400" b="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宋体" panose="02010600030101010101" pitchFamily="2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1050" y="1387279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形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4335" y="2278380"/>
            <a:ext cx="2792095" cy="724535"/>
          </a:xfrm>
          <a:prstGeom prst="rect">
            <a:avLst/>
          </a:prstGeom>
        </p:spPr>
      </p:pic>
      <p:pic>
        <p:nvPicPr>
          <p:cNvPr id="26" name="图形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7140" y="5260340"/>
            <a:ext cx="7018655" cy="724535"/>
          </a:xfrm>
          <a:prstGeom prst="rect">
            <a:avLst/>
          </a:prstGeom>
        </p:spPr>
      </p:pic>
      <p:pic>
        <p:nvPicPr>
          <p:cNvPr id="12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390" y="3629025"/>
            <a:ext cx="5790565" cy="72453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286192" y="1237954"/>
            <a:ext cx="930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渡辺：</a:t>
            </a:r>
            <a:endParaRPr lang="ja-JP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4390" y="1546860"/>
            <a:ext cx="2497455" cy="805815"/>
          </a:xfrm>
          <a:prstGeom prst="rect">
            <a:avLst/>
          </a:prstGeom>
        </p:spPr>
      </p:pic>
      <p:sp>
        <p:nvSpPr>
          <p:cNvPr id="7" name="矩形: 圆角 6"/>
          <p:cNvSpPr/>
          <p:nvPr/>
        </p:nvSpPr>
        <p:spPr>
          <a:xfrm>
            <a:off x="464818" y="578195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235315" y="2269490"/>
            <a:ext cx="25711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おかえりなさい。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64615" y="1717040"/>
            <a:ext cx="1569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 dirty="0">
                <a:solidFill>
                  <a:schemeClr val="accent1">
                    <a:lumMod val="7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ただいま</a:t>
            </a:r>
            <a:r>
              <a:rPr lang="ja-JP" altLang="en-US" sz="2000" dirty="0">
                <a:solidFill>
                  <a:schemeClr val="tx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</a:t>
            </a:r>
            <a:endParaRPr lang="ja-JP" altLang="en-US" sz="2000" dirty="0">
              <a:solidFill>
                <a:schemeClr val="tx1"/>
              </a:solidFill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690" y="1894633"/>
            <a:ext cx="765916" cy="781984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13"/>
            </p:custDataLst>
          </p:nvPr>
        </p:nvSpPr>
        <p:spPr>
          <a:xfrm>
            <a:off x="9968865" y="1941195"/>
            <a:ext cx="915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 l="3797" t="3636" r="55729" b="13346"/>
          <a:stretch>
            <a:fillRect/>
          </a:stretch>
        </p:blipFill>
        <p:spPr>
          <a:xfrm flipH="1">
            <a:off x="511810" y="941070"/>
            <a:ext cx="601345" cy="7010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44534" y1="39171" x2="44534" y2="39171"/>
                        <a14:foregroundMark x1="45749" y1="43779" x2="45749" y2="43779"/>
                        <a14:foregroundMark x1="55466" y1="44700" x2="55466" y2="44700"/>
                        <a14:foregroundMark x1="49393" y1="49309" x2="49393" y2="49309"/>
                        <a14:foregroundMark x1="51012" y1="58525" x2="51012" y2="58525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" y="3068020"/>
            <a:ext cx="830580" cy="86042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19"/>
            </p:custDataLst>
          </p:nvPr>
        </p:nvSpPr>
        <p:spPr>
          <a:xfrm>
            <a:off x="1168082" y="3323814"/>
            <a:ext cx="915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20"/>
            </p:custDataLst>
          </p:nvPr>
        </p:nvSpPr>
        <p:spPr>
          <a:xfrm>
            <a:off x="1342390" y="3660775"/>
            <a:ext cx="50520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こんにちは。高橋さん、大丈夫です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か。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19" name="文本框 18"/>
          <p:cNvSpPr txBox="1"/>
          <p:nvPr>
            <p:custDataLst>
              <p:tags r:id="rId21"/>
            </p:custDataLst>
          </p:nvPr>
        </p:nvSpPr>
        <p:spPr>
          <a:xfrm>
            <a:off x="4467225" y="5288280"/>
            <a:ext cx="63392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あれ、王さん。どうしてここに</a:t>
            </a:r>
            <a:r>
              <a:rPr lang="en-US" altLang="ja-JP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·····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11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690" y="4742851"/>
            <a:ext cx="765916" cy="781984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23"/>
            </p:custDataLst>
          </p:nvPr>
        </p:nvSpPr>
        <p:spPr>
          <a:xfrm>
            <a:off x="9968864" y="4953200"/>
            <a:ext cx="915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>
            <p:custDataLst>
              <p:tags r:id="rId24"/>
            </p:custDataLst>
          </p:nvPr>
        </p:nvSpPr>
        <p:spPr>
          <a:xfrm>
            <a:off x="659765" y="311785"/>
            <a:ext cx="9556750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P69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（王は、高橋が病気になってずっと寝ていると聞き、寮へ</a:t>
            </a:r>
            <a:r>
              <a:rPr lang="ja-JP" altLang="en-US" sz="2000" u="sng" dirty="0">
                <a:solidFill>
                  <a:schemeClr val="accent1">
                    <a:lumMod val="7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お見舞い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に来た）</a:t>
            </a:r>
            <a:endParaRPr lang="en-US" altLang="zh-CN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530915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630301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583814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622286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会話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新出単語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文法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練習用単語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105429" cy="619376"/>
            <a:chOff x="-1" y="301841"/>
            <a:chExt cx="4105429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105429" cy="619376"/>
              <a:chOff x="-1" y="301841"/>
              <a:chExt cx="4105429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27795" y="380696"/>
                <a:ext cx="30776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P19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3791" y="33934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10820" y="842645"/>
            <a:ext cx="11353800" cy="5920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謝る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（あやまる）③＜自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道歉；赔罪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お礼を言う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寝不足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（ねぶそく）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⓪②＜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睡眠不足；缺觉</a:t>
            </a:r>
            <a:endParaRPr lang="en-US" altLang="ja-JP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重い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（おもい）⓪＜形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重（的）；沉重（的）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軽いかるい</a:t>
            </a:r>
            <a:endParaRPr lang="ja-JP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返事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（へんじ）③＜名・自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Ⅲ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回信；回答；答复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返事がない～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成績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（せいせき）⓪＜名＞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成绩</a:t>
            </a:r>
            <a:r>
              <a:rPr lang="ja-JP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いい・</a:t>
            </a:r>
            <a:r>
              <a:rPr lang="ja-JP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悪い</a:t>
            </a:r>
            <a:endParaRPr lang="ja-JP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火事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（かじ）①＜名＞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火灾；着火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家事かじ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彼氏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（かれし）①＜名＞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男朋友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彼女かのじょ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休講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（きゅうこう）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＜名・自他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Ⅲ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dirty="0">
                <a:solidFill>
                  <a:srgbClr val="527C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停课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P20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10616" y="827455"/>
            <a:ext cx="11326873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9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合宿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（がっしゅく）⓪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＜名・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Ⅲ 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班级等以研修为目的的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外出住宿</a:t>
            </a:r>
            <a:r>
              <a:rPr lang="ja-JP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en-US" altLang="ja-JP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0"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治る</a:t>
            </a:r>
            <a:r>
              <a:rPr kumimoji="0" lang="ja-JP" altLang="en-US" sz="2400" i="0" u="none" strike="noStrike" kern="1200" cap="none" spc="0" normalizeH="0" baseline="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（なおる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②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治好；痊愈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病気が治った　　　治す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0"/>
              <a:defRPr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講演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（こうえん）⓪ ＜名・自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Ⅲ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演讲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0"/>
              <a:defRPr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天ぷら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（てんぷら）⓪＜名＞</a:t>
            </a:r>
            <a:r>
              <a:rPr lang="ja-JP" altLang="en-US" sz="24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 </a:t>
            </a: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葡萄牙语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tempero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的译词</a:t>
            </a: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油炸食品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0"/>
              <a:defRPr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受付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（うけつけ）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＞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医院、诊所等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挂号处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前台接待处；受理；接受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0"/>
              <a:defRPr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回復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（かいふく）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名・自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Ⅲ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康复；恢复；复原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体力が回復する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0"/>
              <a:defRPr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豊か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（ゆたか）①＜形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丰富（的）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体力を回復する</a:t>
            </a:r>
            <a:endParaRPr lang="en-US" altLang="ja-JP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0"/>
              <a:defRPr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育つ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（そだつ）②＜自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成长；养育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長沙で育った　　を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育てる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P20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307022" y="971773"/>
            <a:ext cx="11326873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7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イワシ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沙丁鱼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7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子育て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（こそだて）②＜名＞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育儿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育て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7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サポート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（support）②＜名・他Ⅲ＞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支援；支持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7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育児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（いくじ）①＜名＞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育儿</a:t>
            </a:r>
            <a:endParaRPr lang="en-US" altLang="ja-JP" sz="2400" dirty="0">
              <a:solidFill>
                <a:srgbClr val="527C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7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両立</a:t>
            </a:r>
            <a:r>
              <a:rPr kumimoji="0" lang="ja-JP" altLang="en-US" sz="2400" b="0" i="0" u="none" strike="noStrike" kern="1200" cap="none" spc="0" normalizeH="0" baseline="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+mn-cs"/>
              </a:rPr>
              <a:t>（りょう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りつ）⓪＜名・自Ⅲ＞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平衡；兼顾</a:t>
            </a:r>
            <a:endParaRPr lang="en-US" altLang="ja-JP" sz="2400" dirty="0">
              <a:solidFill>
                <a:srgbClr val="527C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7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出かける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（でかける）⓪＜自Ⅱ＞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外出；出门；到外面去</a:t>
            </a:r>
            <a:endParaRPr lang="en-US" altLang="ja-JP" sz="2400" dirty="0">
              <a:solidFill>
                <a:srgbClr val="527C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7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お詫び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（おわび）⓪＜名＞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道歉</a:t>
            </a:r>
            <a:endParaRPr lang="en-US" altLang="ja-JP" sz="2400" dirty="0">
              <a:solidFill>
                <a:srgbClr val="527C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7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お礼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（おれい）⓪＜名＞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感谢；酬谢；谢辞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お礼を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言う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ja-JP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方正宋刻本秀楷简体" panose="02000000000000000000" charset="-122"/>
                    <a:ea typeface="方正宋刻本秀楷简体" panose="02000000000000000000" charset="-122"/>
                    <a:cs typeface="+mn-cs"/>
                  </a:rPr>
                  <a:t>練習用単語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方正宋刻本秀楷简体" panose="02000000000000000000" charset="-122"/>
                    <a:ea typeface="方正宋刻本秀楷简体" panose="02000000000000000000" charset="-122"/>
                    <a:cs typeface="+mn-cs"/>
                  </a:rPr>
                  <a:t>（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方正宋刻本秀楷简体" panose="02000000000000000000" charset="-122"/>
                    <a:ea typeface="方正宋刻本秀楷简体" panose="02000000000000000000" charset="-122"/>
                    <a:cs typeface="+mn-cs"/>
                  </a:rPr>
                  <a:t>P20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方正宋刻本秀楷简体" panose="02000000000000000000" charset="-122"/>
                    <a:ea typeface="方正宋刻本秀楷简体" panose="02000000000000000000" charset="-122"/>
                    <a:cs typeface="+mn-cs"/>
                  </a:rPr>
                  <a:t>）</a:t>
                </a:r>
                <a:endPara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charset="-122"/>
                  <a:ea typeface="方正宋刻本秀楷简体" panose="02000000000000000000" charset="-122"/>
                  <a:cs typeface="+mn-cs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432231" y="1166545"/>
            <a:ext cx="1132687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25"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+mn-cs"/>
              </a:rPr>
              <a:t>感謝</a:t>
            </a:r>
            <a:r>
              <a:rPr kumimoji="0" lang="ja-JP" altLang="en-US" sz="2400" b="0" i="0" u="none" strike="noStrike" kern="1200" cap="none" spc="0" normalizeH="0" baseline="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+mn-cs"/>
              </a:rPr>
              <a:t>（かんしゃ）①＜名・自Ⅲ＞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感谢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25"/>
              <a:defRPr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全員</a:t>
            </a:r>
            <a:r>
              <a:rPr kumimoji="0" lang="ja-JP" altLang="en-US" sz="2400" b="0" i="0" u="none" strike="noStrike" kern="1200" cap="none" spc="0" normalizeH="0" baseline="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+mn-cs"/>
              </a:rPr>
              <a:t>（ぜんいん）⓪＜名＞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全员，所有人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556" y="2654709"/>
            <a:ext cx="9856783" cy="2477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941" y="3604334"/>
            <a:ext cx="4148037" cy="32536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93504" y="612844"/>
            <a:ext cx="7999204" cy="5908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小王听到高桥由于生病，一直在休息，便到寝室来看望她了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渡边：我回来了</a:t>
            </a: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高桥：欢迎回来</a:t>
            </a: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</a:t>
            </a: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：你好，高桥桑，身体还好吗</a:t>
            </a: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高桥：诶，王桑，为什么会在这</a:t>
            </a: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</a:t>
            </a: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：从渡边桑那里听说高桥桑因为生病休息了好几天，很担心，于是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···</a:t>
            </a: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高桥：所以就来看望我了啊，谢谢。但是，男生应该不能进这个寝室才对啊</a:t>
            </a: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</a:t>
            </a: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：是的，但是，真的很担心，所以就拜托渡边桑跟宿管阿姨说明了。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渡边：虽然花费了点时间，但是好好说明了之后，就让他进来了，很幸运。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</a:t>
            </a: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：是的，真是多亏了渡边桑。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高桥：原来是这样啊</a:t>
            </a: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</a:t>
            </a: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：高桥桑，身体状况如何</a:t>
            </a: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高桥：托你的福，已经好很多了。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</a:t>
            </a: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：这样啊，那我就放心了。对了，这个，是在附近买的热粥，请收下。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高桥：哇，闻起来很香。谢谢。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</a:t>
            </a:r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快趁热吃吧。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高桥：嗯嗯。对了，前段时间去音乐会的时候，对你生气了真是对不起。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</a:t>
            </a: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：没事，都是怪我没有打电话联系你。不用在意，那么，我就先告辞了</a:t>
            </a: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渡边：诶？就要回去了吗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</a:t>
            </a: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：嗯，高桥桑，请好好的休息。那么，我就走了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高桥：好的，再见，真是太感谢你了。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963" y="355106"/>
            <a:ext cx="2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课文翻译</a:t>
            </a:r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形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4095" y="3256280"/>
            <a:ext cx="7252335" cy="1240790"/>
          </a:xfrm>
          <a:prstGeom prst="rect">
            <a:avLst/>
          </a:prstGeom>
        </p:spPr>
      </p:pic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形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2010" y="1602740"/>
            <a:ext cx="10041255" cy="12655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4534" y1="39171" x2="44534" y2="39171"/>
                        <a14:foregroundMark x1="45749" y1="43779" x2="45749" y2="43779"/>
                        <a14:foregroundMark x1="55466" y1="44700" x2="55466" y2="44700"/>
                        <a14:foregroundMark x1="49393" y1="49309" x2="49393" y2="49309"/>
                        <a14:foregroundMark x1="51012" y1="58525" x2="51012" y2="58525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" y="1045499"/>
            <a:ext cx="830580" cy="86042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1150937" y="1299527"/>
            <a:ext cx="915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1214755" y="1712595"/>
            <a:ext cx="8813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渡辺さんから、高橋さんが病気</a:t>
            </a:r>
            <a:r>
              <a:rPr lang="ja-JP" altLang="en-US" sz="2000" dirty="0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で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何日も授業を休んでいる</a:t>
            </a:r>
            <a:r>
              <a:rPr lang="ja-JP" altLang="en-US" sz="2000" dirty="0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と聞いて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、心配に</a:t>
            </a:r>
            <a:r>
              <a:rPr lang="ja-JP" altLang="en-US" sz="2000" dirty="0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なって</a:t>
            </a:r>
            <a:r>
              <a:rPr lang="en-US" altLang="ja-JP" sz="2000" dirty="0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·····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3651250" y="3286125"/>
            <a:ext cx="71551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それで</a:t>
            </a:r>
            <a:r>
              <a:rPr lang="ja-JP" altLang="en-US" sz="2000" dirty="0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来てくれた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んですか。すみません。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でも、この寮に男性は入れない</a:t>
            </a:r>
            <a:r>
              <a:rPr lang="ja-JP" altLang="en-US" sz="2000" dirty="0">
                <a:highlight>
                  <a:srgbClr val="FFFF00"/>
                </a:highlight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はず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ですよね。</a:t>
            </a:r>
            <a:r>
              <a:rPr lang="en-US" altLang="ja-JP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 </a:t>
            </a:r>
            <a:endParaRPr lang="en-US" altLang="ja-JP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690" y="2902378"/>
            <a:ext cx="765916" cy="781984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16"/>
            </p:custDataLst>
          </p:nvPr>
        </p:nvSpPr>
        <p:spPr>
          <a:xfrm>
            <a:off x="9968865" y="2948940"/>
            <a:ext cx="915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形 1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2010" y="4969510"/>
            <a:ext cx="9794240" cy="12655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4534" y1="39171" x2="44534" y2="39171"/>
                        <a14:foregroundMark x1="45749" y1="43779" x2="45749" y2="43779"/>
                        <a14:foregroundMark x1="55466" y1="44700" x2="55466" y2="44700"/>
                        <a14:foregroundMark x1="49393" y1="49309" x2="49393" y2="49309"/>
                        <a14:foregroundMark x1="51012" y1="58525" x2="51012" y2="58525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" y="4497070"/>
            <a:ext cx="830580" cy="860425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19"/>
            </p:custDataLst>
          </p:nvPr>
        </p:nvSpPr>
        <p:spPr>
          <a:xfrm>
            <a:off x="1150936" y="4715452"/>
            <a:ext cx="915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20"/>
            </p:custDataLst>
          </p:nvPr>
        </p:nvSpPr>
        <p:spPr>
          <a:xfrm>
            <a:off x="1155065" y="4969510"/>
            <a:ext cx="82264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ええ。でも、本当に心配だったから、渡辺さんに</a:t>
            </a:r>
            <a:r>
              <a:rPr lang="ja-JP" altLang="en-US" sz="2000" u="sng" dirty="0">
                <a:solidFill>
                  <a:schemeClr val="accent1">
                    <a:lumMod val="7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頼んで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、寮のおばさんに説明する</a:t>
            </a:r>
            <a:r>
              <a:rPr lang="ja-JP" altLang="en-US" sz="2000" dirty="0">
                <a:highlight>
                  <a:srgbClr val="FFFF00"/>
                </a:highlight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の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を手伝っ</a:t>
            </a:r>
            <a:r>
              <a:rPr lang="ja-JP" altLang="en-US" sz="2000" dirty="0">
                <a:highlight>
                  <a:srgbClr val="FFFF00"/>
                </a:highlight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てもらった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んです。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21" name="矩形 20"/>
          <p:cNvSpPr/>
          <p:nvPr>
            <p:custDataLst>
              <p:tags r:id="rId21"/>
            </p:custDataLst>
          </p:nvPr>
        </p:nvSpPr>
        <p:spPr>
          <a:xfrm>
            <a:off x="659765" y="311785"/>
            <a:ext cx="9556750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P69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（王は、高橋が病気になってずっと寝ていると聞き、寮へお見舞いに来た）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659765" y="311785"/>
            <a:ext cx="843216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（高橋は体の調子が悪くなり、日本人の医者がいる病院へ行く）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659765" y="311785"/>
            <a:ext cx="9556750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P69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（王は、高橋が病気になってずっと寝ていると聞き、寮へお見舞いに来た）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1280378" y="1285599"/>
            <a:ext cx="930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渡辺：</a:t>
            </a:r>
            <a:endParaRPr lang="ja-JP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形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390" y="1546860"/>
            <a:ext cx="7653655" cy="1039495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1364615" y="1642745"/>
            <a:ext cx="71227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tx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ちょっと時間がかかりましたが、よく説明し</a:t>
            </a:r>
            <a:r>
              <a:rPr lang="ja-JP" altLang="en-US" sz="2000" dirty="0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たら</a:t>
            </a:r>
            <a:r>
              <a:rPr lang="ja-JP" altLang="en-US" sz="2000" dirty="0">
                <a:solidFill>
                  <a:schemeClr val="tx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、入れてもらえまし</a:t>
            </a:r>
            <a:r>
              <a:rPr lang="ja-JP" altLang="en-US" sz="2000" dirty="0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た</a:t>
            </a:r>
            <a:r>
              <a:rPr lang="ja-JP" altLang="en-US" sz="2000" dirty="0">
                <a:solidFill>
                  <a:schemeClr val="tx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</a:t>
            </a:r>
            <a:r>
              <a:rPr lang="ja-JP" altLang="en-US" sz="2000" u="sng" dirty="0">
                <a:solidFill>
                  <a:schemeClr val="accent1">
                    <a:lumMod val="7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ラッキー</a:t>
            </a:r>
            <a:r>
              <a:rPr lang="ja-JP" altLang="en-US" sz="2000" dirty="0">
                <a:solidFill>
                  <a:schemeClr val="tx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でした。</a:t>
            </a:r>
            <a:endParaRPr lang="ja-JP" altLang="en-US" sz="2000" dirty="0">
              <a:solidFill>
                <a:schemeClr val="tx1"/>
              </a:solidFill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3797" t="3636" r="55729" b="13346"/>
          <a:stretch>
            <a:fillRect/>
          </a:stretch>
        </p:blipFill>
        <p:spPr>
          <a:xfrm flipH="1">
            <a:off x="573480" y="1131915"/>
            <a:ext cx="718185" cy="836295"/>
          </a:xfrm>
          <a:prstGeom prst="rect">
            <a:avLst/>
          </a:prstGeom>
        </p:spPr>
      </p:pic>
      <p:pic>
        <p:nvPicPr>
          <p:cNvPr id="16" name="图形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70805" y="3023235"/>
            <a:ext cx="6033770" cy="7245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44534" y1="39171" x2="44534" y2="39171"/>
                        <a14:foregroundMark x1="45749" y1="43779" x2="45749" y2="43779"/>
                        <a14:foregroundMark x1="55466" y1="44700" x2="55466" y2="44700"/>
                        <a14:foregroundMark x1="49393" y1="49309" x2="49393" y2="49309"/>
                        <a14:foregroundMark x1="51012" y1="58525" x2="51012" y2="58525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91520" y="2558436"/>
            <a:ext cx="830580" cy="860425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10212070" y="2686071"/>
            <a:ext cx="915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5360670" y="3096260"/>
            <a:ext cx="56248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ええ。本当に渡辺さんの</a:t>
            </a:r>
            <a:r>
              <a:rPr lang="ja-JP" altLang="en-US" sz="2000" u="sng" dirty="0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おかげ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です。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22" name="图形 1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77900" y="4204335"/>
            <a:ext cx="3712210" cy="724535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21"/>
            </p:custDataLst>
          </p:nvPr>
        </p:nvSpPr>
        <p:spPr>
          <a:xfrm>
            <a:off x="1202690" y="4232275"/>
            <a:ext cx="33432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そうだったんですか。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43687" y="3749693"/>
            <a:ext cx="765916" cy="781984"/>
          </a:xfrm>
          <a:prstGeom prst="rect">
            <a:avLst/>
          </a:prstGeom>
        </p:spPr>
      </p:pic>
      <p:sp>
        <p:nvSpPr>
          <p:cNvPr id="28" name="文本框 27"/>
          <p:cNvSpPr txBox="1"/>
          <p:nvPr>
            <p:custDataLst>
              <p:tags r:id="rId25"/>
            </p:custDataLst>
          </p:nvPr>
        </p:nvSpPr>
        <p:spPr>
          <a:xfrm>
            <a:off x="1193577" y="3922077"/>
            <a:ext cx="915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形 12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37605" y="5189855"/>
            <a:ext cx="4966970" cy="72453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44534" y1="39171" x2="44534" y2="39171"/>
                        <a14:foregroundMark x1="45749" y1="43779" x2="45749" y2="43779"/>
                        <a14:foregroundMark x1="55466" y1="44700" x2="55466" y2="44700"/>
                        <a14:foregroundMark x1="49393" y1="49309" x2="49393" y2="49309"/>
                        <a14:foregroundMark x1="51012" y1="58525" x2="51012" y2="58525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91520" y="4725035"/>
            <a:ext cx="830580" cy="860425"/>
          </a:xfrm>
          <a:prstGeom prst="rect">
            <a:avLst/>
          </a:prstGeom>
        </p:spPr>
      </p:pic>
      <p:sp>
        <p:nvSpPr>
          <p:cNvPr id="32" name="文本框 31"/>
          <p:cNvSpPr txBox="1"/>
          <p:nvPr>
            <p:custDataLst>
              <p:tags r:id="rId28"/>
            </p:custDataLst>
          </p:nvPr>
        </p:nvSpPr>
        <p:spPr>
          <a:xfrm>
            <a:off x="10212070" y="4852670"/>
            <a:ext cx="915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29"/>
            </p:custDataLst>
          </p:nvPr>
        </p:nvSpPr>
        <p:spPr>
          <a:xfrm>
            <a:off x="6579870" y="5189855"/>
            <a:ext cx="4624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高橋さん、</a:t>
            </a:r>
            <a:r>
              <a:rPr lang="ja-JP" altLang="en-US" sz="2000" u="sng" dirty="0">
                <a:solidFill>
                  <a:schemeClr val="accent1">
                    <a:lumMod val="7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具合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はどうですか。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659765" y="311785"/>
            <a:ext cx="843216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P59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（高橋は体の調子が悪くなり、日本人の医者がいる病院へ行く）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659765" y="311785"/>
            <a:ext cx="9556750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P69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（王は、高橋が病気になってずっと寝ていると聞き、寮へお見舞いに来た）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</p:txBody>
      </p:sp>
      <p:pic>
        <p:nvPicPr>
          <p:cNvPr id="26" name="图形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4260" y="1280795"/>
            <a:ext cx="6108065" cy="724535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1289050" y="1308735"/>
            <a:ext cx="56559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おかげさまで、</a:t>
            </a:r>
            <a:r>
              <a:rPr lang="ja-JP" altLang="en-US" sz="2000" u="sng" dirty="0">
                <a:solidFill>
                  <a:schemeClr val="accent1">
                    <a:lumMod val="7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だいぶ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よくなりました。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9840" y="864663"/>
            <a:ext cx="765916" cy="781984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1202690" y="960755"/>
            <a:ext cx="915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形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15465" y="2470150"/>
            <a:ext cx="9389110" cy="12776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4534" y1="39171" x2="44534" y2="39171"/>
                        <a14:foregroundMark x1="45749" y1="43779" x2="45749" y2="43779"/>
                        <a14:foregroundMark x1="55466" y1="44700" x2="55466" y2="44700"/>
                        <a14:foregroundMark x1="49393" y1="49309" x2="49393" y2="49309"/>
                        <a14:foregroundMark x1="51012" y1="58525" x2="51012" y2="58525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91520" y="2005330"/>
            <a:ext cx="830580" cy="86042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17"/>
            </p:custDataLst>
          </p:nvPr>
        </p:nvSpPr>
        <p:spPr>
          <a:xfrm>
            <a:off x="10212070" y="2132965"/>
            <a:ext cx="915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8"/>
            </p:custDataLst>
          </p:nvPr>
        </p:nvSpPr>
        <p:spPr>
          <a:xfrm>
            <a:off x="2117725" y="2470150"/>
            <a:ext cx="9087485" cy="1033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そうですか。</a:t>
            </a:r>
            <a:r>
              <a:rPr lang="ja-JP" altLang="en-US" sz="2000" u="sng" dirty="0">
                <a:solidFill>
                  <a:schemeClr val="accent1">
                    <a:lumMod val="7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安心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しました。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あ、これ、近くで買ってきた</a:t>
            </a:r>
            <a:r>
              <a:rPr lang="ja-JP" altLang="en-US" sz="2000" u="sng" dirty="0">
                <a:solidFill>
                  <a:schemeClr val="accent1">
                    <a:lumMod val="7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おかゆ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ですが、</a:t>
            </a:r>
            <a:r>
              <a:rPr lang="ja-JP" altLang="en-US" sz="2000" u="sng" dirty="0">
                <a:solidFill>
                  <a:schemeClr val="accent1">
                    <a:lumMod val="7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よかったら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、どうぞ。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22" name="图形 1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225" y="4200525"/>
            <a:ext cx="5057140" cy="121666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20"/>
            </p:custDataLst>
          </p:nvPr>
        </p:nvSpPr>
        <p:spPr>
          <a:xfrm>
            <a:off x="1202690" y="4232275"/>
            <a:ext cx="47859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わあ、いいにおいですね。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ありがとうございます。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8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33615" y="3817722"/>
            <a:ext cx="760095" cy="781685"/>
          </a:xfrm>
          <a:prstGeom prst="rect">
            <a:avLst/>
          </a:prstGeom>
        </p:spPr>
      </p:pic>
      <p:sp>
        <p:nvSpPr>
          <p:cNvPr id="28" name="文本框 27"/>
          <p:cNvSpPr txBox="1"/>
          <p:nvPr>
            <p:custDataLst>
              <p:tags r:id="rId22"/>
            </p:custDataLst>
          </p:nvPr>
        </p:nvSpPr>
        <p:spPr>
          <a:xfrm>
            <a:off x="1176540" y="3880587"/>
            <a:ext cx="9080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形 12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13295" y="5574030"/>
            <a:ext cx="3813810" cy="72453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4534" y1="39171" x2="44534" y2="39171"/>
                        <a14:foregroundMark x1="45749" y1="43779" x2="45749" y2="43779"/>
                        <a14:foregroundMark x1="55466" y1="44700" x2="55466" y2="44700"/>
                        <a14:foregroundMark x1="49393" y1="49309" x2="49393" y2="49309"/>
                        <a14:foregroundMark x1="51012" y1="58525" x2="51012" y2="58525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91520" y="5120640"/>
            <a:ext cx="830580" cy="860425"/>
          </a:xfrm>
          <a:prstGeom prst="rect">
            <a:avLst/>
          </a:prstGeom>
        </p:spPr>
      </p:pic>
      <p:sp>
        <p:nvSpPr>
          <p:cNvPr id="32" name="文本框 31"/>
          <p:cNvSpPr txBox="1"/>
          <p:nvPr>
            <p:custDataLst>
              <p:tags r:id="rId25"/>
            </p:custDataLst>
          </p:nvPr>
        </p:nvSpPr>
        <p:spPr>
          <a:xfrm>
            <a:off x="10212070" y="5248275"/>
            <a:ext cx="915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26"/>
            </p:custDataLst>
          </p:nvPr>
        </p:nvSpPr>
        <p:spPr>
          <a:xfrm>
            <a:off x="7637145" y="5585460"/>
            <a:ext cx="34105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さあ、</a:t>
            </a:r>
            <a:r>
              <a:rPr lang="ja-JP" altLang="en-US" sz="2000" u="sng" dirty="0">
                <a:solidFill>
                  <a:schemeClr val="accent1">
                    <a:lumMod val="7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冷めない</a:t>
            </a:r>
            <a:r>
              <a:rPr lang="ja-JP" altLang="en-US" sz="2000" dirty="0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うちに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874" y="312023"/>
            <a:ext cx="4343723" cy="5108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P2</a:t>
            </a:r>
            <a:r>
              <a:rPr lang="zh-CN" altLang="en-US" sz="20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：</a:t>
            </a:r>
            <a:r>
              <a:rPr lang="ja-JP" altLang="en-US" sz="20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（春節の</a:t>
            </a:r>
            <a:r>
              <a:rPr lang="ja-JP" altLang="en-US" sz="2000" b="1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休暇</a:t>
            </a:r>
            <a:r>
              <a:rPr lang="ja-JP" altLang="en-US" sz="20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に王の家に行く）</a:t>
            </a:r>
            <a:endParaRPr lang="en-US" altLang="zh-CN" sz="20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659765" y="311785"/>
            <a:ext cx="843216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P59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（高橋は体の調子が悪くなり、日本人の医者がいる病院へ行く）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形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260" y="1280795"/>
            <a:ext cx="9006840" cy="126682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289050" y="1308735"/>
            <a:ext cx="84867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いただきます。</a:t>
            </a:r>
            <a:r>
              <a:rPr lang="ja-JP" altLang="en-US" sz="2000" u="sng" dirty="0">
                <a:solidFill>
                  <a:schemeClr val="accent1">
                    <a:lumMod val="7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そうだ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！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000" u="sng" dirty="0">
                <a:solidFill>
                  <a:schemeClr val="accent1">
                    <a:lumMod val="7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このあいだ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のコンサートのときは、怒ってすみませんでした。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9840" y="864663"/>
            <a:ext cx="765916" cy="781984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1289050" y="1022235"/>
            <a:ext cx="915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659765" y="311785"/>
            <a:ext cx="9556750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P69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（王は、高橋が病気になってずっと寝ていると聞き、寮へお見舞いに来た）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</p:txBody>
      </p:sp>
      <p:pic>
        <p:nvPicPr>
          <p:cNvPr id="16" name="图形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52090" y="2907665"/>
            <a:ext cx="8452485" cy="12649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4534" y1="39171" x2="44534" y2="39171"/>
                        <a14:foregroundMark x1="45749" y1="43779" x2="45749" y2="43779"/>
                        <a14:foregroundMark x1="55466" y1="44700" x2="55466" y2="44700"/>
                        <a14:foregroundMark x1="49393" y1="49309" x2="49393" y2="49309"/>
                        <a14:foregroundMark x1="51012" y1="58525" x2="51012" y2="58525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93425" y="2442845"/>
            <a:ext cx="828675" cy="86042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17"/>
            </p:custDataLst>
          </p:nvPr>
        </p:nvSpPr>
        <p:spPr>
          <a:xfrm>
            <a:off x="10213975" y="2570480"/>
            <a:ext cx="9131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8"/>
            </p:custDataLst>
          </p:nvPr>
        </p:nvSpPr>
        <p:spPr>
          <a:xfrm>
            <a:off x="2614295" y="2907665"/>
            <a:ext cx="8590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いいえ。電話をしなかった僕のほうが悪かったんです。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気にしないでください。じゃあ、僕はこれで</a:t>
            </a:r>
            <a:r>
              <a:rPr lang="en-US" altLang="ja-JP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······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18" name="文本框 17"/>
          <p:cNvSpPr txBox="1"/>
          <p:nvPr>
            <p:custDataLst>
              <p:tags r:id="rId19"/>
            </p:custDataLst>
          </p:nvPr>
        </p:nvSpPr>
        <p:spPr>
          <a:xfrm>
            <a:off x="1289050" y="5067300"/>
            <a:ext cx="11118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渡辺</a:t>
            </a:r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ja-JP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形 9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34390" y="5335270"/>
            <a:ext cx="4431665" cy="76263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3"/>
            </p:custDataLst>
          </p:nvPr>
        </p:nvSpPr>
        <p:spPr>
          <a:xfrm>
            <a:off x="1289050" y="5469255"/>
            <a:ext cx="371411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えっ、</a:t>
            </a:r>
            <a:r>
              <a:rPr lang="ja-JP" altLang="en-US" sz="2000" u="sng" dirty="0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もう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帰るんですか。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/>
          <a:srcRect l="3797" t="3636" r="55729" b="13346"/>
          <a:stretch>
            <a:fillRect/>
          </a:stretch>
        </p:blipFill>
        <p:spPr>
          <a:xfrm flipH="1">
            <a:off x="570865" y="5093335"/>
            <a:ext cx="718185" cy="836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874" y="312023"/>
            <a:ext cx="4343723" cy="5108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P2</a:t>
            </a:r>
            <a:r>
              <a:rPr lang="zh-CN" altLang="en-US" sz="20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：</a:t>
            </a:r>
            <a:r>
              <a:rPr lang="ja-JP" altLang="en-US" sz="20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（春節の</a:t>
            </a:r>
            <a:r>
              <a:rPr lang="ja-JP" altLang="en-US" sz="2000" b="1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休暇</a:t>
            </a:r>
            <a:r>
              <a:rPr lang="ja-JP" altLang="en-US" sz="20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に王の家に行く）</a:t>
            </a:r>
            <a:endParaRPr lang="en-US" altLang="zh-CN" sz="20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659765" y="311785"/>
            <a:ext cx="843216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P59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（高橋は体の調子が悪くなり、日本人の医者がいる病院へ行く）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59765" y="311785"/>
            <a:ext cx="9556750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P69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（王は、高橋が病気になってずっと寝ていると聞き、寮へお見舞いに来た）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</p:txBody>
      </p:sp>
      <p:pic>
        <p:nvPicPr>
          <p:cNvPr id="4" name="图形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010" y="1602740"/>
            <a:ext cx="6443345" cy="12655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4534" y1="39171" x2="44534" y2="39171"/>
                        <a14:foregroundMark x1="45749" y1="43779" x2="45749" y2="43779"/>
                        <a14:foregroundMark x1="55466" y1="44700" x2="55466" y2="44700"/>
                        <a14:foregroundMark x1="49393" y1="49309" x2="49393" y2="49309"/>
                        <a14:foregroundMark x1="51012" y1="58525" x2="51012" y2="58525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4820" y="1162685"/>
            <a:ext cx="830580" cy="86042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904875" y="1265555"/>
            <a:ext cx="915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1155065" y="1602740"/>
            <a:ext cx="59080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ええ。高橋さん、ゆっくり休んでくださいね。じゃあ、また。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27" name="图形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62550" y="3256280"/>
            <a:ext cx="5643880" cy="124079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14"/>
            </p:custDataLst>
          </p:nvPr>
        </p:nvSpPr>
        <p:spPr>
          <a:xfrm>
            <a:off x="5250180" y="3286125"/>
            <a:ext cx="55562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じゃあ、また。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本当にいろいろどうもありがとう。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690" y="2902378"/>
            <a:ext cx="765916" cy="781984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18"/>
            </p:custDataLst>
          </p:nvPr>
        </p:nvSpPr>
        <p:spPr>
          <a:xfrm>
            <a:off x="9968865" y="2948940"/>
            <a:ext cx="915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PP_MARK_KEY" val="c677261e-140a-4ba3-81d9-b376cab2ecaf"/>
  <p:tag name="COMMONDATA" val="eyJoZGlkIjoiYTk3OTEzMTcyZWRjNmUwN2Q4OGIyZDNjODJkMWQyNDgifQ=="/>
  <p:tag name="commondata" val="eyJoZGlkIjoiY2Q0MjVkMjNjN2IyNTQxYWU3ZTg4MjI5YTdiMDZiZTAifQ==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7448</Words>
  <Application>WPS 演示</Application>
  <PresentationFormat>宽屏</PresentationFormat>
  <Paragraphs>579</Paragraphs>
  <Slides>46</Slides>
  <Notes>36</Notes>
  <HiddenSlides>13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5" baseType="lpstr">
      <vt:lpstr>Arial</vt:lpstr>
      <vt:lpstr>宋体</vt:lpstr>
      <vt:lpstr>Wingdings</vt:lpstr>
      <vt:lpstr>Kozuka Gothic Pro R</vt:lpstr>
      <vt:lpstr>Yu Gothic UI Semilight</vt:lpstr>
      <vt:lpstr>微软雅黑</vt:lpstr>
      <vt:lpstr>UD Digi Kyokasho N-R</vt:lpstr>
      <vt:lpstr>方正静蕾简体</vt:lpstr>
      <vt:lpstr>方正兰亭粗黑_GBK</vt:lpstr>
      <vt:lpstr>Kozuka Gothic Pr6N R</vt:lpstr>
      <vt:lpstr>Arial Unicode MS</vt:lpstr>
      <vt:lpstr>Calibri Light</vt:lpstr>
      <vt:lpstr>Calibri</vt:lpstr>
      <vt:lpstr>思源黑体 Bold</vt:lpstr>
      <vt:lpstr>黑体</vt:lpstr>
      <vt:lpstr>Calibri</vt:lpstr>
      <vt:lpstr>方正宋刻本秀楷简体</vt:lpstr>
      <vt:lpstr>MS PGothic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lastModifiedBy>EDY</cp:lastModifiedBy>
  <cp:revision>254</cp:revision>
  <dcterms:created xsi:type="dcterms:W3CDTF">2015-10-24T12:28:00Z</dcterms:created>
  <dcterms:modified xsi:type="dcterms:W3CDTF">2024-03-05T06:51:20Z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7E6751C8D0394D84B4216A8266841B97_12</vt:lpwstr>
  </property>
</Properties>
</file>