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476" r:id="rId5"/>
    <p:sldId id="291" r:id="rId6"/>
    <p:sldId id="276" r:id="rId7"/>
    <p:sldId id="351" r:id="rId8"/>
    <p:sldId id="352" r:id="rId9"/>
    <p:sldId id="353" r:id="rId10"/>
    <p:sldId id="354" r:id="rId11"/>
    <p:sldId id="355" r:id="rId12"/>
    <p:sldId id="292" r:id="rId13"/>
    <p:sldId id="295" r:id="rId14"/>
    <p:sldId id="330" r:id="rId15"/>
    <p:sldId id="331" r:id="rId16"/>
    <p:sldId id="332" r:id="rId17"/>
    <p:sldId id="426" r:id="rId18"/>
    <p:sldId id="293" r:id="rId19"/>
    <p:sldId id="333" r:id="rId20"/>
    <p:sldId id="456" r:id="rId21"/>
    <p:sldId id="335" r:id="rId22"/>
    <p:sldId id="458" r:id="rId23"/>
    <p:sldId id="336" r:id="rId24"/>
    <p:sldId id="459" r:id="rId25"/>
    <p:sldId id="553" r:id="rId26"/>
    <p:sldId id="339" r:id="rId27"/>
    <p:sldId id="460" r:id="rId28"/>
    <p:sldId id="340" r:id="rId29"/>
    <p:sldId id="461" r:id="rId30"/>
    <p:sldId id="300" r:id="rId31"/>
    <p:sldId id="462" r:id="rId32"/>
    <p:sldId id="294" r:id="rId33"/>
    <p:sldId id="314" r:id="rId34"/>
    <p:sldId id="342" r:id="rId35"/>
    <p:sldId id="343" r:id="rId36"/>
    <p:sldId id="344" r:id="rId37"/>
    <p:sldId id="345" r:id="rId38"/>
    <p:sldId id="265" r:id="rId39"/>
    <p:sldId id="512" r:id="rId40"/>
    <p:sldId id="513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2" autoAdjust="0"/>
    <p:restoredTop sz="93340" autoAdjust="0"/>
  </p:normalViewPr>
  <p:slideViewPr>
    <p:cSldViewPr snapToGrid="0">
      <p:cViewPr varScale="1">
        <p:scale>
          <a:sx n="84" d="100"/>
          <a:sy n="84" d="100"/>
        </p:scale>
        <p:origin x="1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没有重点单词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b="0" dirty="0">
              <a:solidFill>
                <a:prstClr val="black"/>
              </a:solidFill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勉強の仕方は人によって違う。</a:t>
            </a:r>
            <a:r>
              <a:rPr lang="en-US" altLang="ja-JP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起きる時間は曜日によって違う。</a:t>
            </a:r>
            <a:endParaRPr lang="en-US" altLang="ja-JP" sz="1200" b="1" dirty="0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チャーハンはどうやって作るんですか。</a:t>
            </a:r>
            <a:r>
              <a:rPr lang="ja-JP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刺身はどうやって食べるんですか。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手紙の書き方　</a:t>
            </a:r>
            <a:r>
              <a:rPr lang="en-US" altLang="ja-JP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予習の仕方</a:t>
            </a:r>
            <a:endParaRPr lang="ja-JP" altLang="en-US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dirty="0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答案1每个国家的节假日不一样，使用外国日历时要注意。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Kozuka Gothic Pr6N R" panose="020B0400000000000000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歯を磨いてから寝ます。</a:t>
            </a:r>
            <a:r>
              <a:rPr lang="ja-JP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日本語を少し勉強してから、日本に留学しました。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春节的饺子和平常的饺子有点不同，春节的饺子会在其中的一个里面，放入一个很特别的东西。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渡辺さんだけと話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す。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母は兄だけにお菓子を買う。　この秘密は君だけに教える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因为有点头痛，所以早一个小时回家了。</a:t>
            </a: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花の匂いがしました。ちょっと寒気がします。</a:t>
            </a:r>
            <a:endParaRPr lang="zh-CN" altLang="ja-JP" sz="1200" dirty="0">
              <a:solidFill>
                <a:prstClr val="black"/>
              </a:solidFill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charset="-128"/>
                <a:ea typeface="Kozuka Gothic Pr6N R" panose="020B0400000000000000" charset="-128"/>
                <a:cs typeface="+mn-cs"/>
              </a:rPr>
              <a:t>乗換のとき電車をまちがえた。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Kozuka Gothic Pr6N R" panose="020B040000000000000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Kozuka Gothic Pr6N R" panose="020B0400000000000000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charset="-128"/>
                <a:ea typeface="宋体" panose="02010600030101010101" pitchFamily="2" charset="-122"/>
                <a:cs typeface="+mn-cs"/>
              </a:rPr>
              <a:t>基本動作。　入場の順序をきめる　　（工作的）次序，步骤，程序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charset="-128"/>
                <a:ea typeface="Kozuka Gothic Pr6N R" panose="020B0400000000000000" charset="-128"/>
                <a:cs typeface="+mn-cs"/>
              </a:rPr>
              <a:t>背を比べる</a:t>
            </a:r>
            <a:endParaRPr kumimoji="0" lang="ja-JP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Kozuka Gothic Pr6N R" panose="020B0400000000000000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没有重点单词</a:t>
            </a:r>
            <a:endParaRPr lang="ja-JP" altLang="zh-CN" dirty="0">
              <a:effectLst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6.xml"/><Relationship Id="rId10" Type="http://schemas.openxmlformats.org/officeDocument/2006/relationships/notesSlide" Target="../notesSlides/notesSlide8.xml"/><Relationship Id="rId1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6.xml"/><Relationship Id="rId1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8.xml"/><Relationship Id="rId3" Type="http://schemas.openxmlformats.org/officeDocument/2006/relationships/slide" Target="slide3.xml"/><Relationship Id="rId2" Type="http://schemas.openxmlformats.org/officeDocument/2006/relationships/slide" Target="slide36.xml"/><Relationship Id="rId1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28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slide" Target="slide24.xml"/><Relationship Id="rId6" Type="http://schemas.openxmlformats.org/officeDocument/2006/relationships/slide" Target="slide1.xml"/><Relationship Id="rId5" Type="http://schemas.openxmlformats.org/officeDocument/2006/relationships/slide" Target="slide21.xml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slide" Target="slide19.xml"/><Relationship Id="rId11" Type="http://schemas.microsoft.com/office/2007/relationships/hdphoto" Target="../media/image9.wdp"/><Relationship Id="rId10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35667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1</a:t>
            </a:r>
            <a:r>
              <a:rPr lang="ja-JP" altLang="en-US" sz="48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春節</a:t>
            </a:r>
            <a:endParaRPr lang="zh-CN" altLang="en-US" sz="4800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ユニット１　春節の</a:t>
            </a:r>
            <a:r>
              <a:rPr lang="ja-JP" altLang="en-US" sz="2400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習慣</a:t>
            </a:r>
            <a:endParaRPr lang="ja-JP" altLang="en-US" sz="2400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5937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鲁鲁修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" y="1129665"/>
            <a:ext cx="12103100" cy="5358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休暇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きゅうか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）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休假；放假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地方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（ちほう）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①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（与首都，中央相对的）地方；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たいてい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⓪＜副・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：基本上；大都；多半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大抵　　　　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飾りつけ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（かざりつけ）⓪＜名＞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：装饰；点缀　 かざる　つける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ふだん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『普段』①＜副・名＞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：平时；平常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大みそか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（大晦日）③＜名＞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：除夕；大年三十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どうやって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①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：如何；怎样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037005"/>
            <a:ext cx="1132687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作り方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（つくりかた）⓪＜名＞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：做法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；制作方法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家庭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（かてい）⓪＜名＞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：家庭　家事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ニラ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『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韮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〗⓪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：韭菜　　　細かいこと　　細かいお金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細かい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（こまかい）③＜形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：细小；碎　　細い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刻む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（きざむ）⓪＜他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：切碎；刻；印刻　こころに彼女の優しさ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を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刻む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（ぶた）⓪＜名＞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：猪　いのしし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ひき肉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（ひきにく）⓪＜名＞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：肉馅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具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（ぐ）⓪①＜名＞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：馅儿；菜码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まぜる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（混ぜる・交ぜる）②＜他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：搅拌；和　　</a:t>
            </a:r>
            <a:endParaRPr lang="en-US" altLang="ja-JP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包む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（つつむ）②＜他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：包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；包装；包裹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ゆでる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茹でる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〗②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：煮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；焯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水ギョーザ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（すい餃子）③＜名＞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：水饺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（かたち）⓪＜名＞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外形；形状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昔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（むかし）⓪＜名＞</a:t>
            </a:r>
            <a:r>
              <a:rPr lang="zh-CN" altLang="ja-JP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过去；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ja-JP" sz="24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540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似る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（にる）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：像；相似　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縁起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（えんぎ）⓪＜名＞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：缘由；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预兆；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兆头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特別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（とくべつ）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⓪＜名・形Ⅱ＞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：特别；格外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コイン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（coin）①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：硬币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6"/>
            </a:pPr>
            <a:r>
              <a:rPr kumimoji="0" lang="ja-JP" altLang="en-US" sz="2400" b="1" i="0" u="none" strike="noStrike" kern="1200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ナッツ</a:t>
            </a:r>
            <a:r>
              <a:rPr kumimoji="0" lang="ja-JP" altLang="en-US" sz="240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（nuts）①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：果仁；坚果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6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飴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（あめ）⓪＜名＞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饴糖；糖果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せっかく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⓪＜名・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副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煞费苦心；好不容易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115" y="1417320"/>
            <a:ext cx="11327130" cy="422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お宅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（おたく）⓪＜名＞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：您家；府上（礼貌说法）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9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（あじ）⓪＜名＞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：味道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心配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（しんぱい）⓪＜名・形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：担心；惦记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ja-JP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50021"/>
            <a:ext cx="10675299" cy="561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N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によって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（違う）（基準）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意义：表示判断的依据或根据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译文：根据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而不同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接续：名词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によって           </a:t>
            </a:r>
            <a:r>
              <a:rPr lang="ja-JP" altLang="en-US" sz="2000" u="sng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によって違います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zh-CN" altLang="ja-JP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春節の準備は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地方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によって違います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この単語は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時代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意味が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違います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r>
              <a:rPr lang="zh-CN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 </a:t>
            </a:r>
            <a:endParaRPr lang="zh-CN" altLang="en-US" sz="2400" u="sng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u="sng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考えが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違います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  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メニューは季節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変わります。　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charset="-128"/>
              <a:ea typeface="Kozuka Gothic Pr6N R" panose="020B0400000000000000" charset="-128"/>
              <a:cs typeface="+mn-cs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学习的方法因人而异。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勉強のしかた</a:t>
            </a:r>
            <a:endParaRPr lang="ja-JP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起床的时间根据星期不同而不同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。起きる　時間　曜日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5991" y="921116"/>
            <a:ext cx="10675299" cy="545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どうやって～んですか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询问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方式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意义：询问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行为、动作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的方式、方法或事件的过程。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译文：怎么样.....；如何.....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どうやって＋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动词连体形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＋んですか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ギョーザは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どうやって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作る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この食べ物は初めて見ました。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どうやって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食べる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すみませんが、駅までは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どうやって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行く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李さんは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どうやって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日本語を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勉強している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2160270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能够说明做事情的方法和手段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能够讲述自己的经历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能够比较或说明文化、习惯等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041265" cy="232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1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①によって（違う）（基準）　　　　　　　　　　　  ③V方（方法）</a:t>
            </a:r>
            <a:b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</a:b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⑤だけ＋格助词（限定）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endParaRPr lang="en-US" altLang="ja-JP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   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286500" y="4602480"/>
            <a:ext cx="4556125" cy="1723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➁どうやって～んですか（询问方式）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Vてから（先后顺序）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　　　　　　　  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⑥Nがする（感受）</a:t>
            </a:r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炒饭要怎么做呀？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チャーハン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刺身要怎么吃呀？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刺身さしみ　　刺し身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5991" y="684261"/>
            <a:ext cx="10675299" cy="62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V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方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方法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　食べ方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行为、动作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的方式、方法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译文：....法；....的方法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动词的第一连用形＋方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勉強する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勉強のしかた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说明：动词带「を格」补足语时，由「NをV」变成「NのV方」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ギョーザの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作り方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は家庭によって違います。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高橋さんは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北京ダックの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食べ方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を知りませんでした。</a:t>
            </a:r>
            <a:endParaRPr lang="en-US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図書館への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行き方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を教えてください。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図書館へ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行きかた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旅行会社の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検索の仕方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を説明しました。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手紙を書く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en-US" sz="2400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ja-JP" altLang="en-US" sz="240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予習をする　　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en-US" altLang="ja-JP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国（　）休日が</a:t>
            </a:r>
            <a:r>
              <a:rPr lang="en-US" altLang="ja-JP" sz="2400" b="1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違う</a:t>
            </a:r>
            <a:r>
              <a:rPr lang="en-US" altLang="ja-JP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ので、外国製のカレンダーを使うときは気をつけよう。</a:t>
            </a:r>
            <a:endParaRPr lang="en-US" altLang="ja-JP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b="1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１、によって</a:t>
            </a:r>
            <a:endParaRPr lang="en-US" altLang="ja-JP" sz="2400" b="1">
              <a:solidFill>
                <a:schemeClr val="tx1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２、にとって</a:t>
            </a:r>
            <a:endParaRPr lang="en-US" altLang="ja-JP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３、にたいして</a:t>
            </a:r>
            <a:endParaRPr lang="en-US" altLang="ja-JP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４、について</a:t>
            </a:r>
            <a:endParaRPr lang="en-US" altLang="ja-JP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5991" y="653781"/>
            <a:ext cx="10675299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Ｖて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から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先后顺序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  手を洗った後で、ご飯を食べる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意义：表示动作的先后顺序，后面的动作以前面的动作为基础、条件。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译文：先....，再.....；....之后（再）.....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接续：Vて＋から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ギョーザは、具をよく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まぜてから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皮に包みます。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野菜を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洗ってから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切ります。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A：急いで映画館に行きましょうか。　　　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B：いいえ、食事を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してから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行きましょう。　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「Vてから」还可以表达以某事为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契机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发生的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日本に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来てから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３か月になる。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大学に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入ってから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、ずっと家庭教師のアルバイトをしている。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291590"/>
            <a:ext cx="112890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先刷牙，再睡觉。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みがく</a:t>
            </a:r>
            <a:endParaRPr lang="zh-CN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我稍微学习了一点日语后，再去日本留学了。</a:t>
            </a:r>
            <a:endParaRPr lang="zh-CN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先洗手再吃饭。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　洗う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6815" y="921385"/>
            <a:ext cx="10696575" cy="5855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だけ＋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格助词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限定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意义：表示限定。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译文：仅有....，只有....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接续：名词+だけ+格助词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说明：「だけ」后接「が/を」时，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「が/を」可以省略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春節のギョーザはいつもと違って、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一つだけに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特別なものを入れるんです。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子供は平仮名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だけ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作文を書きます。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王さん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だけ（が）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日本に行きます。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(4)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うちのギョーザは白菜と豚肉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だけ（を）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入れます。</a:t>
            </a: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平仮名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だけ</a:t>
            </a:r>
            <a:r>
              <a:rPr lang="ja-JP" altLang="en-US" sz="24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</a:t>
            </a:r>
            <a:r>
              <a:rPr lang="ja-JP" altLang="en-US" sz="22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作文を書く。</a:t>
            </a:r>
            <a:endParaRPr lang="en-US" altLang="ja-JP" sz="2200" dirty="0">
              <a:solidFill>
                <a:schemeClr val="bg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4300" y="1113790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只要你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就够了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只靠才能不能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成功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848726"/>
            <a:ext cx="10675299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N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がする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感受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人的器官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所感受到的气味、味道、声音或者生理、心理状态等。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译文：听到声音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（声がする）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;闻到气味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（匂いがする）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音おとがする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尝出味道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（味がする）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；感到....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（気がする/感じがする）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接续：（连体修饰语+）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名词+がする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：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（１）王さんのお宅のギョーザはどんな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味がする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んでしょうね。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（２）隣の部屋からコーヒーの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匂いがします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（３）このキャンディ「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糖果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」はリンゴの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味がする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（４）何度も練習して上手になった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気がする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（５）ちょっと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頭痛がしていました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から、一時間早く家に帰ったのです。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53110" y="1376680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我感觉在哪里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见过他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ja-JP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どこかで彼に会った気がする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感觉有点冷。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さむけ　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827405"/>
            <a:ext cx="11353800" cy="6030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内容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（ないよう）⓪＜名＞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：内容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確認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（かくにん）⓪＜名・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まとめる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总结；归纳；整理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（れい）①＜名＞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例；例子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倣う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（ならう）②＜他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模仿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しょうゆ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醤油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〗⓪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：酱油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お酢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（おす）⓪②＜名＞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：醋（美化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用法）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つける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 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：蘸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；带上；附着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616" y="1080820"/>
            <a:ext cx="1132687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わさび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山葵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〗①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＜名＞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：绿芥末　</a:t>
            </a:r>
            <a:endParaRPr lang="ja-JP" altLang="en-US" sz="24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チャーハン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①＜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炒饭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たまご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（卵・玉子）② 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鸡蛋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炒める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（いためる）③ 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炒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3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乗換</a:t>
            </a:r>
            <a:r>
              <a:rPr kumimoji="0" lang="ja-JP" altLang="en-US" sz="240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のりかえ・乗り換え）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＜名・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换乘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電車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を乗り換える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4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歯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（は）① 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：牙；牙齿　　　　　　　　　　　　山手線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乗り換える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4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磨く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（みがく）⓪＜他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：刷（牙）；擦（皮鞋、玻璃）；磨炼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4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聴く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（きく）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听；聆听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07136" y="827455"/>
            <a:ext cx="1132687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7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感じ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（かんじ）⓪＜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感觉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7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バナナ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banana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）①＜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香蕉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7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（はな）②＜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花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匂い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（におい）②＜名＞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气味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（こえ）① 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声；声音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風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（かぜ）⓪ 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目まい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（めまい）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头晕；目眩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寒気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（さむけ）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感觉冷；打寒战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90195" y="848995"/>
            <a:ext cx="11353800" cy="5890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動作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（どうさ）①＜名・自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：动作；（机器等）工作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順序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（じゅんじょ）①＜名＞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：顺序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読書会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（どくしょかい）③＜名＞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：读书会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endParaRPr lang="en-US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読書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（どくしょ）①＜名・自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：读书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伝える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（つたえる）⓪ 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：告诉；传达；转达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形式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（けいしき）⓪＜名＞</a:t>
            </a:r>
            <a:r>
              <a:rPr kumimoji="0" lang="zh-CN" altLang="ja-JP" sz="24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：形式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ペア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pair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）①＜名＞</a:t>
            </a:r>
            <a:r>
              <a:rPr kumimoji="0" lang="zh-CN" altLang="ja-JP" sz="24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：一对；（两人或两个）一组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5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手順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（てじゅん）①⓪ 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顺序；次序</a:t>
            </a:r>
            <a:r>
              <a:rPr kumimoji="0" lang="ja-JP" altLang="zh-CN" sz="24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4"/>
            </a:pP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4"/>
            </a:pP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432231" y="1166545"/>
            <a:ext cx="11326873" cy="444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3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となり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（隣）⓪ ＜名＞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邻；邻居；旁边</a:t>
            </a:r>
            <a:r>
              <a:rPr lang="ja-JP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隣の部屋</a:t>
            </a:r>
            <a:endParaRPr lang="ja-JP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比べる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（くらべる）⓪＜他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：比较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背を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比べる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話し合う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（はなしあう）⓪④＜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谈话；商议；对话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知り合う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季節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（きせつ）①②＜名＞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：季节　春　夏　秋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3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場合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（ばあい）⓪＜名＞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：场合；情况下；如果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None/>
              <a:defRPr/>
            </a:pP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6690" y="933605"/>
            <a:ext cx="7577243" cy="548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春节去小王家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高桥：春节的准备，一般都会做些什么呀？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：根据地域会有些不同，我家的话，基本都是大家一起打扫卫生，装饰装饰家里。饭菜的话是我爸做的。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高桥：诶，你父亲吗？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：是的，很好吃哦。我爸很喜欢做饭，平时也经常做。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高桥：这样啊。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：嗯，而且，大年三十家里会一起包饺子吃。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高桥：饺子该怎么做呀。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：制作方法家家都不同呢，我家的话，先将白菜或者韭菜切碎，然后加入猪肉馅。接着把饺子馅充分搅拌后，用饺子皮包好煮熟后就可以吃了。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高桥：啊，是水饺呢。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：是的，因为饺子的形状跟我们以前的钱“元宝”很像，所以寓意很好的哟。还有，春节的饺子和平常的饺子有点不同，春节的饺子会在其中的一个里面，放入一个很特别的东西。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6690" y="933605"/>
            <a:ext cx="7577243" cy="383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高桥：诶？是什么样的东西啊？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：以前是放硬币，现在是放坚果呀糖啊什么的。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~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为什么要放这些特别的东西呀？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：吃到的人新年会有好事发生哦。机会难得今年来一起做吗？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高桥：好啊好啊。王桑家做的饺子到底会是什么味道呢，好期待。啊，王桑家里，我也必须要说中文才行吧。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：是这回事。我爸妈都不懂日语。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高桥：稍微有点担心。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　：没事的，有我在啦。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054" y="1055950"/>
            <a:ext cx="7413459" cy="1430195"/>
            <a:chOff x="729054" y="1228899"/>
            <a:chExt cx="7413459" cy="1430195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7413459" cy="91012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364840" y="1781673"/>
            <a:ext cx="64326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春節の準備は、どんなことをする</a:t>
            </a:r>
            <a:r>
              <a:rPr lang="ja-JP" altLang="en-US" sz="2000" u="sng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60400" y="2486660"/>
            <a:ext cx="10901680" cy="1970405"/>
            <a:chOff x="957943" y="2521979"/>
            <a:chExt cx="10604068" cy="1970191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2989671"/>
              <a:ext cx="10438897" cy="15024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014881" y="2626740"/>
              <a:ext cx="797357" cy="33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P2：（春節の休暇に王の家に行く）</a:t>
            </a:r>
            <a:endParaRPr lang="en-US" altLang="zh-CN" sz="2000" dirty="0">
              <a:latin typeface="MS Mincho" panose="02020609040205080304" charset="-128"/>
              <a:ea typeface="MS Mincho" panose="0202060904020508030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29055" y="4640373"/>
            <a:ext cx="3886488" cy="1430195"/>
            <a:chOff x="729055" y="1228899"/>
            <a:chExt cx="3886488" cy="1430195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3886488" cy="910123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8215" y="3138805"/>
            <a:ext cx="104387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地方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9" action="ppaction://hlinksldjump"/>
              </a:rPr>
              <a:t>によって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違いますけど、うちではたいてい家族みんなで掃除をし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10" action="ppaction://hlinksldjump"/>
              </a:rPr>
              <a:t>た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り春節の飾りつけをし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10" action="ppaction://hlinksldjump"/>
              </a:rPr>
              <a:t>たりする</a:t>
            </a:r>
            <a:r>
              <a:rPr lang="ja-JP" altLang="en-US" sz="2000" u="sng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よ。料理は父が作る</a:t>
            </a:r>
            <a:r>
              <a:rPr lang="ja-JP" altLang="en-US" sz="2000" u="sng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359" y="5338991"/>
            <a:ext cx="3580749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え、お父さんが？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26971" y="876240"/>
            <a:ext cx="8035040" cy="1970191"/>
            <a:chOff x="3526971" y="2521979"/>
            <a:chExt cx="8035040" cy="1970191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26971" y="2989671"/>
              <a:ext cx="7869870" cy="1502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</a:t>
            </a:r>
            <a:r>
              <a:rPr lang="zh-CN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：</a:t>
            </a: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（春節の休暇に王の家に行く）</a:t>
            </a:r>
            <a:endParaRPr lang="en-US" altLang="zh-CN" sz="2000" dirty="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85724" y="1425671"/>
            <a:ext cx="7126514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ええ、おいしいですよ。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父は料理が好きで、ふだんもよく作るんですよ。</a:t>
            </a:r>
            <a:endParaRPr lang="en-US" altLang="ja-JP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8980" y="2870835"/>
            <a:ext cx="3615690" cy="1430020"/>
            <a:chOff x="729055" y="1228899"/>
            <a:chExt cx="2956669" cy="1430195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2956669" cy="91012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383256" y="1414406"/>
              <a:ext cx="2072538" cy="33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72820" y="3683635"/>
            <a:ext cx="337185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へえ、そうなんですか。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92514" y="4143894"/>
            <a:ext cx="9769497" cy="1970191"/>
            <a:chOff x="1792514" y="2521979"/>
            <a:chExt cx="9769497" cy="1970191"/>
          </a:xfrm>
        </p:grpSpPr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92514" y="2989671"/>
              <a:ext cx="9604327" cy="150249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106295" y="4784725"/>
            <a:ext cx="8705850" cy="9232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ええ、それから、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大みそかには家族みんなでギョーザを作って食べるんです。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273126" y="2401665"/>
            <a:ext cx="10288885" cy="2482392"/>
            <a:chOff x="1273126" y="2521979"/>
            <a:chExt cx="10288885" cy="2482392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3126" y="2989671"/>
              <a:ext cx="10123715" cy="20147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P2：（春節の休暇に王の家に行く）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6737" y="3138133"/>
            <a:ext cx="1012371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5" action="ppaction://hlinksldjump"/>
              </a:rPr>
              <a:t>作り方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は家庭によって違うんですけど、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うちは、白菜やニラを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6" action="ppaction://hlinksldjump"/>
              </a:rPr>
              <a:t>細かく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刻んで、豚のひき肉を入れて作るんです。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そして、具をよくまぜ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7" action="ppaction://hlinksldjump"/>
              </a:rPr>
              <a:t>てから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皮に包んでゆでて食べるんです。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9054" y="1055950"/>
            <a:ext cx="4851689" cy="1430195"/>
            <a:chOff x="729054" y="1228899"/>
            <a:chExt cx="4851689" cy="1430195"/>
          </a:xfrm>
        </p:grpSpPr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4851689" cy="91012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83256" y="1809613"/>
            <a:ext cx="425554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12" action="ppaction://hlinksldjump"/>
              </a:rPr>
              <a:t>どうやって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作る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12" action="ppaction://hlinksldjump"/>
              </a:rPr>
              <a:t>んですか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9054" y="4884057"/>
            <a:ext cx="4445289" cy="1430195"/>
            <a:chOff x="729054" y="1228899"/>
            <a:chExt cx="4445289" cy="1430195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4445289" cy="91012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83255" y="5637720"/>
            <a:ext cx="643268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あ、水ギョーザですね。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474595" y="876300"/>
            <a:ext cx="9087485" cy="2361565"/>
            <a:chOff x="2917371" y="2521979"/>
            <a:chExt cx="8644640" cy="1970191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17371" y="2989671"/>
              <a:ext cx="8479470" cy="1502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0014881" y="2626740"/>
              <a:ext cx="797357" cy="28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P2：（春節の休暇に王の家に行く）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77160" y="1437005"/>
            <a:ext cx="8590280" cy="12496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ええ、ギョーザは形が昔のお金“元宝”に似ているので、縁起がいいんですよ。それに、春節のギョーザはいつもと違って、一つだけに特別なものを入れるんです。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9055" y="2870808"/>
            <a:ext cx="3908259" cy="1430195"/>
            <a:chOff x="729055" y="1228899"/>
            <a:chExt cx="3908259" cy="1430195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3908259" cy="91012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027430" y="3596640"/>
            <a:ext cx="37153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えっ、どんなものですか。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4687" y="4143894"/>
            <a:ext cx="9087324" cy="1394623"/>
            <a:chOff x="2474687" y="4143894"/>
            <a:chExt cx="9087324" cy="1394623"/>
          </a:xfrm>
        </p:grpSpPr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74687" y="4628394"/>
              <a:ext cx="8853714" cy="910123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10014881" y="4143894"/>
              <a:ext cx="1547130" cy="819056"/>
              <a:chOff x="10014881" y="2521979"/>
              <a:chExt cx="1547130" cy="81905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40B2B2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4534" y1="39171" x2="44534" y2="39171"/>
                            <a14:foregroundMark x1="45749" y1="43779" x2="45749" y2="43779"/>
                            <a14:foregroundMark x1="55466" y1="44700" x2="55466" y2="44700"/>
                            <a14:foregroundMark x1="49393" y1="49309" x2="49393" y2="49309"/>
                            <a14:foregroundMark x1="51012" y1="58525" x2="51012" y2="58525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9721" y="2521979"/>
                <a:ext cx="932290" cy="819056"/>
              </a:xfrm>
              <a:prstGeom prst="rect">
                <a:avLst/>
              </a:prstGeom>
            </p:spPr>
          </p:pic>
          <p:sp>
            <p:nvSpPr>
              <p:cNvPr id="42" name="文本框 41"/>
              <p:cNvSpPr txBox="1"/>
              <p:nvPr/>
            </p:nvSpPr>
            <p:spPr>
              <a:xfrm>
                <a:off x="10014881" y="2626740"/>
                <a:ext cx="797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1600" dirty="0">
                    <a:ea typeface="Kozuka Gothic Pr6N R" panose="020B0400000000000000" charset="-128"/>
                  </a:rPr>
                  <a:t>王：</a:t>
                </a:r>
                <a:endParaRPr lang="zh-CN" altLang="en-US" sz="1600" dirty="0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677160" y="4851400"/>
            <a:ext cx="8134985" cy="4165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昔はコインだったんですが、今はナッツとか飴とかです。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054" y="1055950"/>
            <a:ext cx="6252317" cy="1430195"/>
            <a:chOff x="729054" y="1228899"/>
            <a:chExt cx="6252317" cy="1430195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6252317" cy="91012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00655" y="1809613"/>
            <a:ext cx="64326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へえ、どうして特別なものを入れるんですか。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06395" y="2486660"/>
            <a:ext cx="8655685" cy="1970405"/>
            <a:chOff x="3824514" y="2521979"/>
            <a:chExt cx="7737497" cy="1970191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24514" y="2989671"/>
              <a:ext cx="7572326" cy="15024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014881" y="2626740"/>
              <a:ext cx="797357" cy="33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P2：（春節の休暇に王の家に行く）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29055" y="4456830"/>
            <a:ext cx="9997002" cy="1839230"/>
            <a:chOff x="729055" y="1228899"/>
            <a:chExt cx="9997002" cy="1839230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9997002" cy="1319158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36595" y="3097530"/>
            <a:ext cx="763905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食べた人は新年にいいことがあるんですよ。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せっかくですから、今年は一緒に作りませんか。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4524" y="5077464"/>
            <a:ext cx="1036265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ええ、ぜひ。王さんのお宅のギョーザはどんな味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hlinkClick r:id="rId9" action="ppaction://hlinksldjump"/>
              </a:rPr>
              <a:t>がする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んでしょうね。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あ、お宅では、私も中国語を話さなくてはいけませんね。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P2：（春節の休暇に王の家に行く）</a:t>
            </a:r>
            <a:endParaRPr lang="ja-JP" altLang="en-US" sz="2000" dirty="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9055" y="2660573"/>
            <a:ext cx="3908259" cy="1430195"/>
            <a:chOff x="729055" y="1228899"/>
            <a:chExt cx="3908259" cy="1430195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5" y="1748971"/>
              <a:ext cx="3908259" cy="91012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29055" y="1228899"/>
              <a:ext cx="765916" cy="78198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364524" y="3420786"/>
            <a:ext cx="3788047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ちょっと心配です。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3829" y="865912"/>
            <a:ext cx="8688182" cy="1394623"/>
            <a:chOff x="2873829" y="4143894"/>
            <a:chExt cx="8688182" cy="1394623"/>
          </a:xfrm>
        </p:grpSpPr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3829" y="4628394"/>
              <a:ext cx="8454572" cy="910123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10014881" y="4143894"/>
              <a:ext cx="1547130" cy="819056"/>
              <a:chOff x="10014881" y="2521979"/>
              <a:chExt cx="1547130" cy="81905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40B2B2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44534" y1="39171" x2="44534" y2="39171"/>
                            <a14:foregroundMark x1="45749" y1="43779" x2="45749" y2="43779"/>
                            <a14:foregroundMark x1="55466" y1="44700" x2="55466" y2="44700"/>
                            <a14:foregroundMark x1="49393" y1="49309" x2="49393" y2="49309"/>
                            <a14:foregroundMark x1="51012" y1="58525" x2="51012" y2="58525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9721" y="2521979"/>
                <a:ext cx="932290" cy="819056"/>
              </a:xfrm>
              <a:prstGeom prst="rect">
                <a:avLst/>
              </a:prstGeom>
            </p:spPr>
          </p:pic>
          <p:sp>
            <p:nvSpPr>
              <p:cNvPr id="42" name="文本框 41"/>
              <p:cNvSpPr txBox="1"/>
              <p:nvPr/>
            </p:nvSpPr>
            <p:spPr>
              <a:xfrm>
                <a:off x="10014881" y="2626740"/>
                <a:ext cx="797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1600" dirty="0">
                    <a:ea typeface="Kozuka Gothic Pr6N R" panose="020B0400000000000000" charset="-128"/>
                  </a:rPr>
                  <a:t>王：</a:t>
                </a:r>
                <a:endParaRPr lang="zh-CN" altLang="en-US" sz="1600" dirty="0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3455670" y="1437005"/>
            <a:ext cx="735647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そうですね。父も母も日本語はわかりませんから。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9541" y="4328838"/>
            <a:ext cx="6692470" cy="1394623"/>
            <a:chOff x="4869541" y="4143894"/>
            <a:chExt cx="6692470" cy="1394623"/>
          </a:xfrm>
        </p:grpSpPr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9541" y="4628394"/>
              <a:ext cx="6458859" cy="91012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0014881" y="4143894"/>
              <a:ext cx="1547130" cy="819056"/>
              <a:chOff x="10014881" y="2521979"/>
              <a:chExt cx="1547130" cy="81905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40B2B2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44534" y1="39171" x2="44534" y2="39171"/>
                            <a14:foregroundMark x1="45749" y1="43779" x2="45749" y2="43779"/>
                            <a14:foregroundMark x1="55466" y1="44700" x2="55466" y2="44700"/>
                            <a14:foregroundMark x1="49393" y1="49309" x2="49393" y2="49309"/>
                            <a14:foregroundMark x1="51012" y1="58525" x2="51012" y2="58525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9721" y="2521979"/>
                <a:ext cx="932290" cy="819056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10014881" y="2626740"/>
                <a:ext cx="797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1600" dirty="0">
                    <a:ea typeface="Kozuka Gothic Pr6N R" panose="020B0400000000000000" charset="-128"/>
                  </a:rPr>
                  <a:t>王：</a:t>
                </a:r>
                <a:endParaRPr lang="zh-CN" altLang="en-US" sz="1600" dirty="0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150847" y="4945125"/>
            <a:ext cx="594269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大丈夫ですよ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。僕がいますから。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4714</Words>
  <Application>WPS 演示</Application>
  <PresentationFormat>宽屏</PresentationFormat>
  <Paragraphs>442</Paragraphs>
  <Slides>38</Slides>
  <Notes>30</Notes>
  <HiddenSlides>16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Kozuka Gothic Pro R</vt:lpstr>
      <vt:lpstr>Yu Gothic UI Semilight</vt:lpstr>
      <vt:lpstr>微软雅黑</vt:lpstr>
      <vt:lpstr>方正兰亭粗黑_GBK</vt:lpstr>
      <vt:lpstr>黑体</vt:lpstr>
      <vt:lpstr>Kozuka Gothic Pr6N R</vt:lpstr>
      <vt:lpstr>MS Mincho</vt:lpstr>
      <vt:lpstr>Arial Unicode MS</vt:lpstr>
      <vt:lpstr>Calibri Light</vt:lpstr>
      <vt:lpstr>Calibri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267</cp:revision>
  <dcterms:created xsi:type="dcterms:W3CDTF">2015-10-24T12:28:00Z</dcterms:created>
  <dcterms:modified xsi:type="dcterms:W3CDTF">2024-01-17T08:32:42Z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D774E92E92514A739B47C8B8EBD082CA</vt:lpwstr>
  </property>
</Properties>
</file>