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0" r:id="rId3"/>
    <p:sldId id="401" r:id="rId5"/>
    <p:sldId id="291" r:id="rId6"/>
    <p:sldId id="276" r:id="rId7"/>
    <p:sldId id="366" r:id="rId8"/>
    <p:sldId id="367" r:id="rId9"/>
    <p:sldId id="368" r:id="rId10"/>
    <p:sldId id="369" r:id="rId11"/>
    <p:sldId id="370" r:id="rId12"/>
    <p:sldId id="402" r:id="rId13"/>
    <p:sldId id="292" r:id="rId14"/>
    <p:sldId id="295" r:id="rId15"/>
    <p:sldId id="349" r:id="rId16"/>
    <p:sldId id="350" r:id="rId17"/>
    <p:sldId id="293" r:id="rId18"/>
    <p:sldId id="351" r:id="rId19"/>
    <p:sldId id="436" r:id="rId20"/>
    <p:sldId id="480" r:id="rId21"/>
    <p:sldId id="481" r:id="rId22"/>
    <p:sldId id="482" r:id="rId23"/>
    <p:sldId id="476" r:id="rId24"/>
    <p:sldId id="516" r:id="rId25"/>
    <p:sldId id="479" r:id="rId26"/>
    <p:sldId id="355" r:id="rId27"/>
    <p:sldId id="404" r:id="rId28"/>
    <p:sldId id="533" r:id="rId29"/>
    <p:sldId id="357" r:id="rId30"/>
    <p:sldId id="478" r:id="rId31"/>
    <p:sldId id="334" r:id="rId32"/>
    <p:sldId id="440" r:id="rId33"/>
    <p:sldId id="358" r:id="rId34"/>
    <p:sldId id="441" r:id="rId35"/>
    <p:sldId id="294" r:id="rId36"/>
    <p:sldId id="314" r:id="rId37"/>
    <p:sldId id="361" r:id="rId38"/>
    <p:sldId id="362" r:id="rId39"/>
    <p:sldId id="363" r:id="rId40"/>
    <p:sldId id="265" r:id="rId41"/>
    <p:sldId id="475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138"/>
    <a:srgbClr val="527C57"/>
    <a:srgbClr val="40B2B2"/>
    <a:srgbClr val="00CC99"/>
    <a:srgbClr val="FF66FF"/>
    <a:srgbClr val="B0A68E"/>
    <a:srgbClr val="D6CFBF"/>
    <a:srgbClr val="CFC3A6"/>
    <a:srgbClr val="D2CCBA"/>
    <a:srgbClr val="EDE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9" autoAdjust="0"/>
    <p:restoredTop sz="95519" autoAdjust="0"/>
  </p:normalViewPr>
  <p:slideViewPr>
    <p:cSldViewPr snapToGrid="0">
      <p:cViewPr varScale="1">
        <p:scale>
          <a:sx n="84" d="100"/>
          <a:sy n="84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5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4710-245F-48C2-95B1-73698EDE91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  <a:sym typeface="+mn-ea"/>
              </a:rPr>
              <a:t>町まち　水が溢れる。　綺麗な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  <a:sym typeface="+mn-ea"/>
              </a:rPr>
              <a:t>ランタン　気分が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  <a:sym typeface="+mn-ea"/>
              </a:rPr>
              <a:t>いい　身体状况气氛，空气　脾气，性格</a:t>
            </a:r>
            <a:endParaRPr lang="ja-JP" altLang="en-US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1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動画配信</a:t>
            </a:r>
            <a:r>
              <a:rPr lang="en-US" altLang="ja-JP" sz="11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 </a:t>
            </a:r>
            <a:r>
              <a:rPr lang="zh-CN" altLang="en-US" sz="1100" dirty="0">
                <a:solidFill>
                  <a:prstClr val="black"/>
                </a:solidFill>
                <a:latin typeface="Kozuka Gothic Pr6N R" panose="020B0400000000000000" charset="-128"/>
                <a:ea typeface="宋体" panose="02010600030101010101" pitchFamily="2" charset="-122"/>
              </a:rPr>
              <a:t>视频发布</a:t>
            </a:r>
            <a:r>
              <a:rPr lang="en-US" altLang="zh-CN" sz="1100" dirty="0">
                <a:solidFill>
                  <a:prstClr val="black"/>
                </a:solidFill>
                <a:latin typeface="Kozuka Gothic Pr6N R" panose="020B0400000000000000" charset="-128"/>
                <a:ea typeface="宋体" panose="02010600030101010101" pitchFamily="2" charset="-122"/>
              </a:rPr>
              <a:t>  </a:t>
            </a:r>
            <a:endParaRPr lang="en-US" altLang="zh-CN" sz="1100" dirty="0">
              <a:solidFill>
                <a:prstClr val="black"/>
              </a:solidFill>
              <a:latin typeface="Kozuka Gothic Pr6N R" panose="020B0400000000000000" charset="-128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ゴールデンウイークのあいだに、部屋を掃除しました。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日本に留学しているあいだに、私はいろいろなところに行った。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日本に留学しているあいだ、ずっと大学の寮に住んでいた。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父がご飯を作っているあいだ、ずっと部屋で勉強していた。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铃木露出为难的表情。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猫は可愛い目をしています。</a:t>
            </a:r>
            <a:r>
              <a:rPr lang="ja-JP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あの山は明るい色をしています。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noProof="0" dirty="0">
              <a:solidFill>
                <a:srgbClr val="E6613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并不是一种结果的存续</a:t>
            </a:r>
            <a:r>
              <a:rPr kumimoji="0" lang="en-US" altLang="zh-CN" sz="1200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1200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而是</a:t>
            </a:r>
            <a:r>
              <a:rPr kumimoji="0" lang="en-US" altLang="zh-CN" sz="1200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200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本身的性质就是这样。</a:t>
            </a:r>
            <a:r>
              <a:rPr kumimoji="0" lang="en-US" altLang="zh-CN" sz="1200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200" kern="1200" cap="none" spc="0" normalizeH="0" baseline="0" noProof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ja-JP" sz="1200" dirty="0">
              <a:solidFill>
                <a:srgbClr val="527C57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lnSpc>
                <a:spcPct val="200000"/>
              </a:lnSpc>
            </a:pP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友達のコミュニケーション能力が優れている。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en-US" altLang="ja-JP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この寮は隣の寮と繋がっている。この寮と隣の寮は繋がっている。</a:t>
            </a:r>
            <a:endParaRPr lang="en-US" altLang="ja-JP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春节的中国特色彩灯也很漂亮呢</a:t>
            </a:r>
            <a:endParaRPr lang="en-US" altLang="zh-CN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今日の天気は夏らしくない。</a:t>
            </a:r>
            <a:r>
              <a:rPr lang="en-US" altLang="ja-JP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そんな考え方は子供らしい。</a:t>
            </a:r>
            <a:endParaRPr lang="en-US" altLang="ja-JP" sz="1200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kern="1200" cap="none" spc="0" normalizeH="0" baseline="0" noProof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諦めないでよかった。</a:t>
            </a:r>
            <a:r>
              <a:rPr lang="en-US" altLang="ja-JP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 b="1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中国に生まれてよかった。</a:t>
            </a:r>
            <a:endParaRPr lang="en-US" altLang="ja-JP" sz="1200" b="1" dirty="0">
              <a:solidFill>
                <a:srgbClr val="FF0000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Kozuka Gothic Pr6N R" panose="020B0400000000000000" charset="-128"/>
                <a:ea typeface="Kozuka Gothic Pr6N R" panose="020B0400000000000000" charset="-128"/>
              </a:rPr>
              <a:t>先生を</a:t>
            </a:r>
            <a:r>
              <a:rPr lang="ja-JP" altLang="en-US" sz="1200" dirty="0">
                <a:latin typeface="Kozuka Gothic Pr6N R" panose="020B0400000000000000" charset="-128"/>
                <a:ea typeface="Kozuka Gothic Pr6N R" panose="020B0400000000000000" charset="-128"/>
              </a:rPr>
              <a:t>訪ねる　　　</a:t>
            </a: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Kozuka Gothic Pr6N R" panose="020B0400000000000000" charset="-128"/>
                <a:ea typeface="Kozuka Gothic Pr6N R" panose="020B0400000000000000" charset="-128"/>
                <a:cs typeface="+mn-cs"/>
                <a:sym typeface="+mn-ea"/>
              </a:rPr>
              <a:t>終わる　　魚を焼いた　　腰が曲がる　　繋げる　　超能力　あの人は優れている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Kozuka Gothic Pr6N R" panose="020B0400000000000000" charset="-128"/>
                <a:ea typeface="Kozuka Gothic Pr6N R" panose="020B0400000000000000" charset="-128"/>
                <a:cs typeface="+mn-cs"/>
                <a:sym typeface="+mn-ea"/>
              </a:rPr>
              <a:t>。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Kozuka Gothic Pr6N R" panose="020B0400000000000000" charset="-128"/>
              <a:ea typeface="Kozuka Gothic Pr6N R" panose="020B0400000000000000" charset="-128"/>
              <a:cs typeface="+mn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眼鏡めがね　　タイガー①　　獅子しし　ライオン０　日本のドラマ　海外　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南方　島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しま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とても悲しい　　あのこが生まれた。　諦めるな！　希望がある。　願望を実現する　</a:t>
            </a:r>
            <a:r>
              <a:rPr lang="ja-JP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一瞬間</a:t>
            </a:r>
            <a:endParaRPr lang="ja-JP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ja-JP" altLang="zh-CN" dirty="0"/>
              <a:t>しゅんれん</a:t>
            </a:r>
            <a:r>
              <a:rPr lang="en-US" altLang="ja-JP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是啊。我原以为没有爆竹和烟花的春节会很寂寞，但是一点儿也不。是呢。北京街上也到处都是春联呀福字、剪纸、灯笼等寓意着吉祥的</a:t>
            </a:r>
            <a:endParaRPr lang="en-US" altLang="ja-JP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春节气氛高涨呢。春节的中国特色彩灯也很漂亮呢。对对。还有网络直播呀微信红包什么的也特别有趣。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dirty="0"/>
              <a:t>季節が変わる　　　今晩　　一家の主　あるじ　　一家団欒　　　爆弾ばくだん　　竹たけ　　　</a:t>
            </a:r>
            <a:r>
              <a:rPr lang="ja-JP" altLang="zh-CN" dirty="0"/>
              <a:t>花火大会　</a:t>
            </a:r>
            <a:endParaRPr lang="ja-JP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7" b="15005"/>
          <a:stretch>
            <a:fillRect/>
          </a:stretch>
        </p:blipFill>
        <p:spPr>
          <a:xfrm>
            <a:off x="8478982" y="46992"/>
            <a:ext cx="3713018" cy="2774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38.xml"/><Relationship Id="rId1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38.xml"/><Relationship Id="rId1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14.png"/><Relationship Id="rId1" Type="http://schemas.openxmlformats.org/officeDocument/2006/relationships/slide" Target="slide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14.png"/><Relationship Id="rId1" Type="http://schemas.openxmlformats.org/officeDocument/2006/relationships/slide" Target="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slide" Target="slide9.xml"/><Relationship Id="rId1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38.xml"/><Relationship Id="rId1" Type="http://schemas.openxmlformats.org/officeDocument/2006/relationships/slide" Target="slide15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slide" Target="slide8.xml"/><Relationship Id="rId1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microsoft.com/office/2007/relationships/hdphoto" Target="../media/image13.wdp"/><Relationship Id="rId7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5.xml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tags" Target="../tags/tag4.xml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microsoft.com/office/2007/relationships/hdphoto" Target="../media/image13.wdp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microsoft.com/office/2007/relationships/hdphoto" Target="../media/image13.wdp"/><Relationship Id="rId7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microsoft.com/office/2007/relationships/hdphoto" Target="../media/image13.wdp"/><Relationship Id="rId7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r="24066"/>
          <a:stretch>
            <a:fillRect/>
          </a:stretch>
        </p:blipFill>
        <p:spPr>
          <a:xfrm>
            <a:off x="4409515" y="1299133"/>
            <a:ext cx="7782485" cy="5448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8061" y="1059445"/>
            <a:ext cx="35706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第</a:t>
            </a:r>
            <a:r>
              <a:rPr lang="en-US" altLang="ja-JP" sz="4800" b="1" dirty="0">
                <a:solidFill>
                  <a:schemeClr val="accent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1</a:t>
            </a:r>
            <a:r>
              <a:rPr lang="ja-JP" altLang="en-US" sz="48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課　春節</a:t>
            </a:r>
            <a:endParaRPr lang="zh-CN" altLang="en-US" sz="4800" b="1" dirty="0">
              <a:solidFill>
                <a:srgbClr val="4C4C52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061" y="2316876"/>
            <a:ext cx="60944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ユニット</a:t>
            </a:r>
            <a:r>
              <a:rPr lang="en-US" altLang="ja-JP" sz="24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2</a:t>
            </a:r>
            <a:r>
              <a:rPr lang="ja-JP" altLang="en-US" sz="24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春節の</a:t>
            </a:r>
            <a:r>
              <a:rPr lang="ja-JP" altLang="en-US" sz="24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体験</a:t>
            </a:r>
            <a:endParaRPr lang="ja-JP" altLang="en-US" sz="2400" b="1" dirty="0">
              <a:solidFill>
                <a:srgbClr val="4C4C52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010" y="5421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鲁鲁修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95715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charset="-128"/>
                <a:ea typeface="Kozuka Gothic Pr6N R" panose="020B0400000000000000" charset="-128"/>
              </a:rPr>
              <a:t>P10</a:t>
            </a:r>
            <a:r>
              <a:rPr lang="zh-CN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：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（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高橋が春節の経験を山田に話す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）</a:t>
            </a:r>
            <a:endParaRPr lang="en-US" altLang="zh-CN" sz="20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815330" y="1096010"/>
            <a:ext cx="5581650" cy="1548765"/>
            <a:chOff x="-1297382" y="1220671"/>
            <a:chExt cx="5989776" cy="1912093"/>
          </a:xfrm>
        </p:grpSpPr>
        <p:pic>
          <p:nvPicPr>
            <p:cNvPr id="83" name="图形 8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-1297382" y="1749064"/>
              <a:ext cx="5912774" cy="138370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26478" y="1220671"/>
              <a:ext cx="765916" cy="781984"/>
            </a:xfrm>
            <a:prstGeom prst="rect">
              <a:avLst/>
            </a:prstGeom>
          </p:spPr>
        </p:pic>
        <p:sp>
          <p:nvSpPr>
            <p:cNvPr id="85" name="文本框 84"/>
            <p:cNvSpPr txBox="1"/>
            <p:nvPr/>
          </p:nvSpPr>
          <p:spPr>
            <a:xfrm>
              <a:off x="1956570" y="1414406"/>
              <a:ext cx="2072538" cy="416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10150" y="1729105"/>
            <a:ext cx="5922010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春節を体験でき</a:t>
            </a:r>
            <a:r>
              <a:rPr lang="ja-JP" altLang="en-US" sz="2000" u="sng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てよかった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8345" y="3291205"/>
            <a:ext cx="3369310" cy="1670685"/>
            <a:chOff x="728292" y="895041"/>
            <a:chExt cx="4308402" cy="2283079"/>
          </a:xfrm>
        </p:grpSpPr>
        <p:pic>
          <p:nvPicPr>
            <p:cNvPr id="4" name="图形 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9053" y="1566952"/>
              <a:ext cx="4307641" cy="161116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560663" y="1106086"/>
              <a:ext cx="2072538" cy="460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山田：</a:t>
              </a:r>
              <a:endParaRPr lang="zh-CN" altLang="en-US" sz="1600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2609" b="94783" l="4569" r="45178">
                          <a14:foregroundMark x1="28173" y1="14348" x2="20051" y2="13043"/>
                          <a14:foregroundMark x1="12437" y1="13043" x2="8883" y2="18261"/>
                          <a14:foregroundMark x1="15482" y1="34783" x2="24112" y2="45217"/>
                          <a14:foregroundMark x1="24112" y1="45217" x2="24112" y2="54348"/>
                          <a14:foregroundMark x1="23350" y1="42174" x2="19797" y2="64348"/>
                          <a14:foregroundMark x1="14213" y1="33478" x2="17766" y2="60870"/>
                          <a14:foregroundMark x1="44068" y1="92352" x2="45178" y2="93043"/>
                          <a14:foregroundMark x1="30964" y1="70870" x2="30711" y2="77826"/>
                          <a14:foregroundMark x1="20305" y1="75652" x2="20305" y2="80000"/>
                          <a14:foregroundMark x1="38325" y1="84783" x2="37817" y2="84783"/>
                          <a14:backgroundMark x1="39594" y1="90870" x2="31472" y2="90000"/>
                          <a14:backgroundMark x1="31472" y1="90000" x2="18528" y2="90435"/>
                          <a14:backgroundMark x1="18528" y1="90435" x2="11168" y2="85217"/>
                          <a14:backgroundMark x1="11168" y1="85217" x2="10914" y2="84783"/>
                          <a14:backgroundMark x1="10914" y1="83913" x2="7107" y2="86522"/>
                          <a14:backgroundMark x1="7360" y1="84348" x2="6345" y2="87826"/>
                          <a14:backgroundMark x1="17513" y1="91739" x2="19797" y2="91739"/>
                          <a14:backgroundMark x1="41125" y1="92318" x2="41878" y2="93043"/>
                          <a14:backgroundMark x1="37817" y1="89130" x2="40335" y2="91556"/>
                          <a14:backgroundMark x1="38325" y1="86957" x2="38325" y2="86957"/>
                          <a14:backgroundMark x1="39984" y1="89247" x2="42386" y2="91304"/>
                          <a14:backgroundMark x1="37817" y1="87391" x2="39240" y2="88610"/>
                          <a14:backgroundMark x1="42640" y1="90870" x2="44162" y2="92174"/>
                          <a14:backgroundMark x1="33503" y1="83043" x2="21827" y2="83913"/>
                          <a14:backgroundMark x1="21827" y1="83913" x2="18528" y2="83043"/>
                          <a14:backgroundMark x1="28426" y1="70000" x2="28277" y2="70583"/>
                        </a14:backgroundRemoval>
                      </a14:imgEffect>
                    </a14:imgLayer>
                  </a14:imgProps>
                </a:ext>
              </a:extLst>
            </a:blip>
            <a:srcRect t="6772" r="52733" b="1"/>
            <a:stretch>
              <a:fillRect/>
            </a:stretch>
          </p:blipFill>
          <p:spPr>
            <a:xfrm flipH="1">
              <a:off x="728292" y="895041"/>
              <a:ext cx="708178" cy="881645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12" name="文本框 11"/>
          <p:cNvSpPr txBox="1"/>
          <p:nvPr/>
        </p:nvSpPr>
        <p:spPr>
          <a:xfrm>
            <a:off x="1319530" y="4053840"/>
            <a:ext cx="2021840" cy="6375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そうですね。</a:t>
            </a:r>
            <a:endParaRPr lang="ja-JP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5" y="1166545"/>
            <a:ext cx="117127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あいだ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〖間〗⓪＜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期间；之间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変わる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（かわる）⓪＜自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：变化；变换　 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晩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（ばん）⓪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晚上；傍晚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一家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（いっか）①＜名＞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：全家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；一家；家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だんらん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〖団欒〗⓪＜名・自Ⅲ＞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：团圆；团聚　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爆竹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（ばくちく）⓪＜名＞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：爆竹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花火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（はなび）①＜名＞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：焰火；烟花　　</a:t>
            </a:r>
            <a:endParaRPr lang="en-US" altLang="ja-JP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40275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切り紙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（きりがみ）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②＜名＞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剪纸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ランタン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③①＜名＞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灯笼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街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（まち）②＜名＞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：街；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商业区</a:t>
            </a:r>
            <a:r>
              <a:rPr lang="ja-JP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あふれる『溢れる』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③＜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溢出；充满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涙が溢れた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気分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（きぶん）①＜名＞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心情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気持ち悪い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盛り上がる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（もりあがる）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④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（气氛）高涨；鼓起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イルミネーション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illumination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）④＜名＞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夜景灯光；灯饰</a:t>
            </a:r>
            <a:endParaRPr kumimoji="0" lang="zh-CN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P4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402756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just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5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ライブ配信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lang="en-US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live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はいしん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）④＜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网络直播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　　　　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None/>
              <a:defRPr/>
            </a:pPr>
            <a:r>
              <a:rPr lang="en-US" altLang="ja-JP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       </a:t>
            </a: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ライブ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live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现场直播</a:t>
            </a:r>
            <a:endParaRPr lang="en-US" altLang="ja-JP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en-US" altLang="ja-JP" sz="2400" b="1" dirty="0">
                <a:solidFill>
                  <a:srgbClr val="E661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配信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（はいしん）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＜名・他Ⅲ＞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传送；发布信息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ホンバオ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⓪＜名＞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红包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endParaRPr lang="ja-JP" alt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P4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31051" y="718551"/>
            <a:ext cx="10675299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Nの/Vているあいだに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时点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＞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間に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意义：表示在某一状态持续的阶段、时期内的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某一时点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上发生了谓语动词所表示的动作或变化。译文：在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的时候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接续：Nの／Ｖている＋あいだに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（一般不与表示持续的副词（如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「ずっと」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）搭配使用）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例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：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高橋さん、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休み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のあいだに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、王さんのお宅へ行ったんですよね。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　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一年間の留学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のあいだに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、とてもよい経験をしました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　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兄が掃除をしている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あいだに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、私は春節の飾りつけをしました。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　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晩ご飯を作っている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あいだに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、友達がやってきました「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来，来到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」。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注意：修饰</a:t>
            </a:r>
            <a:r>
              <a:rPr lang="ja-JP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「あいだに」</a:t>
            </a:r>
            <a:r>
              <a:rPr lang="zh-CN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的小句中的主语，要用</a:t>
            </a:r>
            <a:r>
              <a:rPr lang="ja-JP" altLang="en-US" sz="2000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「が」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赤ちゃん｛が/Xは｝寝ているあいだに、お母さんは料理を作りました。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2978663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34975" y="1277620"/>
            <a:ext cx="115684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翻訳</a:t>
            </a: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在黄金周的时候打扫了房间。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ゴールデンウイーク　部屋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ゴールデンウイークのあいだに部屋を掃除した</a:t>
            </a:r>
            <a:endParaRPr lang="ja-JP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在日本留学的时候，我去了各种各样的地方。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いろいろなところ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日本に留学している間に、色々なところに行きました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38860" y="1114425"/>
            <a:ext cx="1075055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Nの/Vているあいだ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时段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＞間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表示在某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状态持续的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整个阶段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，时期</a:t>
            </a:r>
            <a:r>
              <a:rPr kumimoji="0" lang="zh-CN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（时段）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内持续地进行了</a:t>
            </a:r>
            <a:r>
              <a:rPr kumimoji="0" lang="zh-CN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主句谓语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动作</a:t>
            </a:r>
            <a:r>
              <a:rPr kumimoji="0" lang="zh-CN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所表示的动作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经常与表示持续的副词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「ずっと」</a:t>
            </a:r>
            <a:r>
              <a:rPr lang="zh-CN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搭配使用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～的时候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～期间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~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接续：Nの／Ｖている＋あいだ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例：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王さんのお父さんが</a:t>
            </a:r>
            <a:r>
              <a:rPr kumimoji="0" lang="ja-JP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料理を作っている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あいだ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、私はそばでずっと見ていたんです。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</a:t>
            </a:r>
            <a:r>
              <a:rPr kumimoji="0" lang="ja-JP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旅行の</a:t>
            </a:r>
            <a:r>
              <a:rPr kumimoji="0" lang="ja-JP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あいだ</a:t>
            </a:r>
            <a:r>
              <a:rPr kumimoji="0" lang="ja-JP" altLang="en-U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、ずっと試験のことを心配していました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。　　　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　　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夏休みの</a:t>
            </a:r>
            <a:r>
              <a:rPr lang="ja-JP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あいだ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、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ずっと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国に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帰っていました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。　　      国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に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帰っている　　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</a:t>
            </a:r>
            <a:r>
              <a:rPr kumimoji="0" lang="ja-JP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バスを待っている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あいだ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、本を読んでいました。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cs typeface="微软雅黑" panose="020B0503020204020204" pitchFamily="34" charset="-122"/>
              </a:rPr>
              <a:t>回国，人还在国内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31" name="Group 44"/>
          <p:cNvGrpSpPr/>
          <p:nvPr/>
        </p:nvGrpSpPr>
        <p:grpSpPr>
          <a:xfrm>
            <a:off x="602488" y="3240897"/>
            <a:ext cx="363925" cy="408748"/>
            <a:chOff x="0" y="0"/>
            <a:chExt cx="807366" cy="906807"/>
          </a:xfrm>
        </p:grpSpPr>
        <p:sp>
          <p:nvSpPr>
            <p:cNvPr id="32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314261" y="1002396"/>
            <a:ext cx="1067529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あい</a:t>
            </a:r>
            <a:r>
              <a:rPr lang="ja-JP" altLang="en-US" sz="28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だ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VS あいだに</a:t>
            </a:r>
            <a:endParaRPr kumimoji="0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7930515" y="2708275"/>
            <a:ext cx="1319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E661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あいだに</a:t>
            </a:r>
            <a:endParaRPr lang="ja-JP" altLang="en-US" sz="2000" b="1" dirty="0">
              <a:solidFill>
                <a:srgbClr val="E661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480563" y="3134544"/>
            <a:ext cx="2412275" cy="415245"/>
            <a:chOff x="2146395" y="3336712"/>
            <a:chExt cx="2412275" cy="415245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146395" y="3706238"/>
              <a:ext cx="2412275" cy="0"/>
            </a:xfrm>
            <a:prstGeom prst="line">
              <a:avLst/>
            </a:prstGeom>
            <a:ln>
              <a:solidFill>
                <a:srgbClr val="527C57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869207" y="3518645"/>
              <a:ext cx="0" cy="191588"/>
            </a:xfrm>
            <a:prstGeom prst="line">
              <a:avLst/>
            </a:prstGeom>
            <a:ln>
              <a:solidFill>
                <a:srgbClr val="527C57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835858" y="3518645"/>
              <a:ext cx="0" cy="191588"/>
            </a:xfrm>
            <a:prstGeom prst="line">
              <a:avLst/>
            </a:prstGeom>
            <a:ln>
              <a:solidFill>
                <a:srgbClr val="527C57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3361158" y="3336712"/>
              <a:ext cx="0" cy="257993"/>
            </a:xfrm>
            <a:prstGeom prst="straightConnector1">
              <a:avLst/>
            </a:prstGeom>
            <a:ln>
              <a:solidFill>
                <a:srgbClr val="E66138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3308987" y="3656163"/>
              <a:ext cx="95794" cy="95794"/>
            </a:xfrm>
            <a:prstGeom prst="ellipse">
              <a:avLst/>
            </a:prstGeom>
            <a:solidFill>
              <a:srgbClr val="E66138"/>
            </a:solidFill>
            <a:ln>
              <a:solidFill>
                <a:srgbClr val="E66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810373" y="4147285"/>
            <a:ext cx="40334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在这个时间段里的某个时间点上做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920502" y="3366659"/>
            <a:ext cx="12888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时间线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3"/>
          <p:cNvSpPr/>
          <p:nvPr/>
        </p:nvSpPr>
        <p:spPr>
          <a:xfrm>
            <a:off x="6618514" y="2318061"/>
            <a:ext cx="4590857" cy="2888988"/>
          </a:xfrm>
          <a:prstGeom prst="roundRect">
            <a:avLst/>
          </a:prstGeom>
          <a:noFill/>
          <a:ln w="19050">
            <a:solidFill>
              <a:srgbClr val="527C5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文本框 55"/>
          <p:cNvSpPr txBox="1"/>
          <p:nvPr/>
        </p:nvSpPr>
        <p:spPr>
          <a:xfrm>
            <a:off x="1859280" y="6095365"/>
            <a:ext cx="6879590" cy="7524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zh-CN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50704" y="3282638"/>
            <a:ext cx="2412275" cy="225789"/>
            <a:chOff x="7209575" y="3410991"/>
            <a:chExt cx="2412275" cy="22578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209575" y="3636780"/>
              <a:ext cx="2412275" cy="0"/>
            </a:xfrm>
            <a:prstGeom prst="line">
              <a:avLst/>
            </a:prstGeom>
            <a:ln>
              <a:solidFill>
                <a:srgbClr val="527C57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7932387" y="3410991"/>
              <a:ext cx="0" cy="222945"/>
            </a:xfrm>
            <a:prstGeom prst="line">
              <a:avLst/>
            </a:prstGeom>
            <a:ln>
              <a:solidFill>
                <a:srgbClr val="527C57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899038" y="3410991"/>
              <a:ext cx="0" cy="222945"/>
            </a:xfrm>
            <a:prstGeom prst="line">
              <a:avLst/>
            </a:prstGeom>
            <a:ln>
              <a:solidFill>
                <a:srgbClr val="527C57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7932387" y="3520890"/>
              <a:ext cx="966651" cy="0"/>
            </a:xfrm>
            <a:prstGeom prst="straightConnector1">
              <a:avLst/>
            </a:prstGeom>
            <a:ln>
              <a:solidFill>
                <a:srgbClr val="E66138"/>
              </a:solidFill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3133090" y="2688590"/>
            <a:ext cx="1188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E661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あいだ</a:t>
            </a:r>
            <a:endParaRPr lang="ja-JP" altLang="en-US" sz="2000" b="1" dirty="0">
              <a:solidFill>
                <a:srgbClr val="E661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9848" y="4147285"/>
            <a:ext cx="297103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在这个时间段一直做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58317" y="3366659"/>
            <a:ext cx="1032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时间线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84"/>
          <p:cNvSpPr/>
          <p:nvPr/>
        </p:nvSpPr>
        <p:spPr>
          <a:xfrm>
            <a:off x="1024748" y="2318061"/>
            <a:ext cx="5221239" cy="2888987"/>
          </a:xfrm>
          <a:prstGeom prst="roundRect">
            <a:avLst/>
          </a:prstGeom>
          <a:noFill/>
          <a:ln w="19050">
            <a:solidFill>
              <a:srgbClr val="527C5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7050" y="5297805"/>
            <a:ext cx="6845935" cy="13633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バスを待っている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あいだ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、ずっと新聞を読んでいました。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バスを待っている</a:t>
            </a:r>
            <a:r>
              <a:rPr lang="ja-JP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あいだに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、携帯が鳴りました</a:t>
            </a:r>
            <a:r>
              <a:rPr lang="zh-CN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。</a:t>
            </a:r>
            <a:endParaRPr kumimoji="0" lang="zh-CN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1534160" y="535940"/>
            <a:ext cx="8912225" cy="2160270"/>
          </a:xfrm>
          <a:prstGeom prst="roundRect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学习目标</a:t>
            </a:r>
            <a:endParaRPr lang="zh-CN" altLang="en-US" sz="2400" b="1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能够说明做事情的方法和手段</a:t>
            </a:r>
            <a:endParaRPr lang="zh-CN" altLang="en-US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能够讲述自己的经历</a:t>
            </a:r>
            <a:endParaRPr lang="zh-CN" altLang="en-US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能够比较或说明文化、习惯等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87680" y="3730625"/>
            <a:ext cx="5041265" cy="2320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30000"/>
              </a:lnSpc>
            </a:pPr>
            <a:r>
              <a:rPr lang="zh-CN" altLang="en-US" sz="2400" b="1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学习要点</a:t>
            </a:r>
            <a:endParaRPr lang="zh-CN" altLang="en-US" sz="2400" b="1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ユニット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２</a:t>
            </a:r>
            <a:endParaRPr lang="ja-JP" altLang="en-US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N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の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/V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ているあいだに（</a:t>
            </a:r>
            <a:r>
              <a:rPr lang="zh-CN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时点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　　　　　　　　　　　  ➁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ている</a:t>
            </a:r>
            <a:r>
              <a:rPr lang="zh-CN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zh-CN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4</a:t>
            </a:r>
            <a:r>
              <a:rPr lang="zh-CN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zh-CN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状态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　</a:t>
            </a:r>
            <a:endParaRPr lang="ja-JP" altLang="en-US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③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N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をしている（</a:t>
            </a:r>
            <a:r>
              <a:rPr lang="zh-CN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呈现状态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　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</a:t>
            </a:r>
            <a:endParaRPr lang="en-US" altLang="ja-JP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latin typeface="UD Digi Kyokasho N-R" panose="02020400000000000000" charset="-128"/>
                <a:ea typeface="UD Digi Kyokasho N-R" panose="02020400000000000000" charset="-128"/>
                <a:cs typeface="UD Digi Kyokasho N-R" panose="02020400000000000000" charset="-128"/>
                <a:sym typeface="+mn-ea"/>
              </a:rPr>
              <a:t>  </a:t>
            </a:r>
            <a:endParaRPr lang="ja-JP" altLang="en-US">
              <a:latin typeface="UD Digi Kyokasho N-R" panose="02020400000000000000" charset="-128"/>
              <a:ea typeface="UD Digi Kyokasho N-R" panose="02020400000000000000" charset="-128"/>
              <a:cs typeface="UD Digi Kyokasho N-R" panose="02020400000000000000" charset="-128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197600" y="4626610"/>
            <a:ext cx="3774440" cy="1513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④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N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の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/V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ているあいだ</a:t>
            </a:r>
            <a:r>
              <a:rPr lang="zh-CN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（时段）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　　　　　　　　　  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</a:t>
            </a:r>
            <a:endParaRPr lang="ja-JP" altLang="en-US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⑤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N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らしい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</a:t>
            </a:r>
            <a:r>
              <a:rPr lang="ja-JP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らしさ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zh-CN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风格、特征</a:t>
            </a:r>
            <a:r>
              <a:rPr lang="ja-JP" altLang="zh-CN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endParaRPr lang="ja-JP" altLang="zh-CN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zh-CN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⑥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てよかった（</a:t>
            </a:r>
            <a:r>
              <a:rPr lang="zh-CN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积极评价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</a:t>
            </a:r>
            <a:endParaRPr lang="en-US" altLang="ja-JP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在日本留学期间，一直住在大学的宿舍里。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父亲做饭期间，一直在房间里学习。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父が料理を作っている間、ずっと部屋で勉強していた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ja-JP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85991" y="921116"/>
            <a:ext cx="10675299" cy="583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Nをしている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　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（呈现状态）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Kozuka Mincho Pro M" panose="02020600000000000000" pitchFamily="18" charset="-128"/>
              <a:ea typeface="Kozuka Mincho Pro M" panose="02020600000000000000" pitchFamily="18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意义：表示人、动物或物体所具有的某种特征、形状。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译文：具有～；长着～；呈～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接续：（连体修饰语＋N）をしている　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　：王さんのお父さんも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やさしい顔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をしている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んですね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。（人）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　　　彼は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大きな目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をしている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　　　あの建物は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おもしろい形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をしていますね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。（物体）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　　　鈴木さんは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困った顔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をしている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　</a:t>
            </a:r>
            <a:endParaRPr kumimoji="0" lang="ja-JP" altLang="en-US" sz="24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31" name="Group 44"/>
          <p:cNvGrpSpPr/>
          <p:nvPr/>
        </p:nvGrpSpPr>
        <p:grpSpPr>
          <a:xfrm>
            <a:off x="602488" y="3043976"/>
            <a:ext cx="363925" cy="408748"/>
            <a:chOff x="0" y="0"/>
            <a:chExt cx="807366" cy="906807"/>
          </a:xfrm>
        </p:grpSpPr>
        <p:sp>
          <p:nvSpPr>
            <p:cNvPr id="32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2025" y="2112010"/>
            <a:ext cx="10133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思源黑体 Bold" panose="020B0800000000000000" charset="-122"/>
                <a:ea typeface="思源黑体 Bold" panose="020B0800000000000000" charset="-122"/>
              </a:rPr>
              <a:t>他长着一个大鼻子</a:t>
            </a:r>
            <a:endParaRPr lang="zh-CN" altLang="en-US" sz="2400">
              <a:latin typeface="思源黑体 Bold" panose="020B0800000000000000" charset="-122"/>
              <a:ea typeface="思源黑体 Bold" panose="020B0800000000000000" charset="-122"/>
            </a:endParaRPr>
          </a:p>
          <a:p>
            <a:endParaRPr lang="zh-CN" altLang="en-US" sz="2400">
              <a:latin typeface="思源黑体 Bold" panose="020B0800000000000000" charset="-122"/>
              <a:ea typeface="思源黑体 Bold" panose="020B0800000000000000" charset="-122"/>
            </a:endParaRPr>
          </a:p>
          <a:p>
            <a:r>
              <a:rPr lang="ja-JP" altLang="en-US" sz="2400">
                <a:latin typeface="思源黑体 Bold" panose="020B0800000000000000" charset="-122"/>
                <a:ea typeface="思源黑体 Bold" panose="020B0800000000000000" charset="-122"/>
              </a:rPr>
              <a:t>彼は大きな鼻をしている</a:t>
            </a:r>
            <a:endParaRPr lang="ja-JP" altLang="en-US" sz="2400">
              <a:latin typeface="思源黑体 Bold" panose="020B0800000000000000" charset="-122"/>
              <a:ea typeface="思源黑体 Bold" panose="020B0800000000000000" charset="-122"/>
            </a:endParaRPr>
          </a:p>
          <a:p>
            <a:endParaRPr lang="ja-JP" altLang="en-US" sz="2400">
              <a:latin typeface="思源黑体 Bold" panose="020B0800000000000000" charset="-122"/>
              <a:ea typeface="思源黑体 Bold" panose="020B0800000000000000" charset="-122"/>
            </a:endParaRPr>
          </a:p>
          <a:p>
            <a:r>
              <a:rPr lang="ja-JP" altLang="en-US" sz="2400">
                <a:latin typeface="思源黑体 Bold" panose="020B0800000000000000" charset="-122"/>
                <a:ea typeface="思源黑体 Bold" panose="020B0800000000000000" charset="-122"/>
              </a:rPr>
              <a:t>教師</a:t>
            </a:r>
            <a:r>
              <a:rPr lang="ja-JP" altLang="en-US" sz="2400">
                <a:latin typeface="思源黑体 Bold" panose="020B0800000000000000" charset="-122"/>
                <a:ea typeface="思源黑体 Bold" panose="020B0800000000000000" charset="-122"/>
              </a:rPr>
              <a:t>をしている</a:t>
            </a:r>
            <a:endParaRPr lang="ja-JP" altLang="en-US" sz="2400">
              <a:latin typeface="思源黑体 Bold" panose="020B0800000000000000" charset="-122"/>
              <a:ea typeface="思源黑体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502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翻訳</a:t>
            </a: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猫长着一双可爱的眼睛。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那座山呈现明亮的颜色。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山　明るい　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色　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14236" y="1114156"/>
            <a:ext cx="1096639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Vている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体管家胖丫儿" panose="00020600040101010101" charset="-122"/>
                <a:ea typeface="字体管家胖丫儿" panose="00020600040101010101" charset="-122"/>
                <a:cs typeface="+mn-cs"/>
              </a:rPr>
              <a:t>持续体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＞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 　　　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Mincho Pro M" panose="02020600000000000000" pitchFamily="18" charset="-128"/>
              <a:ea typeface="Kozuka Mincho Pro M" panose="02020600000000000000" pitchFamily="18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①表示动作、行为正在进行或持续。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11-1-2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）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27C57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just">
              <a:lnSpc>
                <a:spcPct val="160000"/>
              </a:lnSpc>
              <a:spcBef>
                <a:spcPct val="0"/>
              </a:spcBef>
              <a:buClr>
                <a:prstClr val="black"/>
              </a:buClr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：今、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掃除している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。／水は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流れている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。／手紙を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書いている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just">
              <a:lnSpc>
                <a:spcPct val="160000"/>
              </a:lnSpc>
              <a:spcBef>
                <a:spcPct val="0"/>
              </a:spcBef>
              <a:buClr>
                <a:prstClr val="black"/>
              </a:buClr>
              <a:defRPr/>
            </a:pPr>
            <a:r>
              <a:rPr lang="ja-JP" altLang="en-US" sz="20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　　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経済学を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専攻している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。／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旅行会社に</a:t>
            </a:r>
            <a:r>
              <a:rPr lang="ja-JP" altLang="en-US" sz="200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勤めている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。／大学の寮に</a:t>
            </a:r>
            <a:r>
              <a:rPr lang="ja-JP" altLang="en-US" sz="200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住んでいる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just">
              <a:lnSpc>
                <a:spcPct val="16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0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②表示</a:t>
            </a:r>
            <a:r>
              <a:rPr lang="zh-CN" altLang="en-US" sz="20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</a:t>
            </a:r>
            <a:r>
              <a:rPr lang="ja-JP" altLang="en-US" sz="20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性、反复性的动作。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（句中常有毎日、いつも、よく、時々等词出现）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11-3-1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）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just">
              <a:lnSpc>
                <a:spcPct val="16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0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：祖父は</a:t>
            </a:r>
            <a:r>
              <a:rPr lang="ja-JP" altLang="en-US" sz="200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毎日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朝早く起きて、太極拳を</a:t>
            </a:r>
            <a:r>
              <a:rPr lang="ja-JP" altLang="en-US" sz="200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やっている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。／</a:t>
            </a:r>
            <a:r>
              <a:rPr lang="ja-JP" altLang="en-US" sz="200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毎日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牛乳を</a:t>
            </a:r>
            <a:r>
              <a:rPr lang="ja-JP" altLang="en-US" sz="200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飲んでいる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lang="en-US" altLang="ja-JP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just">
              <a:lnSpc>
                <a:spcPct val="160000"/>
              </a:lnSpc>
              <a:spcBef>
                <a:spcPct val="0"/>
              </a:spcBef>
              <a:buClr>
                <a:schemeClr val="tx1"/>
              </a:buClr>
            </a:pPr>
            <a:endParaRPr lang="en-US" altLang="ja-JP" sz="1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③表示动作、行为完成后，该</a:t>
            </a:r>
            <a:r>
              <a:rPr kumimoji="0" lang="zh-CN" altLang="en-US" sz="2000" b="0" i="0" u="sng" strike="noStrike" kern="1200" cap="none" spc="0" normalizeH="0" baseline="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结果仍在持续</a:t>
            </a:r>
            <a:r>
              <a:rPr kumimoji="0" lang="zh-CN" altLang="en-US" sz="2000" b="0" i="0" u="none" strike="noStrike" kern="1200" cap="none" spc="0" normalizeH="0" baseline="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和存在。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11</a:t>
            </a:r>
            <a:r>
              <a:rPr lang="en-US" altLang="ja-JP" sz="20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-2-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1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）国に帰っ</a:t>
            </a:r>
            <a:r>
              <a:rPr kumimoji="0" lang="ja-JP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ている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r>
              <a:rPr kumimoji="0" lang="zh-CN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</a:rPr>
              <a:t>（结果存续）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：橋が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落ちている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桥塌的这个结果在说话的此刻还在持续，还没修好。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）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　　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教室に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来ている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r>
              <a:rPr lang="ja-JP" altLang="en-US" sz="20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／授業は</a:t>
            </a:r>
            <a:r>
              <a:rPr lang="ja-JP" altLang="en-US" sz="200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始まっている</a:t>
            </a:r>
            <a:r>
              <a:rPr lang="ja-JP" altLang="en-US" sz="20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。／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カギが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かかっている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。／帽子を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かぶっている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26606" y="733791"/>
            <a:ext cx="10966395" cy="6160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Vている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</a:t>
            </a:r>
            <a:r>
              <a:rPr kumimoji="0" lang="zh-CN" altLang="ja-JP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状态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＞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Mincho Pro M" panose="02020600000000000000" pitchFamily="18" charset="-128"/>
                <a:ea typeface="Kozuka Mincho Pro M" panose="02020600000000000000" pitchFamily="18" charset="-128"/>
                <a:cs typeface="+mn-cs"/>
              </a:rPr>
              <a:t> 　　　　　　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Mincho Pro M" panose="02020600000000000000" pitchFamily="18" charset="-128"/>
              <a:ea typeface="Kozuka Mincho Pro M" panose="02020600000000000000" pitchFamily="18" charset="-128"/>
              <a:cs typeface="+mn-cs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意义：表示某种性质，状态。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　　　　　　　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说明：做连体修饰语时可以采用「</a:t>
            </a:r>
            <a:r>
              <a:rPr kumimoji="0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Vた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」的形式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：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王さんはお父さんに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似ている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と思いました。つながる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この建物と隣の建物は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つながっています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「连接，相连」。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この道はくねくね「弯弯曲曲」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曲がっています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「弯曲，曲折」。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この大学の学生はみんな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優れています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。すぐれる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東のほうに、高い山が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聳えている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「耸立」。そびえる　細い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太い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着物「和服」は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痩せた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人も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太った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人もよく似合います「合适」。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👉</a:t>
            </a:r>
            <a:r>
              <a:rPr lang="zh-CN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这种用法带有</a:t>
            </a:r>
            <a:r>
              <a:rPr lang="zh-CN" altLang="en-US" sz="2000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形容词的性质</a:t>
            </a:r>
            <a:r>
              <a:rPr lang="zh-CN" altLang="en-US" sz="20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，与「ドアが開いている」「結婚している」等表示变化结果持续的「Vている」意义不同。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81455" y="1282065"/>
            <a:ext cx="866267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食べるりんご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食べたりんご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食べないりんご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食べているりんご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着物「和服」は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痩せた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人も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太った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人もよく似合います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　　　　痩せている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人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6703" y="1083826"/>
            <a:ext cx="11287563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zh-CN" altLang="en-US" sz="20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持续动词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：在一段时间内能持续动作。这类动词有明显的“开始→进行→结束”的持续过程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「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読む、書く、話す、降る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等。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例：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読んでいる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zh-CN" altLang="en-US" sz="20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正在进行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endParaRPr lang="en-US" altLang="ja-JP" sz="1000" dirty="0">
              <a:solidFill>
                <a:srgbClr val="527C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zh-CN" altLang="en-US" sz="20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瞬间动词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：动作行为瞬间结束，不能持续进行。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国に帰っている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「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始まる、終わる、立つ、座る、卒業する、消える、死ぬ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　例：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橋が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落ち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ている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表动作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结果的存续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endParaRPr lang="en-US" altLang="ja-JP" sz="1000" dirty="0">
              <a:solidFill>
                <a:srgbClr val="527C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zh-CN" altLang="en-US" sz="20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状态动词：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表示事物性质状态的动词。如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「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痩せる、太る、似る、優れる、聳える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　例：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娘は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母に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似ている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。／この道はくねくね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曲がっている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做谓语以</a:t>
            </a:r>
            <a:r>
              <a:rPr lang="en-US" altLang="ja-JP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ている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形式出现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　　　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母に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似た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娘／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曲がった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道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做连体修饰语以</a:t>
            </a:r>
            <a:r>
              <a:rPr lang="en-US" altLang="ja-JP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形式出现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　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表示恒常状态的动词。如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表示存在的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ある、いる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；表示能力的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できる、行ける、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読める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等。这类动词没有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ている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的形式。</a:t>
            </a:r>
            <a:r>
              <a:rPr lang="ja-JP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～に～がある・いる　</a:t>
            </a:r>
            <a:r>
              <a:rPr lang="ja-JP" altLang="zh-CN" sz="20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～は～にある・いる</a:t>
            </a:r>
            <a:endParaRPr lang="ja-JP" altLang="zh-CN" sz="2000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endParaRPr lang="ja-JP" altLang="zh-CN" sz="2000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822325"/>
            <a:ext cx="105225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翻訳</a:t>
            </a: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朋友的沟通能力很优秀。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コミュニケーション能力　　優れる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这个宿舍和旁边的宿舍是相连着的。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繋がる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3.这家店很拥挤。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623514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14236" y="1114156"/>
            <a:ext cx="10675299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Nらしい/らしさ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风格、特征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＞　　</a:t>
            </a:r>
            <a:endParaRPr kumimoji="0" lang="ja-JP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意义：表示具有名词所示事物的特点、性质、风格等。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译文：很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式；具有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风格的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接续：N＋らしい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　　　　　　　　　　　　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「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らしい」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是一个复合形容词，其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名词形式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「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らしさ」</a:t>
            </a:r>
            <a:r>
              <a:rPr kumimoji="0" lang="zh-CN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可以用来表示某种特质、风格。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　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春節の中国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らしい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イルミネーションもステキですよね。素敵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すてき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　鈴木さんはとても学生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らしい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格好で大学に来た。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　彼の行動はぜんぜん男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らしくない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と思う。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　その作家の作品はいつも自分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らしさ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を大事にしている。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17" name="Group 44"/>
          <p:cNvGrpSpPr/>
          <p:nvPr/>
        </p:nvGrpSpPr>
        <p:grpSpPr>
          <a:xfrm>
            <a:off x="602488" y="3335209"/>
            <a:ext cx="363925" cy="408748"/>
            <a:chOff x="0" y="0"/>
            <a:chExt cx="807366" cy="906807"/>
          </a:xfrm>
        </p:grpSpPr>
        <p:sp>
          <p:nvSpPr>
            <p:cNvPr id="1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今天的天气不像夏天。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。　　</a:t>
            </a:r>
            <a:endParaRPr lang="ja-JP" altLang="en-US"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那样的思考方式很小孩子。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　　　</a:t>
            </a:r>
            <a:endParaRPr lang="ja-JP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　　　　　　　　　　　</a:t>
            </a:r>
            <a:endParaRPr lang="ja-JP" altLang="en-US"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zh-CN" altLang="ja-JP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想要把自己的特点告诉她</a:t>
            </a:r>
            <a:endParaRPr lang="zh-CN" altLang="ja-JP"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endParaRPr lang="ja-JP" altLang="ja-JP"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85991" y="921116"/>
            <a:ext cx="10675299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Vてよかった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</a:t>
            </a:r>
            <a:r>
              <a:rPr kumimoji="0" lang="zh-CN" altLang="ja-JP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积极评价</a:t>
            </a:r>
            <a:r>
              <a:rPr kumimoji="0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＞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意义：表示对已经发生（或没有发生）的事情的积极评价。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译文：幸好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，真好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て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/V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ないで＋よかった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例　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春節を体験でき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てよかった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とてもいい映画で、見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てよかった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と思う。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  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この本を捨てない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でよかった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。　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捨てる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　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  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いろいろなおもしろいことを体験した。日本に来</a:t>
            </a:r>
            <a:r>
              <a:rPr lang="ja-JP" altLang="en-US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てよかった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と思う。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31" name="Group 44"/>
          <p:cNvGrpSpPr/>
          <p:nvPr/>
        </p:nvGrpSpPr>
        <p:grpSpPr>
          <a:xfrm>
            <a:off x="602488" y="3767596"/>
            <a:ext cx="363925" cy="408748"/>
            <a:chOff x="0" y="0"/>
            <a:chExt cx="807366" cy="906807"/>
          </a:xfrm>
        </p:grpSpPr>
        <p:sp>
          <p:nvSpPr>
            <p:cNvPr id="32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3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没有放弃真是太好了。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諦める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出生在中国真是太好了。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中国　生まれる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zh-CN" altLang="en-US" sz="2400" b="1">
                <a:latin typeface="Kozuka Gothic Pro R" panose="020B0400000000000000" pitchFamily="34" charset="-128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与你相遇真好</a:t>
            </a:r>
            <a:r>
              <a:rPr lang="ja-JP" altLang="zh-CN" sz="2400" b="1">
                <a:latin typeface="Kozuka Gothic Pro R" panose="020B0400000000000000" pitchFamily="34" charset="-128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　　出会える</a:t>
            </a:r>
            <a:endParaRPr lang="zh-CN" altLang="en-US" sz="2400" b="1">
              <a:latin typeface="Kozuka Gothic Pro R" panose="020B0400000000000000" pitchFamily="34" charset="-128"/>
              <a:ea typeface="宋体" panose="02010600030101010101" pitchFamily="2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endParaRPr lang="ja-JP" altLang="en-US" sz="2400" b="1">
              <a:latin typeface="Kozuka Gothic Pro R" panose="020B0400000000000000" pitchFamily="34" charset="-128"/>
              <a:ea typeface="宋体" panose="02010600030101010101" pitchFamily="2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P4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317296" y="1166545"/>
            <a:ext cx="1132687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お弁当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（おべんとう）⓪＜名＞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：盒饭（美化语用法）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</a:pPr>
            <a:r>
              <a:rPr lang="ja-JP" altLang="en-US" sz="2400" b="1" dirty="0">
                <a:solidFill>
                  <a:srgbClr val="E661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  </a:t>
            </a: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弁当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（べんとう）③＜名＞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：盒饭，便当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昼休み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（ひるやすみ）③＜名＞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：午休</a:t>
            </a:r>
            <a:r>
              <a:rPr lang="ja-JP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訪ねる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（たずねる）③＜他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：拜访；访问</a:t>
            </a:r>
            <a:r>
              <a:rPr lang="ja-JP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4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ゴールデンウイーク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（和制英语golden week）⑦＜名＞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：黄金周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4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博物館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（はくぶつかん）④③＜名＞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：博物馆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317296" y="1166545"/>
            <a:ext cx="11326873" cy="500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6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終える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（おえる）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结束；终了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AutoNum type="arabicPeriod" startAt="6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焼く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（やく）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⓪＜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烤；煎；烧　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8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ソース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sauce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）①＜名＞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沙司；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调料汁</a:t>
            </a:r>
            <a:endParaRPr kumimoji="0" lang="zh-CN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8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曲がる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（まがる）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拐；拐弯，弯曲</a:t>
            </a:r>
            <a:endParaRPr kumimoji="0" lang="zh-CN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8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つながる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『繋がる』⓪＜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连；相连；连接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血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が繋がっている</a:t>
            </a:r>
            <a:endParaRPr lang="zh-CN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8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能力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（のうりょく）①＜名＞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能力</a:t>
            </a:r>
            <a:endParaRPr lang="zh-CN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8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優れる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（すぐれる）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③＜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</a:t>
            </a:r>
            <a:r>
              <a:rPr lang="en-US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优秀；出色（的）；出众（的）；杰出</a:t>
            </a:r>
            <a:endParaRPr lang="zh-CN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17296" y="1166545"/>
            <a:ext cx="11326873" cy="500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3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目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（め）①＜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眼睛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AutoNum type="arabicPeriod" startAt="13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トラ『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虎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⓪＜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虎；老虎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5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腕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（うで）②＜名＞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胳膊；本事；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</a:t>
            </a:r>
            <a:endParaRPr kumimoji="0" lang="zh-CN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5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毎晩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（まいばん）①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每晚</a:t>
            </a:r>
            <a:endParaRPr kumimoji="0" lang="zh-CN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5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ドラマ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drama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（戏）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剧</a:t>
            </a:r>
            <a:endParaRPr lang="zh-CN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5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冬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（ふゆ）②＜名＞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冬；冬天；冬季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5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海南島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（かいなんとう）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固名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海南岛</a:t>
            </a:r>
            <a:endParaRPr lang="zh-CN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317296" y="1166545"/>
            <a:ext cx="1132687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0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悲しい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（かなしい）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悲伤（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的）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0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生まれる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（うまれる）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＜自Ⅱ＞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出生；产生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あきらめる『諦める』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④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</a:t>
            </a:r>
            <a:r>
              <a:rPr lang="zh-CN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他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放弃；死心；作罢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希望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（きぼう）⓪＜名・</a:t>
            </a:r>
            <a:r>
              <a:rPr lang="zh-CN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希望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進学を希望する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願望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（がんぼう）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愿望；期望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瞬間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（しゅんかん）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瞬间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556" y="2654709"/>
            <a:ext cx="9856783" cy="2477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941" y="3604334"/>
            <a:ext cx="4148037" cy="3253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13201" y="466527"/>
            <a:ext cx="7785564" cy="606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高桥跟山田讲春节的经历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山田：高桥，假期里你去王宇翔家了吧，怎么样啊？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高桥：很愉快。他爸爸妈妈都非常和气，人很好。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我觉得王宇翔长得像他爸爸。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山田：是吗。这么说，王宇翔的爸爸看上去也很温柔了。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高桥：是的呢。春节会做各种各样特别的料理，在王宇翔家里是爸爸做饭呢。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山田：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诶？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他爸爸吗？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高桥：对啊。做饭的时候我一直在旁边看着，确实做得很好。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山田：诶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~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是嘛。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高桥：除夕大家一起包了饺子在新年到来的时候吃。特别好吃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哦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山田：真不错。无论是在中国还是在日本，除夕之夜都是阖家欢乐的时候。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高桥：是啊。我原以为没有爆竹和烟花的春节会很寂寞，但是一点儿也不。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山田：是呢。北京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街上也到处都是春联呀福字、剪纸、灯笼等寓意着吉祥的东西。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高桥：春节气氛高涨呢。春节的中国特色彩灯也很漂亮呢。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山田：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对对。还有网络直播呀微信红包什么的也特别有趣。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高桥：能体验一次中国春节真是太好了。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山田：是的呢。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963" y="355106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课文翻译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29053" y="1070329"/>
            <a:ext cx="9749071" cy="1880345"/>
            <a:chOff x="729053" y="1070329"/>
            <a:chExt cx="9749071" cy="1880345"/>
          </a:xfrm>
        </p:grpSpPr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3" y="1566881"/>
              <a:ext cx="9749071" cy="1383793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383256" y="1241457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山田：</a:t>
              </a:r>
              <a:endParaRPr lang="zh-CN" altLang="en-US" sz="1600" dirty="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609" b="94783" l="4569" r="45178">
                          <a14:foregroundMark x1="28173" y1="14348" x2="20051" y2="13043"/>
                          <a14:foregroundMark x1="12437" y1="13043" x2="8883" y2="18261"/>
                          <a14:foregroundMark x1="15482" y1="34783" x2="24112" y2="45217"/>
                          <a14:foregroundMark x1="24112" y1="45217" x2="24112" y2="54348"/>
                          <a14:foregroundMark x1="23350" y1="42174" x2="19797" y2="64348"/>
                          <a14:foregroundMark x1="14213" y1="33478" x2="17766" y2="60870"/>
                          <a14:foregroundMark x1="44068" y1="92352" x2="45178" y2="93043"/>
                          <a14:foregroundMark x1="30964" y1="70870" x2="30711" y2="77826"/>
                          <a14:foregroundMark x1="20305" y1="75652" x2="20305" y2="80000"/>
                          <a14:foregroundMark x1="38325" y1="84783" x2="37817" y2="84783"/>
                          <a14:backgroundMark x1="39594" y1="90870" x2="31472" y2="90000"/>
                          <a14:backgroundMark x1="31472" y1="90000" x2="18528" y2="90435"/>
                          <a14:backgroundMark x1="18528" y1="90435" x2="11168" y2="85217"/>
                          <a14:backgroundMark x1="11168" y1="85217" x2="10914" y2="84783"/>
                          <a14:backgroundMark x1="10914" y1="83913" x2="7107" y2="86522"/>
                          <a14:backgroundMark x1="7360" y1="84348" x2="6345" y2="87826"/>
                          <a14:backgroundMark x1="17513" y1="91739" x2="19797" y2="91739"/>
                          <a14:backgroundMark x1="41125" y1="92318" x2="41878" y2="93043"/>
                          <a14:backgroundMark x1="37817" y1="89130" x2="40335" y2="91556"/>
                          <a14:backgroundMark x1="38325" y1="86957" x2="38325" y2="86957"/>
                          <a14:backgroundMark x1="39984" y1="89247" x2="42386" y2="91304"/>
                          <a14:backgroundMark x1="37817" y1="87391" x2="39240" y2="88610"/>
                          <a14:backgroundMark x1="42640" y1="90870" x2="44162" y2="92174"/>
                          <a14:backgroundMark x1="33503" y1="83043" x2="21827" y2="83913"/>
                          <a14:backgroundMark x1="21827" y1="83913" x2="18528" y2="83043"/>
                          <a14:backgroundMark x1="28426" y1="70000" x2="28277" y2="70583"/>
                        </a14:backgroundRemoval>
                      </a14:imgEffect>
                    </a14:imgLayer>
                  </a14:imgProps>
                </a:ext>
              </a:extLst>
            </a:blip>
            <a:srcRect t="6772" r="52733" b="1"/>
            <a:stretch>
              <a:fillRect/>
            </a:stretch>
          </p:blipFill>
          <p:spPr>
            <a:xfrm flipH="1">
              <a:off x="752436" y="1070329"/>
              <a:ext cx="630819" cy="726300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18" name="文本框 17"/>
          <p:cNvSpPr txBox="1"/>
          <p:nvPr/>
        </p:nvSpPr>
        <p:spPr>
          <a:xfrm>
            <a:off x="1383255" y="1797137"/>
            <a:ext cx="993673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高橋さん、休みの</a:t>
            </a:r>
            <a:r>
              <a:rPr lang="ja-JP" altLang="en-US" sz="2000" u="sng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あいだに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、王さんのお宅へ行ったんですよね。</a:t>
            </a:r>
            <a:endParaRPr lang="en-US" altLang="ja-JP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どうでしたか。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95715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charset="-128"/>
                <a:ea typeface="Kozuka Gothic Pr6N R" panose="020B0400000000000000" charset="-128"/>
              </a:rPr>
              <a:t>P10</a:t>
            </a:r>
            <a:r>
              <a:rPr lang="zh-CN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：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（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高橋が春節の経験を山田に話す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）</a:t>
            </a:r>
            <a:endParaRPr lang="en-US" altLang="zh-CN" sz="20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093085" y="3366135"/>
            <a:ext cx="8303895" cy="1525905"/>
            <a:chOff x="41128" y="1413888"/>
            <a:chExt cx="4651266" cy="1245206"/>
          </a:xfrm>
        </p:grpSpPr>
        <p:pic>
          <p:nvPicPr>
            <p:cNvPr id="83" name="图形 82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28" y="1748971"/>
              <a:ext cx="4574415" cy="910123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13645" y="1413888"/>
              <a:ext cx="478749" cy="588662"/>
            </a:xfrm>
            <a:prstGeom prst="rect">
              <a:avLst/>
            </a:prstGeom>
          </p:spPr>
        </p:pic>
        <p:sp>
          <p:nvSpPr>
            <p:cNvPr id="85" name="文本框 84"/>
            <p:cNvSpPr txBox="1"/>
            <p:nvPr/>
          </p:nvSpPr>
          <p:spPr>
            <a:xfrm>
              <a:off x="3478001" y="1414406"/>
              <a:ext cx="551072" cy="275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519805" y="3938270"/>
            <a:ext cx="6692900" cy="7575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en-US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  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とても楽しかったです。お父さんもお母さんもとても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/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やさしくていい方です。王さんはお父さんに</a:t>
            </a:r>
            <a:r>
              <a:rPr lang="ja-JP" altLang="en-US" sz="2000" u="sng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似ている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と思いました。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13435" y="822960"/>
            <a:ext cx="8817610" cy="2324100"/>
            <a:chOff x="813508" y="-1481341"/>
            <a:chExt cx="9746615" cy="2569210"/>
          </a:xfrm>
        </p:grpSpPr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13508" y="-1037476"/>
              <a:ext cx="9746615" cy="212534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465653" y="-1310526"/>
              <a:ext cx="2072005" cy="372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山田：</a:t>
              </a:r>
              <a:endParaRPr lang="zh-CN" altLang="en-US" sz="1600" dirty="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609" b="94783" l="4569" r="45178">
                          <a14:foregroundMark x1="28173" y1="14348" x2="20051" y2="13043"/>
                          <a14:foregroundMark x1="12437" y1="13043" x2="8883" y2="18261"/>
                          <a14:foregroundMark x1="15482" y1="34783" x2="24112" y2="45217"/>
                          <a14:foregroundMark x1="24112" y1="45217" x2="24112" y2="54348"/>
                          <a14:foregroundMark x1="23350" y1="42174" x2="19797" y2="64348"/>
                          <a14:foregroundMark x1="14213" y1="33478" x2="17766" y2="60870"/>
                          <a14:foregroundMark x1="44068" y1="92352" x2="45178" y2="93043"/>
                          <a14:foregroundMark x1="30964" y1="70870" x2="30711" y2="77826"/>
                          <a14:foregroundMark x1="20305" y1="75652" x2="20305" y2="80000"/>
                          <a14:foregroundMark x1="38325" y1="84783" x2="37817" y2="84783"/>
                          <a14:backgroundMark x1="39594" y1="90870" x2="31472" y2="90000"/>
                          <a14:backgroundMark x1="31472" y1="90000" x2="18528" y2="90435"/>
                          <a14:backgroundMark x1="18528" y1="90435" x2="11168" y2="85217"/>
                          <a14:backgroundMark x1="11168" y1="85217" x2="10914" y2="84783"/>
                          <a14:backgroundMark x1="10914" y1="83913" x2="7107" y2="86522"/>
                          <a14:backgroundMark x1="7360" y1="84348" x2="6345" y2="87826"/>
                          <a14:backgroundMark x1="17513" y1="91739" x2="19797" y2="91739"/>
                          <a14:backgroundMark x1="41125" y1="92318" x2="41878" y2="93043"/>
                          <a14:backgroundMark x1="37817" y1="89130" x2="40335" y2="91556"/>
                          <a14:backgroundMark x1="38325" y1="86957" x2="38325" y2="86957"/>
                          <a14:backgroundMark x1="39984" y1="89247" x2="42386" y2="91304"/>
                          <a14:backgroundMark x1="37817" y1="87391" x2="39240" y2="88610"/>
                          <a14:backgroundMark x1="42640" y1="90870" x2="44162" y2="92174"/>
                          <a14:backgroundMark x1="33503" y1="83043" x2="21827" y2="83913"/>
                          <a14:backgroundMark x1="21827" y1="83913" x2="18528" y2="83043"/>
                          <a14:backgroundMark x1="28426" y1="70000" x2="28277" y2="70583"/>
                        </a14:backgroundRemoval>
                      </a14:imgEffect>
                    </a14:imgLayer>
                  </a14:imgProps>
                </a:ext>
              </a:extLst>
            </a:blip>
            <a:srcRect t="6772" r="52733" b="1"/>
            <a:stretch>
              <a:fillRect/>
            </a:stretch>
          </p:blipFill>
          <p:spPr>
            <a:xfrm flipH="1">
              <a:off x="834463" y="-1481341"/>
              <a:ext cx="630555" cy="726440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18" name="文本框 17"/>
          <p:cNvSpPr txBox="1"/>
          <p:nvPr/>
        </p:nvSpPr>
        <p:spPr>
          <a:xfrm>
            <a:off x="1219200" y="1467485"/>
            <a:ext cx="9117965" cy="1416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そうですか。</a:t>
            </a:r>
            <a:endParaRPr lang="en-US" altLang="ja-JP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じゃあ、王さんのお父さんもやさしい顔</a:t>
            </a:r>
            <a:r>
              <a:rPr lang="ja-JP" altLang="en-US" sz="2000" u="sng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をしている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んですね。</a:t>
            </a:r>
            <a:endParaRPr lang="en-US" altLang="ja-JP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95715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charset="-128"/>
                <a:ea typeface="Kozuka Gothic Pr6N R" panose="020B0400000000000000" charset="-128"/>
              </a:rPr>
              <a:t>P10</a:t>
            </a:r>
            <a:r>
              <a:rPr lang="zh-CN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：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（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高橋が春節の経験を山田に話す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）</a:t>
            </a:r>
            <a:endParaRPr lang="en-US" altLang="zh-CN" sz="20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17570" y="3710305"/>
            <a:ext cx="8056245" cy="1911985"/>
            <a:chOff x="-5130825" y="1220671"/>
            <a:chExt cx="9823219" cy="1911985"/>
          </a:xfrm>
        </p:grpSpPr>
        <p:pic>
          <p:nvPicPr>
            <p:cNvPr id="4" name="图形 8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5130825" y="1748991"/>
              <a:ext cx="9746615" cy="138366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8881" y="1220671"/>
              <a:ext cx="893513" cy="78168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1956570" y="1414406"/>
              <a:ext cx="207253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3054350" y="4330700"/>
            <a:ext cx="7959725" cy="1014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r">
              <a:lnSpc>
                <a:spcPct val="150000"/>
              </a:lnSpc>
            </a:pPr>
            <a:r>
              <a:rPr lang="ja-JP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ええ、春節にはいろいろな特別な料理を作るんですが、</a:t>
            </a:r>
            <a:endParaRPr lang="en-US" altLang="ja-JP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　　　王さんのお宅では　</a:t>
            </a:r>
            <a:r>
              <a:rPr lang="ja-JP" altLang="en-US" sz="2000" u="sng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お父さん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が作るんですよ。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95715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charset="-128"/>
                <a:ea typeface="Kozuka Gothic Pr6N R" panose="020B0400000000000000" charset="-128"/>
              </a:rPr>
              <a:t>P10</a:t>
            </a:r>
            <a:r>
              <a:rPr lang="zh-CN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：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（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高橋が春節の経験を山田に話す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）</a:t>
            </a:r>
            <a:endParaRPr lang="en-US" altLang="zh-CN" sz="20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02078" y="1443510"/>
            <a:ext cx="4307641" cy="1406676"/>
            <a:chOff x="729053" y="1070329"/>
            <a:chExt cx="4307641" cy="1406676"/>
          </a:xfrm>
        </p:grpSpPr>
        <p:pic>
          <p:nvPicPr>
            <p:cNvPr id="4" name="图形 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3" y="1566882"/>
              <a:ext cx="4307641" cy="91012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383256" y="1241457"/>
              <a:ext cx="207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山田：</a:t>
              </a:r>
              <a:endParaRPr lang="zh-CN" altLang="en-US" sz="1600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609" b="94783" l="4569" r="45178">
                          <a14:foregroundMark x1="28173" y1="14348" x2="20051" y2="13043"/>
                          <a14:foregroundMark x1="12437" y1="13043" x2="8883" y2="18261"/>
                          <a14:foregroundMark x1="15482" y1="34783" x2="24112" y2="45217"/>
                          <a14:foregroundMark x1="24112" y1="45217" x2="24112" y2="54348"/>
                          <a14:foregroundMark x1="23350" y1="42174" x2="19797" y2="64348"/>
                          <a14:foregroundMark x1="14213" y1="33478" x2="17766" y2="60870"/>
                          <a14:foregroundMark x1="44068" y1="92352" x2="45178" y2="93043"/>
                          <a14:foregroundMark x1="30964" y1="70870" x2="30711" y2="77826"/>
                          <a14:foregroundMark x1="20305" y1="75652" x2="20305" y2="80000"/>
                          <a14:foregroundMark x1="38325" y1="84783" x2="37817" y2="84783"/>
                          <a14:backgroundMark x1="39594" y1="90870" x2="31472" y2="90000"/>
                          <a14:backgroundMark x1="31472" y1="90000" x2="18528" y2="90435"/>
                          <a14:backgroundMark x1="18528" y1="90435" x2="11168" y2="85217"/>
                          <a14:backgroundMark x1="11168" y1="85217" x2="10914" y2="84783"/>
                          <a14:backgroundMark x1="10914" y1="83913" x2="7107" y2="86522"/>
                          <a14:backgroundMark x1="7360" y1="84348" x2="6345" y2="87826"/>
                          <a14:backgroundMark x1="17513" y1="91739" x2="19797" y2="91739"/>
                          <a14:backgroundMark x1="41125" y1="92318" x2="41878" y2="93043"/>
                          <a14:backgroundMark x1="37817" y1="89130" x2="40335" y2="91556"/>
                          <a14:backgroundMark x1="38325" y1="86957" x2="38325" y2="86957"/>
                          <a14:backgroundMark x1="39984" y1="89247" x2="42386" y2="91304"/>
                          <a14:backgroundMark x1="37817" y1="87391" x2="39240" y2="88610"/>
                          <a14:backgroundMark x1="42640" y1="90870" x2="44162" y2="92174"/>
                          <a14:backgroundMark x1="33503" y1="83043" x2="21827" y2="83913"/>
                          <a14:backgroundMark x1="21827" y1="83913" x2="18528" y2="83043"/>
                          <a14:backgroundMark x1="28426" y1="70000" x2="28277" y2="70583"/>
                        </a14:backgroundRemoval>
                      </a14:imgEffect>
                    </a14:imgLayer>
                  </a14:imgProps>
                </a:ext>
              </a:extLst>
            </a:blip>
            <a:srcRect t="6772" r="52733" b="1"/>
            <a:stretch>
              <a:fillRect/>
            </a:stretch>
          </p:blipFill>
          <p:spPr>
            <a:xfrm flipH="1">
              <a:off x="752436" y="1070329"/>
              <a:ext cx="630819" cy="726300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12" name="文本框 11"/>
          <p:cNvSpPr txBox="1"/>
          <p:nvPr/>
        </p:nvSpPr>
        <p:spPr>
          <a:xfrm>
            <a:off x="1456280" y="2164291"/>
            <a:ext cx="358074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ええ？お父さんが？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20315" y="3346450"/>
            <a:ext cx="8749665" cy="1911985"/>
            <a:chOff x="-4830676" y="1220671"/>
            <a:chExt cx="9523070" cy="1912093"/>
          </a:xfrm>
        </p:grpSpPr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4830676" y="1748971"/>
              <a:ext cx="9446219" cy="138379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26478" y="1220671"/>
              <a:ext cx="765916" cy="78198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956570" y="1414406"/>
              <a:ext cx="2072538" cy="33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219960" y="3966845"/>
            <a:ext cx="8666480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ええ。作っている</a:t>
            </a:r>
            <a:r>
              <a:rPr lang="ja-JP" altLang="en-US" sz="2000" u="sng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あいだ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、そばでずっと見ていたんですけど、</a:t>
            </a:r>
            <a:endParaRPr lang="en-US" altLang="ja-JP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本当に上手でした。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957155" cy="5106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charset="-128"/>
                <a:ea typeface="Kozuka Gothic Pr6N R" panose="020B0400000000000000" charset="-128"/>
              </a:rPr>
              <a:t>P12</a:t>
            </a:r>
            <a:r>
              <a:rPr lang="zh-CN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：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（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高橋が春節の経験を山田に話す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）</a:t>
            </a:r>
            <a:endParaRPr lang="en-US" altLang="zh-CN" sz="20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8980" y="1053465"/>
            <a:ext cx="3557270" cy="1406525"/>
            <a:chOff x="729053" y="1070329"/>
            <a:chExt cx="3247861" cy="1406676"/>
          </a:xfrm>
        </p:grpSpPr>
        <p:pic>
          <p:nvPicPr>
            <p:cNvPr id="4" name="图形 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3" y="1566882"/>
              <a:ext cx="3247861" cy="91012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383256" y="1241457"/>
              <a:ext cx="2072538" cy="337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山田：</a:t>
              </a:r>
              <a:endParaRPr lang="zh-CN" altLang="en-US" sz="1600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609" b="94783" l="4569" r="45178">
                          <a14:foregroundMark x1="28173" y1="14348" x2="20051" y2="13043"/>
                          <a14:foregroundMark x1="12437" y1="13043" x2="8883" y2="18261"/>
                          <a14:foregroundMark x1="15482" y1="34783" x2="24112" y2="45217"/>
                          <a14:foregroundMark x1="24112" y1="45217" x2="24112" y2="54348"/>
                          <a14:foregroundMark x1="23350" y1="42174" x2="19797" y2="64348"/>
                          <a14:foregroundMark x1="14213" y1="33478" x2="17766" y2="60870"/>
                          <a14:foregroundMark x1="44068" y1="92352" x2="45178" y2="93043"/>
                          <a14:foregroundMark x1="30964" y1="70870" x2="30711" y2="77826"/>
                          <a14:foregroundMark x1="20305" y1="75652" x2="20305" y2="80000"/>
                          <a14:foregroundMark x1="38325" y1="84783" x2="37817" y2="84783"/>
                          <a14:backgroundMark x1="39594" y1="90870" x2="31472" y2="90000"/>
                          <a14:backgroundMark x1="31472" y1="90000" x2="18528" y2="90435"/>
                          <a14:backgroundMark x1="18528" y1="90435" x2="11168" y2="85217"/>
                          <a14:backgroundMark x1="11168" y1="85217" x2="10914" y2="84783"/>
                          <a14:backgroundMark x1="10914" y1="83913" x2="7107" y2="86522"/>
                          <a14:backgroundMark x1="7360" y1="84348" x2="6345" y2="87826"/>
                          <a14:backgroundMark x1="17513" y1="91739" x2="19797" y2="91739"/>
                          <a14:backgroundMark x1="41125" y1="92318" x2="41878" y2="93043"/>
                          <a14:backgroundMark x1="37817" y1="89130" x2="40335" y2="91556"/>
                          <a14:backgroundMark x1="38325" y1="86957" x2="38325" y2="86957"/>
                          <a14:backgroundMark x1="39984" y1="89247" x2="42386" y2="91304"/>
                          <a14:backgroundMark x1="37817" y1="87391" x2="39240" y2="88610"/>
                          <a14:backgroundMark x1="42640" y1="90870" x2="44162" y2="92174"/>
                          <a14:backgroundMark x1="33503" y1="83043" x2="21827" y2="83913"/>
                          <a14:backgroundMark x1="21827" y1="83913" x2="18528" y2="83043"/>
                          <a14:backgroundMark x1="28426" y1="70000" x2="28277" y2="70583"/>
                        </a14:backgroundRemoval>
                      </a14:imgEffect>
                    </a14:imgLayer>
                  </a14:imgProps>
                </a:ext>
              </a:extLst>
            </a:blip>
            <a:srcRect t="6772" r="52733" b="1"/>
            <a:stretch>
              <a:fillRect/>
            </a:stretch>
          </p:blipFill>
          <p:spPr>
            <a:xfrm flipH="1">
              <a:off x="752436" y="1070329"/>
              <a:ext cx="630819" cy="726300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12" name="文本框 11"/>
          <p:cNvSpPr txBox="1"/>
          <p:nvPr/>
        </p:nvSpPr>
        <p:spPr>
          <a:xfrm>
            <a:off x="846045" y="1769777"/>
            <a:ext cx="358074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へえ、そう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なんですか。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72185" y="2413635"/>
            <a:ext cx="9905365" cy="1911985"/>
            <a:chOff x="-5731988" y="1220671"/>
            <a:chExt cx="10424382" cy="1912093"/>
          </a:xfrm>
        </p:grpSpPr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5731988" y="1748971"/>
              <a:ext cx="10347532" cy="138379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26478" y="1220671"/>
              <a:ext cx="765916" cy="78198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956570" y="1414406"/>
              <a:ext cx="2072538" cy="33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670685" y="3034030"/>
            <a:ext cx="8849995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大みそかにはみんなでギョーザを作って、年が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変わるときに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食べたんです。おいしかったですよ。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8980" y="4448175"/>
            <a:ext cx="9269730" cy="1880235"/>
            <a:chOff x="729053" y="1070329"/>
            <a:chExt cx="10079691" cy="1880345"/>
          </a:xfrm>
        </p:grpSpPr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3" y="1566881"/>
              <a:ext cx="10079691" cy="1383793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383256" y="1241457"/>
              <a:ext cx="2072538" cy="33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山田：</a:t>
              </a:r>
              <a:endParaRPr lang="zh-CN" altLang="en-US" sz="1600" dirty="0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609" b="94783" l="4569" r="45178">
                          <a14:foregroundMark x1="28173" y1="14348" x2="20051" y2="13043"/>
                          <a14:foregroundMark x1="12437" y1="13043" x2="8883" y2="18261"/>
                          <a14:foregroundMark x1="15482" y1="34783" x2="24112" y2="45217"/>
                          <a14:foregroundMark x1="24112" y1="45217" x2="24112" y2="54348"/>
                          <a14:foregroundMark x1="23350" y1="42174" x2="19797" y2="64348"/>
                          <a14:foregroundMark x1="14213" y1="33478" x2="17766" y2="60870"/>
                          <a14:foregroundMark x1="44068" y1="92352" x2="45178" y2="93043"/>
                          <a14:foregroundMark x1="30964" y1="70870" x2="30711" y2="77826"/>
                          <a14:foregroundMark x1="20305" y1="75652" x2="20305" y2="80000"/>
                          <a14:foregroundMark x1="38325" y1="84783" x2="37817" y2="84783"/>
                          <a14:backgroundMark x1="39594" y1="90870" x2="31472" y2="90000"/>
                          <a14:backgroundMark x1="31472" y1="90000" x2="18528" y2="90435"/>
                          <a14:backgroundMark x1="18528" y1="90435" x2="11168" y2="85217"/>
                          <a14:backgroundMark x1="11168" y1="85217" x2="10914" y2="84783"/>
                          <a14:backgroundMark x1="10914" y1="83913" x2="7107" y2="86522"/>
                          <a14:backgroundMark x1="7360" y1="84348" x2="6345" y2="87826"/>
                          <a14:backgroundMark x1="17513" y1="91739" x2="19797" y2="91739"/>
                          <a14:backgroundMark x1="41125" y1="92318" x2="41878" y2="93043"/>
                          <a14:backgroundMark x1="37817" y1="89130" x2="40335" y2="91556"/>
                          <a14:backgroundMark x1="38325" y1="86957" x2="38325" y2="86957"/>
                          <a14:backgroundMark x1="39984" y1="89247" x2="42386" y2="91304"/>
                          <a14:backgroundMark x1="37817" y1="87391" x2="39240" y2="88610"/>
                          <a14:backgroundMark x1="42640" y1="90870" x2="44162" y2="92174"/>
                          <a14:backgroundMark x1="33503" y1="83043" x2="21827" y2="83913"/>
                          <a14:backgroundMark x1="21827" y1="83913" x2="18528" y2="83043"/>
                          <a14:backgroundMark x1="28426" y1="70000" x2="28277" y2="70583"/>
                        </a14:backgroundRemoval>
                      </a14:imgEffect>
                    </a14:imgLayer>
                  </a14:imgProps>
                </a:ext>
              </a:extLst>
            </a:blip>
            <a:srcRect t="6772" r="52733" b="1"/>
            <a:stretch>
              <a:fillRect/>
            </a:stretch>
          </p:blipFill>
          <p:spPr>
            <a:xfrm flipH="1">
              <a:off x="752436" y="1070329"/>
              <a:ext cx="630819" cy="726300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21" name="文本框 20"/>
          <p:cNvSpPr txBox="1"/>
          <p:nvPr/>
        </p:nvSpPr>
        <p:spPr>
          <a:xfrm>
            <a:off x="1383255" y="5006940"/>
            <a:ext cx="993673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よかったですね。</a:t>
            </a:r>
            <a:endParaRPr lang="en-US" altLang="ja-JP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中国でも日本でも大みそかの晩は一家だんらんのときなんですね</a:t>
            </a:r>
            <a:r>
              <a:rPr lang="zh-CN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lang="zh-CN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95715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charset="-128"/>
                <a:ea typeface="Kozuka Gothic Pr6N R" panose="020B0400000000000000" charset="-128"/>
              </a:rPr>
              <a:t>P10</a:t>
            </a:r>
            <a:r>
              <a:rPr lang="zh-CN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：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（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高橋が春節の経験を山田に話す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）</a:t>
            </a:r>
            <a:endParaRPr lang="en-US" altLang="zh-CN" sz="20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502535" y="878205"/>
            <a:ext cx="8894445" cy="2048510"/>
            <a:chOff x="-5685114" y="1220671"/>
            <a:chExt cx="10377508" cy="2585584"/>
          </a:xfrm>
        </p:grpSpPr>
        <p:pic>
          <p:nvPicPr>
            <p:cNvPr id="83" name="图形 8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-5685114" y="1748971"/>
              <a:ext cx="10300658" cy="2057284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26478" y="1220671"/>
              <a:ext cx="765916" cy="781984"/>
            </a:xfrm>
            <a:prstGeom prst="rect">
              <a:avLst/>
            </a:prstGeom>
          </p:spPr>
        </p:pic>
        <p:sp>
          <p:nvSpPr>
            <p:cNvPr id="85" name="文本框 84"/>
            <p:cNvSpPr txBox="1"/>
            <p:nvPr/>
          </p:nvSpPr>
          <p:spPr>
            <a:xfrm>
              <a:off x="1956570" y="1414406"/>
              <a:ext cx="2072538" cy="42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818130" y="1497965"/>
            <a:ext cx="8195945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ええ。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爆竹や花火のない春節は寂しいかと思いましたが、全然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05815" y="4062730"/>
            <a:ext cx="8886190" cy="1997075"/>
            <a:chOff x="702982" y="1278425"/>
            <a:chExt cx="3186848" cy="1198580"/>
          </a:xfrm>
        </p:grpSpPr>
        <p:pic>
          <p:nvPicPr>
            <p:cNvPr id="4" name="图形 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9054" y="1566882"/>
              <a:ext cx="3160776" cy="91012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021962" y="1300529"/>
              <a:ext cx="362281" cy="202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山田：</a:t>
              </a:r>
              <a:endParaRPr lang="zh-CN" altLang="en-US" sz="1600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2609" b="94783" l="4569" r="45178">
                          <a14:foregroundMark x1="28173" y1="14348" x2="20051" y2="13043"/>
                          <a14:foregroundMark x1="12437" y1="13043" x2="8883" y2="18261"/>
                          <a14:foregroundMark x1="15482" y1="34783" x2="24112" y2="45217"/>
                          <a14:foregroundMark x1="24112" y1="45217" x2="24112" y2="54348"/>
                          <a14:foregroundMark x1="23350" y1="42174" x2="19797" y2="64348"/>
                          <a14:foregroundMark x1="14213" y1="33478" x2="17766" y2="60870"/>
                          <a14:foregroundMark x1="44068" y1="92352" x2="45178" y2="93043"/>
                          <a14:foregroundMark x1="30964" y1="70870" x2="30711" y2="77826"/>
                          <a14:foregroundMark x1="20305" y1="75652" x2="20305" y2="80000"/>
                          <a14:foregroundMark x1="38325" y1="84783" x2="37817" y2="84783"/>
                          <a14:backgroundMark x1="39594" y1="90870" x2="31472" y2="90000"/>
                          <a14:backgroundMark x1="31472" y1="90000" x2="18528" y2="90435"/>
                          <a14:backgroundMark x1="18528" y1="90435" x2="11168" y2="85217"/>
                          <a14:backgroundMark x1="11168" y1="85217" x2="10914" y2="84783"/>
                          <a14:backgroundMark x1="10914" y1="83913" x2="7107" y2="86522"/>
                          <a14:backgroundMark x1="7360" y1="84348" x2="6345" y2="87826"/>
                          <a14:backgroundMark x1="17513" y1="91739" x2="19797" y2="91739"/>
                          <a14:backgroundMark x1="41125" y1="92318" x2="41878" y2="93043"/>
                          <a14:backgroundMark x1="37817" y1="89130" x2="40335" y2="91556"/>
                          <a14:backgroundMark x1="38325" y1="86957" x2="38325" y2="86957"/>
                          <a14:backgroundMark x1="39984" y1="89247" x2="42386" y2="91304"/>
                          <a14:backgroundMark x1="37817" y1="87391" x2="39240" y2="88610"/>
                          <a14:backgroundMark x1="42640" y1="90870" x2="44162" y2="92174"/>
                          <a14:backgroundMark x1="33503" y1="83043" x2="21827" y2="83913"/>
                          <a14:backgroundMark x1="21827" y1="83913" x2="18528" y2="83043"/>
                          <a14:backgroundMark x1="28426" y1="70000" x2="28277" y2="70583"/>
                        </a14:backgroundRemoval>
                      </a14:imgEffect>
                    </a14:imgLayer>
                  </a14:imgProps>
                </a:ext>
              </a:extLst>
            </a:blip>
            <a:srcRect t="6772" r="52733" b="1"/>
            <a:stretch>
              <a:fillRect/>
            </a:stretch>
          </p:blipFill>
          <p:spPr>
            <a:xfrm flipH="1">
              <a:off x="702982" y="1278425"/>
              <a:ext cx="237818" cy="367390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12" name="文本框 11"/>
          <p:cNvSpPr txBox="1"/>
          <p:nvPr/>
        </p:nvSpPr>
        <p:spPr>
          <a:xfrm>
            <a:off x="1356360" y="4674870"/>
            <a:ext cx="8255635" cy="12763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そうですね。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北京も</a:t>
            </a:r>
            <a:r>
              <a:rPr lang="en-US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“</a:t>
            </a:r>
            <a:r>
              <a:rPr lang="zh-CN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春联</a:t>
            </a:r>
            <a:r>
              <a:rPr lang="en-US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”</a:t>
            </a:r>
            <a:r>
              <a:rPr lang="zh-CN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「</a:t>
            </a:r>
            <a:r>
              <a:rPr lang="zh-CN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福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」の字、切り紙、ランタンなど縁起の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いいものが街中にあふれてたんですよ。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95715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charset="-128"/>
                <a:ea typeface="Kozuka Gothic Pr6N R" panose="020B0400000000000000" charset="-128"/>
              </a:rPr>
              <a:t>P10</a:t>
            </a:r>
            <a:r>
              <a:rPr lang="zh-CN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：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（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高橋が春節の経験を山田に話す</a:t>
            </a:r>
            <a:r>
              <a:rPr lang="ja-JP" altLang="en-US" sz="2000" dirty="0">
                <a:latin typeface="Kozuka Gothic Pr6N R" panose="020B0400000000000000" charset="-128"/>
                <a:ea typeface="Kozuka Gothic Pr6N R" panose="020B0400000000000000" charset="-128"/>
              </a:rPr>
              <a:t>）</a:t>
            </a:r>
            <a:endParaRPr lang="en-US" altLang="zh-CN" sz="20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313430" y="944245"/>
            <a:ext cx="8083550" cy="1845945"/>
            <a:chOff x="-5685114" y="1286715"/>
            <a:chExt cx="10377508" cy="1846049"/>
          </a:xfrm>
        </p:grpSpPr>
        <p:pic>
          <p:nvPicPr>
            <p:cNvPr id="83" name="图形 8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-5685114" y="1748971"/>
              <a:ext cx="10300658" cy="1383793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13062" y="1286715"/>
              <a:ext cx="779332" cy="715685"/>
            </a:xfrm>
            <a:prstGeom prst="rect">
              <a:avLst/>
            </a:prstGeom>
          </p:spPr>
        </p:pic>
        <p:sp>
          <p:nvSpPr>
            <p:cNvPr id="85" name="文本框 84"/>
            <p:cNvSpPr txBox="1"/>
            <p:nvPr/>
          </p:nvSpPr>
          <p:spPr>
            <a:xfrm>
              <a:off x="1956570" y="1414406"/>
              <a:ext cx="2072538" cy="33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041015" y="1477010"/>
            <a:ext cx="7973060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春節気分が盛り上がりますね。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春節の中国</a:t>
            </a:r>
            <a:r>
              <a:rPr lang="ja-JP" altLang="en-US" sz="2000" u="sng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らしい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イルミネーションもステキですよね。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190" y="3349625"/>
            <a:ext cx="9405620" cy="1612265"/>
            <a:chOff x="729053" y="961185"/>
            <a:chExt cx="4307641" cy="2216935"/>
          </a:xfrm>
        </p:grpSpPr>
        <p:pic>
          <p:nvPicPr>
            <p:cNvPr id="4" name="图形 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9053" y="1566952"/>
              <a:ext cx="4307641" cy="161116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146101" y="1241457"/>
              <a:ext cx="2072538" cy="463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山田：</a:t>
              </a:r>
              <a:endParaRPr lang="zh-CN" altLang="en-US" sz="1600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2609" b="94783" l="4569" r="45178">
                          <a14:foregroundMark x1="28173" y1="14348" x2="20051" y2="13043"/>
                          <a14:foregroundMark x1="12437" y1="13043" x2="8883" y2="18261"/>
                          <a14:foregroundMark x1="15482" y1="34783" x2="24112" y2="45217"/>
                          <a14:foregroundMark x1="24112" y1="45217" x2="24112" y2="54348"/>
                          <a14:foregroundMark x1="23350" y1="42174" x2="19797" y2="64348"/>
                          <a14:foregroundMark x1="14213" y1="33478" x2="17766" y2="60870"/>
                          <a14:foregroundMark x1="44068" y1="92352" x2="45178" y2="93043"/>
                          <a14:foregroundMark x1="30964" y1="70870" x2="30711" y2="77826"/>
                          <a14:foregroundMark x1="20305" y1="75652" x2="20305" y2="80000"/>
                          <a14:foregroundMark x1="38325" y1="84783" x2="37817" y2="84783"/>
                          <a14:backgroundMark x1="39594" y1="90870" x2="31472" y2="90000"/>
                          <a14:backgroundMark x1="31472" y1="90000" x2="18528" y2="90435"/>
                          <a14:backgroundMark x1="18528" y1="90435" x2="11168" y2="85217"/>
                          <a14:backgroundMark x1="11168" y1="85217" x2="10914" y2="84783"/>
                          <a14:backgroundMark x1="10914" y1="83913" x2="7107" y2="86522"/>
                          <a14:backgroundMark x1="7360" y1="84348" x2="6345" y2="87826"/>
                          <a14:backgroundMark x1="17513" y1="91739" x2="19797" y2="91739"/>
                          <a14:backgroundMark x1="41125" y1="92318" x2="41878" y2="93043"/>
                          <a14:backgroundMark x1="37817" y1="89130" x2="40335" y2="91556"/>
                          <a14:backgroundMark x1="38325" y1="86957" x2="38325" y2="86957"/>
                          <a14:backgroundMark x1="39984" y1="89247" x2="42386" y2="91304"/>
                          <a14:backgroundMark x1="37817" y1="87391" x2="39240" y2="88610"/>
                          <a14:backgroundMark x1="42640" y1="90870" x2="44162" y2="92174"/>
                          <a14:backgroundMark x1="33503" y1="83043" x2="21827" y2="83913"/>
                          <a14:backgroundMark x1="21827" y1="83913" x2="18528" y2="83043"/>
                          <a14:backgroundMark x1="28426" y1="70000" x2="28277" y2="70583"/>
                        </a14:backgroundRemoval>
                      </a14:imgEffect>
                    </a14:imgLayer>
                  </a14:imgProps>
                </a:ext>
              </a:extLst>
            </a:blip>
            <a:srcRect t="6772" r="52733" b="1"/>
            <a:stretch>
              <a:fillRect/>
            </a:stretch>
          </p:blipFill>
          <p:spPr>
            <a:xfrm flipH="1">
              <a:off x="752319" y="961185"/>
              <a:ext cx="275117" cy="835607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12" name="文本框 11"/>
          <p:cNvSpPr txBox="1"/>
          <p:nvPr/>
        </p:nvSpPr>
        <p:spPr>
          <a:xfrm>
            <a:off x="1319530" y="3881755"/>
            <a:ext cx="8714740" cy="918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そうそう。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あと、ライブ配信やスマホのホンバオも楽しかった。</a:t>
            </a:r>
            <a:endParaRPr lang="ja-JP" altLang="en-US" sz="24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endParaRPr lang="ja-JP" altLang="en-US" sz="24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PP_MARK_KEY" val="29ff8916-a493-4d62-a1d6-8e7dfba71016"/>
  <p:tag name="COMMONDATA" val="eyJoZGlkIjoiYTk3OTEzMTcyZWRjNmUwN2Q4OGIyZDNjODJkMWQyNDgifQ=="/>
  <p:tag name="commondata" val="eyJoZGlkIjoiY2Q0MjVkMjNjN2IyNTQxYWU3ZTg4MjI5YTdiMDZiZT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5143</Words>
  <Application>WPS 演示</Application>
  <PresentationFormat>宽屏</PresentationFormat>
  <Paragraphs>454</Paragraphs>
  <Slides>39</Slides>
  <Notes>30</Notes>
  <HiddenSlides>14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8" baseType="lpstr">
      <vt:lpstr>Arial</vt:lpstr>
      <vt:lpstr>宋体</vt:lpstr>
      <vt:lpstr>Wingdings</vt:lpstr>
      <vt:lpstr>Kozuka Gothic Pro R</vt:lpstr>
      <vt:lpstr>Yu Gothic UI Semilight</vt:lpstr>
      <vt:lpstr>微软雅黑</vt:lpstr>
      <vt:lpstr>UD Digi Kyokasho N-R</vt:lpstr>
      <vt:lpstr>方正兰亭粗黑_GBK</vt:lpstr>
      <vt:lpstr>黑体</vt:lpstr>
      <vt:lpstr>Kozuka Gothic Pr6N R</vt:lpstr>
      <vt:lpstr>Arial Unicode MS</vt:lpstr>
      <vt:lpstr>Calibri Light</vt:lpstr>
      <vt:lpstr>Calibri</vt:lpstr>
      <vt:lpstr>Kozuka Mincho Pro M</vt:lpstr>
      <vt:lpstr>思源黑体 Bold</vt:lpstr>
      <vt:lpstr>字体管家胖丫儿</vt:lpstr>
      <vt:lpstr>MS PGothic</vt:lpstr>
      <vt:lpstr>Yu Mincho Demibold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EDY</cp:lastModifiedBy>
  <cp:revision>255</cp:revision>
  <dcterms:created xsi:type="dcterms:W3CDTF">2015-10-24T12:28:00Z</dcterms:created>
  <dcterms:modified xsi:type="dcterms:W3CDTF">2024-01-22T11:55:00Z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912B0679BDE845579901E4C89BF364D7_12</vt:lpwstr>
  </property>
</Properties>
</file>