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4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CDEF-FEA1-4B4F-A44B-14691717F9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E048-7C54-4F28-8746-CFFACFEC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886" y="575919"/>
            <a:ext cx="9215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altLang="en-US" dirty="0" smtClean="0"/>
              <a:t>Vendemore Proposal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76" y="945251"/>
            <a:ext cx="7194406" cy="5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886" y="575919"/>
            <a:ext cx="9215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altLang="en-US" dirty="0" smtClean="0"/>
              <a:t>Vendemore </a:t>
            </a:r>
            <a:r>
              <a:rPr kumimoji="0" lang="de-C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</a:t>
            </a:r>
            <a:r>
              <a:rPr kumimoji="0" lang="de-CH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CH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Segmentation Approach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18225"/>
              </p:ext>
            </p:extLst>
          </p:nvPr>
        </p:nvGraphicFramePr>
        <p:xfrm>
          <a:off x="1270815" y="1666326"/>
          <a:ext cx="10097401" cy="2930388"/>
        </p:xfrm>
        <a:graphic>
          <a:graphicData uri="http://schemas.openxmlformats.org/drawingml/2006/table">
            <a:tbl>
              <a:tblPr firstRow="1" firstCol="1" bandRow="1"/>
              <a:tblGrid>
                <a:gridCol w="1310925"/>
                <a:gridCol w="2880103"/>
                <a:gridCol w="2973178"/>
                <a:gridCol w="2933195"/>
              </a:tblGrid>
              <a:tr h="695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Logo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account is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considered as “Whitespace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 for Security 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NOT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purchased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is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considered as “Whitespace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 for IM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100" b="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</a:t>
                      </a:r>
                      <a:r>
                        <a:rPr lang="en-US" sz="1100" b="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purchased </a:t>
                      </a:r>
                      <a:r>
                        <a:rPr lang="en-US" sz="1100" b="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considered</a:t>
                      </a:r>
                      <a:r>
                        <a:rPr lang="en-US" sz="110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“Whitespace” for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</a:t>
                      </a:r>
                      <a:r>
                        <a:rPr lang="en-US" sz="110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has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100" b="0" baseline="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purchased </a:t>
                      </a:r>
                      <a:r>
                        <a:rPr lang="en-US" sz="1100" b="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0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 Sell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account is “Whitespace” for Security 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already purchased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account is “Whitespace” for IM 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already purchased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b="1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is “Whitespace” for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already purchased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other</a:t>
                      </a: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0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 Pipe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account is 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10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pipeline for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products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account is in</a:t>
                      </a:r>
                      <a:r>
                        <a:rPr lang="en-US" sz="110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pipeline for 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 products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account is in</a:t>
                      </a:r>
                      <a:r>
                        <a:rPr lang="en-US" sz="1100" baseline="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pipeline for</a:t>
                      </a:r>
                      <a:r>
                        <a:rPr lang="en-US" sz="11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US" sz="1100" kern="1200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54294" y="6168833"/>
            <a:ext cx="5655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130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67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395" y="293322"/>
            <a:ext cx="7765972" cy="4616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de-CH" sz="1200" b="1" u="sng" dirty="0" smtClean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(Data analysis in Excel; Data source: Whitespace Account List provided by Sales Operation) </a:t>
            </a:r>
            <a:endParaRPr lang="de-CH" sz="1200" b="1" u="sng" dirty="0">
              <a:solidFill>
                <a:srgbClr val="1F497D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endParaRPr lang="en-US" sz="1200" b="1" u="sng" dirty="0">
              <a:solidFill>
                <a:srgbClr val="1F497D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4303" y="1121260"/>
            <a:ext cx="1680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If any of the cross-sell is true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9042" y="1121260"/>
            <a:ext cx="26347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if any of the new logo or move pipe is true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787075" y="3463450"/>
            <a:ext cx="3056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Cross-sell for </a:t>
            </a:r>
            <a:r>
              <a:rPr lang="en-US" sz="1000" dirty="0" smtClean="0"/>
              <a:t>BU </a:t>
            </a:r>
            <a:r>
              <a:rPr lang="de-CH" sz="1000" dirty="0" smtClean="0"/>
              <a:t>«X»</a:t>
            </a:r>
          </a:p>
          <a:p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209563" y="1685956"/>
            <a:ext cx="17475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If cross-sell for at least one BU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67486" y="1693102"/>
            <a:ext cx="20207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If cross-sell for one BU </a:t>
            </a:r>
          </a:p>
          <a:p>
            <a:r>
              <a:rPr lang="en-US" sz="1000" dirty="0" smtClean="0"/>
              <a:t>(account is “Whitespace” for BU  </a:t>
            </a:r>
            <a:r>
              <a:rPr lang="de-CH" sz="1000" dirty="0" smtClean="0"/>
              <a:t>«X»</a:t>
            </a:r>
          </a:p>
          <a:p>
            <a:r>
              <a:rPr lang="en-US" sz="1000" dirty="0" smtClean="0"/>
              <a:t>account has already purchased any other BU’s licenses in the past 3 years AND a</a:t>
            </a:r>
            <a:r>
              <a:rPr lang="de-CH" sz="1000" dirty="0" smtClean="0"/>
              <a:t>ccount has not purchased any licenses in the other 2 BU AND account is not an opportunity in the other 2 BU )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818800" y="2252317"/>
            <a:ext cx="168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smtClean="0"/>
              <a:t>Look at the industry attribute of this account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18800" y="2799326"/>
            <a:ext cx="1560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smtClean="0"/>
              <a:t>Decide BU «X» is the most successful one for the industry that account is in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9563" y="3417284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/>
              <a:t>Cross-sell for BU «X»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5781" y="1658433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If new logo for one BU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7398218" y="2203597"/>
            <a:ext cx="1356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/>
              <a:t>Move pipe for BU «X» 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398218" y="1658433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If move pipe for one BU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8818800" y="1658433"/>
            <a:ext cx="1476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if </a:t>
            </a:r>
            <a:r>
              <a:rPr lang="en-US" sz="1000" dirty="0" smtClean="0"/>
              <a:t>new logo for at least one BU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95781" y="2200670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/>
              <a:t>Cannot be the case 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209563" y="2200670"/>
            <a:ext cx="2563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/>
              <a:t>Look at the cross-sell correlation (account has</a:t>
            </a:r>
          </a:p>
          <a:p>
            <a:r>
              <a:rPr lang="de-CH" sz="1000" dirty="0" smtClean="0"/>
              <a:t>Purchased products in BU  «Y» )</a:t>
            </a:r>
          </a:p>
          <a:p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209563" y="2788290"/>
            <a:ext cx="2677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 smtClean="0"/>
              <a:t>Decide BU «X» is the most probable one for accounts who already purchased BU  «Y»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18800" y="3417284"/>
            <a:ext cx="12650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/>
              <a:t>New logo for BU «X»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313773" y="1665586"/>
            <a:ext cx="1276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if </a:t>
            </a:r>
            <a:r>
              <a:rPr lang="en-US" sz="1000" dirty="0" smtClean="0"/>
              <a:t>move pipe for at least one BU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13772" y="2212595"/>
            <a:ext cx="12768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Same approach as new logo for at least one BU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flipH="1">
            <a:off x="1777875" y="1367481"/>
            <a:ext cx="1566688" cy="32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1762897" y="3097427"/>
            <a:ext cx="14978" cy="38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3344563" y="1367481"/>
            <a:ext cx="738797" cy="31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4083360" y="1932177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93109" y="2594598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93109" y="3158066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</p:cNvCxnSpPr>
          <p:nvPr/>
        </p:nvCxnSpPr>
        <p:spPr>
          <a:xfrm flipH="1">
            <a:off x="6886832" y="1367481"/>
            <a:ext cx="2109576" cy="29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08258" y="1932177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7543" y="1905626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499738" y="1932177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817792" y="1942532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17725" y="2553977"/>
            <a:ext cx="0" cy="3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517725" y="3262184"/>
            <a:ext cx="0" cy="2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</p:cNvCxnSpPr>
          <p:nvPr/>
        </p:nvCxnSpPr>
        <p:spPr>
          <a:xfrm>
            <a:off x="8996408" y="1367481"/>
            <a:ext cx="748954" cy="29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</p:cNvCxnSpPr>
          <p:nvPr/>
        </p:nvCxnSpPr>
        <p:spPr>
          <a:xfrm flipH="1">
            <a:off x="8311978" y="1367481"/>
            <a:ext cx="684430" cy="29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25" idx="0"/>
          </p:cNvCxnSpPr>
          <p:nvPr/>
        </p:nvCxnSpPr>
        <p:spPr>
          <a:xfrm>
            <a:off x="8996408" y="1367481"/>
            <a:ext cx="1955798" cy="29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0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84" y="1801626"/>
            <a:ext cx="6154824" cy="32602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5886" y="575919"/>
            <a:ext cx="9215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altLang="en-US" dirty="0" smtClean="0"/>
              <a:t>Vendemore </a:t>
            </a:r>
            <a:r>
              <a:rPr kumimoji="0" lang="de-CH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</a:t>
            </a:r>
            <a:r>
              <a:rPr kumimoji="0" lang="de-CH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Accounts </a:t>
            </a:r>
            <a:r>
              <a:rPr kumimoji="0" lang="de-CH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886" y="575919"/>
            <a:ext cx="5051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altLang="en-US" dirty="0" smtClean="0"/>
              <a:t>Vendemore Budget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228725"/>
            <a:ext cx="4500301" cy="1916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607663"/>
            <a:ext cx="4400288" cy="1178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82" y="5064286"/>
            <a:ext cx="6275718" cy="140692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49704" y="575919"/>
            <a:ext cx="5051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altLang="en-US" dirty="0" smtClean="0"/>
              <a:t>Data from Vendemore Case Study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94" y="991515"/>
            <a:ext cx="3287093" cy="2329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994" y="3367641"/>
            <a:ext cx="3461409" cy="1830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8994" y="5387008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Impressions per employee: 15 to 20 </a:t>
            </a:r>
          </a:p>
          <a:p>
            <a:r>
              <a:rPr lang="de-CH" sz="1400" b="1" dirty="0"/>
              <a:t>Click-through </a:t>
            </a:r>
            <a:r>
              <a:rPr lang="de-CH" sz="1400" b="1" dirty="0" smtClean="0"/>
              <a:t>rate: 0.08% to 0.11%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22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886" y="575919"/>
            <a:ext cx="5051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e-CH" altLang="en-US" dirty="0" smtClean="0"/>
              <a:t>Industry Benchmark of </a:t>
            </a:r>
            <a:r>
              <a:rPr lang="en-US" altLang="en-US" dirty="0"/>
              <a:t>D</a:t>
            </a:r>
            <a:r>
              <a:rPr lang="en-US" dirty="0" smtClean="0"/>
              <a:t>isplay </a:t>
            </a:r>
            <a:r>
              <a:rPr lang="en-US" dirty="0"/>
              <a:t>C</a:t>
            </a:r>
            <a:r>
              <a:rPr lang="en-US" dirty="0" smtClean="0"/>
              <a:t>ampaigns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6" y="3262934"/>
            <a:ext cx="5051350" cy="11225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89" y="2872409"/>
            <a:ext cx="328612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86" y="1639749"/>
            <a:ext cx="5051350" cy="1082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88" y="1202635"/>
            <a:ext cx="3169297" cy="3178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730" y="1607474"/>
            <a:ext cx="5019776" cy="11147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9377" y="1201027"/>
            <a:ext cx="3238500" cy="36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730" y="3261761"/>
            <a:ext cx="5006844" cy="11236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9377" y="2995061"/>
            <a:ext cx="2876550" cy="2667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5886" y="5649604"/>
            <a:ext cx="10953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</a:t>
            </a:r>
            <a:r>
              <a:rPr lang="en-US" sz="1200" dirty="0" smtClean="0"/>
              <a:t>DoubleClick by Google Display Benchmarks Tools</a:t>
            </a:r>
            <a:endParaRPr lang="en-US" sz="1200" dirty="0"/>
          </a:p>
          <a:p>
            <a:r>
              <a:rPr lang="en-US" sz="1200" dirty="0" smtClean="0"/>
              <a:t>http</a:t>
            </a:r>
            <a:r>
              <a:rPr lang="en-US" sz="1200" dirty="0"/>
              <a:t>://www.richmediagallery.com/benchmarks</a:t>
            </a:r>
          </a:p>
        </p:txBody>
      </p:sp>
    </p:spTree>
    <p:extLst>
      <p:ext uri="{BB962C8B-B14F-4D97-AF65-F5344CB8AC3E}">
        <p14:creationId xmlns:p14="http://schemas.microsoft.com/office/powerpoint/2010/main" val="11805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16" y="1790271"/>
            <a:ext cx="10515600" cy="351489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de-CH" sz="1200" b="1" dirty="0" smtClean="0"/>
              <a:t>Whitespace in 3 BUs </a:t>
            </a:r>
            <a:br>
              <a:rPr lang="de-CH" sz="1200" b="1" dirty="0" smtClean="0"/>
            </a:br>
            <a:r>
              <a:rPr lang="de-CH" sz="1200" b="1" dirty="0" smtClean="0"/>
              <a:t>Whitespace in 1 BU, move pipe in the other 2 BUs</a:t>
            </a:r>
            <a:br>
              <a:rPr lang="de-CH" sz="1200" b="1" dirty="0" smtClean="0"/>
            </a:br>
            <a:r>
              <a:rPr lang="de-CH" sz="1200" b="1" dirty="0" smtClean="0"/>
              <a:t>Whitespace in  2 BUs, move pipe in the 3rd one </a:t>
            </a:r>
            <a:br>
              <a:rPr lang="de-CH" sz="1200" b="1" dirty="0" smtClean="0"/>
            </a:br>
            <a:r>
              <a:rPr lang="de-CH" sz="1200" b="1" dirty="0" smtClean="0"/>
              <a:t>Move pipe in 1 BU, cross-sell in the other 2 BUs</a:t>
            </a:r>
            <a:br>
              <a:rPr lang="de-CH" sz="1200" b="1" dirty="0" smtClean="0"/>
            </a:br>
            <a:r>
              <a:rPr lang="de-CH" sz="1200" b="1" dirty="0" smtClean="0"/>
              <a:t>Move pipe in 2 BUs, cross-sell in the 3rd one</a:t>
            </a:r>
            <a:br>
              <a:rPr lang="de-CH" sz="1200" b="1" dirty="0" smtClean="0"/>
            </a:br>
            <a:r>
              <a:rPr lang="de-CH" sz="1200" b="1" dirty="0" smtClean="0"/>
              <a:t>Move pipe in 3 BUs</a:t>
            </a:r>
            <a:br>
              <a:rPr lang="de-CH" sz="1200" b="1" dirty="0" smtClean="0"/>
            </a:br>
            <a:r>
              <a:rPr lang="de-CH" sz="1200" b="1" dirty="0" smtClean="0"/>
              <a:t>Cross-sell in 2 BUs, already purchased one in the 3rd one</a:t>
            </a:r>
            <a:br>
              <a:rPr lang="de-CH" sz="1200" b="1" dirty="0" smtClean="0"/>
            </a:br>
            <a:r>
              <a:rPr lang="de-CH" sz="1200" b="1" dirty="0" smtClean="0"/>
              <a:t>Cross-sell in all 3 BUs, already purchased one in another BU othan than those 3 </a:t>
            </a:r>
            <a:br>
              <a:rPr lang="de-CH" sz="1200" b="1" dirty="0" smtClean="0"/>
            </a:br>
            <a:r>
              <a:rPr lang="de-CH" sz="1200" b="1" dirty="0" smtClean="0"/>
              <a:t>Not whitespace, not move pipe, not cross-sell in either of those 3 BUs (e.g. account is a move pipe in another BU) </a:t>
            </a:r>
            <a:br>
              <a:rPr lang="de-CH" sz="1200" b="1" dirty="0" smtClean="0"/>
            </a:br>
            <a:endParaRPr lang="en-US" sz="1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15233"/>
            <a:ext cx="10515600" cy="5940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883420"/>
            <a:ext cx="4003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CH" sz="1200" b="1" u="sng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possible combinations of exceptional cases: </a:t>
            </a:r>
            <a:endParaRPr lang="en-US" sz="1200" b="1" u="sng" dirty="0">
              <a:solidFill>
                <a:srgbClr val="1F497D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Whitespace in 3 BUs  Whitespace in 1 BU, move pipe in the other 2 BUs Whitespace in  2 BUs, move pipe in the 3rd one  Move pipe in 1 BU, cross-sell in the other 2 BUs Move pipe in 2 BUs, cross-sell in the 3rd one Move pipe in 3 BUs Cross-sell in 2 BUs, already purchased one in the 3rd one Cross-sell in all 3 BUs, already purchased one in another BU othan than those 3  Not whitespace, not move pipe, not cross-sell in either of those 3 BUs (e.g. account is a move pipe in another BU)  </vt:lpstr>
    </vt:vector>
  </TitlesOfParts>
  <Company>CA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Wei</dc:creator>
  <cp:lastModifiedBy>Li, Wei</cp:lastModifiedBy>
  <cp:revision>64</cp:revision>
  <dcterms:created xsi:type="dcterms:W3CDTF">2014-08-28T07:38:01Z</dcterms:created>
  <dcterms:modified xsi:type="dcterms:W3CDTF">2014-11-04T12:36:40Z</dcterms:modified>
</cp:coreProperties>
</file>