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19" r:id="rId3"/>
    <p:sldId id="418" r:id="rId4"/>
    <p:sldId id="412" r:id="rId5"/>
    <p:sldId id="421" r:id="rId6"/>
    <p:sldId id="416" r:id="rId7"/>
    <p:sldId id="420" r:id="rId8"/>
    <p:sldId id="417" r:id="rId9"/>
    <p:sldId id="341" r:id="rId10"/>
    <p:sldId id="366" r:id="rId11"/>
    <p:sldId id="363" r:id="rId12"/>
    <p:sldId id="423" r:id="rId13"/>
    <p:sldId id="4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06C"/>
    <a:srgbClr val="FFFFFF"/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656E-E379-4C03-8E8D-EDD8C121096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67AFD-0740-4343-93E6-F55D8762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835-0645-FBEB-7A1A-B4567CF6B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F41C-A703-9710-13A0-209D56BE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84E6-33B1-A0EC-5D78-4DC6733C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5939-FFA3-EEFB-E058-81D91F35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E79D-0641-A668-BE39-E81B9FA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6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3A2D-2086-70E9-3F10-0E2528AA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3092-88C3-6600-B0A9-08A4DF39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359E-3D85-C748-6E3E-A9410DC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F0D4-313E-6D68-4547-6AC63E58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16A2-9B98-DCF1-119A-210640A8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2F0EE-E252-A7BF-C168-2FA99991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A56D5-039E-DDD7-0366-913E57A9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37D3-48EF-69B2-FAAB-DCEBC8E5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B2C2-C61F-94B4-EBFC-CEA34FA8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5208-3B20-D918-C0BB-80330BFA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F324-42AC-1966-CB46-6FF7196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3104-7DCC-30FC-D10D-C67E49DF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1F22-0C56-CA9A-800B-058E7380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ADDF-088D-77A3-A84E-6D2D4989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6FBA-7F1F-FC17-4E53-AAEC6CA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C269-1E24-4283-8078-3AD957B0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9344-5EF3-929D-CDC6-7F9D87BB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6646-DD4D-E91F-C914-EB1D855E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42D3-2FED-0770-A615-CC4470EE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F2EE-8C60-84F7-5DF7-3DB8EBAF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9F9-5308-CDA5-9359-02EA3E9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2CB5-EFDC-3510-C3BC-878EA8E2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0D7D-EEF0-4FBD-07BA-4E1C9BA90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DE9F2-0ED9-C68E-B2E7-9C3CA8C4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DA8C-481F-9BCE-C4DF-F5489C5E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81095-94BF-1D36-1E4D-FA65262B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32FC-9850-D1D9-9B95-13C58DB9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CAF8-5C50-71C1-C8EC-7E207C62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84922-6683-E544-D94D-9E0F127F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A4FE5-AC90-D601-1A3D-AECC58026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E6012-D538-FDAA-D4F4-893B36833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D5AB-B43F-B67F-A2C7-762B4C81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C05C2-D3F5-113A-8CAF-1132984B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A2967-2C71-76EF-1B04-EA9830A1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B9C-016E-2E28-71ED-890ABB59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90AC4-9F2D-20F6-DCC2-046E353F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59DAB-7B07-BE88-7B7D-BA30CDDA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9AF02-288E-7186-8169-AC045BD7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B746B-9CDA-852B-CE4C-6554F328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AD97-5167-0763-7D77-47DE5DB7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64CF-C04D-C526-C2C6-D9E43A83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BE59-7FF0-F8FB-5514-B85D325E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450B-1213-F989-7BB1-F9DAA963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EF751-BD96-7409-D90F-4B3A4212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7D7F-2F43-319F-7DF6-C7049757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8D64-5E51-00A7-BF18-8D78AB98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C01E-631E-7955-AF74-EC13B1B3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13D4-9149-FE38-E668-FF40F027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60B95-3C02-EB5C-E7D6-5C4617E9F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1EE1-6530-6BA5-CB36-068AD2D7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91B8-E4CF-17AA-2106-4FD59875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FA1F-D7F8-5CB0-3F2D-DF30E3B0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451C-E341-0385-6416-34A20B8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55DC-7C4C-B162-B400-8630220C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E7DA-A569-4DEF-11F5-A8E7ECAC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930F-761C-C7DD-9337-2FD9A5FDC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EC16-60DB-1B27-4943-94DF9C94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C2CF-6FFE-C0C0-DCF6-F3C7628A9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0AEA-A82D-EDFA-136F-357772EA9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BLU-RZBRY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546D6-EE90-09A1-57CB-CA9410DB4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7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886" y="678023"/>
                <a:ext cx="1129574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Steady state implies that the change in age with time</a:t>
                </a:r>
                <a:r>
                  <a:rPr lang="en-US" sz="2200" dirty="0"/>
                  <a:t>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0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3000" dirty="0"/>
                  <a:t> = 0 </a:t>
                </a:r>
              </a:p>
              <a:p>
                <a:pPr marL="0" indent="0">
                  <a:buNone/>
                </a:pPr>
                <a:r>
                  <a:rPr lang="en-US" sz="2400" dirty="0"/>
                  <a:t>Eventually, the rate of renewal will be balanced w/ the rate water parcels age in the deeper ocean. Thus, the equation becomes: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86" y="678023"/>
                <a:ext cx="11295743" cy="4351338"/>
              </a:xfrm>
              <a:blipFill>
                <a:blip r:embed="rId2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/>
              <p:nvPr/>
            </p:nvSpPr>
            <p:spPr>
              <a:xfrm>
                <a:off x="1653362" y="3222377"/>
                <a:ext cx="8820310" cy="1145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3600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62" y="3222377"/>
                <a:ext cx="8820310" cy="1145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EB79FB-CBCD-E039-2C57-13135E55DC1B}"/>
              </a:ext>
            </a:extLst>
          </p:cNvPr>
          <p:cNvCxnSpPr>
            <a:cxnSpLocks/>
          </p:cNvCxnSpPr>
          <p:nvPr/>
        </p:nvCxnSpPr>
        <p:spPr>
          <a:xfrm flipV="1">
            <a:off x="2309529" y="3244253"/>
            <a:ext cx="1199848" cy="112305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429A75-9982-6242-5115-15F02803B3DB}"/>
              </a:ext>
            </a:extLst>
          </p:cNvPr>
          <p:cNvSpPr txBox="1"/>
          <p:nvPr/>
        </p:nvSpPr>
        <p:spPr>
          <a:xfrm>
            <a:off x="3509377" y="2642810"/>
            <a:ext cx="6444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0</a:t>
            </a:r>
            <a:r>
              <a:rPr lang="en-US" sz="1800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42C1A-4967-4361-67B5-023FA3EBDB35}"/>
                  </a:ext>
                </a:extLst>
              </p:cNvPr>
              <p:cNvSpPr txBox="1"/>
              <p:nvPr/>
            </p:nvSpPr>
            <p:spPr>
              <a:xfrm>
                <a:off x="3055200" y="4706195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42C1A-4967-4361-67B5-023FA3EB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200" y="4706195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14FB27-EDF6-DC2F-3571-76D0EF342091}"/>
                  </a:ext>
                </a:extLst>
              </p:cNvPr>
              <p:cNvSpPr txBox="1"/>
              <p:nvPr/>
            </p:nvSpPr>
            <p:spPr>
              <a:xfrm>
                <a:off x="903456" y="5803775"/>
                <a:ext cx="94911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solve for the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we invert the term in brackets, (the transport matrix model TMM augmented by the surface restoring operator)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14FB27-EDF6-DC2F-3571-76D0EF34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56" y="5803775"/>
                <a:ext cx="9491133" cy="830997"/>
              </a:xfrm>
              <a:prstGeom prst="rect">
                <a:avLst/>
              </a:prstGeom>
              <a:blipFill>
                <a:blip r:embed="rId5"/>
                <a:stretch>
                  <a:fillRect l="-96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8169616F-F4E1-BF9F-CAEB-BCB6721C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86" y="1799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Solve for average water mass age using OCIM</a:t>
            </a:r>
          </a:p>
        </p:txBody>
      </p:sp>
    </p:spTree>
    <p:extLst>
      <p:ext uri="{BB962C8B-B14F-4D97-AF65-F5344CB8AC3E}">
        <p14:creationId xmlns:p14="http://schemas.microsoft.com/office/powerpoint/2010/main" val="256539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CAA1-99C4-B775-2F36-09A1392F6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709" y="1875303"/>
                <a:ext cx="354623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Solution for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rearranged into a 3D array of climatological water age.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Average water age at four depth bins show increasing age with depth and oldest waters in the North Pacific.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CAA1-99C4-B775-2F36-09A1392F6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09" y="1875303"/>
                <a:ext cx="3546230" cy="4351338"/>
              </a:xfrm>
              <a:blipFill>
                <a:blip r:embed="rId2"/>
                <a:stretch>
                  <a:fillRect l="-2749" t="-1823" r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3AAB49-0273-C8A9-0C0F-ABCBC68F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43" t="26606" r="17318" b="9945"/>
          <a:stretch/>
        </p:blipFill>
        <p:spPr bwMode="auto">
          <a:xfrm>
            <a:off x="4131994" y="1243945"/>
            <a:ext cx="8060006" cy="5614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605D35-563E-31E9-7551-6A554EB3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67" y="141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Solve for average water mass age using OCIM</a:t>
            </a:r>
          </a:p>
        </p:txBody>
      </p:sp>
    </p:spTree>
    <p:extLst>
      <p:ext uri="{BB962C8B-B14F-4D97-AF65-F5344CB8AC3E}">
        <p14:creationId xmlns:p14="http://schemas.microsoft.com/office/powerpoint/2010/main" val="198618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F559-5681-6B1E-8B59-6497EADF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3C07-B5C3-3FA3-E468-EC7B3056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E0F-DB2B-4104-6D86-1686FF4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EF7E-8866-D3E2-7913-63F8B19C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5624-3462-30F0-163E-30198AF8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2771-6678-97A8-AAE1-E9FC7132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5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676B6-380A-54AA-1EA3-B8B0F88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28" t="26621" r="13642" b="18071"/>
          <a:stretch>
            <a:fillRect/>
          </a:stretch>
        </p:blipFill>
        <p:spPr>
          <a:xfrm>
            <a:off x="4359865" y="-38100"/>
            <a:ext cx="7083852" cy="37930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3514C5-538C-D13F-F4F2-23CA8EF11455}"/>
              </a:ext>
            </a:extLst>
          </p:cNvPr>
          <p:cNvSpPr/>
          <p:nvPr/>
        </p:nvSpPr>
        <p:spPr>
          <a:xfrm>
            <a:off x="5702065" y="2022504"/>
            <a:ext cx="792480" cy="435429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D94D80-EFF1-956C-C95D-13FE7A751843}"/>
              </a:ext>
            </a:extLst>
          </p:cNvPr>
          <p:cNvSpPr/>
          <p:nvPr/>
        </p:nvSpPr>
        <p:spPr>
          <a:xfrm>
            <a:off x="9930077" y="2022504"/>
            <a:ext cx="792480" cy="435429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A6016A-039A-1A63-4A19-29A9D57E58EE}"/>
              </a:ext>
            </a:extLst>
          </p:cNvPr>
          <p:cNvCxnSpPr/>
          <p:nvPr/>
        </p:nvCxnSpPr>
        <p:spPr>
          <a:xfrm>
            <a:off x="6163619" y="2240218"/>
            <a:ext cx="41626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21BC01-0666-0D72-BCE5-BC4524692F86}"/>
              </a:ext>
            </a:extLst>
          </p:cNvPr>
          <p:cNvCxnSpPr>
            <a:cxnSpLocks/>
          </p:cNvCxnSpPr>
          <p:nvPr/>
        </p:nvCxnSpPr>
        <p:spPr>
          <a:xfrm flipH="1">
            <a:off x="4867142" y="2084197"/>
            <a:ext cx="1125037" cy="238601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71E75-1411-93DE-34DB-FFCE589587FE}"/>
              </a:ext>
            </a:extLst>
          </p:cNvPr>
          <p:cNvCxnSpPr>
            <a:cxnSpLocks/>
          </p:cNvCxnSpPr>
          <p:nvPr/>
        </p:nvCxnSpPr>
        <p:spPr>
          <a:xfrm>
            <a:off x="10326317" y="2090277"/>
            <a:ext cx="1427126" cy="243527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241C8E-4755-A77A-C6C1-959C33801467}"/>
              </a:ext>
            </a:extLst>
          </p:cNvPr>
          <p:cNvCxnSpPr>
            <a:cxnSpLocks/>
          </p:cNvCxnSpPr>
          <p:nvPr/>
        </p:nvCxnSpPr>
        <p:spPr>
          <a:xfrm flipH="1" flipV="1">
            <a:off x="4885646" y="4470212"/>
            <a:ext cx="6886301" cy="6531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108EBB-5314-B2DE-3949-AB121682B01A}"/>
              </a:ext>
            </a:extLst>
          </p:cNvPr>
          <p:cNvCxnSpPr>
            <a:cxnSpLocks/>
          </p:cNvCxnSpPr>
          <p:nvPr/>
        </p:nvCxnSpPr>
        <p:spPr>
          <a:xfrm flipH="1">
            <a:off x="4820868" y="4470212"/>
            <a:ext cx="47366" cy="2216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DA22E6-AD2A-E986-8471-7E0EA0977064}"/>
              </a:ext>
            </a:extLst>
          </p:cNvPr>
          <p:cNvCxnSpPr>
            <a:cxnSpLocks/>
          </p:cNvCxnSpPr>
          <p:nvPr/>
        </p:nvCxnSpPr>
        <p:spPr>
          <a:xfrm flipH="1">
            <a:off x="11751804" y="4552631"/>
            <a:ext cx="1639" cy="218937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CCA9D0-80E6-F005-A0B5-BE74197564DA}"/>
              </a:ext>
            </a:extLst>
          </p:cNvPr>
          <p:cNvCxnSpPr>
            <a:cxnSpLocks/>
          </p:cNvCxnSpPr>
          <p:nvPr/>
        </p:nvCxnSpPr>
        <p:spPr>
          <a:xfrm flipH="1" flipV="1">
            <a:off x="4820868" y="6690592"/>
            <a:ext cx="6951079" cy="5141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6E050B51-A4AB-C05B-9AAB-C42ACF8DF0F9}"/>
              </a:ext>
            </a:extLst>
          </p:cNvPr>
          <p:cNvSpPr/>
          <p:nvPr/>
        </p:nvSpPr>
        <p:spPr>
          <a:xfrm>
            <a:off x="4181341" y="4482367"/>
            <a:ext cx="533393" cy="1940160"/>
          </a:xfrm>
          <a:prstGeom prst="leftBrace">
            <a:avLst>
              <a:gd name="adj1" fmla="val 8333"/>
              <a:gd name="adj2" fmla="val 65262"/>
            </a:avLst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14C530-1646-6787-B145-44943192FC1A}"/>
              </a:ext>
            </a:extLst>
          </p:cNvPr>
          <p:cNvSpPr txBox="1"/>
          <p:nvPr/>
        </p:nvSpPr>
        <p:spPr>
          <a:xfrm>
            <a:off x="1085998" y="5231819"/>
            <a:ext cx="3123649" cy="8309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Profiles upper 1000m of ocean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E86C0A-E2EC-C3B2-224D-EEBE13C3B467}"/>
              </a:ext>
            </a:extLst>
          </p:cNvPr>
          <p:cNvSpPr/>
          <p:nvPr/>
        </p:nvSpPr>
        <p:spPr>
          <a:xfrm>
            <a:off x="5345015" y="5308797"/>
            <a:ext cx="1942011" cy="311919"/>
          </a:xfrm>
          <a:prstGeom prst="ellipse">
            <a:avLst/>
          </a:prstGeom>
          <a:solidFill>
            <a:schemeClr val="accent1">
              <a:lumMod val="20000"/>
              <a:lumOff val="80000"/>
              <a:alpha val="450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8C8525-0220-B5FC-2D0D-5E0525F8C979}"/>
              </a:ext>
            </a:extLst>
          </p:cNvPr>
          <p:cNvGrpSpPr/>
          <p:nvPr/>
        </p:nvGrpSpPr>
        <p:grpSpPr>
          <a:xfrm>
            <a:off x="5080403" y="4707241"/>
            <a:ext cx="6303496" cy="1742396"/>
            <a:chOff x="6091644" y="5017675"/>
            <a:chExt cx="5603966" cy="17423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5EC8B7-DCEF-523C-586F-82A9C72085F0}"/>
                </a:ext>
              </a:extLst>
            </p:cNvPr>
            <p:cNvGrpSpPr/>
            <p:nvPr/>
          </p:nvGrpSpPr>
          <p:grpSpPr>
            <a:xfrm>
              <a:off x="6091644" y="5017675"/>
              <a:ext cx="5595258" cy="1742396"/>
              <a:chOff x="-3352800" y="844731"/>
              <a:chExt cx="5595258" cy="2281644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C28CAC6-1537-A05F-51F9-F7CE500C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52800" y="844731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738F19B-57FD-4D48-2FBE-3DCAC8528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8103" y="844731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26378A8-F576-792E-1F07-DB7931317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8103" y="3126375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7F48C7D-B4F0-767B-7BAB-851028066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14697" y="857793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626FFA-3E8E-E753-0980-CB34A6FD3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23406" y="857793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7EAC858-36BF-9CB5-FE77-B1554DA92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" y="844731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4EAAB5-2413-E8B3-FAEA-7BC330485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" y="3126375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CD98B51-2895-6F2C-53AA-97235A0B6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761" y="857793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956D0A-478F-2525-1223-B23F05635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52" y="857793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CD80CF-F7E9-26C6-6D57-744241C02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3496" y="5017675"/>
              <a:ext cx="1132114" cy="9975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A2DB2A-6E45-3F59-74ED-A2C9D8DC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037" y="480930"/>
            <a:ext cx="815993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Transect across North Atlantic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3EA00401-C5BC-821C-47E5-7748B52A6BF2}"/>
              </a:ext>
            </a:extLst>
          </p:cNvPr>
          <p:cNvSpPr/>
          <p:nvPr/>
        </p:nvSpPr>
        <p:spPr>
          <a:xfrm>
            <a:off x="5109055" y="5308800"/>
            <a:ext cx="164919" cy="311916"/>
          </a:xfrm>
          <a:prstGeom prst="diamond">
            <a:avLst/>
          </a:prstGeom>
          <a:solidFill>
            <a:srgbClr val="156082">
              <a:alpha val="8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05127F29-44F4-5CDB-3F87-FD1CE45A2E42}"/>
              </a:ext>
            </a:extLst>
          </p:cNvPr>
          <p:cNvSpPr/>
          <p:nvPr/>
        </p:nvSpPr>
        <p:spPr>
          <a:xfrm>
            <a:off x="7379822" y="5308797"/>
            <a:ext cx="164919" cy="311916"/>
          </a:xfrm>
          <a:prstGeom prst="diamond">
            <a:avLst/>
          </a:prstGeom>
          <a:solidFill>
            <a:srgbClr val="156082">
              <a:alpha val="8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E939FE9A-74EB-8582-5C71-A7CE7CA43C2E}"/>
              </a:ext>
            </a:extLst>
          </p:cNvPr>
          <p:cNvSpPr/>
          <p:nvPr/>
        </p:nvSpPr>
        <p:spPr>
          <a:xfrm>
            <a:off x="5978290" y="5097429"/>
            <a:ext cx="111306" cy="233402"/>
          </a:xfrm>
          <a:prstGeom prst="diamond">
            <a:avLst/>
          </a:prstGeom>
          <a:solidFill>
            <a:srgbClr val="156082">
              <a:alpha val="6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3FE68D83-879B-9819-2C43-3BB90C548CA0}"/>
              </a:ext>
            </a:extLst>
          </p:cNvPr>
          <p:cNvSpPr/>
          <p:nvPr/>
        </p:nvSpPr>
        <p:spPr>
          <a:xfrm>
            <a:off x="6422970" y="5542201"/>
            <a:ext cx="238669" cy="441483"/>
          </a:xfrm>
          <a:prstGeom prst="diamond">
            <a:avLst/>
          </a:prstGeom>
          <a:solidFill>
            <a:srgbClr val="1250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3F65E7-F583-F04B-6439-389599242EF2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3350652" y="3681572"/>
            <a:ext cx="1710289" cy="156191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1CDE93-0DC9-FA59-3F8B-2C11286C140E}"/>
              </a:ext>
            </a:extLst>
          </p:cNvPr>
          <p:cNvCxnSpPr>
            <a:cxnSpLocks/>
          </p:cNvCxnSpPr>
          <p:nvPr/>
        </p:nvCxnSpPr>
        <p:spPr>
          <a:xfrm>
            <a:off x="3350652" y="3681572"/>
            <a:ext cx="2522378" cy="138880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E7CA272-72A7-34DD-E28B-7599BDBFDD07}"/>
              </a:ext>
            </a:extLst>
          </p:cNvPr>
          <p:cNvSpPr txBox="1"/>
          <p:nvPr/>
        </p:nvSpPr>
        <p:spPr>
          <a:xfrm>
            <a:off x="227003" y="3081407"/>
            <a:ext cx="3123649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Chooses an optimal path from</a:t>
            </a:r>
          </a:p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possible paths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D5C8-D505-F09D-E44D-9F505697C06E}"/>
              </a:ext>
            </a:extLst>
          </p:cNvPr>
          <p:cNvCxnSpPr>
            <a:cxnSpLocks/>
          </p:cNvCxnSpPr>
          <p:nvPr/>
        </p:nvCxnSpPr>
        <p:spPr>
          <a:xfrm flipH="1">
            <a:off x="5976938" y="2084197"/>
            <a:ext cx="434937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0A69-1443-56A5-7118-EA738410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1321496"/>
            <a:ext cx="6962798" cy="52782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Oxygen Utilization Rate (OUR) </a:t>
            </a:r>
            <a:r>
              <a:rPr lang="en-US" dirty="0"/>
              <a:t>is a quantity of great interest for oceanographers, marine biogeochemists, and climate modelers.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measures oxygen consumption by microbial respiration/decomposition.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to reconstruct organic carbon fluxes, detect magnitude/timing of </a:t>
            </a:r>
            <a:r>
              <a:rPr lang="en-US" b="1" dirty="0"/>
              <a:t>phytoplankton &amp; algae blooms</a:t>
            </a:r>
            <a:r>
              <a:rPr lang="en-US" dirty="0"/>
              <a:t>, monitor </a:t>
            </a:r>
            <a:r>
              <a:rPr lang="en-US" b="1" dirty="0"/>
              <a:t>microbial activity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- Can also be used to reconstruct organic carbon export by the Biological Carbon Pump </a:t>
            </a:r>
            <a:r>
              <a:rPr lang="en-US" dirty="0"/>
              <a:t>using oxygen-to-carbon stoichiometry and mass balance.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F58FDF4C-8B6B-5A9B-2EFC-B10E901E23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19B00402-7BA8-E8C6-090C-4FAF2E75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25" y="1671562"/>
            <a:ext cx="5064275" cy="4928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706D2-F8F0-E1D2-303B-CA7FEDEF49E7}"/>
              </a:ext>
            </a:extLst>
          </p:cNvPr>
          <p:cNvSpPr txBox="1"/>
          <p:nvPr/>
        </p:nvSpPr>
        <p:spPr>
          <a:xfrm>
            <a:off x="12286467" y="2033712"/>
            <a:ext cx="6097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Optimal Path: downstream (along current) for efficiency, upstream (against current) when anomalous OUR is detected.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Determine origin of OUR anomaly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Could locate HABs, monitor phytoplankton blooms, changes in microbial populations/activity, (&amp; distinguish between these)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Assimilated model data**</a:t>
            </a:r>
          </a:p>
        </p:txBody>
      </p:sp>
    </p:spTree>
    <p:extLst>
      <p:ext uri="{BB962C8B-B14F-4D97-AF65-F5344CB8AC3E}">
        <p14:creationId xmlns:p14="http://schemas.microsoft.com/office/powerpoint/2010/main" val="40242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2393B-4776-5D16-556C-4569FF3F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52AD-78F2-09AB-6393-CC2EB59D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1321496"/>
            <a:ext cx="6298919" cy="5278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</a:t>
            </a:r>
            <a:r>
              <a:rPr lang="en-US" dirty="0">
                <a:sym typeface="Wingdings" panose="05000000000000000000" pitchFamily="2" charset="2"/>
              </a:rPr>
              <a:t> Retrieve robust profiles of OUR across a transect of an ocean basin (e.g. North Atlantic) using a new AUV following a real-time optimal path.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AUV collects oxygen observations and is integrated with supplemental model data to infer quantities of interest (like OUR).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771480A1-B3D1-4333-0922-38FC6EAB8A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D71792F2-5810-96A0-9E47-04F81B1D2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25" y="1671562"/>
            <a:ext cx="5064275" cy="4928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93700-96FB-FBD9-0137-3BBBDA7E2A42}"/>
              </a:ext>
            </a:extLst>
          </p:cNvPr>
          <p:cNvSpPr txBox="1"/>
          <p:nvPr/>
        </p:nvSpPr>
        <p:spPr>
          <a:xfrm>
            <a:off x="12286467" y="2033712"/>
            <a:ext cx="6097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Optimal Path: downstream (along current) for efficiency, upstream (against current) when anomalous OUR is detected.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Determine origin of OUR anomaly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Could locate HABs, monitor phytoplankton blooms, changes in microbial populations/activity, (&amp; distinguish between these)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Assimilated model data**</a:t>
            </a:r>
          </a:p>
        </p:txBody>
      </p:sp>
    </p:spTree>
    <p:extLst>
      <p:ext uri="{BB962C8B-B14F-4D97-AF65-F5344CB8AC3E}">
        <p14:creationId xmlns:p14="http://schemas.microsoft.com/office/powerpoint/2010/main" val="24647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119D5-4222-7F16-A7F6-AC7EB00DB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A584F3C2-11A2-55F9-90C8-721028F0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75" y="2430049"/>
            <a:ext cx="5903935" cy="4427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1594-172C-4EEC-858D-E86CB026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735393"/>
            <a:ext cx="10515600" cy="1988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Oxygen Utilization Rate (OUR) </a:t>
            </a:r>
            <a:r>
              <a:rPr lang="en-US" dirty="0"/>
              <a:t>measures oxygen consumption by microbial respiration/decomposition.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OUR =      AOU</a:t>
            </a:r>
          </a:p>
          <a:p>
            <a:pPr marL="0" indent="0">
              <a:buNone/>
            </a:pPr>
            <a:r>
              <a:rPr lang="en-US" dirty="0"/>
              <a:t>                  water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0E5CA487-B342-DFB1-8970-DC29D09798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7BEC3-93E6-45B2-CB0F-3A7B7C2A53F6}"/>
              </a:ext>
            </a:extLst>
          </p:cNvPr>
          <p:cNvCxnSpPr>
            <a:cxnSpLocks/>
          </p:cNvCxnSpPr>
          <p:nvPr/>
        </p:nvCxnSpPr>
        <p:spPr>
          <a:xfrm>
            <a:off x="1640114" y="2196494"/>
            <a:ext cx="12966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4D2D29-BE7B-A895-CA83-5190426636F8}"/>
              </a:ext>
            </a:extLst>
          </p:cNvPr>
          <p:cNvSpPr txBox="1"/>
          <p:nvPr/>
        </p:nvSpPr>
        <p:spPr>
          <a:xfrm>
            <a:off x="341549" y="3898726"/>
            <a:ext cx="6437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i="1" dirty="0"/>
              <a:t>AOU </a:t>
            </a:r>
            <a:r>
              <a:rPr lang="en-US" sz="2400" i="1" dirty="0">
                <a:sym typeface="Wingdings" panose="05000000000000000000" pitchFamily="2" charset="2"/>
              </a:rPr>
              <a:t> </a:t>
            </a:r>
            <a:r>
              <a:rPr lang="en-US" sz="2400" i="1" dirty="0"/>
              <a:t>difference between oxygen conc at solubility &amp; oxygen conc measured in water with the same physical/chemical properties (e.g. temp, salinity).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06B37E-4EA8-013A-34CD-A89A2D1100E3}"/>
              </a:ext>
            </a:extLst>
          </p:cNvPr>
          <p:cNvSpPr/>
          <p:nvPr/>
        </p:nvSpPr>
        <p:spPr>
          <a:xfrm>
            <a:off x="521909" y="1499810"/>
            <a:ext cx="2659743" cy="122403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A3C19-487F-B213-4489-CEB675A5D070}"/>
              </a:ext>
            </a:extLst>
          </p:cNvPr>
          <p:cNvSpPr txBox="1"/>
          <p:nvPr/>
        </p:nvSpPr>
        <p:spPr>
          <a:xfrm>
            <a:off x="3866366" y="1528420"/>
            <a:ext cx="867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Apparent Oxygen Utilization (AOU) : [O</a:t>
            </a:r>
            <a:r>
              <a:rPr lang="en-US" sz="2400" baseline="-25000" dirty="0"/>
              <a:t>2 sat</a:t>
            </a:r>
            <a:r>
              <a:rPr lang="en-US" sz="2400" dirty="0"/>
              <a:t>] – [O</a:t>
            </a:r>
            <a:r>
              <a:rPr lang="en-US" sz="2400" baseline="-25000" dirty="0"/>
              <a:t>2 observed</a:t>
            </a:r>
            <a:r>
              <a:rPr lang="en-US" sz="24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07F34-6EA0-2A36-0884-3138F7B3EEA0}"/>
              </a:ext>
            </a:extLst>
          </p:cNvPr>
          <p:cNvSpPr txBox="1"/>
          <p:nvPr/>
        </p:nvSpPr>
        <p:spPr>
          <a:xfrm>
            <a:off x="592841" y="2793880"/>
            <a:ext cx="6184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units: mmol [</a:t>
            </a:r>
            <a:r>
              <a:rPr lang="en-US" sz="1800" dirty="0" err="1"/>
              <a:t>dO</a:t>
            </a:r>
            <a:r>
              <a:rPr lang="en-US" sz="1800" dirty="0"/>
              <a:t>] m</a:t>
            </a:r>
            <a:r>
              <a:rPr lang="en-US" sz="1800" baseline="30000" dirty="0"/>
              <a:t>-3</a:t>
            </a:r>
            <a:r>
              <a:rPr lang="en-US" sz="1800" dirty="0"/>
              <a:t> s</a:t>
            </a:r>
            <a:r>
              <a:rPr lang="en-US" sz="1800" baseline="30000" dirty="0"/>
              <a:t>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9791ED-C2FC-2F54-B731-A0AE97D547C7}"/>
              </a:ext>
            </a:extLst>
          </p:cNvPr>
          <p:cNvCxnSpPr>
            <a:cxnSpLocks/>
          </p:cNvCxnSpPr>
          <p:nvPr/>
        </p:nvCxnSpPr>
        <p:spPr>
          <a:xfrm>
            <a:off x="9156526" y="2048299"/>
            <a:ext cx="0" cy="38175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30526-8971-9CEA-75B8-BE32644E0861}"/>
              </a:ext>
            </a:extLst>
          </p:cNvPr>
          <p:cNvCxnSpPr>
            <a:cxnSpLocks/>
          </p:cNvCxnSpPr>
          <p:nvPr/>
        </p:nvCxnSpPr>
        <p:spPr>
          <a:xfrm flipH="1">
            <a:off x="2743200" y="1806130"/>
            <a:ext cx="1123166" cy="179245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600218-D597-27E3-A27C-5BA75B2D1798}"/>
              </a:ext>
            </a:extLst>
          </p:cNvPr>
          <p:cNvSpPr txBox="1"/>
          <p:nvPr/>
        </p:nvSpPr>
        <p:spPr>
          <a:xfrm>
            <a:off x="2288419" y="7258308"/>
            <a:ext cx="6272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AOU &lt; 0: theoretical, would indicate oxygen production, but when water is oversaturated with oxygen, it quickly bubbles up out of the water column &amp; outgasses into atmosphere</a:t>
            </a:r>
          </a:p>
        </p:txBody>
      </p:sp>
    </p:spTree>
    <p:extLst>
      <p:ext uri="{BB962C8B-B14F-4D97-AF65-F5344CB8AC3E}">
        <p14:creationId xmlns:p14="http://schemas.microsoft.com/office/powerpoint/2010/main" val="12328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F8926-8022-344F-C661-239F69169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796E3D19-1476-5FA1-5F9F-211CD72D6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86" y="2517732"/>
            <a:ext cx="5787024" cy="43402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A889-6F52-7B6A-41C6-31E11626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735393"/>
            <a:ext cx="10515600" cy="1988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Oxygen Utilization Rate (OUR) </a:t>
            </a:r>
            <a:r>
              <a:rPr lang="en-US" dirty="0"/>
              <a:t>measures oxygen consumption by microbial respiration/decomposition.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OUR =      AOU</a:t>
            </a:r>
          </a:p>
          <a:p>
            <a:pPr marL="0" indent="0">
              <a:buNone/>
            </a:pPr>
            <a:r>
              <a:rPr lang="en-US" dirty="0"/>
              <a:t>                  water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2323C70F-CB33-207F-1D34-4E1779FEE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5577EC-7AA4-4019-8778-4C4882964BE5}"/>
              </a:ext>
            </a:extLst>
          </p:cNvPr>
          <p:cNvCxnSpPr>
            <a:cxnSpLocks/>
          </p:cNvCxnSpPr>
          <p:nvPr/>
        </p:nvCxnSpPr>
        <p:spPr>
          <a:xfrm>
            <a:off x="1640114" y="2196494"/>
            <a:ext cx="12966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3FB717-F0E4-D0F1-6186-194B1F5539AB}"/>
              </a:ext>
            </a:extLst>
          </p:cNvPr>
          <p:cNvSpPr txBox="1"/>
          <p:nvPr/>
        </p:nvSpPr>
        <p:spPr>
          <a:xfrm>
            <a:off x="339876" y="3429000"/>
            <a:ext cx="64376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AOU &gt; 0 : </a:t>
            </a:r>
            <a:r>
              <a:rPr lang="en-US" sz="2400" dirty="0"/>
              <a:t>Less oxygen than “expected”, due to biological processes (indicator of heterotrophic respiration of sinking organic matter)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AOU = 0 : </a:t>
            </a:r>
            <a:r>
              <a:rPr lang="en-US" sz="2400" dirty="0"/>
              <a:t>fully saturated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E572A3-68E8-3853-8109-E30DC07D82CC}"/>
              </a:ext>
            </a:extLst>
          </p:cNvPr>
          <p:cNvSpPr/>
          <p:nvPr/>
        </p:nvSpPr>
        <p:spPr>
          <a:xfrm>
            <a:off x="521909" y="1499810"/>
            <a:ext cx="2659743" cy="122403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92C2A-B0A8-6A51-4152-8A8E168050E9}"/>
              </a:ext>
            </a:extLst>
          </p:cNvPr>
          <p:cNvSpPr txBox="1"/>
          <p:nvPr/>
        </p:nvSpPr>
        <p:spPr>
          <a:xfrm>
            <a:off x="3866366" y="1528420"/>
            <a:ext cx="867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Apparent Oxygen Utilization (AOU) : [O</a:t>
            </a:r>
            <a:r>
              <a:rPr lang="en-US" sz="2400" baseline="-25000" dirty="0"/>
              <a:t>2 sat</a:t>
            </a:r>
            <a:r>
              <a:rPr lang="en-US" sz="2400" dirty="0"/>
              <a:t>] – [O</a:t>
            </a:r>
            <a:r>
              <a:rPr lang="en-US" sz="2400" baseline="-25000" dirty="0"/>
              <a:t>2 observed</a:t>
            </a:r>
            <a:r>
              <a:rPr lang="en-US" sz="24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C45C8-DCEA-2AD6-7712-1DB4B9FD3131}"/>
              </a:ext>
            </a:extLst>
          </p:cNvPr>
          <p:cNvSpPr txBox="1"/>
          <p:nvPr/>
        </p:nvSpPr>
        <p:spPr>
          <a:xfrm>
            <a:off x="592841" y="2793880"/>
            <a:ext cx="6184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units: mmol [</a:t>
            </a:r>
            <a:r>
              <a:rPr lang="en-US" sz="1800" dirty="0" err="1"/>
              <a:t>dO</a:t>
            </a:r>
            <a:r>
              <a:rPr lang="en-US" sz="1800" dirty="0"/>
              <a:t>] m</a:t>
            </a:r>
            <a:r>
              <a:rPr lang="en-US" sz="1800" baseline="30000" dirty="0"/>
              <a:t>-3</a:t>
            </a:r>
            <a:r>
              <a:rPr lang="en-US" sz="1800" dirty="0"/>
              <a:t> s</a:t>
            </a:r>
            <a:r>
              <a:rPr lang="en-US" sz="1800" baseline="30000" dirty="0"/>
              <a:t>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5EEC13-A889-E8E5-AC6F-8A08AA284A52}"/>
              </a:ext>
            </a:extLst>
          </p:cNvPr>
          <p:cNvCxnSpPr>
            <a:cxnSpLocks/>
          </p:cNvCxnSpPr>
          <p:nvPr/>
        </p:nvCxnSpPr>
        <p:spPr>
          <a:xfrm>
            <a:off x="9156526" y="2048299"/>
            <a:ext cx="0" cy="469433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2B6052-5DAC-BC57-7385-D3E7ABA72F60}"/>
              </a:ext>
            </a:extLst>
          </p:cNvPr>
          <p:cNvCxnSpPr>
            <a:cxnSpLocks/>
          </p:cNvCxnSpPr>
          <p:nvPr/>
        </p:nvCxnSpPr>
        <p:spPr>
          <a:xfrm flipH="1">
            <a:off x="2743200" y="1806130"/>
            <a:ext cx="1123166" cy="179245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04884F-B7D8-15DD-1804-1D7BDFC9A5A4}"/>
              </a:ext>
            </a:extLst>
          </p:cNvPr>
          <p:cNvSpPr txBox="1"/>
          <p:nvPr/>
        </p:nvSpPr>
        <p:spPr>
          <a:xfrm>
            <a:off x="2288419" y="7258308"/>
            <a:ext cx="6272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AOU &lt; 0: theoretical, would indicate oxygen production, but when water is oversaturated with oxygen, it quickly bubbles up out of the water column &amp; outgasses into atmosphere</a:t>
            </a:r>
          </a:p>
        </p:txBody>
      </p:sp>
    </p:spTree>
    <p:extLst>
      <p:ext uri="{BB962C8B-B14F-4D97-AF65-F5344CB8AC3E}">
        <p14:creationId xmlns:p14="http://schemas.microsoft.com/office/powerpoint/2010/main" val="341099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5B426-0B43-B31B-9FAA-8F9B0C52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7934117A-7F8A-D68E-76A5-BE6FE6EE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61" y="2292263"/>
            <a:ext cx="6087649" cy="4565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1E0D-DAAF-E8B6-61F3-577BBE78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735392"/>
            <a:ext cx="10515600" cy="2346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610A54D8-81FE-AA82-09B3-5C10D2D15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4696F-5C59-3EE1-AB64-C3B1B440F92C}"/>
              </a:ext>
            </a:extLst>
          </p:cNvPr>
          <p:cNvSpPr txBox="1"/>
          <p:nvPr/>
        </p:nvSpPr>
        <p:spPr>
          <a:xfrm>
            <a:off x="446347" y="1512518"/>
            <a:ext cx="58370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Optimal Path: </a:t>
            </a:r>
            <a:r>
              <a:rPr lang="en-US" sz="2400" dirty="0"/>
              <a:t>AUV will choose what point to navigate to next by considering gradients in temperature and salinity.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Scheme could substitute any variable provided by the high-resolution model (ROMS)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Purpose: this approach catches features of interest rather than just vertical movement up and down.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29814-C09B-DE70-F61D-6E6155C1FE3F}"/>
              </a:ext>
            </a:extLst>
          </p:cNvPr>
          <p:cNvCxnSpPr/>
          <p:nvPr/>
        </p:nvCxnSpPr>
        <p:spPr>
          <a:xfrm flipV="1">
            <a:off x="8164564" y="3081867"/>
            <a:ext cx="2032000" cy="24093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311F20A-3826-2E86-39A5-441185F64826}"/>
              </a:ext>
            </a:extLst>
          </p:cNvPr>
          <p:cNvCxnSpPr>
            <a:cxnSpLocks/>
          </p:cNvCxnSpPr>
          <p:nvPr/>
        </p:nvCxnSpPr>
        <p:spPr>
          <a:xfrm flipH="1">
            <a:off x="8539758" y="3378927"/>
            <a:ext cx="1976846" cy="233052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5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7ECB-6E8B-6B39-3D1D-F3B6DD20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40" y="3367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Solve for average water mass age using OCIM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677" y="1738239"/>
                <a:ext cx="6744305" cy="40703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Compute average “age”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water parcels in the model grid using the OCIM tracer transport matrix (mean time since the water parcels were last in contact w/ the surface).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677" y="1738239"/>
                <a:ext cx="6744305" cy="4070392"/>
              </a:xfrm>
              <a:blipFill>
                <a:blip r:embed="rId2"/>
                <a:stretch>
                  <a:fillRect l="-1447" t="-1946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/>
              <p:nvPr/>
            </p:nvSpPr>
            <p:spPr>
              <a:xfrm>
                <a:off x="2414283" y="3442671"/>
                <a:ext cx="8820310" cy="1028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83" y="3442671"/>
                <a:ext cx="8820310" cy="102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246E75-E9F5-08C5-E34A-B4ED6456ED47}"/>
                  </a:ext>
                </a:extLst>
              </p:cNvPr>
              <p:cNvSpPr txBox="1"/>
              <p:nvPr/>
            </p:nvSpPr>
            <p:spPr>
              <a:xfrm>
                <a:off x="-1164224" y="5056128"/>
                <a:ext cx="61976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246E75-E9F5-08C5-E34A-B4ED6456E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4224" y="5056128"/>
                <a:ext cx="61976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AF86AF-7C8F-496E-47B1-5D6B4AE9517A}"/>
                  </a:ext>
                </a:extLst>
              </p:cNvPr>
              <p:cNvSpPr txBox="1"/>
              <p:nvPr/>
            </p:nvSpPr>
            <p:spPr>
              <a:xfrm>
                <a:off x="9248084" y="3251344"/>
                <a:ext cx="69886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AF86AF-7C8F-496E-47B1-5D6B4AE95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84" y="3251344"/>
                <a:ext cx="69886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6DE10B-F6DE-182B-76C5-688CA67621BD}"/>
                  </a:ext>
                </a:extLst>
              </p:cNvPr>
              <p:cNvSpPr txBox="1"/>
              <p:nvPr/>
            </p:nvSpPr>
            <p:spPr>
              <a:xfrm>
                <a:off x="9248084" y="3569753"/>
                <a:ext cx="69886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6DE10B-F6DE-182B-76C5-688CA676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84" y="3569753"/>
                <a:ext cx="698862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0DFA6F5-22C6-B2B9-954B-11AE8E0473CE}"/>
              </a:ext>
            </a:extLst>
          </p:cNvPr>
          <p:cNvSpPr txBox="1"/>
          <p:nvPr/>
        </p:nvSpPr>
        <p:spPr>
          <a:xfrm>
            <a:off x="2690283" y="5103679"/>
            <a:ext cx="8277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2000" dirty="0"/>
              <a:t>advective-diffusive flux divergence operator (model transport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D39DDA-AA2B-30C0-72D5-021D3A0E6E55}"/>
                  </a:ext>
                </a:extLst>
              </p:cNvPr>
              <p:cNvSpPr txBox="1"/>
              <p:nvPr/>
            </p:nvSpPr>
            <p:spPr>
              <a:xfrm>
                <a:off x="9248084" y="2920152"/>
                <a:ext cx="69886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D39DDA-AA2B-30C0-72D5-021D3A0E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84" y="2920152"/>
                <a:ext cx="69886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17D248-AF32-3E7F-89D5-3179CCD1D2C2}"/>
              </a:ext>
            </a:extLst>
          </p:cNvPr>
          <p:cNvCxnSpPr>
            <a:cxnSpLocks/>
          </p:cNvCxnSpPr>
          <p:nvPr/>
        </p:nvCxnSpPr>
        <p:spPr>
          <a:xfrm flipH="1">
            <a:off x="8655352" y="3139924"/>
            <a:ext cx="173601" cy="459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A76A47-E30D-3F11-325A-465CF8E26D40}"/>
              </a:ext>
            </a:extLst>
          </p:cNvPr>
          <p:cNvCxnSpPr>
            <a:cxnSpLocks/>
          </p:cNvCxnSpPr>
          <p:nvPr/>
        </p:nvCxnSpPr>
        <p:spPr>
          <a:xfrm flipH="1">
            <a:off x="9564879" y="3265714"/>
            <a:ext cx="532226" cy="367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1AD4CC-59AB-9E3F-5FA3-534DDDC96EAD}"/>
              </a:ext>
            </a:extLst>
          </p:cNvPr>
          <p:cNvSpPr txBox="1"/>
          <p:nvPr/>
        </p:nvSpPr>
        <p:spPr>
          <a:xfrm>
            <a:off x="7428575" y="1448325"/>
            <a:ext cx="26071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Source Term</a:t>
            </a:r>
          </a:p>
          <a:p>
            <a:pPr algn="ctr"/>
            <a:r>
              <a:rPr lang="en-US" sz="2000" dirty="0"/>
              <a:t>(age increases by one for each timestep)</a:t>
            </a:r>
          </a:p>
          <a:p>
            <a:pPr algn="ctr"/>
            <a:r>
              <a:rPr lang="en-US" sz="2000" dirty="0"/>
              <a:t>Thus, a increases by 1 every 1 year.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82DFF-925C-3CC2-9193-A9B793ABC198}"/>
              </a:ext>
            </a:extLst>
          </p:cNvPr>
          <p:cNvSpPr txBox="1"/>
          <p:nvPr/>
        </p:nvSpPr>
        <p:spPr>
          <a:xfrm>
            <a:off x="9968644" y="2427483"/>
            <a:ext cx="22641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Sink Term</a:t>
            </a:r>
          </a:p>
          <a:p>
            <a:pPr algn="ctr"/>
            <a:r>
              <a:rPr lang="en-US" sz="2000" dirty="0"/>
              <a:t>(age returns to 0 when water returns to the surface)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58628C-9DC4-2075-64A9-194FB2408901}"/>
              </a:ext>
            </a:extLst>
          </p:cNvPr>
          <p:cNvSpPr txBox="1"/>
          <p:nvPr/>
        </p:nvSpPr>
        <p:spPr>
          <a:xfrm>
            <a:off x="5970815" y="4335186"/>
            <a:ext cx="667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Sources minus Sinks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1D849-6C27-9716-B224-ADCB2531AEB1}"/>
              </a:ext>
            </a:extLst>
          </p:cNvPr>
          <p:cNvSpPr txBox="1"/>
          <p:nvPr/>
        </p:nvSpPr>
        <p:spPr>
          <a:xfrm>
            <a:off x="3191363" y="4309725"/>
            <a:ext cx="667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Transport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138054-497B-7522-E87F-1EF118FD2461}"/>
              </a:ext>
            </a:extLst>
          </p:cNvPr>
          <p:cNvSpPr txBox="1"/>
          <p:nvPr/>
        </p:nvSpPr>
        <p:spPr>
          <a:xfrm>
            <a:off x="-305975" y="4335186"/>
            <a:ext cx="667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Change in 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EDDDE-AEDC-9A20-DCBA-5C2ECC5F78AB}"/>
              </a:ext>
            </a:extLst>
          </p:cNvPr>
          <p:cNvSpPr txBox="1"/>
          <p:nvPr/>
        </p:nvSpPr>
        <p:spPr>
          <a:xfrm>
            <a:off x="517677" y="3420357"/>
            <a:ext cx="6905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 OUR =      AOU</a:t>
            </a:r>
          </a:p>
          <a:p>
            <a:pPr marL="0" indent="0">
              <a:buNone/>
            </a:pPr>
            <a:r>
              <a:rPr lang="en-US" sz="2000" dirty="0"/>
              <a:t>                  water 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76AC1B-65E5-6A0E-3B4D-D41BAA6107EE}"/>
              </a:ext>
            </a:extLst>
          </p:cNvPr>
          <p:cNvCxnSpPr>
            <a:cxnSpLocks/>
          </p:cNvCxnSpPr>
          <p:nvPr/>
        </p:nvCxnSpPr>
        <p:spPr>
          <a:xfrm>
            <a:off x="1463342" y="3790163"/>
            <a:ext cx="12966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D3F4BC-5659-9AF6-AF53-A49369D65724}"/>
              </a:ext>
            </a:extLst>
          </p:cNvPr>
          <p:cNvSpPr txBox="1"/>
          <p:nvPr/>
        </p:nvSpPr>
        <p:spPr>
          <a:xfrm>
            <a:off x="12742398" y="3012695"/>
            <a:ext cx="6905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1800" dirty="0"/>
              <a:t>Velocity vector</a:t>
            </a:r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1800" dirty="0"/>
              <a:t>Diffusive term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/>
              <a:t>Operator restoring a to zero when water parcel returns to surface</a:t>
            </a:r>
          </a:p>
        </p:txBody>
      </p:sp>
    </p:spTree>
    <p:extLst>
      <p:ext uri="{BB962C8B-B14F-4D97-AF65-F5344CB8AC3E}">
        <p14:creationId xmlns:p14="http://schemas.microsoft.com/office/powerpoint/2010/main" val="778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781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Office Theme</vt:lpstr>
      <vt:lpstr>BLU-RZBRY</vt:lpstr>
      <vt:lpstr>PowerPoint Presentation</vt:lpstr>
      <vt:lpstr>Transect across North Atlantic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for average water mass age using OCIM</vt:lpstr>
      <vt:lpstr>Solve for average water mass age using OCIM</vt:lpstr>
      <vt:lpstr>Solve for average water mass age using OCIM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Kayla Alexis Mitchell</dc:creator>
  <cp:lastModifiedBy>Kayla Alexis Mitchell</cp:lastModifiedBy>
  <cp:revision>58</cp:revision>
  <dcterms:created xsi:type="dcterms:W3CDTF">2025-08-20T20:09:25Z</dcterms:created>
  <dcterms:modified xsi:type="dcterms:W3CDTF">2025-08-21T23:07:14Z</dcterms:modified>
</cp:coreProperties>
</file>