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18288000" cy="10287000"/>
  <p:notesSz cx="6858000" cy="9144000"/>
  <p:embeddedFontLst>
    <p:embeddedFont>
      <p:font typeface="Arimo" panose="020B0604020202020204" charset="0"/>
      <p:regular r:id="rId35"/>
    </p:embeddedFont>
    <p:embeddedFont>
      <p:font typeface="Canva Sans" panose="020B0604020202020204" charset="0"/>
      <p:regular r:id="rId36"/>
    </p:embeddedFont>
    <p:embeddedFont>
      <p:font typeface="Canva Sans Bold" panose="020B0604020202020204" charset="0"/>
      <p:regular r:id="rId37"/>
    </p:embeddedFont>
    <p:embeddedFont>
      <p:font typeface="Public Sans" panose="020B0604020202020204" charset="0"/>
      <p:regular r:id="rId38"/>
    </p:embeddedFont>
    <p:embeddedFont>
      <p:font typeface="Public Sans Bold" panose="020B0604020202020204" charset="0"/>
      <p:regular r:id="rId39"/>
    </p:embeddedFont>
    <p:embeddedFont>
      <p:font typeface="Public Sans Medium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0D736-48B2-4F1E-A438-634F696D1854}" v="4" dt="2024-07-12T10:20:02.658"/>
    <p1510:client id="{263EE736-3FEC-4E83-B518-50E338AD32C9}" v="151" dt="2024-07-10T20:06:25.267"/>
    <p1510:client id="{E5CC2105-FA04-4F72-B35A-61336C725ED9}" v="1043" dt="2024-07-11T11:37:12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46885" y="2694789"/>
            <a:ext cx="9757605" cy="5245313"/>
            <a:chOff x="0" y="0"/>
            <a:chExt cx="13010139" cy="6993750"/>
          </a:xfrm>
        </p:grpSpPr>
        <p:sp>
          <p:nvSpPr>
            <p:cNvPr id="3" name="TextBox 3"/>
            <p:cNvSpPr txBox="1"/>
            <p:nvPr/>
          </p:nvSpPr>
          <p:spPr>
            <a:xfrm>
              <a:off x="0" y="209550"/>
              <a:ext cx="13010139" cy="5706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890"/>
                </a:lnSpc>
              </a:pPr>
              <a:r>
                <a:rPr lang="en-US" sz="11000">
                  <a:solidFill>
                    <a:srgbClr val="001524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Introduction </a:t>
              </a:r>
            </a:p>
            <a:p>
              <a:pPr marL="0" lvl="0" indent="0" algn="ctr">
                <a:lnSpc>
                  <a:spcPts val="10890"/>
                </a:lnSpc>
              </a:pPr>
              <a:r>
                <a:rPr lang="en-US" sz="11000">
                  <a:solidFill>
                    <a:srgbClr val="001524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to  Programming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059665"/>
              <a:ext cx="13010139" cy="9340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88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0" y="8409739"/>
            <a:ext cx="1877261" cy="1877261"/>
            <a:chOff x="0" y="0"/>
            <a:chExt cx="2503014" cy="2503014"/>
          </a:xfrm>
        </p:grpSpPr>
        <p:grpSp>
          <p:nvGrpSpPr>
            <p:cNvPr id="6" name="Group 6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</p:grpSp>
      <p:grpSp>
        <p:nvGrpSpPr>
          <p:cNvPr id="12" name="Group 12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id="13" name="Group 13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961" y="177973"/>
            <a:ext cx="12370803" cy="63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152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is Python is it Compiled or Interpreted Language?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0" y="9378637"/>
            <a:ext cx="938630" cy="938630"/>
            <a:chOff x="0" y="0"/>
            <a:chExt cx="1913890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38630" y="9378637"/>
            <a:ext cx="938630" cy="938630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0" y="8440006"/>
            <a:ext cx="938630" cy="93863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69315" y="1638903"/>
            <a:ext cx="7962424" cy="351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8"/>
              </a:lnSpc>
            </a:pPr>
            <a:r>
              <a:rPr lang="en-US" sz="3370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Task:</a:t>
            </a:r>
          </a:p>
          <a:p>
            <a:pPr marL="710882" lvl="1" indent="-355441" algn="l">
              <a:lnSpc>
                <a:spcPts val="4609"/>
              </a:lnSpc>
              <a:buFont typeface="Arial"/>
              <a:buChar char="•"/>
            </a:pPr>
            <a:r>
              <a:rPr lang="en-US" sz="3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Open Command Prompt / Terminal</a:t>
            </a:r>
          </a:p>
          <a:p>
            <a:pPr marL="710882" lvl="1" indent="-355441" algn="l">
              <a:lnSpc>
                <a:spcPts val="4609"/>
              </a:lnSpc>
              <a:buFont typeface="Arial"/>
              <a:buChar char="•"/>
            </a:pPr>
            <a:r>
              <a:rPr lang="en-US" sz="3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Follow the following commands:</a:t>
            </a:r>
          </a:p>
          <a:p>
            <a:pPr marL="710882" lvl="1" indent="-355441" algn="l">
              <a:lnSpc>
                <a:spcPts val="4609"/>
              </a:lnSpc>
              <a:buAutoNum type="arabicPeriod"/>
            </a:pPr>
            <a:r>
              <a:rPr lang="en-US" sz="3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python (interactive terminal appears)</a:t>
            </a:r>
          </a:p>
          <a:p>
            <a:pPr marL="710882" lvl="1" indent="-355441" algn="l">
              <a:lnSpc>
                <a:spcPts val="4609"/>
              </a:lnSpc>
              <a:buAutoNum type="arabicPeriod"/>
            </a:pPr>
            <a:r>
              <a:rPr lang="en-US" sz="3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import py_compile</a:t>
            </a:r>
          </a:p>
          <a:p>
            <a:pPr marL="710882" lvl="1" indent="-355441" algn="l">
              <a:lnSpc>
                <a:spcPts val="4609"/>
              </a:lnSpc>
              <a:buAutoNum type="arabicPeriod"/>
            </a:pPr>
            <a:r>
              <a:rPr lang="en-US" sz="329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py_compile.compile(hello.py)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81832" y="5943796"/>
            <a:ext cx="48193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Did yo see bytecode ??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186894" y="6992630"/>
            <a:ext cx="473487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There must be </a:t>
            </a:r>
            <a:r>
              <a:rPr lang="en-US" sz="3399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.pyc </a:t>
            </a: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file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which is the bytecode</a:t>
            </a:r>
            <a:r>
              <a:rPr lang="en-US" sz="3399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73238" y="419134"/>
            <a:ext cx="9732360" cy="4724366"/>
          </a:xfrm>
          <a:custGeom>
            <a:avLst/>
            <a:gdLst/>
            <a:ahLst/>
            <a:cxnLst/>
            <a:rect l="l" t="t" r="r" b="b"/>
            <a:pathLst>
              <a:path w="9732360" h="4724366">
                <a:moveTo>
                  <a:pt x="0" y="0"/>
                </a:moveTo>
                <a:lnTo>
                  <a:pt x="9732360" y="0"/>
                </a:lnTo>
                <a:lnTo>
                  <a:pt x="9732360" y="4724366"/>
                </a:lnTo>
                <a:lnTo>
                  <a:pt x="0" y="472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656" r="-2965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05900" y="5938093"/>
            <a:ext cx="8876200" cy="4232542"/>
          </a:xfrm>
          <a:custGeom>
            <a:avLst/>
            <a:gdLst/>
            <a:ahLst/>
            <a:cxnLst/>
            <a:rect l="l" t="t" r="r" b="b"/>
            <a:pathLst>
              <a:path w="8876200" h="4232542">
                <a:moveTo>
                  <a:pt x="0" y="0"/>
                </a:moveTo>
                <a:lnTo>
                  <a:pt x="8876200" y="0"/>
                </a:lnTo>
                <a:lnTo>
                  <a:pt x="8876200" y="4232542"/>
                </a:lnTo>
                <a:lnTo>
                  <a:pt x="0" y="4232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10" r="-14809" b="-1293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8820" y="159703"/>
            <a:ext cx="653557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Installation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243" y="2037319"/>
            <a:ext cx="6379974" cy="229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Visit the official </a:t>
            </a:r>
            <a:r>
              <a:rPr lang="en-US" sz="328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website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Download the file 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Install it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installation is successful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41576" y="5076825"/>
            <a:ext cx="57302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did we just installed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7300" y="6480576"/>
            <a:ext cx="327548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Install VS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29437" y="7507220"/>
            <a:ext cx="10320397" cy="2028628"/>
          </a:xfrm>
          <a:custGeom>
            <a:avLst/>
            <a:gdLst/>
            <a:ahLst/>
            <a:cxnLst/>
            <a:rect l="l" t="t" r="r" b="b"/>
            <a:pathLst>
              <a:path w="10320397" h="2028628">
                <a:moveTo>
                  <a:pt x="0" y="0"/>
                </a:moveTo>
                <a:lnTo>
                  <a:pt x="10320396" y="0"/>
                </a:lnTo>
                <a:lnTo>
                  <a:pt x="10320396" y="2028627"/>
                </a:lnTo>
                <a:lnTo>
                  <a:pt x="0" y="202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15999" y="5143500"/>
            <a:ext cx="10149094" cy="2021396"/>
          </a:xfrm>
          <a:custGeom>
            <a:avLst/>
            <a:gdLst/>
            <a:ahLst/>
            <a:cxnLst/>
            <a:rect l="l" t="t" r="r" b="b"/>
            <a:pathLst>
              <a:path w="10149094" h="2021396">
                <a:moveTo>
                  <a:pt x="0" y="0"/>
                </a:moveTo>
                <a:lnTo>
                  <a:pt x="10149095" y="0"/>
                </a:lnTo>
                <a:lnTo>
                  <a:pt x="10149095" y="2021396"/>
                </a:lnTo>
                <a:lnTo>
                  <a:pt x="0" y="202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4688" y="-171450"/>
            <a:ext cx="546036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Indention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6852" y="1905058"/>
            <a:ext cx="4765671" cy="113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 readability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indicate a block of code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470" y="3762154"/>
            <a:ext cx="3875130" cy="553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87283" y="4312195"/>
            <a:ext cx="7369715" cy="551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Which one is correct?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6470" y="4898"/>
            <a:ext cx="3295015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84452" y="1691698"/>
            <a:ext cx="7474721" cy="1132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Read Evaluate Print Loop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python shell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41695" y="3892783"/>
            <a:ext cx="7021464" cy="113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 Command Prompt / Terminal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Type Python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470" y="6344239"/>
            <a:ext cx="4946502" cy="113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4594"/>
              </a:lnSpc>
            </a:pPr>
            <a:r>
              <a:rPr lang="en-US" sz="32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Arithematic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274503"/>
            <a:ext cx="182880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Getting started with the your first Python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9711" y="6687186"/>
            <a:ext cx="8356959" cy="1808863"/>
          </a:xfrm>
          <a:custGeom>
            <a:avLst/>
            <a:gdLst/>
            <a:ahLst/>
            <a:cxnLst/>
            <a:rect l="l" t="t" r="r" b="b"/>
            <a:pathLst>
              <a:path w="8356959" h="1808863">
                <a:moveTo>
                  <a:pt x="0" y="0"/>
                </a:moveTo>
                <a:lnTo>
                  <a:pt x="8356958" y="0"/>
                </a:lnTo>
                <a:lnTo>
                  <a:pt x="8356958" y="1808864"/>
                </a:lnTo>
                <a:lnTo>
                  <a:pt x="0" y="1808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8160" b="-430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50175" y="6795422"/>
            <a:ext cx="7914830" cy="2968061"/>
          </a:xfrm>
          <a:custGeom>
            <a:avLst/>
            <a:gdLst/>
            <a:ahLst/>
            <a:cxnLst/>
            <a:rect l="l" t="t" r="r" b="b"/>
            <a:pathLst>
              <a:path w="7914830" h="2968061">
                <a:moveTo>
                  <a:pt x="0" y="0"/>
                </a:moveTo>
                <a:lnTo>
                  <a:pt x="7914829" y="0"/>
                </a:lnTo>
                <a:lnTo>
                  <a:pt x="7914829" y="2968061"/>
                </a:lnTo>
                <a:lnTo>
                  <a:pt x="0" y="2968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9711" y="2677241"/>
            <a:ext cx="9741103" cy="1782521"/>
          </a:xfrm>
          <a:custGeom>
            <a:avLst/>
            <a:gdLst/>
            <a:ahLst/>
            <a:cxnLst/>
            <a:rect l="l" t="t" r="r" b="b"/>
            <a:pathLst>
              <a:path w="9741103" h="1782521">
                <a:moveTo>
                  <a:pt x="0" y="0"/>
                </a:moveTo>
                <a:lnTo>
                  <a:pt x="9741103" y="0"/>
                </a:lnTo>
                <a:lnTo>
                  <a:pt x="9741103" y="1782521"/>
                </a:lnTo>
                <a:lnTo>
                  <a:pt x="0" y="17825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41095" y="-266689"/>
            <a:ext cx="12486640" cy="1295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Comments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361521"/>
            <a:ext cx="78109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Single-Line Comments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5220492"/>
            <a:ext cx="78109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Multi-Line Comments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7695" y="495311"/>
            <a:ext cx="12562840" cy="1295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Comments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43" y="3218593"/>
            <a:ext cx="78109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of the Comments ??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53388" y="5196338"/>
            <a:ext cx="16307368" cy="2655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559" lvl="1" indent="-327280" algn="l">
              <a:lnSpc>
                <a:spcPts val="4244"/>
              </a:lnSpc>
              <a:buAutoNum type="arabicPeriod"/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future references, to make code readable.</a:t>
            </a:r>
          </a:p>
          <a:p>
            <a:pPr marL="654559" lvl="1" indent="-327280" algn="l">
              <a:lnSpc>
                <a:spcPts val="4244"/>
              </a:lnSpc>
              <a:buAutoNum type="arabicPeriod"/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debugging.</a:t>
            </a:r>
          </a:p>
          <a:p>
            <a:pPr marL="654559" lvl="1" indent="-327280" algn="l">
              <a:lnSpc>
                <a:spcPts val="4244"/>
              </a:lnSpc>
              <a:buAutoNum type="arabicPeriod"/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code collaboration, comments help peer developers to understand each other's code.</a:t>
            </a:r>
          </a:p>
          <a:p>
            <a:pPr algn="ctr">
              <a:lnSpc>
                <a:spcPts val="4244"/>
              </a:lnSpc>
            </a:pPr>
            <a:endParaRPr lang="en-US" sz="3031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1095" y="-152400"/>
            <a:ext cx="13233241" cy="1295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Fundamentals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544511"/>
            <a:ext cx="100884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Variables and Literals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623985"/>
            <a:ext cx="33757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8CB38"/>
                </a:solidFill>
                <a:latin typeface="Canva Sans"/>
                <a:ea typeface="Canva Sans"/>
                <a:cs typeface="Canva Sans"/>
                <a:sym typeface="Canva Sans"/>
              </a:rPr>
              <a:t>Literals: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730155"/>
            <a:ext cx="1746058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literals are raw data given in a variable or constant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allows to recognize the type and value of the data at runtime, ensuring the correct handling and processing of the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16093" y="6386352"/>
            <a:ext cx="7805309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Numeric Literals: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Integer ==&gt; 10, -5, 0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Float ==&gt; 3.14, -0.02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Complex Number ==&gt; 1+j4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String: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‘Hello’, “World”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1095" y="-266689"/>
            <a:ext cx="13919041" cy="1295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Fundamentals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430222"/>
            <a:ext cx="100884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 Variables and Literals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8439" y="4096557"/>
            <a:ext cx="3375765" cy="1046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 = ‘Sam’</a:t>
            </a:r>
          </a:p>
          <a:p>
            <a:pPr algn="l">
              <a:lnSpc>
                <a:spcPts val="4244"/>
              </a:lnSpc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 = 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0117" y="2907564"/>
            <a:ext cx="33757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88CB38"/>
                </a:solidFill>
                <a:latin typeface="Canva Sans"/>
                <a:ea typeface="Canva Sans"/>
                <a:cs typeface="Canva Sans"/>
                <a:sym typeface="Canva Sans"/>
              </a:rPr>
              <a:t>Variables: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45730" y="6246224"/>
            <a:ext cx="4766720" cy="513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name, age = ‘Sam’,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12727" y="7862490"/>
            <a:ext cx="5209991" cy="513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4"/>
              </a:lnSpc>
            </a:pPr>
            <a:r>
              <a:rPr lang="en-US" sz="30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code_1 = code_2 = 940M5G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5705" y="669270"/>
            <a:ext cx="10127626" cy="2089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5400" b="1" dirty="0">
                <a:solidFill>
                  <a:srgbClr val="25265E"/>
                </a:solidFill>
                <a:sym typeface="Canva Sans Bold"/>
              </a:rPr>
              <a:t>Python Type Conversion</a:t>
            </a:r>
            <a:endParaRPr lang="en-US" sz="5400" b="1">
              <a:cs typeface="Calibri"/>
            </a:endParaRPr>
          </a:p>
          <a:p>
            <a:pPr algn="just">
              <a:lnSpc>
                <a:spcPts val="10500"/>
              </a:lnSpc>
            </a:pPr>
            <a:endParaRPr lang="en-US" sz="7500" dirty="0">
              <a:solidFill>
                <a:srgbClr val="000000"/>
              </a:solidFill>
              <a:latin typeface="Canva Sans Bold"/>
              <a:ea typeface="Canva Sans Bold"/>
              <a:cs typeface="Canva Sans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3F77-D55D-9458-A2FD-493341C7A450}"/>
              </a:ext>
            </a:extLst>
          </p:cNvPr>
          <p:cNvSpPr txBox="1"/>
          <p:nvPr/>
        </p:nvSpPr>
        <p:spPr>
          <a:xfrm>
            <a:off x="385324" y="3016339"/>
            <a:ext cx="13496878" cy="680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converting data of one type to another. For example: converting </a:t>
            </a:r>
            <a:r>
              <a:rPr lang="en-US" sz="3200" b="1" dirty="0">
                <a:ea typeface="+mn-lt"/>
                <a:cs typeface="+mn-lt"/>
              </a:rPr>
              <a:t>int </a:t>
            </a:r>
            <a:r>
              <a:rPr lang="en-US" sz="3200" dirty="0">
                <a:ea typeface="+mn-lt"/>
                <a:cs typeface="+mn-lt"/>
              </a:rPr>
              <a:t>data to </a:t>
            </a:r>
            <a:r>
              <a:rPr lang="en-US" sz="3200" b="1" dirty="0">
                <a:ea typeface="+mn-lt"/>
                <a:cs typeface="+mn-lt"/>
              </a:rPr>
              <a:t>str</a:t>
            </a:r>
          </a:p>
          <a:p>
            <a:endParaRPr lang="en-US" sz="3200" dirty="0">
              <a:latin typeface="euclid_circular_a"/>
            </a:endParaRPr>
          </a:p>
          <a:p>
            <a:r>
              <a:rPr lang="en-US" sz="3200" dirty="0">
                <a:latin typeface="euclid_circular_a"/>
              </a:rPr>
              <a:t>There are two types of type conversion in Python.</a:t>
            </a:r>
            <a:endParaRPr lang="en-US" dirty="0"/>
          </a:p>
          <a:p>
            <a:endParaRPr lang="en-US" sz="3200" dirty="0">
              <a:latin typeface="euclid_circular_a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euclid_circular_a"/>
              </a:rPr>
              <a:t>Implicit Conversion - automatic type conversion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euclid_circular_a"/>
              </a:rPr>
              <a:t>Explicit Conversion - manual type conversion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euclid_circular_a"/>
            </a:endParaRP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euclid_circular_a"/>
            </a:endParaRPr>
          </a:p>
          <a:p>
            <a:r>
              <a:rPr lang="en-US" sz="3200" dirty="0">
                <a:latin typeface="euclid_circular_a"/>
              </a:rPr>
              <a:t>Task:</a:t>
            </a:r>
          </a:p>
          <a:p>
            <a:r>
              <a:rPr lang="en-US" sz="3200" dirty="0">
                <a:latin typeface="euclid_circular_a"/>
              </a:rPr>
              <a:t>  </a:t>
            </a:r>
            <a:r>
              <a:rPr lang="en-US" sz="4400" dirty="0">
                <a:latin typeface="euclid_circular_a"/>
              </a:rPr>
              <a:t>Add</a:t>
            </a:r>
            <a:r>
              <a:rPr lang="en-US" sz="6000" b="1" dirty="0">
                <a:latin typeface="euclid_circular_a"/>
              </a:rPr>
              <a:t> </a:t>
            </a:r>
            <a:r>
              <a:rPr lang="en-US" sz="4400" b="1" dirty="0">
                <a:latin typeface="euclid_circular_a"/>
              </a:rPr>
              <a:t>'10' + 88</a:t>
            </a:r>
          </a:p>
          <a:p>
            <a:endParaRPr lang="en-US" sz="4400" b="1" dirty="0">
              <a:latin typeface="euclid_circular_a"/>
            </a:endParaRPr>
          </a:p>
          <a:p>
            <a:r>
              <a:rPr lang="en-US" sz="4400" b="1" dirty="0">
                <a:latin typeface="euclid_circular_a"/>
              </a:rPr>
              <a:t>    What happen ? Is it success ?</a:t>
            </a:r>
          </a:p>
        </p:txBody>
      </p:sp>
    </p:spTree>
    <p:extLst>
      <p:ext uri="{BB962C8B-B14F-4D97-AF65-F5344CB8AC3E}">
        <p14:creationId xmlns:p14="http://schemas.microsoft.com/office/powerpoint/2010/main" val="11763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7242041" cy="123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1524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947798"/>
            <a:ext cx="7242041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Course Details: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04065" y="4086277"/>
            <a:ext cx="8489315" cy="5498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Programming Language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Python Basics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Python Developer Environment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Functional Programming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Object Oriented Programming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Error Handling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Modules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File I/O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Uses Of Python on Other Tech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9985" y="318750"/>
            <a:ext cx="10127626" cy="2089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5400" b="1" dirty="0">
                <a:solidFill>
                  <a:srgbClr val="25265E"/>
                </a:solidFill>
                <a:sym typeface="Canva Sans Bold"/>
              </a:rPr>
              <a:t>Python Type Conversion</a:t>
            </a:r>
            <a:endParaRPr lang="en-US" sz="5400" b="1">
              <a:cs typeface="Calibri"/>
            </a:endParaRPr>
          </a:p>
          <a:p>
            <a:pPr algn="just">
              <a:lnSpc>
                <a:spcPts val="10500"/>
              </a:lnSpc>
            </a:pPr>
            <a:endParaRPr lang="en-US" sz="7500" dirty="0">
              <a:solidFill>
                <a:srgbClr val="000000"/>
              </a:solidFill>
              <a:latin typeface="Canva Sans Bold"/>
              <a:ea typeface="Canva Sans Bold"/>
              <a:cs typeface="Canva Sans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21D57-C20F-1E1D-51FC-7E5C00F1039E}"/>
              </a:ext>
            </a:extLst>
          </p:cNvPr>
          <p:cNvSpPr txBox="1"/>
          <p:nvPr/>
        </p:nvSpPr>
        <p:spPr>
          <a:xfrm>
            <a:off x="198120" y="1531620"/>
            <a:ext cx="1796796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euclid_circular_a"/>
              </a:rPr>
              <a:t>Key Points to Remember</a:t>
            </a:r>
          </a:p>
          <a:p>
            <a:endParaRPr lang="en-US" sz="3600" b="1" dirty="0">
              <a:latin typeface="euclid_circular_a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euclid_circular_a"/>
              </a:rPr>
              <a:t>Type Conversion is the conversion of an object from one data type to another data type.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euclid_circular_a"/>
              </a:rPr>
              <a:t>Implicit Type Conversion is automatically performed by the Python interpreter.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euclid_circular_a"/>
              </a:rPr>
              <a:t>Python avoids the loss of data in Implicit Type Conversion.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euclid_circular_a"/>
              </a:rPr>
              <a:t>Explicit Type Conversion is also called Type Casting, the data types of objects are converted using predefined functions by the user.</a:t>
            </a:r>
          </a:p>
          <a:p>
            <a:pPr marL="742950" indent="-742950">
              <a:buAutoNum type="arabicPeriod"/>
            </a:pPr>
            <a:r>
              <a:rPr lang="en-US" sz="3600" dirty="0">
                <a:latin typeface="euclid_circular_a"/>
              </a:rPr>
              <a:t>In Type Casting, loss of data may occur as we enforce the object to a specific data type.</a:t>
            </a:r>
          </a:p>
        </p:txBody>
      </p:sp>
    </p:spTree>
    <p:extLst>
      <p:ext uri="{BB962C8B-B14F-4D97-AF65-F5344CB8AC3E}">
        <p14:creationId xmlns:p14="http://schemas.microsoft.com/office/powerpoint/2010/main" val="307601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5705" y="669270"/>
            <a:ext cx="10127626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5400" b="1" dirty="0">
                <a:solidFill>
                  <a:srgbClr val="25265E"/>
                </a:solidFill>
                <a:sym typeface="Canva Sans Bold"/>
              </a:rPr>
              <a:t>Basic Input and Output</a:t>
            </a:r>
            <a:endParaRPr lang="en-US" sz="5400" b="1">
              <a:cs typeface="Calibri"/>
            </a:endParaRPr>
          </a:p>
          <a:p>
            <a:pPr algn="just"/>
            <a:endParaRPr lang="en-US" sz="5400" b="1" dirty="0">
              <a:solidFill>
                <a:srgbClr val="25265E"/>
              </a:solidFill>
              <a:latin typeface="Calibri"/>
              <a:ea typeface="Canva Sans Bold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8AD1B-6E85-538E-C22D-C7BCB6FB65B7}"/>
              </a:ext>
            </a:extLst>
          </p:cNvPr>
          <p:cNvSpPr txBox="1"/>
          <p:nvPr/>
        </p:nvSpPr>
        <p:spPr>
          <a:xfrm>
            <a:off x="1987706" y="3465242"/>
            <a:ext cx="100472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print('Python Programming is </a:t>
            </a:r>
            <a:r>
              <a:rPr lang="en-US" sz="3200"/>
              <a:t>Awsome!!')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B273-F687-B775-3087-B74561230992}"/>
              </a:ext>
            </a:extLst>
          </p:cNvPr>
          <p:cNvSpPr txBox="1"/>
          <p:nvPr/>
        </p:nvSpPr>
        <p:spPr>
          <a:xfrm>
            <a:off x="-5575" y="2573145"/>
            <a:ext cx="34819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Python Output</a:t>
            </a:r>
            <a:endParaRPr lang="en-US" sz="3200" b="1" dirty="0" err="1">
              <a:solidFill>
                <a:srgbClr val="25265E"/>
              </a:solidFill>
              <a:latin typeface="euclid_circular_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64844-8376-A97B-BEBD-57E82C3A6DEE}"/>
              </a:ext>
            </a:extLst>
          </p:cNvPr>
          <p:cNvSpPr txBox="1"/>
          <p:nvPr/>
        </p:nvSpPr>
        <p:spPr>
          <a:xfrm>
            <a:off x="2573144" y="4845206"/>
            <a:ext cx="1158054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25265E"/>
                </a:solidFill>
                <a:latin typeface="euclid_circular_a"/>
              </a:rPr>
              <a:t>What Parameters dose </a:t>
            </a:r>
            <a:r>
              <a:rPr lang="en-US" sz="6600" b="1" dirty="0">
                <a:solidFill>
                  <a:srgbClr val="25265E"/>
                </a:solidFill>
                <a:latin typeface="euclid_circular_a"/>
              </a:rPr>
              <a:t>print()</a:t>
            </a:r>
            <a:r>
              <a:rPr lang="en-US" sz="4800" b="1" dirty="0">
                <a:solidFill>
                  <a:srgbClr val="25265E"/>
                </a:solidFill>
                <a:latin typeface="euclid_circular_a"/>
              </a:rPr>
              <a:t> contain 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015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5705" y="669270"/>
            <a:ext cx="10127626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5400" b="1" dirty="0">
                <a:solidFill>
                  <a:srgbClr val="25265E"/>
                </a:solidFill>
                <a:sym typeface="Canva Sans Bold"/>
              </a:rPr>
              <a:t>Basic Input and Output</a:t>
            </a:r>
            <a:endParaRPr lang="en-US" sz="5400" b="1">
              <a:cs typeface="Calibri"/>
            </a:endParaRPr>
          </a:p>
          <a:p>
            <a:pPr algn="just"/>
            <a:endParaRPr lang="en-US" sz="5400" b="1" dirty="0">
              <a:solidFill>
                <a:srgbClr val="25265E"/>
              </a:solidFill>
              <a:latin typeface="Calibri"/>
              <a:ea typeface="Canva Sans Bold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8AD1B-6E85-538E-C22D-C7BCB6FB65B7}"/>
              </a:ext>
            </a:extLst>
          </p:cNvPr>
          <p:cNvSpPr txBox="1"/>
          <p:nvPr/>
        </p:nvSpPr>
        <p:spPr>
          <a:xfrm>
            <a:off x="1137425" y="5137925"/>
            <a:ext cx="15399833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object</a:t>
            </a:r>
            <a:r>
              <a:rPr lang="en-US" sz="3200" dirty="0">
                <a:ea typeface="+mn-lt"/>
                <a:cs typeface="+mn-lt"/>
              </a:rPr>
              <a:t> - value(s) to be printed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3200" b="1" dirty="0" err="1">
                <a:ea typeface="+mn-lt"/>
                <a:cs typeface="+mn-lt"/>
              </a:rPr>
              <a:t>sep</a:t>
            </a:r>
            <a:r>
              <a:rPr lang="en-US" sz="3200" dirty="0">
                <a:ea typeface="+mn-lt"/>
                <a:cs typeface="+mn-lt"/>
              </a:rPr>
              <a:t> (optional) - allows us to separate multiple </a:t>
            </a:r>
            <a:r>
              <a:rPr lang="en-US" sz="3200" b="1" dirty="0">
                <a:ea typeface="+mn-lt"/>
                <a:cs typeface="+mn-lt"/>
              </a:rPr>
              <a:t>objects</a:t>
            </a:r>
            <a:r>
              <a:rPr lang="en-US" sz="3200" dirty="0">
                <a:ea typeface="+mn-lt"/>
                <a:cs typeface="+mn-lt"/>
              </a:rPr>
              <a:t> inside </a:t>
            </a:r>
            <a:r>
              <a:rPr lang="en-US" sz="2400" dirty="0">
                <a:ea typeface="+mn-lt"/>
                <a:cs typeface="+mn-lt"/>
              </a:rPr>
              <a:t>print()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end</a:t>
            </a:r>
            <a:r>
              <a:rPr lang="en-US" sz="3200" dirty="0">
                <a:ea typeface="+mn-lt"/>
                <a:cs typeface="+mn-lt"/>
              </a:rPr>
              <a:t> (optional) - allows us to add </a:t>
            </a:r>
            <a:r>
              <a:rPr lang="en-US" sz="3200" dirty="0" err="1">
                <a:ea typeface="+mn-lt"/>
                <a:cs typeface="+mn-lt"/>
              </a:rPr>
              <a:t>add</a:t>
            </a:r>
            <a:r>
              <a:rPr lang="en-US" sz="3200" dirty="0">
                <a:ea typeface="+mn-lt"/>
                <a:cs typeface="+mn-lt"/>
              </a:rPr>
              <a:t> specific values like new line </a:t>
            </a:r>
            <a:r>
              <a:rPr lang="en-US" sz="2400" dirty="0">
                <a:ea typeface="+mn-lt"/>
                <a:cs typeface="+mn-lt"/>
              </a:rPr>
              <a:t>"\n"</a:t>
            </a:r>
            <a:r>
              <a:rPr lang="en-US" sz="3200" dirty="0">
                <a:ea typeface="+mn-lt"/>
                <a:cs typeface="+mn-lt"/>
              </a:rPr>
              <a:t>, tab </a:t>
            </a:r>
            <a:r>
              <a:rPr lang="en-US" sz="2400" dirty="0">
                <a:ea typeface="+mn-lt"/>
                <a:cs typeface="+mn-lt"/>
              </a:rPr>
              <a:t>"\t"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file</a:t>
            </a:r>
            <a:r>
              <a:rPr lang="en-US" sz="3200" dirty="0">
                <a:ea typeface="+mn-lt"/>
                <a:cs typeface="+mn-lt"/>
              </a:rPr>
              <a:t> (optional) - where the values are printed. It's default value is </a:t>
            </a:r>
            <a:r>
              <a:rPr lang="en-US" sz="2400" dirty="0" err="1">
                <a:ea typeface="+mn-lt"/>
                <a:cs typeface="+mn-lt"/>
              </a:rPr>
              <a:t>sys.stdout</a:t>
            </a:r>
            <a:r>
              <a:rPr lang="en-US" sz="3200" dirty="0">
                <a:ea typeface="+mn-lt"/>
                <a:cs typeface="+mn-lt"/>
              </a:rPr>
              <a:t> (screen)</a:t>
            </a:r>
            <a:endParaRPr lang="en-US" sz="4000" dirty="0"/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flush</a:t>
            </a:r>
            <a:r>
              <a:rPr lang="en-US" sz="3200" dirty="0">
                <a:ea typeface="+mn-lt"/>
                <a:cs typeface="+mn-lt"/>
              </a:rPr>
              <a:t> (optional) - Boolean specifying if the output is flushed or buffered. Default: </a:t>
            </a:r>
            <a:r>
              <a:rPr lang="en-US" sz="2400" dirty="0">
                <a:ea typeface="+mn-lt"/>
                <a:cs typeface="+mn-lt"/>
              </a:rPr>
              <a:t>False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6000" dirty="0">
                <a:cs typeface="Calibri"/>
              </a:rPr>
              <a:t>Let's see example of Input and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B273-F687-B775-3087-B74561230992}"/>
              </a:ext>
            </a:extLst>
          </p:cNvPr>
          <p:cNvSpPr txBox="1"/>
          <p:nvPr/>
        </p:nvSpPr>
        <p:spPr>
          <a:xfrm>
            <a:off x="-5575" y="2573145"/>
            <a:ext cx="34819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Python Output</a:t>
            </a:r>
            <a:endParaRPr lang="en-US" sz="3200" b="1" dirty="0" err="1">
              <a:solidFill>
                <a:srgbClr val="25265E"/>
              </a:solidFill>
              <a:latin typeface="euclid_circular_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8F3DD-7C88-7AD3-2722-2E9747570A27}"/>
              </a:ext>
            </a:extLst>
          </p:cNvPr>
          <p:cNvSpPr txBox="1"/>
          <p:nvPr/>
        </p:nvSpPr>
        <p:spPr>
          <a:xfrm>
            <a:off x="3144644" y="4120377"/>
            <a:ext cx="12221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678DD"/>
                </a:solidFill>
              </a:rPr>
              <a:t>print</a:t>
            </a:r>
            <a:r>
              <a:rPr lang="en-US" sz="3600"/>
              <a:t>(object= separator= end= file= flush=)</a:t>
            </a:r>
          </a:p>
        </p:txBody>
      </p:sp>
    </p:spTree>
    <p:extLst>
      <p:ext uri="{BB962C8B-B14F-4D97-AF65-F5344CB8AC3E}">
        <p14:creationId xmlns:p14="http://schemas.microsoft.com/office/powerpoint/2010/main" val="455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5705" y="669270"/>
            <a:ext cx="10127626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5400" b="1" dirty="0">
                <a:solidFill>
                  <a:srgbClr val="25265E"/>
                </a:solidFill>
                <a:sym typeface="Canva Sans Bold"/>
              </a:rPr>
              <a:t>Python Operators</a:t>
            </a:r>
            <a:endParaRPr lang="en-US" dirty="0"/>
          </a:p>
          <a:p>
            <a:pPr algn="just"/>
            <a:endParaRPr lang="en-US" sz="5400" b="1" dirty="0">
              <a:solidFill>
                <a:srgbClr val="25265E"/>
              </a:solidFill>
              <a:latin typeface="Calibri"/>
              <a:ea typeface="Canva Sans Bold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B273-F687-B775-3087-B74561230992}"/>
              </a:ext>
            </a:extLst>
          </p:cNvPr>
          <p:cNvSpPr txBox="1"/>
          <p:nvPr/>
        </p:nvSpPr>
        <p:spPr>
          <a:xfrm>
            <a:off x="-5575" y="2573145"/>
            <a:ext cx="1012430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Arithmetic Operator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Assignment Operator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Comparision Operator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Logical Operator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Bitwise Operator</a:t>
            </a: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solidFill>
                  <a:srgbClr val="25265E"/>
                </a:solidFill>
                <a:latin typeface="euclid_circular_a"/>
              </a:rPr>
              <a:t>Special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64844-8376-A97B-BEBD-57E82C3A6DEE}"/>
              </a:ext>
            </a:extLst>
          </p:cNvPr>
          <p:cNvSpPr txBox="1"/>
          <p:nvPr/>
        </p:nvSpPr>
        <p:spPr>
          <a:xfrm>
            <a:off x="2788804" y="6678319"/>
            <a:ext cx="115805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rgbClr val="25265E"/>
                </a:solidFill>
                <a:latin typeface="euclid_circular_a"/>
              </a:rPr>
              <a:t>Let's Learn With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3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94895" y="3963933"/>
            <a:ext cx="9645621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nva Sans Bold"/>
              </a:rPr>
              <a:t>Python Flow Control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886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422" y="6957754"/>
            <a:ext cx="12577155" cy="1998951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4665" y="8442355"/>
            <a:ext cx="10838670" cy="1028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B273-F687-B775-3087-B74561230992}"/>
              </a:ext>
            </a:extLst>
          </p:cNvPr>
          <p:cNvSpPr txBox="1"/>
          <p:nvPr/>
        </p:nvSpPr>
        <p:spPr>
          <a:xfrm>
            <a:off x="3923607" y="8520955"/>
            <a:ext cx="10440786" cy="8977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If...else Statement</a:t>
            </a:r>
            <a:endParaRPr lang="en-US" sz="3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012DD984-E881-0B71-BF51-FD82F1AB6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05" y="448887"/>
            <a:ext cx="14283390" cy="61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422" y="6957754"/>
            <a:ext cx="12577155" cy="1998951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4665" y="8442355"/>
            <a:ext cx="10838670" cy="1028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B273-F687-B775-3087-B74561230992}"/>
              </a:ext>
            </a:extLst>
          </p:cNvPr>
          <p:cNvSpPr txBox="1"/>
          <p:nvPr/>
        </p:nvSpPr>
        <p:spPr>
          <a:xfrm>
            <a:off x="3923607" y="8520955"/>
            <a:ext cx="10440786" cy="8977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If...else Statement</a:t>
            </a:r>
            <a:endParaRPr lang="en-US" sz="3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95175E-5701-6BD5-04A7-3CC112250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67" y="497277"/>
            <a:ext cx="13953225" cy="64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96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0A3C1AB-1153-42D2-8378-34B849C1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422" y="6957754"/>
            <a:ext cx="12577155" cy="1998951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4665" y="8442355"/>
            <a:ext cx="10838670" cy="10287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EB273-F687-B775-3087-B74561230992}"/>
              </a:ext>
            </a:extLst>
          </p:cNvPr>
          <p:cNvSpPr txBox="1"/>
          <p:nvPr/>
        </p:nvSpPr>
        <p:spPr>
          <a:xfrm>
            <a:off x="3923607" y="8520955"/>
            <a:ext cx="10440786" cy="8977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0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If...else Statement</a:t>
            </a:r>
            <a:endParaRPr lang="en-US" sz="3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2697A2-2AE3-A7EB-BE7D-E8DA57904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54" y="448887"/>
            <a:ext cx="10681493" cy="614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5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20979" y="4103539"/>
            <a:ext cx="6257991" cy="1464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  <a:sym typeface="Canva Sans Bold"/>
              </a:rPr>
              <a:t>For Loop</a:t>
            </a:r>
            <a:endParaRPr lang="en-US" dirty="0">
              <a:ea typeface="+mj-ea"/>
              <a:cs typeface="+mj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24648" y="1"/>
            <a:ext cx="3669576" cy="5777808"/>
            <a:chOff x="329184" y="1"/>
            <a:chExt cx="524256" cy="577780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897" y="403986"/>
            <a:ext cx="9175168" cy="93131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B963BA15-5FDE-27A6-F894-222F04A5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858" y="969628"/>
            <a:ext cx="8413245" cy="8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1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670715" y="4441074"/>
            <a:ext cx="6054501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100" b="1" dirty="0">
                <a:latin typeface="+mj-lt"/>
                <a:ea typeface="+mj-ea"/>
                <a:cs typeface="+mj-cs"/>
                <a:sym typeface="Canva Sans Bold"/>
              </a:rPr>
              <a:t>While Loop</a:t>
            </a:r>
            <a:endParaRPr lang="en-US" sz="8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4477488"/>
            <a:ext cx="1097283" cy="101019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6046505" y="0"/>
            <a:ext cx="2241495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8715" y="587829"/>
            <a:ext cx="9014049" cy="9025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test condition&#10;&#10;Description automatically generated">
            <a:extLst>
              <a:ext uri="{FF2B5EF4-FFF2-40B4-BE49-F238E27FC236}">
                <a16:creationId xmlns:a16="http://schemas.microsoft.com/office/drawing/2014/main" id="{7E7AE484-B8DD-1D05-D8B9-34A4168F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738" y="1061615"/>
            <a:ext cx="8304001" cy="80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8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37474" y="0"/>
            <a:ext cx="450526" cy="10287000"/>
            <a:chOff x="0" y="0"/>
            <a:chExt cx="15240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2400" cy="3479800"/>
            </a:xfrm>
            <a:custGeom>
              <a:avLst/>
              <a:gdLst/>
              <a:ahLst/>
              <a:cxnLst/>
              <a:rect l="l" t="t" r="r" b="b"/>
              <a:pathLst>
                <a:path w="152400" h="3479800">
                  <a:moveTo>
                    <a:pt x="0" y="0"/>
                  </a:moveTo>
                  <a:lnTo>
                    <a:pt x="152400" y="0"/>
                  </a:lnTo>
                  <a:lnTo>
                    <a:pt x="15240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0" y="8409739"/>
            <a:ext cx="1877261" cy="1877261"/>
            <a:chOff x="0" y="0"/>
            <a:chExt cx="2503014" cy="2503014"/>
          </a:xfrm>
        </p:grpSpPr>
        <p:grpSp>
          <p:nvGrpSpPr>
            <p:cNvPr id="5" name="Group 5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</p:grpSp>
      <p:grpSp>
        <p:nvGrpSpPr>
          <p:cNvPr id="11" name="Group 11"/>
          <p:cNvGrpSpPr/>
          <p:nvPr/>
        </p:nvGrpSpPr>
        <p:grpSpPr>
          <a:xfrm>
            <a:off x="4750882" y="3352995"/>
            <a:ext cx="7482919" cy="3336446"/>
            <a:chOff x="0" y="0"/>
            <a:chExt cx="9977226" cy="444859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42875"/>
              <a:ext cx="9977226" cy="3302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080"/>
                </a:lnSpc>
                <a:spcBef>
                  <a:spcPct val="0"/>
                </a:spcBef>
              </a:pPr>
              <a:r>
                <a:rPr lang="en-US" sz="7200">
                  <a:solidFill>
                    <a:srgbClr val="001524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Introduction to Python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913924"/>
              <a:ext cx="9977226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698" y="1028700"/>
            <a:ext cx="8132555" cy="822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2502639" y="1580220"/>
            <a:ext cx="5167422" cy="746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solidFill>
                  <a:srgbClr val="595959"/>
                </a:solidFill>
                <a:latin typeface="+mj-lt"/>
                <a:ea typeface="+mj-ea"/>
                <a:cs typeface="+mj-cs"/>
                <a:sym typeface="Canva Sans Bold"/>
              </a:rPr>
              <a:t>While Loop</a:t>
            </a:r>
            <a:endParaRPr lang="en-US" sz="480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BEE1E8A-E906-2A7E-EC00-85658FF9E702}"/>
              </a:ext>
            </a:extLst>
          </p:cNvPr>
          <p:cNvSpPr txBox="1"/>
          <p:nvPr/>
        </p:nvSpPr>
        <p:spPr>
          <a:xfrm>
            <a:off x="10417375" y="1580220"/>
            <a:ext cx="5167422" cy="74648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595959"/>
                </a:solidFill>
                <a:latin typeface="+mj-lt"/>
                <a:ea typeface="+mj-ea"/>
                <a:cs typeface="+mj-cs"/>
                <a:sym typeface="Canva Sans Bold"/>
              </a:rPr>
              <a:t>For Loop</a:t>
            </a:r>
            <a:endParaRPr lang="en-US" sz="4800" dirty="0" err="1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C8F127D-23A3-AAA8-C223-9109A9AF83E2}"/>
              </a:ext>
            </a:extLst>
          </p:cNvPr>
          <p:cNvSpPr txBox="1"/>
          <p:nvPr/>
        </p:nvSpPr>
        <p:spPr>
          <a:xfrm>
            <a:off x="1057714" y="2831049"/>
            <a:ext cx="8100401" cy="1069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595959"/>
                </a:solidFill>
                <a:latin typeface="+mj-lt"/>
                <a:ea typeface="+mj-ea"/>
                <a:cs typeface="+mj-cs"/>
                <a:sym typeface="Canva Sans Bold"/>
              </a:rPr>
              <a:t>It is used when the number of iteration is unknown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757B3EB-8AC8-8650-A38A-DB5A0EC325A1}"/>
              </a:ext>
            </a:extLst>
          </p:cNvPr>
          <p:cNvSpPr txBox="1"/>
          <p:nvPr/>
        </p:nvSpPr>
        <p:spPr>
          <a:xfrm>
            <a:off x="9727261" y="2831049"/>
            <a:ext cx="8100401" cy="1069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595959"/>
                </a:solidFill>
                <a:latin typeface="+mj-lt"/>
                <a:ea typeface="+mj-ea"/>
                <a:cs typeface="+mj-cs"/>
                <a:sym typeface="Canva Sans Bold"/>
              </a:rPr>
              <a:t>It is used when the number of iteration is known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F84A71B-9B56-1552-A597-236568C10CF8}"/>
              </a:ext>
            </a:extLst>
          </p:cNvPr>
          <p:cNvSpPr txBox="1"/>
          <p:nvPr/>
        </p:nvSpPr>
        <p:spPr>
          <a:xfrm>
            <a:off x="1057713" y="4901388"/>
            <a:ext cx="8100401" cy="1069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595959"/>
                </a:solidFill>
                <a:latin typeface="+mj-lt"/>
                <a:ea typeface="+mj-ea"/>
                <a:cs typeface="+mj-cs"/>
                <a:sym typeface="Canva Sans Bold"/>
              </a:rPr>
              <a:t>Minor mistake can cause infinite loop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8CCA66B-0B30-1CF5-A97B-39FD003910F5}"/>
              </a:ext>
            </a:extLst>
          </p:cNvPr>
          <p:cNvSpPr txBox="1"/>
          <p:nvPr/>
        </p:nvSpPr>
        <p:spPr>
          <a:xfrm>
            <a:off x="9727260" y="4901388"/>
            <a:ext cx="8100401" cy="10699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595959"/>
                </a:solidFill>
                <a:latin typeface="+mj-lt"/>
                <a:ea typeface="+mj-ea"/>
                <a:cs typeface="+mj-cs"/>
                <a:sym typeface="Canva Sans Bold"/>
              </a:rPr>
              <a:t>It always has finite range of loop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8706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551191" y="1092996"/>
            <a:ext cx="7477220" cy="47356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dirty="0">
                <a:latin typeface="+mj-lt"/>
                <a:ea typeface="+mj-ea"/>
                <a:cs typeface="+mj-cs"/>
                <a:sym typeface="Canva Sans Bold"/>
              </a:rPr>
              <a:t>Break Statement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A05CD6EB-6A7B-7B35-606A-FD733F2DD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1" b="-2"/>
          <a:stretch/>
        </p:blipFill>
        <p:spPr>
          <a:xfrm>
            <a:off x="1" y="10"/>
            <a:ext cx="9008268" cy="10286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4F5C1-3D9A-10F1-9616-4E029C13CDA6}"/>
              </a:ext>
            </a:extLst>
          </p:cNvPr>
          <p:cNvSpPr txBox="1"/>
          <p:nvPr/>
        </p:nvSpPr>
        <p:spPr>
          <a:xfrm>
            <a:off x="9023231" y="6489221"/>
            <a:ext cx="94071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euclid_circular_a"/>
              </a:rPr>
              <a:t> It terminates the loop immediately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684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8774814" y="1092996"/>
            <a:ext cx="9504427" cy="47356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dirty="0">
                <a:latin typeface="+mj-lt"/>
                <a:ea typeface="+mj-ea"/>
                <a:cs typeface="+mj-cs"/>
                <a:sym typeface="Canva Sans Bold"/>
              </a:rPr>
              <a:t>Continue Statement</a:t>
            </a:r>
            <a:endParaRPr lang="en-US" dirty="0" err="1">
              <a:ea typeface="+mj-ea"/>
              <a:cs typeface="+mj-cs"/>
            </a:endParaRPr>
          </a:p>
        </p:txBody>
      </p:sp>
      <p:pic>
        <p:nvPicPr>
          <p:cNvPr id="3" name="Picture 2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837CC795-6236-1643-B574-3E55183B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9" y="920793"/>
            <a:ext cx="8925104" cy="84337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F45C4-9D6E-F83F-DAE8-1C862DDBE67A}"/>
              </a:ext>
            </a:extLst>
          </p:cNvPr>
          <p:cNvSpPr txBox="1"/>
          <p:nvPr/>
        </p:nvSpPr>
        <p:spPr>
          <a:xfrm>
            <a:off x="9023231" y="6489221"/>
            <a:ext cx="940710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euclid_circular_a"/>
              </a:rPr>
              <a:t> It skips the current loop and continue the loop again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82425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551191" y="1092996"/>
            <a:ext cx="7477220" cy="473562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dirty="0">
                <a:latin typeface="+mj-lt"/>
                <a:ea typeface="+mj-ea"/>
                <a:cs typeface="+mj-cs"/>
                <a:sym typeface="Canva Sans Bold"/>
              </a:rPr>
              <a:t>Break Statement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3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A05CD6EB-6A7B-7B35-606A-FD733F2DD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41" b="-2"/>
          <a:stretch/>
        </p:blipFill>
        <p:spPr>
          <a:xfrm>
            <a:off x="1" y="10"/>
            <a:ext cx="9008268" cy="10286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4F5C1-3D9A-10F1-9616-4E029C13CDA6}"/>
              </a:ext>
            </a:extLst>
          </p:cNvPr>
          <p:cNvSpPr txBox="1"/>
          <p:nvPr/>
        </p:nvSpPr>
        <p:spPr>
          <a:xfrm>
            <a:off x="9023231" y="6489221"/>
            <a:ext cx="940710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euclid_circular_a"/>
              </a:rPr>
              <a:t> It terminates the loop immediately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41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97377"/>
            <a:ext cx="15629131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001524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Introduction to Python Programming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id="4" name="Group 4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</p:grpSp>
      <p:sp>
        <p:nvSpPr>
          <p:cNvPr id="10" name="Freeform 10"/>
          <p:cNvSpPr/>
          <p:nvPr/>
        </p:nvSpPr>
        <p:spPr>
          <a:xfrm>
            <a:off x="858139" y="5626286"/>
            <a:ext cx="2033064" cy="2078854"/>
          </a:xfrm>
          <a:custGeom>
            <a:avLst/>
            <a:gdLst/>
            <a:ahLst/>
            <a:cxnLst/>
            <a:rect l="l" t="t" r="r" b="b"/>
            <a:pathLst>
              <a:path w="2033064" h="2078854">
                <a:moveTo>
                  <a:pt x="0" y="0"/>
                </a:moveTo>
                <a:lnTo>
                  <a:pt x="2033064" y="0"/>
                </a:lnTo>
                <a:lnTo>
                  <a:pt x="2033064" y="2078854"/>
                </a:lnTo>
                <a:lnTo>
                  <a:pt x="0" y="2078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196296" y="5626286"/>
            <a:ext cx="1963022" cy="1964985"/>
          </a:xfrm>
          <a:custGeom>
            <a:avLst/>
            <a:gdLst/>
            <a:ahLst/>
            <a:cxnLst/>
            <a:rect l="l" t="t" r="r" b="b"/>
            <a:pathLst>
              <a:path w="1963022" h="1964985">
                <a:moveTo>
                  <a:pt x="0" y="0"/>
                </a:moveTo>
                <a:lnTo>
                  <a:pt x="1963022" y="0"/>
                </a:lnTo>
                <a:lnTo>
                  <a:pt x="1963022" y="1964985"/>
                </a:lnTo>
                <a:lnTo>
                  <a:pt x="0" y="196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2891203" y="6608779"/>
            <a:ext cx="10305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6736804" y="6214945"/>
            <a:ext cx="787668" cy="787668"/>
          </a:xfrm>
          <a:custGeom>
            <a:avLst/>
            <a:gdLst/>
            <a:ahLst/>
            <a:cxnLst/>
            <a:rect l="l" t="t" r="r" b="b"/>
            <a:pathLst>
              <a:path w="787668" h="787668">
                <a:moveTo>
                  <a:pt x="0" y="0"/>
                </a:moveTo>
                <a:lnTo>
                  <a:pt x="787668" y="0"/>
                </a:lnTo>
                <a:lnTo>
                  <a:pt x="787668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05793" y="7950135"/>
            <a:ext cx="3562074" cy="2103372"/>
          </a:xfrm>
          <a:custGeom>
            <a:avLst/>
            <a:gdLst/>
            <a:ahLst/>
            <a:cxnLst/>
            <a:rect l="l" t="t" r="r" b="b"/>
            <a:pathLst>
              <a:path w="3562074" h="2103372">
                <a:moveTo>
                  <a:pt x="0" y="0"/>
                </a:moveTo>
                <a:lnTo>
                  <a:pt x="3562074" y="0"/>
                </a:lnTo>
                <a:lnTo>
                  <a:pt x="3562074" y="2103373"/>
                </a:lnTo>
                <a:lnTo>
                  <a:pt x="0" y="2103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26" b="-192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894010" y="6155036"/>
            <a:ext cx="1534822" cy="1021354"/>
          </a:xfrm>
          <a:custGeom>
            <a:avLst/>
            <a:gdLst/>
            <a:ahLst/>
            <a:cxnLst/>
            <a:rect l="l" t="t" r="r" b="b"/>
            <a:pathLst>
              <a:path w="1534822" h="1021354">
                <a:moveTo>
                  <a:pt x="0" y="0"/>
                </a:moveTo>
                <a:lnTo>
                  <a:pt x="1534822" y="0"/>
                </a:lnTo>
                <a:lnTo>
                  <a:pt x="1534822" y="1021354"/>
                </a:lnTo>
                <a:lnTo>
                  <a:pt x="0" y="102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692425" y="3242608"/>
            <a:ext cx="6832047" cy="1075458"/>
            <a:chOff x="0" y="0"/>
            <a:chExt cx="9109396" cy="143394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910939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1524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What is a Programming Language ?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99274"/>
              <a:ext cx="9109396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5712242" y="6214945"/>
            <a:ext cx="787668" cy="787668"/>
          </a:xfrm>
          <a:custGeom>
            <a:avLst/>
            <a:gdLst/>
            <a:ahLst/>
            <a:cxnLst/>
            <a:rect l="l" t="t" r="r" b="b"/>
            <a:pathLst>
              <a:path w="787668" h="787668">
                <a:moveTo>
                  <a:pt x="0" y="0"/>
                </a:moveTo>
                <a:lnTo>
                  <a:pt x="787668" y="0"/>
                </a:lnTo>
                <a:lnTo>
                  <a:pt x="787668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649915" y="6214945"/>
            <a:ext cx="787668" cy="787668"/>
          </a:xfrm>
          <a:custGeom>
            <a:avLst/>
            <a:gdLst/>
            <a:ahLst/>
            <a:cxnLst/>
            <a:rect l="l" t="t" r="r" b="b"/>
            <a:pathLst>
              <a:path w="787668" h="787668">
                <a:moveTo>
                  <a:pt x="0" y="0"/>
                </a:moveTo>
                <a:lnTo>
                  <a:pt x="787669" y="0"/>
                </a:lnTo>
                <a:lnTo>
                  <a:pt x="787669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97377"/>
            <a:ext cx="15629131" cy="121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800"/>
              </a:lnSpc>
              <a:spcBef>
                <a:spcPct val="0"/>
              </a:spcBef>
            </a:pPr>
            <a:r>
              <a:rPr lang="en-US" sz="7000">
                <a:solidFill>
                  <a:srgbClr val="001524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Introduction to Python Programming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id="4" name="Group 4"/>
            <p:cNvGrpSpPr/>
            <p:nvPr/>
          </p:nvGrpSpPr>
          <p:grpSpPr>
            <a:xfrm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</p:grpSp>
      <p:sp>
        <p:nvSpPr>
          <p:cNvPr id="10" name="Freeform 10"/>
          <p:cNvSpPr/>
          <p:nvPr/>
        </p:nvSpPr>
        <p:spPr>
          <a:xfrm>
            <a:off x="858139" y="4203766"/>
            <a:ext cx="2033064" cy="2078854"/>
          </a:xfrm>
          <a:custGeom>
            <a:avLst/>
            <a:gdLst/>
            <a:ahLst/>
            <a:cxnLst/>
            <a:rect l="l" t="t" r="r" b="b"/>
            <a:pathLst>
              <a:path w="2033064" h="2078854">
                <a:moveTo>
                  <a:pt x="0" y="0"/>
                </a:moveTo>
                <a:lnTo>
                  <a:pt x="2033064" y="0"/>
                </a:lnTo>
                <a:lnTo>
                  <a:pt x="2033064" y="2078853"/>
                </a:lnTo>
                <a:lnTo>
                  <a:pt x="0" y="2078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196296" y="4203766"/>
            <a:ext cx="1963022" cy="1964985"/>
          </a:xfrm>
          <a:custGeom>
            <a:avLst/>
            <a:gdLst/>
            <a:ahLst/>
            <a:cxnLst/>
            <a:rect l="l" t="t" r="r" b="b"/>
            <a:pathLst>
              <a:path w="1963022" h="1964985">
                <a:moveTo>
                  <a:pt x="0" y="0"/>
                </a:moveTo>
                <a:lnTo>
                  <a:pt x="1963022" y="0"/>
                </a:lnTo>
                <a:lnTo>
                  <a:pt x="1963022" y="1964985"/>
                </a:lnTo>
                <a:lnTo>
                  <a:pt x="0" y="1964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AutoShape 12"/>
          <p:cNvSpPr/>
          <p:nvPr/>
        </p:nvSpPr>
        <p:spPr>
          <a:xfrm>
            <a:off x="2891203" y="5186258"/>
            <a:ext cx="10305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</p:sp>
      <p:sp>
        <p:nvSpPr>
          <p:cNvPr id="13" name="Freeform 13"/>
          <p:cNvSpPr/>
          <p:nvPr/>
        </p:nvSpPr>
        <p:spPr>
          <a:xfrm>
            <a:off x="6736804" y="4792424"/>
            <a:ext cx="787668" cy="787668"/>
          </a:xfrm>
          <a:custGeom>
            <a:avLst/>
            <a:gdLst/>
            <a:ahLst/>
            <a:cxnLst/>
            <a:rect l="l" t="t" r="r" b="b"/>
            <a:pathLst>
              <a:path w="787668" h="787668">
                <a:moveTo>
                  <a:pt x="0" y="0"/>
                </a:moveTo>
                <a:lnTo>
                  <a:pt x="787668" y="0"/>
                </a:lnTo>
                <a:lnTo>
                  <a:pt x="787668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05793" y="6527615"/>
            <a:ext cx="3562074" cy="2103372"/>
          </a:xfrm>
          <a:custGeom>
            <a:avLst/>
            <a:gdLst/>
            <a:ahLst/>
            <a:cxnLst/>
            <a:rect l="l" t="t" r="r" b="b"/>
            <a:pathLst>
              <a:path w="3562074" h="2103372">
                <a:moveTo>
                  <a:pt x="0" y="0"/>
                </a:moveTo>
                <a:lnTo>
                  <a:pt x="3562074" y="0"/>
                </a:lnTo>
                <a:lnTo>
                  <a:pt x="3562074" y="2103372"/>
                </a:lnTo>
                <a:lnTo>
                  <a:pt x="0" y="2103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926" b="-192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894010" y="4732515"/>
            <a:ext cx="1534822" cy="1021354"/>
          </a:xfrm>
          <a:custGeom>
            <a:avLst/>
            <a:gdLst/>
            <a:ahLst/>
            <a:cxnLst/>
            <a:rect l="l" t="t" r="r" b="b"/>
            <a:pathLst>
              <a:path w="1534822" h="1021354">
                <a:moveTo>
                  <a:pt x="0" y="0"/>
                </a:moveTo>
                <a:lnTo>
                  <a:pt x="1534822" y="0"/>
                </a:lnTo>
                <a:lnTo>
                  <a:pt x="1534822" y="1021355"/>
                </a:lnTo>
                <a:lnTo>
                  <a:pt x="0" y="10213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692425" y="3242608"/>
            <a:ext cx="6832047" cy="1075458"/>
            <a:chOff x="0" y="0"/>
            <a:chExt cx="9109396" cy="143394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66675"/>
              <a:ext cx="910939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1524"/>
                  </a:solidFill>
                  <a:latin typeface="Public Sans Medium"/>
                  <a:ea typeface="Public Sans Medium"/>
                  <a:cs typeface="Public Sans Medium"/>
                  <a:sym typeface="Public Sans Medium"/>
                </a:rPr>
                <a:t>What is a Programming Language ?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99274"/>
              <a:ext cx="9109396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5712242" y="4792424"/>
            <a:ext cx="787668" cy="787668"/>
          </a:xfrm>
          <a:custGeom>
            <a:avLst/>
            <a:gdLst/>
            <a:ahLst/>
            <a:cxnLst/>
            <a:rect l="l" t="t" r="r" b="b"/>
            <a:pathLst>
              <a:path w="787668" h="787668">
                <a:moveTo>
                  <a:pt x="0" y="0"/>
                </a:moveTo>
                <a:lnTo>
                  <a:pt x="787668" y="0"/>
                </a:lnTo>
                <a:lnTo>
                  <a:pt x="787668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649915" y="4792424"/>
            <a:ext cx="787668" cy="787668"/>
          </a:xfrm>
          <a:custGeom>
            <a:avLst/>
            <a:gdLst/>
            <a:ahLst/>
            <a:cxnLst/>
            <a:rect l="l" t="t" r="r" b="b"/>
            <a:pathLst>
              <a:path w="787668" h="787668">
                <a:moveTo>
                  <a:pt x="0" y="0"/>
                </a:moveTo>
                <a:lnTo>
                  <a:pt x="787669" y="0"/>
                </a:lnTo>
                <a:lnTo>
                  <a:pt x="787669" y="787668"/>
                </a:lnTo>
                <a:lnTo>
                  <a:pt x="0" y="78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-396783" y="6854119"/>
            <a:ext cx="6263948" cy="50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2967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do we need a translator?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2425" y="7531676"/>
            <a:ext cx="8843265" cy="70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To convert high-level language code to the binary language code which the machine can understand.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0" y="8573837"/>
            <a:ext cx="2002209" cy="50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2967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Translator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2425" y="9210675"/>
            <a:ext cx="8843265" cy="7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7" lvl="1" indent="-215904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Compiler</a:t>
            </a:r>
          </a:p>
          <a:p>
            <a:pPr marL="431807" lvl="1" indent="-215904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Interpreter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id="3" name="Group 3"/>
            <p:cNvGrpSpPr/>
            <p:nvPr/>
          </p:nvGrpSpPr>
          <p:grpSpPr>
            <a:xfrm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</p:grpSp>
      <p:sp>
        <p:nvSpPr>
          <p:cNvPr id="25" name="Freeform 25"/>
          <p:cNvSpPr/>
          <p:nvPr/>
        </p:nvSpPr>
        <p:spPr>
          <a:xfrm>
            <a:off x="3642768" y="2580512"/>
            <a:ext cx="3314965" cy="2562988"/>
          </a:xfrm>
          <a:custGeom>
            <a:avLst/>
            <a:gdLst/>
            <a:ahLst/>
            <a:cxnLst/>
            <a:rect l="l" t="t" r="r" b="b"/>
            <a:pathLst>
              <a:path w="3314965" h="2562988">
                <a:moveTo>
                  <a:pt x="0" y="0"/>
                </a:moveTo>
                <a:lnTo>
                  <a:pt x="3314965" y="0"/>
                </a:lnTo>
                <a:lnTo>
                  <a:pt x="3314965" y="2562988"/>
                </a:lnTo>
                <a:lnTo>
                  <a:pt x="0" y="2562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504401" y="2888778"/>
            <a:ext cx="1581233" cy="1581233"/>
          </a:xfrm>
          <a:custGeom>
            <a:avLst/>
            <a:gdLst/>
            <a:ahLst/>
            <a:cxnLst/>
            <a:rect l="l" t="t" r="r" b="b"/>
            <a:pathLst>
              <a:path w="1581233" h="1581233">
                <a:moveTo>
                  <a:pt x="0" y="0"/>
                </a:moveTo>
                <a:lnTo>
                  <a:pt x="1581233" y="0"/>
                </a:lnTo>
                <a:lnTo>
                  <a:pt x="1581233" y="1581233"/>
                </a:lnTo>
                <a:lnTo>
                  <a:pt x="0" y="1581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8514866" y="2888778"/>
            <a:ext cx="3562074" cy="2103372"/>
          </a:xfrm>
          <a:custGeom>
            <a:avLst/>
            <a:gdLst/>
            <a:ahLst/>
            <a:cxnLst/>
            <a:rect l="l" t="t" r="r" b="b"/>
            <a:pathLst>
              <a:path w="3562074" h="2103372">
                <a:moveTo>
                  <a:pt x="0" y="0"/>
                </a:moveTo>
                <a:lnTo>
                  <a:pt x="3562074" y="0"/>
                </a:lnTo>
                <a:lnTo>
                  <a:pt x="3562074" y="2103372"/>
                </a:lnTo>
                <a:lnTo>
                  <a:pt x="0" y="2103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926" b="-1926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93913" y="519831"/>
            <a:ext cx="2002209" cy="505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2967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Compiler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1139068"/>
            <a:ext cx="8843265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It is a software which convert source code to binary code. (All at once)</a:t>
            </a:r>
          </a:p>
        </p:txBody>
      </p:sp>
      <p:sp>
        <p:nvSpPr>
          <p:cNvPr id="30" name="AutoShape 30"/>
          <p:cNvSpPr/>
          <p:nvPr/>
        </p:nvSpPr>
        <p:spPr>
          <a:xfrm>
            <a:off x="2085634" y="3698445"/>
            <a:ext cx="155713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1" name="AutoShape 31"/>
          <p:cNvSpPr/>
          <p:nvPr/>
        </p:nvSpPr>
        <p:spPr>
          <a:xfrm>
            <a:off x="6957733" y="3698445"/>
            <a:ext cx="155713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2" name="TextBox 32"/>
          <p:cNvSpPr txBox="1"/>
          <p:nvPr/>
        </p:nvSpPr>
        <p:spPr>
          <a:xfrm>
            <a:off x="636250" y="4563110"/>
            <a:ext cx="103219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code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238870" y="5076825"/>
            <a:ext cx="229838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Executable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409667" y="6848523"/>
            <a:ext cx="3933190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Windows: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949337" y="7362238"/>
            <a:ext cx="5750719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.exe, .bat, .msi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409667" y="8028353"/>
            <a:ext cx="170862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Mac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227326" y="8542068"/>
            <a:ext cx="1793081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.app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409667" y="5821093"/>
            <a:ext cx="2190274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Linux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144000" y="6334808"/>
            <a:ext cx="848645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no need of extention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30016" y="6828203"/>
            <a:ext cx="4466272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Private Code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Faster Execution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Fully Optimized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No portability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Extra Compilation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id="3" name="Group 3"/>
            <p:cNvGrpSpPr/>
            <p:nvPr/>
          </p:nvGrpSpPr>
          <p:grpSpPr>
            <a:xfrm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15" name="Group 15"/>
            <p:cNvGrpSpPr/>
            <p:nvPr/>
          </p:nvGrpSpPr>
          <p:grpSpPr>
            <a:xfrm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17" name="Group 17"/>
            <p:cNvGrpSpPr/>
            <p:nvPr/>
          </p:nvGrpSpPr>
          <p:grpSpPr>
            <a:xfrm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1EBDA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524"/>
              </a:solidFill>
            </p:spPr>
          </p:sp>
        </p:grpSp>
        <p:grpSp>
          <p:nvGrpSpPr>
            <p:cNvPr id="23" name="Group 23"/>
            <p:cNvGrpSpPr/>
            <p:nvPr/>
          </p:nvGrpSpPr>
          <p:grpSpPr>
            <a:xfrm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</p:grpSp>
      <p:sp>
        <p:nvSpPr>
          <p:cNvPr id="25" name="TextBox 25"/>
          <p:cNvSpPr txBox="1"/>
          <p:nvPr/>
        </p:nvSpPr>
        <p:spPr>
          <a:xfrm>
            <a:off x="293913" y="519831"/>
            <a:ext cx="2237340" cy="505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2967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Interpreter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1139068"/>
            <a:ext cx="8843265" cy="1773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7" lvl="1" indent="-215904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It is a software that converts source code to binary code. (line by line)</a:t>
            </a:r>
          </a:p>
          <a:p>
            <a:pPr marL="431807" lvl="1" indent="-215904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It never generates executable</a:t>
            </a:r>
          </a:p>
          <a:p>
            <a:pPr marL="431807" lvl="1" indent="-215904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Example: Browser (When we go to some site it loads HTML, CSS, JS...) and generate the webpage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651357" y="3652037"/>
            <a:ext cx="11766062" cy="2564246"/>
            <a:chOff x="0" y="0"/>
            <a:chExt cx="15688082" cy="3418994"/>
          </a:xfrm>
        </p:grpSpPr>
        <p:sp>
          <p:nvSpPr>
            <p:cNvPr id="28" name="Freeform 28"/>
            <p:cNvSpPr/>
            <p:nvPr/>
          </p:nvSpPr>
          <p:spPr>
            <a:xfrm>
              <a:off x="0" y="412698"/>
              <a:ext cx="2108311" cy="2108311"/>
            </a:xfrm>
            <a:custGeom>
              <a:avLst/>
              <a:gdLst/>
              <a:ahLst/>
              <a:cxnLst/>
              <a:rect l="l" t="t" r="r" b="b"/>
              <a:pathLst>
                <a:path w="2108311" h="2108311">
                  <a:moveTo>
                    <a:pt x="0" y="0"/>
                  </a:moveTo>
                  <a:lnTo>
                    <a:pt x="2108311" y="0"/>
                  </a:lnTo>
                  <a:lnTo>
                    <a:pt x="2108311" y="2108311"/>
                  </a:lnTo>
                  <a:lnTo>
                    <a:pt x="0" y="2108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10680620" y="1068819"/>
              <a:ext cx="4749432" cy="1079556"/>
            </a:xfrm>
            <a:custGeom>
              <a:avLst/>
              <a:gdLst/>
              <a:ahLst/>
              <a:cxnLst/>
              <a:rect l="l" t="t" r="r" b="b"/>
              <a:pathLst>
                <a:path w="4749432" h="1079556">
                  <a:moveTo>
                    <a:pt x="0" y="0"/>
                  </a:moveTo>
                  <a:lnTo>
                    <a:pt x="4749432" y="0"/>
                  </a:lnTo>
                  <a:lnTo>
                    <a:pt x="4749432" y="1079556"/>
                  </a:lnTo>
                  <a:lnTo>
                    <a:pt x="0" y="10795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004" b="-164786"/>
              </a:stretch>
            </a:blipFill>
          </p:spPr>
        </p:sp>
        <p:sp>
          <p:nvSpPr>
            <p:cNvPr id="30" name="AutoShape 30"/>
            <p:cNvSpPr/>
            <p:nvPr/>
          </p:nvSpPr>
          <p:spPr>
            <a:xfrm>
              <a:off x="2108311" y="1492254"/>
              <a:ext cx="207617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8604442" y="1492254"/>
              <a:ext cx="207617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2" name="Freeform 32"/>
            <p:cNvSpPr/>
            <p:nvPr/>
          </p:nvSpPr>
          <p:spPr>
            <a:xfrm>
              <a:off x="4184489" y="0"/>
              <a:ext cx="4419953" cy="3217194"/>
            </a:xfrm>
            <a:custGeom>
              <a:avLst/>
              <a:gdLst/>
              <a:ahLst/>
              <a:cxnLst/>
              <a:rect l="l" t="t" r="r" b="b"/>
              <a:pathLst>
                <a:path w="4419953" h="3217194">
                  <a:moveTo>
                    <a:pt x="0" y="0"/>
                  </a:moveTo>
                  <a:lnTo>
                    <a:pt x="4419953" y="0"/>
                  </a:lnTo>
                  <a:lnTo>
                    <a:pt x="4419953" y="3217194"/>
                  </a:lnTo>
                  <a:lnTo>
                    <a:pt x="0" y="3217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33" name="TextBox 33"/>
            <p:cNvSpPr txBox="1"/>
            <p:nvPr/>
          </p:nvSpPr>
          <p:spPr>
            <a:xfrm>
              <a:off x="175798" y="2667366"/>
              <a:ext cx="1376257" cy="7516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152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code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1813523" y="2465566"/>
              <a:ext cx="3874559" cy="7655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152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Interpreter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293913" y="7009619"/>
            <a:ext cx="6446679" cy="2420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Portable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Easy Debugging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Require interpreter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Slower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5400000">
            <a:off x="0" y="9378637"/>
            <a:ext cx="938630" cy="938630"/>
            <a:chOff x="0" y="0"/>
            <a:chExt cx="1913890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38630" y="9378637"/>
            <a:ext cx="938630" cy="938630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0" y="8440006"/>
            <a:ext cx="938630" cy="93863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E482C33-886B-B87C-95DD-3EAFF0D6E6F5}"/>
              </a:ext>
            </a:extLst>
          </p:cNvPr>
          <p:cNvSpPr txBox="1"/>
          <p:nvPr/>
        </p:nvSpPr>
        <p:spPr>
          <a:xfrm>
            <a:off x="484961" y="177973"/>
            <a:ext cx="12370803" cy="63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152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is Python is it Compiled or Interpreted Language?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5EEA276B-4B8E-9416-055D-FBD0B10515A1}"/>
              </a:ext>
            </a:extLst>
          </p:cNvPr>
          <p:cNvSpPr txBox="1"/>
          <p:nvPr/>
        </p:nvSpPr>
        <p:spPr>
          <a:xfrm>
            <a:off x="2401700" y="1192554"/>
            <a:ext cx="968457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Hybrid (it has benefit of the both)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D97D97A3-EA09-AE38-927A-7ABF9E027D1F}"/>
              </a:ext>
            </a:extLst>
          </p:cNvPr>
          <p:cNvSpPr txBox="1"/>
          <p:nvPr/>
        </p:nvSpPr>
        <p:spPr>
          <a:xfrm>
            <a:off x="2298549" y="3244743"/>
            <a:ext cx="2677477" cy="5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Source code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D5D04A21-D33E-62AF-6EEC-E63D9E1DAB71}"/>
              </a:ext>
            </a:extLst>
          </p:cNvPr>
          <p:cNvSpPr txBox="1"/>
          <p:nvPr/>
        </p:nvSpPr>
        <p:spPr>
          <a:xfrm>
            <a:off x="7416687" y="3248553"/>
            <a:ext cx="1968976" cy="58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Compiler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77B87DD-C1E7-5ECB-7130-8A49ED73925F}"/>
              </a:ext>
            </a:extLst>
          </p:cNvPr>
          <p:cNvSpPr txBox="1"/>
          <p:nvPr/>
        </p:nvSpPr>
        <p:spPr>
          <a:xfrm>
            <a:off x="7423403" y="5029780"/>
            <a:ext cx="2155507" cy="1215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Byte Code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77C592F-A86B-1C8A-61D9-5B2FF874D31D}"/>
              </a:ext>
            </a:extLst>
          </p:cNvPr>
          <p:cNvSpPr txBox="1"/>
          <p:nvPr/>
        </p:nvSpPr>
        <p:spPr>
          <a:xfrm>
            <a:off x="3753969" y="7454056"/>
            <a:ext cx="2380297" cy="119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Interpreter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(Windows)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6BC6044E-919C-7298-1D3A-E7D28996F5F4}"/>
              </a:ext>
            </a:extLst>
          </p:cNvPr>
          <p:cNvSpPr txBox="1"/>
          <p:nvPr/>
        </p:nvSpPr>
        <p:spPr>
          <a:xfrm>
            <a:off x="7423403" y="7530256"/>
            <a:ext cx="2380297" cy="119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Interpreter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(Linux)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69310111-324D-E595-AFAF-6A248B3FD6CA}"/>
              </a:ext>
            </a:extLst>
          </p:cNvPr>
          <p:cNvSpPr txBox="1"/>
          <p:nvPr/>
        </p:nvSpPr>
        <p:spPr>
          <a:xfrm>
            <a:off x="12693037" y="7530256"/>
            <a:ext cx="2380297" cy="119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Interpreter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(Mac)</a:t>
            </a:r>
          </a:p>
        </p:txBody>
      </p:sp>
      <p:sp>
        <p:nvSpPr>
          <p:cNvPr id="20" name="Freeform 28">
            <a:extLst>
              <a:ext uri="{FF2B5EF4-FFF2-40B4-BE49-F238E27FC236}">
                <a16:creationId xmlns:a16="http://schemas.microsoft.com/office/drawing/2014/main" id="{3B9ECCE6-9104-ABFB-B688-F9562AAB0EAE}"/>
              </a:ext>
            </a:extLst>
          </p:cNvPr>
          <p:cNvSpPr/>
          <p:nvPr/>
        </p:nvSpPr>
        <p:spPr>
          <a:xfrm>
            <a:off x="2693517" y="3824401"/>
            <a:ext cx="1581233" cy="1581234"/>
          </a:xfrm>
          <a:custGeom>
            <a:avLst/>
            <a:gdLst/>
            <a:ahLst/>
            <a:cxnLst/>
            <a:rect l="l" t="t" r="r" b="b"/>
            <a:pathLst>
              <a:path w="2108311" h="2108311">
                <a:moveTo>
                  <a:pt x="0" y="0"/>
                </a:moveTo>
                <a:lnTo>
                  <a:pt x="2108311" y="0"/>
                </a:lnTo>
                <a:lnTo>
                  <a:pt x="2108311" y="2108311"/>
                </a:lnTo>
                <a:lnTo>
                  <a:pt x="0" y="2108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2A0ACA-88FB-079F-879E-030AABDDD505}"/>
              </a:ext>
            </a:extLst>
          </p:cNvPr>
          <p:cNvCxnSpPr/>
          <p:nvPr/>
        </p:nvCxnSpPr>
        <p:spPr>
          <a:xfrm>
            <a:off x="5354955" y="3518535"/>
            <a:ext cx="1569720" cy="45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B1C3E6-EC50-413A-B711-F3DF93162B1B}"/>
              </a:ext>
            </a:extLst>
          </p:cNvPr>
          <p:cNvCxnSpPr>
            <a:cxnSpLocks/>
          </p:cNvCxnSpPr>
          <p:nvPr/>
        </p:nvCxnSpPr>
        <p:spPr>
          <a:xfrm flipH="1">
            <a:off x="8509635" y="3823334"/>
            <a:ext cx="0" cy="1203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785CF9-BEE4-584B-51B5-5066DAFA432A}"/>
              </a:ext>
            </a:extLst>
          </p:cNvPr>
          <p:cNvCxnSpPr>
            <a:cxnSpLocks/>
          </p:cNvCxnSpPr>
          <p:nvPr/>
        </p:nvCxnSpPr>
        <p:spPr>
          <a:xfrm flipH="1">
            <a:off x="8540115" y="6322693"/>
            <a:ext cx="0" cy="1203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8F1EC3-C898-E76F-22F0-F234D46DEC4F}"/>
              </a:ext>
            </a:extLst>
          </p:cNvPr>
          <p:cNvCxnSpPr>
            <a:cxnSpLocks/>
          </p:cNvCxnSpPr>
          <p:nvPr/>
        </p:nvCxnSpPr>
        <p:spPr>
          <a:xfrm>
            <a:off x="8524875" y="6322693"/>
            <a:ext cx="4815840" cy="1127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5D0371-1D5A-50C3-79B8-33D9705B8273}"/>
              </a:ext>
            </a:extLst>
          </p:cNvPr>
          <p:cNvCxnSpPr>
            <a:cxnSpLocks/>
          </p:cNvCxnSpPr>
          <p:nvPr/>
        </p:nvCxnSpPr>
        <p:spPr>
          <a:xfrm flipH="1">
            <a:off x="5172075" y="6322693"/>
            <a:ext cx="3337560" cy="1051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961" y="177973"/>
            <a:ext cx="12370803" cy="63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52"/>
              </a:lnSpc>
              <a:spcBef>
                <a:spcPct val="0"/>
              </a:spcBef>
            </a:pPr>
            <a:r>
              <a:rPr lang="en-US" sz="3680">
                <a:solidFill>
                  <a:srgbClr val="00152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What is Python is it Compiled or Interpreted Language?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0" y="9378637"/>
            <a:ext cx="938630" cy="938630"/>
            <a:chOff x="0" y="0"/>
            <a:chExt cx="1913890" cy="1913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38630" y="9378637"/>
            <a:ext cx="938630" cy="938630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0" y="8440006"/>
            <a:ext cx="938630" cy="938630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524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469315" y="1874033"/>
            <a:ext cx="6500812" cy="249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5"/>
              </a:lnSpc>
            </a:pPr>
            <a:r>
              <a:rPr lang="en-US" sz="3582">
                <a:solidFill>
                  <a:srgbClr val="001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Task:</a:t>
            </a:r>
          </a:p>
          <a:p>
            <a:pPr algn="l">
              <a:lnSpc>
                <a:spcPts val="5015"/>
              </a:lnSpc>
            </a:pPr>
            <a:r>
              <a:rPr lang="en-US" sz="3582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Create a folder</a:t>
            </a:r>
          </a:p>
          <a:p>
            <a:pPr algn="l">
              <a:lnSpc>
                <a:spcPts val="5015"/>
              </a:lnSpc>
            </a:pPr>
            <a:r>
              <a:rPr lang="en-US" sz="3582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Create a python file (hello.py)</a:t>
            </a:r>
          </a:p>
          <a:p>
            <a:pPr algn="l">
              <a:lnSpc>
                <a:spcPts val="5015"/>
              </a:lnSpc>
            </a:pPr>
            <a:r>
              <a:rPr lang="en-US" sz="3582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Run the file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78104" y="6054402"/>
            <a:ext cx="47926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1524"/>
                </a:solidFill>
                <a:latin typeface="Canva Sans"/>
                <a:ea typeface="Canva Sans"/>
                <a:cs typeface="Canva Sans"/>
                <a:sym typeface="Canva Sans"/>
              </a:rPr>
              <a:t>Did yo see bytecode ??</a:t>
            </a:r>
          </a:p>
        </p:txBody>
      </p:sp>
    </p:spTree>
    <p:extLst>
      <p:ext uri="{BB962C8B-B14F-4D97-AF65-F5344CB8AC3E}">
        <p14:creationId xmlns:p14="http://schemas.microsoft.com/office/powerpoint/2010/main" val="32583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cp:revision>349</cp:revision>
  <dcterms:created xsi:type="dcterms:W3CDTF">2006-08-16T00:00:00Z</dcterms:created>
  <dcterms:modified xsi:type="dcterms:W3CDTF">2024-07-12T10:21:07Z</dcterms:modified>
  <dc:identifier>DAGKhUCor0w</dc:identifier>
</cp:coreProperties>
</file>