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aa8af52d0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aa8af52d0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abe3eff3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abe3eff3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abe3eff3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abe3eff3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abe3eff32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abe3eff3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aa8af52d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aa8af52d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aa8af52d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aa8af52d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aa8af52d0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aa8af52d0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8dc48bef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8dc48bef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8e7dd4c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8e7dd4c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8e7dd4c9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8e7dd4c9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8dc48bef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8dc48bef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8dc48bef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8dc48bef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8dc48bef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8dc48bef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aa8af52d0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aa8af52d0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aa8af52d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aa8af52d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Chatty Project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Sonal Periwal</a:t>
            </a:r>
            <a:endParaRPr/>
          </a:p>
          <a:p>
            <a:pPr indent="0" lvl="0" marL="0" rtl="0" algn="ctr">
              <a:spcBef>
                <a:spcPts val="0"/>
              </a:spcBef>
              <a:spcAft>
                <a:spcPts val="0"/>
              </a:spcAft>
              <a:buNone/>
            </a:pPr>
            <a:r>
              <a:rPr lang="en"/>
              <a:t>Alex Su</a:t>
            </a:r>
            <a:endParaRPr/>
          </a:p>
          <a:p>
            <a:pPr indent="0" lvl="0" marL="0" rtl="0" algn="ctr">
              <a:spcBef>
                <a:spcPts val="0"/>
              </a:spcBef>
              <a:spcAft>
                <a:spcPts val="0"/>
              </a:spcAft>
              <a:buNone/>
            </a:pPr>
            <a:r>
              <a:rPr lang="en"/>
              <a:t>Anjela Orlanes</a:t>
            </a:r>
            <a:endParaRPr/>
          </a:p>
          <a:p>
            <a:pPr indent="0" lvl="0" marL="0" rtl="0" algn="ctr">
              <a:spcBef>
                <a:spcPts val="0"/>
              </a:spcBef>
              <a:spcAft>
                <a:spcPts val="0"/>
              </a:spcAft>
              <a:buNone/>
            </a:pPr>
            <a:r>
              <a:rPr lang="en"/>
              <a:t>Ocean Lu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Design </a:t>
            </a:r>
            <a:r>
              <a:rPr lang="en"/>
              <a:t>- Client side</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Chatty</a:t>
            </a:r>
            <a:r>
              <a:rPr lang="en" sz="1400"/>
              <a:t>Client: Starts Client program. Connects to ChattyServer via Server hostname and IP address.  Once TCP  connection has been established, runs a thread that will read input from the Server and display it to all clients, and a thread that will read input from the user and send it to the server. Two separate threads are needed because if one thread is waiting for user input, it cannot read in input from the server. So, two threads allow messages to be read and displayed simultaneously.</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Client:</a:t>
            </a:r>
            <a:endParaRPr sz="1400"/>
          </a:p>
          <a:p>
            <a:pPr indent="-317500" lvl="0" marL="457200" rtl="0" algn="l">
              <a:spcBef>
                <a:spcPts val="0"/>
              </a:spcBef>
              <a:spcAft>
                <a:spcPts val="0"/>
              </a:spcAft>
              <a:buSzPts val="1400"/>
              <a:buAutoNum type="arabicPeriod"/>
            </a:pPr>
            <a:r>
              <a:rPr lang="en" sz="1400"/>
              <a:t>Create a ChattyClient object with the hostname and port number. Establish a Socket Connection.</a:t>
            </a:r>
            <a:endParaRPr sz="1400"/>
          </a:p>
          <a:p>
            <a:pPr indent="-317500" lvl="0" marL="457200" rtl="0" algn="l">
              <a:spcBef>
                <a:spcPts val="0"/>
              </a:spcBef>
              <a:spcAft>
                <a:spcPts val="0"/>
              </a:spcAft>
              <a:buSzPts val="1400"/>
              <a:buAutoNum type="arabicPeriod"/>
            </a:pPr>
            <a:r>
              <a:rPr lang="en" sz="1400"/>
              <a:t>Start InputThread (server input)- Runs in an infinite loop until client disconnects. Uses an InputStreamReader and BufferedReader  to read input from the Server and display it to the console.</a:t>
            </a:r>
            <a:endParaRPr sz="1400"/>
          </a:p>
          <a:p>
            <a:pPr indent="-317500" lvl="0" marL="457200" rtl="0" algn="l">
              <a:spcBef>
                <a:spcPts val="0"/>
              </a:spcBef>
              <a:spcAft>
                <a:spcPts val="0"/>
              </a:spcAft>
              <a:buSzPts val="1400"/>
              <a:buAutoNum type="arabicPeriod"/>
            </a:pPr>
            <a:r>
              <a:rPr lang="en" sz="1400"/>
              <a:t>Start OutputThread (output to server)- Reads and sends input from user to Server until User types “.” Asks and stores username and uses an OutputStream and Printwriter to receive input from the client and send it to the server.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5530325" y="3854900"/>
            <a:ext cx="1912800" cy="10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a:t>
            </a:r>
            <a:endParaRPr/>
          </a:p>
          <a:p>
            <a:pPr indent="0" lvl="0" marL="0" rtl="0" algn="l">
              <a:spcBef>
                <a:spcPts val="0"/>
              </a:spcBef>
              <a:spcAft>
                <a:spcPts val="0"/>
              </a:spcAft>
              <a:buNone/>
            </a:pPr>
            <a:r>
              <a:rPr lang="en"/>
              <a:t>Diagrams</a:t>
            </a:r>
            <a:endParaRPr/>
          </a:p>
        </p:txBody>
      </p:sp>
      <p:pic>
        <p:nvPicPr>
          <p:cNvPr id="121" name="Google Shape;121;p23"/>
          <p:cNvPicPr preferRelativeResize="0"/>
          <p:nvPr/>
        </p:nvPicPr>
        <p:blipFill>
          <a:blip r:embed="rId3">
            <a:alphaModFix/>
          </a:blip>
          <a:stretch>
            <a:fillRect/>
          </a:stretch>
        </p:blipFill>
        <p:spPr>
          <a:xfrm>
            <a:off x="881425" y="66275"/>
            <a:ext cx="3782150" cy="5010950"/>
          </a:xfrm>
          <a:prstGeom prst="rect">
            <a:avLst/>
          </a:prstGeom>
          <a:noFill/>
          <a:ln>
            <a:noFill/>
          </a:ln>
        </p:spPr>
      </p:pic>
      <p:pic>
        <p:nvPicPr>
          <p:cNvPr id="122" name="Google Shape;122;p23"/>
          <p:cNvPicPr preferRelativeResize="0"/>
          <p:nvPr/>
        </p:nvPicPr>
        <p:blipFill>
          <a:blip r:embed="rId4">
            <a:alphaModFix/>
          </a:blip>
          <a:stretch>
            <a:fillRect/>
          </a:stretch>
        </p:blipFill>
        <p:spPr>
          <a:xfrm>
            <a:off x="4663586" y="66275"/>
            <a:ext cx="3386264" cy="3636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555250" y="423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a:t>
            </a:r>
            <a:endParaRPr/>
          </a:p>
          <a:p>
            <a:pPr indent="0" lvl="0" marL="0" rtl="0" algn="l">
              <a:spcBef>
                <a:spcPts val="0"/>
              </a:spcBef>
              <a:spcAft>
                <a:spcPts val="0"/>
              </a:spcAft>
              <a:buNone/>
            </a:pPr>
            <a:r>
              <a:rPr lang="en"/>
              <a:t>Diagram</a:t>
            </a:r>
            <a:endParaRPr/>
          </a:p>
          <a:p>
            <a:pPr indent="0" lvl="0" marL="0" rtl="0" algn="l">
              <a:spcBef>
                <a:spcPts val="0"/>
              </a:spcBef>
              <a:spcAft>
                <a:spcPts val="0"/>
              </a:spcAft>
              <a:buNone/>
            </a:pPr>
            <a:r>
              <a:rPr lang="en"/>
              <a:t>- Server</a:t>
            </a:r>
            <a:endParaRPr/>
          </a:p>
        </p:txBody>
      </p:sp>
      <p:pic>
        <p:nvPicPr>
          <p:cNvPr id="128" name="Google Shape;128;p24"/>
          <p:cNvPicPr preferRelativeResize="0"/>
          <p:nvPr/>
        </p:nvPicPr>
        <p:blipFill>
          <a:blip r:embed="rId3">
            <a:alphaModFix/>
          </a:blip>
          <a:stretch>
            <a:fillRect/>
          </a:stretch>
        </p:blipFill>
        <p:spPr>
          <a:xfrm>
            <a:off x="2813638" y="14325"/>
            <a:ext cx="3860575" cy="5114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a:t>
            </a:r>
            <a:endParaRPr/>
          </a:p>
          <a:p>
            <a:pPr indent="0" lvl="0" marL="0" rtl="0" algn="l">
              <a:spcBef>
                <a:spcPts val="0"/>
              </a:spcBef>
              <a:spcAft>
                <a:spcPts val="0"/>
              </a:spcAft>
              <a:buNone/>
            </a:pPr>
            <a:r>
              <a:rPr lang="en"/>
              <a:t>Diagram</a:t>
            </a:r>
            <a:endParaRPr/>
          </a:p>
          <a:p>
            <a:pPr indent="0" lvl="0" marL="0" rtl="0" algn="l">
              <a:spcBef>
                <a:spcPts val="0"/>
              </a:spcBef>
              <a:spcAft>
                <a:spcPts val="0"/>
              </a:spcAft>
              <a:buNone/>
            </a:pPr>
            <a:r>
              <a:rPr lang="en"/>
              <a:t>- Client</a:t>
            </a:r>
            <a:endParaRPr/>
          </a:p>
        </p:txBody>
      </p:sp>
      <p:pic>
        <p:nvPicPr>
          <p:cNvPr id="134" name="Google Shape;134;p25"/>
          <p:cNvPicPr preferRelativeResize="0"/>
          <p:nvPr/>
        </p:nvPicPr>
        <p:blipFill>
          <a:blip r:embed="rId3">
            <a:alphaModFix/>
          </a:blip>
          <a:stretch>
            <a:fillRect/>
          </a:stretch>
        </p:blipFill>
        <p:spPr>
          <a:xfrm>
            <a:off x="1921825" y="103363"/>
            <a:ext cx="4597100" cy="4936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UML</a:t>
            </a:r>
            <a:endParaRPr/>
          </a:p>
        </p:txBody>
      </p:sp>
      <p:pic>
        <p:nvPicPr>
          <p:cNvPr id="140" name="Google Shape;140;p26"/>
          <p:cNvPicPr preferRelativeResize="0"/>
          <p:nvPr/>
        </p:nvPicPr>
        <p:blipFill>
          <a:blip r:embed="rId3">
            <a:alphaModFix/>
          </a:blip>
          <a:stretch>
            <a:fillRect/>
          </a:stretch>
        </p:blipFill>
        <p:spPr>
          <a:xfrm>
            <a:off x="3302475" y="4380456"/>
            <a:ext cx="2648575" cy="700818"/>
          </a:xfrm>
          <a:prstGeom prst="rect">
            <a:avLst/>
          </a:prstGeom>
          <a:noFill/>
          <a:ln>
            <a:noFill/>
          </a:ln>
        </p:spPr>
      </p:pic>
      <p:pic>
        <p:nvPicPr>
          <p:cNvPr id="141" name="Google Shape;141;p26"/>
          <p:cNvPicPr preferRelativeResize="0"/>
          <p:nvPr/>
        </p:nvPicPr>
        <p:blipFill>
          <a:blip r:embed="rId4">
            <a:alphaModFix/>
          </a:blip>
          <a:stretch>
            <a:fillRect/>
          </a:stretch>
        </p:blipFill>
        <p:spPr>
          <a:xfrm>
            <a:off x="464213" y="1342325"/>
            <a:ext cx="2466975" cy="1085850"/>
          </a:xfrm>
          <a:prstGeom prst="rect">
            <a:avLst/>
          </a:prstGeom>
          <a:noFill/>
          <a:ln>
            <a:noFill/>
          </a:ln>
        </p:spPr>
      </p:pic>
      <p:pic>
        <p:nvPicPr>
          <p:cNvPr id="142" name="Google Shape;142;p26"/>
          <p:cNvPicPr preferRelativeResize="0"/>
          <p:nvPr/>
        </p:nvPicPr>
        <p:blipFill>
          <a:blip r:embed="rId5">
            <a:alphaModFix/>
          </a:blip>
          <a:stretch>
            <a:fillRect/>
          </a:stretch>
        </p:blipFill>
        <p:spPr>
          <a:xfrm>
            <a:off x="3302475" y="109325"/>
            <a:ext cx="2648575" cy="3149671"/>
          </a:xfrm>
          <a:prstGeom prst="rect">
            <a:avLst/>
          </a:prstGeom>
          <a:noFill/>
          <a:ln>
            <a:noFill/>
          </a:ln>
        </p:spPr>
      </p:pic>
      <p:pic>
        <p:nvPicPr>
          <p:cNvPr id="143" name="Google Shape;143;p26"/>
          <p:cNvPicPr preferRelativeResize="0"/>
          <p:nvPr/>
        </p:nvPicPr>
        <p:blipFill>
          <a:blip r:embed="rId6">
            <a:alphaModFix/>
          </a:blip>
          <a:stretch>
            <a:fillRect/>
          </a:stretch>
        </p:blipFill>
        <p:spPr>
          <a:xfrm>
            <a:off x="6322328" y="1005825"/>
            <a:ext cx="2466975" cy="2992907"/>
          </a:xfrm>
          <a:prstGeom prst="rect">
            <a:avLst/>
          </a:prstGeom>
          <a:noFill/>
          <a:ln>
            <a:noFill/>
          </a:ln>
        </p:spPr>
      </p:pic>
      <p:pic>
        <p:nvPicPr>
          <p:cNvPr id="144" name="Google Shape;144;p26"/>
          <p:cNvPicPr preferRelativeResize="0"/>
          <p:nvPr/>
        </p:nvPicPr>
        <p:blipFill>
          <a:blip r:embed="rId7">
            <a:alphaModFix/>
          </a:blip>
          <a:stretch>
            <a:fillRect/>
          </a:stretch>
        </p:blipFill>
        <p:spPr>
          <a:xfrm>
            <a:off x="464226" y="2473075"/>
            <a:ext cx="2466975" cy="857694"/>
          </a:xfrm>
          <a:prstGeom prst="rect">
            <a:avLst/>
          </a:prstGeom>
          <a:noFill/>
          <a:ln>
            <a:noFill/>
          </a:ln>
        </p:spPr>
      </p:pic>
      <p:pic>
        <p:nvPicPr>
          <p:cNvPr id="145" name="Google Shape;145;p26"/>
          <p:cNvPicPr preferRelativeResize="0"/>
          <p:nvPr/>
        </p:nvPicPr>
        <p:blipFill>
          <a:blip r:embed="rId8">
            <a:alphaModFix/>
          </a:blip>
          <a:stretch>
            <a:fillRect/>
          </a:stretch>
        </p:blipFill>
        <p:spPr>
          <a:xfrm>
            <a:off x="464225" y="3375675"/>
            <a:ext cx="2466975" cy="983340"/>
          </a:xfrm>
          <a:prstGeom prst="rect">
            <a:avLst/>
          </a:prstGeom>
          <a:noFill/>
          <a:ln>
            <a:noFill/>
          </a:ln>
        </p:spPr>
      </p:pic>
      <p:pic>
        <p:nvPicPr>
          <p:cNvPr id="146" name="Google Shape;146;p26"/>
          <p:cNvPicPr preferRelativeResize="0"/>
          <p:nvPr/>
        </p:nvPicPr>
        <p:blipFill>
          <a:blip r:embed="rId9">
            <a:alphaModFix/>
          </a:blip>
          <a:stretch>
            <a:fillRect/>
          </a:stretch>
        </p:blipFill>
        <p:spPr>
          <a:xfrm>
            <a:off x="3302475" y="3273168"/>
            <a:ext cx="2648572" cy="1085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etails of Implementation</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ChattyServer/BroadcastThread: Handles client connections, and enqueuing/dequeuing process. Continual call to broadcast() from BroadcastThread</a:t>
            </a:r>
            <a:endParaRPr sz="1500"/>
          </a:p>
          <a:p>
            <a:pPr indent="-323850" lvl="0" marL="457200" rtl="0" algn="l">
              <a:spcBef>
                <a:spcPts val="0"/>
              </a:spcBef>
              <a:spcAft>
                <a:spcPts val="0"/>
              </a:spcAft>
              <a:buSzPts val="1500"/>
              <a:buChar char="●"/>
            </a:pPr>
            <a:r>
              <a:rPr lang="en" sz="1500"/>
              <a:t>ChattyClient: Establishes client, respective GUI and Input/Output threads, and connects socket to host/port</a:t>
            </a:r>
            <a:br>
              <a:rPr lang="en" sz="1500"/>
            </a:br>
            <a:r>
              <a:rPr lang="en" sz="1500"/>
              <a:t>InputThread: Calls updateChat() in GUI to update to latest message received from the server</a:t>
            </a:r>
            <a:endParaRPr sz="1500"/>
          </a:p>
          <a:p>
            <a:pPr indent="-323850" lvl="0" marL="457200" rtl="0" algn="l">
              <a:spcBef>
                <a:spcPts val="0"/>
              </a:spcBef>
              <a:spcAft>
                <a:spcPts val="0"/>
              </a:spcAft>
              <a:buSzPts val="1500"/>
              <a:buChar char="●"/>
            </a:pPr>
            <a:r>
              <a:rPr lang="en" sz="1500"/>
              <a:t>OutputThread: Do-while loop to handle and timestamp messages from GUI, then send to ServerThread for further processing</a:t>
            </a:r>
            <a:endParaRPr sz="1500"/>
          </a:p>
          <a:p>
            <a:pPr indent="-323850" lvl="0" marL="457200" rtl="0" algn="l">
              <a:spcBef>
                <a:spcPts val="0"/>
              </a:spcBef>
              <a:spcAft>
                <a:spcPts val="0"/>
              </a:spcAft>
              <a:buSzPts val="1500"/>
              <a:buChar char="●"/>
            </a:pPr>
            <a:r>
              <a:rPr lang="en" sz="1500"/>
              <a:t>ServerThread: Formats message from OutputThread and enqueues messages to ChattyServer to be broadcasted. Sends message to InputThread from broadcast() in ChattyServer. Handles different messages such as entering users, exiting users, and regular chatting.</a:t>
            </a:r>
            <a:endParaRPr sz="1500"/>
          </a:p>
          <a:p>
            <a:pPr indent="-323850" lvl="0" marL="457200" rtl="0" algn="l">
              <a:spcBef>
                <a:spcPts val="0"/>
              </a:spcBef>
              <a:spcAft>
                <a:spcPts val="0"/>
              </a:spcAft>
              <a:buSzPts val="1500"/>
              <a:buChar char="●"/>
            </a:pPr>
            <a:r>
              <a:rPr lang="en" sz="1500"/>
              <a:t>GUI: Java Swing to create a graphical interface for chat. Added listeners on buttons to indicate actions sending message, inputting username, or leaving chat. Function updateChat() used to display updated chat received from InputThread.</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a:t>
            </a:r>
            <a:r>
              <a:rPr lang="en"/>
              <a:t>Features</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Timestamp: Display time integrity in message sending</a:t>
            </a:r>
            <a:endParaRPr/>
          </a:p>
          <a:p>
            <a:pPr indent="-342900" lvl="0" marL="457200" rtl="0" algn="l">
              <a:spcBef>
                <a:spcPts val="0"/>
              </a:spcBef>
              <a:spcAft>
                <a:spcPts val="0"/>
              </a:spcAft>
              <a:buSzPts val="1800"/>
              <a:buChar char="●"/>
            </a:pPr>
            <a:r>
              <a:rPr lang="en"/>
              <a:t>Queue for message broadcasting: Insurance for s</a:t>
            </a:r>
            <a:r>
              <a:rPr lang="en"/>
              <a:t>imultaneous</a:t>
            </a:r>
            <a:r>
              <a:rPr lang="en"/>
              <a:t> messaging to ensure messages to not be dropped</a:t>
            </a:r>
            <a:endParaRPr/>
          </a:p>
          <a:p>
            <a:pPr indent="-342900" lvl="0" marL="457200" rtl="0" algn="l">
              <a:spcBef>
                <a:spcPts val="0"/>
              </a:spcBef>
              <a:spcAft>
                <a:spcPts val="0"/>
              </a:spcAft>
              <a:buSzPts val="1800"/>
              <a:buChar char="●"/>
            </a:pPr>
            <a:r>
              <a:rPr lang="en"/>
              <a:t>Queue for user disconnection: </a:t>
            </a:r>
            <a:r>
              <a:rPr lang="en"/>
              <a:t>Prioritizes</a:t>
            </a:r>
            <a:r>
              <a:rPr lang="en"/>
              <a:t> the event that user has disconnected. This makes it so that they do not have to receive other messages before disconnecting, and respects the time event of disconnection</a:t>
            </a:r>
            <a:endParaRPr/>
          </a:p>
          <a:p>
            <a:pPr indent="-342900" lvl="0" marL="457200" rtl="0" algn="l">
              <a:spcBef>
                <a:spcPts val="0"/>
              </a:spcBef>
              <a:spcAft>
                <a:spcPts val="0"/>
              </a:spcAft>
              <a:buSzPts val="1800"/>
              <a:buChar char="●"/>
            </a:pPr>
            <a:r>
              <a:rPr lang="en"/>
              <a:t>GUI: Use of Java Swing to create an organized, intuitive, and user-friendly view of chat. Cleaner presentation than console.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Ideas for </a:t>
            </a:r>
            <a:r>
              <a:rPr lang="en"/>
              <a:t>Implementing</a:t>
            </a:r>
            <a:r>
              <a:rPr lang="en"/>
              <a:t> Message Passing - Server side</a:t>
            </a:r>
            <a:endParaRPr/>
          </a:p>
        </p:txBody>
      </p:sp>
      <p:sp>
        <p:nvSpPr>
          <p:cNvPr id="66" name="Google Shape;66;p1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Server</a:t>
            </a:r>
            <a:r>
              <a:rPr lang="en" sz="1200"/>
              <a:t>:</a:t>
            </a:r>
            <a:endParaRPr sz="1200"/>
          </a:p>
          <a:p>
            <a:pPr indent="-304800" lvl="0" marL="457200" rtl="0" algn="l">
              <a:spcBef>
                <a:spcPts val="0"/>
              </a:spcBef>
              <a:spcAft>
                <a:spcPts val="0"/>
              </a:spcAft>
              <a:buSzPts val="1200"/>
              <a:buAutoNum type="arabicPeriod"/>
            </a:pPr>
            <a:r>
              <a:rPr lang="en" sz="1200"/>
              <a:t>The server runs an infinite loop to keep accepting incoming client requests.</a:t>
            </a:r>
            <a:endParaRPr sz="1200"/>
          </a:p>
          <a:p>
            <a:pPr indent="-304800" lvl="0" marL="457200" rtl="0" algn="l">
              <a:spcBef>
                <a:spcPts val="0"/>
              </a:spcBef>
              <a:spcAft>
                <a:spcPts val="0"/>
              </a:spcAft>
              <a:buSzPts val="1200"/>
              <a:buAutoNum type="arabicPeriod"/>
            </a:pPr>
            <a:r>
              <a:rPr lang="en" sz="1200"/>
              <a:t>When a new request has been accepted, it assigns the client’s socket to a new thread which will handle the client’s incoming messages.</a:t>
            </a:r>
            <a:endParaRPr sz="1200"/>
          </a:p>
          <a:p>
            <a:pPr indent="-304800" lvl="0" marL="457200" rtl="0" algn="l">
              <a:spcBef>
                <a:spcPts val="0"/>
              </a:spcBef>
              <a:spcAft>
                <a:spcPts val="0"/>
              </a:spcAft>
              <a:buSzPts val="1200"/>
              <a:buAutoNum type="arabicPeriod"/>
            </a:pPr>
            <a:r>
              <a:rPr lang="en" sz="1200"/>
              <a:t>The server will also send out a welcoming message to the new client, as well as update other clients of a new chat member.</a:t>
            </a:r>
            <a:endParaRPr sz="1200"/>
          </a:p>
          <a:p>
            <a:pPr indent="-304800" lvl="0" marL="457200" rtl="0" algn="l">
              <a:spcBef>
                <a:spcPts val="0"/>
              </a:spcBef>
              <a:spcAft>
                <a:spcPts val="0"/>
              </a:spcAft>
              <a:buSzPts val="1200"/>
              <a:buAutoNum type="arabicPeriod"/>
            </a:pPr>
            <a:r>
              <a:rPr lang="en" sz="1200"/>
              <a:t>When an incoming message has been received, the server will then broadcast the message to all clients currently in the chat.</a:t>
            </a:r>
            <a:endParaRPr sz="1200"/>
          </a:p>
          <a:p>
            <a:pPr indent="-304800" lvl="0" marL="457200" rtl="0" algn="l">
              <a:spcBef>
                <a:spcPts val="0"/>
              </a:spcBef>
              <a:spcAft>
                <a:spcPts val="0"/>
              </a:spcAft>
              <a:buSzPts val="1200"/>
              <a:buAutoNum type="arabicPeriod"/>
            </a:pPr>
            <a:r>
              <a:rPr lang="en" sz="1200"/>
              <a:t>If that message is just a period (‘.’), then the server will disconnect the user instead and send out a notification to other chat clients.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Client:</a:t>
            </a:r>
            <a:endParaRPr sz="1200"/>
          </a:p>
          <a:p>
            <a:pPr indent="-304800" lvl="0" marL="457200" rtl="0" algn="l">
              <a:spcBef>
                <a:spcPts val="0"/>
              </a:spcBef>
              <a:spcAft>
                <a:spcPts val="0"/>
              </a:spcAft>
              <a:buSzPts val="1200"/>
              <a:buAutoNum type="arabicPeriod"/>
            </a:pPr>
            <a:r>
              <a:rPr lang="en" sz="1200"/>
              <a:t>This thread has an infinite loop while the user still wants to be a part of the chat</a:t>
            </a:r>
            <a:endParaRPr sz="1200"/>
          </a:p>
          <a:p>
            <a:pPr indent="-304800" lvl="0" marL="457200" rtl="0" algn="l">
              <a:spcBef>
                <a:spcPts val="0"/>
              </a:spcBef>
              <a:spcAft>
                <a:spcPts val="0"/>
              </a:spcAft>
              <a:buSzPts val="1200"/>
              <a:buAutoNum type="arabicPeriod"/>
            </a:pPr>
            <a:r>
              <a:rPr lang="en" sz="1200"/>
              <a:t>The loop will keep reading input from the user</a:t>
            </a:r>
            <a:endParaRPr sz="1200"/>
          </a:p>
          <a:p>
            <a:pPr indent="-304800" lvl="0" marL="457200" rtl="0" algn="l">
              <a:spcBef>
                <a:spcPts val="0"/>
              </a:spcBef>
              <a:spcAft>
                <a:spcPts val="0"/>
              </a:spcAft>
              <a:buSzPts val="1200"/>
              <a:buAutoNum type="arabicPeriod"/>
            </a:pPr>
            <a:r>
              <a:rPr lang="en" sz="1200"/>
              <a:t>If the string read is not to quit, it will then broadcast the message to all other users</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Ideas for Implementing Message Passing - Client side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Client Handler: Starts Client program. Connects to Chat Server via Server hostname and IP address.  Once TCP  connection has been established, runs a thread that will read input from the Server and display it to all clients, and a thread that will read input from the user and send it to the server. Two separate threads are needed because if one thread is waiting for user input, it cannot read in input from the server. So, two threads allow messages to be read and displayed simultaneously.</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Client:</a:t>
            </a:r>
            <a:endParaRPr sz="1400"/>
          </a:p>
          <a:p>
            <a:pPr indent="-317500" lvl="0" marL="457200" rtl="0" algn="l">
              <a:spcBef>
                <a:spcPts val="0"/>
              </a:spcBef>
              <a:spcAft>
                <a:spcPts val="0"/>
              </a:spcAft>
              <a:buSzPts val="1400"/>
              <a:buAutoNum type="arabicPeriod"/>
            </a:pPr>
            <a:r>
              <a:rPr lang="en" sz="1400"/>
              <a:t>Create a Client object with the hostname and port number. Establish a Socket Connection.</a:t>
            </a:r>
            <a:endParaRPr sz="1400"/>
          </a:p>
          <a:p>
            <a:pPr indent="-317500" lvl="0" marL="457200" rtl="0" algn="l">
              <a:spcBef>
                <a:spcPts val="0"/>
              </a:spcBef>
              <a:spcAft>
                <a:spcPts val="0"/>
              </a:spcAft>
              <a:buSzPts val="1400"/>
              <a:buAutoNum type="arabicPeriod"/>
            </a:pPr>
            <a:r>
              <a:rPr lang="en" sz="1400"/>
              <a:t>Start ReadServerInput Thread- Runs in an infinite loop until client disconnects. Uses an InputStreamReader and BufferedReader  to read input from the Server and display it to the console.</a:t>
            </a:r>
            <a:endParaRPr sz="1400"/>
          </a:p>
          <a:p>
            <a:pPr indent="-317500" lvl="0" marL="457200" rtl="0" algn="l">
              <a:spcBef>
                <a:spcPts val="0"/>
              </a:spcBef>
              <a:spcAft>
                <a:spcPts val="0"/>
              </a:spcAft>
              <a:buSzPts val="1400"/>
              <a:buAutoNum type="arabicPeriod"/>
            </a:pPr>
            <a:r>
              <a:rPr lang="en" sz="1400"/>
              <a:t>Start ReadUserInput Thread- Reads and sends input from user to Server until User types “.” Asks and stores username and uses an OutputStream and Printwriter to receive input from the client and send it to the server.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 Pseudocode</a:t>
            </a:r>
            <a:endParaRPr/>
          </a:p>
        </p:txBody>
      </p:sp>
      <p:sp>
        <p:nvSpPr>
          <p:cNvPr id="78" name="Google Shape;78;p16"/>
          <p:cNvSpPr txBox="1"/>
          <p:nvPr>
            <p:ph idx="1" type="body"/>
          </p:nvPr>
        </p:nvSpPr>
        <p:spPr>
          <a:xfrm>
            <a:off x="311700" y="1152475"/>
            <a:ext cx="4260300" cy="34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Server class:</a:t>
            </a:r>
            <a:br>
              <a:rPr lang="en" sz="1200"/>
            </a:br>
            <a:r>
              <a:rPr lang="en" sz="1200"/>
              <a:t>	Vector to store active clients (static Vector&lt;ClientThread&gt; clientList = new Vector&lt;&gt;(); )</a:t>
            </a:r>
            <a:br>
              <a:rPr lang="en" sz="1200"/>
            </a:br>
            <a:r>
              <a:rPr lang="en" sz="1200"/>
              <a:t>	Main: </a:t>
            </a:r>
            <a:br>
              <a:rPr lang="en" sz="1200"/>
            </a:br>
            <a:r>
              <a:rPr lang="en" sz="1200"/>
              <a:t>		Server socket listening on port #</a:t>
            </a:r>
            <a:br>
              <a:rPr lang="en" sz="1200"/>
            </a:br>
            <a:r>
              <a:rPr lang="en" sz="1200"/>
              <a:t>		Running infinite loop for getting client request (while (true)) {</a:t>
            </a:r>
            <a:br>
              <a:rPr lang="en" sz="1200"/>
            </a:br>
            <a:r>
              <a:rPr lang="en" sz="1200"/>
              <a:t>			Accept incoming request (socket.accept();)</a:t>
            </a:r>
            <a:br>
              <a:rPr lang="en" sz="1200"/>
            </a:br>
            <a:r>
              <a:rPr lang="en" sz="1200"/>
              <a:t>			Create a thread for the client and assign its socket</a:t>
            </a:r>
            <a:endParaRPr sz="1200"/>
          </a:p>
          <a:p>
            <a:pPr indent="0" lvl="0" marL="0" rtl="0" algn="l">
              <a:spcBef>
                <a:spcPts val="0"/>
              </a:spcBef>
              <a:spcAft>
                <a:spcPts val="0"/>
              </a:spcAft>
              <a:buNone/>
            </a:pPr>
            <a:r>
              <a:rPr lang="en" sz="1200"/>
              <a:t>			Start Client thread</a:t>
            </a:r>
            <a:endParaRPr sz="1200"/>
          </a:p>
          <a:p>
            <a:pPr indent="0" lvl="0" marL="0" rtl="0" algn="l">
              <a:spcBef>
                <a:spcPts val="0"/>
              </a:spcBef>
              <a:spcAft>
                <a:spcPts val="0"/>
              </a:spcAft>
              <a:buNone/>
            </a:pPr>
            <a:r>
              <a:rPr lang="en" sz="1200"/>
              <a:t>	Broadcast message:</a:t>
            </a:r>
            <a:endParaRPr sz="1200"/>
          </a:p>
          <a:p>
            <a:pPr indent="0" lvl="0" marL="0" rtl="0" algn="l">
              <a:spcBef>
                <a:spcPts val="0"/>
              </a:spcBef>
              <a:spcAft>
                <a:spcPts val="0"/>
              </a:spcAft>
              <a:buNone/>
            </a:pPr>
            <a:r>
              <a:rPr lang="en" sz="1200"/>
              <a:t>		For client in clientList:</a:t>
            </a:r>
            <a:endParaRPr sz="1200"/>
          </a:p>
          <a:p>
            <a:pPr indent="0" lvl="0" marL="0" rtl="0" algn="l">
              <a:spcBef>
                <a:spcPts val="0"/>
              </a:spcBef>
              <a:spcAft>
                <a:spcPts val="0"/>
              </a:spcAft>
              <a:buNone/>
            </a:pPr>
            <a:r>
              <a:rPr lang="en" sz="1200"/>
              <a:t>			Send message to client</a:t>
            </a:r>
            <a:endParaRPr sz="1200"/>
          </a:p>
        </p:txBody>
      </p:sp>
      <p:sp>
        <p:nvSpPr>
          <p:cNvPr id="79" name="Google Shape;79;p16"/>
          <p:cNvSpPr txBox="1"/>
          <p:nvPr>
            <p:ph idx="1" type="body"/>
          </p:nvPr>
        </p:nvSpPr>
        <p:spPr>
          <a:xfrm>
            <a:off x="4572000" y="1152475"/>
            <a:ext cx="4260300" cy="34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ClientThread</a:t>
            </a:r>
            <a:r>
              <a:rPr lang="en" sz="1200"/>
              <a:t> class:</a:t>
            </a:r>
            <a:endParaRPr sz="1200"/>
          </a:p>
          <a:p>
            <a:pPr indent="0" lvl="0" marL="457200" rtl="0" algn="l">
              <a:spcBef>
                <a:spcPts val="0"/>
              </a:spcBef>
              <a:spcAft>
                <a:spcPts val="0"/>
              </a:spcAft>
              <a:buNone/>
            </a:pPr>
            <a:r>
              <a:rPr lang="en" sz="1200"/>
              <a:t>run():</a:t>
            </a:r>
            <a:br>
              <a:rPr lang="en" sz="1200"/>
            </a:br>
            <a:r>
              <a:rPr lang="en" sz="1200"/>
              <a:t>	While (true):</a:t>
            </a:r>
            <a:endParaRPr sz="1200"/>
          </a:p>
          <a:p>
            <a:pPr indent="0" lvl="0" marL="457200" rtl="0" algn="l">
              <a:spcBef>
                <a:spcPts val="0"/>
              </a:spcBef>
              <a:spcAft>
                <a:spcPts val="0"/>
              </a:spcAft>
              <a:buNone/>
            </a:pPr>
            <a:r>
              <a:rPr lang="en" sz="1200"/>
              <a:t>		Read message from user</a:t>
            </a:r>
            <a:endParaRPr sz="1200"/>
          </a:p>
          <a:p>
            <a:pPr indent="0" lvl="0" marL="457200" rtl="0" algn="l">
              <a:spcBef>
                <a:spcPts val="0"/>
              </a:spcBef>
              <a:spcAft>
                <a:spcPts val="0"/>
              </a:spcAft>
              <a:buNone/>
            </a:pPr>
            <a:r>
              <a:rPr lang="en" sz="1200"/>
              <a:t>		If the message is a period ‘.’</a:t>
            </a:r>
            <a:endParaRPr sz="1200"/>
          </a:p>
          <a:p>
            <a:pPr indent="0" lvl="0" marL="457200" rtl="0" algn="l">
              <a:spcBef>
                <a:spcPts val="0"/>
              </a:spcBef>
              <a:spcAft>
                <a:spcPts val="0"/>
              </a:spcAft>
              <a:buNone/>
            </a:pPr>
            <a:r>
              <a:rPr lang="en" sz="1200"/>
              <a:t>			quit</a:t>
            </a:r>
            <a:endParaRPr sz="1200"/>
          </a:p>
          <a:p>
            <a:pPr indent="0" lvl="0" marL="457200" rtl="0" algn="l">
              <a:spcBef>
                <a:spcPts val="0"/>
              </a:spcBef>
              <a:spcAft>
                <a:spcPts val="0"/>
              </a:spcAft>
              <a:buNone/>
            </a:pPr>
            <a:r>
              <a:rPr lang="en" sz="1200"/>
              <a:t>		Else</a:t>
            </a:r>
            <a:endParaRPr sz="1200"/>
          </a:p>
          <a:p>
            <a:pPr indent="457200" lvl="0" marL="1371600" rtl="0" algn="l">
              <a:spcBef>
                <a:spcPts val="0"/>
              </a:spcBef>
              <a:spcAft>
                <a:spcPts val="0"/>
              </a:spcAft>
              <a:buNone/>
            </a:pPr>
            <a:r>
              <a:rPr lang="en" sz="1200"/>
              <a:t>Broadcast the  message</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Pseudocode</a:t>
            </a:r>
            <a:endParaRPr/>
          </a:p>
        </p:txBody>
      </p:sp>
      <p:sp>
        <p:nvSpPr>
          <p:cNvPr id="85" name="Google Shape;85;p17"/>
          <p:cNvSpPr txBox="1"/>
          <p:nvPr>
            <p:ph idx="1" type="body"/>
          </p:nvPr>
        </p:nvSpPr>
        <p:spPr>
          <a:xfrm>
            <a:off x="311700" y="1152475"/>
            <a:ext cx="4901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Client:</a:t>
            </a:r>
            <a:endParaRPr sz="1200"/>
          </a:p>
          <a:p>
            <a:pPr indent="0" lvl="0" marL="0" rtl="0" algn="l">
              <a:spcBef>
                <a:spcPts val="0"/>
              </a:spcBef>
              <a:spcAft>
                <a:spcPts val="0"/>
              </a:spcAft>
              <a:buNone/>
            </a:pPr>
            <a:r>
              <a:rPr lang="en" sz="1200"/>
              <a:t>	Main:</a:t>
            </a:r>
            <a:endParaRPr sz="1200"/>
          </a:p>
          <a:p>
            <a:pPr indent="457200" lvl="0" marL="457200" rtl="0" algn="l">
              <a:spcBef>
                <a:spcPts val="0"/>
              </a:spcBef>
              <a:spcAft>
                <a:spcPts val="0"/>
              </a:spcAft>
              <a:buNone/>
            </a:pPr>
            <a:r>
              <a:rPr lang="en" sz="1200"/>
              <a:t>Create Client Object(hostname, port)</a:t>
            </a:r>
            <a:endParaRPr sz="1200"/>
          </a:p>
          <a:p>
            <a:pPr indent="457200" lvl="0" marL="457200" rtl="0" algn="l">
              <a:spcBef>
                <a:spcPts val="0"/>
              </a:spcBef>
              <a:spcAft>
                <a:spcPts val="0"/>
              </a:spcAft>
              <a:buNone/>
            </a:pPr>
            <a:r>
              <a:rPr lang="en" sz="1200"/>
              <a:t>execute()</a:t>
            </a:r>
            <a:br>
              <a:rPr lang="en" sz="1200"/>
            </a:br>
            <a:r>
              <a:rPr lang="en" sz="1200"/>
              <a:t>Execute:</a:t>
            </a:r>
            <a:endParaRPr sz="1200"/>
          </a:p>
          <a:p>
            <a:pPr indent="457200" lvl="0" marL="457200" rtl="0" algn="l">
              <a:spcBef>
                <a:spcPts val="0"/>
              </a:spcBef>
              <a:spcAft>
                <a:spcPts val="0"/>
              </a:spcAft>
              <a:buNone/>
            </a:pPr>
            <a:r>
              <a:rPr lang="en" sz="1200"/>
              <a:t>Establish socket connection</a:t>
            </a:r>
            <a:endParaRPr sz="1200"/>
          </a:p>
          <a:p>
            <a:pPr indent="457200" lvl="0" marL="457200" rtl="0" algn="l">
              <a:spcBef>
                <a:spcPts val="0"/>
              </a:spcBef>
              <a:spcAft>
                <a:spcPts val="0"/>
              </a:spcAft>
              <a:buNone/>
            </a:pPr>
            <a:r>
              <a:rPr lang="en" sz="1200"/>
              <a:t>Start ReadServerInput Thread</a:t>
            </a:r>
            <a:endParaRPr sz="1200"/>
          </a:p>
          <a:p>
            <a:pPr indent="457200" lvl="0" marL="457200" rtl="0" algn="l">
              <a:spcBef>
                <a:spcPts val="0"/>
              </a:spcBef>
              <a:spcAft>
                <a:spcPts val="0"/>
              </a:spcAft>
              <a:buNone/>
            </a:pPr>
            <a:r>
              <a:rPr lang="en" sz="1200"/>
              <a:t>Start ReadUserInput Thread</a:t>
            </a:r>
            <a:endParaRPr sz="1200"/>
          </a:p>
          <a:p>
            <a:pPr indent="457200" lvl="0" marL="0" rtl="0" algn="l">
              <a:spcBef>
                <a:spcPts val="0"/>
              </a:spcBef>
              <a:spcAft>
                <a:spcPts val="0"/>
              </a:spcAft>
              <a:buNone/>
            </a:pPr>
            <a:r>
              <a:rPr lang="en" sz="1200"/>
              <a:t>Setter/Getter Client Username</a:t>
            </a:r>
            <a:endParaRPr/>
          </a:p>
          <a:p>
            <a:pPr indent="0" lvl="0" marL="0" rtl="0" algn="l">
              <a:spcBef>
                <a:spcPts val="0"/>
              </a:spcBef>
              <a:spcAft>
                <a:spcPts val="0"/>
              </a:spcAft>
              <a:buNone/>
            </a:pPr>
            <a:r>
              <a:t/>
            </a:r>
            <a:endParaRPr sz="1200"/>
          </a:p>
          <a:p>
            <a:pPr indent="457200" lvl="0" marL="914400" rtl="0" algn="l">
              <a:spcBef>
                <a:spcPts val="0"/>
              </a:spcBef>
              <a:spcAft>
                <a:spcPts val="0"/>
              </a:spcAft>
              <a:buNone/>
            </a:pPr>
            <a:br>
              <a:rPr lang="en"/>
            </a:br>
            <a:r>
              <a:rPr lang="en"/>
              <a:t>	</a:t>
            </a:r>
            <a:br>
              <a:rPr lang="en"/>
            </a:br>
            <a:r>
              <a:rPr lang="en"/>
              <a:t>	</a:t>
            </a:r>
            <a:endParaRPr/>
          </a:p>
        </p:txBody>
      </p:sp>
      <p:sp>
        <p:nvSpPr>
          <p:cNvPr id="86" name="Google Shape;86;p17"/>
          <p:cNvSpPr txBox="1"/>
          <p:nvPr>
            <p:ph idx="1" type="body"/>
          </p:nvPr>
        </p:nvSpPr>
        <p:spPr>
          <a:xfrm>
            <a:off x="4068700" y="1152475"/>
            <a:ext cx="4901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ReadServerInput:</a:t>
            </a:r>
            <a:endParaRPr sz="1200"/>
          </a:p>
          <a:p>
            <a:pPr indent="457200" lvl="0" marL="0" rtl="0" algn="l">
              <a:spcBef>
                <a:spcPts val="0"/>
              </a:spcBef>
              <a:spcAft>
                <a:spcPts val="0"/>
              </a:spcAft>
              <a:buNone/>
            </a:pPr>
            <a:r>
              <a:rPr lang="en" sz="1200"/>
              <a:t>Initialize Input Stream</a:t>
            </a:r>
            <a:endParaRPr sz="1200"/>
          </a:p>
          <a:p>
            <a:pPr indent="457200" lvl="0" marL="0" rtl="0" algn="l">
              <a:spcBef>
                <a:spcPts val="0"/>
              </a:spcBef>
              <a:spcAft>
                <a:spcPts val="0"/>
              </a:spcAft>
              <a:buNone/>
            </a:pPr>
            <a:r>
              <a:rPr lang="en" sz="1200"/>
              <a:t>run():</a:t>
            </a:r>
            <a:endParaRPr sz="1200"/>
          </a:p>
          <a:p>
            <a:pPr indent="457200" lvl="0" marL="457200" rtl="0" algn="l">
              <a:spcBef>
                <a:spcPts val="0"/>
              </a:spcBef>
              <a:spcAft>
                <a:spcPts val="0"/>
              </a:spcAft>
              <a:buNone/>
            </a:pPr>
            <a:r>
              <a:rPr lang="en" sz="1200"/>
              <a:t>while(true)</a:t>
            </a:r>
            <a:endParaRPr sz="1200"/>
          </a:p>
          <a:p>
            <a:pPr indent="457200" lvl="0" marL="914400" rtl="0" algn="l">
              <a:spcBef>
                <a:spcPts val="0"/>
              </a:spcBef>
              <a:spcAft>
                <a:spcPts val="0"/>
              </a:spcAft>
              <a:buNone/>
            </a:pPr>
            <a:r>
              <a:rPr lang="en" sz="1200"/>
              <a:t>If client getUserName exists, print name + response</a:t>
            </a:r>
            <a:endParaRPr sz="1200"/>
          </a:p>
          <a:p>
            <a:pPr indent="457200" lvl="0" marL="914400" rtl="0" algn="l">
              <a:spcBef>
                <a:spcPts val="0"/>
              </a:spcBef>
              <a:spcAft>
                <a:spcPts val="0"/>
              </a:spcAft>
              <a:buNone/>
            </a:pPr>
            <a:r>
              <a:t/>
            </a:r>
            <a:endParaRPr/>
          </a:p>
          <a:p>
            <a:pPr indent="0" lvl="0" marL="0" rtl="0" algn="l">
              <a:spcBef>
                <a:spcPts val="0"/>
              </a:spcBef>
              <a:spcAft>
                <a:spcPts val="0"/>
              </a:spcAft>
              <a:buNone/>
            </a:pPr>
            <a:r>
              <a:rPr lang="en" sz="1200"/>
              <a:t>ReadUserInput:</a:t>
            </a:r>
            <a:endParaRPr sz="1200"/>
          </a:p>
          <a:p>
            <a:pPr indent="457200" lvl="0" marL="0" rtl="0" algn="l">
              <a:spcBef>
                <a:spcPts val="0"/>
              </a:spcBef>
              <a:spcAft>
                <a:spcPts val="0"/>
              </a:spcAft>
              <a:buNone/>
            </a:pPr>
            <a:r>
              <a:rPr lang="en" sz="1200"/>
              <a:t>Initialize Output Stream</a:t>
            </a:r>
            <a:endParaRPr sz="1200"/>
          </a:p>
          <a:p>
            <a:pPr indent="457200" lvl="0" marL="0" rtl="0" algn="l">
              <a:spcBef>
                <a:spcPts val="0"/>
              </a:spcBef>
              <a:spcAft>
                <a:spcPts val="0"/>
              </a:spcAft>
              <a:buNone/>
            </a:pPr>
            <a:r>
              <a:rPr lang="en" sz="1200"/>
              <a:t>run():</a:t>
            </a:r>
            <a:endParaRPr sz="1200"/>
          </a:p>
          <a:p>
            <a:pPr indent="457200" lvl="0" marL="457200" rtl="0" algn="l">
              <a:spcBef>
                <a:spcPts val="0"/>
              </a:spcBef>
              <a:spcAft>
                <a:spcPts val="0"/>
              </a:spcAft>
              <a:buNone/>
            </a:pPr>
            <a:r>
              <a:rPr lang="en" sz="1200"/>
              <a:t>Enter name and set clientName</a:t>
            </a:r>
            <a:endParaRPr sz="1200"/>
          </a:p>
          <a:p>
            <a:pPr indent="457200" lvl="0" marL="457200" rtl="0" algn="l">
              <a:spcBef>
                <a:spcPts val="0"/>
              </a:spcBef>
              <a:spcAft>
                <a:spcPts val="0"/>
              </a:spcAft>
              <a:buNone/>
            </a:pPr>
            <a:r>
              <a:rPr lang="en" sz="1200"/>
              <a:t>While user input != “.”</a:t>
            </a:r>
            <a:endParaRPr sz="1200"/>
          </a:p>
          <a:p>
            <a:pPr indent="0" lvl="0" marL="1371600" rtl="0" algn="l">
              <a:spcBef>
                <a:spcPts val="0"/>
              </a:spcBef>
              <a:spcAft>
                <a:spcPts val="0"/>
              </a:spcAft>
              <a:buNone/>
            </a:pPr>
            <a:r>
              <a:rPr lang="en" sz="1200"/>
              <a:t>readLine and write to outputStream</a:t>
            </a:r>
            <a:br>
              <a:rPr lang="en" sz="1200"/>
            </a:br>
            <a:r>
              <a:rPr lang="en"/>
              <a:t>	</a:t>
            </a:r>
            <a:br>
              <a:rPr lang="en"/>
            </a:b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Allocation</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 Alex Su</a:t>
            </a:r>
            <a:endParaRPr/>
          </a:p>
          <a:p>
            <a:pPr indent="0" lvl="0" marL="0" rtl="0" algn="l">
              <a:spcBef>
                <a:spcPts val="1600"/>
              </a:spcBef>
              <a:spcAft>
                <a:spcPts val="0"/>
              </a:spcAft>
              <a:buNone/>
            </a:pPr>
            <a:r>
              <a:rPr lang="en"/>
              <a:t>UserThread- Anjela Orlanes</a:t>
            </a:r>
            <a:endParaRPr/>
          </a:p>
          <a:p>
            <a:pPr indent="0" lvl="0" marL="0" rtl="0" algn="l">
              <a:spcBef>
                <a:spcPts val="1600"/>
              </a:spcBef>
              <a:spcAft>
                <a:spcPts val="0"/>
              </a:spcAft>
              <a:buNone/>
            </a:pPr>
            <a:r>
              <a:rPr lang="en"/>
              <a:t>Client- Ocean Lu</a:t>
            </a:r>
            <a:endParaRPr/>
          </a:p>
          <a:p>
            <a:pPr indent="0" lvl="0" marL="0" rtl="0" algn="l">
              <a:spcBef>
                <a:spcPts val="1600"/>
              </a:spcBef>
              <a:spcAft>
                <a:spcPts val="0"/>
              </a:spcAft>
              <a:buNone/>
            </a:pPr>
            <a:r>
              <a:rPr lang="en"/>
              <a:t>ReadServerInput / ReadUserInput Threads- Sonal Periwal</a:t>
            </a:r>
            <a:endParaRPr/>
          </a:p>
          <a:p>
            <a:pPr indent="0" lvl="0" marL="0" rtl="0" algn="l">
              <a:spcBef>
                <a:spcPts val="1600"/>
              </a:spcBef>
              <a:spcAft>
                <a:spcPts val="1600"/>
              </a:spcAft>
              <a:buNone/>
            </a:pPr>
            <a:r>
              <a:rPr lang="en"/>
              <a:t>EC- Everyone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Status</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lanning and Designing ✔</a:t>
            </a:r>
            <a:endParaRPr/>
          </a:p>
          <a:p>
            <a:pPr indent="0" lvl="0" marL="0" rtl="0" algn="l">
              <a:spcBef>
                <a:spcPts val="0"/>
              </a:spcBef>
              <a:spcAft>
                <a:spcPts val="0"/>
              </a:spcAft>
              <a:buNone/>
            </a:pPr>
            <a:r>
              <a:rPr lang="en"/>
              <a:t>Implementation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Slide Breaker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Design</a:t>
            </a:r>
            <a:r>
              <a:rPr lang="en"/>
              <a:t> - Server side</a:t>
            </a:r>
            <a:endParaRPr/>
          </a:p>
        </p:txBody>
      </p:sp>
      <p:sp>
        <p:nvSpPr>
          <p:cNvPr id="109" name="Google Shape;109;p2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Chatty</a:t>
            </a:r>
            <a:r>
              <a:rPr lang="en" sz="1200"/>
              <a:t>Server:</a:t>
            </a:r>
            <a:endParaRPr sz="1200"/>
          </a:p>
          <a:p>
            <a:pPr indent="-304800" lvl="0" marL="457200" rtl="0" algn="l">
              <a:spcBef>
                <a:spcPts val="0"/>
              </a:spcBef>
              <a:spcAft>
                <a:spcPts val="0"/>
              </a:spcAft>
              <a:buSzPts val="1200"/>
              <a:buAutoNum type="arabicPeriod"/>
            </a:pPr>
            <a:r>
              <a:rPr lang="en" sz="1200"/>
              <a:t>The server runs an infinite loop to keep accepting incoming client requests.</a:t>
            </a:r>
            <a:endParaRPr sz="1200"/>
          </a:p>
          <a:p>
            <a:pPr indent="-304800" lvl="0" marL="457200" rtl="0" algn="l">
              <a:spcBef>
                <a:spcPts val="0"/>
              </a:spcBef>
              <a:spcAft>
                <a:spcPts val="0"/>
              </a:spcAft>
              <a:buSzPts val="1200"/>
              <a:buAutoNum type="arabicPeriod"/>
            </a:pPr>
            <a:r>
              <a:rPr lang="en" sz="1200"/>
              <a:t>When a new request has been accepted, it assigns the client’s socket to a new server thread which will handle the client’s incoming messages.</a:t>
            </a:r>
            <a:endParaRPr sz="1200"/>
          </a:p>
          <a:p>
            <a:pPr indent="-304800" lvl="0" marL="457200" rtl="0" algn="l">
              <a:spcBef>
                <a:spcPts val="0"/>
              </a:spcBef>
              <a:spcAft>
                <a:spcPts val="0"/>
              </a:spcAft>
              <a:buSzPts val="1200"/>
              <a:buAutoNum type="arabicPeriod"/>
            </a:pPr>
            <a:r>
              <a:rPr lang="en" sz="1200"/>
              <a:t>The server will also send out a welcoming message to the new client, as well as update other clients of a new chat member.</a:t>
            </a:r>
            <a:endParaRPr sz="1200"/>
          </a:p>
          <a:p>
            <a:pPr indent="-304800" lvl="0" marL="457200" rtl="0" algn="l">
              <a:spcBef>
                <a:spcPts val="0"/>
              </a:spcBef>
              <a:spcAft>
                <a:spcPts val="0"/>
              </a:spcAft>
              <a:buSzPts val="1200"/>
              <a:buAutoNum type="arabicPeriod"/>
            </a:pPr>
            <a:r>
              <a:rPr lang="en" sz="1200"/>
              <a:t>When an incoming message has been received, the server will then broadcast the message to all clients currently in the chat.</a:t>
            </a:r>
            <a:endParaRPr sz="1200"/>
          </a:p>
          <a:p>
            <a:pPr indent="-304800" lvl="0" marL="457200" rtl="0" algn="l">
              <a:spcBef>
                <a:spcPts val="0"/>
              </a:spcBef>
              <a:spcAft>
                <a:spcPts val="0"/>
              </a:spcAft>
              <a:buSzPts val="1200"/>
              <a:buAutoNum type="arabicPeriod"/>
            </a:pPr>
            <a:r>
              <a:rPr lang="en" sz="1200"/>
              <a:t>If that message is just a period (‘.’), then the server will disconnect the user instead and send out a notification to other chat clients.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Server Thread:</a:t>
            </a:r>
            <a:endParaRPr sz="1200"/>
          </a:p>
          <a:p>
            <a:pPr indent="-304800" lvl="0" marL="457200" rtl="0" algn="l">
              <a:spcBef>
                <a:spcPts val="0"/>
              </a:spcBef>
              <a:spcAft>
                <a:spcPts val="0"/>
              </a:spcAft>
              <a:buSzPts val="1200"/>
              <a:buAutoNum type="arabicPeriod"/>
            </a:pPr>
            <a:r>
              <a:rPr lang="en" sz="1200"/>
              <a:t>This thread has an infinite loop while the user still wants to be a part of the chat</a:t>
            </a:r>
            <a:endParaRPr sz="1200"/>
          </a:p>
          <a:p>
            <a:pPr indent="-304800" lvl="0" marL="457200" rtl="0" algn="l">
              <a:spcBef>
                <a:spcPts val="0"/>
              </a:spcBef>
              <a:spcAft>
                <a:spcPts val="0"/>
              </a:spcAft>
              <a:buSzPts val="1200"/>
              <a:buAutoNum type="arabicPeriod"/>
            </a:pPr>
            <a:r>
              <a:rPr lang="en" sz="1200"/>
              <a:t>The loop will keep reading input from the user and appending it to the queue of messages to be sent</a:t>
            </a:r>
            <a:endParaRPr sz="1200"/>
          </a:p>
          <a:p>
            <a:pPr indent="-304800" lvl="0" marL="457200" rtl="0" algn="l">
              <a:spcBef>
                <a:spcPts val="0"/>
              </a:spcBef>
              <a:spcAft>
                <a:spcPts val="0"/>
              </a:spcAft>
              <a:buSzPts val="1200"/>
              <a:buAutoNum type="arabicPeriod"/>
            </a:pPr>
            <a:r>
              <a:rPr lang="en" sz="1200"/>
              <a:t>If the string read is not to quit, it will then broadcast the message to all other users]</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rPr lang="en" sz="1200"/>
              <a:t>Broadcast Thread</a:t>
            </a:r>
            <a:endParaRPr sz="1200"/>
          </a:p>
          <a:p>
            <a:pPr indent="-304800" lvl="0" marL="457200" rtl="0" algn="l">
              <a:spcBef>
                <a:spcPts val="0"/>
              </a:spcBef>
              <a:spcAft>
                <a:spcPts val="0"/>
              </a:spcAft>
              <a:buSzPts val="1200"/>
              <a:buAutoNum type="arabicPeriod"/>
            </a:pPr>
            <a:r>
              <a:rPr lang="en" sz="1200"/>
              <a:t>This thread will have an infinite loop  that continually checks if there are messages in the queue to output to all users</a:t>
            </a:r>
            <a:endParaRPr sz="1200"/>
          </a:p>
          <a:p>
            <a:pPr indent="0" lvl="0" marL="0" rtl="0" algn="l">
              <a:spcBef>
                <a:spcPts val="0"/>
              </a:spcBef>
              <a:spcAft>
                <a:spcPts val="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