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4" r:id="rId4"/>
    <p:sldId id="271" r:id="rId5"/>
    <p:sldId id="270" r:id="rId6"/>
    <p:sldId id="263" r:id="rId7"/>
    <p:sldId id="272" r:id="rId8"/>
    <p:sldId id="269" r:id="rId9"/>
    <p:sldId id="273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8" d="100"/>
          <a:sy n="78" d="100"/>
        </p:scale>
        <p:origin x="7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8.xml"/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C8D0577-7824-4767-BE92-B1D3CD4C2F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70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552F178-7675-4204-98FC-4EB1B2A512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3345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CAC6E5D-A8FF-4FA3-9FAE-A8260BA71E5F}" type="slidenum">
              <a:rPr lang="en-US" altLang="en-US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8C0F37D-AD57-4BC5-A185-2391343DBD3B}" type="slidenum">
              <a:rPr lang="en-US" altLang="en-US"/>
              <a:pPr eaLnBrk="1" hangingPunct="1"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C8B5B6D-F6C1-4FA8-A6AD-4A9C44B128BF}" type="slidenum">
              <a:rPr lang="en-US" altLang="en-US"/>
              <a:pPr eaLnBrk="1" hangingPunct="1"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9248A88-3920-4520-8CA8-B7F3AB46371B}" type="slidenum">
              <a:rPr lang="en-US" altLang="en-US"/>
              <a:pPr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9AD8403-6A9C-4B41-B23C-34CBAD7BF9D8}" type="slidenum">
              <a:rPr lang="en-US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7C7B836-17FB-4ECB-82F1-483750BD673F}" type="slidenum">
              <a:rPr lang="en-US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F8908-98B9-40F8-851D-5EE7FE09B9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909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CD075-B650-4BE4-8A7A-D62CCEDB27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464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09948-60F6-4394-9241-E7BD7DF826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35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677C3-9119-427B-BA82-645DF8458D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28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DAD49-4306-4604-8E6C-6311DB3D2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88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8BAC8-4B87-4F2E-BE6B-271810DB97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791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ACA47-5B08-438B-9BD6-1E14827761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49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B109B-FE01-49CF-8967-DC49F3685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116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13931-FAEC-4FD4-854A-BD3DBC1D63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90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6FC37-0C1D-4B11-B1F1-D9129F458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269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CCF0E-932D-4FA4-B1E1-5B6338ABF6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689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37E998C2-973B-4616-914D-3197E5B3E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Lecture 0: Course Introduction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CS 4080 – Concepts of Programming Languages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FF0000"/>
                </a:solidFill>
              </a:rPr>
              <a:t>Introduction to CS4080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marL="533400" indent="-533400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2800" dirty="0">
                <a:latin typeface="Arial" charset="0"/>
                <a:cs typeface="Arial" charset="0"/>
              </a:rPr>
              <a:t>Concepts of Programming Languages</a:t>
            </a:r>
          </a:p>
          <a:p>
            <a:pPr marL="914400" lvl="1" indent="-457200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1800" i="1" dirty="0">
                <a:latin typeface="Arial" charset="0"/>
                <a:cs typeface="Arial" charset="0"/>
              </a:rPr>
              <a:t>Focus: study and evaluate the features of programming languages </a:t>
            </a:r>
            <a:endParaRPr lang="en-US" altLang="en-US" sz="1800" i="1" dirty="0">
              <a:solidFill>
                <a:srgbClr val="0070C0"/>
              </a:solidFill>
              <a:latin typeface="Arial" charset="0"/>
              <a:cs typeface="Arial" charset="0"/>
            </a:endParaRPr>
          </a:p>
          <a:p>
            <a:pPr marL="533400" indent="-533400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2400" dirty="0">
                <a:latin typeface="Arial" charset="0"/>
                <a:cs typeface="Arial" charset="0"/>
              </a:rPr>
              <a:t>Things you’ll be learning:</a:t>
            </a:r>
          </a:p>
          <a:p>
            <a:pPr marL="914400" lvl="1" indent="-457200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2000" dirty="0">
                <a:latin typeface="Arial" charset="0"/>
                <a:cs typeface="Arial" charset="0"/>
              </a:rPr>
              <a:t>The Art of </a:t>
            </a:r>
            <a:r>
              <a:rPr lang="en-US" altLang="en-US" sz="2000" dirty="0">
                <a:solidFill>
                  <a:srgbClr val="0070C0"/>
                </a:solidFill>
                <a:latin typeface="Arial" charset="0"/>
                <a:cs typeface="Arial" charset="0"/>
              </a:rPr>
              <a:t>Language Design  </a:t>
            </a:r>
          </a:p>
          <a:p>
            <a:pPr marL="914400" lvl="1" indent="-457200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2000" dirty="0">
                <a:latin typeface="Arial" charset="0"/>
                <a:cs typeface="Arial" charset="0"/>
              </a:rPr>
              <a:t>Principles and trade-offs behind the language design and </a:t>
            </a:r>
            <a:r>
              <a:rPr lang="en-US" altLang="en-US" sz="2000" dirty="0">
                <a:solidFill>
                  <a:srgbClr val="0070C0"/>
                </a:solidFill>
                <a:latin typeface="Arial" charset="0"/>
                <a:cs typeface="Arial" charset="0"/>
              </a:rPr>
              <a:t>features</a:t>
            </a:r>
          </a:p>
          <a:p>
            <a:pPr marL="914400" lvl="1" indent="-457200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Arial" charset="0"/>
                <a:cs typeface="Arial" charset="0"/>
              </a:rPr>
              <a:t>Compare and contrast </a:t>
            </a:r>
            <a:r>
              <a:rPr lang="en-US" altLang="en-US" sz="2000" dirty="0">
                <a:latin typeface="Arial" charset="0"/>
                <a:cs typeface="Arial" charset="0"/>
              </a:rPr>
              <a:t>programming languages and language features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Course Information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latin typeface="Arial" charset="0"/>
                <a:cs typeface="Arial" charset="0"/>
              </a:rPr>
              <a:t>Blackboard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latin typeface="Arial" charset="0"/>
                <a:cs typeface="Arial" charset="0"/>
              </a:rPr>
              <a:t>Syllabus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latin typeface="Arial" charset="0"/>
                <a:cs typeface="Arial" charset="0"/>
              </a:rPr>
              <a:t>Course materials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latin typeface="Arial" charset="0"/>
                <a:cs typeface="Arial" charset="0"/>
              </a:rPr>
              <a:t>Discussion board (on blackboard) may used for submission of assignments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latin typeface="Arial" charset="0"/>
                <a:cs typeface="Arial" charset="0"/>
              </a:rPr>
              <a:t>Textbook requirement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Arial" charset="0"/>
                <a:cs typeface="Arial" charset="0"/>
              </a:rPr>
              <a:t>Any format (paper, </a:t>
            </a:r>
            <a:r>
              <a:rPr lang="en-US" altLang="en-US" sz="2000" dirty="0" err="1">
                <a:latin typeface="Arial" charset="0"/>
                <a:cs typeface="Arial" charset="0"/>
              </a:rPr>
              <a:t>ebook</a:t>
            </a:r>
            <a:r>
              <a:rPr lang="en-US" altLang="en-US" sz="2000" dirty="0">
                <a:latin typeface="Arial" charset="0"/>
                <a:cs typeface="Arial" charset="0"/>
              </a:rPr>
              <a:t>, …)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How many programming languages do you need to know?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latin typeface="Arial" charset="0"/>
                <a:cs typeface="Arial" charset="0"/>
              </a:rPr>
              <a:t>The more the better …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latin typeface="Arial" charset="0"/>
                <a:cs typeface="Arial" charset="0"/>
              </a:rPr>
              <a:t>Requirements</a:t>
            </a:r>
            <a:r>
              <a:rPr lang="en-US" altLang="en-US" sz="2800" dirty="0">
                <a:solidFill>
                  <a:srgbClr val="0070C0"/>
                </a:solidFill>
                <a:latin typeface="Arial" charset="0"/>
                <a:cs typeface="Arial" charset="0"/>
              </a:rPr>
              <a:t>: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70C0"/>
                </a:solidFill>
                <a:latin typeface="Arial" charset="0"/>
                <a:cs typeface="Arial" charset="0"/>
              </a:rPr>
              <a:t>Java and C++</a:t>
            </a:r>
            <a:endParaRPr lang="en-US" altLang="en-US" sz="2000" dirty="0">
              <a:solidFill>
                <a:srgbClr val="0070C0"/>
              </a:solidFill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B050"/>
                </a:solidFill>
                <a:latin typeface="Arial" charset="0"/>
                <a:cs typeface="Arial" charset="0"/>
              </a:rPr>
              <a:t>C and Python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>
                <a:latin typeface="Arial" charset="0"/>
                <a:cs typeface="Arial" charset="0"/>
              </a:rPr>
              <a:t>Self-study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>
                <a:latin typeface="Arial" charset="0"/>
                <a:cs typeface="Arial" charset="0"/>
              </a:rPr>
              <a:t>Tutorials will be given if needed</a:t>
            </a: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en-US" sz="1600" dirty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latin typeface="Arial" charset="0"/>
                <a:cs typeface="Arial" charset="0"/>
              </a:rPr>
              <a:t>Pseudo code and other languages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latin typeface="Arial" charset="0"/>
                <a:cs typeface="Arial" charset="0"/>
              </a:rPr>
              <a:t>Be able to understand pseudo codes, compare and analyze features of various languages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 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Why Study Programming Languages?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study of programming languages is valuable for a number of reasons:</a:t>
            </a:r>
          </a:p>
          <a:p>
            <a:pPr lvl="1" eaLnBrk="1" hangingPunct="1">
              <a:spcBef>
                <a:spcPts val="100"/>
              </a:spcBef>
              <a:defRPr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Increase our capacity to use different constructs</a:t>
            </a:r>
          </a:p>
          <a:p>
            <a:pPr marL="457200" lvl="1" indent="0" eaLnBrk="1" hangingPunct="1">
              <a:spcBef>
                <a:spcPts val="100"/>
              </a:spcBef>
              <a:buFontTx/>
              <a:buNone/>
              <a:defRPr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spcBef>
                <a:spcPts val="100"/>
              </a:spcBef>
              <a:defRPr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Enable us to </a:t>
            </a: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languages more intelligently</a:t>
            </a:r>
          </a:p>
          <a:p>
            <a:pPr lvl="1" eaLnBrk="1" hangingPunct="1">
              <a:spcBef>
                <a:spcPts val="100"/>
              </a:spcBef>
              <a:defRPr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spcBef>
                <a:spcPts val="100"/>
              </a:spcBef>
              <a:defRPr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new languages easier</a:t>
            </a:r>
          </a:p>
          <a:p>
            <a:pPr lvl="1" eaLnBrk="1" hangingPunct="1">
              <a:spcBef>
                <a:spcPts val="100"/>
              </a:spcBef>
              <a:defRPr/>
            </a:pPr>
            <a:endParaRPr lang="en-US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spcBef>
                <a:spcPts val="100"/>
              </a:spcBef>
              <a:defRPr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Train our ability to design new programming languages (though such opportunities are rare for our graduates)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Programming Projects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46482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Arial" charset="0"/>
                <a:cs typeface="Arial" charset="0"/>
              </a:rPr>
              <a:t>Individual Projects</a:t>
            </a:r>
          </a:p>
          <a:p>
            <a:pPr lvl="1" eaLnBrk="1" hangingPunct="1"/>
            <a:r>
              <a:rPr lang="en-US" altLang="en-US" sz="2400" dirty="0">
                <a:latin typeface="Arial" charset="0"/>
                <a:cs typeface="Arial" charset="0"/>
              </a:rPr>
              <a:t>Feature-based: compare and contrast different implementations of the same feature</a:t>
            </a:r>
          </a:p>
          <a:p>
            <a:pPr lvl="2" eaLnBrk="1" hangingPunct="1"/>
            <a:r>
              <a:rPr lang="en-US" altLang="en-US" sz="1800" dirty="0">
                <a:latin typeface="Arial" charset="0"/>
                <a:cs typeface="Arial" charset="0"/>
              </a:rPr>
              <a:t>E.g. OOP classes and inheritance</a:t>
            </a:r>
          </a:p>
          <a:p>
            <a:pPr lvl="2" eaLnBrk="1" hangingPunct="1"/>
            <a:r>
              <a:rPr lang="en-US" altLang="en-US" sz="1800" dirty="0">
                <a:latin typeface="Arial" charset="0"/>
                <a:cs typeface="Arial" charset="0"/>
              </a:rPr>
              <a:t>Implementation using at least two different languages</a:t>
            </a:r>
          </a:p>
          <a:p>
            <a:pPr eaLnBrk="1" hangingPunct="1"/>
            <a:r>
              <a:rPr lang="en-US" altLang="en-US" sz="2600" dirty="0">
                <a:latin typeface="Arial" charset="0"/>
                <a:cs typeface="Arial" charset="0"/>
              </a:rPr>
              <a:t>Team Project(s)</a:t>
            </a:r>
          </a:p>
          <a:p>
            <a:pPr lvl="1" eaLnBrk="1" hangingPunct="1"/>
            <a:r>
              <a:rPr lang="en-US" altLang="en-US" sz="2200" dirty="0">
                <a:latin typeface="Arial" charset="0"/>
                <a:cs typeface="Arial" charset="0"/>
              </a:rPr>
              <a:t>Exploring new languages</a:t>
            </a:r>
          </a:p>
          <a:p>
            <a:pPr lvl="1" eaLnBrk="1" hangingPunct="1"/>
            <a:r>
              <a:rPr lang="en-US" altLang="en-US" sz="2200" dirty="0">
                <a:latin typeface="Arial" charset="0"/>
                <a:cs typeface="Arial" charset="0"/>
              </a:rPr>
              <a:t>Implementing practical use cases (i.e. applications)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EE57-19FF-45F9-8C5B-EC5CCD64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9522E-E821-4F68-BB7F-77B9C2C9D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26" y="1524000"/>
            <a:ext cx="7772400" cy="4114800"/>
          </a:xfrm>
        </p:spPr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Trying a hybrid format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mixture of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flipping the classroom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Student’s responsibilities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Read appropriate chapters/sections of the text prior to the class meeting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Attempt to complete the assigned exercises prior to the class meeting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Actively participate in discussion during the lectures.</a:t>
            </a:r>
          </a:p>
        </p:txBody>
      </p:sp>
    </p:spTree>
    <p:extLst>
      <p:ext uri="{BB962C8B-B14F-4D97-AF65-F5344CB8AC3E}">
        <p14:creationId xmlns:p14="http://schemas.microsoft.com/office/powerpoint/2010/main" val="349257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FF0000"/>
                </a:solidFill>
              </a:rPr>
              <a:t>Key to a good grade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400" i="1" dirty="0">
                <a:solidFill>
                  <a:srgbClr val="0070C0"/>
                </a:solidFill>
                <a:latin typeface="Arial" charset="0"/>
                <a:cs typeface="Arial" charset="0"/>
              </a:rPr>
              <a:t>Read the textbook.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i="1" dirty="0">
                <a:latin typeface="Arial" charset="0"/>
                <a:cs typeface="Arial" charset="0"/>
              </a:rPr>
              <a:t>	</a:t>
            </a:r>
            <a:r>
              <a:rPr lang="en-US" altLang="en-US" sz="2000" dirty="0">
                <a:latin typeface="Arial" charset="0"/>
                <a:cs typeface="Arial" charset="0"/>
              </a:rPr>
              <a:t>Today’s Reading Assignment:  Read Chapter 1.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Today’s Exercise Assignment: Fill up the survey.</a:t>
            </a:r>
            <a:endParaRPr lang="en-US" altLang="en-US" sz="2400" dirty="0">
              <a:solidFill>
                <a:srgbClr val="0070C0"/>
              </a:solidFill>
              <a:latin typeface="Arial" charset="0"/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i="1" dirty="0">
                <a:solidFill>
                  <a:srgbClr val="0070C0"/>
                </a:solidFill>
                <a:latin typeface="Arial" charset="0"/>
                <a:cs typeface="Arial" charset="0"/>
              </a:rPr>
              <a:t>2. Attend the lecture regularly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800" i="1" dirty="0">
                <a:latin typeface="Arial" charset="0"/>
                <a:cs typeface="Arial" charset="0"/>
              </a:rPr>
              <a:t>	</a:t>
            </a:r>
            <a:r>
              <a:rPr lang="en-US" altLang="en-US" sz="1800" dirty="0">
                <a:latin typeface="Arial" charset="0"/>
                <a:cs typeface="Arial" charset="0"/>
              </a:rPr>
              <a:t>Try not to miss any lecture meeting. Particularly,  don’t miss any tests or in-class exercises. If you have to miss a lecture meeting, please check blackboard and contact a classmate to make up materials covered in the lecture. However, no make-up for in-class exercises. 	 </a:t>
            </a:r>
            <a:endParaRPr lang="en-US" altLang="en-US" sz="1800" dirty="0">
              <a:solidFill>
                <a:srgbClr val="0070C0"/>
              </a:solidFill>
              <a:latin typeface="Arial" charset="0"/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i="1" dirty="0">
                <a:solidFill>
                  <a:srgbClr val="0070C0"/>
                </a:solidFill>
                <a:latin typeface="Arial" charset="0"/>
                <a:cs typeface="Arial" charset="0"/>
              </a:rPr>
              <a:t>3. Complete all the assignments on time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i="1" dirty="0">
                <a:latin typeface="Arial" charset="0"/>
                <a:cs typeface="Arial" charset="0"/>
              </a:rPr>
              <a:t>	</a:t>
            </a:r>
            <a:r>
              <a:rPr lang="en-US" altLang="en-US" sz="1800" dirty="0">
                <a:latin typeface="Arial" charset="0"/>
                <a:cs typeface="Arial" charset="0"/>
              </a:rPr>
              <a:t>Read assignment specification carefully, know what you’re asked to do, and put your efforts in it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i="1" dirty="0">
                <a:solidFill>
                  <a:srgbClr val="0070C0"/>
                </a:solidFill>
                <a:latin typeface="Arial" charset="0"/>
                <a:cs typeface="Arial" charset="0"/>
              </a:rPr>
              <a:t>4. Always review the topics we studied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i="1" dirty="0">
                <a:latin typeface="Arial" charset="0"/>
                <a:cs typeface="Arial" charset="0"/>
              </a:rPr>
              <a:t>	</a:t>
            </a:r>
            <a:r>
              <a:rPr lang="en-US" altLang="en-US" sz="2000" i="1" dirty="0">
                <a:latin typeface="Arial" charset="0"/>
                <a:cs typeface="Arial" charset="0"/>
              </a:rPr>
              <a:t> </a:t>
            </a:r>
            <a:r>
              <a:rPr lang="en-US" altLang="en-US" sz="1800" dirty="0">
                <a:latin typeface="Arial" charset="0"/>
                <a:cs typeface="Arial" charset="0"/>
              </a:rPr>
              <a:t>Your hard work will lead you towards success!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2000" i="1" dirty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2400" i="1" dirty="0"/>
          </a:p>
          <a:p>
            <a:pPr marL="609600" indent="-609600" eaLnBrk="1" hangingPunct="1">
              <a:lnSpc>
                <a:spcPct val="80000"/>
              </a:lnSpc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825D-BA86-4DF7-9339-F1B33407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B77E7F-FDF2-4823-AC4A-0C59FA714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090" y="2362201"/>
            <a:ext cx="6380672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7950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302</Words>
  <Application>Microsoft Office PowerPoint</Application>
  <PresentationFormat>On-screen Show (4:3)</PresentationFormat>
  <Paragraphs>71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Default Design</vt:lpstr>
      <vt:lpstr>Lecture 0: Course Introduction</vt:lpstr>
      <vt:lpstr>Introduction to CS4080</vt:lpstr>
      <vt:lpstr>Course Information </vt:lpstr>
      <vt:lpstr>How many programming languages do you need to know?</vt:lpstr>
      <vt:lpstr>Why Study Programming Languages?</vt:lpstr>
      <vt:lpstr>Programming Projects</vt:lpstr>
      <vt:lpstr>Lectures</vt:lpstr>
      <vt:lpstr>Key to a good grade</vt:lpstr>
      <vt:lpstr> </vt:lpstr>
    </vt:vector>
  </TitlesOfParts>
  <Company>California State Polytechnic University, Pomona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365 – Summer 2003</dc:title>
  <dc:creator>lyang</dc:creator>
  <cp:lastModifiedBy>Lan Yang</cp:lastModifiedBy>
  <cp:revision>49</cp:revision>
  <dcterms:created xsi:type="dcterms:W3CDTF">2003-06-09T18:06:08Z</dcterms:created>
  <dcterms:modified xsi:type="dcterms:W3CDTF">2019-08-26T21:13:35Z</dcterms:modified>
</cp:coreProperties>
</file>