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4"/>
  </p:notesMasterIdLst>
  <p:sldIdLst>
    <p:sldId id="307" r:id="rId2"/>
    <p:sldId id="299" r:id="rId3"/>
    <p:sldId id="257" r:id="rId4"/>
    <p:sldId id="258" r:id="rId5"/>
    <p:sldId id="259" r:id="rId6"/>
    <p:sldId id="260" r:id="rId7"/>
    <p:sldId id="261" r:id="rId8"/>
    <p:sldId id="264" r:id="rId9"/>
    <p:sldId id="276" r:id="rId10"/>
    <p:sldId id="277" r:id="rId11"/>
    <p:sldId id="279" r:id="rId12"/>
    <p:sldId id="280" r:id="rId13"/>
    <p:sldId id="305" r:id="rId14"/>
    <p:sldId id="306" r:id="rId15"/>
    <p:sldId id="283" r:id="rId16"/>
    <p:sldId id="302" r:id="rId17"/>
    <p:sldId id="284" r:id="rId18"/>
    <p:sldId id="303" r:id="rId19"/>
    <p:sldId id="288" r:id="rId20"/>
    <p:sldId id="300" r:id="rId21"/>
    <p:sldId id="304" r:id="rId22"/>
    <p:sldId id="297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2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52A5E4-009E-4897-9DA8-CF83D1AEC9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552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0E245BE6-7C07-4282-A5B9-74DA763B7944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8EC96B5-B9B1-4D75-B313-13970DF76088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11BDAF85-E045-48F7-A2E2-3DE6F250E9B7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DE01118-8700-4251-9613-B6E7C450EF7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42FAEA65-5A3B-41B4-AC72-D68B7CA7B7D0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49DBAE7-6407-493A-A800-850517BEEF26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17F61C1F-D14F-4BBA-A2A0-1D086F075958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453E40CA-9E91-40C2-BEF7-299E8BA62568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6B59726-0CF5-422B-80EA-A4369D8B62DB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8967510-0320-41E5-AC26-CAD0A54CA863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4F8694DB-5E45-4FE8-ADAD-B5C8A5FEA023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1F0C9B06-A665-4366-805C-43B6B1A79E2C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F03317C5-2EC4-4322-8198-A1739AF46C22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D2498647-108B-4974-8766-3E5093FC3A68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5F8AFBD-5667-4E92-809E-13D4013625A5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51C11CC7-9DA8-4266-83A7-D0517EAD8C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99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8DBDDCFF-BC1D-4C2B-A94C-EC46368067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56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856DD6A2-FC5C-4B67-8B26-6C985A20B2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8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05C407C4-E5CB-41E3-9E1C-12E92B511E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04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88D9BF8A-587D-4523-9C31-7DAC165893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52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87EBE13D-38EE-4218-8102-ECFD369249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76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DA86657B-794D-4EC9-823D-F1AD4C532A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12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0E9C283B-FFA9-4888-B264-5F7A11ECB6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138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5B6DE9B2-8BC5-4BAC-94BB-1950EC5130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45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3BDFCF80-3734-4F04-8B2F-A92543F37B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72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4BBFEB3-0B19-456D-B522-3B65B5209C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5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r>
              <a:rPr lang="en-US" altLang="en-US"/>
              <a:t>1-</a:t>
            </a:r>
            <a:fld id="{62E081C1-346F-4E8E-96BA-5D7F887E4C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3657600" cy="1143000"/>
          </a:xfrm>
        </p:spPr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990600"/>
          </a:xfrm>
        </p:spPr>
        <p:txBody>
          <a:bodyPr/>
          <a:lstStyle/>
          <a:p>
            <a:pPr eaLnBrk="1" hangingPunct="1"/>
            <a:r>
              <a:rPr lang="en-US" altLang="en-US" sz="1800"/>
              <a:t>Copyright © 2012 Addison-Wesley. All rights reserved</a:t>
            </a:r>
            <a:r>
              <a:rPr lang="en-US" altLang="en-US" sz="2000"/>
              <a:t>.</a:t>
            </a:r>
          </a:p>
          <a:p>
            <a:pPr eaLnBrk="1" hangingPunct="1"/>
            <a:endParaRPr lang="en-US" altLang="en-US"/>
          </a:p>
        </p:txBody>
      </p:sp>
      <p:pic>
        <p:nvPicPr>
          <p:cNvPr id="2052" name="Picture 3" descr="pl10co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0"/>
            <a:ext cx="55403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C++ Exception Handlers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Exception Handlers Form: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	</a:t>
            </a:r>
            <a:r>
              <a:rPr lang="en-US" altLang="en-US" sz="2400">
                <a:latin typeface="Courier New" pitchFamily="49" charset="0"/>
              </a:rPr>
              <a:t>try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-- code that is expected to raise an exception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</a:rPr>
              <a:t>	catch (</a:t>
            </a:r>
            <a:r>
              <a:rPr lang="en-US" altLang="en-US" sz="2000" i="1"/>
              <a:t>formal parameter</a:t>
            </a:r>
            <a:r>
              <a:rPr lang="en-US" altLang="en-US" sz="2400"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-- </a:t>
            </a:r>
            <a:r>
              <a:rPr lang="en-US" altLang="en-US" sz="2000" i="1"/>
              <a:t>handler code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</a:rPr>
              <a:t>	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</a:rPr>
              <a:t>	catch (</a:t>
            </a:r>
            <a:r>
              <a:rPr lang="en-US" altLang="en-US" sz="2000" i="1"/>
              <a:t>formal parameter</a:t>
            </a:r>
            <a:r>
              <a:rPr lang="en-US" altLang="en-US" sz="2400"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-- </a:t>
            </a:r>
            <a:r>
              <a:rPr lang="en-US" altLang="en-US" sz="2000" i="1"/>
              <a:t>handler code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Throwing Exceptions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Exceptions are all raised explicitly by the statement: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itchFamily="49" charset="0"/>
              </a:rPr>
              <a:t>	</a:t>
            </a:r>
            <a:r>
              <a:rPr lang="en-US" altLang="en-US">
                <a:latin typeface="Courier New" pitchFamily="49" charset="0"/>
              </a:rPr>
              <a:t>throw [</a:t>
            </a:r>
            <a:r>
              <a:rPr lang="en-US" altLang="en-US" sz="2400" i="1"/>
              <a:t>expression</a:t>
            </a:r>
            <a:r>
              <a:rPr lang="en-US" altLang="en-US">
                <a:latin typeface="Courier New" pitchFamily="49" charset="0"/>
              </a:rPr>
              <a:t>];</a:t>
            </a:r>
            <a:endParaRPr lang="en-US" altLang="en-US"/>
          </a:p>
          <a:p>
            <a:pPr eaLnBrk="1" hangingPunct="1"/>
            <a:r>
              <a:rPr lang="en-US" altLang="en-US"/>
              <a:t>The brackets are metasymbols</a:t>
            </a:r>
          </a:p>
          <a:p>
            <a:pPr eaLnBrk="1" hangingPunct="1"/>
            <a:r>
              <a:rPr lang="en-US" altLang="en-US"/>
              <a:t>A </a:t>
            </a:r>
            <a:r>
              <a:rPr lang="en-US" altLang="en-US">
                <a:latin typeface="Courier New" pitchFamily="49" charset="0"/>
              </a:rPr>
              <a:t>throw</a:t>
            </a:r>
            <a:r>
              <a:rPr lang="en-US" altLang="en-US"/>
              <a:t>  without an operand can only appear in a handler; when it appears, it simply re-raises the exception, which is then handled elsewhere</a:t>
            </a:r>
          </a:p>
          <a:p>
            <a:pPr eaLnBrk="1" hangingPunct="1"/>
            <a:r>
              <a:rPr lang="en-US" altLang="en-US"/>
              <a:t>The type of the expression disambiguates the intended handler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Unhandled Exceptions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unhandled exception is propagated to the caller of the function in which it is raised</a:t>
            </a:r>
          </a:p>
          <a:p>
            <a:pPr eaLnBrk="1" hangingPunct="1"/>
            <a:r>
              <a:rPr lang="en-US" altLang="en-US"/>
              <a:t>This propagation continues to the main function</a:t>
            </a:r>
          </a:p>
          <a:p>
            <a:pPr eaLnBrk="1" hangingPunct="1"/>
            <a:r>
              <a:rPr lang="en-US" altLang="en-US"/>
              <a:t>If no handler is found, the default handler is called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C++: Example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/>
              <a:t>double div (double num, double denom) {</a:t>
            </a:r>
          </a:p>
          <a:p>
            <a:pPr>
              <a:buFontTx/>
              <a:buNone/>
            </a:pPr>
            <a:r>
              <a:rPr lang="en-US" altLang="en-US" sz="2400"/>
              <a:t>  if (denom == 0) throw “Error: cannot divide by 0\n”;</a:t>
            </a:r>
          </a:p>
          <a:p>
            <a:pPr>
              <a:buFontTx/>
              <a:buNone/>
            </a:pPr>
            <a:r>
              <a:rPr lang="en-US" altLang="en-US" sz="2400"/>
              <a:t>  else if (denom &lt; 0) throw denom;</a:t>
            </a:r>
          </a:p>
          <a:p>
            <a:pPr>
              <a:buFontTx/>
              <a:buNone/>
            </a:pPr>
            <a:r>
              <a:rPr lang="en-US" altLang="en-US" sz="2400"/>
              <a:t>		else return num/denom;</a:t>
            </a:r>
          </a:p>
          <a:p>
            <a:pPr>
              <a:buFontTx/>
              <a:buNone/>
            </a:pPr>
            <a:r>
              <a:rPr lang="en-US" altLang="en-US" sz="2400"/>
              <a:t>}</a:t>
            </a:r>
          </a:p>
          <a:p>
            <a:pPr>
              <a:buFontTx/>
              <a:buNone/>
            </a:pPr>
            <a:r>
              <a:rPr lang="en-US" altLang="en-US" sz="2400"/>
              <a:t>int main () {		…</a:t>
            </a:r>
          </a:p>
          <a:p>
            <a:pPr>
              <a:buFontTx/>
              <a:buNone/>
            </a:pPr>
            <a:r>
              <a:rPr lang="en-US" altLang="en-US" sz="2400"/>
              <a:t>	try { quot =- div (d1, d2); … }</a:t>
            </a:r>
          </a:p>
          <a:p>
            <a:pPr>
              <a:buFontTx/>
              <a:buNone/>
            </a:pPr>
            <a:r>
              <a:rPr lang="en-US" altLang="en-US" sz="2400"/>
              <a:t>	catch (string e) { …}</a:t>
            </a:r>
          </a:p>
          <a:p>
            <a:pPr>
              <a:buFontTx/>
              <a:buNone/>
            </a:pPr>
            <a:r>
              <a:rPr lang="en-US" altLang="en-US" sz="2400"/>
              <a:t>	catch (double v) { …}</a:t>
            </a:r>
          </a:p>
          <a:p>
            <a:pPr>
              <a:buFontTx/>
              <a:buNone/>
            </a:pPr>
            <a:r>
              <a:rPr lang="en-US" altLang="en-US" sz="2400"/>
              <a:t>	cout &lt;&lt; “end of program\n”; </a:t>
            </a:r>
          </a:p>
          <a:p>
            <a:pPr>
              <a:buFontTx/>
              <a:buNone/>
            </a:pPr>
            <a:r>
              <a:rPr lang="en-US" altLang="en-US" sz="2400"/>
              <a:t>	return 0;</a:t>
            </a:r>
          </a:p>
          <a:p>
            <a:pPr>
              <a:buFontTx/>
              <a:buNone/>
            </a:pPr>
            <a:r>
              <a:rPr lang="en-US" altLang="en-US" sz="240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C++: Exception handling with classes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/>
              <a:t>class NegativeSize { }; //define a new exception type</a:t>
            </a:r>
          </a:p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r>
              <a:rPr lang="en-US" altLang="en-US" sz="1800"/>
              <a:t>class rectangle { … void setLength(double); …}</a:t>
            </a:r>
          </a:p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r>
              <a:rPr lang="en-US" altLang="en-US" sz="1800"/>
              <a:t>void rectangle::setLength(double len) {</a:t>
            </a:r>
          </a:p>
          <a:p>
            <a:pPr>
              <a:buFontTx/>
              <a:buNone/>
            </a:pPr>
            <a:r>
              <a:rPr lang="en-US" altLang="en-US" sz="1800"/>
              <a:t>		if (len &lt;0) throw NegativeSize(); else … }</a:t>
            </a:r>
          </a:p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r>
              <a:rPr lang="en-US" altLang="en-US" sz="1800"/>
              <a:t>int main () { …</a:t>
            </a:r>
          </a:p>
          <a:p>
            <a:pPr>
              <a:buFontTx/>
              <a:buNone/>
            </a:pPr>
            <a:r>
              <a:rPr lang="en-US" altLang="en-US" sz="1800"/>
              <a:t>	try {</a:t>
            </a:r>
          </a:p>
          <a:p>
            <a:pPr>
              <a:buFontTx/>
              <a:buNone/>
            </a:pPr>
            <a:r>
              <a:rPr lang="en-US" altLang="en-US" sz="1800"/>
              <a:t>		myRect.setLength(l);	…</a:t>
            </a:r>
          </a:p>
          <a:p>
            <a:pPr>
              <a:buFontTx/>
              <a:buNone/>
            </a:pPr>
            <a:r>
              <a:rPr lang="en-US" altLang="en-US" sz="1800"/>
              <a:t>	   }</a:t>
            </a:r>
          </a:p>
          <a:p>
            <a:pPr>
              <a:buFontTx/>
              <a:buNone/>
            </a:pPr>
            <a:r>
              <a:rPr lang="en-US" altLang="en-US" sz="1800"/>
              <a:t>	catch (NegativeSize e) {….}</a:t>
            </a:r>
          </a:p>
          <a:p>
            <a:pPr>
              <a:buFontTx/>
              <a:buNone/>
            </a:pPr>
            <a:r>
              <a:rPr lang="en-US" altLang="en-US" sz="1800"/>
              <a:t>	…</a:t>
            </a:r>
          </a:p>
          <a:p>
            <a:pPr>
              <a:buFontTx/>
              <a:buNone/>
            </a:pPr>
            <a:r>
              <a:rPr lang="en-US" altLang="en-US" sz="1800"/>
              <a:t>	return 0;</a:t>
            </a:r>
          </a:p>
          <a:p>
            <a:pPr>
              <a:buFontTx/>
              <a:buNone/>
            </a:pPr>
            <a:r>
              <a:rPr lang="en-US" altLang="en-US" sz="180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Handling in Java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Based on that of C++, but more in line with OOP philosophy</a:t>
            </a:r>
          </a:p>
          <a:p>
            <a:pPr eaLnBrk="1" hangingPunct="1"/>
            <a:r>
              <a:rPr lang="en-US" altLang="en-US"/>
              <a:t>All exceptions are objects of classes that are descendants of the </a:t>
            </a:r>
            <a:r>
              <a:rPr lang="en-US" altLang="en-US">
                <a:latin typeface="Courier New" pitchFamily="49" charset="0"/>
              </a:rPr>
              <a:t>Throwable</a:t>
            </a:r>
            <a:r>
              <a:rPr lang="en-US" altLang="en-US"/>
              <a:t> class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exception handling construct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try { </a:t>
            </a:r>
          </a:p>
          <a:p>
            <a:pPr>
              <a:buFontTx/>
              <a:buNone/>
            </a:pPr>
            <a:r>
              <a:rPr lang="en-US" altLang="en-US"/>
              <a:t>		…</a:t>
            </a:r>
          </a:p>
          <a:p>
            <a:pPr>
              <a:buFontTx/>
              <a:buNone/>
            </a:pPr>
            <a:r>
              <a:rPr lang="en-US" altLang="en-US"/>
              <a:t>	  }</a:t>
            </a:r>
          </a:p>
          <a:p>
            <a:pPr>
              <a:buFontTx/>
              <a:buNone/>
            </a:pPr>
            <a:r>
              <a:rPr lang="en-US" altLang="en-US"/>
              <a:t>catch(…) { …}</a:t>
            </a:r>
          </a:p>
          <a:p>
            <a:pPr>
              <a:buFontTx/>
              <a:buNone/>
            </a:pPr>
            <a:r>
              <a:rPr lang="en-US" altLang="en-US"/>
              <a:t>…</a:t>
            </a:r>
          </a:p>
          <a:p>
            <a:pPr>
              <a:buFontTx/>
              <a:buNone/>
            </a:pPr>
            <a:r>
              <a:rPr lang="en-US" altLang="en-US"/>
              <a:t>catch(…) { …}</a:t>
            </a:r>
          </a:p>
          <a:p>
            <a:pPr>
              <a:buFontTx/>
              <a:buNone/>
            </a:pPr>
            <a:r>
              <a:rPr lang="en-US" altLang="en-US"/>
              <a:t>finally { …}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Classes of Exceptions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The Java library includes two subclasses of </a:t>
            </a:r>
            <a:r>
              <a:rPr lang="en-US" altLang="en-US" sz="2400">
                <a:latin typeface="Courier New" pitchFamily="49" charset="0"/>
              </a:rPr>
              <a:t>Throwable</a:t>
            </a:r>
            <a:r>
              <a:rPr lang="en-US" altLang="en-US" sz="2400"/>
              <a:t> :</a:t>
            </a:r>
          </a:p>
          <a:p>
            <a:pPr lvl="1" eaLnBrk="1" hangingPunct="1"/>
            <a:r>
              <a:rPr lang="en-US" altLang="en-US" sz="2000">
                <a:latin typeface="Courier New" pitchFamily="49" charset="0"/>
              </a:rPr>
              <a:t>Error</a:t>
            </a:r>
            <a:endParaRPr lang="en-US" altLang="en-US" sz="2000" b="1">
              <a:latin typeface="Courier New" pitchFamily="49" charset="0"/>
            </a:endParaRPr>
          </a:p>
          <a:p>
            <a:pPr lvl="2" eaLnBrk="1" hangingPunct="1"/>
            <a:r>
              <a:rPr lang="en-US" altLang="en-US" sz="1900"/>
              <a:t>Thrown by the Java interpreter for events such as heap overflow</a:t>
            </a:r>
          </a:p>
          <a:p>
            <a:pPr lvl="2" eaLnBrk="1" hangingPunct="1"/>
            <a:r>
              <a:rPr lang="en-US" altLang="en-US" sz="1900"/>
              <a:t>Never handled by user programs</a:t>
            </a:r>
          </a:p>
          <a:p>
            <a:pPr lvl="1" eaLnBrk="1" hangingPunct="1"/>
            <a:r>
              <a:rPr lang="en-US" altLang="en-US" sz="2000">
                <a:latin typeface="Courier New" pitchFamily="49" charset="0"/>
              </a:rPr>
              <a:t>Exception</a:t>
            </a:r>
            <a:endParaRPr lang="en-US" altLang="en-US" sz="2000" b="1">
              <a:latin typeface="Courier New" pitchFamily="49" charset="0"/>
            </a:endParaRPr>
          </a:p>
          <a:p>
            <a:pPr lvl="2" eaLnBrk="1" hangingPunct="1"/>
            <a:r>
              <a:rPr lang="en-US" altLang="en-US" sz="1900"/>
              <a:t>User-defined exceptions are usually subclasses of this</a:t>
            </a:r>
          </a:p>
          <a:p>
            <a:pPr lvl="2" eaLnBrk="1" hangingPunct="1"/>
            <a:r>
              <a:rPr lang="en-US" altLang="en-US" sz="1900"/>
              <a:t>Has two predefined subclasses, </a:t>
            </a:r>
            <a:r>
              <a:rPr lang="en-US" altLang="en-US" sz="1900">
                <a:latin typeface="Courier New" pitchFamily="49" charset="0"/>
              </a:rPr>
              <a:t>IOException</a:t>
            </a:r>
            <a:r>
              <a:rPr lang="en-US" altLang="en-US" sz="1900"/>
              <a:t> and </a:t>
            </a:r>
            <a:r>
              <a:rPr lang="en-US" altLang="en-US" sz="1900">
                <a:latin typeface="Courier New" pitchFamily="49" charset="0"/>
              </a:rPr>
              <a:t>RuntimeException</a:t>
            </a:r>
            <a:r>
              <a:rPr lang="en-US" altLang="en-US" sz="1900"/>
              <a:t> (e.g., </a:t>
            </a:r>
            <a:r>
              <a:rPr lang="en-US" altLang="en-US" sz="1900">
                <a:latin typeface="Courier New" pitchFamily="49" charset="0"/>
              </a:rPr>
              <a:t>ArrayIndexOutOfBoundsException</a:t>
            </a:r>
            <a:r>
              <a:rPr lang="en-US" altLang="en-US" sz="1900"/>
              <a:t> and </a:t>
            </a:r>
            <a:r>
              <a:rPr lang="en-US" altLang="en-US" sz="1900">
                <a:latin typeface="Courier New" pitchFamily="49" charset="0"/>
              </a:rPr>
              <a:t>NullPointerException</a:t>
            </a:r>
            <a:endParaRPr lang="en-US" altLang="en-US" sz="19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User-defined exception: an example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class NegInputException extends Exception</a:t>
            </a:r>
          </a:p>
          <a:p>
            <a:pPr>
              <a:buFontTx/>
              <a:buNone/>
            </a:pPr>
            <a:r>
              <a:rPr lang="en-US" altLang="en-US"/>
              <a:t>	{ … }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/>
              <a:t>Checked and Unchecked Exceptions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Java </a:t>
            </a:r>
            <a:r>
              <a:rPr lang="en-US" altLang="en-US">
                <a:latin typeface="Courier New" pitchFamily="49" charset="0"/>
              </a:rPr>
              <a:t>throws</a:t>
            </a:r>
            <a:r>
              <a:rPr lang="en-US" altLang="en-US"/>
              <a:t> clause is quite different from the </a:t>
            </a:r>
            <a:r>
              <a:rPr lang="en-US" altLang="en-US">
                <a:latin typeface="Courier New" pitchFamily="49" charset="0"/>
              </a:rPr>
              <a:t>throw</a:t>
            </a:r>
            <a:r>
              <a:rPr lang="en-US" altLang="en-US"/>
              <a:t> clause of C++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Exceptions of class </a:t>
            </a:r>
            <a:r>
              <a:rPr lang="en-US" altLang="en-US">
                <a:latin typeface="Courier New" pitchFamily="49" charset="0"/>
              </a:rPr>
              <a:t>Error</a:t>
            </a:r>
            <a:r>
              <a:rPr lang="en-US" altLang="en-US"/>
              <a:t> and </a:t>
            </a:r>
            <a:r>
              <a:rPr lang="en-US" altLang="en-US">
                <a:latin typeface="Courier New" pitchFamily="49" charset="0"/>
              </a:rPr>
              <a:t>RunTimeException</a:t>
            </a:r>
            <a:r>
              <a:rPr lang="en-US" altLang="en-US"/>
              <a:t> and all of their descendants are called </a:t>
            </a:r>
            <a:r>
              <a:rPr lang="en-US" altLang="en-US">
                <a:solidFill>
                  <a:schemeClr val="tx2"/>
                </a:solidFill>
              </a:rPr>
              <a:t>unchecked exceptions; </a:t>
            </a:r>
            <a:r>
              <a:rPr lang="en-US" altLang="en-US"/>
              <a:t>all other exceptions are called </a:t>
            </a:r>
            <a:r>
              <a:rPr lang="en-US" altLang="en-US">
                <a:solidFill>
                  <a:schemeClr val="tx2"/>
                </a:solidFill>
              </a:rPr>
              <a:t>checked exceptions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Checked exceptions that may be thrown by a method must be either: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Listed in the </a:t>
            </a:r>
            <a:r>
              <a:rPr lang="en-US" altLang="en-US">
                <a:latin typeface="Courier New" pitchFamily="49" charset="0"/>
              </a:rPr>
              <a:t>throws</a:t>
            </a:r>
            <a:r>
              <a:rPr lang="en-US" altLang="en-US"/>
              <a:t> clause,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Handled in the method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sz="4800" dirty="0"/>
              <a:t>Lecture 10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3600" dirty="0"/>
              <a:t>CS4080</a:t>
            </a:r>
          </a:p>
          <a:p>
            <a:r>
              <a:rPr lang="en-US" altLang="en-US" sz="3600" dirty="0"/>
              <a:t>Exception Handling (Chapter 14)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Example1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A very first Java program</a:t>
            </a:r>
          </a:p>
          <a:p>
            <a:pPr>
              <a:buFontTx/>
              <a:buNone/>
            </a:pPr>
            <a:r>
              <a:rPr lang="en-US" altLang="en-US"/>
              <a:t>	</a:t>
            </a:r>
            <a:r>
              <a:rPr lang="en-US" altLang="en-US" sz="2000"/>
              <a:t>public class FileWriteDemo {</a:t>
            </a:r>
          </a:p>
          <a:p>
            <a:pPr>
              <a:buFontTx/>
              <a:buNone/>
            </a:pPr>
            <a:r>
              <a:rPr lang="en-US" altLang="en-US" sz="2000"/>
              <a:t>		public static void main (… )  throws IOException {</a:t>
            </a:r>
          </a:p>
          <a:p>
            <a:pPr>
              <a:buFontTx/>
              <a:buNone/>
            </a:pPr>
            <a:r>
              <a:rPr lang="en-US" altLang="en-US" sz="2000"/>
              <a:t>			…</a:t>
            </a:r>
          </a:p>
          <a:p>
            <a:pPr>
              <a:buFontTx/>
              <a:buNone/>
            </a:pPr>
            <a:r>
              <a:rPr lang="en-US" altLang="en-US" sz="2000"/>
              <a:t>			Scanner kb = new Scanner (System.in);</a:t>
            </a:r>
          </a:p>
          <a:p>
            <a:pPr>
              <a:buFontTx/>
              <a:buNone/>
            </a:pPr>
            <a:r>
              <a:rPr lang="en-US" altLang="en-US" sz="2000"/>
              <a:t>			next = kb.nextInt(); </a:t>
            </a:r>
          </a:p>
          <a:p>
            <a:pPr>
              <a:buFontTx/>
              <a:buNone/>
            </a:pPr>
            <a:r>
              <a:rPr lang="en-US" altLang="en-US" sz="2000"/>
              <a:t>			…</a:t>
            </a:r>
          </a:p>
          <a:p>
            <a:pPr>
              <a:buFontTx/>
              <a:buNone/>
            </a:pPr>
            <a:r>
              <a:rPr lang="en-US" altLang="en-US" sz="2000"/>
              <a:t>		}</a:t>
            </a:r>
          </a:p>
          <a:p>
            <a:pPr>
              <a:buFontTx/>
              <a:buNone/>
            </a:pPr>
            <a:r>
              <a:rPr lang="en-US" altLang="en-US" sz="2000"/>
              <a:t>	}</a:t>
            </a:r>
          </a:p>
          <a:p>
            <a:pPr>
              <a:buFontTx/>
              <a:buNone/>
            </a:pPr>
            <a:r>
              <a:rPr lang="en-US" altLang="en-US" sz="2000"/>
              <a:t>//here must use </a:t>
            </a:r>
            <a:r>
              <a:rPr lang="en-US" altLang="en-US" sz="2000" b="1" i="1"/>
              <a:t>throws IOException  </a:t>
            </a:r>
            <a:r>
              <a:rPr lang="en-US" altLang="en-US" sz="2000"/>
              <a:t>in main method’s prototype because IOException is a checked exception and it’s not handled in the main method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Example: throwing and catching exceptions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/>
              <a:t>void buildList () throws IOException {</a:t>
            </a:r>
          </a:p>
          <a:p>
            <a:pPr>
              <a:buFontTx/>
              <a:buNone/>
            </a:pPr>
            <a:r>
              <a:rPr lang="en-US" altLang="en-US" sz="1800"/>
              <a:t>	try {</a:t>
            </a:r>
          </a:p>
          <a:p>
            <a:pPr>
              <a:buFontTx/>
              <a:buNone/>
            </a:pPr>
            <a:r>
              <a:rPr lang="en-US" altLang="en-US" sz="1800"/>
              <a:t>		…</a:t>
            </a:r>
          </a:p>
          <a:p>
            <a:pPr>
              <a:buFontTx/>
              <a:buNone/>
            </a:pPr>
            <a:r>
              <a:rPr lang="en-US" altLang="en-US" sz="1800"/>
              <a:t>		if (newGrade &lt; 0) throw NegInputException();</a:t>
            </a:r>
          </a:p>
          <a:p>
            <a:pPr>
              <a:buFontTx/>
              <a:buNone/>
            </a:pPr>
            <a:r>
              <a:rPr lang="en-US" altLang="en-US" sz="1800"/>
              <a:t>		…</a:t>
            </a:r>
          </a:p>
          <a:p>
            <a:pPr>
              <a:buFontTx/>
              <a:buNone/>
            </a:pPr>
            <a:r>
              <a:rPr lang="en-US" altLang="en-US" sz="1800"/>
              <a:t>		index = newGrade /10;</a:t>
            </a:r>
          </a:p>
          <a:p>
            <a:pPr>
              <a:buFontTx/>
              <a:buNone/>
            </a:pPr>
            <a:r>
              <a:rPr lang="en-US" altLang="en-US" sz="1800"/>
              <a:t>		try {</a:t>
            </a:r>
          </a:p>
          <a:p>
            <a:pPr>
              <a:buFontTx/>
              <a:buNone/>
            </a:pPr>
            <a:r>
              <a:rPr lang="en-US" altLang="en-US" sz="1800"/>
              <a:t>			freq[index]++;</a:t>
            </a:r>
          </a:p>
          <a:p>
            <a:pPr>
              <a:buFontTx/>
              <a:buNone/>
            </a:pPr>
            <a:r>
              <a:rPr lang="en-US" altLang="en-US" sz="1800"/>
              <a:t>		     }</a:t>
            </a:r>
          </a:p>
          <a:p>
            <a:pPr>
              <a:buFontTx/>
              <a:buNone/>
            </a:pPr>
            <a:r>
              <a:rPr lang="en-US" altLang="en-US" sz="1800"/>
              <a:t>		catch (ArrayIndexOutofBound e) {</a:t>
            </a:r>
          </a:p>
          <a:p>
            <a:pPr>
              <a:buFontTx/>
              <a:buNone/>
            </a:pPr>
            <a:r>
              <a:rPr lang="en-US" altLang="en-US" sz="1800"/>
              <a:t>			if (newGrade == 100) freq[9]++;</a:t>
            </a:r>
          </a:p>
          <a:p>
            <a:pPr>
              <a:buFontTx/>
              <a:buNone/>
            </a:pPr>
            <a:r>
              <a:rPr lang="en-US" altLang="en-US" sz="1800"/>
              <a:t>			else …</a:t>
            </a:r>
          </a:p>
          <a:p>
            <a:pPr>
              <a:buFontTx/>
              <a:buNone/>
            </a:pPr>
            <a:r>
              <a:rPr lang="en-US" altLang="en-US" sz="1800"/>
              <a:t> 		 } //end catch</a:t>
            </a:r>
          </a:p>
          <a:p>
            <a:pPr>
              <a:buFontTx/>
              <a:buNone/>
            </a:pPr>
            <a:r>
              <a:rPr lang="en-US" altLang="en-US" sz="1800"/>
              <a:t>		} //end outside try</a:t>
            </a:r>
          </a:p>
          <a:p>
            <a:pPr>
              <a:buFontTx/>
              <a:buNone/>
            </a:pPr>
            <a:r>
              <a:rPr lang="en-US" altLang="en-US" sz="1800"/>
              <a:t>	catch (NegInputException e) { … }</a:t>
            </a:r>
          </a:p>
          <a:p>
            <a:pPr>
              <a:buFontTx/>
              <a:buNone/>
            </a:pPr>
            <a:r>
              <a:rPr lang="en-US" altLang="en-US" sz="1800"/>
              <a:t>	}</a:t>
            </a:r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72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C++ includes no predefined exceptions </a:t>
            </a:r>
            <a:r>
              <a:rPr lang="en-US" altLang="en-US" sz="2400" dirty="0" err="1"/>
              <a:t>Exceptions</a:t>
            </a:r>
            <a:r>
              <a:rPr lang="en-US" altLang="en-US" sz="2400" dirty="0"/>
              <a:t> are bound to handlers by connecting the type of expression in the </a:t>
            </a:r>
            <a:r>
              <a:rPr lang="en-US" altLang="en-US" sz="2400" dirty="0">
                <a:latin typeface="Courier New" pitchFamily="49" charset="0"/>
              </a:rPr>
              <a:t>throw</a:t>
            </a:r>
            <a:r>
              <a:rPr lang="en-US" altLang="en-US" sz="2400" dirty="0"/>
              <a:t> statement to that of the formal parameter of the </a:t>
            </a:r>
            <a:r>
              <a:rPr lang="en-US" altLang="en-US" sz="2400" dirty="0">
                <a:latin typeface="Courier New" pitchFamily="49" charset="0"/>
              </a:rPr>
              <a:t>catch</a:t>
            </a:r>
            <a:r>
              <a:rPr lang="en-US" altLang="en-US" sz="2400" dirty="0"/>
              <a:t> function</a:t>
            </a:r>
          </a:p>
          <a:p>
            <a:pPr eaLnBrk="1" hangingPunct="1"/>
            <a:r>
              <a:rPr lang="en-US" altLang="en-US" sz="2400" dirty="0"/>
              <a:t>Java exceptions are similar to C++ exceptions except that a Java exception must be a descendant of the </a:t>
            </a:r>
            <a:r>
              <a:rPr lang="en-US" altLang="en-US" sz="2400" dirty="0" err="1">
                <a:latin typeface="Courier New" pitchFamily="49" charset="0"/>
              </a:rPr>
              <a:t>Throwable</a:t>
            </a:r>
            <a:r>
              <a:rPr lang="en-US" altLang="en-US" sz="2400" dirty="0"/>
              <a:t> class.  Additionally Java includes a </a:t>
            </a:r>
            <a:r>
              <a:rPr lang="en-US" altLang="en-US" sz="2400" dirty="0">
                <a:latin typeface="Courier New" pitchFamily="49" charset="0"/>
              </a:rPr>
              <a:t>finally</a:t>
            </a:r>
            <a:r>
              <a:rPr lang="en-US" altLang="en-US" sz="2400" dirty="0"/>
              <a:t> clause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 to </a:t>
            </a:r>
            <a:r>
              <a:rPr lang="en-US" altLang="en-US" dirty="0">
                <a:solidFill>
                  <a:srgbClr val="FF0000"/>
                </a:solidFill>
              </a:rPr>
              <a:t>Exception Handling</a:t>
            </a:r>
          </a:p>
          <a:p>
            <a:pPr eaLnBrk="1" hangingPunct="1"/>
            <a:r>
              <a:rPr lang="en-US" altLang="en-US" dirty="0"/>
              <a:t>Exception Handling in C++</a:t>
            </a:r>
          </a:p>
          <a:p>
            <a:pPr eaLnBrk="1" hangingPunct="1"/>
            <a:r>
              <a:rPr lang="en-US" altLang="en-US" dirty="0"/>
              <a:t>Exception Handling in Java</a:t>
            </a:r>
          </a:p>
          <a:p>
            <a:pPr eaLnBrk="1" hangingPunct="1"/>
            <a:r>
              <a:rPr lang="en-US" altLang="en-US" dirty="0"/>
              <a:t>Exception Handling in Python</a:t>
            </a:r>
          </a:p>
          <a:p>
            <a:pPr lvl="1" eaLnBrk="1" hangingPunct="1"/>
            <a:r>
              <a:rPr lang="en-US" altLang="en-US" dirty="0"/>
              <a:t>In-class discussion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534400" cy="1206500"/>
          </a:xfrm>
        </p:spPr>
        <p:txBody>
          <a:bodyPr/>
          <a:lstStyle/>
          <a:p>
            <a:pPr eaLnBrk="1" hangingPunct="1"/>
            <a:r>
              <a:rPr lang="en-US" altLang="en-US"/>
              <a:t>Introduction to Exception Handling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/>
              <a:t>  In a language without exception handling</a:t>
            </a:r>
          </a:p>
          <a:p>
            <a:pPr lvl="1" eaLnBrk="1" hangingPunct="1"/>
            <a:r>
              <a:rPr lang="en-US" altLang="en-US"/>
              <a:t>When an exception occurs, control goes to the operating system, where a message is displayed and the program is terminated</a:t>
            </a:r>
          </a:p>
          <a:p>
            <a:pPr marL="0" indent="0" eaLnBrk="1" hangingPunct="1"/>
            <a:r>
              <a:rPr lang="en-US" altLang="en-US"/>
              <a:t>  In a language with exception handling</a:t>
            </a:r>
          </a:p>
          <a:p>
            <a:pPr lvl="1" eaLnBrk="1" hangingPunct="1"/>
            <a:r>
              <a:rPr lang="en-US" altLang="en-US"/>
              <a:t>Programs are allowed to trap some exceptions, thereby providing the possibility of fixing the problem and continuing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Concepts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Many languages allow programs to trap input/output errors (including EOF)</a:t>
            </a:r>
          </a:p>
          <a:p>
            <a:pPr eaLnBrk="1" hangingPunct="1"/>
            <a:r>
              <a:rPr lang="en-US" altLang="en-US" sz="2400" dirty="0"/>
              <a:t>An </a:t>
            </a:r>
            <a:r>
              <a:rPr lang="en-US" altLang="en-US" sz="2400" i="1" dirty="0">
                <a:solidFill>
                  <a:srgbClr val="FF0000"/>
                </a:solidFill>
              </a:rPr>
              <a:t>exception</a:t>
            </a:r>
            <a:r>
              <a:rPr lang="en-US" altLang="en-US" sz="2400" dirty="0"/>
              <a:t> is any unusual event, either erroneous or not, detectable by either hardware or software, that may require special processing</a:t>
            </a:r>
          </a:p>
          <a:p>
            <a:pPr eaLnBrk="1" hangingPunct="1"/>
            <a:r>
              <a:rPr lang="en-US" altLang="en-US" sz="2400" dirty="0"/>
              <a:t>The special processing that may be required after detection of an exception is called </a:t>
            </a:r>
            <a:r>
              <a:rPr lang="en-US" altLang="en-US" sz="2400" i="1" dirty="0">
                <a:solidFill>
                  <a:srgbClr val="FF0000"/>
                </a:solidFill>
              </a:rPr>
              <a:t>exception handling</a:t>
            </a:r>
          </a:p>
          <a:p>
            <a:pPr eaLnBrk="1" hangingPunct="1"/>
            <a:r>
              <a:rPr lang="en-US" altLang="en-US" sz="2400" dirty="0"/>
              <a:t>The exception handling code unit is called an </a:t>
            </a:r>
            <a:r>
              <a:rPr lang="en-US" altLang="en-US" sz="2400" i="1" dirty="0">
                <a:solidFill>
                  <a:srgbClr val="FF0000"/>
                </a:solidFill>
              </a:rPr>
              <a:t>exception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olidFill>
                  <a:srgbClr val="FF0000"/>
                </a:solidFill>
              </a:rPr>
              <a:t>handler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Handling Alternatives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An exception is </a:t>
            </a:r>
            <a:r>
              <a:rPr lang="en-US" altLang="en-US" sz="2400" dirty="0">
                <a:solidFill>
                  <a:srgbClr val="FF0000"/>
                </a:solidFill>
              </a:rPr>
              <a:t>raised</a:t>
            </a:r>
            <a:r>
              <a:rPr lang="en-US" altLang="en-US" sz="2400" dirty="0"/>
              <a:t> when its associated event occurs</a:t>
            </a:r>
          </a:p>
          <a:p>
            <a:pPr eaLnBrk="1" hangingPunct="1"/>
            <a:r>
              <a:rPr lang="en-US" altLang="en-US" sz="2400" dirty="0"/>
              <a:t>A language that does not have exception handling capabilities can still define, detect, raise, and handle exceptions (user defined, software detected)</a:t>
            </a:r>
          </a:p>
          <a:p>
            <a:pPr eaLnBrk="1" hangingPunct="1"/>
            <a:r>
              <a:rPr lang="en-US" altLang="en-US" sz="2400" dirty="0"/>
              <a:t>Alternatives:</a:t>
            </a:r>
          </a:p>
          <a:p>
            <a:pPr lvl="1" eaLnBrk="1" hangingPunct="1"/>
            <a:r>
              <a:rPr lang="en-US" altLang="en-US" sz="2000" dirty="0"/>
              <a:t>Send an auxiliary parameter or use the return value to indicate the return status of a subprogram</a:t>
            </a:r>
          </a:p>
          <a:p>
            <a:pPr lvl="1" eaLnBrk="1" hangingPunct="1"/>
            <a:r>
              <a:rPr lang="en-US" altLang="en-US" sz="2000" dirty="0"/>
              <a:t>Pass a label parameter to all subprograms (error return is to the passed label)</a:t>
            </a:r>
          </a:p>
          <a:p>
            <a:pPr lvl="1" eaLnBrk="1" hangingPunct="1"/>
            <a:r>
              <a:rPr lang="en-US" altLang="en-US" sz="2000" dirty="0"/>
              <a:t>Pass an exception handling subprogram to all subprograms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Advantages of </a:t>
            </a:r>
            <a:r>
              <a:rPr lang="en-US" altLang="en-US" dirty="0">
                <a:solidFill>
                  <a:srgbClr val="FF0000"/>
                </a:solidFill>
              </a:rPr>
              <a:t>Built-in</a:t>
            </a:r>
            <a:r>
              <a:rPr lang="en-US" altLang="en-US" dirty="0"/>
              <a:t> Exception Handling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Error detection code is tedious to write and it clutters the program</a:t>
            </a:r>
          </a:p>
          <a:p>
            <a:pPr eaLnBrk="1" hangingPunct="1"/>
            <a:r>
              <a:rPr lang="en-US" altLang="en-US"/>
              <a:t>Exception handling encourages programmers to consider many different possible errors</a:t>
            </a:r>
          </a:p>
          <a:p>
            <a:pPr eaLnBrk="1" hangingPunct="1"/>
            <a:r>
              <a:rPr lang="en-US" altLang="en-US"/>
              <a:t>Exception propagation allows a high level of reuse of exception handling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Handling Control Flow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467600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Handling in C++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Added to C++ in 1990</a:t>
            </a:r>
          </a:p>
          <a:p>
            <a:pPr eaLnBrk="1" hangingPunct="1"/>
            <a:r>
              <a:rPr lang="en-US" altLang="en-US"/>
              <a:t>Design is based on that of CLU, Ada, and 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765</TotalTime>
  <Words>700</Words>
  <Application>Microsoft Office PowerPoint</Application>
  <PresentationFormat>On-screen Show (4:3)</PresentationFormat>
  <Paragraphs>162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Lucida Sans Unicode</vt:lpstr>
      <vt:lpstr>Times</vt:lpstr>
      <vt:lpstr>1_sebesta</vt:lpstr>
      <vt:lpstr> </vt:lpstr>
      <vt:lpstr>Lecture 10</vt:lpstr>
      <vt:lpstr>Outline</vt:lpstr>
      <vt:lpstr>Introduction to Exception Handling</vt:lpstr>
      <vt:lpstr>Basic Concepts</vt:lpstr>
      <vt:lpstr>Exception Handling Alternatives</vt:lpstr>
      <vt:lpstr>Advantages of Built-in Exception Handling</vt:lpstr>
      <vt:lpstr>Exception Handling Control Flow</vt:lpstr>
      <vt:lpstr>Exception Handling in C++</vt:lpstr>
      <vt:lpstr>C++ Exception Handlers</vt:lpstr>
      <vt:lpstr>Throwing Exceptions</vt:lpstr>
      <vt:lpstr>Unhandled Exceptions</vt:lpstr>
      <vt:lpstr>C++: Example</vt:lpstr>
      <vt:lpstr>C++: Exception handling with classes</vt:lpstr>
      <vt:lpstr>Exception Handling in Java</vt:lpstr>
      <vt:lpstr>Java exception handling construct</vt:lpstr>
      <vt:lpstr>Classes of Exceptions</vt:lpstr>
      <vt:lpstr>User-defined exception: an example</vt:lpstr>
      <vt:lpstr>Checked and Unchecked Exceptions</vt:lpstr>
      <vt:lpstr>Java Example1</vt:lpstr>
      <vt:lpstr>Example: throwing and catching exceptions</vt:lpstr>
      <vt:lpstr>Summary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Lan Yang</cp:lastModifiedBy>
  <cp:revision>40</cp:revision>
  <dcterms:created xsi:type="dcterms:W3CDTF">2003-08-01T12:29:19Z</dcterms:created>
  <dcterms:modified xsi:type="dcterms:W3CDTF">2019-10-08T18:27:12Z</dcterms:modified>
</cp:coreProperties>
</file>