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7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8" r:id="rId11"/>
    <p:sldId id="269" r:id="rId12"/>
    <p:sldId id="270" r:id="rId13"/>
    <p:sldId id="323" r:id="rId14"/>
    <p:sldId id="279" r:id="rId15"/>
    <p:sldId id="271" r:id="rId16"/>
    <p:sldId id="277" r:id="rId17"/>
    <p:sldId id="283" r:id="rId18"/>
    <p:sldId id="315" r:id="rId19"/>
    <p:sldId id="284" r:id="rId20"/>
    <p:sldId id="274" r:id="rId21"/>
    <p:sldId id="273" r:id="rId22"/>
    <p:sldId id="324" r:id="rId23"/>
    <p:sldId id="281" r:id="rId24"/>
    <p:sldId id="325" r:id="rId25"/>
    <p:sldId id="282" r:id="rId26"/>
    <p:sldId id="287" r:id="rId27"/>
    <p:sldId id="288" r:id="rId28"/>
    <p:sldId id="289" r:id="rId29"/>
    <p:sldId id="290" r:id="rId30"/>
    <p:sldId id="291" r:id="rId31"/>
    <p:sldId id="292" r:id="rId32"/>
    <p:sldId id="321" r:id="rId33"/>
    <p:sldId id="322" r:id="rId34"/>
    <p:sldId id="293" r:id="rId35"/>
    <p:sldId id="326" r:id="rId36"/>
    <p:sldId id="294" r:id="rId37"/>
    <p:sldId id="295" r:id="rId38"/>
    <p:sldId id="297" r:id="rId39"/>
    <p:sldId id="327" r:id="rId40"/>
    <p:sldId id="328" r:id="rId41"/>
    <p:sldId id="329" r:id="rId42"/>
    <p:sldId id="330" r:id="rId43"/>
    <p:sldId id="300" r:id="rId44"/>
    <p:sldId id="301" r:id="rId45"/>
    <p:sldId id="317" r:id="rId46"/>
    <p:sldId id="319" r:id="rId47"/>
    <p:sldId id="318" r:id="rId48"/>
    <p:sldId id="331" r:id="rId49"/>
    <p:sldId id="332" r:id="rId50"/>
    <p:sldId id="333" r:id="rId51"/>
    <p:sldId id="334" r:id="rId52"/>
    <p:sldId id="335" r:id="rId53"/>
    <p:sldId id="302" r:id="rId54"/>
    <p:sldId id="304" r:id="rId55"/>
    <p:sldId id="306" r:id="rId56"/>
    <p:sldId id="308" r:id="rId57"/>
    <p:sldId id="310" r:id="rId58"/>
    <p:sldId id="311" r:id="rId59"/>
    <p:sldId id="312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13" r:id="rId68"/>
    <p:sldId id="343" r:id="rId69"/>
    <p:sldId id="344" r:id="rId70"/>
    <p:sldId id="314" r:id="rId71"/>
    <p:sldId id="316" r:id="rId7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8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7578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3C4F2C-40FD-4D3D-ACBE-EF49CDF98D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034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0F5BDA8-10F5-48C2-9970-BEBEFFF5D86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00510AB-7662-4F46-9958-278345BFF87E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6718408-5F36-44E6-88F1-6E45E6E7AFB2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309E0C0-47DF-4325-A53A-5DE6A66F5D1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5FFF381-2284-4AA6-B85D-85CC6FC6B942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FFDDD3F-F2FB-4F08-9DF1-B9EFA675EEE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A17FDA0-E747-4B71-BEA2-DC656DDC8CC0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C830B8B-B605-414D-BAF9-DF8878775C4C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7E4C185-84C2-47C2-B0B9-6AB8CFA61BB3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257C7A2-0902-4DF9-8D4B-574A23BCB2C9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9090165-2FF0-40A4-80C0-CA2C20FB4245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95DC7A6-2FFD-4344-A738-3FAB407A0A1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E0D00D36-6C8F-4509-8F63-802FC69385B4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67C83D2-39F3-4FEB-8103-6CFF1ED7F665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7004836-13C2-4331-BDC0-69013A268F55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D7566DE-54D4-4EEF-80B9-634B3285A14E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FA69CE0-79C8-4FE4-BD71-18EFA0D6C0AF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AB88188-A42F-498F-B561-E1DFE8F11985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64A65B8C-60EE-47C2-9A3A-BF2118A353E4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1CE96BA-7A52-4AD0-877D-F5A1FF7FD602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BC1F9BA-1AF2-4ABA-AE3F-42030BC097B9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25C2E2A-01B5-4949-AA5F-0643503319FE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E6BEEC5-D1F9-4F6D-93BD-9C448EBB3C11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E1DE01FE-1468-45AE-8C12-9B88A2252C7E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7025456-0E36-4DC8-9A30-07978D043C90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6969723-FE3C-43B1-9197-9647E322499E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4D15EFA-39F4-4BFF-98D2-7E5CB9506C36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3BB45C66-CB53-40D9-8EA2-8B508726ED74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D41FB51-862F-4912-B42D-E881EAE6AA44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9F6CA88-DF9A-4ED6-A34E-6A197F7A5572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A2E8080-6475-4AB1-86EC-501E6EDB5B27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D28960C-91BE-4794-B33E-ADC2690AFF77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3A1063C-F366-4704-8809-95EE39FF9C0C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AD0217C-FD72-472C-9EFA-01B3DD74A586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E7C28E93-B010-42F2-8AFD-15154DC1CD1D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64FABE13-BF93-4D44-AE05-188F27D2A462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3720F1FB-120F-427B-B1EA-F46F96AF18C1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A73C2ED-A649-42DE-8978-C494BB5B761B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F656890-5C04-499D-8CD1-EDBC2CCABDAB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4EA5229-C35F-4286-8EA5-615F075753D3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E7BD902-C2C8-4717-AF86-42E139D4379C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AEAEFB2-6642-405D-9079-C953A23B3FF4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90A7B78-E9E6-48BA-9D2E-F658AC15CB32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B24D3D0-C455-49C4-8A7E-6BE4AE7843C5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4AD6D73-CF6B-4E71-A5D5-A1C84A60A7BC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755E3B7-6CE7-4C9F-A6AB-17203D922CE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5059E3F-D269-4509-9E7F-71D52A1EBF00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48550" y="6542088"/>
            <a:ext cx="184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/>
            <a:endParaRPr lang="en-US" altLang="en-US" sz="1200">
              <a:latin typeface="Courier" pitchFamily="49" charset="0"/>
            </a:endParaRPr>
          </a:p>
        </p:txBody>
      </p:sp>
      <p:pic>
        <p:nvPicPr>
          <p:cNvPr id="5" name="Picture 8" descr="pl10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400"/>
            <a:ext cx="5029200" cy="622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B5E9B553-B13D-4D3A-B6C3-3BDC16D3613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6991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DC83E27D-D219-43C6-BBDA-44C9A18A08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41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0A9B293-6ED0-4FD0-A1A5-11350DF4CE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41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DB7607FC-3518-488C-9306-152A8BA45F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48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F59A874F-D1A6-4B7C-8514-9EE923630B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0F9B16AD-3ABB-449D-80EF-17F281EFE7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31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0984C54A-C3A9-4B00-8F12-10E1786CFB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13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FD47E09-7B48-4A33-8EEB-72FD22F211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7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5C7B0C3-A137-4FD8-BB33-88620551B9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13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39CC2FC4-4E37-4B21-8B82-6F61BC828D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88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3D5A6A7D-D86D-4913-AFAB-FBB46B275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79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r>
              <a:rPr lang="en-US" altLang="en-US"/>
              <a:t>1-</a:t>
            </a:r>
            <a:fld id="{CFD816BB-08C9-45CD-B82E-FE0E3435F91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15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Functional Programming Languages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A6566326-AD2B-4D3D-ADFD-621B59B4D001}" type="slidenum">
              <a:rPr lang="en-US" altLang="en-US" sz="1000">
                <a:latin typeface="Arial" charset="0"/>
              </a:rPr>
              <a:pPr/>
              <a:t>10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LISP Data Types and Structures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Data object types</a:t>
            </a:r>
            <a:r>
              <a:rPr lang="en-US" altLang="en-US" smtClean="0"/>
              <a:t>: originally only atoms and lists</a:t>
            </a:r>
          </a:p>
          <a:p>
            <a:pPr eaLnBrk="1" hangingPunct="1"/>
            <a:r>
              <a:rPr lang="en-US" altLang="en-US" i="1" smtClean="0"/>
              <a:t>List form</a:t>
            </a:r>
            <a:r>
              <a:rPr lang="en-US" altLang="en-US" smtClean="0"/>
              <a:t>: parenthesized collections of sublists and/or atoms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e.g., </a:t>
            </a:r>
            <a:r>
              <a:rPr lang="en-US" altLang="en-US" smtClean="0">
                <a:latin typeface="Courier New" pitchFamily="49" charset="0"/>
              </a:rPr>
              <a:t>(A B (C D) E)</a:t>
            </a:r>
          </a:p>
          <a:p>
            <a:pPr eaLnBrk="1" hangingPunct="1"/>
            <a:r>
              <a:rPr lang="en-US" altLang="en-US" smtClean="0"/>
              <a:t>Originally, LISP was a typeless language</a:t>
            </a:r>
          </a:p>
          <a:p>
            <a:pPr eaLnBrk="1" hangingPunct="1"/>
            <a:r>
              <a:rPr lang="en-US" altLang="en-US" smtClean="0"/>
              <a:t>LISP lists are stored internally as single-linked lists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3776D625-B70A-4446-9917-646A61650AA0}" type="slidenum">
              <a:rPr lang="en-US" altLang="en-US" sz="1000">
                <a:latin typeface="Arial" charset="0"/>
              </a:rPr>
              <a:pPr/>
              <a:t>11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LISP Interpretation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534400" cy="4495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Lambda notation is used to specify functions and function definitions. Function applications and data have the same form.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e.g., If the list </a:t>
            </a:r>
            <a:r>
              <a:rPr lang="en-US" altLang="en-US" sz="2400" smtClean="0">
                <a:latin typeface="Courier New" pitchFamily="49" charset="0"/>
              </a:rPr>
              <a:t>(A B C)</a:t>
            </a:r>
            <a:r>
              <a:rPr lang="en-US" altLang="en-US" sz="2400" smtClean="0"/>
              <a:t> is interpreted as data it is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a simple list of three atoms, </a:t>
            </a:r>
            <a:r>
              <a:rPr lang="en-US" altLang="en-US" sz="2400" smtClean="0">
                <a:latin typeface="Courier New" pitchFamily="49" charset="0"/>
              </a:rPr>
              <a:t>A</a:t>
            </a:r>
            <a:r>
              <a:rPr lang="en-US" altLang="en-US" sz="2400" smtClean="0"/>
              <a:t>, </a:t>
            </a:r>
            <a:r>
              <a:rPr lang="en-US" altLang="en-US" sz="2400" smtClean="0">
                <a:latin typeface="Courier New" pitchFamily="49" charset="0"/>
              </a:rPr>
              <a:t>B</a:t>
            </a:r>
            <a:r>
              <a:rPr lang="en-US" altLang="en-US" sz="2400" smtClean="0"/>
              <a:t>, and </a:t>
            </a:r>
            <a:r>
              <a:rPr lang="en-US" altLang="en-US" sz="2400" smtClean="0">
                <a:latin typeface="Courier New" pitchFamily="49" charset="0"/>
              </a:rPr>
              <a:t>C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If it is interpreted as a function application,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it means that the function named </a:t>
            </a:r>
            <a:r>
              <a:rPr lang="en-US" altLang="en-US" sz="2400" smtClean="0">
                <a:latin typeface="Courier New" pitchFamily="49" charset="0"/>
              </a:rPr>
              <a:t>A</a:t>
            </a:r>
            <a:r>
              <a:rPr lang="en-US" altLang="en-US" sz="2400" smtClean="0"/>
              <a:t> is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applied to the two parameters, </a:t>
            </a:r>
            <a:r>
              <a:rPr lang="en-US" altLang="en-US" sz="2400" smtClean="0">
                <a:latin typeface="Courier New" pitchFamily="49" charset="0"/>
              </a:rPr>
              <a:t>B</a:t>
            </a:r>
            <a:r>
              <a:rPr lang="en-US" altLang="en-US" sz="2400" smtClean="0"/>
              <a:t> and </a:t>
            </a:r>
            <a:r>
              <a:rPr lang="en-US" altLang="en-US" sz="2400" smtClean="0">
                <a:latin typeface="Courier New" pitchFamily="49" charset="0"/>
              </a:rPr>
              <a:t>C</a:t>
            </a:r>
          </a:p>
          <a:p>
            <a:pPr eaLnBrk="1" hangingPunct="1"/>
            <a:r>
              <a:rPr lang="en-US" altLang="en-US" sz="2400" smtClean="0"/>
              <a:t>The first LISP interpreter appeared only as a  demonstration of the universality of the computational capabilities of the notation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23811F73-D257-48B0-80E5-8709839FEA8E}" type="slidenum">
              <a:rPr lang="en-US" altLang="en-US" sz="1000">
                <a:latin typeface="Arial" charset="0"/>
              </a:rPr>
              <a:pPr/>
              <a:t>12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Origins of Scheme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mid-1970s dialect of LISP, designed to be a cleaner, more modern, and simpler version than the contemporary dialects of LISP</a:t>
            </a:r>
          </a:p>
          <a:p>
            <a:pPr eaLnBrk="1" hangingPunct="1"/>
            <a:r>
              <a:rPr lang="en-US" altLang="en-US" smtClean="0"/>
              <a:t>Uses only static scoping</a:t>
            </a:r>
          </a:p>
          <a:p>
            <a:pPr eaLnBrk="1" hangingPunct="1"/>
            <a:r>
              <a:rPr lang="en-US" altLang="en-US" smtClean="0"/>
              <a:t>Functions are first-class entities</a:t>
            </a:r>
          </a:p>
          <a:p>
            <a:pPr lvl="1" eaLnBrk="1" hangingPunct="1"/>
            <a:r>
              <a:rPr lang="en-US" altLang="en-US" smtClean="0"/>
              <a:t>They can be the values of expressions and elements of lists</a:t>
            </a:r>
          </a:p>
          <a:p>
            <a:pPr lvl="1" eaLnBrk="1" hangingPunct="1"/>
            <a:r>
              <a:rPr lang="en-US" altLang="en-US" smtClean="0"/>
              <a:t>They can be assigned to variables, passed as parameters, and returned from functions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Scheme Interpreter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interactive mode, the Scheme interpreter is an infinite read-evaluate-print loop (REPL)</a:t>
            </a:r>
          </a:p>
          <a:p>
            <a:pPr lvl="1"/>
            <a:r>
              <a:rPr lang="en-US" altLang="en-US" smtClean="0"/>
              <a:t>This form of interpreter is also used by Python and Ruby</a:t>
            </a:r>
          </a:p>
          <a:p>
            <a:r>
              <a:rPr lang="en-US" altLang="en-US" smtClean="0"/>
              <a:t>Expressions are interpreted by the function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EVAL</a:t>
            </a:r>
          </a:p>
          <a:p>
            <a:r>
              <a:rPr lang="en-US" altLang="en-US" smtClean="0"/>
              <a:t>Literals evaluate to themselves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E4F11C0D-4D95-49D6-AFF4-6F93A8823316}" type="slidenum">
              <a:rPr lang="en-US" altLang="en-US" sz="1000">
                <a:latin typeface="Arial" charset="0"/>
              </a:rPr>
              <a:pPr/>
              <a:t>13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17A5EEA6-CD8B-42D8-9BA6-E67E185DA7C1}" type="slidenum">
              <a:rPr lang="en-US" altLang="en-US" sz="1000">
                <a:latin typeface="Arial" charset="0"/>
              </a:rPr>
              <a:pPr/>
              <a:t>14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Primitive Function Evaluation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mtClean="0"/>
              <a:t>Parameters are evaluated, in no particular order</a:t>
            </a:r>
          </a:p>
          <a:p>
            <a:pPr marL="533400" indent="-533400" eaLnBrk="1" hangingPunct="1"/>
            <a:r>
              <a:rPr lang="en-US" altLang="en-US" smtClean="0"/>
              <a:t>The values of the parameters are substituted into the function body</a:t>
            </a:r>
          </a:p>
          <a:p>
            <a:pPr marL="533400" indent="-533400" eaLnBrk="1" hangingPunct="1"/>
            <a:r>
              <a:rPr lang="en-US" altLang="en-US" smtClean="0"/>
              <a:t>The function body is evaluated</a:t>
            </a:r>
          </a:p>
          <a:p>
            <a:pPr marL="533400" indent="-533400" eaLnBrk="1" hangingPunct="1"/>
            <a:r>
              <a:rPr lang="en-US" altLang="en-US" smtClean="0"/>
              <a:t>The value of the last expression in the body is the value of the function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1C1724DC-1790-4C69-8103-8AE6D6B9E906}" type="slidenum">
              <a:rPr lang="en-US" altLang="en-US" sz="1000">
                <a:latin typeface="Arial" charset="0"/>
              </a:rPr>
              <a:pPr/>
              <a:t>15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Primitive Functions &amp;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LAMBDA</a:t>
            </a:r>
            <a:r>
              <a:rPr lang="en-US" altLang="en-US" sz="3200" smtClean="0"/>
              <a:t> Expressions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000" smtClean="0"/>
              <a:t>Primitive Arithmetic Functions: </a:t>
            </a:r>
            <a:r>
              <a:rPr lang="en-US" altLang="en-US" sz="2000" smtClean="0">
                <a:latin typeface="Courier New" pitchFamily="49" charset="0"/>
              </a:rPr>
              <a:t>+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itchFamily="49" charset="0"/>
              </a:rPr>
              <a:t>-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itchFamily="49" charset="0"/>
              </a:rPr>
              <a:t>*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itchFamily="49" charset="0"/>
              </a:rPr>
              <a:t>/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itchFamily="49" charset="0"/>
              </a:rPr>
              <a:t>ABS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itchFamily="49" charset="0"/>
              </a:rPr>
              <a:t>SQRT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itchFamily="49" charset="0"/>
              </a:rPr>
              <a:t>REMAINDER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itchFamily="49" charset="0"/>
              </a:rPr>
              <a:t>MIN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itchFamily="49" charset="0"/>
              </a:rPr>
              <a:t>MAX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	e.g., </a:t>
            </a:r>
            <a:r>
              <a:rPr lang="en-US" altLang="en-US" sz="2000" smtClean="0">
                <a:latin typeface="Courier New" pitchFamily="49" charset="0"/>
              </a:rPr>
              <a:t>(+ 5 2)</a:t>
            </a:r>
            <a:r>
              <a:rPr lang="en-US" altLang="en-US" sz="2000" smtClean="0"/>
              <a:t> yields </a:t>
            </a:r>
            <a:r>
              <a:rPr lang="en-US" altLang="en-US" sz="2000" smtClean="0">
                <a:latin typeface="Courier New" pitchFamily="49" charset="0"/>
              </a:rPr>
              <a:t>7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000" smtClean="0"/>
          </a:p>
          <a:p>
            <a:pPr marL="609600" indent="-609600" eaLnBrk="1" hangingPunct="1"/>
            <a:r>
              <a:rPr lang="en-US" altLang="en-US" sz="2000" smtClean="0"/>
              <a:t>Lambda Expressions</a:t>
            </a:r>
          </a:p>
          <a:p>
            <a:pPr lvl="1" eaLnBrk="1" hangingPunct="1"/>
            <a:r>
              <a:rPr lang="en-US" altLang="en-US" sz="2000" smtClean="0"/>
              <a:t>Form is based on </a:t>
            </a:r>
            <a:r>
              <a:rPr lang="en-US" altLang="en-US" sz="2000" smtClean="0">
                <a:sym typeface="Symbol" pitchFamily="18" charset="2"/>
              </a:rPr>
              <a:t></a:t>
            </a:r>
            <a:r>
              <a:rPr lang="en-US" altLang="en-US" sz="2000" smtClean="0">
                <a:sym typeface="Math1" pitchFamily="2" charset="2"/>
              </a:rPr>
              <a:t> </a:t>
            </a:r>
            <a:r>
              <a:rPr lang="en-US" altLang="en-US" sz="2000" smtClean="0"/>
              <a:t>notation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000" smtClean="0"/>
              <a:t>     e.g., </a:t>
            </a:r>
            <a:r>
              <a:rPr lang="en-US" altLang="en-US" sz="2000" smtClean="0">
                <a:latin typeface="Courier New" pitchFamily="49" charset="0"/>
              </a:rPr>
              <a:t>(LAMBDA (x) (* x x)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000" smtClean="0"/>
              <a:t>     </a:t>
            </a:r>
            <a:r>
              <a:rPr lang="en-US" altLang="en-US" sz="2000" smtClean="0">
                <a:latin typeface="Courier New" pitchFamily="49" charset="0"/>
              </a:rPr>
              <a:t>x</a:t>
            </a:r>
            <a:r>
              <a:rPr lang="en-US" altLang="en-US" sz="2000" smtClean="0"/>
              <a:t> is called a bound variable</a:t>
            </a:r>
          </a:p>
          <a:p>
            <a:pPr marL="609600" indent="-609600" eaLnBrk="1" hangingPunct="1">
              <a:buFontTx/>
              <a:buNone/>
            </a:pPr>
            <a:endParaRPr lang="en-US" altLang="en-US" sz="2000" smtClean="0"/>
          </a:p>
          <a:p>
            <a:pPr marL="609600" indent="-609600" eaLnBrk="1" hangingPunct="1"/>
            <a:r>
              <a:rPr lang="en-US" altLang="en-US" sz="2000" smtClean="0"/>
              <a:t>Lambda expressions can be applied to parameters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000" smtClean="0"/>
              <a:t>	e.g., </a:t>
            </a:r>
            <a:r>
              <a:rPr lang="en-US" altLang="en-US" sz="2000" smtClean="0">
                <a:latin typeface="Courier New" pitchFamily="49" charset="0"/>
              </a:rPr>
              <a:t>((LAMBDA (x) (* x x)) 7)</a:t>
            </a:r>
          </a:p>
          <a:p>
            <a:pPr marL="609600" indent="-609600" eaLnBrk="1" hangingPunct="1">
              <a:buFontTx/>
              <a:buNone/>
            </a:pPr>
            <a:endParaRPr lang="en-US" altLang="en-US" sz="2000" smtClean="0">
              <a:latin typeface="Courier New" pitchFamily="49" charset="0"/>
            </a:endParaRPr>
          </a:p>
          <a:p>
            <a:pPr marL="609600" indent="-609600" eaLnBrk="1" hangingPunct="1"/>
            <a:r>
              <a:rPr lang="en-US" altLang="en-US" sz="2000" smtClean="0">
                <a:latin typeface="Courier New" pitchFamily="49" charset="0"/>
              </a:rPr>
              <a:t>LAMBDA</a:t>
            </a:r>
            <a:r>
              <a:rPr lang="en-US" altLang="en-US" sz="2000" smtClean="0"/>
              <a:t> expressions can have any number of parameters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 (LAMBDA (a b x) (+ (* a x x) (* b x)))</a:t>
            </a:r>
          </a:p>
          <a:p>
            <a:pPr marL="609600" indent="-609600" eaLnBrk="1" hangingPunct="1">
              <a:buFontTx/>
              <a:buNone/>
            </a:pPr>
            <a:endParaRPr lang="en-US" altLang="en-US" sz="20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3A126CB0-53F7-48F4-882F-0AFAB2CD26C8}" type="slidenum">
              <a:rPr lang="en-US" altLang="en-US" sz="1000">
                <a:latin typeface="Arial" charset="0"/>
              </a:rPr>
              <a:pPr/>
              <a:t>16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Special Form Function: </a:t>
            </a:r>
            <a:r>
              <a:rPr lang="en-US" altLang="en-US" smtClean="0">
                <a:latin typeface="Courier New" pitchFamily="49" charset="0"/>
              </a:rPr>
              <a:t>DEFINE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953000"/>
          </a:xfrm>
        </p:spPr>
        <p:txBody>
          <a:bodyPr/>
          <a:lstStyle/>
          <a:p>
            <a:pPr marL="533400" indent="-533400" eaLnBrk="1" hangingPunct="1"/>
            <a:r>
              <a:rPr lang="en-US" altLang="en-US" sz="2200" smtClean="0">
                <a:latin typeface="Courier New" pitchFamily="49" charset="0"/>
              </a:rPr>
              <a:t>DEFINE</a:t>
            </a:r>
            <a:r>
              <a:rPr lang="en-US" altLang="en-US" sz="2400" smtClean="0"/>
              <a:t> - Two forms: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 smtClean="0"/>
              <a:t>To bind a symbol to an expression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en-US" sz="2000" smtClean="0"/>
              <a:t>	e.g., </a:t>
            </a:r>
            <a:r>
              <a:rPr lang="en-US" altLang="en-US" sz="2000" smtClean="0">
                <a:latin typeface="Courier New" pitchFamily="49" charset="0"/>
              </a:rPr>
              <a:t>(DEFINE pi 3.141593)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en-US" sz="2000" smtClean="0"/>
              <a:t>	Example use: </a:t>
            </a:r>
            <a:r>
              <a:rPr lang="en-US" altLang="en-US" sz="2000" smtClean="0">
                <a:latin typeface="Courier New" pitchFamily="49" charset="0"/>
              </a:rPr>
              <a:t>(DEFINE two_pi (* 2 pi))</a:t>
            </a:r>
          </a:p>
          <a:p>
            <a:pPr marL="1314450" lvl="2" indent="-457200" eaLnBrk="1" hangingPunct="1">
              <a:buFontTx/>
              <a:buNone/>
            </a:pPr>
            <a:r>
              <a:rPr lang="en-US" altLang="en-US" sz="1700" smtClean="0">
                <a:latin typeface="Courier New" pitchFamily="49" charset="0"/>
              </a:rPr>
              <a:t>   </a:t>
            </a:r>
            <a:r>
              <a:rPr lang="en-US" altLang="en-US" sz="1700" u="sng" smtClean="0"/>
              <a:t>These symbols are not variables </a:t>
            </a:r>
            <a:r>
              <a:rPr lang="en-US" altLang="en-US" sz="1700" smtClean="0"/>
              <a:t>– they are like the names bound by Java’s </a:t>
            </a:r>
            <a:r>
              <a:rPr lang="en-US" altLang="en-US" sz="1700" b="1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en-US" sz="1700" smtClean="0"/>
              <a:t> declarations</a:t>
            </a:r>
          </a:p>
          <a:p>
            <a:pPr marL="914400" lvl="1" indent="-457200" eaLnBrk="1" hangingPunct="1">
              <a:buFontTx/>
              <a:buAutoNum type="arabicPeriod" startAt="2"/>
            </a:pPr>
            <a:r>
              <a:rPr lang="en-US" altLang="en-US" sz="2000" smtClean="0"/>
              <a:t>To bind names to lambda expressions (</a:t>
            </a: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LAMBDA</a:t>
            </a:r>
            <a:r>
              <a:rPr lang="en-US" altLang="en-US" sz="2000" smtClean="0"/>
              <a:t> is implicit)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en-US" sz="2000" smtClean="0"/>
              <a:t>	e.g., </a:t>
            </a:r>
            <a:r>
              <a:rPr lang="en-US" altLang="en-US" sz="2000" smtClean="0">
                <a:latin typeface="Courier New" pitchFamily="49" charset="0"/>
              </a:rPr>
              <a:t>(DEFINE (square x) (* x x))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</a:t>
            </a:r>
            <a:r>
              <a:rPr lang="en-US" altLang="en-US" sz="2000" smtClean="0"/>
              <a:t>Example use: </a:t>
            </a:r>
            <a:r>
              <a:rPr lang="en-US" altLang="en-US" sz="2000" smtClean="0">
                <a:latin typeface="Courier New" pitchFamily="49" charset="0"/>
              </a:rPr>
              <a:t>(square 5)</a:t>
            </a:r>
          </a:p>
          <a:p>
            <a:pPr marL="914400" lvl="1" indent="-457200" eaLnBrk="1" hangingPunct="1">
              <a:buFontTx/>
              <a:buNone/>
            </a:pPr>
            <a:endParaRPr lang="en-US" altLang="en-US" sz="2000" smtClean="0">
              <a:latin typeface="Courier New" pitchFamily="49" charset="0"/>
            </a:endParaRPr>
          </a:p>
          <a:p>
            <a:pPr marL="914400" lvl="1" indent="-457200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- </a:t>
            </a:r>
            <a:r>
              <a:rPr lang="en-US" altLang="en-US" sz="2000" smtClean="0"/>
              <a:t>The evaluation process for </a:t>
            </a:r>
            <a:r>
              <a:rPr lang="en-US" altLang="en-US" sz="2000" smtClean="0">
                <a:latin typeface="Courier New" pitchFamily="49" charset="0"/>
              </a:rPr>
              <a:t>DEFINE</a:t>
            </a:r>
            <a:r>
              <a:rPr lang="en-US" altLang="en-US" sz="2000" smtClean="0"/>
              <a:t> is different! The first parameter is never evaluated. The second parameter is evaluated and bound to the first parameter.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77318CFC-88C2-43D6-A033-38C089CD3ACC}" type="slidenum">
              <a:rPr lang="en-US" altLang="en-US" sz="1000">
                <a:latin typeface="Arial" charset="0"/>
              </a:rPr>
              <a:pPr/>
              <a:t>17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 Functions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Usually not needed, because the interpreter always displays the result of a function evaluated at the top level (not nested)</a:t>
            </a:r>
          </a:p>
          <a:p>
            <a:pPr eaLnBrk="1" hangingPunct="1"/>
            <a:r>
              <a:rPr lang="en-US" altLang="en-US" smtClean="0"/>
              <a:t>Scheme has </a:t>
            </a:r>
            <a:r>
              <a:rPr lang="en-US" altLang="en-US" sz="2400" smtClean="0">
                <a:latin typeface="Courier New" pitchFamily="49" charset="0"/>
              </a:rPr>
              <a:t>PRINTF</a:t>
            </a:r>
            <a:r>
              <a:rPr lang="en-US" altLang="en-US" smtClean="0"/>
              <a:t>, which is similar to the </a:t>
            </a:r>
            <a:r>
              <a:rPr lang="en-US" altLang="en-US" sz="2400" smtClean="0">
                <a:latin typeface="Courier New" pitchFamily="49" charset="0"/>
              </a:rPr>
              <a:t>printf</a:t>
            </a:r>
            <a:r>
              <a:rPr lang="en-US" altLang="en-US" smtClean="0"/>
              <a:t> function of C</a:t>
            </a:r>
          </a:p>
          <a:p>
            <a:pPr eaLnBrk="1" hangingPunct="1"/>
            <a:r>
              <a:rPr lang="en-US" altLang="en-US" smtClean="0"/>
              <a:t>Note: explicit input and output are not part of the pure functional programming model, because input operations change the state of the program and output operations are side effects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E1909245-3566-4EBC-A417-9F0F8904EF50}" type="slidenum">
              <a:rPr lang="en-US" altLang="en-US" sz="1000">
                <a:latin typeface="Arial" charset="0"/>
              </a:rPr>
              <a:pPr/>
              <a:t>18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Numeric Predicate Functions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>
                <a:latin typeface="Courier New" pitchFamily="49" charset="0"/>
              </a:rPr>
              <a:t>#T</a:t>
            </a:r>
            <a:r>
              <a:rPr lang="en-US" altLang="en-US" smtClean="0"/>
              <a:t> (or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#t</a:t>
            </a:r>
            <a:r>
              <a:rPr lang="en-US" altLang="en-US" smtClean="0"/>
              <a:t>) is true and </a:t>
            </a:r>
            <a:r>
              <a:rPr lang="en-US" altLang="en-US" sz="2000" smtClean="0">
                <a:latin typeface="Courier New" pitchFamily="49" charset="0"/>
              </a:rPr>
              <a:t>#F</a:t>
            </a:r>
            <a:r>
              <a:rPr lang="en-US" altLang="en-US" smtClean="0"/>
              <a:t> (or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#f</a:t>
            </a:r>
            <a:r>
              <a:rPr lang="en-US" altLang="en-US" smtClean="0"/>
              <a:t>) is false (sometimes </a:t>
            </a:r>
            <a:r>
              <a:rPr lang="en-US" altLang="en-US" sz="2400" smtClean="0">
                <a:latin typeface="Courier New" pitchFamily="49" charset="0"/>
              </a:rPr>
              <a:t>()</a:t>
            </a:r>
            <a:r>
              <a:rPr lang="en-US" altLang="en-US" smtClean="0"/>
              <a:t> is used for false)</a:t>
            </a:r>
            <a:endParaRPr lang="en-US" altLang="en-US" smtClean="0">
              <a:latin typeface="Courier New" pitchFamily="49" charset="0"/>
            </a:endParaRPr>
          </a:p>
          <a:p>
            <a:pPr eaLnBrk="1" hangingPunct="1"/>
            <a:r>
              <a:rPr lang="en-US" altLang="en-US" sz="2000" smtClean="0">
                <a:latin typeface="Courier New" pitchFamily="49" charset="0"/>
              </a:rPr>
              <a:t>=</a:t>
            </a:r>
            <a:r>
              <a:rPr lang="en-US" altLang="en-US" smtClean="0"/>
              <a:t>, </a:t>
            </a:r>
            <a:r>
              <a:rPr lang="en-US" altLang="en-US" sz="2000" smtClean="0">
                <a:latin typeface="Courier New" pitchFamily="49" charset="0"/>
              </a:rPr>
              <a:t>&lt;&gt;</a:t>
            </a:r>
            <a:r>
              <a:rPr lang="en-US" altLang="en-US" smtClean="0"/>
              <a:t>, </a:t>
            </a:r>
            <a:r>
              <a:rPr lang="en-US" altLang="en-US" sz="2000" smtClean="0">
                <a:latin typeface="Courier New" pitchFamily="49" charset="0"/>
              </a:rPr>
              <a:t>&gt;</a:t>
            </a:r>
            <a:r>
              <a:rPr lang="en-US" altLang="en-US" smtClean="0"/>
              <a:t>, </a:t>
            </a:r>
            <a:r>
              <a:rPr lang="en-US" altLang="en-US" sz="2000" smtClean="0">
                <a:latin typeface="Courier New" pitchFamily="49" charset="0"/>
              </a:rPr>
              <a:t>&lt;</a:t>
            </a:r>
            <a:r>
              <a:rPr lang="en-US" altLang="en-US" smtClean="0"/>
              <a:t>, </a:t>
            </a:r>
            <a:r>
              <a:rPr lang="en-US" altLang="en-US" sz="2000" smtClean="0">
                <a:latin typeface="Courier New" pitchFamily="49" charset="0"/>
              </a:rPr>
              <a:t>&gt;=</a:t>
            </a:r>
            <a:r>
              <a:rPr lang="en-US" altLang="en-US" smtClean="0"/>
              <a:t>, </a:t>
            </a:r>
            <a:r>
              <a:rPr lang="en-US" altLang="en-US" sz="2000" smtClean="0">
                <a:latin typeface="Courier New" pitchFamily="49" charset="0"/>
              </a:rPr>
              <a:t>&lt;=</a:t>
            </a:r>
          </a:p>
          <a:p>
            <a:pPr eaLnBrk="1" hangingPunct="1"/>
            <a:r>
              <a:rPr lang="en-US" altLang="en-US" sz="2000" smtClean="0">
                <a:latin typeface="Courier New" pitchFamily="49" charset="0"/>
              </a:rPr>
              <a:t>EVEN?</a:t>
            </a:r>
            <a:r>
              <a:rPr lang="en-US" altLang="en-US" smtClean="0"/>
              <a:t>, </a:t>
            </a:r>
            <a:r>
              <a:rPr lang="en-US" altLang="en-US" sz="2000" smtClean="0">
                <a:latin typeface="Courier New" pitchFamily="49" charset="0"/>
              </a:rPr>
              <a:t>ODD?</a:t>
            </a:r>
            <a:r>
              <a:rPr lang="en-US" altLang="en-US" smtClean="0"/>
              <a:t>, </a:t>
            </a:r>
            <a:r>
              <a:rPr lang="en-US" altLang="en-US" sz="2000" smtClean="0">
                <a:latin typeface="Courier New" pitchFamily="49" charset="0"/>
              </a:rPr>
              <a:t>ZERO?</a:t>
            </a:r>
            <a:r>
              <a:rPr lang="en-US" altLang="en-US" smtClean="0"/>
              <a:t>, </a:t>
            </a:r>
            <a:r>
              <a:rPr lang="en-US" altLang="en-US" sz="2000" smtClean="0">
                <a:latin typeface="Courier New" pitchFamily="49" charset="0"/>
              </a:rPr>
              <a:t>NEGATIVE?</a:t>
            </a:r>
          </a:p>
          <a:p>
            <a:pPr eaLnBrk="1" hangingPunct="1">
              <a:buFontTx/>
              <a:buNone/>
            </a:pPr>
            <a:endParaRPr lang="en-US" altLang="en-US" sz="2000" smtClean="0">
              <a:latin typeface="Courier New" pitchFamily="49" charset="0"/>
            </a:endParaRP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sz="2000" smtClean="0">
                <a:latin typeface="Courier New" pitchFamily="49" charset="0"/>
              </a:rPr>
              <a:t>NOT</a:t>
            </a:r>
            <a:r>
              <a:rPr lang="en-US" altLang="en-US" smtClean="0"/>
              <a:t> function inverts the logic of a Boolean expression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996D7812-7554-41F6-BBF5-50DC653BB593}" type="slidenum">
              <a:rPr lang="en-US" altLang="en-US" sz="1000">
                <a:latin typeface="Arial" charset="0"/>
              </a:rPr>
              <a:pPr/>
              <a:t>19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Control Flow</a:t>
            </a:r>
            <a:endParaRPr lang="en-US" altLang="en-US" smtClean="0">
              <a:latin typeface="Courier New" pitchFamily="49" charset="0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Selection- the special form, </a:t>
            </a:r>
            <a:r>
              <a:rPr lang="en-US" altLang="en-US" sz="2000" smtClean="0">
                <a:latin typeface="Courier New" pitchFamily="49" charset="0"/>
              </a:rPr>
              <a:t>IF</a:t>
            </a:r>
          </a:p>
          <a:p>
            <a:pPr eaLnBrk="1" hangingPunct="1"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	</a:t>
            </a:r>
            <a:r>
              <a:rPr lang="en-US" altLang="en-US" sz="2000" smtClean="0">
                <a:latin typeface="Courier New" pitchFamily="49" charset="0"/>
              </a:rPr>
              <a:t>(IF</a:t>
            </a:r>
            <a:r>
              <a:rPr lang="en-US" altLang="en-US" smtClean="0">
                <a:latin typeface="Courier New" pitchFamily="49" charset="0"/>
              </a:rPr>
              <a:t> </a:t>
            </a:r>
            <a:r>
              <a:rPr lang="en-US" altLang="en-US" smtClean="0"/>
              <a:t>predicate then_exp else_exp</a:t>
            </a:r>
            <a:r>
              <a:rPr lang="en-US" altLang="en-US" sz="2000" smtClean="0">
                <a:latin typeface="Courier New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	</a:t>
            </a:r>
            <a:r>
              <a:rPr lang="en-US" altLang="en-US" smtClean="0"/>
              <a:t>	</a:t>
            </a:r>
            <a:r>
              <a:rPr lang="en-US" altLang="en-US" sz="2000" smtClean="0">
                <a:latin typeface="Courier New" pitchFamily="49" charset="0"/>
              </a:rPr>
              <a:t>(IF (&lt;&gt; count 0)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	    (/ sum count)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	)</a:t>
            </a:r>
          </a:p>
          <a:p>
            <a:pPr eaLnBrk="1" hangingPunct="1"/>
            <a:r>
              <a:rPr lang="en-US" altLang="en-US" smtClean="0"/>
              <a:t>Recall from Chapter 8 the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altLang="en-US" smtClean="0"/>
              <a:t> function: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(DEFINE (leap? year)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(COND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  ((ZERO? (MODULO year 400)) #T)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  ((ZERO? (MODULO year 100)) #F)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  (ELSE (ZERO? (MODULO year 4)))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eaLnBrk="1" hangingPunct="1">
              <a:buFontTx/>
              <a:buNone/>
            </a:pPr>
            <a:endParaRPr lang="en-US" altLang="en-US" sz="200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4F46F96B-8DA4-4DD1-A6A6-C48EF4D02186}" type="slidenum">
              <a:rPr lang="en-US" altLang="en-US" sz="1000">
                <a:latin typeface="Arial" charset="0"/>
              </a:rPr>
              <a:pPr/>
              <a:t>2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15 Topics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10600" cy="4800600"/>
          </a:xfrm>
        </p:spPr>
        <p:txBody>
          <a:bodyPr/>
          <a:lstStyle/>
          <a:p>
            <a:pPr eaLnBrk="1" hangingPunct="1"/>
            <a:r>
              <a:rPr lang="en-US" altLang="en-US" sz="2200" smtClean="0"/>
              <a:t>Introduction</a:t>
            </a:r>
          </a:p>
          <a:p>
            <a:pPr eaLnBrk="1" hangingPunct="1"/>
            <a:r>
              <a:rPr lang="en-US" altLang="en-US" sz="2200" smtClean="0"/>
              <a:t>Mathematical Functions</a:t>
            </a:r>
          </a:p>
          <a:p>
            <a:pPr eaLnBrk="1" hangingPunct="1"/>
            <a:r>
              <a:rPr lang="en-US" altLang="en-US" sz="2200" smtClean="0"/>
              <a:t>Fundamentals of Functional Programming Languages </a:t>
            </a:r>
          </a:p>
          <a:p>
            <a:pPr eaLnBrk="1" hangingPunct="1"/>
            <a:r>
              <a:rPr lang="en-US" altLang="en-US" sz="2200" smtClean="0"/>
              <a:t>The First Functional Programming Language: LISP</a:t>
            </a:r>
          </a:p>
          <a:p>
            <a:pPr eaLnBrk="1" hangingPunct="1"/>
            <a:r>
              <a:rPr lang="en-US" altLang="en-US" sz="2200" smtClean="0"/>
              <a:t>Introduction to Scheme</a:t>
            </a:r>
          </a:p>
          <a:p>
            <a:pPr eaLnBrk="1" hangingPunct="1"/>
            <a:r>
              <a:rPr lang="en-US" altLang="en-US" sz="2200" smtClean="0"/>
              <a:t>Common LISP</a:t>
            </a:r>
          </a:p>
          <a:p>
            <a:pPr eaLnBrk="1" hangingPunct="1"/>
            <a:r>
              <a:rPr lang="en-US" altLang="en-US" sz="2200" smtClean="0"/>
              <a:t>ML</a:t>
            </a:r>
          </a:p>
          <a:p>
            <a:pPr eaLnBrk="1" hangingPunct="1"/>
            <a:r>
              <a:rPr lang="en-US" altLang="en-US" sz="2200" smtClean="0"/>
              <a:t>Haskell</a:t>
            </a:r>
          </a:p>
          <a:p>
            <a:pPr eaLnBrk="1" hangingPunct="1"/>
            <a:r>
              <a:rPr lang="en-US" altLang="en-US" sz="2200" smtClean="0"/>
              <a:t>F#</a:t>
            </a:r>
          </a:p>
          <a:p>
            <a:pPr eaLnBrk="1" hangingPunct="1"/>
            <a:r>
              <a:rPr lang="en-US" altLang="en-US" sz="2200" smtClean="0"/>
              <a:t>Support for Functional Programming in Primarily Imperative Languages</a:t>
            </a:r>
          </a:p>
          <a:p>
            <a:pPr eaLnBrk="1" hangingPunct="1"/>
            <a:r>
              <a:rPr lang="en-US" altLang="en-US" sz="2200" smtClean="0"/>
              <a:t>Comparison of Functional and Imperative Languages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A2AEB7E5-EDD0-46F4-9857-84EDE114D9E5}" type="slidenum">
              <a:rPr lang="en-US" altLang="en-US" sz="1000">
                <a:latin typeface="Arial" charset="0"/>
              </a:rPr>
              <a:pPr/>
              <a:t>20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Functions</a:t>
            </a:r>
            <a:endParaRPr lang="en-US" altLang="en-US" smtClean="0">
              <a:latin typeface="Courier New" pitchFamily="49" charset="0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000" smtClean="0">
                <a:latin typeface="Courier New" pitchFamily="49" charset="0"/>
              </a:rPr>
              <a:t>QUOTE</a:t>
            </a:r>
            <a:r>
              <a:rPr lang="en-US" altLang="en-US" smtClean="0"/>
              <a:t> - </a:t>
            </a:r>
            <a:r>
              <a:rPr lang="en-US" altLang="en-US" sz="2400" smtClean="0"/>
              <a:t>takes one parameter; returns the parameter without evaluation</a:t>
            </a:r>
            <a:r>
              <a:rPr lang="en-US" altLang="en-US" sz="2400" b="1" smtClean="0">
                <a:latin typeface="Courier New" pitchFamily="49" charset="0"/>
              </a:rPr>
              <a:t> 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000" smtClean="0">
                <a:latin typeface="Courier New" pitchFamily="49" charset="0"/>
              </a:rPr>
              <a:t>QUOTE</a:t>
            </a:r>
            <a:r>
              <a:rPr lang="en-US" altLang="en-US" sz="2000" smtClean="0"/>
              <a:t> is required because the Scheme interpreter, named </a:t>
            </a:r>
            <a:r>
              <a:rPr lang="en-US" altLang="en-US" sz="2000" smtClean="0">
                <a:latin typeface="Courier New" pitchFamily="49" charset="0"/>
              </a:rPr>
              <a:t>EVAL</a:t>
            </a:r>
            <a:r>
              <a:rPr lang="en-US" altLang="en-US" sz="2000" smtClean="0"/>
              <a:t>, always evaluates parameters to function applications before applying the function.  </a:t>
            </a:r>
            <a:r>
              <a:rPr lang="en-US" altLang="en-US" sz="2000" smtClean="0">
                <a:latin typeface="Courier New" pitchFamily="49" charset="0"/>
              </a:rPr>
              <a:t>QUOTE</a:t>
            </a:r>
            <a:r>
              <a:rPr lang="en-US" altLang="en-US" sz="2000" smtClean="0"/>
              <a:t> is used to avoid parameter evaluation when it is not appropriate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000" smtClean="0">
                <a:latin typeface="Courier New" pitchFamily="49" charset="0"/>
              </a:rPr>
              <a:t>QUOTE</a:t>
            </a:r>
            <a:r>
              <a:rPr lang="en-US" altLang="en-US" sz="2000" smtClean="0"/>
              <a:t> can be abbreviated with the apostrophe prefix operator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		</a:t>
            </a:r>
            <a:r>
              <a:rPr lang="en-US" altLang="en-US" sz="2000" smtClean="0">
                <a:latin typeface="Courier New" pitchFamily="49" charset="0"/>
              </a:rPr>
              <a:t>'(A B)</a:t>
            </a:r>
            <a:r>
              <a:rPr lang="en-US" altLang="en-US" sz="2400" smtClean="0"/>
              <a:t> is equivalent to </a:t>
            </a:r>
            <a:r>
              <a:rPr lang="en-US" altLang="en-US" sz="2000" smtClean="0">
                <a:latin typeface="Courier New" pitchFamily="49" charset="0"/>
              </a:rPr>
              <a:t>(QUOTE (A B))</a:t>
            </a:r>
            <a:r>
              <a:rPr lang="en-US" altLang="en-US" sz="2400" smtClean="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400" smtClean="0"/>
          </a:p>
          <a:p>
            <a:pPr marL="609600" indent="-609600" eaLnBrk="1" hangingPunct="1"/>
            <a:r>
              <a:rPr lang="en-US" altLang="en-US" smtClean="0"/>
              <a:t>Recall that </a:t>
            </a:r>
            <a:r>
              <a:rPr lang="en-US" altLang="en-US" sz="2000" smtClean="0">
                <a:latin typeface="Courier New" pitchFamily="49" charset="0"/>
              </a:rPr>
              <a:t>CAR</a:t>
            </a:r>
            <a:r>
              <a:rPr lang="en-US" altLang="en-US" smtClean="0"/>
              <a:t>, </a:t>
            </a:r>
            <a:r>
              <a:rPr lang="en-US" altLang="en-US" sz="2000" smtClean="0">
                <a:latin typeface="Courier New" pitchFamily="49" charset="0"/>
              </a:rPr>
              <a:t>CDR</a:t>
            </a:r>
            <a:r>
              <a:rPr lang="en-US" altLang="en-US" smtClean="0"/>
              <a:t>, and </a:t>
            </a:r>
            <a:r>
              <a:rPr lang="en-US" altLang="en-US" sz="2000" smtClean="0">
                <a:latin typeface="Courier New" pitchFamily="49" charset="0"/>
              </a:rPr>
              <a:t>CONS</a:t>
            </a:r>
            <a:r>
              <a:rPr lang="en-US" altLang="en-US" smtClean="0"/>
              <a:t> were covered in Chapter 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52217A8E-3827-4277-897C-AC465E3007A5}" type="slidenum">
              <a:rPr lang="en-US" altLang="en-US" sz="1000">
                <a:latin typeface="Arial" charset="0"/>
              </a:rPr>
              <a:pPr/>
              <a:t>21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Functions </a:t>
            </a:r>
            <a:r>
              <a:rPr lang="en-US" altLang="en-US" sz="2800" smtClean="0"/>
              <a:t>(continued)</a:t>
            </a:r>
            <a:endParaRPr lang="en-US" altLang="en-US" sz="2800" smtClean="0">
              <a:latin typeface="Courier New" pitchFamily="49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Examples: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(CAR ′((A B) C D))</a:t>
            </a:r>
            <a:r>
              <a:rPr lang="en-US" altLang="en-US" smtClean="0">
                <a:cs typeface="Courier New" pitchFamily="49" charset="0"/>
              </a:rPr>
              <a:t> </a:t>
            </a:r>
            <a:r>
              <a:rPr lang="en-US" altLang="en-US" sz="2400" smtClean="0">
                <a:cs typeface="Courier New" pitchFamily="49" charset="0"/>
              </a:rPr>
              <a:t>returns</a:t>
            </a:r>
            <a:r>
              <a:rPr lang="en-US" altLang="en-US" smtClean="0"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(A B)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(CAR ′A)</a:t>
            </a:r>
            <a:r>
              <a:rPr lang="en-US" altLang="en-US" sz="2400" smtClean="0">
                <a:cs typeface="Courier New" pitchFamily="49" charset="0"/>
              </a:rPr>
              <a:t> is an error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(CDR ′((A B) C D))</a:t>
            </a:r>
            <a:r>
              <a:rPr lang="en-US" altLang="en-US" sz="2400" smtClean="0">
                <a:cs typeface="Courier New" pitchFamily="49" charset="0"/>
              </a:rPr>
              <a:t> returns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(C D)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(CDR ′A)</a:t>
            </a:r>
            <a:r>
              <a:rPr lang="en-US" altLang="en-US" sz="2400" smtClean="0">
                <a:cs typeface="Courier New" pitchFamily="49" charset="0"/>
              </a:rPr>
              <a:t> is an error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(CDR ′(A))</a:t>
            </a:r>
            <a:r>
              <a:rPr lang="en-US" altLang="en-US" sz="2400" smtClean="0">
                <a:cs typeface="Courier New" pitchFamily="49" charset="0"/>
              </a:rPr>
              <a:t> returns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(CONS ′() ′(A B))</a:t>
            </a:r>
            <a:r>
              <a:rPr lang="en-US" altLang="en-US" sz="2400" smtClean="0">
                <a:cs typeface="Courier New" pitchFamily="49" charset="0"/>
              </a:rPr>
              <a:t> returns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(() A B)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(CONS ′(A B) ′(C D))</a:t>
            </a:r>
            <a:r>
              <a:rPr lang="en-US" altLang="en-US" sz="2400" smtClean="0">
                <a:cs typeface="Courier New" pitchFamily="49" charset="0"/>
              </a:rPr>
              <a:t> returns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((A B) C D)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(CONS ′A ′B)</a:t>
            </a:r>
            <a:r>
              <a:rPr lang="en-US" altLang="en-US" sz="2400" smtClean="0">
                <a:cs typeface="Courier New" pitchFamily="49" charset="0"/>
              </a:rPr>
              <a:t> returns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(A . B)</a:t>
            </a:r>
            <a:r>
              <a:rPr lang="en-US" altLang="en-US" smtClean="0"/>
              <a:t>  (a </a:t>
            </a:r>
            <a:r>
              <a:rPr lang="en-US" altLang="en-US" i="1" smtClean="0"/>
              <a:t>dotted pair</a:t>
            </a:r>
            <a:r>
              <a:rPr lang="en-US" altLang="en-US" smtClean="0"/>
              <a:t>)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 Functions </a:t>
            </a:r>
            <a:r>
              <a:rPr lang="en-US" altLang="en-US" sz="2800" smtClean="0"/>
              <a:t>(continued)</a:t>
            </a:r>
            <a:endParaRPr lang="en-US" alt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mtClean="0"/>
              <a:t> is a function for building a list from any number of parameters</a:t>
            </a:r>
          </a:p>
          <a:p>
            <a:pPr>
              <a:buFontTx/>
              <a:buNone/>
            </a:pPr>
            <a:r>
              <a:rPr lang="en-US" altLang="en-US" smtClean="0"/>
              <a:t>  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(LIST ′apple ′orange ′grape)</a:t>
            </a:r>
            <a:r>
              <a:rPr lang="en-US" altLang="en-US" sz="2000" smtClean="0"/>
              <a:t> </a:t>
            </a:r>
            <a:r>
              <a:rPr lang="en-US" altLang="en-US" sz="2400" smtClean="0"/>
              <a:t>returns</a:t>
            </a:r>
          </a:p>
          <a:p>
            <a:pPr>
              <a:buFontTx/>
              <a:buNone/>
            </a:pPr>
            <a:r>
              <a:rPr lang="en-US" altLang="en-US" smtClean="0"/>
              <a:t>   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(apple orange grape)</a:t>
            </a:r>
          </a:p>
          <a:p>
            <a:pPr>
              <a:buFontTx/>
              <a:buNone/>
            </a:pPr>
            <a:endParaRPr lang="en-US" altLang="en-US" smtClean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84871E21-8F4D-4801-98AB-1EF3CC3E7763}" type="slidenum">
              <a:rPr lang="en-US" altLang="en-US" sz="1000">
                <a:latin typeface="Arial" charset="0"/>
              </a:rPr>
              <a:pPr/>
              <a:t>22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E7BBD095-A0C7-40B2-927E-E563785503AB}" type="slidenum">
              <a:rPr lang="en-US" altLang="en-US" sz="1000">
                <a:latin typeface="Arial" charset="0"/>
              </a:rPr>
              <a:pPr/>
              <a:t>23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Predicate Function: </a:t>
            </a:r>
            <a:r>
              <a:rPr lang="en-US" altLang="en-US" sz="2800" smtClean="0">
                <a:latin typeface="Courier New" pitchFamily="49" charset="0"/>
              </a:rPr>
              <a:t>EQ?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en-US" sz="2000" smtClean="0">
                <a:latin typeface="Courier New" pitchFamily="49" charset="0"/>
              </a:rPr>
              <a:t>EQ?</a:t>
            </a:r>
            <a:r>
              <a:rPr lang="en-US" altLang="en-US" smtClean="0"/>
              <a:t> takes two expressions as parameters (usually two atoms); it returns </a:t>
            </a:r>
            <a:r>
              <a:rPr lang="en-US" altLang="en-US" sz="2000" smtClean="0">
                <a:latin typeface="Courier New" pitchFamily="49" charset="0"/>
              </a:rPr>
              <a:t>#T</a:t>
            </a:r>
            <a:r>
              <a:rPr lang="en-US" altLang="en-US" smtClean="0"/>
              <a:t> if both parameters have the same pointer value; otherwise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#F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(EQ? 'A 'A) </a:t>
            </a:r>
            <a:r>
              <a:rPr lang="en-US" altLang="en-US" sz="2400" smtClean="0"/>
              <a:t>yields</a:t>
            </a:r>
            <a:r>
              <a:rPr lang="en-US" altLang="en-US" smtClean="0"/>
              <a:t> </a:t>
            </a:r>
            <a:r>
              <a:rPr lang="en-US" altLang="en-US" sz="2000" smtClean="0">
                <a:latin typeface="Courier New" pitchFamily="49" charset="0"/>
              </a:rPr>
              <a:t>#T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(EQ? 'A 'B)</a:t>
            </a:r>
            <a:r>
              <a:rPr lang="en-US" altLang="en-US" sz="2000" smtClean="0"/>
              <a:t> </a:t>
            </a:r>
            <a:r>
              <a:rPr lang="en-US" altLang="en-US" sz="2400" smtClean="0"/>
              <a:t>yields</a:t>
            </a:r>
            <a:r>
              <a:rPr lang="en-US" altLang="en-US" sz="2000" smtClean="0"/>
              <a:t> </a:t>
            </a:r>
            <a:r>
              <a:rPr lang="en-US" altLang="en-US" sz="2000" smtClean="0">
                <a:latin typeface="Courier New" pitchFamily="49" charset="0"/>
              </a:rPr>
              <a:t>#F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	</a:t>
            </a:r>
            <a:r>
              <a:rPr lang="en-US" altLang="en-US" sz="2000" smtClean="0">
                <a:latin typeface="Courier New" pitchFamily="49" charset="0"/>
              </a:rPr>
              <a:t>(EQ? 'A '(A B))</a:t>
            </a:r>
            <a:r>
              <a:rPr lang="en-US" altLang="en-US" smtClean="0"/>
              <a:t> </a:t>
            </a:r>
            <a:r>
              <a:rPr lang="en-US" altLang="en-US" sz="2400" smtClean="0"/>
              <a:t>yields</a:t>
            </a:r>
            <a:r>
              <a:rPr lang="en-US" altLang="en-US" smtClean="0"/>
              <a:t> </a:t>
            </a:r>
            <a:r>
              <a:rPr lang="en-US" altLang="en-US" sz="2000" smtClean="0">
                <a:latin typeface="Courier New" pitchFamily="49" charset="0"/>
              </a:rPr>
              <a:t>#F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(EQ? '(A B) '(A B))</a:t>
            </a:r>
            <a:r>
              <a:rPr lang="en-US" altLang="en-US" sz="2000" smtClean="0"/>
              <a:t> </a:t>
            </a:r>
            <a:r>
              <a:rPr lang="en-US" altLang="en-US" sz="2400" smtClean="0"/>
              <a:t>yields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#T</a:t>
            </a:r>
            <a:r>
              <a:rPr lang="en-US" altLang="en-US" sz="2400" smtClean="0"/>
              <a:t> or </a:t>
            </a:r>
            <a:r>
              <a:rPr lang="en-US" altLang="en-US" sz="2000" smtClean="0">
                <a:latin typeface="Courier New" pitchFamily="49" charset="0"/>
              </a:rPr>
              <a:t>#F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(EQ? 3.4 (+ 3 0.4)))</a:t>
            </a:r>
            <a:r>
              <a:rPr lang="en-US" altLang="en-US" sz="2000" smtClean="0"/>
              <a:t> </a:t>
            </a:r>
            <a:r>
              <a:rPr lang="en-US" altLang="en-US" sz="2400" smtClean="0"/>
              <a:t>yields</a:t>
            </a:r>
            <a:r>
              <a:rPr lang="en-US" altLang="en-US" sz="2000" smtClean="0"/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#T</a:t>
            </a:r>
            <a:r>
              <a:rPr lang="en-US" altLang="en-US" sz="2000" smtClean="0"/>
              <a:t> </a:t>
            </a:r>
            <a:r>
              <a:rPr lang="en-US" altLang="en-US" sz="2400" smtClean="0"/>
              <a:t>or</a:t>
            </a:r>
            <a:r>
              <a:rPr lang="en-US" altLang="en-US" sz="2000" smtClean="0"/>
              <a:t> </a:t>
            </a:r>
            <a:r>
              <a:rPr lang="en-US" altLang="en-US" sz="2000" smtClean="0">
                <a:latin typeface="Courier New" pitchFamily="49" charset="0"/>
              </a:rPr>
              <a:t>#F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Predicate Function: </a:t>
            </a:r>
            <a:r>
              <a:rPr lang="en-US" altLang="en-US" sz="2800" smtClean="0">
                <a:latin typeface="Courier New" pitchFamily="49" charset="0"/>
              </a:rPr>
              <a:t>EQV?</a:t>
            </a:r>
            <a:endParaRPr lang="en-US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EQV?</a:t>
            </a:r>
            <a:r>
              <a:rPr lang="en-US" altLang="en-US" smtClean="0"/>
              <a:t> is like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EQ?</a:t>
            </a:r>
            <a:r>
              <a:rPr lang="en-US" altLang="en-US" smtClean="0"/>
              <a:t>, except that it works for both symbolic and numeric atoms; it is a value comparison, not a pointer comparison</a:t>
            </a:r>
          </a:p>
          <a:p>
            <a:pPr>
              <a:buFontTx/>
              <a:buNone/>
            </a:pPr>
            <a:r>
              <a:rPr lang="en-US" altLang="en-US" smtClean="0"/>
              <a:t>  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(EQV? 3 3)</a:t>
            </a:r>
            <a:r>
              <a:rPr lang="en-US" altLang="en-US" sz="2400" smtClean="0">
                <a:cs typeface="Courier New" pitchFamily="49" charset="0"/>
              </a:rPr>
              <a:t> </a:t>
            </a:r>
            <a:r>
              <a:rPr lang="en-US" altLang="en-US" sz="2000" smtClean="0">
                <a:cs typeface="Courier New" pitchFamily="49" charset="0"/>
              </a:rPr>
              <a:t>yields</a:t>
            </a:r>
            <a:r>
              <a:rPr lang="en-US" altLang="en-US" sz="2400" smtClean="0"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#T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(EQV? </a:t>
            </a:r>
            <a:r>
              <a:rPr lang="en-US" altLang="en-US" sz="2000" smtClean="0">
                <a:latin typeface="Courier New" pitchFamily="49" charset="0"/>
              </a:rPr>
              <a:t>'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A 3)</a:t>
            </a:r>
            <a:r>
              <a:rPr lang="en-US" altLang="en-US" sz="2000" smtClean="0">
                <a:cs typeface="Courier New" pitchFamily="49" charset="0"/>
              </a:rPr>
              <a:t> yields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#F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(EQV 3.4 (+ 3 0.4))</a:t>
            </a:r>
            <a:r>
              <a:rPr lang="en-US" altLang="en-US" sz="2000" smtClean="0">
                <a:cs typeface="Courier New" pitchFamily="49" charset="0"/>
              </a:rPr>
              <a:t> yields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#T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(EQV? 3.0 3)</a:t>
            </a:r>
            <a:r>
              <a:rPr lang="en-US" altLang="en-US" sz="2000" smtClean="0">
                <a:cs typeface="Courier New" pitchFamily="49" charset="0"/>
              </a:rPr>
              <a:t> yields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#F </a:t>
            </a:r>
            <a:r>
              <a:rPr lang="en-US" altLang="en-US" smtClean="0"/>
              <a:t> (floats and integers are different)</a:t>
            </a:r>
          </a:p>
          <a:p>
            <a:pPr>
              <a:buFontTx/>
              <a:buNone/>
            </a:pPr>
            <a:endParaRPr lang="en-US" altLang="en-US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4D67D5E2-6D5A-41CF-B3CB-4B5D0E909A5E}" type="slidenum">
              <a:rPr lang="en-US" altLang="en-US" sz="1000">
                <a:latin typeface="Arial" charset="0"/>
              </a:rPr>
              <a:pPr/>
              <a:t>24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1782E2F6-6E6D-4A73-BFD8-3DBEFFCF29AF}" type="slidenum">
              <a:rPr lang="en-US" altLang="en-US" sz="1000">
                <a:latin typeface="Arial" charset="0"/>
              </a:rPr>
              <a:pPr/>
              <a:t>25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Predicate Functions: </a:t>
            </a:r>
            <a:r>
              <a:rPr lang="en-US" altLang="en-US" sz="2800" smtClean="0">
                <a:latin typeface="Courier New" pitchFamily="49" charset="0"/>
              </a:rPr>
              <a:t>LIST?</a:t>
            </a:r>
            <a:r>
              <a:rPr lang="en-US" altLang="en-US" sz="3200" smtClean="0"/>
              <a:t> and </a:t>
            </a:r>
            <a:r>
              <a:rPr lang="en-US" altLang="en-US" sz="2800" smtClean="0">
                <a:latin typeface="Courier New" pitchFamily="49" charset="0"/>
              </a:rPr>
              <a:t>NULL?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00600"/>
          </a:xfrm>
        </p:spPr>
        <p:txBody>
          <a:bodyPr/>
          <a:lstStyle/>
          <a:p>
            <a:pPr marL="280988" indent="-280988" eaLnBrk="1" hangingPunct="1"/>
            <a:r>
              <a:rPr lang="en-US" altLang="en-US" sz="2000" smtClean="0">
                <a:latin typeface="Courier New" pitchFamily="49" charset="0"/>
              </a:rPr>
              <a:t>LIST?</a:t>
            </a:r>
            <a:r>
              <a:rPr lang="en-US" altLang="en-US" smtClean="0"/>
              <a:t> takes one parameter; it returns </a:t>
            </a:r>
            <a:r>
              <a:rPr lang="en-US" altLang="en-US" sz="2000" smtClean="0">
                <a:latin typeface="Courier New" pitchFamily="49" charset="0"/>
              </a:rPr>
              <a:t>#T</a:t>
            </a:r>
            <a:r>
              <a:rPr lang="en-US" altLang="en-US" smtClean="0"/>
              <a:t> if the parameter is a list; otherwise </a:t>
            </a:r>
            <a:r>
              <a:rPr lang="en-US" altLang="en-US" sz="2000" smtClean="0">
                <a:latin typeface="Courier New" pitchFamily="49" charset="0"/>
              </a:rPr>
              <a:t>#F</a:t>
            </a:r>
          </a:p>
          <a:p>
            <a:pPr marL="280988" indent="-280988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(LIST? '())</a:t>
            </a:r>
            <a:r>
              <a:rPr lang="en-US" altLang="en-US" sz="2000" smtClean="0">
                <a:cs typeface="Courier New" pitchFamily="49" charset="0"/>
              </a:rPr>
              <a:t> yields </a:t>
            </a:r>
            <a:r>
              <a:rPr lang="en-US" altLang="en-US" sz="2000" smtClean="0">
                <a:latin typeface="Courier New" pitchFamily="49" charset="0"/>
              </a:rPr>
              <a:t>#T</a:t>
            </a:r>
          </a:p>
          <a:p>
            <a:pPr marL="280988" indent="-280988" eaLnBrk="1" hangingPunct="1"/>
            <a:r>
              <a:rPr lang="en-US" altLang="en-US" sz="2000" smtClean="0">
                <a:latin typeface="Courier New" pitchFamily="49" charset="0"/>
              </a:rPr>
              <a:t>NULL?</a:t>
            </a:r>
            <a:r>
              <a:rPr lang="en-US" altLang="en-US" smtClean="0"/>
              <a:t> takes one parameter; it returns </a:t>
            </a:r>
            <a:r>
              <a:rPr lang="en-US" altLang="en-US" sz="2000" smtClean="0">
                <a:latin typeface="Courier New" pitchFamily="49" charset="0"/>
              </a:rPr>
              <a:t>#T</a:t>
            </a:r>
            <a:r>
              <a:rPr lang="en-US" altLang="en-US" smtClean="0"/>
              <a:t> if the parameter is the empty list; otherwise</a:t>
            </a:r>
            <a:r>
              <a:rPr lang="en-US" altLang="en-US" smtClean="0">
                <a:latin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</a:rPr>
              <a:t>#F</a:t>
            </a:r>
            <a:endParaRPr lang="en-US" altLang="en-US" sz="2000" b="1" smtClean="0">
              <a:latin typeface="Courier New" pitchFamily="49" charset="0"/>
            </a:endParaRPr>
          </a:p>
          <a:p>
            <a:pPr marL="280988" indent="-280988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(NULL? '(()))</a:t>
            </a:r>
            <a:r>
              <a:rPr lang="en-US" altLang="en-US" sz="2000" smtClean="0">
                <a:cs typeface="Courier New" pitchFamily="49" charset="0"/>
              </a:rPr>
              <a:t> yields </a:t>
            </a:r>
            <a:r>
              <a:rPr lang="en-US" altLang="en-US" sz="2000" smtClean="0">
                <a:latin typeface="Courier New" pitchFamily="49" charset="0"/>
              </a:rPr>
              <a:t>#F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20945139-DDD6-4999-BAAE-5B54E19D19B4}" type="slidenum">
              <a:rPr lang="en-US" altLang="en-US" sz="1000">
                <a:latin typeface="Arial" charset="0"/>
              </a:rPr>
              <a:pPr/>
              <a:t>26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Scheme Function: </a:t>
            </a:r>
            <a:r>
              <a:rPr lang="en-US" altLang="en-US" smtClean="0">
                <a:latin typeface="Courier New" pitchFamily="49" charset="0"/>
              </a:rPr>
              <a:t>member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Courier New" pitchFamily="49" charset="0"/>
              </a:rPr>
              <a:t>member</a:t>
            </a:r>
            <a:r>
              <a:rPr lang="en-US" altLang="en-US" smtClean="0"/>
              <a:t> takes an atom and a simple list; returns </a:t>
            </a:r>
            <a:r>
              <a:rPr lang="en-US" altLang="en-US" sz="2400" smtClean="0">
                <a:latin typeface="Courier New" pitchFamily="49" charset="0"/>
              </a:rPr>
              <a:t>#T</a:t>
            </a:r>
            <a:r>
              <a:rPr lang="en-US" altLang="en-US" smtClean="0"/>
              <a:t> if the atom is in the list; </a:t>
            </a:r>
            <a:r>
              <a:rPr lang="en-US" altLang="en-US" sz="2400" smtClean="0">
                <a:latin typeface="Courier New" pitchFamily="49" charset="0"/>
              </a:rPr>
              <a:t>#F</a:t>
            </a:r>
            <a:r>
              <a:rPr lang="en-US" altLang="en-US" smtClean="0"/>
              <a:t> otherwise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	</a:t>
            </a:r>
            <a:r>
              <a:rPr lang="en-US" altLang="en-US" sz="2400" smtClean="0">
                <a:latin typeface="Courier New" pitchFamily="49" charset="0"/>
              </a:rPr>
              <a:t>DEFINE (member atm a_list)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(COND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((NULL? a_list) #F)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((EQ? atm (CAR lis)) #T)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((ELSE (member atm (CDR a_list)))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))</a:t>
            </a:r>
            <a:r>
              <a:rPr lang="en-US" altLang="en-US" sz="2400" b="1" smtClean="0">
                <a:latin typeface="Courier New" pitchFamily="49" charset="0"/>
              </a:rPr>
              <a:t>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87491945-D48C-43AA-AD00-C77B29A77794}" type="slidenum">
              <a:rPr lang="en-US" altLang="en-US" sz="1000">
                <a:latin typeface="Arial" charset="0"/>
              </a:rPr>
              <a:pPr/>
              <a:t>27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Example Scheme Function: </a:t>
            </a:r>
            <a:r>
              <a:rPr lang="en-US" altLang="en-US" sz="3200" smtClean="0">
                <a:latin typeface="Courier New" pitchFamily="49" charset="0"/>
              </a:rPr>
              <a:t>equalsimp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Courier New" pitchFamily="49" charset="0"/>
              </a:rPr>
              <a:t>equalsimp</a:t>
            </a:r>
            <a:r>
              <a:rPr lang="en-US" altLang="en-US" sz="2400" smtClean="0"/>
              <a:t> takes two simple lists as parameters; returns </a:t>
            </a:r>
            <a:r>
              <a:rPr lang="en-US" altLang="en-US" sz="2400" smtClean="0">
                <a:latin typeface="Courier New" pitchFamily="49" charset="0"/>
              </a:rPr>
              <a:t>#T</a:t>
            </a:r>
            <a:r>
              <a:rPr lang="en-US" altLang="en-US" sz="2400" smtClean="0"/>
              <a:t> if the two simple lists are equal; </a:t>
            </a:r>
            <a:r>
              <a:rPr lang="en-US" altLang="en-US" sz="2400" smtClean="0">
                <a:latin typeface="Courier New" pitchFamily="49" charset="0"/>
              </a:rPr>
              <a:t>#F</a:t>
            </a:r>
            <a:r>
              <a:rPr lang="en-US" altLang="en-US" sz="2400" smtClean="0"/>
              <a:t> otherwise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	</a:t>
            </a:r>
            <a:r>
              <a:rPr lang="en-US" altLang="en-US" sz="2400" smtClean="0">
                <a:latin typeface="Courier New" pitchFamily="49" charset="0"/>
              </a:rPr>
              <a:t>(DEFINE (equalsimp list1 list2)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(COND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((NULL? list1) (NULL? list2))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((NULL? list2) #F)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((EQ? (CAR list1) (CAR list2))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	(equalsimp(CDR list1)(CDR list2)))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(ELSE #F)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))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6DB421AF-1128-47FD-9075-F6E374E7CCE8}" type="slidenum">
              <a:rPr lang="en-US" altLang="en-US" sz="1000">
                <a:latin typeface="Arial" charset="0"/>
              </a:rPr>
              <a:pPr/>
              <a:t>28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Scheme Function: </a:t>
            </a:r>
            <a:r>
              <a:rPr lang="en-US" altLang="en-US" smtClean="0">
                <a:latin typeface="Courier New" pitchFamily="49" charset="0"/>
              </a:rPr>
              <a:t>equal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Courier New" pitchFamily="49" charset="0"/>
              </a:rPr>
              <a:t>equal</a:t>
            </a:r>
            <a:r>
              <a:rPr lang="en-US" altLang="en-US" sz="2400" smtClean="0"/>
              <a:t> takes two general lists as parameters;  returns </a:t>
            </a:r>
            <a:r>
              <a:rPr lang="en-US" altLang="en-US" sz="2400" smtClean="0">
                <a:latin typeface="Courier New" pitchFamily="49" charset="0"/>
              </a:rPr>
              <a:t>#T</a:t>
            </a:r>
            <a:r>
              <a:rPr lang="en-US" altLang="en-US" sz="2400" smtClean="0"/>
              <a:t> if the two lists are equal; </a:t>
            </a:r>
            <a:r>
              <a:rPr lang="en-US" altLang="en-US" sz="2400" smtClean="0">
                <a:latin typeface="Courier New" pitchFamily="49" charset="0"/>
              </a:rPr>
              <a:t>#F </a:t>
            </a:r>
            <a:r>
              <a:rPr lang="en-US" altLang="en-US" sz="2400" smtClean="0"/>
              <a:t>otherwise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(DEFINE (equal list1 list2)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  (COND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((NOT (LIST? list1))(EQ? list1 list2))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((NOT (LIST? lis2)) #F)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((NULL? list1) (NULL? list2))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((NULL? list2) #F)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((equal (CAR list1) (CAR list2))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	(equal (CDR list1) (CDR list2)))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(ELSE #F)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))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8EE49388-7FDA-4178-9F78-7852F81B35C3}" type="slidenum">
              <a:rPr lang="en-US" altLang="en-US" sz="1000">
                <a:latin typeface="Arial" charset="0"/>
              </a:rPr>
              <a:pPr/>
              <a:t>29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Scheme Function: </a:t>
            </a:r>
            <a:r>
              <a:rPr lang="en-US" altLang="en-US" smtClean="0">
                <a:latin typeface="Courier New" pitchFamily="49" charset="0"/>
              </a:rPr>
              <a:t>append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latin typeface="Courier New" pitchFamily="49" charset="0"/>
              </a:rPr>
              <a:t>append</a:t>
            </a:r>
            <a:r>
              <a:rPr lang="en-US" altLang="en-US" sz="2400" smtClean="0"/>
              <a:t> takes two lists as parameters; returns the first parameter list with the elements of the second parameter list appended at the end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(DEFINE (append list1 list2)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  (COND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((NULL? list1) list2)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(ELSE (CONS (CAR list1)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	  (append (CDR list1) list2)))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))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E3174F58-F4F0-41C8-BFAB-DF92B758E95C}" type="slidenum">
              <a:rPr lang="en-US" altLang="en-US" sz="1000">
                <a:latin typeface="Arial" charset="0"/>
              </a:rPr>
              <a:pPr/>
              <a:t>3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design of the imperative languages is based directly on the </a:t>
            </a:r>
            <a:r>
              <a:rPr lang="en-US" altLang="en-US" i="1" smtClean="0"/>
              <a:t>von Neumann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Efficiency is the primary concern, rather than the suitability of the language for software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design of the functional languages is based on </a:t>
            </a:r>
            <a:r>
              <a:rPr lang="en-US" altLang="en-US" i="1" smtClean="0"/>
              <a:t>mathematical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 solid theoretical basis that is also closer to the user, but relatively unconcerned with the architecture of the machines on which programs will run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066007E6-ADF3-4F23-9988-C2054A88271D}" type="slidenum">
              <a:rPr lang="en-US" altLang="en-US" sz="1000">
                <a:latin typeface="Arial" charset="0"/>
              </a:rPr>
              <a:pPr/>
              <a:t>30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Scheme Function: </a:t>
            </a:r>
            <a:r>
              <a:rPr lang="en-US" altLang="en-US" smtClean="0">
                <a:latin typeface="Courier New" pitchFamily="49" charset="0"/>
              </a:rPr>
              <a:t>LET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Recall that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z="2400" smtClean="0"/>
              <a:t> </a:t>
            </a:r>
            <a:r>
              <a:rPr lang="en-US" altLang="en-US" smtClean="0"/>
              <a:t>was discussed in Chapter 5</a:t>
            </a:r>
          </a:p>
          <a:p>
            <a:pPr eaLnBrk="1" hangingPunct="1"/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mtClean="0"/>
              <a:t> is actually shorthand for a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LAMBDA</a:t>
            </a:r>
            <a:r>
              <a:rPr lang="en-US" altLang="en-US" sz="2400" smtClean="0"/>
              <a:t> </a:t>
            </a:r>
            <a:r>
              <a:rPr lang="en-US" altLang="en-US" smtClean="0"/>
              <a:t>expression applied to a parameter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z="2400" smtClean="0"/>
              <a:t>   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400" smtClean="0">
                <a:latin typeface="Courier New" pitchFamily="49" charset="0"/>
              </a:rPr>
              <a:t>LET ((alpha 7))(* 5 alpha))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is the same as: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  ((LAMBDA (alpha) (* 5 alpha)) 7)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2A01EECE-71AA-438D-8F20-573091AEF215}" type="slidenum">
              <a:rPr lang="en-US" altLang="en-US" sz="1000">
                <a:latin typeface="Arial" charset="0"/>
              </a:rPr>
              <a:pPr/>
              <a:t>31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</a:rPr>
              <a:t>LET</a:t>
            </a:r>
            <a:r>
              <a:rPr lang="en-US" altLang="en-US" smtClean="0"/>
              <a:t> Example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ea typeface="MS Mincho" pitchFamily="49" charset="-128"/>
              </a:rPr>
              <a:t>(DEFINE (quadratic_roots a b c)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ea typeface="MS Mincho" pitchFamily="49" charset="-128"/>
              </a:rPr>
              <a:t>	(LET 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ea typeface="MS Mincho" pitchFamily="49" charset="-128"/>
              </a:rPr>
              <a:t>	  (root_part_over_2a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ea typeface="MS Mincho" pitchFamily="49" charset="-128"/>
              </a:rPr>
              <a:t>		(/ (SQRT (- (* b b) (* 4 a c)))(* 2 a)))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ea typeface="MS Mincho" pitchFamily="49" charset="-128"/>
              </a:rPr>
              <a:t>	  (minus_b_over_2a (/ (- 0 b) (* 2 a)))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ea typeface="MS Mincho" pitchFamily="49" charset="-128"/>
              </a:rPr>
              <a:t>	(LIST (+ minus_b_over_2a root_part_over_2a))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ea typeface="MS Mincho" pitchFamily="49" charset="-128"/>
              </a:rPr>
              <a:t>		  (- minus_b_over_2a root_part_over_2a))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ea typeface="MS Mincho" pitchFamily="49" charset="-128"/>
              </a:rPr>
              <a:t>))</a:t>
            </a:r>
            <a:endParaRPr lang="en-US" altLang="en-US" sz="200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Tail Recursion in Scheme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Definition: A function is </a:t>
            </a:r>
            <a:r>
              <a:rPr lang="en-US" altLang="en-US" i="1" smtClean="0"/>
              <a:t>tail recursive </a:t>
            </a:r>
            <a:r>
              <a:rPr lang="en-US" altLang="en-US" smtClean="0"/>
              <a:t>if its recursive call is the last operation in the function</a:t>
            </a:r>
          </a:p>
          <a:p>
            <a:r>
              <a:rPr lang="en-US" altLang="en-US" smtClean="0"/>
              <a:t>A tail recursive function can be automatically converted by a compiler to use iteration, making it faster</a:t>
            </a:r>
          </a:p>
          <a:p>
            <a:r>
              <a:rPr lang="en-US" altLang="en-US" smtClean="0"/>
              <a:t>Scheme language definition requires that Scheme language systems convert all tail recursive functions to use iteration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938ABE82-77B3-4B90-97C6-AC08301DAE16}" type="slidenum">
              <a:rPr lang="en-US" altLang="en-US" sz="1000">
                <a:latin typeface="Arial" charset="0"/>
              </a:rPr>
              <a:pPr/>
              <a:t>32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Tail Recursion in Scheme - </a:t>
            </a:r>
            <a:r>
              <a:rPr lang="en-US" altLang="en-US" sz="2400" smtClean="0"/>
              <a:t>continued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876800"/>
          </a:xfrm>
        </p:spPr>
        <p:txBody>
          <a:bodyPr/>
          <a:lstStyle/>
          <a:p>
            <a:r>
              <a:rPr lang="en-US" altLang="en-US" smtClean="0"/>
              <a:t>Example of rewriting a function to make it tail recursive, using helper a function</a:t>
            </a:r>
          </a:p>
          <a:p>
            <a:pPr>
              <a:buFontTx/>
              <a:buNone/>
            </a:pPr>
            <a:r>
              <a:rPr lang="en-US" altLang="en-US" smtClean="0"/>
              <a:t>   </a:t>
            </a:r>
            <a:r>
              <a:rPr lang="en-US" altLang="en-US" sz="2000" smtClean="0"/>
              <a:t>Original:</a:t>
            </a:r>
            <a:r>
              <a:rPr lang="en-US" altLang="en-US" smtClean="0"/>
              <a:t>         </a:t>
            </a: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(DEFINE (factorial n)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                      (IF (&lt;= n 0)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                         1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                         (* n (factorial (- n 1)))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                    ))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2000" smtClean="0">
                <a:cs typeface="Courier New" pitchFamily="49" charset="0"/>
              </a:rPr>
              <a:t>Tail recursive:</a:t>
            </a: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  (DEFINE (facthelper n factpartial)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                      (IF (&lt;= n 0)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                         factpartial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                         facthelper((- n 1) (* n factpartial)))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                    ))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                   (DEFINE (factorial n)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                      (facthelper n 1))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FontTx/>
              <a:buNone/>
            </a:pPr>
            <a:r>
              <a:rPr lang="en-US" altLang="en-US" smtClean="0"/>
              <a:t>    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5F0629D4-DFE0-4FF3-AA97-28335388E0CF}" type="slidenum">
              <a:rPr lang="en-US" altLang="en-US" sz="1000">
                <a:latin typeface="Arial" charset="0"/>
              </a:rPr>
              <a:pPr/>
              <a:t>33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8D06A06A-F53D-44BF-B7AB-8B1D67F22448}" type="slidenum">
              <a:rPr lang="en-US" altLang="en-US" sz="1000">
                <a:latin typeface="Arial" charset="0"/>
              </a:rPr>
              <a:pPr/>
              <a:t>34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Functional Form - Composition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Composition</a:t>
            </a:r>
          </a:p>
          <a:p>
            <a:pPr lvl="1" eaLnBrk="1" hangingPunct="1"/>
            <a:r>
              <a:rPr lang="en-US" altLang="en-US" sz="2000" smtClean="0"/>
              <a:t>If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altLang="en-US" sz="2000" smtClean="0"/>
              <a:t> is the composition of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altLang="en-US" sz="2000" smtClean="0"/>
              <a:t> and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h(x) = f(g(x))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(DEFINE (g x) (* 3 x))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(DEFINE (f x) (+ 2 x))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(DEFINE h x) (+ 2 (* 3 x)))</a:t>
            </a:r>
            <a:r>
              <a:rPr lang="en-US" altLang="en-US" sz="2000" smtClean="0"/>
              <a:t>  (The composition)</a:t>
            </a:r>
          </a:p>
          <a:p>
            <a:pPr lvl="1" eaLnBrk="1" hangingPunct="1"/>
            <a:r>
              <a:rPr lang="en-US" altLang="en-US" sz="2000" smtClean="0"/>
              <a:t>In Scheme, the functional composition function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compose</a:t>
            </a:r>
            <a:r>
              <a:rPr lang="en-US" altLang="en-US" sz="2000" smtClean="0"/>
              <a:t> can be written: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/>
              <a:t>  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(DEFINE (compose f g) (LAMBDA (x) (f (g x))))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((compose CAR CDR) '((a b) c d))</a:t>
            </a:r>
            <a:r>
              <a:rPr lang="en-US" altLang="en-US" sz="2000" smtClean="0">
                <a:cs typeface="Courier New" pitchFamily="49" charset="0"/>
              </a:rPr>
              <a:t> yields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c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(DEFINE (third a_list)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   ((compose CAR (compose CDR CDR)) a_list))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2000" smtClean="0"/>
              <a:t>is equivalent to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CADDR</a:t>
            </a:r>
          </a:p>
          <a:p>
            <a:pPr lvl="1" eaLnBrk="1" hangingPunct="1">
              <a:buFontTx/>
              <a:buNone/>
            </a:pPr>
            <a:endParaRPr lang="en-US" altLang="en-US" sz="2000" smtClean="0"/>
          </a:p>
          <a:p>
            <a:pPr lvl="1" eaLnBrk="1" hangingPunct="1">
              <a:buFontTx/>
              <a:buNone/>
            </a:pPr>
            <a:endParaRPr lang="en-US" altLang="en-US" sz="200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Functional Form – Apply-to-All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Apply to All - one form in Scheme is </a:t>
            </a:r>
            <a:r>
              <a:rPr lang="en-US" altLang="en-US" sz="2400" smtClean="0">
                <a:latin typeface="Courier New" pitchFamily="49" charset="0"/>
              </a:rPr>
              <a:t>map</a:t>
            </a:r>
            <a:r>
              <a:rPr lang="en-US" altLang="en-US" sz="2400" smtClean="0"/>
              <a:t> </a:t>
            </a:r>
          </a:p>
          <a:p>
            <a:pPr lvl="1" eaLnBrk="1" hangingPunct="1"/>
            <a:r>
              <a:rPr lang="en-US" altLang="en-US" sz="2000" smtClean="0"/>
              <a:t>Applies the given function to all elements of the given list; 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</a:t>
            </a:r>
            <a:r>
              <a:rPr lang="en-US" altLang="en-US" sz="1800" smtClean="0">
                <a:latin typeface="Courier New" pitchFamily="49" charset="0"/>
              </a:rPr>
              <a:t>(DEFINE (map fun a_list)</a:t>
            </a:r>
          </a:p>
          <a:p>
            <a:pPr lvl="1" eaLnBrk="1" hangingPunct="1"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	  (COND</a:t>
            </a:r>
          </a:p>
          <a:p>
            <a:pPr lvl="1" eaLnBrk="1" hangingPunct="1"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	    ((NULL? a_list) </a:t>
            </a: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en-US" sz="1800" smtClean="0">
                <a:latin typeface="Courier New" pitchFamily="49" charset="0"/>
              </a:rPr>
              <a:t>())</a:t>
            </a:r>
          </a:p>
          <a:p>
            <a:pPr lvl="1" eaLnBrk="1" hangingPunct="1"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	    (ELSE (CONS (fun (CAR a_list))</a:t>
            </a:r>
          </a:p>
          <a:p>
            <a:pPr lvl="1" eaLnBrk="1" hangingPunct="1"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				  (map fun (CDR a_list))))</a:t>
            </a:r>
          </a:p>
          <a:p>
            <a:pPr lvl="1" eaLnBrk="1" hangingPunct="1"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	))</a:t>
            </a:r>
          </a:p>
          <a:p>
            <a:pPr lvl="1" eaLnBrk="1" hangingPunct="1">
              <a:buFontTx/>
              <a:buNone/>
            </a:pPr>
            <a:endParaRPr lang="en-US" altLang="en-US" sz="180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(map (LAMBDA (num) (* num num num)) </a:t>
            </a: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en-US" sz="1800" smtClean="0">
                <a:latin typeface="Courier New" pitchFamily="49" charset="0"/>
              </a:rPr>
              <a:t>(3 4 2 6))</a:t>
            </a:r>
            <a:r>
              <a:rPr lang="en-US" altLang="en-US" sz="1800" smtClean="0"/>
              <a:t> </a:t>
            </a:r>
            <a:r>
              <a:rPr lang="en-US" altLang="en-US" sz="2000" smtClean="0"/>
              <a:t>yields</a:t>
            </a:r>
            <a:r>
              <a:rPr lang="en-US" altLang="en-US" sz="1800" smtClean="0"/>
              <a:t> </a:t>
            </a:r>
            <a:r>
              <a:rPr lang="en-US" altLang="en-US" sz="1800" smtClean="0">
                <a:latin typeface="Courier New" pitchFamily="49" charset="0"/>
              </a:rPr>
              <a:t>(27 64 8 216)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635C6C4E-5749-4F36-B958-DF44CAB68FA9}" type="slidenum">
              <a:rPr lang="en-US" altLang="en-US" sz="1000">
                <a:latin typeface="Arial" charset="0"/>
              </a:rPr>
              <a:pPr/>
              <a:t>35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6830D041-9791-46B5-8AEC-1AC4D663DCCE}" type="slidenum">
              <a:rPr lang="en-US" altLang="en-US" sz="1000">
                <a:latin typeface="Arial" charset="0"/>
              </a:rPr>
              <a:pPr/>
              <a:t>36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Functions That Build Code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It is possible in Scheme to define a function that builds Scheme code and requests its interpretation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This is possible because the interpreter is a user-available function, </a:t>
            </a:r>
            <a:r>
              <a:rPr lang="en-US" altLang="en-US" sz="2400" smtClean="0">
                <a:latin typeface="Courier New" pitchFamily="49" charset="0"/>
              </a:rPr>
              <a:t>EVAL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53C22665-1225-4AB0-BBB9-DD68D1F9400C}" type="slidenum">
              <a:rPr lang="en-US" altLang="en-US" sz="1000">
                <a:latin typeface="Arial" charset="0"/>
              </a:rPr>
              <a:pPr/>
              <a:t>37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a List of Numbers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</a:t>
            </a:r>
            <a:r>
              <a:rPr lang="en-US" altLang="en-US" sz="2200" smtClean="0">
                <a:latin typeface="Courier New" pitchFamily="49" charset="0"/>
              </a:rPr>
              <a:t>((DEFINE (adder a_list)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smtClean="0">
                <a:latin typeface="Courier New" pitchFamily="49" charset="0"/>
              </a:rPr>
              <a:t>	  (COND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smtClean="0">
                <a:latin typeface="Courier New" pitchFamily="49" charset="0"/>
              </a:rPr>
              <a:t>	    ((NULL? a_list) 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smtClean="0">
                <a:latin typeface="Courier New" pitchFamily="49" charset="0"/>
              </a:rPr>
              <a:t>	    (ELSE (EVAL (CONS '+ a_list)))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smtClean="0">
                <a:latin typeface="Courier New" pitchFamily="49" charset="0"/>
              </a:rPr>
              <a:t>	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 The parameter is a list of numbers to be added; </a:t>
            </a:r>
            <a:r>
              <a:rPr lang="en-US" altLang="en-US" sz="2200" smtClean="0">
                <a:latin typeface="Courier New" pitchFamily="49" charset="0"/>
              </a:rPr>
              <a:t>adder</a:t>
            </a:r>
            <a:r>
              <a:rPr lang="en-US" altLang="en-US" sz="2400" smtClean="0"/>
              <a:t> inserts a </a:t>
            </a:r>
            <a:r>
              <a:rPr lang="en-US" altLang="en-US" sz="2200" smtClean="0">
                <a:latin typeface="Courier New" pitchFamily="49" charset="0"/>
              </a:rPr>
              <a:t>+</a:t>
            </a:r>
            <a:r>
              <a:rPr lang="en-US" altLang="en-US" sz="2400" smtClean="0"/>
              <a:t> operator and evaluates the resulting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Use </a:t>
            </a:r>
            <a:r>
              <a:rPr lang="en-US" altLang="en-US" sz="2000" smtClean="0">
                <a:latin typeface="Courier New" pitchFamily="49" charset="0"/>
              </a:rPr>
              <a:t>CONS</a:t>
            </a:r>
            <a:r>
              <a:rPr lang="en-US" altLang="en-US" sz="2000" smtClean="0"/>
              <a:t> to insert the atom </a:t>
            </a:r>
            <a:r>
              <a:rPr lang="en-US" altLang="en-US" sz="2000" smtClean="0">
                <a:latin typeface="Courier New" pitchFamily="49" charset="0"/>
              </a:rPr>
              <a:t>+</a:t>
            </a:r>
            <a:r>
              <a:rPr lang="en-US" altLang="en-US" sz="2000" smtClean="0"/>
              <a:t> into the list of numbers.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Be sure that </a:t>
            </a:r>
            <a:r>
              <a:rPr lang="en-US" altLang="en-US" sz="2000" smtClean="0">
                <a:latin typeface="Courier New" pitchFamily="49" charset="0"/>
              </a:rPr>
              <a:t>+</a:t>
            </a:r>
            <a:r>
              <a:rPr lang="en-US" altLang="en-US" sz="2000" smtClean="0"/>
              <a:t> is quoted to prevent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Submit the new list to </a:t>
            </a:r>
            <a:r>
              <a:rPr lang="en-US" altLang="en-US" sz="2000" smtClean="0">
                <a:latin typeface="Courier New" pitchFamily="49" charset="0"/>
              </a:rPr>
              <a:t>EVAL</a:t>
            </a:r>
            <a:r>
              <a:rPr lang="en-US" altLang="en-US" sz="2000" smtClean="0"/>
              <a:t> for evaluation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005888ED-146E-43B1-A656-0FBBBF10EF78}" type="slidenum">
              <a:rPr lang="en-US" altLang="en-US" sz="1000">
                <a:latin typeface="Arial" charset="0"/>
              </a:rPr>
              <a:pPr/>
              <a:t>38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Common LISP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combination of many of the features of the popular dialects of LISP around in the early 1980s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large and complex language--the opposite of Scheme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Features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records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arrays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complex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character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powerful I/O capabilities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packages with access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iterative control statements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Common LISP </a:t>
            </a:r>
            <a:r>
              <a:rPr lang="en-US" altLang="en-US" sz="2800" smtClean="0"/>
              <a:t>(continued)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Macros</a:t>
            </a:r>
          </a:p>
          <a:p>
            <a:pPr lvl="1"/>
            <a:r>
              <a:rPr lang="en-US" altLang="en-US" smtClean="0"/>
              <a:t>Create their effect in two steps:</a:t>
            </a:r>
          </a:p>
          <a:p>
            <a:pPr lvl="2"/>
            <a:r>
              <a:rPr lang="en-US" altLang="en-US" smtClean="0"/>
              <a:t>Expand the macro</a:t>
            </a:r>
          </a:p>
          <a:p>
            <a:pPr lvl="2"/>
            <a:r>
              <a:rPr lang="en-US" altLang="en-US" smtClean="0"/>
              <a:t>Evaluate the expanded macro</a:t>
            </a:r>
          </a:p>
          <a:p>
            <a:r>
              <a:rPr lang="en-US" altLang="en-US" smtClean="0"/>
              <a:t>Some of the predefined functions of Common LISP are actually macros</a:t>
            </a:r>
          </a:p>
          <a:p>
            <a:r>
              <a:rPr lang="en-US" altLang="en-US" smtClean="0"/>
              <a:t>Users can define their own macros with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DEFMACRO</a:t>
            </a:r>
          </a:p>
          <a:p>
            <a:pPr>
              <a:buFontTx/>
              <a:buNone/>
            </a:pPr>
            <a:endParaRPr lang="en-US" altLang="en-US" smtClean="0"/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4BA1995C-B566-46CB-809C-832C512318CB}" type="slidenum">
              <a:rPr lang="en-US" altLang="en-US" sz="1000">
                <a:latin typeface="Arial" charset="0"/>
              </a:rPr>
              <a:pPr/>
              <a:t>39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14DEFB05-D78A-4A25-BF75-B64785FC93B2}" type="slidenum">
              <a:rPr lang="en-US" altLang="en-US" sz="1000">
                <a:latin typeface="Arial" charset="0"/>
              </a:rPr>
              <a:pPr/>
              <a:t>4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Mathematical Functions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mathematical function is a </a:t>
            </a:r>
            <a:r>
              <a:rPr lang="en-US" altLang="en-US" i="1" dirty="0" smtClean="0"/>
              <a:t>mapping</a:t>
            </a:r>
            <a:r>
              <a:rPr lang="en-US" altLang="en-US" dirty="0" smtClean="0"/>
              <a:t> of members of one set, called the </a:t>
            </a:r>
            <a:r>
              <a:rPr lang="en-US" altLang="en-US" i="1" dirty="0" smtClean="0">
                <a:solidFill>
                  <a:srgbClr val="FF0000"/>
                </a:solidFill>
              </a:rPr>
              <a:t>domain</a:t>
            </a:r>
            <a:r>
              <a:rPr lang="en-US" altLang="en-US" i="1" dirty="0" smtClean="0"/>
              <a:t> set</a:t>
            </a:r>
            <a:r>
              <a:rPr lang="en-US" altLang="en-US" dirty="0" smtClean="0"/>
              <a:t>, to another set, called the </a:t>
            </a:r>
            <a:r>
              <a:rPr lang="en-US" altLang="en-US" i="1" dirty="0" smtClean="0">
                <a:solidFill>
                  <a:srgbClr val="FF0000"/>
                </a:solidFill>
              </a:rPr>
              <a:t>range</a:t>
            </a:r>
            <a:r>
              <a:rPr lang="en-US" altLang="en-US" i="1" dirty="0" smtClean="0"/>
              <a:t> set</a:t>
            </a:r>
          </a:p>
          <a:p>
            <a:pPr eaLnBrk="1" hangingPunct="1"/>
            <a:r>
              <a:rPr lang="en-US" altLang="en-US" dirty="0" smtClean="0"/>
              <a:t>A </a:t>
            </a:r>
            <a:r>
              <a:rPr lang="en-US" altLang="en-US" i="1" dirty="0" smtClean="0">
                <a:solidFill>
                  <a:srgbClr val="FF0000"/>
                </a:solidFill>
              </a:rPr>
              <a:t>lambda expression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specifies the parameter(s) and the mapping of a function in the following form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ym typeface="Symbol" pitchFamily="18" charset="2"/>
              </a:rPr>
              <a:t>	</a:t>
            </a:r>
            <a:r>
              <a:rPr lang="en-US" altLang="en-US" dirty="0" smtClean="0">
                <a:latin typeface="Courier New" pitchFamily="49" charset="0"/>
                <a:sym typeface="Symbol" pitchFamily="18" charset="2"/>
              </a:rPr>
              <a:t></a:t>
            </a:r>
            <a:r>
              <a:rPr lang="en-US" altLang="en-US" dirty="0" smtClean="0">
                <a:latin typeface="Courier New" pitchFamily="49" charset="0"/>
              </a:rPr>
              <a:t>(x) x * x * x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 for the function  </a:t>
            </a:r>
            <a:r>
              <a:rPr lang="en-US" altLang="en-US" dirty="0" smtClean="0">
                <a:latin typeface="Courier New" pitchFamily="49" charset="0"/>
              </a:rPr>
              <a:t>cube(x) = x * x * x</a:t>
            </a:r>
            <a:r>
              <a:rPr lang="en-US" altLang="en-US" dirty="0" smtClean="0"/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Common LISP </a:t>
            </a:r>
            <a:r>
              <a:rPr lang="en-US" altLang="en-US" sz="2800" smtClean="0"/>
              <a:t>(continued)</a:t>
            </a:r>
            <a:endParaRPr lang="en-US" altLang="en-US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Backquote operator (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`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Similar to the Scheme’s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QUOTE</a:t>
            </a:r>
            <a:r>
              <a:rPr lang="en-US" altLang="en-US" smtClean="0"/>
              <a:t>, except that some parts of the parameter can be unquoted by preceding them with commas</a:t>
            </a:r>
          </a:p>
          <a:p>
            <a:pPr lvl="1">
              <a:buFontTx/>
              <a:buNone/>
            </a:pPr>
            <a:r>
              <a:rPr lang="en-US" altLang="en-US" smtClean="0"/>
              <a:t>  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`(a (* 3 4) c) </a:t>
            </a:r>
            <a:r>
              <a:rPr lang="en-US" altLang="en-US" smtClean="0"/>
              <a:t>evaluates to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(a (* 3 4) c)</a:t>
            </a:r>
          </a:p>
          <a:p>
            <a:pPr lvl="1">
              <a:buFontTx/>
              <a:buNone/>
            </a:pPr>
            <a:endParaRPr lang="en-US" altLang="en-US" sz="200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`(a ,(* 3 4) c)</a:t>
            </a:r>
            <a:r>
              <a:rPr lang="en-US" altLang="en-US" smtClean="0">
                <a:cs typeface="Courier New" pitchFamily="49" charset="0"/>
              </a:rPr>
              <a:t> </a:t>
            </a:r>
            <a:r>
              <a:rPr lang="en-US" altLang="en-US" smtClean="0"/>
              <a:t>evaluates to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(a 12 c)</a:t>
            </a:r>
          </a:p>
          <a:p>
            <a:pPr lvl="1">
              <a:buFontTx/>
              <a:buNone/>
            </a:pPr>
            <a:r>
              <a:rPr lang="en-US" altLang="en-US" smtClean="0"/>
              <a:t>   </a:t>
            </a:r>
          </a:p>
          <a:p>
            <a:endParaRPr lang="en-US" altLang="en-US" smtClean="0"/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02139FD7-38E1-46E7-B5CD-7568903A1BB8}" type="slidenum">
              <a:rPr lang="en-US" altLang="en-US" sz="1000">
                <a:latin typeface="Arial" charset="0"/>
              </a:rPr>
              <a:pPr/>
              <a:t>40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Common LISP </a:t>
            </a:r>
            <a:r>
              <a:rPr lang="en-US" altLang="en-US" sz="2800" smtClean="0"/>
              <a:t>(continued)</a:t>
            </a:r>
            <a:endParaRPr lang="en-US" alt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r>
              <a:rPr lang="en-US" altLang="en-US" smtClean="0"/>
              <a:t>Reader Macros</a:t>
            </a:r>
          </a:p>
          <a:p>
            <a:pPr lvl="1"/>
            <a:r>
              <a:rPr lang="en-US" altLang="en-US" sz="2000" smtClean="0"/>
              <a:t>LISP implementations have a front end called the </a:t>
            </a:r>
            <a:r>
              <a:rPr lang="en-US" altLang="en-US" sz="2000" i="1" smtClean="0"/>
              <a:t>reader</a:t>
            </a:r>
            <a:r>
              <a:rPr lang="en-US" altLang="en-US" sz="2000" smtClean="0"/>
              <a:t> that transforms LISP into a code representation. Then macro calls are expanded into the code representation. </a:t>
            </a:r>
          </a:p>
          <a:p>
            <a:pPr lvl="1"/>
            <a:r>
              <a:rPr lang="en-US" altLang="en-US" sz="2000" smtClean="0"/>
              <a:t>A reader macro is a special kind of macro that is expanded during the reader phase</a:t>
            </a:r>
          </a:p>
          <a:p>
            <a:pPr lvl="1"/>
            <a:r>
              <a:rPr lang="en-US" altLang="en-US" sz="2000" smtClean="0"/>
              <a:t>A reader macro is a definition of a single character, which is expanded into its LISP definition</a:t>
            </a:r>
          </a:p>
          <a:p>
            <a:pPr lvl="1"/>
            <a:r>
              <a:rPr lang="en-US" altLang="en-US" sz="2000" smtClean="0"/>
              <a:t>An example of a reader macro is an apostrophe character, which is expanded into a call to </a:t>
            </a: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QUOTE</a:t>
            </a:r>
          </a:p>
          <a:p>
            <a:pPr lvl="1"/>
            <a:r>
              <a:rPr lang="en-US" altLang="en-US" sz="2000" smtClean="0">
                <a:cs typeface="Courier New" pitchFamily="49" charset="0"/>
              </a:rPr>
              <a:t>Users can define their own reader macros as a kind of shorthand</a:t>
            </a:r>
          </a:p>
          <a:p>
            <a:endParaRPr lang="en-US" altLang="en-US" smtClean="0"/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8594D0A2-893D-4E11-96CD-FD0C780E4B4B}" type="slidenum">
              <a:rPr lang="en-US" altLang="en-US" sz="1000">
                <a:latin typeface="Arial" charset="0"/>
              </a:rPr>
              <a:pPr/>
              <a:t>41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Common LISP </a:t>
            </a:r>
            <a:r>
              <a:rPr lang="en-US" altLang="en-US" sz="2800" smtClean="0"/>
              <a:t>(continued)</a:t>
            </a:r>
            <a:endParaRPr lang="en-US" altLang="en-US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Common LISP has a symbol data type (similar to that of Ruby)</a:t>
            </a:r>
          </a:p>
          <a:p>
            <a:pPr lvl="1"/>
            <a:r>
              <a:rPr lang="en-US" altLang="en-US" smtClean="0"/>
              <a:t>The reserved words are symbols that evaluate to themselves</a:t>
            </a:r>
          </a:p>
          <a:p>
            <a:pPr lvl="1"/>
            <a:r>
              <a:rPr lang="en-US" altLang="en-US" smtClean="0"/>
              <a:t>Symbols are either bound or unbound</a:t>
            </a:r>
          </a:p>
          <a:p>
            <a:pPr lvl="2"/>
            <a:r>
              <a:rPr lang="en-US" altLang="en-US" smtClean="0"/>
              <a:t>Parameter symbols are bound while the function is being evaluated</a:t>
            </a:r>
          </a:p>
          <a:p>
            <a:pPr lvl="2"/>
            <a:r>
              <a:rPr lang="en-US" altLang="en-US" smtClean="0"/>
              <a:t>Symbols that are the names of imperative style variables that have been assigned values are bound</a:t>
            </a:r>
          </a:p>
          <a:p>
            <a:pPr lvl="2"/>
            <a:r>
              <a:rPr lang="en-US" altLang="en-US" smtClean="0"/>
              <a:t>All other symbols are unbound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DB5D973B-2EC3-4F7E-9980-562EB9F69179}" type="slidenum">
              <a:rPr lang="en-US" altLang="en-US" sz="1000">
                <a:latin typeface="Arial" charset="0"/>
              </a:rPr>
              <a:pPr/>
              <a:t>42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6B57C4E0-A3C8-4E89-BA81-07173A2D2706}" type="slidenum">
              <a:rPr lang="en-US" altLang="en-US" sz="1000">
                <a:latin typeface="Arial" charset="0"/>
              </a:rPr>
              <a:pPr/>
              <a:t>43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ML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305800" cy="5029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 static-scoped functional language with syntax that is closer to Pascal than to LISP</a:t>
            </a:r>
          </a:p>
          <a:p>
            <a:pPr eaLnBrk="1" hangingPunct="1"/>
            <a:r>
              <a:rPr lang="en-US" altLang="en-US" sz="2400" smtClean="0"/>
              <a:t>Uses type declarations, but also does </a:t>
            </a:r>
            <a:r>
              <a:rPr lang="en-US" altLang="en-US" sz="2400" i="1" smtClean="0"/>
              <a:t>type inferencing</a:t>
            </a:r>
            <a:r>
              <a:rPr lang="en-US" altLang="en-US" sz="2400" smtClean="0"/>
              <a:t> to determine the types of undeclared variables</a:t>
            </a:r>
          </a:p>
          <a:p>
            <a:pPr eaLnBrk="1" hangingPunct="1"/>
            <a:r>
              <a:rPr lang="en-US" altLang="en-US" sz="2400" smtClean="0"/>
              <a:t>It is strongly typed (whereas Scheme is essentially typeless) and has no type coercions</a:t>
            </a:r>
          </a:p>
          <a:p>
            <a:pPr eaLnBrk="1" hangingPunct="1"/>
            <a:r>
              <a:rPr lang="en-US" altLang="en-US" sz="2400" smtClean="0"/>
              <a:t>Does not have imperative-style variables</a:t>
            </a:r>
          </a:p>
          <a:p>
            <a:pPr eaLnBrk="1" hangingPunct="1"/>
            <a:r>
              <a:rPr lang="en-US" altLang="en-US" sz="2400" smtClean="0"/>
              <a:t>Its identifiers are untyped names for values</a:t>
            </a:r>
          </a:p>
          <a:p>
            <a:pPr eaLnBrk="1" hangingPunct="1"/>
            <a:r>
              <a:rPr lang="en-US" altLang="en-US" sz="2400" smtClean="0"/>
              <a:t>Includes exception handling and a module facility for implementing abstract data types</a:t>
            </a:r>
          </a:p>
          <a:p>
            <a:pPr eaLnBrk="1" hangingPunct="1"/>
            <a:r>
              <a:rPr lang="en-US" altLang="en-US" sz="2400" smtClean="0"/>
              <a:t>Includes lists and list operations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102EF85A-76A1-45AA-BB4C-720FF9571126}" type="slidenum">
              <a:rPr lang="en-US" altLang="en-US" sz="1000">
                <a:latin typeface="Arial" charset="0"/>
              </a:rPr>
              <a:pPr/>
              <a:t>44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ML Specifics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table called the </a:t>
            </a:r>
            <a:r>
              <a:rPr lang="en-US" altLang="en-US" sz="2400" i="1" smtClean="0"/>
              <a:t>evaluation environment </a:t>
            </a:r>
            <a:r>
              <a:rPr lang="en-US" altLang="en-US" sz="2400" smtClean="0"/>
              <a:t>stores the names of all identifiers in a program, along with their types (like a run-time symbol table)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Function declaration form: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</a:t>
            </a:r>
            <a:r>
              <a:rPr lang="en-US" altLang="en-US" sz="2400" b="1" smtClean="0">
                <a:latin typeface="Courier New" pitchFamily="49" charset="0"/>
              </a:rPr>
              <a:t>fun</a:t>
            </a:r>
            <a:r>
              <a:rPr lang="en-US" altLang="en-US" sz="2400" smtClean="0"/>
              <a:t> </a:t>
            </a:r>
            <a:r>
              <a:rPr lang="en-US" altLang="en-US" sz="2000" i="1" smtClean="0"/>
              <a:t>name</a:t>
            </a:r>
            <a:r>
              <a:rPr lang="en-US" altLang="en-US" sz="2400" smtClean="0">
                <a:latin typeface="Courier New" pitchFamily="49" charset="0"/>
              </a:rPr>
              <a:t> (</a:t>
            </a:r>
            <a:r>
              <a:rPr lang="en-US" altLang="en-US" sz="2000" i="1" smtClean="0"/>
              <a:t>formal parameters</a:t>
            </a:r>
            <a:r>
              <a:rPr lang="en-US" altLang="en-US" sz="2400" smtClean="0">
                <a:latin typeface="Courier New" pitchFamily="49" charset="0"/>
              </a:rPr>
              <a:t>) = </a:t>
            </a:r>
            <a:r>
              <a:rPr lang="en-US" altLang="en-US" sz="2000" i="1" smtClean="0"/>
              <a:t>expression</a:t>
            </a:r>
            <a:r>
              <a:rPr lang="en-US" altLang="en-US" sz="240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	e.g., </a:t>
            </a:r>
            <a:r>
              <a:rPr lang="en-US" altLang="en-US" sz="2000" b="1" smtClean="0">
                <a:latin typeface="Courier New" pitchFamily="49" charset="0"/>
              </a:rPr>
              <a:t>fun</a:t>
            </a:r>
            <a:r>
              <a:rPr lang="en-US" altLang="en-US" sz="2000" smtClean="0">
                <a:latin typeface="Courier New" pitchFamily="49" charset="0"/>
              </a:rPr>
              <a:t> cube(x : </a:t>
            </a:r>
            <a:r>
              <a:rPr lang="en-US" altLang="en-US" sz="2000" b="1" smtClean="0">
                <a:latin typeface="Courier New" pitchFamily="49" charset="0"/>
              </a:rPr>
              <a:t>int</a:t>
            </a:r>
            <a:r>
              <a:rPr lang="en-US" altLang="en-US" sz="2000" smtClean="0">
                <a:latin typeface="Courier New" pitchFamily="49" charset="0"/>
              </a:rPr>
              <a:t>) = x * x * x;</a:t>
            </a:r>
            <a:r>
              <a:rPr lang="en-US" altLang="en-US" sz="2400" smtClean="0">
                <a:latin typeface="Courier New" pitchFamily="49" charset="0"/>
              </a:rPr>
              <a:t/>
            </a:r>
            <a:br>
              <a:rPr lang="en-US" altLang="en-US" sz="2400" smtClean="0">
                <a:latin typeface="Courier New" pitchFamily="49" charset="0"/>
              </a:rPr>
            </a:br>
            <a:r>
              <a:rPr lang="en-US" altLang="en-US" sz="2400" smtClean="0">
                <a:latin typeface="Courier New" pitchFamily="49" charset="0"/>
              </a:rPr>
              <a:t/>
            </a:r>
            <a:br>
              <a:rPr lang="en-US" altLang="en-US" sz="2400" smtClean="0">
                <a:latin typeface="Courier New" pitchFamily="49" charset="0"/>
              </a:rPr>
            </a:br>
            <a:r>
              <a:rPr lang="en-US" altLang="en-US" sz="2400" smtClean="0">
                <a:latin typeface="Courier New" pitchFamily="49" charset="0"/>
              </a:rPr>
              <a:t>- </a:t>
            </a:r>
            <a:r>
              <a:rPr lang="en-US" altLang="en-US" sz="2400" smtClean="0"/>
              <a:t>The type could be attached to return value, as in</a:t>
            </a:r>
            <a:br>
              <a:rPr lang="en-US" altLang="en-US" sz="2400" smtClean="0"/>
            </a:b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fun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cube(x) :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= x * x * x;</a:t>
            </a:r>
            <a:br>
              <a:rPr lang="en-US" altLang="en-US" sz="20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smtClean="0"/>
              <a:t>- With no type specified, it would default to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     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smtClean="0"/>
              <a:t> (the default for numeric values)</a:t>
            </a:r>
            <a:br>
              <a:rPr lang="en-US" altLang="en-US" sz="2400" smtClean="0"/>
            </a:br>
            <a:r>
              <a:rPr lang="en-US" altLang="en-US" sz="2400" smtClean="0"/>
              <a:t>- User-defined overloaded functions are not allowed, so if we wanted a </a:t>
            </a:r>
            <a:r>
              <a:rPr lang="en-US" altLang="en-US" sz="2000" smtClean="0">
                <a:latin typeface="Courier New" pitchFamily="49" charset="0"/>
              </a:rPr>
              <a:t>cube</a:t>
            </a:r>
            <a:r>
              <a:rPr lang="en-US" altLang="en-US" sz="2400" smtClean="0"/>
              <a:t> function for real parameters, it would need to have a different name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9CF94E4F-8BC2-4308-8993-056F00C2F414}" type="slidenum">
              <a:rPr lang="en-US" altLang="en-US" sz="1000">
                <a:latin typeface="Arial" charset="0"/>
              </a:rPr>
              <a:pPr/>
              <a:t>45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ML Specifics </a:t>
            </a:r>
            <a:r>
              <a:rPr lang="en-US" altLang="en-US" sz="2800" smtClean="0"/>
              <a:t>(continued)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ML selection</a:t>
            </a:r>
            <a:br>
              <a:rPr lang="en-US" altLang="en-US" smtClean="0"/>
            </a:br>
            <a:r>
              <a:rPr lang="en-US" altLang="en-US" smtClean="0"/>
              <a:t>  </a:t>
            </a:r>
            <a:r>
              <a:rPr lang="en-US" altLang="en-US" sz="2000" b="1" smtClean="0">
                <a:latin typeface="Courier New" pitchFamily="49" charset="0"/>
              </a:rPr>
              <a:t>if</a:t>
            </a:r>
            <a:r>
              <a:rPr lang="en-US" altLang="en-US" smtClean="0"/>
              <a:t> </a:t>
            </a:r>
            <a:r>
              <a:rPr lang="en-US" altLang="en-US" sz="2400" i="1" smtClean="0"/>
              <a:t>expression</a:t>
            </a:r>
            <a:r>
              <a:rPr lang="en-US" altLang="en-US" smtClean="0"/>
              <a:t> </a:t>
            </a:r>
            <a:r>
              <a:rPr lang="en-US" altLang="en-US" sz="2000" b="1" smtClean="0">
                <a:latin typeface="Courier New" pitchFamily="49" charset="0"/>
              </a:rPr>
              <a:t>then</a:t>
            </a:r>
            <a:r>
              <a:rPr lang="en-US" altLang="en-US" smtClean="0"/>
              <a:t> </a:t>
            </a:r>
            <a:r>
              <a:rPr lang="en-US" altLang="en-US" sz="2400" i="1" smtClean="0"/>
              <a:t>then_expression</a:t>
            </a: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    </a:t>
            </a:r>
            <a:r>
              <a:rPr lang="en-US" altLang="en-US" sz="2000" b="1" smtClean="0">
                <a:latin typeface="Courier New" pitchFamily="49" charset="0"/>
              </a:rPr>
              <a:t>else</a:t>
            </a:r>
            <a:r>
              <a:rPr lang="en-US" altLang="en-US" smtClean="0"/>
              <a:t> </a:t>
            </a:r>
            <a:r>
              <a:rPr lang="en-US" altLang="en-US" sz="2400" i="1" smtClean="0"/>
              <a:t>else_expression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where the first expression must evaluate to a Boolean value</a:t>
            </a:r>
          </a:p>
          <a:p>
            <a:pPr eaLnBrk="1" hangingPunct="1"/>
            <a:r>
              <a:rPr lang="en-US" altLang="en-US" smtClean="0"/>
              <a:t>Pattern matching is used to allow a function to operate on different parameter forms</a:t>
            </a:r>
            <a:br>
              <a:rPr lang="en-US" altLang="en-US" smtClean="0"/>
            </a:br>
            <a:r>
              <a:rPr lang="en-US" altLang="en-US" smtClean="0"/>
              <a:t>  </a:t>
            </a:r>
            <a:r>
              <a:rPr lang="en-US" altLang="en-US" sz="2000" smtClean="0">
                <a:latin typeface="Courier New" pitchFamily="49" charset="0"/>
              </a:rPr>
              <a:t>fun fact(0) = 1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|   fact(1) = 1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 |   fact(n : </a:t>
            </a:r>
            <a:r>
              <a:rPr lang="en-US" altLang="en-US" sz="2000" b="1" smtClean="0">
                <a:latin typeface="Courier New" pitchFamily="49" charset="0"/>
              </a:rPr>
              <a:t>int</a:t>
            </a:r>
            <a:r>
              <a:rPr lang="en-US" altLang="en-US" sz="2000" smtClean="0">
                <a:latin typeface="Courier New" pitchFamily="49" charset="0"/>
              </a:rPr>
              <a:t>) : </a:t>
            </a:r>
            <a:r>
              <a:rPr lang="en-US" altLang="en-US" sz="2000" b="1" smtClean="0">
                <a:latin typeface="Courier New" pitchFamily="49" charset="0"/>
              </a:rPr>
              <a:t>int</a:t>
            </a:r>
            <a:r>
              <a:rPr lang="en-US" altLang="en-US" sz="2000" smtClean="0">
                <a:latin typeface="Courier New" pitchFamily="49" charset="0"/>
              </a:rPr>
              <a:t> = n * fact(n – 1)</a:t>
            </a:r>
            <a:endParaRPr lang="en-US" altLang="en-US" sz="200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616028F6-0AB4-45AF-97D4-1F6113761067}" type="slidenum">
              <a:rPr lang="en-US" altLang="en-US" sz="1000">
                <a:latin typeface="Arial" charset="0"/>
              </a:rPr>
              <a:pPr/>
              <a:t>46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ML Specifics </a:t>
            </a:r>
            <a:r>
              <a:rPr lang="en-US" altLang="en-US" sz="2800" smtClean="0"/>
              <a:t>(continued)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Lists</a:t>
            </a:r>
            <a:br>
              <a:rPr lang="en-US" altLang="en-US" sz="2400" smtClean="0"/>
            </a:br>
            <a:r>
              <a:rPr lang="en-US" altLang="en-US" sz="2400" smtClean="0"/>
              <a:t> Literal lists are specified in brackets</a:t>
            </a:r>
            <a:br>
              <a:rPr lang="en-US" altLang="en-US" sz="2400" smtClean="0"/>
            </a:br>
            <a:r>
              <a:rPr lang="en-US" altLang="en-US" sz="2400" smtClean="0"/>
              <a:t>  </a:t>
            </a:r>
            <a:r>
              <a:rPr lang="en-US" altLang="en-US" sz="2000" smtClean="0">
                <a:latin typeface="Courier New" pitchFamily="49" charset="0"/>
              </a:rPr>
              <a:t>[3, 5, 7]</a:t>
            </a: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</a:t>
            </a:r>
            <a:r>
              <a:rPr lang="en-US" altLang="en-US" sz="2000" smtClean="0">
                <a:latin typeface="Courier New" pitchFamily="49" charset="0"/>
              </a:rPr>
              <a:t>[]</a:t>
            </a:r>
            <a:r>
              <a:rPr lang="en-US" altLang="en-US" sz="2400" smtClean="0"/>
              <a:t> is the empty list</a:t>
            </a:r>
            <a:br>
              <a:rPr lang="en-US" altLang="en-US" sz="2400" smtClean="0"/>
            </a:br>
            <a:r>
              <a:rPr lang="en-US" altLang="en-US" sz="2400" smtClean="0"/>
              <a:t> </a:t>
            </a:r>
            <a:r>
              <a:rPr lang="en-US" altLang="en-US" sz="2000" smtClean="0">
                <a:latin typeface="Courier New" pitchFamily="49" charset="0"/>
              </a:rPr>
              <a:t>CONS</a:t>
            </a:r>
            <a:r>
              <a:rPr lang="en-US" altLang="en-US" sz="2400" smtClean="0"/>
              <a:t> is the binary infix operator, </a:t>
            </a:r>
            <a:r>
              <a:rPr lang="en-US" altLang="en-US" sz="2000" smtClean="0">
                <a:latin typeface="Courier New" pitchFamily="49" charset="0"/>
              </a:rPr>
              <a:t>::</a:t>
            </a: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</a:t>
            </a:r>
            <a:r>
              <a:rPr lang="en-US" altLang="en-US" sz="2000" smtClean="0">
                <a:latin typeface="Courier New" pitchFamily="49" charset="0"/>
              </a:rPr>
              <a:t>4 :: [3, 5, 7]</a:t>
            </a:r>
            <a:r>
              <a:rPr lang="en-US" altLang="en-US" sz="2400" smtClean="0"/>
              <a:t>, which evaluates to </a:t>
            </a:r>
            <a:r>
              <a:rPr lang="en-US" altLang="en-US" sz="1800" smtClean="0">
                <a:latin typeface="Courier New" pitchFamily="49" charset="0"/>
              </a:rPr>
              <a:t>[4, 3, 5, 7]</a:t>
            </a: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</a:t>
            </a:r>
            <a:r>
              <a:rPr lang="en-US" altLang="en-US" sz="2000" smtClean="0">
                <a:latin typeface="Courier New" pitchFamily="49" charset="0"/>
              </a:rPr>
              <a:t>CAR</a:t>
            </a:r>
            <a:r>
              <a:rPr lang="en-US" altLang="en-US" sz="2400" smtClean="0"/>
              <a:t> is the unary operator </a:t>
            </a:r>
            <a:r>
              <a:rPr lang="en-US" altLang="en-US" sz="2000" smtClean="0">
                <a:latin typeface="Courier New" pitchFamily="49" charset="0"/>
              </a:rPr>
              <a:t>hd</a:t>
            </a: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</a:t>
            </a:r>
            <a:r>
              <a:rPr lang="en-US" altLang="en-US" sz="2000" smtClean="0">
                <a:latin typeface="Courier New" pitchFamily="49" charset="0"/>
              </a:rPr>
              <a:t>CDR</a:t>
            </a:r>
            <a:r>
              <a:rPr lang="en-US" altLang="en-US" sz="2400" smtClean="0"/>
              <a:t> is the unary operator </a:t>
            </a:r>
            <a:r>
              <a:rPr lang="en-US" altLang="en-US" sz="2000" smtClean="0">
                <a:latin typeface="Courier New" pitchFamily="49" charset="0"/>
              </a:rPr>
              <a:t>tl</a:t>
            </a: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</a:t>
            </a:r>
            <a:r>
              <a:rPr lang="en-US" altLang="en-US" sz="2000" smtClean="0">
                <a:latin typeface="Courier New" pitchFamily="49" charset="0"/>
              </a:rPr>
              <a:t>fun length([]) = 0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 |   length(h :: t) = 1 + length(t);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/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 fun append([], lis2) = lis2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 |   append(h :: t, lis2) = h :: append(t, lis2);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8457FAB4-B787-4703-9B15-74980780A040}" type="slidenum">
              <a:rPr lang="en-US" altLang="en-US" sz="1000">
                <a:latin typeface="Arial" charset="0"/>
              </a:rPr>
              <a:pPr/>
              <a:t>47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ML Specifics </a:t>
            </a:r>
            <a:r>
              <a:rPr lang="en-US" altLang="en-US" sz="2800" smtClean="0"/>
              <a:t>(continued)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z="2000" b="1" smtClean="0">
                <a:latin typeface="Courier New" pitchFamily="49" charset="0"/>
              </a:rPr>
              <a:t>val</a:t>
            </a:r>
            <a:r>
              <a:rPr lang="en-US" altLang="en-US" smtClean="0"/>
              <a:t> statement binds a name to a value (similar to </a:t>
            </a:r>
            <a:r>
              <a:rPr lang="en-US" altLang="en-US" sz="2000" smtClean="0">
                <a:latin typeface="Courier New" pitchFamily="49" charset="0"/>
              </a:rPr>
              <a:t>DEFINE</a:t>
            </a:r>
            <a:r>
              <a:rPr lang="en-US" altLang="en-US" smtClean="0"/>
              <a:t> in Scheme)</a:t>
            </a:r>
            <a:br>
              <a:rPr lang="en-US" altLang="en-US" smtClean="0"/>
            </a:br>
            <a:r>
              <a:rPr lang="en-US" altLang="en-US" smtClean="0"/>
              <a:t>  </a:t>
            </a:r>
            <a:r>
              <a:rPr lang="en-US" altLang="en-US" sz="2000" b="1" smtClean="0">
                <a:latin typeface="Courier New" pitchFamily="49" charset="0"/>
              </a:rPr>
              <a:t>val</a:t>
            </a:r>
            <a:r>
              <a:rPr lang="en-US" altLang="en-US" sz="2000" smtClean="0">
                <a:latin typeface="Courier New" pitchFamily="49" charset="0"/>
              </a:rPr>
              <a:t> distance = time * speed;</a:t>
            </a:r>
          </a:p>
          <a:p>
            <a:pPr lvl="1" eaLnBrk="1" hangingPunct="1"/>
            <a:r>
              <a:rPr lang="en-US" altLang="en-US" sz="2200" smtClean="0"/>
              <a:t>As is the case with </a:t>
            </a:r>
            <a:r>
              <a:rPr lang="en-US" altLang="en-US" sz="2000" smtClean="0">
                <a:latin typeface="Courier New" pitchFamily="49" charset="0"/>
              </a:rPr>
              <a:t>DEFINE</a:t>
            </a:r>
            <a:r>
              <a:rPr lang="en-US" altLang="en-US" sz="2200" smtClean="0"/>
              <a:t>, </a:t>
            </a:r>
            <a:r>
              <a:rPr lang="en-US" altLang="en-US" sz="2000" b="1" smtClean="0">
                <a:latin typeface="Courier New" pitchFamily="49" charset="0"/>
              </a:rPr>
              <a:t>val</a:t>
            </a:r>
            <a:r>
              <a:rPr lang="en-US" altLang="en-US" sz="2200" smtClean="0"/>
              <a:t> is nothing like an assignment statement in an imperative language</a:t>
            </a:r>
          </a:p>
          <a:p>
            <a:pPr lvl="1" eaLnBrk="1" hangingPunct="1"/>
            <a:r>
              <a:rPr lang="en-US" altLang="en-US" sz="2200" smtClean="0"/>
              <a:t>If there are two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200" smtClean="0"/>
              <a:t> statements for the same identifier, the first is hidden by the second</a:t>
            </a:r>
          </a:p>
          <a:p>
            <a:pPr lvl="1" eaLnBrk="1" hangingPunct="1"/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200" smtClean="0"/>
              <a:t> statements are often used in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z="2200" smtClean="0"/>
              <a:t> constructs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   </a:t>
            </a: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let</a:t>
            </a:r>
          </a:p>
          <a:p>
            <a:pPr lvl="1" eaLnBrk="1" hangingPunct="1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 radius = 2.7</a:t>
            </a:r>
          </a:p>
          <a:p>
            <a:pPr lvl="1" eaLnBrk="1" hangingPunct="1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 pi = 3.14159</a:t>
            </a:r>
          </a:p>
          <a:p>
            <a:pPr lvl="1" eaLnBrk="1" hangingPunct="1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in</a:t>
            </a:r>
          </a:p>
          <a:p>
            <a:pPr lvl="1" eaLnBrk="1" hangingPunct="1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     pi * radius * radius</a:t>
            </a:r>
          </a:p>
          <a:p>
            <a:pPr lvl="1" eaLnBrk="1" hangingPunct="1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ML Specifics </a:t>
            </a:r>
            <a:r>
              <a:rPr lang="en-US" altLang="en-US" sz="2800" smtClean="0"/>
              <a:t>(continued)</a:t>
            </a:r>
            <a:endParaRPr lang="en-US" altLang="en-US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filter</a:t>
            </a:r>
          </a:p>
          <a:p>
            <a:pPr lvl="1"/>
            <a:r>
              <a:rPr lang="en-US" altLang="en-US" smtClean="0"/>
              <a:t>A higher-order filtering function for lists</a:t>
            </a:r>
          </a:p>
          <a:p>
            <a:pPr lvl="1"/>
            <a:r>
              <a:rPr lang="en-US" altLang="en-US" smtClean="0"/>
              <a:t>Takes a predicate function as its parameter, often in the form of a lambda expression</a:t>
            </a:r>
          </a:p>
          <a:p>
            <a:pPr lvl="1"/>
            <a:r>
              <a:rPr lang="en-US" altLang="en-US" smtClean="0"/>
              <a:t>Lambda expressions are defined like functions, except with the reserved word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fn</a:t>
            </a:r>
          </a:p>
          <a:p>
            <a:pPr lvl="1"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filter(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(x) =&gt; x &lt; 100, [25, 1, 711, 50, 100]);</a:t>
            </a:r>
          </a:p>
          <a:p>
            <a:pPr lvl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mtClean="0">
                <a:cs typeface="Courier New" pitchFamily="49" charset="0"/>
              </a:rPr>
              <a:t>This returns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[25, 1, 50]</a:t>
            </a:r>
          </a:p>
          <a:p>
            <a:pPr lvl="1">
              <a:buFontTx/>
              <a:buNone/>
            </a:pPr>
            <a:endParaRPr lang="en-US" altLang="en-US" sz="2000" smtClean="0">
              <a:latin typeface="Courier New" pitchFamily="49" charset="0"/>
              <a:cs typeface="Courier New" pitchFamily="49" charset="0"/>
            </a:endParaRPr>
          </a:p>
          <a:p>
            <a:endParaRPr lang="en-US" altLang="en-US" smtClean="0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76F3F9B1-53E9-4252-9366-320B52FB99F4}" type="slidenum">
              <a:rPr lang="en-US" altLang="en-US" sz="1000">
                <a:latin typeface="Arial" charset="0"/>
              </a:rPr>
              <a:pPr/>
              <a:t>48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ML Specifics </a:t>
            </a:r>
            <a:r>
              <a:rPr lang="en-US" altLang="en-US" sz="2800" smtClean="0"/>
              <a:t>(continued)</a:t>
            </a:r>
            <a:endParaRPr lang="en-US" altLang="en-US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map</a:t>
            </a:r>
          </a:p>
          <a:p>
            <a:pPr lvl="1"/>
            <a:r>
              <a:rPr lang="en-US" altLang="en-US" smtClean="0">
                <a:cs typeface="Courier New" pitchFamily="49" charset="0"/>
              </a:rPr>
              <a:t>A higher-order function that takes a single parameter, a function</a:t>
            </a:r>
          </a:p>
          <a:p>
            <a:pPr lvl="1"/>
            <a:r>
              <a:rPr lang="en-US" altLang="en-US" smtClean="0"/>
              <a:t>Applies the parameter function to each element of a list and returns a list of results</a:t>
            </a:r>
          </a:p>
          <a:p>
            <a:pPr lvl="1">
              <a:buFontTx/>
              <a:buNone/>
            </a:pPr>
            <a:r>
              <a:rPr lang="en-US" altLang="en-US" smtClean="0"/>
              <a:t>   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fun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cube x = x * x * x;</a:t>
            </a:r>
          </a:p>
          <a:p>
            <a:pPr lvl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cubeList = map cube;</a:t>
            </a:r>
          </a:p>
          <a:p>
            <a:pPr lvl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newList = cubeList [1, 3, 5];</a:t>
            </a:r>
          </a:p>
          <a:p>
            <a:pPr lvl="1">
              <a:buFontTx/>
              <a:buNone/>
            </a:pPr>
            <a:r>
              <a:rPr lang="en-US" altLang="en-US" smtClean="0"/>
              <a:t>   This sets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newList</a:t>
            </a:r>
            <a:r>
              <a:rPr lang="en-US" altLang="en-US" smtClean="0"/>
              <a:t> to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[1, 27, 125]</a:t>
            </a:r>
          </a:p>
          <a:p>
            <a:pPr lvl="1">
              <a:buFontTx/>
              <a:buNone/>
            </a:pPr>
            <a:r>
              <a:rPr lang="en-US" altLang="en-US" smtClean="0"/>
              <a:t>- Alternative: use a lambda expression</a:t>
            </a:r>
          </a:p>
          <a:p>
            <a:pPr lvl="1"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newList = map (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x =&gt; x * x * x, [1, 3, 5]);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47ABA4BE-4B48-42C4-A64F-CB532D1DF5DC}" type="slidenum">
              <a:rPr lang="en-US" altLang="en-US" sz="1000">
                <a:latin typeface="Arial" charset="0"/>
              </a:rPr>
              <a:pPr/>
              <a:t>49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54A93922-750E-4C55-B45D-DE4206868372}" type="slidenum">
              <a:rPr lang="en-US" altLang="en-US" sz="1000">
                <a:latin typeface="Arial" charset="0"/>
              </a:rPr>
              <a:pPr/>
              <a:t>5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Lambda Expressions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Lambda expressions describe nameless functions</a:t>
            </a:r>
          </a:p>
          <a:p>
            <a:pPr eaLnBrk="1" hangingPunct="1"/>
            <a:r>
              <a:rPr lang="en-US" altLang="en-US" smtClean="0"/>
              <a:t>Lambda expressions are applied to parameter(s) by placing the parameter(s) after the expression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e.g.,   </a:t>
            </a:r>
            <a:r>
              <a:rPr lang="en-US" altLang="en-US" smtClean="0">
                <a:latin typeface="Courier New" pitchFamily="49" charset="0"/>
              </a:rPr>
              <a:t>(</a:t>
            </a:r>
            <a:r>
              <a:rPr lang="en-US" altLang="en-US" smtClean="0">
                <a:latin typeface="Courier New" pitchFamily="49" charset="0"/>
                <a:sym typeface="Symbol" pitchFamily="18" charset="2"/>
              </a:rPr>
              <a:t></a:t>
            </a:r>
            <a:r>
              <a:rPr lang="en-US" altLang="en-US" smtClean="0">
                <a:latin typeface="Courier New" pitchFamily="49" charset="0"/>
              </a:rPr>
              <a:t>(x) x * x * x)(2)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which evaluates to </a:t>
            </a:r>
            <a:r>
              <a:rPr lang="en-US" altLang="en-US" smtClean="0">
                <a:latin typeface="Courier New" pitchFamily="49" charset="0"/>
              </a:rPr>
              <a:t>8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ML Specifics </a:t>
            </a:r>
            <a:r>
              <a:rPr lang="en-US" altLang="en-US" sz="2800" smtClean="0"/>
              <a:t>(continued)</a:t>
            </a:r>
            <a:endParaRPr lang="en-US" altLang="en-US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Function Composition</a:t>
            </a:r>
          </a:p>
          <a:p>
            <a:pPr lvl="1"/>
            <a:r>
              <a:rPr lang="en-US" altLang="en-US" smtClean="0"/>
              <a:t>Use the unary operator, </a:t>
            </a: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o</a:t>
            </a:r>
          </a:p>
          <a:p>
            <a:pPr>
              <a:buFontTx/>
              <a:buNone/>
            </a:pPr>
            <a:r>
              <a:rPr lang="en-US" altLang="en-US" smtClean="0"/>
              <a:t>       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val h = g o f;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0303E7CC-1909-4599-A744-25B708FAD4FE}" type="slidenum">
              <a:rPr lang="en-US" altLang="en-US" sz="1000">
                <a:latin typeface="Arial" charset="0"/>
              </a:rPr>
              <a:pPr/>
              <a:t>50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ML Specifics </a:t>
            </a:r>
            <a:r>
              <a:rPr lang="en-US" altLang="en-US" sz="2800" smtClean="0"/>
              <a:t>(continued)</a:t>
            </a:r>
            <a:endParaRPr lang="en-US" altLang="en-US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876800"/>
          </a:xfrm>
        </p:spPr>
        <p:txBody>
          <a:bodyPr/>
          <a:lstStyle/>
          <a:p>
            <a:r>
              <a:rPr lang="en-US" altLang="en-US" smtClean="0"/>
              <a:t>Currying</a:t>
            </a:r>
          </a:p>
          <a:p>
            <a:pPr lvl="1"/>
            <a:r>
              <a:rPr lang="en-US" altLang="en-US" sz="2000" smtClean="0"/>
              <a:t>ML functions actually take just one parameter—if more are given, it considers the parameters a tuple (commas required)</a:t>
            </a:r>
          </a:p>
          <a:p>
            <a:pPr lvl="1"/>
            <a:r>
              <a:rPr lang="en-US" altLang="en-US" sz="2000" smtClean="0"/>
              <a:t>Process of </a:t>
            </a:r>
            <a:r>
              <a:rPr lang="en-US" altLang="en-US" sz="2000" i="1" smtClean="0"/>
              <a:t>currying</a:t>
            </a:r>
            <a:r>
              <a:rPr lang="en-US" altLang="en-US" sz="2000" smtClean="0"/>
              <a:t> replaces a function with more than one parameter with a function with one parameter that returns a function that takes the other parameters of the original function</a:t>
            </a:r>
          </a:p>
          <a:p>
            <a:pPr lvl="1"/>
            <a:r>
              <a:rPr lang="en-US" altLang="en-US" sz="2000" smtClean="0"/>
              <a:t>An ML function that takes more than one parameter can be defined in curried form by leaving out the commas in the parameters</a:t>
            </a:r>
          </a:p>
          <a:p>
            <a:pPr lvl="1"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   fun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add a b = a + b;  </a:t>
            </a:r>
          </a:p>
          <a:p>
            <a:pPr lvl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000" smtClean="0"/>
              <a:t>A function with one parameter,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2000" smtClean="0"/>
              <a:t>. Returns a function that takes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en-US" sz="2000" smtClean="0"/>
              <a:t> as a parameter.   Call: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add 3 5;</a:t>
            </a:r>
          </a:p>
          <a:p>
            <a:pPr>
              <a:buFontTx/>
              <a:buNone/>
            </a:pPr>
            <a:endParaRPr lang="en-US" altLang="en-US" smtClean="0"/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9E727CF1-A6AA-4A3A-9C15-37CF2162AECA}" type="slidenum">
              <a:rPr lang="en-US" altLang="en-US" sz="1000">
                <a:latin typeface="Arial" charset="0"/>
              </a:rPr>
              <a:pPr/>
              <a:t>51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ML Specifics </a:t>
            </a:r>
            <a:r>
              <a:rPr lang="en-US" altLang="en-US" sz="2800" smtClean="0"/>
              <a:t>(continued)</a:t>
            </a:r>
            <a:endParaRPr lang="en-US" altLang="en-US" smtClean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953000"/>
          </a:xfrm>
        </p:spPr>
        <p:txBody>
          <a:bodyPr/>
          <a:lstStyle/>
          <a:p>
            <a:r>
              <a:rPr lang="en-US" altLang="en-US" smtClean="0"/>
              <a:t>Partial Evaluation</a:t>
            </a:r>
          </a:p>
          <a:p>
            <a:pPr lvl="1"/>
            <a:r>
              <a:rPr lang="en-US" altLang="en-US" smtClean="0"/>
              <a:t>Curried functions can be used to create new functions by partial evaluation</a:t>
            </a:r>
          </a:p>
          <a:p>
            <a:pPr lvl="1"/>
            <a:r>
              <a:rPr lang="en-US" altLang="en-US" smtClean="0"/>
              <a:t>Partial evaluation means that the function is evaluated with actual parameters for one or more of the leftmost actual parameters</a:t>
            </a:r>
          </a:p>
          <a:p>
            <a:pPr lvl="1">
              <a:buFontTx/>
              <a:buNone/>
            </a:pPr>
            <a:r>
              <a:rPr lang="en-US" altLang="en-US" smtClean="0"/>
              <a:t>   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fun add5 x add 5 x;</a:t>
            </a:r>
          </a:p>
          <a:p>
            <a:pPr lvl="1">
              <a:buFontTx/>
              <a:buNone/>
            </a:pPr>
            <a:r>
              <a:rPr lang="en-US" altLang="en-US" smtClean="0"/>
              <a:t>    Takes the actual parameter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altLang="en-US" smtClean="0"/>
              <a:t> and evaluates the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smtClean="0"/>
              <a:t> function with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altLang="en-US" smtClean="0"/>
              <a:t> as the value of its first formal parameter. Returns a function that adds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altLang="en-US" smtClean="0"/>
              <a:t> to its single parameter</a:t>
            </a:r>
          </a:p>
          <a:p>
            <a:pPr lvl="1">
              <a:buFontTx/>
              <a:buNone/>
            </a:pPr>
            <a:r>
              <a:rPr lang="en-US" altLang="en-US" smtClean="0"/>
              <a:t>   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num = add5 10;  (* sets num to 15 *)</a:t>
            </a:r>
          </a:p>
          <a:p>
            <a:pPr lvl="1">
              <a:buFontTx/>
              <a:buNone/>
            </a:pPr>
            <a:endParaRPr lang="en-US" altLang="en-US" smtClean="0"/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1FADC43D-A1AD-4612-80C0-D6DBFFFA6EB7}" type="slidenum">
              <a:rPr lang="en-US" altLang="en-US" sz="1000">
                <a:latin typeface="Arial" charset="0"/>
              </a:rPr>
              <a:pPr/>
              <a:t>52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0B7E426F-F34E-4340-81E8-46B5FEFFA65E}" type="slidenum">
              <a:rPr lang="en-US" altLang="en-US" sz="1000">
                <a:latin typeface="Arial" charset="0"/>
              </a:rPr>
              <a:pPr/>
              <a:t>53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Haskell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Similar to ML (syntax, static scoped, strongly typed, type inferencing, pattern matching)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Different from ML (and most other functional languages) in that it is </a:t>
            </a:r>
            <a:r>
              <a:rPr lang="en-US" altLang="en-US" sz="2000" i="1" smtClean="0"/>
              <a:t>purely</a:t>
            </a:r>
            <a:r>
              <a:rPr lang="en-US" altLang="en-US" sz="2000" smtClean="0"/>
              <a:t> functional (e.g., no variables, no assignment statements, and no side effects of any kind)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Syntax differences from ML</a:t>
            </a:r>
            <a:br>
              <a:rPr lang="en-US" altLang="en-US" sz="2000" smtClean="0"/>
            </a:br>
            <a:r>
              <a:rPr lang="en-US" altLang="en-US" sz="2000" smtClean="0"/>
              <a:t>  </a:t>
            </a:r>
            <a:r>
              <a:rPr lang="en-US" altLang="en-US" sz="2000" smtClean="0">
                <a:latin typeface="Courier New" pitchFamily="49" charset="0"/>
              </a:rPr>
              <a:t>fact 0 = 1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fact 1 = 1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 fact n = n * fact (n – 1)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/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 fib 0 = 1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 fib 1 = 1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 fib (n + 2) = fib (n + 1) + fib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/>
            </a:r>
            <a:br>
              <a:rPr lang="en-US" altLang="en-US" sz="2000" smtClean="0"/>
            </a:br>
            <a:endParaRPr lang="en-US" altLang="en-US" sz="2000" smtClean="0"/>
          </a:p>
          <a:p>
            <a:pPr lvl="1" eaLnBrk="1" hangingPunct="1">
              <a:lnSpc>
                <a:spcPct val="90000"/>
              </a:lnSpc>
            </a:pPr>
            <a:endParaRPr lang="en-US" altLang="en-US" sz="180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7C0B31BC-7E08-469C-86DC-4D62DCD585AB}" type="slidenum">
              <a:rPr lang="en-US" altLang="en-US" sz="1000">
                <a:latin typeface="Arial" charset="0"/>
              </a:rPr>
              <a:pPr/>
              <a:t>54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Function Definitions with Different Parameter Ranges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913688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 </a:t>
            </a:r>
            <a:r>
              <a:rPr lang="en-US" altLang="en-US" sz="2000" smtClean="0">
                <a:latin typeface="Courier New" pitchFamily="49" charset="0"/>
              </a:rPr>
              <a:t>fact n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 |  n == 0 =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|  n == 1 = 1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 |  n &gt; 0 = n * fact(n – 1)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/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000" smtClean="0">
                <a:latin typeface="Courier New" pitchFamily="49" charset="0"/>
              </a:rPr>
              <a:t>sub n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  | n &lt; 10	= 0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  | n &gt; 100	= 2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  | </a:t>
            </a:r>
            <a:r>
              <a:rPr lang="en-US" altLang="en-US" sz="2000" b="1" smtClean="0">
                <a:latin typeface="Courier New" pitchFamily="49" charset="0"/>
              </a:rPr>
              <a:t>otherwise</a:t>
            </a:r>
            <a:r>
              <a:rPr lang="en-US" altLang="en-US" sz="2000" smtClean="0">
                <a:latin typeface="Courier New" pitchFamily="49" charset="0"/>
              </a:rPr>
              <a:t> 	= 1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/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/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square x = x * x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- Because Haskell support polymorphism, this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        works for any numeric type of </a:t>
            </a:r>
            <a:r>
              <a:rPr lang="en-US" altLang="en-US" sz="2000" smtClean="0">
                <a:latin typeface="Courier New" pitchFamily="49" charset="0"/>
              </a:rPr>
              <a:t>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	</a:t>
            </a:r>
            <a:endParaRPr lang="en-US" altLang="en-US" sz="240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919E25D3-7673-4B9B-83D2-7E0EB7D92C99}" type="slidenum">
              <a:rPr lang="en-US" altLang="en-US" sz="1000">
                <a:latin typeface="Arial" charset="0"/>
              </a:rPr>
              <a:pPr/>
              <a:t>55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Haskell Lists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List notation: Put elements in brackets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	e.g.,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directions = ["north", "south", "east",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                  "west"]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Length: </a:t>
            </a:r>
            <a:r>
              <a:rPr lang="en-US" altLang="en-US" sz="2000" smtClean="0">
                <a:latin typeface="Courier New" pitchFamily="49" charset="0"/>
              </a:rPr>
              <a:t>#</a:t>
            </a:r>
            <a:r>
              <a:rPr lang="en-US" altLang="en-US" sz="24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	e.g.,  </a:t>
            </a:r>
            <a:r>
              <a:rPr lang="en-US" altLang="en-US" sz="2000" smtClean="0">
                <a:latin typeface="Courier New" pitchFamily="49" charset="0"/>
              </a:rPr>
              <a:t>#directions</a:t>
            </a:r>
            <a:r>
              <a:rPr lang="en-US" altLang="en-US" sz="2400" b="1" smtClean="0">
                <a:latin typeface="Courier New" pitchFamily="49" charset="0"/>
              </a:rPr>
              <a:t> </a:t>
            </a:r>
            <a:r>
              <a:rPr lang="en-US" altLang="en-US" sz="2400" smtClean="0"/>
              <a:t>is</a:t>
            </a:r>
            <a:r>
              <a:rPr lang="en-US" altLang="en-US" sz="2400" b="1" smtClean="0">
                <a:latin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</a:rPr>
              <a:t>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Arithmetic series with the </a:t>
            </a:r>
            <a:r>
              <a:rPr lang="en-US" altLang="en-US" sz="2000" smtClean="0">
                <a:latin typeface="Courier New" pitchFamily="49" charset="0"/>
              </a:rPr>
              <a:t>..</a:t>
            </a:r>
            <a:r>
              <a:rPr lang="en-US" altLang="en-US" sz="2400" smtClean="0"/>
              <a:t> operator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	e.g., </a:t>
            </a:r>
            <a:r>
              <a:rPr lang="en-US" altLang="en-US" sz="2000" smtClean="0">
                <a:latin typeface="Courier New" pitchFamily="49" charset="0"/>
              </a:rPr>
              <a:t>[2, 4..10]</a:t>
            </a:r>
            <a:r>
              <a:rPr lang="en-US" altLang="en-US" sz="2400" smtClean="0">
                <a:latin typeface="Courier New" pitchFamily="49" charset="0"/>
              </a:rPr>
              <a:t> </a:t>
            </a:r>
            <a:r>
              <a:rPr lang="en-US" altLang="en-US" sz="2400" smtClean="0"/>
              <a:t>is</a:t>
            </a:r>
            <a:r>
              <a:rPr lang="en-US" altLang="en-US" sz="2400" smtClean="0">
                <a:latin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</a:rPr>
              <a:t>[2, 4, 6, 8, 10]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Catenation is with </a:t>
            </a:r>
            <a:r>
              <a:rPr lang="en-US" altLang="en-US" sz="2400" smtClean="0">
                <a:latin typeface="Courier New" pitchFamily="49" charset="0"/>
              </a:rPr>
              <a:t>++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	e.g., </a:t>
            </a:r>
            <a:r>
              <a:rPr lang="en-US" altLang="en-US" sz="2000" smtClean="0">
                <a:latin typeface="Courier New" pitchFamily="49" charset="0"/>
              </a:rPr>
              <a:t>[1, 3] ++ [5, 7]</a:t>
            </a:r>
            <a:r>
              <a:rPr lang="en-US" altLang="en-US" sz="2400" smtClean="0"/>
              <a:t> results in </a:t>
            </a:r>
            <a:r>
              <a:rPr lang="en-US" altLang="en-US" sz="2000" smtClean="0">
                <a:latin typeface="Courier New" pitchFamily="49" charset="0"/>
              </a:rPr>
              <a:t>[1, 3, 5, 7]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>
                <a:latin typeface="Courier New" pitchFamily="49" charset="0"/>
              </a:rPr>
              <a:t>CONS</a:t>
            </a:r>
            <a:r>
              <a:rPr lang="en-US" altLang="en-US" sz="2400" smtClean="0"/>
              <a:t>, </a:t>
            </a:r>
            <a:r>
              <a:rPr lang="en-US" altLang="en-US" sz="2000" smtClean="0">
                <a:latin typeface="Courier New" pitchFamily="49" charset="0"/>
              </a:rPr>
              <a:t>CAR</a:t>
            </a:r>
            <a:r>
              <a:rPr lang="en-US" altLang="en-US" sz="2400" smtClean="0"/>
              <a:t>, </a:t>
            </a:r>
            <a:r>
              <a:rPr lang="en-US" altLang="en-US" sz="2000" smtClean="0">
                <a:latin typeface="Courier New" pitchFamily="49" charset="0"/>
              </a:rPr>
              <a:t>CDR</a:t>
            </a:r>
            <a:r>
              <a:rPr lang="en-US" altLang="en-US" sz="2400" smtClean="0"/>
              <a:t> via the colon operator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	e.g., </a:t>
            </a:r>
            <a:r>
              <a:rPr lang="en-US" altLang="en-US" sz="2000" smtClean="0">
                <a:latin typeface="Courier New" pitchFamily="49" charset="0"/>
              </a:rPr>
              <a:t>1:[3, 5, 7]</a:t>
            </a:r>
            <a:r>
              <a:rPr lang="en-US" altLang="en-US" sz="2400" smtClean="0"/>
              <a:t> results in </a:t>
            </a:r>
            <a:r>
              <a:rPr lang="en-US" altLang="en-US" sz="2000" smtClean="0">
                <a:latin typeface="Courier New" pitchFamily="49" charset="0"/>
              </a:rPr>
              <a:t>[1, 3, 5, 7]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95AB4343-3E0E-452F-80F8-97325A6B0958}" type="slidenum">
              <a:rPr lang="en-US" altLang="en-US" sz="1000">
                <a:latin typeface="Arial" charset="0"/>
              </a:rPr>
              <a:pPr/>
              <a:t>56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Haskell </a:t>
            </a:r>
            <a:r>
              <a:rPr lang="en-US" altLang="en-US" sz="2800" smtClean="0"/>
              <a:t>(continued)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mtClean="0"/>
              <a:t>Pattern Parameters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 product [] =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 product (a:x) = a * product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mtClean="0"/>
              <a:t>Factorial: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 fact n = product [1..n]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mtClean="0"/>
              <a:t>List Comprehensions (Chapter 6)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mtClean="0"/>
              <a:t>  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[n * n * n | n &lt;- [1..50]]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mtClean="0"/>
              <a:t>    </a:t>
            </a:r>
            <a:r>
              <a:rPr lang="en-US" altLang="en-US" sz="2400" smtClean="0"/>
              <a:t>The qualifier in this example has the form of a </a:t>
            </a:r>
            <a:r>
              <a:rPr lang="en-US" altLang="en-US" sz="2400" i="1" smtClean="0"/>
              <a:t>generator</a:t>
            </a:r>
            <a:r>
              <a:rPr lang="en-US" altLang="en-US" sz="2400" smtClean="0"/>
              <a:t>. It could be in the form of a test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mtClean="0"/>
              <a:t>   </a:t>
            </a: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factors n = [i | i &lt;- [1..n `</a:t>
            </a:r>
            <a:r>
              <a:rPr lang="en-US" altLang="en-US" sz="1800" b="1" smtClean="0"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` 2], n `</a:t>
            </a:r>
            <a:r>
              <a:rPr lang="en-US" altLang="en-US" sz="1800" b="1" smtClean="0">
                <a:latin typeface="Courier New" pitchFamily="49" charset="0"/>
                <a:cs typeface="Courier New" pitchFamily="49" charset="0"/>
              </a:rPr>
              <a:t>mod</a:t>
            </a: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` i == 0]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mtClean="0"/>
              <a:t>   </a:t>
            </a:r>
            <a:r>
              <a:rPr lang="en-US" altLang="en-US" sz="2400" smtClean="0"/>
              <a:t>The backticks specify the function is used as a binary operator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19E655A9-1649-480C-B9D7-8E3C6B07DCA4}" type="slidenum">
              <a:rPr lang="en-US" altLang="en-US" sz="1000">
                <a:latin typeface="Arial" charset="0"/>
              </a:rPr>
              <a:pPr/>
              <a:t>57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sort [] = []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sort (h:t) =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	sort [b | b </a:t>
            </a:r>
            <a:r>
              <a:rPr lang="en-US" altLang="en-US" sz="200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←</a:t>
            </a:r>
            <a:r>
              <a:rPr lang="en-US" altLang="en-US" sz="2000" smtClean="0">
                <a:latin typeface="Courier New" pitchFamily="49" charset="0"/>
              </a:rPr>
              <a:t> t; b &lt;= h]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 ++ [h] ++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	sort [b | b </a:t>
            </a:r>
            <a:r>
              <a:rPr lang="en-US" altLang="en-US" sz="200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←</a:t>
            </a:r>
            <a:r>
              <a:rPr lang="en-US" altLang="en-US" sz="2000" smtClean="0">
                <a:latin typeface="Courier New" pitchFamily="49" charset="0"/>
              </a:rPr>
              <a:t> t; b &gt; h]</a:t>
            </a:r>
          </a:p>
          <a:p>
            <a:pPr eaLnBrk="1" hangingPunct="1">
              <a:buFontTx/>
              <a:buNone/>
            </a:pPr>
            <a:endParaRPr lang="en-US" alt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/>
              <a:t>Illustrates the concision of Haskell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CB83CFBD-B627-4C4C-9EF3-6B7AF64810A2}" type="slidenum">
              <a:rPr lang="en-US" altLang="en-US" sz="1000">
                <a:latin typeface="Arial" charset="0"/>
              </a:rPr>
              <a:pPr/>
              <a:t>58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Lazy Evaluation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A language is </a:t>
            </a:r>
            <a:r>
              <a:rPr lang="en-US" altLang="en-US" sz="2000" i="1" smtClean="0"/>
              <a:t>strict</a:t>
            </a:r>
            <a:r>
              <a:rPr lang="en-US" altLang="en-US" sz="2000" smtClean="0"/>
              <a:t> if it requires all actual parameters to be fully evaluated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A language is </a:t>
            </a:r>
            <a:r>
              <a:rPr lang="en-US" altLang="en-US" sz="2000" i="1" smtClean="0"/>
              <a:t>nonstrict</a:t>
            </a:r>
            <a:r>
              <a:rPr lang="en-US" altLang="en-US" sz="2000" smtClean="0"/>
              <a:t> if it does not have the strict requirement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Nonstrict languages are more efficient and allow some interesting capabilities – </a:t>
            </a:r>
            <a:r>
              <a:rPr lang="en-US" altLang="en-US" sz="2000" i="1" smtClean="0"/>
              <a:t>infinite lists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Lazy evaluation - Only compute those values that are necessary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Positive numbers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positives = [0..]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Determining if </a:t>
            </a:r>
            <a:r>
              <a:rPr lang="en-US" altLang="en-US" sz="2000" smtClean="0">
                <a:latin typeface="Courier New" pitchFamily="49" charset="0"/>
              </a:rPr>
              <a:t>16</a:t>
            </a:r>
            <a:r>
              <a:rPr lang="en-US" altLang="en-US" sz="2000" smtClean="0"/>
              <a:t> is a square number</a:t>
            </a:r>
            <a:endParaRPr lang="en-US" alt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	</a:t>
            </a:r>
            <a:r>
              <a:rPr lang="en-US" altLang="en-US" sz="2000" smtClean="0">
                <a:latin typeface="Courier New" pitchFamily="49" charset="0"/>
              </a:rPr>
              <a:t>member [] b = False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member(a:x) b=(a == b)||member x 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squares = [n * n | n </a:t>
            </a:r>
            <a:r>
              <a:rPr lang="en-US" altLang="en-US" sz="200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←</a:t>
            </a:r>
            <a:r>
              <a:rPr lang="en-US" altLang="en-US" sz="2000" smtClean="0">
                <a:latin typeface="Courier New" pitchFamily="49" charset="0"/>
              </a:rPr>
              <a:t> [0..]]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member squares 16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BA20F9FB-0615-43AA-B111-14C4CE1EEE49}" type="slidenum">
              <a:rPr lang="en-US" altLang="en-US" sz="1000">
                <a:latin typeface="Arial" charset="0"/>
              </a:rPr>
              <a:pPr/>
              <a:t>59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Member Revisited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member function could be written as: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	</a:t>
            </a:r>
            <a:r>
              <a:rPr lang="en-US" altLang="en-US" sz="2000" smtClean="0">
                <a:latin typeface="Courier New" pitchFamily="49" charset="0"/>
              </a:rPr>
              <a:t>member b [] = False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member b (a:x)=(a == b) || member b 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However, this would only work if the parameter to squares was a perfect square; if not, it will keep generating them forever. The following version will always work: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	</a:t>
            </a:r>
            <a:r>
              <a:rPr lang="en-US" altLang="en-US" sz="2000" smtClean="0">
                <a:latin typeface="Courier New" pitchFamily="49" charset="0"/>
              </a:rPr>
              <a:t>member2 n (m:x)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	| m &lt; n = member2 n 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	| m == n = 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	| </a:t>
            </a:r>
            <a:r>
              <a:rPr lang="en-US" altLang="en-US" sz="2000" b="1" smtClean="0">
                <a:latin typeface="Courier New" pitchFamily="49" charset="0"/>
              </a:rPr>
              <a:t>otherwise</a:t>
            </a:r>
            <a:r>
              <a:rPr lang="en-US" altLang="en-US" sz="2000" smtClean="0">
                <a:latin typeface="Courier New" pitchFamily="49" charset="0"/>
              </a:rPr>
              <a:t> = False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EC6C9D2B-EBB1-40F0-A0A2-4882543E92F9}" type="slidenum">
              <a:rPr lang="en-US" altLang="en-US" sz="1000">
                <a:latin typeface="Arial" charset="0"/>
              </a:rPr>
              <a:pPr/>
              <a:t>6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Functional Forms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FF0000"/>
                </a:solidFill>
              </a:rPr>
              <a:t>higher-order function</a:t>
            </a:r>
            <a:r>
              <a:rPr lang="en-US" altLang="en-US" dirty="0" smtClean="0"/>
              <a:t>, or </a:t>
            </a:r>
            <a:r>
              <a:rPr lang="en-US" altLang="en-US" i="1" dirty="0" smtClean="0">
                <a:solidFill>
                  <a:srgbClr val="FF0000"/>
                </a:solidFill>
              </a:rPr>
              <a:t>functional form</a:t>
            </a:r>
            <a:r>
              <a:rPr lang="en-US" altLang="en-US" dirty="0" smtClean="0"/>
              <a:t>, is one that either takes functions as parameters or yields a function as its result, or both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F#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Based on Ocaml, which is a descendant of ML and Haskell</a:t>
            </a:r>
          </a:p>
          <a:p>
            <a:r>
              <a:rPr lang="en-US" altLang="en-US" sz="2400" smtClean="0"/>
              <a:t>Fundamentally a functional language, but with imperative features and supports OOP</a:t>
            </a:r>
          </a:p>
          <a:p>
            <a:r>
              <a:rPr lang="en-US" altLang="en-US" sz="2400" smtClean="0"/>
              <a:t>Has a full-featured IDE, an extensive library of utilities, and interoperates with other .NET languages</a:t>
            </a:r>
          </a:p>
          <a:p>
            <a:r>
              <a:rPr lang="en-US" altLang="en-US" sz="2400" smtClean="0"/>
              <a:t>Includes tuples, lists, discriminated unions, records, and both mutable and immutable arrays</a:t>
            </a:r>
          </a:p>
          <a:p>
            <a:r>
              <a:rPr lang="en-US" altLang="en-US" sz="2400" smtClean="0"/>
              <a:t>Supports generic sequences, whose values can be created with generators and through iteration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85829AF5-7B10-4F6F-9BEF-CA08AF73BBD1}" type="slidenum">
              <a:rPr lang="en-US" altLang="en-US" sz="1000">
                <a:latin typeface="Arial" charset="0"/>
              </a:rPr>
              <a:pPr/>
              <a:t>60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F# </a:t>
            </a:r>
            <a:r>
              <a:rPr lang="en-US" altLang="en-US" sz="2800" smtClean="0"/>
              <a:t>(continued)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4572000"/>
          </a:xfrm>
        </p:spPr>
        <p:txBody>
          <a:bodyPr/>
          <a:lstStyle/>
          <a:p>
            <a:r>
              <a:rPr lang="en-US" altLang="en-US" smtClean="0"/>
              <a:t>Sequences</a:t>
            </a:r>
          </a:p>
          <a:p>
            <a:pPr lvl="1">
              <a:buFontTx/>
              <a:buNone/>
            </a:pPr>
            <a:r>
              <a:rPr lang="en-US" altLang="en-US" smtClean="0"/>
              <a:t>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x = seq {1..4};;</a:t>
            </a:r>
          </a:p>
          <a:p>
            <a:pPr lvl="1"/>
            <a:r>
              <a:rPr lang="en-US" altLang="en-US" sz="2200" smtClean="0"/>
              <a:t>Generation of sequence values is lazy</a:t>
            </a:r>
          </a:p>
          <a:p>
            <a:pPr lvl="1">
              <a:buFontTx/>
              <a:buNone/>
            </a:pPr>
            <a:r>
              <a:rPr lang="en-US" altLang="en-US" smtClean="0"/>
              <a:t>  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y = seq {0..10000000};;</a:t>
            </a:r>
          </a:p>
          <a:p>
            <a:pPr lvl="1">
              <a:buFontTx/>
              <a:buNone/>
            </a:pPr>
            <a:r>
              <a:rPr lang="en-US" altLang="en-US" smtClean="0"/>
              <a:t>    Sets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en-US" smtClean="0"/>
              <a:t> to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[0; 1; 2; 3;…]</a:t>
            </a:r>
          </a:p>
          <a:p>
            <a:pPr lvl="1"/>
            <a:r>
              <a:rPr lang="en-US" altLang="en-US" sz="2200" smtClean="0"/>
              <a:t>Default stepsize is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200" smtClean="0"/>
              <a:t>, but it can be any number</a:t>
            </a:r>
          </a:p>
          <a:p>
            <a:pPr lvl="1">
              <a:buFontTx/>
              <a:buNone/>
            </a:pPr>
            <a:r>
              <a:rPr lang="en-US" altLang="en-US" smtClean="0"/>
              <a:t>  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seq1 = seq {1..2..7}</a:t>
            </a:r>
          </a:p>
          <a:p>
            <a:pPr lvl="1">
              <a:buFontTx/>
              <a:buNone/>
            </a:pPr>
            <a:r>
              <a:rPr lang="en-US" altLang="en-US" smtClean="0"/>
              <a:t>     </a:t>
            </a:r>
            <a:r>
              <a:rPr lang="en-US" altLang="en-US" sz="2200" smtClean="0"/>
              <a:t>Sets</a:t>
            </a:r>
            <a:r>
              <a:rPr lang="en-US" altLang="en-US" smtClean="0"/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seq1</a:t>
            </a:r>
            <a:r>
              <a:rPr lang="en-US" altLang="en-US" smtClean="0"/>
              <a:t> </a:t>
            </a:r>
            <a:r>
              <a:rPr lang="en-US" altLang="en-US" sz="2200" smtClean="0"/>
              <a:t>to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[1; 3; 5; 7]</a:t>
            </a:r>
          </a:p>
          <a:p>
            <a:pPr lvl="1"/>
            <a:r>
              <a:rPr lang="en-US" altLang="en-US" sz="2200" smtClean="0"/>
              <a:t>Iterators – not lazy for lists and arrays</a:t>
            </a:r>
          </a:p>
          <a:p>
            <a:pPr lvl="1">
              <a:buFontTx/>
              <a:buNone/>
            </a:pPr>
            <a:r>
              <a:rPr lang="en-US" altLang="en-US" sz="1800" b="1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cubes = seq {for i in 1..4 -&gt; (i, i * i * i)};;</a:t>
            </a:r>
          </a:p>
          <a:p>
            <a:pPr lvl="1">
              <a:buFontTx/>
              <a:buNone/>
            </a:pPr>
            <a:r>
              <a:rPr lang="en-US" altLang="en-US" smtClean="0"/>
              <a:t>  Sets cubes to </a:t>
            </a: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[(1, 1); (2, 8); (3, 27); (4, 64)]</a:t>
            </a:r>
          </a:p>
          <a:p>
            <a:endParaRPr lang="en-US" altLang="en-US" smtClean="0"/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558BD349-4E79-470A-B71F-79380621202F}" type="slidenum">
              <a:rPr lang="en-US" altLang="en-US" sz="1000">
                <a:latin typeface="Arial" charset="0"/>
              </a:rPr>
              <a:pPr/>
              <a:t>61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F# (continued)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572000"/>
          </a:xfrm>
        </p:spPr>
        <p:txBody>
          <a:bodyPr/>
          <a:lstStyle/>
          <a:p>
            <a:r>
              <a:rPr lang="en-US" altLang="en-US" smtClean="0"/>
              <a:t>Functions</a:t>
            </a:r>
          </a:p>
          <a:p>
            <a:pPr lvl="1"/>
            <a:r>
              <a:rPr lang="en-US" altLang="en-US" smtClean="0"/>
              <a:t>If named, defined with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mtClean="0"/>
              <a:t>; if lambda expressions, defined with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fun</a:t>
            </a:r>
          </a:p>
          <a:p>
            <a:pPr lvl="1">
              <a:buFontTx/>
              <a:buNone/>
            </a:pPr>
            <a:r>
              <a:rPr lang="en-US" altLang="en-US" smtClean="0"/>
              <a:t>  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fun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a b -&gt; a / b)</a:t>
            </a:r>
          </a:p>
          <a:p>
            <a:pPr lvl="1"/>
            <a:r>
              <a:rPr lang="en-US" altLang="en-US" smtClean="0"/>
              <a:t>No difference between a name defined with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mtClean="0"/>
              <a:t> and a function without parameters</a:t>
            </a:r>
          </a:p>
          <a:p>
            <a:pPr lvl="1"/>
            <a:r>
              <a:rPr lang="en-US" altLang="en-US" smtClean="0"/>
              <a:t>The extent of a function is defined by indentation</a:t>
            </a:r>
          </a:p>
          <a:p>
            <a:pPr lvl="1">
              <a:buFontTx/>
              <a:buNone/>
            </a:pPr>
            <a:r>
              <a:rPr lang="en-US" altLang="en-US" smtClean="0"/>
              <a:t>  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f =</a:t>
            </a:r>
          </a:p>
          <a:p>
            <a:pPr lvl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pi = 3.14159</a:t>
            </a:r>
          </a:p>
          <a:p>
            <a:pPr lvl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twoPi = 2.0 * pi;;</a:t>
            </a:r>
            <a:endParaRPr lang="en-US" altLang="en-US" smtClean="0"/>
          </a:p>
          <a:p>
            <a:pPr lvl="1">
              <a:buFontTx/>
              <a:buNone/>
            </a:pPr>
            <a:endParaRPr lang="en-US" altLang="en-US" smtClean="0"/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14B42C4E-809F-4101-A76E-B32BE35CEDF4}" type="slidenum">
              <a:rPr lang="en-US" altLang="en-US" sz="1000">
                <a:latin typeface="Arial" charset="0"/>
              </a:rPr>
              <a:pPr/>
              <a:t>62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F# (continued)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r>
              <a:rPr lang="en-US" altLang="en-US" smtClean="0"/>
              <a:t>Functions (continued)</a:t>
            </a:r>
          </a:p>
          <a:p>
            <a:pPr lvl="1"/>
            <a:r>
              <a:rPr lang="en-US" altLang="en-US" smtClean="0"/>
              <a:t>If a function is recursive, its definition must include the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altLang="en-US" smtClean="0"/>
              <a:t> reserved word</a:t>
            </a:r>
          </a:p>
          <a:p>
            <a:pPr lvl="1"/>
            <a:r>
              <a:rPr lang="en-US" altLang="en-US" smtClean="0"/>
              <a:t>Names in functions can be outscoped, which ends their scope</a:t>
            </a:r>
          </a:p>
          <a:p>
            <a:pPr lvl="1">
              <a:buFontTx/>
              <a:buNone/>
            </a:pPr>
            <a:r>
              <a:rPr lang="en-US" altLang="en-US" smtClean="0"/>
              <a:t>   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x4 = </a:t>
            </a:r>
          </a:p>
          <a:p>
            <a:pPr lvl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x = x * x</a:t>
            </a:r>
          </a:p>
          <a:p>
            <a:pPr lvl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x = x * x</a:t>
            </a:r>
          </a:p>
          <a:p>
            <a:pPr lvl="1">
              <a:buFontTx/>
              <a:buNone/>
            </a:pPr>
            <a:r>
              <a:rPr lang="en-US" altLang="en-US" smtClean="0"/>
              <a:t>     The first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mtClean="0"/>
              <a:t> in the body of the function creates a new version of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en-US" smtClean="0"/>
              <a:t>; this terminates the scope of the parameter; The second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mtClean="0"/>
              <a:t> in the body creates another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en-US" smtClean="0"/>
              <a:t>, terminating the scope of the second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lvl="1">
              <a:buFontTx/>
              <a:buNone/>
            </a:pPr>
            <a:endParaRPr lang="en-US" altLang="en-US" smtClean="0"/>
          </a:p>
        </p:txBody>
      </p:sp>
      <p:sp>
        <p:nvSpPr>
          <p:cNvPr id="6656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41952BC1-1D9F-44E0-BE31-91042B690466}" type="slidenum">
              <a:rPr lang="en-US" altLang="en-US" sz="1000">
                <a:latin typeface="Arial" charset="0"/>
              </a:rPr>
              <a:pPr/>
              <a:t>63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F# (continued)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Functional Operators</a:t>
            </a:r>
          </a:p>
          <a:p>
            <a:pPr lvl="1"/>
            <a:r>
              <a:rPr lang="en-US" altLang="en-US" smtClean="0"/>
              <a:t>Pipeline (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|&gt;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A binary operator that sends the value of its left operand to the last parameter of the call (the right operand)</a:t>
            </a:r>
          </a:p>
          <a:p>
            <a:pPr lvl="1">
              <a:buFontTx/>
              <a:buNone/>
            </a:pPr>
            <a:r>
              <a:rPr lang="en-US" altLang="en-US" smtClean="0"/>
              <a:t>  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myNums = [1; 2; 3; 4; 5]</a:t>
            </a:r>
          </a:p>
          <a:p>
            <a:pPr lvl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evensTimesFive = myNums</a:t>
            </a:r>
          </a:p>
          <a:p>
            <a:pPr lvl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    |&gt; List.filter (fun n -&gt; n % 2 = 0)</a:t>
            </a:r>
          </a:p>
          <a:p>
            <a:pPr lvl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    |&gt; List.map (fun n -&gt; 5 * n)</a:t>
            </a:r>
          </a:p>
          <a:p>
            <a:pPr lvl="1">
              <a:buFontTx/>
              <a:buNone/>
            </a:pPr>
            <a:r>
              <a:rPr lang="en-US" altLang="en-US" smtClean="0"/>
              <a:t>   The return value is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[10; 20]</a:t>
            </a:r>
          </a:p>
          <a:p>
            <a:pPr lvl="1">
              <a:buFontTx/>
              <a:buNone/>
            </a:pPr>
            <a:r>
              <a:rPr lang="en-US" altLang="en-US" smtClean="0"/>
              <a:t>ll</a:t>
            </a:r>
          </a:p>
          <a:p>
            <a:pPr lvl="1"/>
            <a:r>
              <a:rPr lang="en-US" altLang="en-US" smtClean="0"/>
              <a:t>;lkj;</a:t>
            </a:r>
          </a:p>
        </p:txBody>
      </p:sp>
      <p:sp>
        <p:nvSpPr>
          <p:cNvPr id="6758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F9F3A433-E236-45BB-AAB3-32FCC2F2A980}" type="slidenum">
              <a:rPr lang="en-US" altLang="en-US" sz="1000">
                <a:latin typeface="Arial" charset="0"/>
              </a:rPr>
              <a:pPr/>
              <a:t>64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F# (continued)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Functional Operators </a:t>
            </a:r>
            <a:r>
              <a:rPr lang="en-US" altLang="en-US" sz="2400" smtClean="0"/>
              <a:t>(continued)</a:t>
            </a:r>
          </a:p>
          <a:p>
            <a:pPr lvl="1"/>
            <a:r>
              <a:rPr lang="en-US" altLang="en-US" smtClean="0"/>
              <a:t>Composition (&gt;&gt;)</a:t>
            </a:r>
          </a:p>
          <a:p>
            <a:pPr lvl="2"/>
            <a:r>
              <a:rPr lang="en-US" altLang="en-US" smtClean="0"/>
              <a:t>Builds a function that applies its left operand to a given parameter (a function) and then passes the result returned from the function to its right operand (another function)</a:t>
            </a:r>
          </a:p>
          <a:p>
            <a:pPr lvl="2">
              <a:buFontTx/>
              <a:buNone/>
            </a:pPr>
            <a:r>
              <a:rPr lang="en-US" altLang="en-US" smtClean="0"/>
              <a:t>   The F# expression </a:t>
            </a:r>
            <a:r>
              <a:rPr lang="en-US" altLang="en-US" sz="1700" smtClean="0">
                <a:latin typeface="Courier New" pitchFamily="49" charset="0"/>
                <a:cs typeface="Courier New" pitchFamily="49" charset="0"/>
              </a:rPr>
              <a:t>(f &gt;&gt; g) x</a:t>
            </a:r>
            <a:r>
              <a:rPr lang="en-US" altLang="en-US" smtClean="0"/>
              <a:t> is equivalent to the mathematical expression g(f(x))</a:t>
            </a:r>
          </a:p>
          <a:p>
            <a:r>
              <a:rPr lang="en-US" altLang="en-US" smtClean="0"/>
              <a:t>Curried Functions</a:t>
            </a:r>
          </a:p>
          <a:p>
            <a:pPr>
              <a:buFontTx/>
              <a:buNone/>
            </a:pPr>
            <a:r>
              <a:rPr lang="en-US" altLang="en-US" smtClean="0"/>
              <a:t>    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add a b = a + b;;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add5 = add 5;;</a:t>
            </a:r>
          </a:p>
          <a:p>
            <a:pPr>
              <a:buFontTx/>
              <a:buNone/>
            </a:pP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686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431E5650-F2F8-4764-A7C9-E7539C12EC6C}" type="slidenum">
              <a:rPr lang="en-US" altLang="en-US" sz="1000">
                <a:latin typeface="Arial" charset="0"/>
              </a:rPr>
              <a:pPr/>
              <a:t>65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F# (continued)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Why F# is Interesting:</a:t>
            </a:r>
          </a:p>
          <a:p>
            <a:pPr lvl="1"/>
            <a:r>
              <a:rPr lang="en-US" altLang="en-US" smtClean="0"/>
              <a:t>It builds on previous functional languages</a:t>
            </a:r>
          </a:p>
          <a:p>
            <a:pPr lvl="1"/>
            <a:r>
              <a:rPr lang="en-US" altLang="en-US" smtClean="0"/>
              <a:t>It supports virtually all programming methodologies in widespread use today</a:t>
            </a:r>
          </a:p>
          <a:p>
            <a:pPr lvl="1"/>
            <a:r>
              <a:rPr lang="en-US" altLang="en-US" smtClean="0"/>
              <a:t>It is the first functional language that is designed for interoperability with other widely used languages</a:t>
            </a:r>
          </a:p>
          <a:p>
            <a:pPr lvl="1"/>
            <a:r>
              <a:rPr lang="en-US" altLang="en-US" smtClean="0"/>
              <a:t>At its release, it had an elaborate and well-developed IDE and library of utility software</a:t>
            </a:r>
          </a:p>
        </p:txBody>
      </p:sp>
      <p:sp>
        <p:nvSpPr>
          <p:cNvPr id="6963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1B19D4AF-ABAC-4F5D-A4F1-A1E2B9F2FA7D}" type="slidenum">
              <a:rPr lang="en-US" altLang="en-US" sz="1000">
                <a:latin typeface="Arial" charset="0"/>
              </a:rPr>
              <a:pPr/>
              <a:t>66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17460EA6-27AF-486F-85B8-6875AEDB561F}" type="slidenum">
              <a:rPr lang="en-US" altLang="en-US" sz="1000">
                <a:latin typeface="Arial" charset="0"/>
              </a:rPr>
              <a:pPr/>
              <a:t>67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Support for Functional Programming in Primarily Imperative Languages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Support for functional programming is increasingly creeping into imperative languages</a:t>
            </a:r>
          </a:p>
          <a:p>
            <a:pPr lvl="1" eaLnBrk="1" hangingPunct="1"/>
            <a:r>
              <a:rPr lang="en-US" altLang="en-US" smtClean="0"/>
              <a:t>Anonymous functions (lambda expressions)</a:t>
            </a:r>
          </a:p>
          <a:p>
            <a:pPr lvl="2" eaLnBrk="1" hangingPunct="1"/>
            <a:r>
              <a:rPr lang="en-US" altLang="en-US" smtClean="0"/>
              <a:t>JavaScript: leave the name out of a function definition</a:t>
            </a:r>
          </a:p>
          <a:p>
            <a:pPr lvl="2" eaLnBrk="1" hangingPunct="1"/>
            <a:r>
              <a:rPr lang="en-US" altLang="en-US" smtClean="0"/>
              <a:t>C#: </a:t>
            </a:r>
            <a:r>
              <a:rPr lang="en-US" altLang="en-US" sz="1700" smtClean="0">
                <a:latin typeface="Courier New" pitchFamily="49" charset="0"/>
                <a:cs typeface="Courier New" pitchFamily="49" charset="0"/>
              </a:rPr>
              <a:t>i =&gt; (i % 2) == 0</a:t>
            </a:r>
            <a:r>
              <a:rPr lang="en-US" altLang="en-US" smtClean="0"/>
              <a:t> (returns true or false depending on whether the parameter is even or odd)</a:t>
            </a:r>
          </a:p>
          <a:p>
            <a:pPr lvl="2" eaLnBrk="1" hangingPunct="1"/>
            <a:r>
              <a:rPr lang="en-US" altLang="en-US" smtClean="0"/>
              <a:t>Python: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lambda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a, b : 2 * a  - b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r>
              <a:rPr lang="en-US" altLang="en-US" sz="3200" smtClean="0"/>
              <a:t>Support for Functional Programming in Primarily Imperative Languages </a:t>
            </a:r>
            <a:r>
              <a:rPr lang="en-US" altLang="en-US" sz="2000" smtClean="0"/>
              <a:t>(continued)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4572000"/>
          </a:xfrm>
        </p:spPr>
        <p:txBody>
          <a:bodyPr/>
          <a:lstStyle/>
          <a:p>
            <a:r>
              <a:rPr lang="en-US" altLang="en-US" sz="2400" smtClean="0"/>
              <a:t>Python supports the higher-order functions filter and map (often use lambda expressions as their first parameters)</a:t>
            </a:r>
          </a:p>
          <a:p>
            <a:pPr>
              <a:buFontTx/>
              <a:buNone/>
            </a:pPr>
            <a:r>
              <a:rPr lang="en-US" altLang="en-US" smtClean="0"/>
              <a:t>    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lambda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x : x ** 3, [2, 4, 6, 8])</a:t>
            </a:r>
          </a:p>
          <a:p>
            <a:pPr>
              <a:buFontTx/>
              <a:buNone/>
            </a:pPr>
            <a:r>
              <a:rPr lang="en-US" altLang="en-US" sz="2000" smtClean="0">
                <a:cs typeface="Courier New" pitchFamily="49" charset="0"/>
              </a:rPr>
              <a:t>       Returns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[8, 64, 216, 512]</a:t>
            </a:r>
          </a:p>
          <a:p>
            <a:r>
              <a:rPr lang="en-US" altLang="en-US" sz="2400" smtClean="0"/>
              <a:t>Python supports partial function applications</a:t>
            </a:r>
          </a:p>
          <a:p>
            <a:pPr>
              <a:buFontTx/>
              <a:buNone/>
            </a:pPr>
            <a:r>
              <a:rPr lang="en-US" altLang="en-US" smtClean="0"/>
              <a:t>   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operator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add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add5 = partial (add, 5)</a:t>
            </a:r>
          </a:p>
          <a:p>
            <a:pPr>
              <a:buFontTx/>
              <a:buNone/>
            </a:pPr>
            <a:r>
              <a:rPr lang="en-US" altLang="en-US" sz="2400" smtClean="0"/>
              <a:t>   (the first line imports </a:t>
            </a:r>
            <a:r>
              <a:rPr lang="en-US" altLang="en-US" sz="2400" smtClean="0">
                <a:cs typeface="Courier New" pitchFamily="49" charset="0"/>
              </a:rPr>
              <a:t>add</a:t>
            </a:r>
            <a:r>
              <a:rPr lang="en-US" altLang="en-US" sz="2400" smtClean="0"/>
              <a:t> as a function)</a:t>
            </a:r>
          </a:p>
          <a:p>
            <a:pPr>
              <a:buFontTx/>
              <a:buNone/>
            </a:pPr>
            <a:r>
              <a:rPr lang="en-US" altLang="en-US" sz="2400" smtClean="0"/>
              <a:t>    Use: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add5(15)</a:t>
            </a:r>
          </a:p>
          <a:p>
            <a:pPr>
              <a:buFontTx/>
              <a:buNone/>
            </a:pPr>
            <a:endParaRPr lang="en-US" altLang="en-US" smtClean="0"/>
          </a:p>
        </p:txBody>
      </p:sp>
      <p:sp>
        <p:nvSpPr>
          <p:cNvPr id="7168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E36C5F80-A3C3-47DB-8DC5-83D929B8C688}" type="slidenum">
              <a:rPr lang="en-US" altLang="en-US" sz="1000">
                <a:latin typeface="Arial" charset="0"/>
              </a:rPr>
              <a:pPr/>
              <a:t>68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Support for Functional Programming in Primarily Imperative Languages </a:t>
            </a:r>
            <a:r>
              <a:rPr lang="en-US" altLang="en-US" sz="2400" smtClean="0"/>
              <a:t>(continued)</a:t>
            </a:r>
            <a:endParaRPr lang="en-US" altLang="en-US" smtClean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Ruby Blocks</a:t>
            </a:r>
          </a:p>
          <a:p>
            <a:pPr lvl="1"/>
            <a:r>
              <a:rPr lang="en-US" altLang="en-US" smtClean="0"/>
              <a:t>Are effectively subprograms that are sent to methods, which makes the method a higher-order subprogram</a:t>
            </a:r>
          </a:p>
          <a:p>
            <a:pPr lvl="1"/>
            <a:r>
              <a:rPr lang="en-US" altLang="en-US" smtClean="0"/>
              <a:t>A block can be converted to a subprogram object with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lambda</a:t>
            </a:r>
          </a:p>
          <a:p>
            <a:pPr lvl="1">
              <a:buFontTx/>
              <a:buNone/>
            </a:pPr>
            <a:r>
              <a:rPr lang="en-US" altLang="en-US" smtClean="0"/>
              <a:t>   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times =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lambda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{|a, b| a * b}</a:t>
            </a:r>
          </a:p>
          <a:p>
            <a:pPr lvl="1">
              <a:buFontTx/>
              <a:buNone/>
            </a:pPr>
            <a:r>
              <a:rPr lang="en-US" altLang="en-US" smtClean="0"/>
              <a:t>    Use: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x = times.(3, 4)</a:t>
            </a:r>
            <a:r>
              <a:rPr lang="en-US" altLang="en-US" smtClean="0"/>
              <a:t>  (sets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en-US" smtClean="0"/>
              <a:t> to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12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Times can be curried with</a:t>
            </a:r>
          </a:p>
          <a:p>
            <a:pPr lvl="1">
              <a:buFontTx/>
              <a:buNone/>
            </a:pPr>
            <a:r>
              <a:rPr lang="en-US" altLang="en-US" smtClean="0"/>
              <a:t>   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times5 = times.curry.(5)</a:t>
            </a:r>
          </a:p>
          <a:p>
            <a:pPr lvl="1">
              <a:buFontTx/>
              <a:buNone/>
            </a:pPr>
            <a:r>
              <a:rPr lang="en-US" altLang="en-US" smtClean="0"/>
              <a:t>    Use: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x5 = times5.(3)</a:t>
            </a:r>
            <a:r>
              <a:rPr lang="en-US" altLang="en-US" smtClean="0"/>
              <a:t>  (sets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x5</a:t>
            </a:r>
            <a:r>
              <a:rPr lang="en-US" altLang="en-US" smtClean="0"/>
              <a:t> to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altLang="en-US" smtClean="0"/>
              <a:t>)</a:t>
            </a:r>
          </a:p>
          <a:p>
            <a:pPr lvl="1">
              <a:buFontTx/>
              <a:buNone/>
            </a:pPr>
            <a:endParaRPr lang="en-US" altLang="en-US" smtClean="0"/>
          </a:p>
        </p:txBody>
      </p:sp>
      <p:sp>
        <p:nvSpPr>
          <p:cNvPr id="7270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603AAC7C-762B-4634-A2AF-85EA0A70D063}" type="slidenum">
              <a:rPr lang="en-US" altLang="en-US" sz="1000">
                <a:latin typeface="Arial" charset="0"/>
              </a:rPr>
              <a:pPr/>
              <a:t>69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614CD36E-D700-461C-A2C0-0A1888CA1ADD}" type="slidenum">
              <a:rPr lang="en-US" altLang="en-US" sz="1000">
                <a:latin typeface="Arial" charset="0"/>
              </a:rPr>
              <a:pPr/>
              <a:t>7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Function </a:t>
            </a:r>
            <a:r>
              <a:rPr lang="en-US" altLang="en-US" dirty="0" smtClean="0">
                <a:solidFill>
                  <a:srgbClr val="FF0000"/>
                </a:solidFill>
              </a:rPr>
              <a:t>Composition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functional form that takes two functions as parameters and yields a function whose value is the first actual parameter function applied to the application of the second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Form: </a:t>
            </a:r>
            <a:r>
              <a:rPr lang="en-US" altLang="en-US" smtClean="0">
                <a:latin typeface="Courier New" pitchFamily="49" charset="0"/>
              </a:rPr>
              <a:t>h </a:t>
            </a:r>
            <a:r>
              <a:rPr lang="en-US" altLang="en-US" smtClean="0">
                <a:latin typeface="Courier New" pitchFamily="49" charset="0"/>
                <a:sym typeface="Symbol" pitchFamily="18" charset="2"/>
              </a:rPr>
              <a:t></a:t>
            </a:r>
            <a:r>
              <a:rPr lang="en-US" altLang="en-US" smtClean="0">
                <a:latin typeface="Courier New" pitchFamily="49" charset="0"/>
              </a:rPr>
              <a:t> f ° g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which means </a:t>
            </a:r>
            <a:r>
              <a:rPr lang="en-US" altLang="en-US" smtClean="0">
                <a:latin typeface="Courier New" pitchFamily="49" charset="0"/>
              </a:rPr>
              <a:t>h (x) </a:t>
            </a:r>
            <a:r>
              <a:rPr lang="en-US" altLang="en-US" smtClean="0">
                <a:latin typeface="Courier New" pitchFamily="49" charset="0"/>
                <a:sym typeface="Symbol" pitchFamily="18" charset="2"/>
              </a:rPr>
              <a:t></a:t>
            </a:r>
            <a:r>
              <a:rPr lang="en-US" altLang="en-US" smtClean="0">
                <a:latin typeface="Courier New" pitchFamily="49" charset="0"/>
                <a:sym typeface="Math1" pitchFamily="2" charset="2"/>
              </a:rPr>
              <a:t> </a:t>
            </a:r>
            <a:r>
              <a:rPr lang="en-US" altLang="en-US" smtClean="0">
                <a:latin typeface="Courier New" pitchFamily="49" charset="0"/>
              </a:rPr>
              <a:t>f ( g ( x))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For </a:t>
            </a:r>
            <a:r>
              <a:rPr lang="en-US" altLang="en-US" sz="2400" smtClean="0">
                <a:latin typeface="Courier New" pitchFamily="49" charset="0"/>
              </a:rPr>
              <a:t>f (x) </a:t>
            </a:r>
            <a:r>
              <a:rPr lang="en-US" altLang="en-US" sz="2400" smtClean="0">
                <a:latin typeface="Courier New" pitchFamily="49" charset="0"/>
                <a:sym typeface="Symbol" pitchFamily="18" charset="2"/>
              </a:rPr>
              <a:t></a:t>
            </a:r>
            <a:r>
              <a:rPr lang="en-US" altLang="en-US" sz="2400" smtClean="0">
                <a:latin typeface="Courier New" pitchFamily="49" charset="0"/>
              </a:rPr>
              <a:t> x + 2</a:t>
            </a:r>
            <a:r>
              <a:rPr lang="en-US" altLang="en-US" smtClean="0"/>
              <a:t>  and  </a:t>
            </a:r>
            <a:r>
              <a:rPr lang="en-US" altLang="en-US" sz="2400" smtClean="0">
                <a:latin typeface="Courier New" pitchFamily="49" charset="0"/>
              </a:rPr>
              <a:t>g (x) </a:t>
            </a:r>
            <a:r>
              <a:rPr lang="en-US" altLang="en-US" sz="2400" smtClean="0">
                <a:latin typeface="Courier New" pitchFamily="49" charset="0"/>
                <a:sym typeface="Symbol" pitchFamily="18" charset="2"/>
              </a:rPr>
              <a:t></a:t>
            </a:r>
            <a:r>
              <a:rPr lang="en-US" altLang="en-US" sz="2400" smtClean="0">
                <a:latin typeface="Courier New" pitchFamily="49" charset="0"/>
              </a:rPr>
              <a:t> 3 * x</a:t>
            </a:r>
            <a:r>
              <a:rPr lang="en-US" altLang="en-US" smtClean="0"/>
              <a:t>,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z="2400" smtClean="0">
                <a:latin typeface="Courier New" pitchFamily="49" charset="0"/>
              </a:rPr>
              <a:t>h </a:t>
            </a:r>
            <a:r>
              <a:rPr lang="en-US" altLang="en-US" sz="2400" smtClean="0">
                <a:latin typeface="Courier New" pitchFamily="49" charset="0"/>
                <a:sym typeface="Symbol" pitchFamily="18" charset="2"/>
              </a:rPr>
              <a:t></a:t>
            </a:r>
            <a:r>
              <a:rPr lang="en-US" altLang="en-US" sz="2400" smtClean="0">
                <a:latin typeface="Courier New" pitchFamily="49" charset="0"/>
              </a:rPr>
              <a:t> f ° g</a:t>
            </a:r>
            <a:r>
              <a:rPr lang="en-US" altLang="en-US" smtClean="0"/>
              <a:t> yields </a:t>
            </a:r>
            <a:r>
              <a:rPr lang="en-US" altLang="en-US" sz="2400" smtClean="0">
                <a:latin typeface="Courier New" pitchFamily="49" charset="0"/>
              </a:rPr>
              <a:t>(3 * x)+ 2</a:t>
            </a:r>
            <a:endParaRPr lang="en-US" altLang="en-US" smtClean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6A4812DE-7CC3-4E96-B39A-3B7F4D4D34E9}" type="slidenum">
              <a:rPr lang="en-US" altLang="en-US" sz="1000">
                <a:latin typeface="Arial" charset="0"/>
              </a:rPr>
              <a:pPr/>
              <a:t>70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Comparing Functional and Imperative Languages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416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Imperative Languages: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Efficient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Complex semantics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Complex syntax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Concurrency is programmer designed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Functional Languages: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Simple semantics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Simple syntax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Less efficient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Programs can automatically be made concurrent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C71FD65D-CD1A-4CA9-848F-92105326D8CB}" type="slidenum">
              <a:rPr lang="en-US" altLang="en-US" sz="1000">
                <a:latin typeface="Arial" charset="0"/>
              </a:rPr>
              <a:pPr/>
              <a:t>71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Functional programming languages use function application, conditional expressions, recursion, and functional forms to control program execution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LISP began as a purely functional language and later included imperative features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Scheme is a relatively simple dialect of LISP that uses static scoping exclusively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Common LISP is a large LISP-based language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ML is a static-scoped and strongly typed functional language that uses type inference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Haskell is a lazy functional language supporting infinite lists and set comprehension.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F# is a .NET functional language that also supports imperative and object-oriented programming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Some primarily imperative languages now incorporate some support for functional programming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Purely functional languages have advantages over imperative alternatives, but still are not very widely used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E552C35C-8662-47C1-8093-4E2DD76E455F}" type="slidenum">
              <a:rPr lang="en-US" altLang="en-US" sz="1000">
                <a:latin typeface="Arial" charset="0"/>
              </a:rPr>
              <a:pPr/>
              <a:t>8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Apply-to-all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functional form that takes a single function as a parameter and yields a list of values obtained by applying the given function to each element of a list of parameters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Form: </a:t>
            </a:r>
            <a:r>
              <a:rPr lang="en-US" altLang="en-US" dirty="0" smtClean="0">
                <a:sym typeface="Symbol" pitchFamily="18" charset="2"/>
              </a:rPr>
              <a:t></a:t>
            </a: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	For </a:t>
            </a:r>
            <a:r>
              <a:rPr lang="en-US" altLang="en-US" dirty="0" smtClean="0">
                <a:latin typeface="Courier New" pitchFamily="49" charset="0"/>
              </a:rPr>
              <a:t>h(x) </a:t>
            </a:r>
            <a:r>
              <a:rPr lang="en-US" altLang="en-US" dirty="0" smtClean="0">
                <a:latin typeface="Courier New" pitchFamily="49" charset="0"/>
                <a:sym typeface="Symbol" pitchFamily="18" charset="2"/>
              </a:rPr>
              <a:t></a:t>
            </a:r>
            <a:r>
              <a:rPr lang="en-US" altLang="en-US" dirty="0" smtClean="0">
                <a:latin typeface="Courier New" pitchFamily="49" charset="0"/>
              </a:rPr>
              <a:t> x * x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itchFamily="49" charset="0"/>
                <a:sym typeface="Symbol" pitchFamily="18" charset="2"/>
              </a:rPr>
              <a:t></a:t>
            </a:r>
            <a:r>
              <a:rPr lang="en-US" altLang="en-US" dirty="0" smtClean="0">
                <a:latin typeface="Courier New" pitchFamily="49" charset="0"/>
              </a:rPr>
              <a:t>(h, (2, 3, 4)) </a:t>
            </a:r>
            <a:r>
              <a:rPr lang="en-US" altLang="en-US" dirty="0" smtClean="0"/>
              <a:t> yields  </a:t>
            </a:r>
            <a:r>
              <a:rPr lang="en-US" altLang="en-US" dirty="0" smtClean="0">
                <a:latin typeface="Courier New" pitchFamily="49" charset="0"/>
              </a:rPr>
              <a:t>(4, 9, 16)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63D05D9B-F346-4536-AFA4-F7723734F771}" type="slidenum">
              <a:rPr lang="en-US" altLang="en-US" sz="1000">
                <a:latin typeface="Arial" charset="0"/>
              </a:rPr>
              <a:pPr/>
              <a:t>9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Fundamentals of Functional Programming Languages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 sz="2200" smtClean="0"/>
              <a:t>The objective of the design of a FPL is to mimic mathematical functions to the greatest extent possible</a:t>
            </a:r>
          </a:p>
          <a:p>
            <a:pPr eaLnBrk="1" hangingPunct="1"/>
            <a:r>
              <a:rPr lang="en-US" altLang="en-US" sz="2200" smtClean="0"/>
              <a:t>The basic process of computation is fundamentally different in a FPL than in an imperative language</a:t>
            </a:r>
          </a:p>
          <a:p>
            <a:pPr lvl="1" eaLnBrk="1" hangingPunct="1"/>
            <a:r>
              <a:rPr lang="en-US" altLang="en-US" sz="2000" smtClean="0"/>
              <a:t>In an imperative language, operations are done and the results are stored in variables for later use</a:t>
            </a:r>
          </a:p>
          <a:p>
            <a:pPr lvl="1" eaLnBrk="1" hangingPunct="1"/>
            <a:r>
              <a:rPr lang="en-US" altLang="en-US" sz="2000" smtClean="0"/>
              <a:t>Management of variables is a constant concern and source of complexity for imperative programming</a:t>
            </a:r>
          </a:p>
          <a:p>
            <a:pPr eaLnBrk="1" hangingPunct="1"/>
            <a:r>
              <a:rPr lang="en-US" altLang="en-US" sz="2200" smtClean="0"/>
              <a:t>In an FPL, variables are not necessary, as is the case in mathematics</a:t>
            </a:r>
          </a:p>
          <a:p>
            <a:pPr eaLnBrk="1" hangingPunct="1"/>
            <a:r>
              <a:rPr lang="en-US" altLang="en-US" sz="2200" i="1" smtClean="0"/>
              <a:t>Referential Transparency </a:t>
            </a:r>
            <a:r>
              <a:rPr lang="en-US" altLang="en-US" sz="2200" smtClean="0"/>
              <a:t>- In an FPL, the evaluation of a function always produces the same result given the same parameters</a:t>
            </a:r>
          </a:p>
          <a:p>
            <a:pPr eaLnBrk="1" hangingPunct="1"/>
            <a:endParaRPr lang="en-US" altLang="en-US" sz="2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1996</TotalTime>
  <Words>4524</Words>
  <Application>Microsoft Office PowerPoint</Application>
  <PresentationFormat>On-screen Show (4:3)</PresentationFormat>
  <Paragraphs>744</Paragraphs>
  <Slides>71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Times</vt:lpstr>
      <vt:lpstr>Lucida Sans Unicode</vt:lpstr>
      <vt:lpstr>Arial</vt:lpstr>
      <vt:lpstr>Courier</vt:lpstr>
      <vt:lpstr>Symbol</vt:lpstr>
      <vt:lpstr>Courier New</vt:lpstr>
      <vt:lpstr>Math1</vt:lpstr>
      <vt:lpstr>MS Mincho</vt:lpstr>
      <vt:lpstr>Arial Unicode MS</vt:lpstr>
      <vt:lpstr>1_sebesta</vt:lpstr>
      <vt:lpstr>Chapter 15</vt:lpstr>
      <vt:lpstr>Chapter 15 Topics</vt:lpstr>
      <vt:lpstr>Introduction</vt:lpstr>
      <vt:lpstr>Mathematical Functions</vt:lpstr>
      <vt:lpstr>Lambda Expressions</vt:lpstr>
      <vt:lpstr>Functional Forms</vt:lpstr>
      <vt:lpstr>Function Composition</vt:lpstr>
      <vt:lpstr>Apply-to-all</vt:lpstr>
      <vt:lpstr>Fundamentals of Functional Programming Languages</vt:lpstr>
      <vt:lpstr>LISP Data Types and Structures</vt:lpstr>
      <vt:lpstr>LISP Interpretation</vt:lpstr>
      <vt:lpstr>Origins of Scheme</vt:lpstr>
      <vt:lpstr>The Scheme Interpreter</vt:lpstr>
      <vt:lpstr>Primitive Function Evaluation</vt:lpstr>
      <vt:lpstr>Primitive Functions &amp; LAMBDA Expressions</vt:lpstr>
      <vt:lpstr>Special Form Function: DEFINE</vt:lpstr>
      <vt:lpstr>Output Functions</vt:lpstr>
      <vt:lpstr>Numeric Predicate Functions</vt:lpstr>
      <vt:lpstr>Control Flow</vt:lpstr>
      <vt:lpstr>List Functions</vt:lpstr>
      <vt:lpstr>List Functions (continued)</vt:lpstr>
      <vt:lpstr>List Functions (continued)</vt:lpstr>
      <vt:lpstr>Predicate Function: EQ?</vt:lpstr>
      <vt:lpstr>Predicate Function: EQV?</vt:lpstr>
      <vt:lpstr>Predicate Functions: LIST? and NULL?</vt:lpstr>
      <vt:lpstr>Example Scheme Function: member</vt:lpstr>
      <vt:lpstr>Example Scheme Function: equalsimp</vt:lpstr>
      <vt:lpstr>Example Scheme Function: equal</vt:lpstr>
      <vt:lpstr>Example Scheme Function: append</vt:lpstr>
      <vt:lpstr>Example Scheme Function: LET</vt:lpstr>
      <vt:lpstr>LET Example</vt:lpstr>
      <vt:lpstr>Tail Recursion in Scheme</vt:lpstr>
      <vt:lpstr>Tail Recursion in Scheme - continued</vt:lpstr>
      <vt:lpstr>Functional Form - Composition</vt:lpstr>
      <vt:lpstr>Functional Form – Apply-to-All</vt:lpstr>
      <vt:lpstr>Functions That Build Code</vt:lpstr>
      <vt:lpstr>Adding a List of Numbers</vt:lpstr>
      <vt:lpstr>Common LISP</vt:lpstr>
      <vt:lpstr>Common LISP (continued)</vt:lpstr>
      <vt:lpstr>Common LISP (continued)</vt:lpstr>
      <vt:lpstr>Common LISP (continued)</vt:lpstr>
      <vt:lpstr>Common LISP (continued)</vt:lpstr>
      <vt:lpstr>ML</vt:lpstr>
      <vt:lpstr>ML Specifics</vt:lpstr>
      <vt:lpstr>ML Specifics (continued)</vt:lpstr>
      <vt:lpstr>ML Specifics (continued)</vt:lpstr>
      <vt:lpstr>ML Specifics (continued)</vt:lpstr>
      <vt:lpstr>ML Specifics (continued)</vt:lpstr>
      <vt:lpstr>ML Specifics (continued)</vt:lpstr>
      <vt:lpstr>ML Specifics (continued)</vt:lpstr>
      <vt:lpstr>ML Specifics (continued)</vt:lpstr>
      <vt:lpstr>ML Specifics (continued)</vt:lpstr>
      <vt:lpstr>Haskell</vt:lpstr>
      <vt:lpstr>Function Definitions with Different Parameter Ranges</vt:lpstr>
      <vt:lpstr>Haskell Lists</vt:lpstr>
      <vt:lpstr>Haskell (continued)</vt:lpstr>
      <vt:lpstr>Quicksort</vt:lpstr>
      <vt:lpstr>Lazy Evaluation</vt:lpstr>
      <vt:lpstr>Member Revisited</vt:lpstr>
      <vt:lpstr>F#</vt:lpstr>
      <vt:lpstr>F# (continued)</vt:lpstr>
      <vt:lpstr>F# (continued)</vt:lpstr>
      <vt:lpstr>F# (continued)</vt:lpstr>
      <vt:lpstr>F# (continued)</vt:lpstr>
      <vt:lpstr>F# (continued)</vt:lpstr>
      <vt:lpstr>F# (continued)</vt:lpstr>
      <vt:lpstr>Support for Functional Programming in Primarily Imperative Languages</vt:lpstr>
      <vt:lpstr>Support for Functional Programming in Primarily Imperative Languages (continued)</vt:lpstr>
      <vt:lpstr>Support for Functional Programming in Primarily Imperative Languages (continued)</vt:lpstr>
      <vt:lpstr>Comparing Functional and Imperative Languages</vt:lpstr>
      <vt:lpstr>Summary</vt:lpstr>
    </vt:vector>
  </TitlesOfParts>
  <Company>Pearson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Lan Yang</cp:lastModifiedBy>
  <cp:revision>84</cp:revision>
  <dcterms:created xsi:type="dcterms:W3CDTF">2003-08-01T12:29:19Z</dcterms:created>
  <dcterms:modified xsi:type="dcterms:W3CDTF">2016-03-14T17:54:52Z</dcterms:modified>
</cp:coreProperties>
</file>