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BAB327-1D37-4508-9173-03C7AE0B2609}" type="datetimeFigureOut">
              <a:rPr lang="en-US" altLang="en-US"/>
              <a:pPr/>
              <a:t>3/14/2016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A215EA-C2C1-4F99-A79A-E1FBD3695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643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30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68E529-52ED-4818-967D-1DBE62571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004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EA40B14-2B7A-43C0-AA19-11ECAF4883A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689537B-456C-4BBF-912D-8AF4269D6B6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7D7EB31-382F-4088-83F8-09FA21115B2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6D08495-EA7C-4B0D-9F81-64D239913F0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595A960-8ED7-4F1F-9693-0F51FA73E60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0585CA8-9B4C-42D2-A5AE-7B9244762B4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56127AD-CDCB-401C-AF75-F3766CBE262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23E1C78-78AC-4378-ADFE-C8546DB8686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100EA7D-E220-4F79-88A4-2BCDD181A62D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A7FD0B3-285D-4A34-BEDB-14DB4A14B8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B0470F8-247C-4E12-81EB-D67B8B05A0D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497B30C-815A-4060-8D78-F095569F5C1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6" tIns="44993" rIns="89986" bIns="44993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4725800-330B-4BF6-A251-B9A9F2FB233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B0DC3E0-F5BB-49B7-A8DF-27241BED8DC6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C2AAB65-C13D-4719-89E8-2C3BE2AFD08E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6D37BDC-8857-486C-9E04-650DCCE893D4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F9CEEB7-020B-42D1-8A3C-78B6FE4AA89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2D73CFD-D57A-4ABB-AF4D-1385FCB3C04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B53DC6A-398B-4592-960F-0C6CCC7FDD7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E59295D-30E7-42FB-A43E-2923AFF834E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D965E18-2A2A-46C7-8788-528ACDEFDCE1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4145B11-A6CB-4C6B-B567-CE34D5B359A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01EF00A-28A5-4E58-B0DB-A2E6B69E1F1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AC2D369-0800-4559-8C8D-190439FC36F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6B9F9E5-F09A-4144-BF28-7DE9F82CEA2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23640C9-87E4-44AB-9616-4F1CD1390CE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BAAA67D-B165-4225-B859-67ED467D96B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9F48A7B-0244-457F-A5C9-3D463E2F05C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2902587-5676-4E74-8867-907EADDB46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F280F4C-E451-41F6-8188-6EFC9F7EA1F8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9CEB7C1-671A-41CA-B62A-D3D1FCF4C1D8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DF79F05-92E3-4C19-9109-B8113BD0A624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759E848-D048-4096-855A-82EBC7BB64CC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0BB69E6-55DD-4A8F-BE77-D8013B1E6CA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68FEB9B-C07E-4950-BECC-E40E974F190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ADD32C5-A5E4-4ABA-813F-1A6936B9D8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EFC2072-267F-4ED0-BAF6-DD95287DBA5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8D22779-0E52-4981-B7C1-9FEA9325CF0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B7806A1-51D0-4980-B098-7DDB6C617DB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FF942A5-6812-4B16-BDB9-81A123C48A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0F14116-E6F7-48B3-A602-0E3D4EC05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1668FD5-DDF0-4875-8094-48E9D51AF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B7B2760-ECB5-4D66-897A-C57A1547B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301AA94-3CA2-4D41-BACC-F72C0FF6E8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0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7AB0929-3587-4740-8570-95FBA8103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3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0F322BD-D4C2-47E8-A190-7D6D21BECB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9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706AFF9-1BB1-4C5B-AE97-D304706C3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32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0C61E29-D6E2-4D3E-9179-B12BDA319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86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5EC5E67-B425-4993-B995-D03925661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1A337DC3-232F-418E-965A-85E7C99E06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16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9EF5D39-55E6-4DB2-9E80-A7E26618400C}" type="slidenum">
              <a:rPr lang="en-US" altLang="en-US" sz="1000">
                <a:latin typeface="Arial" charset="0"/>
              </a:rPr>
              <a:pPr/>
              <a:t>10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</a:t>
            </a:r>
          </a:p>
        </p:txBody>
      </p:sp>
      <p:graphicFrame>
        <p:nvGraphicFramePr>
          <p:cNvPr id="15400" name="Group 40"/>
          <p:cNvGraphicFramePr>
            <a:graphicFrameLocks noGrp="1"/>
          </p:cNvGraphicFramePr>
          <p:nvPr/>
        </p:nvGraphicFramePr>
        <p:xfrm>
          <a:off x="609600" y="1487488"/>
          <a:ext cx="8229600" cy="4428936"/>
        </p:xfrm>
        <a:graphic>
          <a:graphicData uri="http://schemas.openxmlformats.org/drawingml/2006/table">
            <a:tbl>
              <a:tblPr/>
              <a:tblGrid>
                <a:gridCol w="2311400"/>
                <a:gridCol w="1506538"/>
                <a:gridCol w="1697037"/>
                <a:gridCol w="2714625"/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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not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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 and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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 or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equivalence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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 is equivalent to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implication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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  <a:sym typeface="Math1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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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a 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Symbol" pitchFamily="18" charset="2"/>
                        </a:rPr>
                        <a:t>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  <a:sym typeface="Math1" pitchFamily="2" charset="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a implies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b implies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16C1FB5-F749-49EB-BD5D-521CC998DD39}" type="slidenum">
              <a:rPr lang="en-US" altLang="en-US" sz="1000">
                <a:latin typeface="Arial" charset="0"/>
              </a:rPr>
              <a:pPr/>
              <a:t>11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Quantifiers</a:t>
            </a:r>
          </a:p>
        </p:txBody>
      </p:sp>
      <p:graphicFrame>
        <p:nvGraphicFramePr>
          <p:cNvPr id="16406" name="Group 22"/>
          <p:cNvGraphicFramePr>
            <a:graphicFrameLocks noGrp="1"/>
          </p:cNvGraphicFramePr>
          <p:nvPr/>
        </p:nvGraphicFramePr>
        <p:xfrm>
          <a:off x="609600" y="1905000"/>
          <a:ext cx="8172450" cy="2177098"/>
        </p:xfrm>
        <a:graphic>
          <a:graphicData uri="http://schemas.openxmlformats.org/drawingml/2006/table">
            <a:tbl>
              <a:tblPr/>
              <a:tblGrid>
                <a:gridCol w="2036763"/>
                <a:gridCol w="1852612"/>
                <a:gridCol w="4283075"/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universal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X.P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Sans Unicode" pitchFamily="34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For all X, P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existential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X.P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rgbClr val="666699"/>
                          </a:solidFill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 Unicode" pitchFamily="34" charset="0"/>
                          <a:ea typeface="Lucida Sans Unicode" pitchFamily="34" charset="0"/>
                          <a:cs typeface="Lucida Sans Unicode" pitchFamily="34" charset="0"/>
                        </a:rPr>
                        <a:t>There exists a value of X such that P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A0C056E-87AC-4038-BDD1-6401ED2B61F4}" type="slidenum">
              <a:rPr lang="en-US" altLang="en-US" sz="1000">
                <a:latin typeface="Arial" charset="0"/>
              </a:rPr>
              <a:pPr/>
              <a:t>12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Clausal Form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077200" cy="4572000"/>
          </a:xfrm>
        </p:spPr>
        <p:txBody>
          <a:bodyPr/>
          <a:lstStyle/>
          <a:p>
            <a:pPr indent="-4763" eaLnBrk="1" hangingPunct="1"/>
            <a:r>
              <a:rPr lang="en-US" altLang="en-US" smtClean="0"/>
              <a:t>Too many ways to state the same thing</a:t>
            </a:r>
          </a:p>
          <a:p>
            <a:pPr indent="-4763" eaLnBrk="1" hangingPunct="1"/>
            <a:r>
              <a:rPr lang="en-US" altLang="en-US" smtClean="0"/>
              <a:t>Use a standard form for propositions</a:t>
            </a:r>
          </a:p>
          <a:p>
            <a:pPr indent="-4763" eaLnBrk="1" hangingPunct="1"/>
            <a:r>
              <a:rPr lang="en-US" altLang="en-US" i="1" smtClean="0"/>
              <a:t>Clausal form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B</a:t>
            </a:r>
            <a:r>
              <a:rPr lang="en-US" altLang="en-US" baseline="-25000" smtClean="0"/>
              <a:t>1 </a:t>
            </a:r>
            <a:r>
              <a:rPr lang="en-US" altLang="en-US" smtClean="0">
                <a:sym typeface="Symbol" pitchFamily="18" charset="2"/>
              </a:rPr>
              <a:t></a:t>
            </a:r>
            <a:r>
              <a:rPr lang="en-US" altLang="en-US" smtClean="0">
                <a:sym typeface="Math1" pitchFamily="2" charset="2"/>
              </a:rPr>
              <a:t> B</a:t>
            </a:r>
            <a:r>
              <a:rPr lang="en-US" altLang="en-US" baseline="-25000" smtClean="0">
                <a:sym typeface="Math1" pitchFamily="2" charset="2"/>
              </a:rPr>
              <a:t>2 </a:t>
            </a:r>
            <a:r>
              <a:rPr lang="en-US" altLang="en-US" smtClean="0">
                <a:sym typeface="Symbol" pitchFamily="18" charset="2"/>
              </a:rPr>
              <a:t></a:t>
            </a:r>
            <a:r>
              <a:rPr lang="en-US" altLang="en-US" smtClean="0">
                <a:sym typeface="Math1" pitchFamily="2" charset="2"/>
              </a:rPr>
              <a:t> … </a:t>
            </a:r>
            <a:r>
              <a:rPr lang="en-US" altLang="en-US" smtClean="0">
                <a:sym typeface="Symbol" pitchFamily="18" charset="2"/>
              </a:rPr>
              <a:t></a:t>
            </a:r>
            <a:r>
              <a:rPr lang="en-US" altLang="en-US" smtClean="0"/>
              <a:t> B</a:t>
            </a:r>
            <a:r>
              <a:rPr lang="en-US" altLang="en-US" baseline="-25000" smtClean="0"/>
              <a:t>n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</a:t>
            </a:r>
            <a:r>
              <a:rPr lang="en-US" altLang="en-US" smtClean="0">
                <a:sym typeface="Math1" pitchFamily="2" charset="2"/>
              </a:rPr>
              <a:t> A</a:t>
            </a:r>
            <a:r>
              <a:rPr lang="en-US" altLang="en-US" baseline="-25000" smtClean="0">
                <a:sym typeface="Math1" pitchFamily="2" charset="2"/>
              </a:rPr>
              <a:t>1 </a:t>
            </a:r>
            <a:r>
              <a:rPr lang="en-US" altLang="en-US" smtClean="0">
                <a:sym typeface="Symbol" pitchFamily="18" charset="2"/>
              </a:rPr>
              <a:t></a:t>
            </a:r>
            <a:r>
              <a:rPr lang="en-US" altLang="en-US" smtClean="0">
                <a:sym typeface="Math1" pitchFamily="2" charset="2"/>
              </a:rPr>
              <a:t> A</a:t>
            </a:r>
            <a:r>
              <a:rPr lang="en-US" altLang="en-US" baseline="-25000" smtClean="0">
                <a:sym typeface="Math1" pitchFamily="2" charset="2"/>
              </a:rPr>
              <a:t>2 </a:t>
            </a:r>
            <a:r>
              <a:rPr lang="en-US" altLang="en-US" smtClean="0">
                <a:sym typeface="Symbol" pitchFamily="18" charset="2"/>
              </a:rPr>
              <a:t></a:t>
            </a:r>
            <a:r>
              <a:rPr lang="en-US" altLang="en-US" smtClean="0">
                <a:sym typeface="Math1" pitchFamily="2" charset="2"/>
              </a:rPr>
              <a:t> … </a:t>
            </a:r>
            <a:r>
              <a:rPr lang="en-US" altLang="en-US" smtClean="0">
                <a:sym typeface="Symbol" pitchFamily="18" charset="2"/>
              </a:rPr>
              <a:t></a:t>
            </a:r>
            <a:r>
              <a:rPr lang="en-US" altLang="en-US" smtClean="0">
                <a:sym typeface="Math1" pitchFamily="2" charset="2"/>
              </a:rPr>
              <a:t> A</a:t>
            </a:r>
            <a:r>
              <a:rPr lang="en-US" altLang="en-US" baseline="-25000" smtClean="0">
                <a:sym typeface="Math1" pitchFamily="2" charset="2"/>
              </a:rPr>
              <a:t>m</a:t>
            </a:r>
          </a:p>
          <a:p>
            <a:pPr lvl="1" eaLnBrk="1" hangingPunct="1"/>
            <a:r>
              <a:rPr lang="en-US" altLang="en-US" smtClean="0">
                <a:sym typeface="Math1" pitchFamily="2" charset="2"/>
              </a:rPr>
              <a:t>means if all the As are true, then at least one B is true</a:t>
            </a:r>
          </a:p>
          <a:p>
            <a:pPr indent="-4763" eaLnBrk="1" hangingPunct="1"/>
            <a:r>
              <a:rPr lang="en-US" altLang="en-US" i="1" smtClean="0"/>
              <a:t>Antecedent</a:t>
            </a:r>
            <a:r>
              <a:rPr lang="en-US" altLang="en-US" smtClean="0"/>
              <a:t>: right side</a:t>
            </a:r>
          </a:p>
          <a:p>
            <a:pPr indent="-4763" eaLnBrk="1" hangingPunct="1"/>
            <a:r>
              <a:rPr lang="en-US" altLang="en-US" i="1" smtClean="0"/>
              <a:t>Consequent</a:t>
            </a:r>
            <a:r>
              <a:rPr lang="en-US" altLang="en-US" smtClean="0"/>
              <a:t>: left side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330D650-A63B-4722-A383-9C6A6C806DF1}" type="slidenum">
              <a:rPr lang="en-US" altLang="en-US" sz="1000">
                <a:latin typeface="Arial" charset="0"/>
              </a:rPr>
              <a:pPr/>
              <a:t>13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Predicate Calculus and Proving Theorems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use of propositions is to discover new theorems that can be inferred from known axioms and theorems</a:t>
            </a: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Resolution</a:t>
            </a:r>
            <a:r>
              <a:rPr lang="en-US" altLang="en-US" dirty="0" smtClean="0"/>
              <a:t>: an inference principle that allows inferred propositions to be computed from given propositions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26E28DF-4675-494B-96A8-09A3E104EFB1}" type="slidenum">
              <a:rPr lang="en-US" altLang="en-US" sz="1000">
                <a:latin typeface="Arial" charset="0"/>
              </a:rPr>
              <a:pPr/>
              <a:t>14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Resolution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Unification</a:t>
            </a:r>
            <a:r>
              <a:rPr lang="en-US" altLang="en-US" dirty="0" smtClean="0"/>
              <a:t>: finding values for variables in propositions that allows matching process to succeed</a:t>
            </a: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Instantiation</a:t>
            </a:r>
            <a:r>
              <a:rPr lang="en-US" altLang="en-US" dirty="0" smtClean="0"/>
              <a:t>: assigning temporary values to variables to allow unification to succeed</a:t>
            </a:r>
          </a:p>
          <a:p>
            <a:pPr eaLnBrk="1" hangingPunct="1"/>
            <a:r>
              <a:rPr lang="en-US" altLang="en-US" dirty="0" smtClean="0"/>
              <a:t>After instantiating a variable with a value,  if matching fails, may need to </a:t>
            </a:r>
            <a:r>
              <a:rPr lang="en-US" altLang="en-US" i="1" dirty="0" smtClean="0"/>
              <a:t>backtrack</a:t>
            </a:r>
            <a:r>
              <a:rPr lang="en-US" altLang="en-US" dirty="0" smtClean="0"/>
              <a:t> and instantiate with a different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AD14741-676A-4F78-A9E5-81583446E007}" type="slidenum">
              <a:rPr lang="en-US" altLang="en-US" sz="1000">
                <a:latin typeface="Arial" charset="0"/>
              </a:rPr>
              <a:pPr/>
              <a:t>15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Proof by Contradiction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Hypotheses</a:t>
            </a:r>
            <a:r>
              <a:rPr lang="en-US" altLang="en-US" dirty="0" smtClean="0"/>
              <a:t>: a set of pertinent propositions</a:t>
            </a: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Goal</a:t>
            </a:r>
            <a:r>
              <a:rPr lang="en-US" altLang="en-US" dirty="0" smtClean="0"/>
              <a:t>: negation of theorem stated as a proposition</a:t>
            </a:r>
          </a:p>
          <a:p>
            <a:pPr eaLnBrk="1" hangingPunct="1"/>
            <a:r>
              <a:rPr lang="en-US" altLang="en-US" dirty="0" smtClean="0"/>
              <a:t>Theorem is proved by finding an inconsistency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4763FA2-389A-4EAD-8625-DD2C17A5962B}" type="slidenum">
              <a:rPr lang="en-US" altLang="en-US" sz="1000">
                <a:latin typeface="Arial" charset="0"/>
              </a:rPr>
              <a:pPr/>
              <a:t>16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Theorem Proving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Basis for logic programming</a:t>
            </a:r>
          </a:p>
          <a:p>
            <a:pPr eaLnBrk="1" hangingPunct="1"/>
            <a:r>
              <a:rPr lang="en-US" altLang="en-US" smtClean="0"/>
              <a:t>When propositions used for resolution, only restricted form can be used</a:t>
            </a:r>
          </a:p>
          <a:p>
            <a:pPr eaLnBrk="1" hangingPunct="1"/>
            <a:r>
              <a:rPr lang="en-US" altLang="en-US" i="1" smtClean="0"/>
              <a:t>Horn clause</a:t>
            </a:r>
            <a:r>
              <a:rPr lang="en-US" altLang="en-US" smtClean="0"/>
              <a:t> - can have only two forms</a:t>
            </a:r>
          </a:p>
          <a:p>
            <a:pPr lvl="1" eaLnBrk="1" hangingPunct="1"/>
            <a:r>
              <a:rPr lang="en-US" altLang="en-US" i="1" smtClean="0"/>
              <a:t>Headed</a:t>
            </a:r>
            <a:r>
              <a:rPr lang="en-US" altLang="en-US" smtClean="0"/>
              <a:t>: single atomic proposition on left side</a:t>
            </a:r>
          </a:p>
          <a:p>
            <a:pPr lvl="1" eaLnBrk="1" hangingPunct="1"/>
            <a:r>
              <a:rPr lang="en-US" altLang="en-US" i="1" smtClean="0"/>
              <a:t>Headless</a:t>
            </a:r>
            <a:r>
              <a:rPr lang="en-US" altLang="en-US" smtClean="0"/>
              <a:t>: empty left side (used to state facts)</a:t>
            </a:r>
          </a:p>
          <a:p>
            <a:pPr eaLnBrk="1" hangingPunct="1"/>
            <a:r>
              <a:rPr lang="en-US" altLang="en-US" smtClean="0"/>
              <a:t>Most propositions can be stated as Horn clauses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C095B35-E3F7-4DEC-BB22-CCF20C3A12C8}" type="slidenum">
              <a:rPr lang="en-US" altLang="en-US" sz="1000">
                <a:latin typeface="Arial" charset="0"/>
              </a:rPr>
              <a:pPr/>
              <a:t>17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Logic Programming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Declarative semantics</a:t>
            </a:r>
          </a:p>
          <a:p>
            <a:pPr lvl="1" eaLnBrk="1" hangingPunct="1"/>
            <a:r>
              <a:rPr lang="en-US" altLang="en-US" smtClean="0"/>
              <a:t>There is a simple way to determine the meaning of each statement</a:t>
            </a:r>
          </a:p>
          <a:p>
            <a:pPr lvl="1" eaLnBrk="1" hangingPunct="1"/>
            <a:r>
              <a:rPr lang="en-US" altLang="en-US" smtClean="0"/>
              <a:t>Simpler than the semantics of imperative languages</a:t>
            </a:r>
          </a:p>
          <a:p>
            <a:pPr eaLnBrk="1" hangingPunct="1"/>
            <a:r>
              <a:rPr lang="en-US" altLang="en-US" smtClean="0"/>
              <a:t>Programming is nonprocedural</a:t>
            </a:r>
          </a:p>
          <a:p>
            <a:pPr lvl="1" eaLnBrk="1" hangingPunct="1"/>
            <a:r>
              <a:rPr lang="en-US" altLang="en-US" smtClean="0"/>
              <a:t>Programs do not state how a result is to be computed, but rather the form of the result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355CAA1-3BD2-46FC-B20E-C646628A4C9D}" type="slidenum">
              <a:rPr lang="en-US" altLang="en-US" sz="1000">
                <a:latin typeface="Arial" charset="0"/>
              </a:rPr>
              <a:pPr/>
              <a:t>18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Sorting a List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Describe the characteristics of a sorted list, not the process of rearranging a list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	sort(old_list, new_list) </a:t>
            </a:r>
            <a:r>
              <a:rPr lang="en-US" altLang="en-US" smtClean="0">
                <a:sym typeface="Symbol" pitchFamily="18" charset="2"/>
              </a:rPr>
              <a:t></a:t>
            </a:r>
            <a:r>
              <a:rPr lang="en-US" altLang="en-US" sz="2400" smtClean="0">
                <a:sym typeface="Math1" pitchFamily="2" charset="2"/>
              </a:rPr>
              <a:t> permute (old_list, new_list) </a:t>
            </a:r>
            <a:r>
              <a:rPr lang="en-US" altLang="en-US" smtClean="0">
                <a:sym typeface="Symbol" pitchFamily="18" charset="2"/>
              </a:rPr>
              <a:t></a:t>
            </a:r>
            <a:r>
              <a:rPr lang="en-US" altLang="en-US" sz="2400" smtClean="0">
                <a:sym typeface="Math1" pitchFamily="2" charset="2"/>
              </a:rPr>
              <a:t> sorted (new_list)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Math1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	sorted (list) </a:t>
            </a:r>
            <a:r>
              <a:rPr lang="en-US" altLang="en-US" smtClean="0">
                <a:sym typeface="Symbol" pitchFamily="18" charset="2"/>
              </a:rPr>
              <a:t>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</a:t>
            </a:r>
            <a:r>
              <a:rPr lang="en-US" altLang="en-US" sz="2400" baseline="-250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j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such that 1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j &lt; n, list(j) 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</a:t>
            </a:r>
            <a:r>
              <a:rPr lang="en-US" altLang="en-US" sz="2400" smtClean="0">
                <a:ea typeface="Arial Unicode MS" pitchFamily="34" charset="-128"/>
                <a:cs typeface="Arial Unicode MS" pitchFamily="34" charset="-128"/>
                <a:sym typeface="Math1" pitchFamily="2" charset="2"/>
              </a:rPr>
              <a:t> list (j+1)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7225019-58B1-4CAF-B554-CD82C8A473AB}" type="slidenum">
              <a:rPr lang="en-US" altLang="en-US" sz="1000">
                <a:latin typeface="Arial" charset="0"/>
              </a:rPr>
              <a:pPr/>
              <a:t>19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Origins of Prolog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University of Aix-Marseille (Calmerauer &amp; Roussel)</a:t>
            </a:r>
          </a:p>
          <a:p>
            <a:pPr lvl="1" eaLnBrk="1" hangingPunct="1"/>
            <a:r>
              <a:rPr lang="en-US" altLang="en-US" smtClean="0"/>
              <a:t>Natural language processing</a:t>
            </a:r>
          </a:p>
          <a:p>
            <a:pPr eaLnBrk="1" hangingPunct="1"/>
            <a:r>
              <a:rPr lang="en-US" altLang="en-US" smtClean="0"/>
              <a:t>University of Edinburgh (Kowalski)</a:t>
            </a:r>
          </a:p>
          <a:p>
            <a:pPr lvl="1" eaLnBrk="1" hangingPunct="1"/>
            <a:r>
              <a:rPr lang="en-US" altLang="en-US" smtClean="0"/>
              <a:t>Automated theorem proving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B7CFF0A1-F93F-42D0-9CFC-9A3330506218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16 Topics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A Brief Introduction to Predicate Calculus</a:t>
            </a:r>
          </a:p>
          <a:p>
            <a:pPr eaLnBrk="1" hangingPunct="1"/>
            <a:r>
              <a:rPr lang="en-US" altLang="en-US" smtClean="0"/>
              <a:t>Predicate Calculus and Proving Theorems</a:t>
            </a:r>
          </a:p>
          <a:p>
            <a:pPr eaLnBrk="1" hangingPunct="1"/>
            <a:r>
              <a:rPr lang="en-US" altLang="en-US" smtClean="0"/>
              <a:t>An Overview of Logic Programming</a:t>
            </a:r>
          </a:p>
          <a:p>
            <a:pPr eaLnBrk="1" hangingPunct="1"/>
            <a:r>
              <a:rPr lang="en-US" altLang="en-US" smtClean="0"/>
              <a:t>The Origins of Prolog</a:t>
            </a:r>
          </a:p>
          <a:p>
            <a:pPr eaLnBrk="1" hangingPunct="1"/>
            <a:r>
              <a:rPr lang="en-US" altLang="en-US" smtClean="0"/>
              <a:t>The Basic Elements of Prolog</a:t>
            </a:r>
          </a:p>
          <a:p>
            <a:pPr eaLnBrk="1" hangingPunct="1"/>
            <a:r>
              <a:rPr lang="en-US" altLang="en-US" smtClean="0"/>
              <a:t>Deficiencies of Prolog</a:t>
            </a:r>
          </a:p>
          <a:p>
            <a:pPr eaLnBrk="1" hangingPunct="1"/>
            <a:r>
              <a:rPr lang="en-US" altLang="en-US" smtClean="0"/>
              <a:t>Applications of Logic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66E1868-D130-4F29-8FBF-0F575D3AB043}" type="slidenum">
              <a:rPr lang="en-US" altLang="en-US" sz="1000">
                <a:latin typeface="Arial" charset="0"/>
              </a:rPr>
              <a:pPr/>
              <a:t>20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book uses the Edinburgh syntax of Prolog</a:t>
            </a:r>
          </a:p>
          <a:p>
            <a:pPr eaLnBrk="1" hangingPunct="1"/>
            <a:r>
              <a:rPr lang="en-US" altLang="en-US" i="1" smtClean="0"/>
              <a:t>Term</a:t>
            </a:r>
            <a:r>
              <a:rPr lang="en-US" altLang="en-US" smtClean="0"/>
              <a:t>: a constant, variable, or structure</a:t>
            </a:r>
          </a:p>
          <a:p>
            <a:pPr eaLnBrk="1" hangingPunct="1"/>
            <a:r>
              <a:rPr lang="en-US" altLang="en-US" i="1" smtClean="0"/>
              <a:t>Constant</a:t>
            </a:r>
            <a:r>
              <a:rPr lang="en-US" altLang="en-US" smtClean="0"/>
              <a:t>: an atom or an integer</a:t>
            </a:r>
          </a:p>
          <a:p>
            <a:pPr eaLnBrk="1" hangingPunct="1"/>
            <a:r>
              <a:rPr lang="en-US" altLang="en-US" i="1" smtClean="0"/>
              <a:t>Atom</a:t>
            </a:r>
            <a:r>
              <a:rPr lang="en-US" altLang="en-US" smtClean="0"/>
              <a:t>: symbolic value of Prolog</a:t>
            </a:r>
          </a:p>
          <a:p>
            <a:pPr eaLnBrk="1" hangingPunct="1"/>
            <a:r>
              <a:rPr lang="en-US" altLang="en-US" smtClean="0"/>
              <a:t>Atom consists of either:</a:t>
            </a:r>
          </a:p>
          <a:p>
            <a:pPr lvl="1" eaLnBrk="1" hangingPunct="1"/>
            <a:r>
              <a:rPr lang="en-US" altLang="en-US" smtClean="0"/>
              <a:t>a string of letters, digits, and underscores beginning with a lowercase letter</a:t>
            </a:r>
          </a:p>
          <a:p>
            <a:pPr lvl="1" eaLnBrk="1" hangingPunct="1"/>
            <a:r>
              <a:rPr lang="en-US" altLang="en-US" smtClean="0"/>
              <a:t>a string of printable ASCII characters delimited by apostrophes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BC7F6A9D-9E48-49BC-A969-01A239C34519}" type="slidenum">
              <a:rPr lang="en-US" altLang="en-US" sz="1000">
                <a:latin typeface="Arial" charset="0"/>
              </a:rPr>
              <a:pPr/>
              <a:t>21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Terms: Variables and Structures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Variable</a:t>
            </a:r>
            <a:r>
              <a:rPr lang="en-US" altLang="en-US" smtClean="0"/>
              <a:t>: any string of letters, digits, and underscores beginning with an uppercase letter</a:t>
            </a:r>
          </a:p>
          <a:p>
            <a:pPr eaLnBrk="1" hangingPunct="1"/>
            <a:r>
              <a:rPr lang="en-US" altLang="en-US" i="1" smtClean="0"/>
              <a:t>Instantiation</a:t>
            </a:r>
            <a:r>
              <a:rPr lang="en-US" altLang="en-US" smtClean="0"/>
              <a:t>: binding of a variable to a value</a:t>
            </a:r>
          </a:p>
          <a:p>
            <a:pPr lvl="1" eaLnBrk="1" hangingPunct="1"/>
            <a:r>
              <a:rPr lang="en-US" altLang="en-US" smtClean="0"/>
              <a:t>Lasts only as long as it takes to satisfy one complete goal</a:t>
            </a:r>
          </a:p>
          <a:p>
            <a:pPr eaLnBrk="1" hangingPunct="1"/>
            <a:r>
              <a:rPr lang="en-US" altLang="en-US" i="1" smtClean="0"/>
              <a:t>Structure</a:t>
            </a:r>
            <a:r>
              <a:rPr lang="en-US" altLang="en-US" smtClean="0"/>
              <a:t>: represents atomic proposition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functor</a:t>
            </a:r>
            <a:r>
              <a:rPr lang="en-US" altLang="en-US" smtClean="0">
                <a:latin typeface="Courier New" pitchFamily="49" charset="0"/>
              </a:rPr>
              <a:t>(</a:t>
            </a:r>
            <a:r>
              <a:rPr lang="en-US" altLang="en-US" i="1" smtClean="0"/>
              <a:t>parameter list</a:t>
            </a:r>
            <a:r>
              <a:rPr lang="en-US" altLang="en-US" smtClean="0">
                <a:latin typeface="Courier New" pitchFamily="49" charset="0"/>
              </a:rPr>
              <a:t>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DECE3BD-151D-4670-81FD-FD5A10DEC866}" type="slidenum">
              <a:rPr lang="en-US" altLang="en-US" sz="1000">
                <a:latin typeface="Arial" charset="0"/>
              </a:rPr>
              <a:pPr/>
              <a:t>22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 Statements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for the hypotheses</a:t>
            </a:r>
          </a:p>
          <a:p>
            <a:pPr eaLnBrk="1" hangingPunct="1"/>
            <a:r>
              <a:rPr lang="en-US" altLang="en-US" smtClean="0"/>
              <a:t>Headless Horn clauses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female(shelley).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male(bill).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father(bill, jake).</a:t>
            </a:r>
            <a:endParaRPr lang="en-US" alt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32CC0F0-6EE4-4646-B2EC-1BCB942956D7}" type="slidenum">
              <a:rPr lang="en-US" altLang="en-US" sz="1000">
                <a:latin typeface="Arial" charset="0"/>
              </a:rPr>
              <a:pPr/>
              <a:t>23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 Statements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for the hypotheses</a:t>
            </a:r>
          </a:p>
          <a:p>
            <a:pPr eaLnBrk="1" hangingPunct="1"/>
            <a:r>
              <a:rPr lang="en-US" altLang="en-US" smtClean="0"/>
              <a:t>Headed Horn clause</a:t>
            </a:r>
          </a:p>
          <a:p>
            <a:pPr eaLnBrk="1" hangingPunct="1"/>
            <a:r>
              <a:rPr lang="en-US" altLang="en-US" smtClean="0"/>
              <a:t>Right side: </a:t>
            </a:r>
            <a:r>
              <a:rPr lang="en-US" altLang="en-US" i="1" smtClean="0"/>
              <a:t>antecedent</a:t>
            </a:r>
            <a:r>
              <a:rPr lang="en-US" altLang="en-US" smtClean="0"/>
              <a:t> (</a:t>
            </a:r>
            <a:r>
              <a:rPr lang="en-US" altLang="en-US" b="1" i="1" smtClean="0"/>
              <a:t>if</a:t>
            </a:r>
            <a:r>
              <a:rPr lang="en-US" altLang="en-US" smtClean="0"/>
              <a:t> part)</a:t>
            </a:r>
          </a:p>
          <a:p>
            <a:pPr lvl="1" eaLnBrk="1" hangingPunct="1"/>
            <a:r>
              <a:rPr lang="en-US" altLang="en-US" smtClean="0"/>
              <a:t>May be single term or conjunction</a:t>
            </a:r>
          </a:p>
          <a:p>
            <a:pPr eaLnBrk="1" hangingPunct="1"/>
            <a:r>
              <a:rPr lang="en-US" altLang="en-US" smtClean="0"/>
              <a:t>Left side: </a:t>
            </a:r>
            <a:r>
              <a:rPr lang="en-US" altLang="en-US" i="1" smtClean="0"/>
              <a:t>consequent</a:t>
            </a:r>
            <a:r>
              <a:rPr lang="en-US" altLang="en-US" smtClean="0"/>
              <a:t> (</a:t>
            </a:r>
            <a:r>
              <a:rPr lang="en-US" altLang="en-US" b="1" i="1" smtClean="0"/>
              <a:t>then</a:t>
            </a:r>
            <a:r>
              <a:rPr lang="en-US" altLang="en-US" smtClean="0"/>
              <a:t> part)</a:t>
            </a:r>
          </a:p>
          <a:p>
            <a:pPr lvl="1" eaLnBrk="1" hangingPunct="1"/>
            <a:r>
              <a:rPr lang="en-US" altLang="en-US" smtClean="0"/>
              <a:t>Must be single term</a:t>
            </a:r>
          </a:p>
          <a:p>
            <a:pPr eaLnBrk="1" hangingPunct="1"/>
            <a:r>
              <a:rPr lang="en-US" altLang="en-US" i="1" smtClean="0"/>
              <a:t>Conjunction</a:t>
            </a:r>
            <a:r>
              <a:rPr lang="en-US" altLang="en-US" smtClean="0"/>
              <a:t>: multiple terms separated by logical AND operations (implied)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0605BE6-9551-4A30-82C9-2E600B327D7D}" type="slidenum">
              <a:rPr lang="en-US" altLang="en-US" sz="1000">
                <a:latin typeface="Arial" charset="0"/>
              </a:rPr>
              <a:pPr/>
              <a:t>24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Rules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ancestor(mary,shelley):- mother(mary,shelley).</a:t>
            </a:r>
            <a:endParaRPr lang="en-US" alt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endParaRPr lang="en-US" altLang="en-US" sz="3200" smtClean="0"/>
          </a:p>
          <a:p>
            <a:pPr eaLnBrk="1" hangingPunct="1">
              <a:lnSpc>
                <a:spcPct val="90000"/>
              </a:lnSpc>
              <a:tabLst>
                <a:tab pos="3195638" algn="l"/>
              </a:tabLst>
            </a:pPr>
            <a:r>
              <a:rPr lang="en-US" altLang="en-US" smtClean="0"/>
              <a:t>Can use variables (</a:t>
            </a:r>
            <a:r>
              <a:rPr lang="en-US" altLang="en-US" i="1" smtClean="0"/>
              <a:t>universal</a:t>
            </a:r>
            <a:r>
              <a:rPr lang="en-US" altLang="en-US" smtClean="0"/>
              <a:t> </a:t>
            </a:r>
            <a:r>
              <a:rPr lang="en-US" altLang="en-US" i="1" smtClean="0"/>
              <a:t>objects</a:t>
            </a:r>
            <a:r>
              <a:rPr lang="en-US" altLang="en-US" smtClean="0"/>
              <a:t>) to generalize meaning: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parent(X,Y):- mother(X,Y).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smtClean="0">
                <a:latin typeface="Courier New" pitchFamily="49" charset="0"/>
              </a:rPr>
              <a:t>	parent(X,Y):- father(X,Y).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smtClean="0">
                <a:latin typeface="Courier New" pitchFamily="49" charset="0"/>
              </a:rPr>
              <a:t>	grandparent(X,Z):- parent(X,Y), parent(Y,Z).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195638" algn="l"/>
              </a:tabLst>
            </a:pPr>
            <a:r>
              <a:rPr lang="en-US" altLang="en-US" sz="200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7F021A3-F459-4F10-947E-1760CBC84DB8}" type="slidenum">
              <a:rPr lang="en-US" altLang="en-US" sz="1000">
                <a:latin typeface="Arial" charset="0"/>
              </a:rPr>
              <a:pPr/>
              <a:t>25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Goal Statements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theorem proving, theorem is in form of proposition that we want system to prove or disprove – </a:t>
            </a:r>
            <a:r>
              <a:rPr lang="en-US" altLang="en-US" i="1" smtClean="0"/>
              <a:t>goal statement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Same format as headless Horn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man(fred)</a:t>
            </a:r>
          </a:p>
          <a:p>
            <a:pPr eaLnBrk="1" hangingPunct="1"/>
            <a:r>
              <a:rPr lang="en-US" altLang="en-US" smtClean="0"/>
              <a:t>Conjunctive propositions and propositions with variables also legal goals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father(X, mike)</a:t>
            </a:r>
            <a:endParaRPr lang="en-US" altLang="en-US" sz="20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B76B045-370B-4B82-94DB-B1F05E965C2E}" type="slidenum">
              <a:rPr lang="en-US" altLang="en-US" sz="1000">
                <a:latin typeface="Arial" charset="0"/>
              </a:rPr>
              <a:pPr/>
              <a:t>26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Inferencing Process of Prolog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Queries are called goals</a:t>
            </a:r>
          </a:p>
          <a:p>
            <a:pPr eaLnBrk="1" hangingPunct="1"/>
            <a:r>
              <a:rPr lang="en-US" altLang="en-US" sz="2400" smtClean="0"/>
              <a:t>If a goal is a compound proposition, each of the facts is a subgoal</a:t>
            </a:r>
          </a:p>
          <a:p>
            <a:pPr eaLnBrk="1" hangingPunct="1"/>
            <a:r>
              <a:rPr lang="en-US" altLang="en-US" sz="2400" smtClean="0"/>
              <a:t>To prove a goal is true, must find a chain of inference rules and/or facts.  For goal Q: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P</a:t>
            </a:r>
            <a:r>
              <a:rPr lang="en-US" altLang="en-US" sz="2000" baseline="-25000" smtClean="0">
                <a:latin typeface="Courier New" pitchFamily="49" charset="0"/>
              </a:rPr>
              <a:t>2</a:t>
            </a:r>
            <a:r>
              <a:rPr lang="en-US" altLang="en-US" sz="2000" smtClean="0">
                <a:latin typeface="Courier New" pitchFamily="49" charset="0"/>
              </a:rPr>
              <a:t> :- P</a:t>
            </a:r>
            <a:r>
              <a:rPr lang="en-US" altLang="en-US" sz="2000" baseline="-25000" smtClean="0">
                <a:latin typeface="Courier New" pitchFamily="49" charset="0"/>
              </a:rPr>
              <a:t>1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P</a:t>
            </a:r>
            <a:r>
              <a:rPr lang="en-US" altLang="en-US" sz="2000" baseline="-25000" smtClean="0">
                <a:latin typeface="Courier New" pitchFamily="49" charset="0"/>
              </a:rPr>
              <a:t>3</a:t>
            </a:r>
            <a:r>
              <a:rPr lang="en-US" altLang="en-US" sz="2000" smtClean="0">
                <a:latin typeface="Courier New" pitchFamily="49" charset="0"/>
              </a:rPr>
              <a:t> :- P</a:t>
            </a:r>
            <a:r>
              <a:rPr lang="en-US" altLang="en-US" sz="2000" baseline="-25000" smtClean="0">
                <a:latin typeface="Courier New" pitchFamily="49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…</a:t>
            </a:r>
            <a:endParaRPr lang="en-US" altLang="en-US" sz="20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Q :- P</a:t>
            </a:r>
            <a:r>
              <a:rPr lang="en-US" altLang="en-US" sz="2000" baseline="-25000" smtClean="0">
                <a:latin typeface="Courier New" pitchFamily="49" charset="0"/>
              </a:rPr>
              <a:t>n</a:t>
            </a:r>
            <a:endParaRPr lang="en-US" altLang="en-US" sz="2000" b="1" baseline="-25000" smtClean="0">
              <a:latin typeface="Courier New" pitchFamily="49" charset="0"/>
            </a:endParaRPr>
          </a:p>
          <a:p>
            <a:pPr eaLnBrk="1" hangingPunct="1"/>
            <a:r>
              <a:rPr lang="en-US" altLang="en-US" sz="2400" smtClean="0"/>
              <a:t>Process of proving a subgoal called matching, satisfying, or resolution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BC6B6C26-FE6D-47F9-8401-0BBB96D5921B}" type="slidenum">
              <a:rPr lang="en-US" altLang="en-US" sz="1000">
                <a:latin typeface="Arial" charset="0"/>
              </a:rPr>
              <a:pPr/>
              <a:t>27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Approaches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Matching</a:t>
            </a:r>
            <a:r>
              <a:rPr lang="en-US" altLang="en-US" sz="2400" smtClean="0"/>
              <a:t> is the process of proving a proposition</a:t>
            </a:r>
          </a:p>
          <a:p>
            <a:pPr eaLnBrk="1" hangingPunct="1"/>
            <a:r>
              <a:rPr lang="en-US" altLang="en-US" sz="2400" smtClean="0"/>
              <a:t>Proving a subgoal is called </a:t>
            </a:r>
            <a:r>
              <a:rPr lang="en-US" altLang="en-US" sz="2400" i="1" smtClean="0"/>
              <a:t>satisfying</a:t>
            </a:r>
            <a:r>
              <a:rPr lang="en-US" altLang="en-US" sz="2400" smtClean="0"/>
              <a:t> the subgoal</a:t>
            </a:r>
          </a:p>
          <a:p>
            <a:pPr eaLnBrk="1" hangingPunct="1"/>
            <a:r>
              <a:rPr lang="en-US" altLang="en-US" sz="2400" i="1" smtClean="0"/>
              <a:t>Bottom-up resolution, forward chaining</a:t>
            </a:r>
          </a:p>
          <a:p>
            <a:pPr lvl="1" eaLnBrk="1" hangingPunct="1"/>
            <a:r>
              <a:rPr lang="en-US" altLang="en-US" sz="2000" smtClean="0"/>
              <a:t>Begin with facts and rules of database and attempt to find sequence that leads to goal</a:t>
            </a:r>
          </a:p>
          <a:p>
            <a:pPr lvl="1" eaLnBrk="1" hangingPunct="1"/>
            <a:r>
              <a:rPr lang="en-US" altLang="en-US" sz="2000" smtClean="0"/>
              <a:t>Works well with a large set of possibly correct answers</a:t>
            </a:r>
          </a:p>
          <a:p>
            <a:pPr eaLnBrk="1" hangingPunct="1"/>
            <a:r>
              <a:rPr lang="en-US" altLang="en-US" sz="2400" i="1" smtClean="0"/>
              <a:t>Top-down resolution, backward chaining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Begin with goal and attempt to find sequence that leads to set of facts in database</a:t>
            </a:r>
          </a:p>
          <a:p>
            <a:pPr lvl="1" eaLnBrk="1" hangingPunct="1"/>
            <a:r>
              <a:rPr lang="en-US" altLang="en-US" sz="2000" smtClean="0"/>
              <a:t>Works well with a small set of possibly correct answers</a:t>
            </a:r>
          </a:p>
          <a:p>
            <a:pPr eaLnBrk="1" hangingPunct="1"/>
            <a:r>
              <a:rPr lang="en-US" altLang="en-US" sz="2400" smtClean="0"/>
              <a:t>Prolog implementations use backward chaining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5202301-A3AC-43CA-B8E2-654E74137255}" type="slidenum">
              <a:rPr lang="en-US" altLang="en-US" sz="1000">
                <a:latin typeface="Arial" charset="0"/>
              </a:rPr>
              <a:pPr/>
              <a:t>28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Subgoal Strategies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goal has more than one subgoal, can use either</a:t>
            </a:r>
          </a:p>
          <a:p>
            <a:pPr lvl="1" eaLnBrk="1" hangingPunct="1"/>
            <a:r>
              <a:rPr lang="en-US" altLang="en-US" smtClean="0"/>
              <a:t>Depth-first search:  find a complete proof for the first subgoal before working on others</a:t>
            </a:r>
          </a:p>
          <a:p>
            <a:pPr lvl="1" eaLnBrk="1" hangingPunct="1"/>
            <a:r>
              <a:rPr lang="en-US" altLang="en-US" smtClean="0"/>
              <a:t>Breadth-first search: work on all subgoals in parallel</a:t>
            </a:r>
          </a:p>
          <a:p>
            <a:pPr eaLnBrk="1" hangingPunct="1"/>
            <a:r>
              <a:rPr lang="en-US" altLang="en-US" smtClean="0"/>
              <a:t>Prolog uses depth-first search</a:t>
            </a:r>
          </a:p>
          <a:p>
            <a:pPr lvl="1" eaLnBrk="1" hangingPunct="1"/>
            <a:r>
              <a:rPr lang="en-US" altLang="en-US" smtClean="0"/>
              <a:t>Can be done with fewer computer resources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F88DFD8-79D0-43AE-A375-A9F757F7621C}" type="slidenum">
              <a:rPr lang="en-US" altLang="en-US" sz="1000">
                <a:latin typeface="Arial" charset="0"/>
              </a:rPr>
              <a:pPr/>
              <a:t>29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a goal with multiple subgoals, if fail to show truth of one of subgoals, reconsider previous subgoal to find an alternative solution: </a:t>
            </a:r>
            <a:r>
              <a:rPr lang="en-US" altLang="en-US" i="1" smtClean="0"/>
              <a:t>backtracking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Begin search where previous search left off</a:t>
            </a:r>
          </a:p>
          <a:p>
            <a:pPr eaLnBrk="1" hangingPunct="1"/>
            <a:r>
              <a:rPr lang="en-US" altLang="en-US" smtClean="0"/>
              <a:t>Can take lots of time and space because may find all possible proofs to every subgoal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8687B10-9A21-4E02-A2DD-5A26A75FA042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Programs in logic languages are expressed in a form of symbolic logic</a:t>
            </a:r>
          </a:p>
          <a:p>
            <a:pPr eaLnBrk="1" hangingPunct="1"/>
            <a:r>
              <a:rPr lang="en-US" altLang="en-US" dirty="0" smtClean="0"/>
              <a:t>Use a logical inferencing process to produce results</a:t>
            </a: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Declarative</a:t>
            </a:r>
            <a:r>
              <a:rPr lang="en-US" altLang="en-US" dirty="0" smtClean="0"/>
              <a:t> rather that </a:t>
            </a:r>
            <a:r>
              <a:rPr lang="en-US" altLang="en-US" i="1" dirty="0" smtClean="0"/>
              <a:t>procedural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Only specification of </a:t>
            </a:r>
            <a:r>
              <a:rPr lang="en-US" altLang="en-US" i="1" dirty="0" smtClean="0"/>
              <a:t>results</a:t>
            </a:r>
            <a:r>
              <a:rPr lang="en-US" altLang="en-US" dirty="0" smtClean="0"/>
              <a:t> are stated (not detailed </a:t>
            </a:r>
            <a:r>
              <a:rPr lang="en-US" altLang="en-US" i="1" dirty="0" smtClean="0"/>
              <a:t>procedures</a:t>
            </a:r>
            <a:r>
              <a:rPr lang="en-US" altLang="en-US" dirty="0" smtClean="0"/>
              <a:t> for producing them)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1346457-1EBB-4117-BD7E-2838F38B1702}" type="slidenum">
              <a:rPr lang="en-US" altLang="en-US" sz="1000">
                <a:latin typeface="Arial" charset="0"/>
              </a:rPr>
              <a:pPr/>
              <a:t>30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Arithmetic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Prolog supports integer variables and integer arithmetic</a:t>
            </a:r>
          </a:p>
          <a:p>
            <a:pPr eaLnBrk="1" hangingPunct="1"/>
            <a:r>
              <a:rPr lang="en-US" altLang="en-US" sz="2000" b="1" smtClean="0">
                <a:latin typeface="Courier New" pitchFamily="49" charset="0"/>
              </a:rPr>
              <a:t>is</a:t>
            </a:r>
            <a:r>
              <a:rPr lang="en-US" altLang="en-US" smtClean="0"/>
              <a:t> operator: takes an arithmetic expression as right operand and variable as left operand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A </a:t>
            </a:r>
            <a:r>
              <a:rPr lang="en-US" altLang="en-US" sz="2000" b="1" smtClean="0">
                <a:latin typeface="Courier New" pitchFamily="49" charset="0"/>
              </a:rPr>
              <a:t>is</a:t>
            </a:r>
            <a:r>
              <a:rPr lang="en-US" altLang="en-US" sz="2000" smtClean="0">
                <a:latin typeface="Courier New" pitchFamily="49" charset="0"/>
              </a:rPr>
              <a:t> B / 17 + C</a:t>
            </a:r>
            <a:endParaRPr lang="en-US" altLang="en-US" sz="2000" smtClean="0"/>
          </a:p>
          <a:p>
            <a:pPr eaLnBrk="1" hangingPunct="1"/>
            <a:r>
              <a:rPr lang="en-US" altLang="en-US" smtClean="0"/>
              <a:t>Not the same as an assignment statement!</a:t>
            </a:r>
          </a:p>
          <a:p>
            <a:pPr lvl="1" eaLnBrk="1" hangingPunct="1"/>
            <a:r>
              <a:rPr lang="en-US" altLang="en-US" smtClean="0"/>
              <a:t>The following is illegal: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Sum + Number.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3817E90D-AD5A-488A-B418-641328CD8E30}" type="slidenum">
              <a:rPr lang="en-US" altLang="en-US" sz="1000">
                <a:latin typeface="Arial" charset="0"/>
              </a:rPr>
              <a:pPr/>
              <a:t>31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speed(ford,100).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speed(chevy,105).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speed(dodge,95).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speed(volvo,80).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time(ford,20).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time(chevy,21).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time(dodge,24).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time(volvo,24).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distance(X,Y) :- 	speed(X,Speed),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					time(X,Time), 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000" smtClean="0">
                <a:latin typeface="Courier New" pitchFamily="49" charset="0"/>
              </a:rPr>
              <a:t>					Y </a:t>
            </a:r>
            <a:r>
              <a:rPr lang="en-US" altLang="en-US" sz="2000" b="1" smtClean="0">
                <a:latin typeface="Courier New" pitchFamily="49" charset="0"/>
              </a:rPr>
              <a:t>is</a:t>
            </a:r>
            <a:r>
              <a:rPr lang="en-US" altLang="en-US" sz="2000" smtClean="0">
                <a:latin typeface="Courier New" pitchFamily="49" charset="0"/>
              </a:rPr>
              <a:t> Speed * Time.</a:t>
            </a: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endParaRPr lang="en-US" altLang="en-US" sz="2000" smtClean="0">
              <a:latin typeface="Courier New" pitchFamily="49" charset="0"/>
            </a:endParaRPr>
          </a:p>
          <a:p>
            <a:pPr defTabSz="404813" eaLnBrk="1" hangingPunct="1">
              <a:lnSpc>
                <a:spcPct val="90000"/>
              </a:lnSpc>
              <a:buFontTx/>
              <a:buNone/>
              <a:tabLst>
                <a:tab pos="2393950" algn="l"/>
              </a:tabLst>
            </a:pPr>
            <a:r>
              <a:rPr lang="en-US" altLang="en-US" sz="2400" smtClean="0"/>
              <a:t>A query:</a:t>
            </a:r>
            <a:r>
              <a:rPr lang="en-US" altLang="en-US" sz="2000" smtClean="0">
                <a:latin typeface="Courier New" pitchFamily="49" charset="0"/>
              </a:rPr>
              <a:t> distance(chevy, Chevy_Distance).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C77879B-93A0-4851-B7CA-B36C4A1E48A5}" type="slidenum">
              <a:rPr lang="en-US" altLang="en-US" sz="1000">
                <a:latin typeface="Arial" charset="0"/>
              </a:rPr>
              <a:pPr/>
              <a:t>32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Built-in structure that displays instantiations at each step</a:t>
            </a:r>
          </a:p>
          <a:p>
            <a:pPr eaLnBrk="1" hangingPunct="1"/>
            <a:r>
              <a:rPr lang="en-US" altLang="en-US" i="1" smtClean="0"/>
              <a:t>Tracing model</a:t>
            </a:r>
            <a:r>
              <a:rPr lang="en-US" altLang="en-US" smtClean="0"/>
              <a:t> of execution - four events:</a:t>
            </a:r>
          </a:p>
          <a:p>
            <a:pPr lvl="1" eaLnBrk="1" hangingPunct="1"/>
            <a:r>
              <a:rPr lang="en-US" altLang="en-US" i="1" smtClean="0"/>
              <a:t>Call</a:t>
            </a:r>
            <a:r>
              <a:rPr lang="en-US" altLang="en-US" smtClean="0"/>
              <a:t> (beginning of attempt to satisfy goal)</a:t>
            </a:r>
          </a:p>
          <a:p>
            <a:pPr lvl="1" eaLnBrk="1" hangingPunct="1"/>
            <a:r>
              <a:rPr lang="en-US" altLang="en-US" i="1" smtClean="0"/>
              <a:t>Exit</a:t>
            </a:r>
            <a:r>
              <a:rPr lang="en-US" altLang="en-US" smtClean="0"/>
              <a:t> (when a goal has been satisfied)</a:t>
            </a:r>
          </a:p>
          <a:p>
            <a:pPr lvl="1" eaLnBrk="1" hangingPunct="1"/>
            <a:r>
              <a:rPr lang="en-US" altLang="en-US" i="1" smtClean="0"/>
              <a:t>Redo</a:t>
            </a:r>
            <a:r>
              <a:rPr lang="en-US" altLang="en-US" smtClean="0"/>
              <a:t> (when backtrack occurs)</a:t>
            </a:r>
          </a:p>
          <a:p>
            <a:pPr lvl="1" eaLnBrk="1" hangingPunct="1"/>
            <a:r>
              <a:rPr lang="en-US" altLang="en-US" i="1" smtClean="0"/>
              <a:t>Fail</a:t>
            </a:r>
            <a:r>
              <a:rPr lang="en-US" altLang="en-US" smtClean="0"/>
              <a:t> (when goal fails)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5E54A7C-5788-4110-8C56-C73038E6E907}" type="slidenum">
              <a:rPr lang="en-US" altLang="en-US" sz="1000">
                <a:latin typeface="Arial" charset="0"/>
              </a:rPr>
              <a:pPr/>
              <a:t>33</a:t>
            </a:fld>
            <a:endParaRPr lang="en-US" altLang="en-US" sz="1000">
              <a:latin typeface="Arial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1295400"/>
            <a:ext cx="36369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105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likes(jake,chocolate).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likes(jake, apricots).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likes(darcie, licorice).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likes(darcie, apricots).</a:t>
            </a:r>
          </a:p>
          <a:p>
            <a:pPr eaLnBrk="1" hangingPunct="1">
              <a:buFontTx/>
              <a:buNone/>
            </a:pPr>
            <a:endParaRPr lang="en-US" alt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trace.</a:t>
            </a:r>
          </a:p>
          <a:p>
            <a:pPr eaLnBrk="1" hangingPunct="1">
              <a:buFontTx/>
              <a:buNone/>
            </a:pPr>
            <a:r>
              <a:rPr lang="en-US" altLang="en-US" sz="1600" smtClean="0">
                <a:latin typeface="Courier New" pitchFamily="49" charset="0"/>
              </a:rPr>
              <a:t>likes(jake, X), likes(darcie, X).</a:t>
            </a:r>
          </a:p>
          <a:p>
            <a:pPr eaLnBrk="1" hangingPunct="1">
              <a:buFontTx/>
              <a:buAutoNum type="arabicParenBoth"/>
            </a:pPr>
            <a:r>
              <a:rPr lang="en-US" altLang="en-US" sz="1400" smtClean="0">
                <a:latin typeface="Courier New" pitchFamily="49" charset="0"/>
              </a:rPr>
              <a:t> 1 Call: likes(jake, _0)?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(1) 1 Exit: likes(jake, chocolate)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(2) 1 Call: likes(darcie, chocolate)?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(2) 1 Fail: likes(darcie, chocolate)</a:t>
            </a:r>
          </a:p>
          <a:p>
            <a:pPr eaLnBrk="1" hangingPunct="1">
              <a:buFontTx/>
              <a:buAutoNum type="arabicParenBoth"/>
            </a:pPr>
            <a:r>
              <a:rPr lang="en-US" altLang="en-US" sz="1400" smtClean="0">
                <a:latin typeface="Courier New" pitchFamily="49" charset="0"/>
              </a:rPr>
              <a:t> 1 Redo: likes(jake, _0)?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(1) 1 Exit: likes(jake, apricots)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(3) 1 Call: likes(darcie, apricots)?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(3) 1 Exit: likes(darcie, apricots)</a:t>
            </a:r>
          </a:p>
          <a:p>
            <a:pPr eaLnBrk="1" hangingPunct="1">
              <a:buFontTx/>
              <a:buNone/>
            </a:pPr>
            <a:r>
              <a:rPr lang="en-US" altLang="en-US" sz="1400" smtClean="0">
                <a:latin typeface="Courier New" pitchFamily="49" charset="0"/>
              </a:rPr>
              <a:t>X = apricots</a:t>
            </a:r>
          </a:p>
          <a:p>
            <a:pPr eaLnBrk="1" hangingPunct="1">
              <a:buFontTx/>
              <a:buNone/>
            </a:pPr>
            <a:endParaRPr lang="en-US" alt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76BDC384-D0F1-471C-8929-A45880C4DF33}" type="slidenum">
              <a:rPr lang="en-US" altLang="en-US" sz="1000">
                <a:latin typeface="Arial" charset="0"/>
              </a:rPr>
              <a:pPr/>
              <a:t>34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Structures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basic data structure (besides atomic propositions we have already seen): list</a:t>
            </a:r>
          </a:p>
          <a:p>
            <a:pPr eaLnBrk="1" hangingPunct="1"/>
            <a:r>
              <a:rPr lang="en-US" altLang="en-US" i="1" smtClean="0"/>
              <a:t>List</a:t>
            </a:r>
            <a:r>
              <a:rPr lang="en-US" altLang="en-US" smtClean="0"/>
              <a:t> is a sequence of any number of elements</a:t>
            </a:r>
          </a:p>
          <a:p>
            <a:pPr eaLnBrk="1" hangingPunct="1"/>
            <a:r>
              <a:rPr lang="en-US" altLang="en-US" smtClean="0"/>
              <a:t>Elements can be atoms, atomic propositions, or other terms (including other lists)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[apple, prune, grape, kumquat]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[]</a:t>
            </a:r>
            <a:r>
              <a:rPr lang="en-US" altLang="en-US" sz="2400" b="1" smtClean="0">
                <a:latin typeface="Courier New" pitchFamily="49" charset="0"/>
              </a:rPr>
              <a:t> 		</a:t>
            </a:r>
            <a:r>
              <a:rPr lang="en-US" altLang="en-US" sz="2400" b="1" i="1" smtClean="0">
                <a:latin typeface="Courier New" pitchFamily="49" charset="0"/>
              </a:rPr>
              <a:t>(</a:t>
            </a:r>
            <a:r>
              <a:rPr lang="en-US" altLang="en-US" sz="2400" i="1" smtClean="0"/>
              <a:t>empty list)</a:t>
            </a:r>
            <a:endParaRPr lang="en-US" altLang="en-US" sz="2400" b="1" i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000" smtClean="0">
                <a:latin typeface="Courier New" pitchFamily="49" charset="0"/>
              </a:rPr>
              <a:t>[X | Y]</a:t>
            </a:r>
            <a:r>
              <a:rPr lang="en-US" altLang="en-US" sz="2000" b="1" smtClean="0">
                <a:latin typeface="Courier New" pitchFamily="49" charset="0"/>
              </a:rPr>
              <a:t> </a:t>
            </a:r>
            <a:r>
              <a:rPr lang="en-US" altLang="en-US" sz="2400" b="1" smtClean="0">
                <a:latin typeface="Courier New" pitchFamily="49" charset="0"/>
              </a:rPr>
              <a:t>	</a:t>
            </a:r>
            <a:r>
              <a:rPr lang="en-US" altLang="en-US" sz="2400" b="1" i="1" smtClean="0">
                <a:latin typeface="Courier New" pitchFamily="49" charset="0"/>
              </a:rPr>
              <a:t>(</a:t>
            </a:r>
            <a:r>
              <a:rPr lang="en-US" altLang="en-US" sz="2400" i="1" smtClean="0"/>
              <a:t>head X and tail Y)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6EFCCBD-2BA4-49AE-8A02-F0B1387E3840}" type="slidenum">
              <a:rPr lang="en-US" altLang="en-US" sz="1000">
                <a:latin typeface="Arial" charset="0"/>
              </a:rPr>
              <a:pPr/>
              <a:t>35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Append Example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1800" smtClean="0">
                <a:latin typeface="Courier New" pitchFamily="49" charset="0"/>
              </a:rPr>
              <a:t>append([], List, List).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append([Head | List_1], List_2, [Head | List_3]) :-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              append (List_1, List_2, List_3).</a:t>
            </a:r>
            <a:endParaRPr lang="en-US" alt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A2E45C1-FF77-4972-A745-C636566BCE66}" type="slidenum">
              <a:rPr lang="en-US" altLang="en-US" sz="1000">
                <a:latin typeface="Arial" charset="0"/>
              </a:rPr>
              <a:pPr/>
              <a:t>36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Examples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reverse([], []).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reverse([Head | Tail], List) :- 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reverse (Tail, Result),  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   append (Result, [Head], List).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member(Element, [Element | _]).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member(Element, [_ | List]) :-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               member(Element, List).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smtClean="0"/>
              <a:t>    The underscore character means an anonymous variable—it means we do not care what instantiation it might get from unification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F87784C-88F1-4B3C-8A48-3EFAB7602675}" type="slidenum">
              <a:rPr lang="en-US" altLang="en-US" sz="1000">
                <a:latin typeface="Arial" charset="0"/>
              </a:rPr>
              <a:pPr/>
              <a:t>37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Deficiencies of Prolog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Resolution order control</a:t>
            </a:r>
          </a:p>
          <a:p>
            <a:pPr lvl="1" eaLnBrk="1" hangingPunct="1"/>
            <a:r>
              <a:rPr lang="en-US" altLang="en-US" sz="2200" smtClean="0"/>
              <a:t>In a pure logic programming environment, the order of attempted matches is nondeterministic and all matches would be attempted concurrently</a:t>
            </a:r>
          </a:p>
          <a:p>
            <a:pPr eaLnBrk="1" hangingPunct="1"/>
            <a:r>
              <a:rPr lang="en-US" altLang="en-US" sz="2400" smtClean="0"/>
              <a:t>The closed-world assumption</a:t>
            </a:r>
          </a:p>
          <a:p>
            <a:pPr lvl="1" eaLnBrk="1" hangingPunct="1"/>
            <a:r>
              <a:rPr lang="en-US" altLang="en-US" sz="2200" smtClean="0"/>
              <a:t>The only knowledge is what is in the database</a:t>
            </a:r>
          </a:p>
          <a:p>
            <a:pPr eaLnBrk="1" hangingPunct="1"/>
            <a:r>
              <a:rPr lang="en-US" altLang="en-US" sz="2400" smtClean="0"/>
              <a:t>The negation problem</a:t>
            </a:r>
          </a:p>
          <a:p>
            <a:pPr lvl="1" eaLnBrk="1" hangingPunct="1"/>
            <a:r>
              <a:rPr lang="en-US" altLang="en-US" sz="2200" smtClean="0"/>
              <a:t>Anything not stated in the database is assumed to be false</a:t>
            </a:r>
          </a:p>
          <a:p>
            <a:pPr eaLnBrk="1" hangingPunct="1"/>
            <a:r>
              <a:rPr lang="en-US" altLang="en-US" sz="2400" smtClean="0"/>
              <a:t>Intrinsic limitations</a:t>
            </a:r>
          </a:p>
          <a:p>
            <a:pPr lvl="1" eaLnBrk="1" hangingPunct="1"/>
            <a:r>
              <a:rPr lang="en-US" altLang="en-US" sz="2200" smtClean="0"/>
              <a:t>It is easy to state a sort process in logic, but difficult to actually do—it doesn’t know how to sort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FEAF50C-59C8-4F73-803E-0D77CA0DFCC8}" type="slidenum">
              <a:rPr lang="en-US" altLang="en-US" sz="1000">
                <a:latin typeface="Arial" charset="0"/>
              </a:rPr>
              <a:pPr/>
              <a:t>38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 of Logic Programming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 management systems</a:t>
            </a:r>
          </a:p>
          <a:p>
            <a:pPr eaLnBrk="1" hangingPunct="1"/>
            <a:r>
              <a:rPr lang="en-US" altLang="en-US" smtClean="0"/>
              <a:t>Expert systems</a:t>
            </a:r>
          </a:p>
          <a:p>
            <a:pPr eaLnBrk="1" hangingPunct="1"/>
            <a:r>
              <a:rPr lang="en-US" altLang="en-US" smtClean="0"/>
              <a:t>Natural language processing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705AB13-CA6D-4F3F-B1AC-F8C0955B8982}" type="slidenum">
              <a:rPr lang="en-US" altLang="en-US" sz="1000">
                <a:latin typeface="Arial" charset="0"/>
              </a:rPr>
              <a:pPr/>
              <a:t>39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Symbolic logic provides basis for logic programming</a:t>
            </a:r>
          </a:p>
          <a:p>
            <a:pPr eaLnBrk="1" hangingPunct="1"/>
            <a:r>
              <a:rPr lang="en-US" altLang="en-US" smtClean="0"/>
              <a:t>Logic programs should be nonprocedural</a:t>
            </a:r>
          </a:p>
          <a:p>
            <a:pPr eaLnBrk="1" hangingPunct="1"/>
            <a:r>
              <a:rPr lang="en-US" altLang="en-US" smtClean="0"/>
              <a:t>Prolog statements are facts, rules, or goals</a:t>
            </a:r>
          </a:p>
          <a:p>
            <a:pPr eaLnBrk="1" hangingPunct="1"/>
            <a:r>
              <a:rPr lang="en-US" altLang="en-US" smtClean="0"/>
              <a:t>Resolution is the primary activity of a Prolog interpreter</a:t>
            </a:r>
          </a:p>
          <a:p>
            <a:pPr eaLnBrk="1" hangingPunct="1"/>
            <a:r>
              <a:rPr lang="en-US" altLang="en-US" smtClean="0"/>
              <a:t>Although there are a number of drawbacks with the current state of logic programming it has been used in a number of areas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E4D35D5-25E7-406B-A8EF-F56E820B4CE5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Proposition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logical statement that may or may not be true</a:t>
            </a:r>
          </a:p>
          <a:p>
            <a:pPr lvl="1" eaLnBrk="1" hangingPunct="1"/>
            <a:r>
              <a:rPr lang="en-US" altLang="en-US" smtClean="0"/>
              <a:t>Consists of objects and relationships of objects to each 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1A4DFD2-76FA-4C90-959A-F2B87EFE1378}" type="slidenum">
              <a:rPr lang="en-US" altLang="en-US" sz="1000">
                <a:latin typeface="Arial" charset="0"/>
              </a:rPr>
              <a:pPr/>
              <a:t>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Symbolic Logic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 which can be used for the basic needs of formal logic:</a:t>
            </a:r>
          </a:p>
          <a:p>
            <a:pPr lvl="1" eaLnBrk="1" hangingPunct="1"/>
            <a:r>
              <a:rPr lang="en-US" altLang="en-US" smtClean="0"/>
              <a:t>Express propositions</a:t>
            </a:r>
          </a:p>
          <a:p>
            <a:pPr lvl="1" eaLnBrk="1" hangingPunct="1"/>
            <a:r>
              <a:rPr lang="en-US" altLang="en-US" smtClean="0"/>
              <a:t>Express relationships between propositions</a:t>
            </a:r>
          </a:p>
          <a:p>
            <a:pPr lvl="1" eaLnBrk="1" hangingPunct="1"/>
            <a:r>
              <a:rPr lang="en-US" altLang="en-US" smtClean="0"/>
              <a:t>Describe how new propositions can be inferred from other propositions</a:t>
            </a:r>
          </a:p>
          <a:p>
            <a:pPr eaLnBrk="1" hangingPunct="1"/>
            <a:r>
              <a:rPr lang="en-US" altLang="en-US" smtClean="0"/>
              <a:t>Particular form of symbolic logic used for logic programming called </a:t>
            </a:r>
            <a:r>
              <a:rPr lang="en-US" altLang="en-US" i="1" smtClean="0"/>
              <a:t>predicate</a:t>
            </a:r>
            <a:r>
              <a:rPr lang="en-US" altLang="en-US" smtClean="0"/>
              <a:t> </a:t>
            </a:r>
            <a:r>
              <a:rPr lang="en-US" altLang="en-US" i="1" smtClean="0"/>
              <a:t>calculus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2DC7655-227B-4D15-BB98-CF339530FA6A}" type="slidenum">
              <a:rPr lang="en-US" altLang="en-US" sz="1000">
                <a:latin typeface="Arial" charset="0"/>
              </a:rPr>
              <a:pPr/>
              <a:t>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Representation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Objects in propositions are represented by simple terms: either constants or variables</a:t>
            </a:r>
          </a:p>
          <a:p>
            <a:pPr eaLnBrk="1" hangingPunct="1"/>
            <a:r>
              <a:rPr lang="en-US" altLang="en-US" i="1" smtClean="0"/>
              <a:t>Constant</a:t>
            </a:r>
            <a:r>
              <a:rPr lang="en-US" altLang="en-US" smtClean="0"/>
              <a:t>: a symbol that represents an object</a:t>
            </a:r>
          </a:p>
          <a:p>
            <a:pPr eaLnBrk="1" hangingPunct="1"/>
            <a:r>
              <a:rPr lang="en-US" altLang="en-US" i="1" smtClean="0"/>
              <a:t>Variable</a:t>
            </a:r>
            <a:r>
              <a:rPr lang="en-US" altLang="en-US" smtClean="0"/>
              <a:t>: a symbol that can represent different objects at different times</a:t>
            </a:r>
          </a:p>
          <a:p>
            <a:pPr lvl="1" eaLnBrk="1" hangingPunct="1"/>
            <a:r>
              <a:rPr lang="en-US" altLang="en-US" smtClean="0"/>
              <a:t>Different from variables in imperative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71380129-C3DA-4E12-B0DB-39D77C169122}" type="slidenum">
              <a:rPr lang="en-US" altLang="en-US" sz="1000">
                <a:latin typeface="Arial" charset="0"/>
              </a:rPr>
              <a:pPr/>
              <a:t>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Terms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Atomic propositions</a:t>
            </a:r>
            <a:r>
              <a:rPr lang="en-US" altLang="en-US" smtClean="0"/>
              <a:t> consist of compound terms</a:t>
            </a:r>
          </a:p>
          <a:p>
            <a:pPr eaLnBrk="1" hangingPunct="1"/>
            <a:r>
              <a:rPr lang="en-US" altLang="en-US" i="1" smtClean="0"/>
              <a:t>Compound term</a:t>
            </a:r>
            <a:r>
              <a:rPr lang="en-US" altLang="en-US" smtClean="0"/>
              <a:t>: one element of a mathematical relation, written like a mathematical function</a:t>
            </a:r>
          </a:p>
          <a:p>
            <a:pPr lvl="1" eaLnBrk="1" hangingPunct="1"/>
            <a:r>
              <a:rPr lang="en-US" altLang="en-US" smtClean="0"/>
              <a:t>Mathematical function is a mapping</a:t>
            </a:r>
          </a:p>
          <a:p>
            <a:pPr lvl="1" eaLnBrk="1" hangingPunct="1"/>
            <a:r>
              <a:rPr lang="en-US" altLang="en-US" smtClean="0"/>
              <a:t>Can be written as a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780424E-CACC-4EB1-9D8B-87BDF9DAC199}" type="slidenum">
              <a:rPr lang="en-US" altLang="en-US" sz="1000">
                <a:latin typeface="Arial" charset="0"/>
              </a:rPr>
              <a:pPr/>
              <a:t>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Parts of a Compound Term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Compound term composed of two parts</a:t>
            </a:r>
          </a:p>
          <a:p>
            <a:pPr lvl="1" eaLnBrk="1" hangingPunct="1"/>
            <a:r>
              <a:rPr lang="en-US" altLang="en-US" smtClean="0"/>
              <a:t>Functor: function symbol that names the relationship</a:t>
            </a:r>
          </a:p>
          <a:p>
            <a:pPr lvl="1" eaLnBrk="1" hangingPunct="1"/>
            <a:r>
              <a:rPr lang="en-US" altLang="en-US" smtClean="0"/>
              <a:t>Ordered list of parameters (tuple)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000" smtClean="0">
                <a:latin typeface="Courier New" pitchFamily="49" charset="0"/>
              </a:rPr>
              <a:t>student(jon)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like(seth, OSX)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like(nick, windows)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like(jim, linux)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ACECE9B-1DE4-42D6-A9A7-2616FDC64E65}" type="slidenum">
              <a:rPr lang="en-US" altLang="en-US" sz="1000">
                <a:latin typeface="Arial" charset="0"/>
              </a:rPr>
              <a:pPr/>
              <a:t>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Forms of a Proposition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Propositions can be stated in two forms:</a:t>
            </a:r>
          </a:p>
          <a:p>
            <a:pPr lvl="1" eaLnBrk="1" hangingPunct="1"/>
            <a:r>
              <a:rPr lang="en-US" altLang="en-US" i="1" smtClean="0"/>
              <a:t>Fact</a:t>
            </a:r>
            <a:r>
              <a:rPr lang="en-US" altLang="en-US" smtClean="0"/>
              <a:t>: proposition is assumed to be true</a:t>
            </a:r>
          </a:p>
          <a:p>
            <a:pPr lvl="1" eaLnBrk="1" hangingPunct="1"/>
            <a:r>
              <a:rPr lang="en-US" altLang="en-US" i="1" smtClean="0"/>
              <a:t>Query</a:t>
            </a:r>
            <a:r>
              <a:rPr lang="en-US" altLang="en-US" smtClean="0"/>
              <a:t>: truth of proposition is to be determined</a:t>
            </a:r>
          </a:p>
          <a:p>
            <a:pPr eaLnBrk="1" hangingPunct="1"/>
            <a:r>
              <a:rPr lang="en-US" altLang="en-US" smtClean="0"/>
              <a:t>Compound proposition:</a:t>
            </a:r>
          </a:p>
          <a:p>
            <a:pPr lvl="1" eaLnBrk="1" hangingPunct="1"/>
            <a:r>
              <a:rPr lang="en-US" altLang="en-US" smtClean="0"/>
              <a:t>Have two or more atomic propositions</a:t>
            </a:r>
          </a:p>
          <a:p>
            <a:pPr lvl="1" eaLnBrk="1" hangingPunct="1"/>
            <a:r>
              <a:rPr lang="en-US" altLang="en-US" smtClean="0"/>
              <a:t>Propositions are connected by 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397</TotalTime>
  <Words>2001</Words>
  <Application>Microsoft Office PowerPoint</Application>
  <PresentationFormat>On-screen Show (4:3)</PresentationFormat>
  <Paragraphs>406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</vt:lpstr>
      <vt:lpstr>Lucida Sans Unicode</vt:lpstr>
      <vt:lpstr>Arial</vt:lpstr>
      <vt:lpstr>Courier New</vt:lpstr>
      <vt:lpstr>Symbol</vt:lpstr>
      <vt:lpstr>Math1</vt:lpstr>
      <vt:lpstr>Arial Unicode MS</vt:lpstr>
      <vt:lpstr>1_sebesta</vt:lpstr>
      <vt:lpstr>Chapter 16</vt:lpstr>
      <vt:lpstr>Chapter 16 Topics</vt:lpstr>
      <vt:lpstr>Introduction</vt:lpstr>
      <vt:lpstr>Proposition</vt:lpstr>
      <vt:lpstr>Symbolic Logic</vt:lpstr>
      <vt:lpstr>Object Representation</vt:lpstr>
      <vt:lpstr>Compound Terms</vt:lpstr>
      <vt:lpstr>Parts of a Compound Term</vt:lpstr>
      <vt:lpstr>Forms of a Proposition</vt:lpstr>
      <vt:lpstr>Logical Operators</vt:lpstr>
      <vt:lpstr>Quantifiers</vt:lpstr>
      <vt:lpstr>Clausal Form</vt:lpstr>
      <vt:lpstr>Predicate Calculus and Proving Theorems</vt:lpstr>
      <vt:lpstr>Resolution</vt:lpstr>
      <vt:lpstr>Proof by Contradiction</vt:lpstr>
      <vt:lpstr>Theorem Proving</vt:lpstr>
      <vt:lpstr>Overview of Logic Programming</vt:lpstr>
      <vt:lpstr>Example: Sorting a List</vt:lpstr>
      <vt:lpstr>The Origins of Prolog</vt:lpstr>
      <vt:lpstr>Terms</vt:lpstr>
      <vt:lpstr>Terms: Variables and Structures</vt:lpstr>
      <vt:lpstr>Fact Statements</vt:lpstr>
      <vt:lpstr>Rule Statements</vt:lpstr>
      <vt:lpstr>Example Rules</vt:lpstr>
      <vt:lpstr>Goal Statements</vt:lpstr>
      <vt:lpstr>Inferencing Process of Prolog</vt:lpstr>
      <vt:lpstr>Approaches</vt:lpstr>
      <vt:lpstr>Subgoal Strategies</vt:lpstr>
      <vt:lpstr>Backtracking</vt:lpstr>
      <vt:lpstr>Simple Arithmetic</vt:lpstr>
      <vt:lpstr>Example</vt:lpstr>
      <vt:lpstr>Trace</vt:lpstr>
      <vt:lpstr>Example</vt:lpstr>
      <vt:lpstr>List Structures</vt:lpstr>
      <vt:lpstr>Append Example</vt:lpstr>
      <vt:lpstr>More Examples</vt:lpstr>
      <vt:lpstr>Deficiencies of Prolog</vt:lpstr>
      <vt:lpstr>Applications of Logic Programming</vt:lpstr>
      <vt:lpstr>Summary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31</cp:revision>
  <dcterms:created xsi:type="dcterms:W3CDTF">2003-08-01T12:29:19Z</dcterms:created>
  <dcterms:modified xsi:type="dcterms:W3CDTF">2016-03-14T17:56:15Z</dcterms:modified>
</cp:coreProperties>
</file>