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837" r:id="rId2"/>
    <p:sldMasterId id="2147483803" r:id="rId3"/>
  </p:sldMasterIdLst>
  <p:notesMasterIdLst>
    <p:notesMasterId r:id="rId52"/>
  </p:notesMasterIdLst>
  <p:sldIdLst>
    <p:sldId id="338" r:id="rId4"/>
    <p:sldId id="327" r:id="rId5"/>
    <p:sldId id="329" r:id="rId6"/>
    <p:sldId id="331" r:id="rId7"/>
    <p:sldId id="330" r:id="rId8"/>
    <p:sldId id="350" r:id="rId9"/>
    <p:sldId id="332" r:id="rId10"/>
    <p:sldId id="349" r:id="rId11"/>
    <p:sldId id="341" r:id="rId12"/>
    <p:sldId id="334" r:id="rId13"/>
    <p:sldId id="344" r:id="rId14"/>
    <p:sldId id="335" r:id="rId15"/>
    <p:sldId id="336" r:id="rId16"/>
    <p:sldId id="337" r:id="rId17"/>
    <p:sldId id="345" r:id="rId18"/>
    <p:sldId id="346" r:id="rId19"/>
    <p:sldId id="258" r:id="rId20"/>
    <p:sldId id="261" r:id="rId21"/>
    <p:sldId id="347" r:id="rId22"/>
    <p:sldId id="265" r:id="rId23"/>
    <p:sldId id="269" r:id="rId24"/>
    <p:sldId id="273" r:id="rId25"/>
    <p:sldId id="274" r:id="rId26"/>
    <p:sldId id="275" r:id="rId27"/>
    <p:sldId id="276" r:id="rId28"/>
    <p:sldId id="277" r:id="rId29"/>
    <p:sldId id="278" r:id="rId30"/>
    <p:sldId id="281" r:id="rId31"/>
    <p:sldId id="282" r:id="rId32"/>
    <p:sldId id="284" r:id="rId33"/>
    <p:sldId id="289" r:id="rId34"/>
    <p:sldId id="296" r:id="rId35"/>
    <p:sldId id="297" r:id="rId36"/>
    <p:sldId id="319" r:id="rId37"/>
    <p:sldId id="300" r:id="rId38"/>
    <p:sldId id="303" r:id="rId39"/>
    <p:sldId id="304" r:id="rId40"/>
    <p:sldId id="307" r:id="rId41"/>
    <p:sldId id="308" r:id="rId42"/>
    <p:sldId id="309" r:id="rId43"/>
    <p:sldId id="310" r:id="rId44"/>
    <p:sldId id="321" r:id="rId45"/>
    <p:sldId id="311" r:id="rId46"/>
    <p:sldId id="326" r:id="rId47"/>
    <p:sldId id="312" r:id="rId48"/>
    <p:sldId id="322" r:id="rId49"/>
    <p:sldId id="348" r:id="rId50"/>
    <p:sldId id="323" r:id="rId51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993300"/>
    <a:srgbClr val="6666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47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9F73C6-CB04-4C1C-A9D0-F7D9365310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59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312B5ED-9086-45C4-8B78-C24EF65F955E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783139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5BBB7A5-899B-4469-B260-5533B020FD2C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139623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DCB5468-3C31-4F89-88D3-31DB62D2D378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644366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93288DA-8921-4CF0-A01F-14831307A6DD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648049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D6B1A70-F29A-4F90-8F6A-E1A5CF816347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04391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8EC3F3E-CAA4-46FB-9736-0899D8E87C7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591294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207DDBD-02FD-4BAB-AC39-6228D8A99CC6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387497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3BDC350-69DD-4124-A2F3-B3236937008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08213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BD295E6-E1EE-49F9-BD29-BDC85DEFFBC3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11853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E0E998D1-0C9E-47AD-A37F-62A75B779519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506467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FEC7F36-F583-4C0F-9981-5918035827D2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380674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9846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1833D31-39A5-48AD-9315-0C70C2DD32B7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786378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D707823-43BA-4791-A3DA-FCDA70CF6A9C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20802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3237428-C48C-4258-9718-CA94FA8D71DE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902244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952EA89-0FEE-41AF-B87B-7E379C0FA18D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883272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01BA8F62-C454-41C8-ADA2-4262C16EE3C7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205852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1583DA6E-2B5F-4305-8A56-DF63E06F1E52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242476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A89B3283-A0AA-461F-9F13-984387D00D88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775162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4E0A9A1B-309C-48AF-B537-B2D5DF064EC4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41610860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92F80BA-697D-468A-AEA5-E7DB86E82E08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465880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E2ADDF2-120E-43C5-9C15-62D12D5F7A9A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73939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/>
            <a:fld id="{5AF46158-9DA3-4D0B-8BF0-875AD12603E8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928538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B3C13607-E27F-42C0-AB3C-0D76A6C18A19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838047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748E803B-ADD4-4F7F-B0C5-981030CB2355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812526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6A032FC-0B38-4DF7-B5E2-D0DFDCE56FC0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6070575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4315A33-198D-4D10-AC23-9E20BBC4352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607285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894CF548-0DEC-4916-AF82-4C86CBDF061D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1103280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374348B4-2C2B-4476-8569-2AED5E6FC8EA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2040907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54363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C0189F56-0001-42B4-AECC-522A53B385A3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4857201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F3CC2D20-A92F-4ABA-A06E-FB807880A16F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829622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5D8EAE82-1B01-4C30-9753-E3D8296CB7E7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5913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/>
            <a:fld id="{6062C7F6-1F88-48DB-BF6A-CB864433A3B0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87474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/>
            <a:fld id="{39686979-B136-4769-947E-EA0F3DA84B51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1278793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/>
            <a:fld id="{46CAEC74-B97D-440F-A5B0-9389FE21838D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2712516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6D3A2E81-835E-4E56-84A4-0DF386AC1221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754606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28C3E458-F940-4214-83BA-AB1145EE5AB0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39380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fld id="{DB7CEFED-761C-45CF-9FB0-379D7F957960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smtClean="0"/>
          </a:p>
        </p:txBody>
      </p:sp>
    </p:spTree>
    <p:extLst>
      <p:ext uri="{BB962C8B-B14F-4D97-AF65-F5344CB8AC3E}">
        <p14:creationId xmlns:p14="http://schemas.microsoft.com/office/powerpoint/2010/main" val="55791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0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76398C3-66DA-4B6D-A704-E34B252CA4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69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828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EB68D-2B21-4292-BB3C-8EB6C3A719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226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B9D49-4D94-4CA1-A561-7F7849392D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087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A86C1-7F14-4EA3-A34F-8902584BD8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328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1BDF6-A104-4F88-AAAF-5DB6C55CD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923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57A14-55AD-447C-BA0D-07321C2198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6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374AA-59AB-4CFE-B3EC-A80188C2EC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343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5D785-5416-466D-987C-97DE8CF779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415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935A3-B84F-492D-A187-718B82B96D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3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C1CB04B-6031-4ECB-A6B0-A7E0C91176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003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7B88B-036C-499A-B09A-BE814B76CB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725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16291-528D-4E3D-85FC-F359DF2DCE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834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09A92-F7F4-44F1-9331-2C2D926498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262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FBC95-A292-4D81-BA4B-E801B80DBF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063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D89EC-DB01-4B2B-AFE9-FABDA40891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2812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D6BC4-6C9B-4894-9CE1-4287352C17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2813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DE1DF-1937-4D1F-83EC-E221E975E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3315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5B626-9AA6-4FA6-B821-57EAA1F08B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1723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A514E-6F39-4A07-AF37-512C3587CA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1126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D4491-4EC6-4E26-98D7-2E237BB28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98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C82256A-CD66-4C21-8125-7868257EF6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3053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7B669-E82E-461C-8F80-42B33AD4B8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6989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9362D-1BE3-46BF-BE83-EF6F21D450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8253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36EC5-E445-4AFD-9C41-33BBFCADE0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2772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D9FBC-893B-4F36-A15A-DF46D72BF2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29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60E0C73-324B-4EE7-BF39-61BDC7F504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48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D343760-4E17-4A10-9318-A0E90EAD60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24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64762C6-1858-4E03-91E1-EEFB1CF67F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39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B833D6F-A82C-453E-9E63-D6E2553389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49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3754DF0-A1C3-457E-B1AB-F384FDBCF6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82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5F148AC-2A54-4024-9195-08FB28259B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2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r>
              <a:rPr lang="en-US" altLang="en-US"/>
              <a:t>1-</a:t>
            </a:r>
            <a:fld id="{EEB848CA-4DC2-4331-8517-4C1AD442CF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90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0" i="0" u="none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 u="none">
          <a:solidFill>
            <a:srgbClr val="3333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3333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F352933-F6C2-4AB4-8DC8-E8F05D86E2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by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566B218-70D2-4FC5-A97F-8AA7D4C74C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3657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990600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Copyright © 2012 Addison-Wesley. All rights reserved</a:t>
            </a:r>
            <a:r>
              <a:rPr lang="en-US" altLang="en-US" sz="2000" smtClean="0"/>
              <a:t>.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6148" name="Picture 3" descr="pl10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0"/>
            <a:ext cx="5540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Implementation Methods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4953000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FF0000"/>
                </a:solidFill>
              </a:rPr>
              <a:t>Compilation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Translate source code to object/machine code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Main modules</a:t>
            </a:r>
          </a:p>
          <a:p>
            <a:pPr lvl="2"/>
            <a:r>
              <a:rPr lang="en-US" altLang="en-US" sz="2000" dirty="0" smtClean="0">
                <a:solidFill>
                  <a:schemeClr val="tx1"/>
                </a:solidFill>
              </a:rPr>
              <a:t>Syntax analysis, semantics analysis, code generation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Executable user code and system code are linked together and loaded to system before execution</a:t>
            </a:r>
          </a:p>
          <a:p>
            <a:pPr lvl="2"/>
            <a:r>
              <a:rPr lang="en-US" altLang="en-US" sz="2000" dirty="0" smtClean="0">
                <a:solidFill>
                  <a:schemeClr val="tx1"/>
                </a:solidFill>
              </a:rPr>
              <a:t>Linking and loading process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Pure interpretation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A software, called interpreter, acts as a software simulation of a machine</a:t>
            </a:r>
          </a:p>
          <a:p>
            <a:pPr lvl="2"/>
            <a:r>
              <a:rPr lang="en-US" altLang="en-US" sz="1700" dirty="0" smtClean="0">
                <a:solidFill>
                  <a:schemeClr val="tx1"/>
                </a:solidFill>
              </a:rPr>
              <a:t>Provides a virtual machine for the language</a:t>
            </a:r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Hybrid implementation system</a:t>
            </a:r>
            <a:endParaRPr lang="en-US" altLang="en-US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Translate into intermediate code that allows easy interpretation</a:t>
            </a:r>
          </a:p>
          <a:p>
            <a:pPr lvl="1"/>
            <a:endParaRPr lang="en-US" altLang="en-US" sz="2300" dirty="0" smtClean="0"/>
          </a:p>
          <a:p>
            <a:pPr lvl="2"/>
            <a:endParaRPr lang="en-US" alt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Layered View of Computer</a:t>
            </a: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4729163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593725" y="1336675"/>
            <a:ext cx="321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endParaRPr lang="es-MX" alt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69925" y="1412875"/>
            <a:ext cx="314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endParaRPr lang="es-MX" altLang="en-US"/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69925" y="1717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endParaRPr lang="es-MX" altLang="en-US"/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69925" y="1260475"/>
            <a:ext cx="32162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altLang="en-US" sz="2000">
                <a:solidFill>
                  <a:srgbClr val="0000CC"/>
                </a:solidFill>
                <a:latin typeface="Lucida Sans Unicode" pitchFamily="34" charset="0"/>
              </a:rPr>
              <a:t>The operating system and language implementation are layered over </a:t>
            </a:r>
          </a:p>
          <a:p>
            <a:r>
              <a:rPr lang="en-US" altLang="en-US" sz="2000">
                <a:solidFill>
                  <a:srgbClr val="0000CC"/>
                </a:solidFill>
                <a:latin typeface="Lucida Sans Unicode" pitchFamily="34" charset="0"/>
              </a:rPr>
              <a:t>machine interface of a computer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"/>
            <a:ext cx="5310188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113" y="1655763"/>
            <a:ext cx="4803775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7000"/>
            <a:ext cx="4645025" cy="673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Just-in-Time Implementation Systems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Initially translate programs to an intermediate language</a:t>
            </a:r>
          </a:p>
          <a:p>
            <a:pPr eaLnBrk="1" hangingPunct="1"/>
            <a:r>
              <a:rPr lang="en-US" altLang="en-US" sz="2400" smtClean="0"/>
              <a:t>Then compile the intermediate language of the subprograms into machine code when they are called </a:t>
            </a:r>
          </a:p>
          <a:p>
            <a:pPr eaLnBrk="1" hangingPunct="1"/>
            <a:r>
              <a:rPr lang="en-US" altLang="en-US" sz="2400" smtClean="0"/>
              <a:t>Machine code version is kept for subsequent calls</a:t>
            </a:r>
          </a:p>
          <a:p>
            <a:pPr eaLnBrk="1" hangingPunct="1"/>
            <a:r>
              <a:rPr lang="en-US" altLang="en-US" sz="2400" smtClean="0"/>
              <a:t>JIT systems are widely used for Java programs</a:t>
            </a:r>
          </a:p>
          <a:p>
            <a:pPr eaLnBrk="1" hangingPunct="1"/>
            <a:r>
              <a:rPr lang="en-US" altLang="en-US" sz="2400" smtClean="0"/>
              <a:t>.NET languages are implemented with a JIT system</a:t>
            </a:r>
          </a:p>
          <a:p>
            <a:pPr eaLnBrk="1" hangingPunct="1"/>
            <a:r>
              <a:rPr lang="en-US" altLang="en-US" sz="2400" smtClean="0"/>
              <a:t>In essence, JIT systems are delayed compilers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Programming Environment	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collection of tools used in the development of software</a:t>
            </a:r>
          </a:p>
          <a:p>
            <a:pPr lvl="1"/>
            <a:r>
              <a:rPr lang="en-US" altLang="en-US" smtClean="0"/>
              <a:t>Tools</a:t>
            </a:r>
          </a:p>
          <a:p>
            <a:pPr lvl="2"/>
            <a:r>
              <a:rPr lang="en-US" altLang="en-US" smtClean="0"/>
              <a:t>file system, text editor, compiler/linker, … </a:t>
            </a:r>
          </a:p>
          <a:p>
            <a:pPr lvl="2"/>
            <a:r>
              <a:rPr lang="en-US" altLang="en-US" smtClean="0"/>
              <a:t>Could also be a large collection of integrated tools</a:t>
            </a:r>
          </a:p>
          <a:p>
            <a:pPr lvl="1"/>
            <a:r>
              <a:rPr lang="en-US" altLang="en-US" smtClean="0"/>
              <a:t>Examples</a:t>
            </a:r>
          </a:p>
          <a:p>
            <a:pPr lvl="2"/>
            <a:r>
              <a:rPr lang="en-US" altLang="en-US" smtClean="0"/>
              <a:t>Unix environment</a:t>
            </a:r>
          </a:p>
          <a:p>
            <a:pPr lvl="2"/>
            <a:r>
              <a:rPr lang="en-US" altLang="en-US" smtClean="0"/>
              <a:t>Borland Jbuilder (for Java development)</a:t>
            </a:r>
          </a:p>
          <a:p>
            <a:pPr lvl="2"/>
            <a:r>
              <a:rPr lang="en-US" altLang="en-US" smtClean="0"/>
              <a:t>NetBeans (for Java applications but also support JavaScript, Ruby, and PHP)</a:t>
            </a:r>
          </a:p>
          <a:p>
            <a:pPr lvl="2"/>
            <a:r>
              <a:rPr lang="en-US" altLang="en-US" smtClean="0"/>
              <a:t>Microsoft Visual Studio .Net</a:t>
            </a:r>
          </a:p>
          <a:p>
            <a:pPr lvl="2"/>
            <a:endParaRPr lang="en-US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1600200" cy="4222750"/>
          </a:xfrm>
        </p:spPr>
        <p:txBody>
          <a:bodyPr/>
          <a:lstStyle/>
          <a:p>
            <a:pPr eaLnBrk="1" hangingPunct="1"/>
            <a:r>
              <a:rPr lang="en-US" altLang="en-US" smtClean="0"/>
              <a:t>Genealogy of Common Languages</a:t>
            </a:r>
          </a:p>
        </p:txBody>
      </p:sp>
      <p:sp>
        <p:nvSpPr>
          <p:cNvPr id="2048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</a:p>
        </p:txBody>
      </p:sp>
      <p:sp>
        <p:nvSpPr>
          <p:cNvPr id="20484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447800"/>
            <a:ext cx="3008313" cy="4691063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7200"/>
            <a:ext cx="4905375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34201" y="1727675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Updated version: page 35 of text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886577" y="1696746"/>
            <a:ext cx="1571624" cy="6157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Why “high-level” programming languages? 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223" y="1447800"/>
            <a:ext cx="8153400" cy="3200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What was wrong with using machine code?</a:t>
            </a:r>
          </a:p>
          <a:p>
            <a:pPr lvl="1" eaLnBrk="1" hangingPunct="1"/>
            <a:r>
              <a:rPr lang="en-US" altLang="en-US" sz="2300" dirty="0" smtClean="0">
                <a:solidFill>
                  <a:schemeClr val="tx1"/>
                </a:solidFill>
              </a:rPr>
              <a:t>Poor readability</a:t>
            </a:r>
          </a:p>
          <a:p>
            <a:pPr lvl="1" eaLnBrk="1" hangingPunct="1"/>
            <a:r>
              <a:rPr lang="en-US" altLang="en-US" sz="2300" dirty="0" smtClean="0">
                <a:solidFill>
                  <a:schemeClr val="tx1"/>
                </a:solidFill>
              </a:rPr>
              <a:t>Poor modifiability</a:t>
            </a:r>
          </a:p>
          <a:p>
            <a:pPr lvl="1" eaLnBrk="1" hangingPunct="1"/>
            <a:r>
              <a:rPr lang="en-US" altLang="en-US" sz="2300" dirty="0" smtClean="0">
                <a:solidFill>
                  <a:schemeClr val="tx1"/>
                </a:solidFill>
              </a:rPr>
              <a:t>Expression coding was tedious</a:t>
            </a:r>
          </a:p>
          <a:p>
            <a:pPr lvl="1" eaLnBrk="1" hangingPunct="1"/>
            <a:r>
              <a:rPr lang="en-US" altLang="en-US" sz="2300" dirty="0" smtClean="0">
                <a:solidFill>
                  <a:schemeClr val="tx1"/>
                </a:solidFill>
              </a:rPr>
              <a:t>Machine deficiencies--no indexing or floating point</a:t>
            </a:r>
          </a:p>
          <a:p>
            <a:pPr lvl="1" eaLnBrk="1" hangingPunct="1"/>
            <a:r>
              <a:rPr lang="en-US" altLang="en-US" sz="2300" dirty="0" smtClean="0">
                <a:solidFill>
                  <a:schemeClr val="tx1"/>
                </a:solidFill>
              </a:rPr>
              <a:t>Example; x86 instruction set machine code for GCD program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09344" y="4800600"/>
            <a:ext cx="6744056" cy="12213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0200" y="4876800"/>
            <a:ext cx="7147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55 89 e5 53</a:t>
            </a:r>
            <a:r>
              <a:rPr lang="en-US" sz="1800" dirty="0"/>
              <a:t> </a:t>
            </a:r>
            <a:r>
              <a:rPr lang="en-US" sz="1800" dirty="0" smtClean="0"/>
              <a:t>  83 </a:t>
            </a:r>
            <a:r>
              <a:rPr lang="en-US" sz="1800" dirty="0" err="1" smtClean="0"/>
              <a:t>ec</a:t>
            </a:r>
            <a:r>
              <a:rPr lang="en-US" sz="1800" dirty="0" smtClean="0"/>
              <a:t> 04 89    e4 f0 e8 31   00 00 00 90   c3 e8 2a 00</a:t>
            </a:r>
          </a:p>
          <a:p>
            <a:r>
              <a:rPr lang="en-US" sz="1800" dirty="0" smtClean="0"/>
              <a:t>00 00 39 c3   74 10 8d b6   00 00 00 00  39 c3 7e 13    29 c3 39 c3</a:t>
            </a:r>
          </a:p>
          <a:p>
            <a:r>
              <a:rPr lang="en-US" sz="1800" dirty="0" smtClean="0"/>
              <a:t>75 f6 89 1c    24 e8 6e 00   00 00 8b 5d  fc c9  c3 29    d8 </a:t>
            </a:r>
            <a:r>
              <a:rPr lang="en-US" sz="1800" dirty="0" err="1" smtClean="0"/>
              <a:t>eb</a:t>
            </a:r>
            <a:r>
              <a:rPr lang="en-US" sz="1800" dirty="0" smtClean="0"/>
              <a:t> </a:t>
            </a:r>
            <a:r>
              <a:rPr lang="en-US" sz="1800" dirty="0" err="1" smtClean="0"/>
              <a:t>eb</a:t>
            </a:r>
            <a:r>
              <a:rPr lang="en-US" sz="1800" dirty="0" smtClean="0"/>
              <a:t> 90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Machine code, assembly, high-level programs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7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GCD program in x86 assembly language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first few lines of the assembly code …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800" dirty="0" err="1" smtClean="0"/>
              <a:t>pushl</a:t>
            </a:r>
            <a:r>
              <a:rPr lang="en-US" sz="1800" dirty="0" smtClean="0"/>
              <a:t> 	%</a:t>
            </a:r>
            <a:r>
              <a:rPr lang="en-US" sz="1800" dirty="0" err="1" smtClean="0"/>
              <a:t>ebp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mov</a:t>
            </a:r>
            <a:r>
              <a:rPr lang="en-US" sz="1800" dirty="0" err="1"/>
              <a:t>l</a:t>
            </a:r>
            <a:r>
              <a:rPr lang="en-US" sz="1800" dirty="0" smtClean="0"/>
              <a:t> 	%</a:t>
            </a:r>
            <a:r>
              <a:rPr lang="en-US" sz="1800" dirty="0" err="1" smtClean="0"/>
              <a:t>esp</a:t>
            </a:r>
            <a:r>
              <a:rPr lang="en-US" sz="1800" dirty="0" smtClean="0"/>
              <a:t>, %</a:t>
            </a:r>
            <a:r>
              <a:rPr lang="en-US" sz="1800" dirty="0" err="1" smtClean="0"/>
              <a:t>ebp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pushl</a:t>
            </a:r>
            <a:r>
              <a:rPr lang="en-US" sz="1800" dirty="0" smtClean="0"/>
              <a:t>	%</a:t>
            </a:r>
            <a:r>
              <a:rPr lang="en-US" sz="1800" dirty="0" err="1" smtClean="0"/>
              <a:t>ebx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subl</a:t>
            </a:r>
            <a:r>
              <a:rPr lang="en-US" sz="1800" dirty="0" smtClean="0"/>
              <a:t>	$4, %</a:t>
            </a:r>
            <a:r>
              <a:rPr lang="en-US" sz="1800" dirty="0" err="1" smtClean="0"/>
              <a:t>esp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andl</a:t>
            </a:r>
            <a:r>
              <a:rPr lang="en-US" sz="1800" dirty="0" smtClean="0"/>
              <a:t> 	$-16, %</a:t>
            </a:r>
            <a:r>
              <a:rPr lang="en-US" sz="1800" dirty="0" err="1" smtClean="0"/>
              <a:t>esp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…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>
                <a:solidFill>
                  <a:schemeClr val="tx1"/>
                </a:solidFill>
              </a:rPr>
              <a:t>Can you write a GCD program in Java/C++/Python?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9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altLang="en-US" smtClean="0"/>
              <a:t>Lecture 1: Overview of Programming Languages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smtClean="0"/>
              <a:t>CS408</a:t>
            </a:r>
          </a:p>
          <a:p>
            <a:pPr marL="0" indent="0" algn="ctr">
              <a:buFontTx/>
              <a:buNone/>
            </a:pPr>
            <a:r>
              <a:rPr lang="en-US" altLang="en-US" smtClean="0"/>
              <a:t>(Covering Chapter 1 &amp; Chapter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Fortran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smtClean="0"/>
              <a:t>Fortran 0: 1954 - not implemented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400" smtClean="0"/>
              <a:t>Fortran I:1957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Designed for the new IBM 704, which had index registers and floating point hardware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smtClean="0"/>
              <a:t>   - This led to the idea of compiled programming    languages (earlier languages were interpreted.)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 Features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900" smtClean="0"/>
              <a:t>Names could have up to six characters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900" smtClean="0"/>
              <a:t>Post-test counting loop (</a:t>
            </a:r>
            <a:r>
              <a:rPr lang="en-US" altLang="en-US" sz="1900" b="1" smtClean="0">
                <a:latin typeface="Courier New" pitchFamily="49" charset="0"/>
              </a:rPr>
              <a:t>DO</a:t>
            </a:r>
            <a:r>
              <a:rPr lang="en-US" altLang="en-US" sz="190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900" smtClean="0"/>
              <a:t>Formatted I/O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900" smtClean="0"/>
              <a:t>User-defined subprograms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900" smtClean="0"/>
              <a:t>Three-way selection statement (arithmetic </a:t>
            </a:r>
            <a:r>
              <a:rPr lang="en-US" altLang="en-US" sz="1900" b="1" smtClean="0">
                <a:latin typeface="Courier New" pitchFamily="49" charset="0"/>
              </a:rPr>
              <a:t>IF</a:t>
            </a:r>
            <a:r>
              <a:rPr lang="en-US" altLang="en-US" sz="190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900" smtClean="0"/>
              <a:t>No data typing statements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900" smtClean="0"/>
              <a:t>Programs larger than 400 lines rarely compiled correctly, mainly due to poor reliability of 704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Char char="•"/>
            </a:pPr>
            <a:r>
              <a:rPr lang="en-US" altLang="en-US">
                <a:solidFill>
                  <a:srgbClr val="333399"/>
                </a:solidFill>
                <a:latin typeface="Lucida Sans Unicode" pitchFamily="34" charset="0"/>
              </a:rPr>
              <a:t>Fortran 0: 1954 - not implemented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lang="en-US" altLang="en-US">
                <a:solidFill>
                  <a:srgbClr val="333399"/>
                </a:solidFill>
                <a:latin typeface="Lucida Sans Unicode" pitchFamily="34" charset="0"/>
              </a:rPr>
              <a:t>Fortran I:1957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>
                <a:solidFill>
                  <a:srgbClr val="333399"/>
                </a:solidFill>
                <a:latin typeface="Lucida Sans Unicode" pitchFamily="34" charset="0"/>
              </a:rPr>
              <a:t>Designed for the new IBM 704, which had index registers and floating point hardware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333399"/>
                </a:solidFill>
                <a:latin typeface="Lucida Sans Unicode" pitchFamily="34" charset="0"/>
              </a:rPr>
              <a:t>   - This led to the idea of compiled programming    languages (earlier languages were interpreted.)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>
                <a:solidFill>
                  <a:srgbClr val="333399"/>
                </a:solidFill>
                <a:latin typeface="Lucida Sans Unicode" pitchFamily="34" charset="0"/>
              </a:rPr>
              <a:t> Features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900">
                <a:solidFill>
                  <a:srgbClr val="666699"/>
                </a:solidFill>
                <a:latin typeface="Lucida Sans Unicode" pitchFamily="34" charset="0"/>
              </a:rPr>
              <a:t>Names could have up to six characters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900">
                <a:solidFill>
                  <a:srgbClr val="666699"/>
                </a:solidFill>
                <a:latin typeface="Lucida Sans Unicode" pitchFamily="34" charset="0"/>
              </a:rPr>
              <a:t>Post-test counting loop (</a:t>
            </a:r>
            <a:r>
              <a:rPr lang="en-US" altLang="en-US" sz="1900" b="1">
                <a:solidFill>
                  <a:srgbClr val="666699"/>
                </a:solidFill>
                <a:latin typeface="Courier New" pitchFamily="49" charset="0"/>
              </a:rPr>
              <a:t>DO</a:t>
            </a:r>
            <a:r>
              <a:rPr lang="en-US" altLang="en-US" sz="1900">
                <a:solidFill>
                  <a:srgbClr val="666699"/>
                </a:solidFill>
                <a:latin typeface="Lucida Sans Unicode" pitchFamily="34" charset="0"/>
              </a:rPr>
              <a:t>)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900">
                <a:solidFill>
                  <a:srgbClr val="666699"/>
                </a:solidFill>
                <a:latin typeface="Lucida Sans Unicode" pitchFamily="34" charset="0"/>
              </a:rPr>
              <a:t>Formatted I/O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900">
                <a:solidFill>
                  <a:srgbClr val="666699"/>
                </a:solidFill>
                <a:latin typeface="Lucida Sans Unicode" pitchFamily="34" charset="0"/>
              </a:rPr>
              <a:t>User-defined subprograms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900">
                <a:solidFill>
                  <a:srgbClr val="666699"/>
                </a:solidFill>
                <a:latin typeface="Lucida Sans Unicode" pitchFamily="34" charset="0"/>
              </a:rPr>
              <a:t>Three-way selection statement (arithmetic </a:t>
            </a:r>
            <a:r>
              <a:rPr lang="en-US" altLang="en-US" sz="1900" b="1">
                <a:solidFill>
                  <a:srgbClr val="666699"/>
                </a:solidFill>
                <a:latin typeface="Courier New" pitchFamily="49" charset="0"/>
              </a:rPr>
              <a:t>IF</a:t>
            </a:r>
            <a:r>
              <a:rPr lang="en-US" altLang="en-US" sz="1900">
                <a:solidFill>
                  <a:srgbClr val="666699"/>
                </a:solidFill>
                <a:latin typeface="Lucida Sans Unicode" pitchFamily="34" charset="0"/>
              </a:rPr>
              <a:t>)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900">
                <a:solidFill>
                  <a:srgbClr val="666699"/>
                </a:solidFill>
                <a:latin typeface="Lucida Sans Unicode" pitchFamily="34" charset="0"/>
              </a:rPr>
              <a:t>No data typing statements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900">
                <a:solidFill>
                  <a:srgbClr val="666699"/>
                </a:solidFill>
                <a:latin typeface="Lucida Sans Unicode" pitchFamily="34" charset="0"/>
              </a:rPr>
              <a:t>Programs larger than 400 lines rarely compiled correctly, mainly due to poor reliability of 704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Fortran 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Fortran II: Distributed in 1958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Independent compilation, Fixed the bugs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Fortran IV: Evolved during 1960-62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Explicit type declarations, Logical selection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Subprogram names could be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ANSI standard in 1966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Fortran 77: Became the new standard in 1978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Character string handling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Logical loop control statement, </a:t>
            </a:r>
            <a:r>
              <a:rPr lang="en-US" altLang="en-US" sz="2000" b="1" smtClean="0">
                <a:latin typeface="Courier New" pitchFamily="49" charset="0"/>
              </a:rPr>
              <a:t>IF-THEN-ELSE</a:t>
            </a:r>
            <a:r>
              <a:rPr lang="en-US" altLang="en-US" sz="2000" smtClean="0"/>
              <a:t>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Fortran 90: Significant changes from Fortran 77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Modules, Dynamic arrays, Pointers, Recursion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smtClean="0">
                <a:latin typeface="Courier New" pitchFamily="49" charset="0"/>
              </a:rPr>
              <a:t>CASE</a:t>
            </a:r>
            <a:r>
              <a:rPr lang="en-US" altLang="en-US" sz="2000" smtClean="0"/>
              <a:t> statement, Parameter type checking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Fortran 95 &amp; Fortran 2003 -- ditto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Fortran Evaluation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Highly optimizing compilers (all versions before 90)</a:t>
            </a:r>
          </a:p>
          <a:p>
            <a:pPr lvl="1" eaLnBrk="1" hangingPunct="1"/>
            <a:r>
              <a:rPr lang="en-US" altLang="en-US" smtClean="0"/>
              <a:t>Types and storage of all variables are fixed before run time</a:t>
            </a:r>
          </a:p>
          <a:p>
            <a:pPr eaLnBrk="1" hangingPunct="1"/>
            <a:r>
              <a:rPr lang="en-US" altLang="en-US" smtClean="0"/>
              <a:t>Dramatically changed forever the way computers are used</a:t>
            </a:r>
          </a:p>
          <a:p>
            <a:pPr eaLnBrk="1" hangingPunct="1"/>
            <a:r>
              <a:rPr lang="en-US" altLang="en-US" smtClean="0"/>
              <a:t>Characterized as the </a:t>
            </a:r>
            <a:r>
              <a:rPr lang="en-US" altLang="en-US" i="1" smtClean="0"/>
              <a:t>lingua franca</a:t>
            </a:r>
            <a:r>
              <a:rPr lang="en-US" altLang="en-US" smtClean="0"/>
              <a:t> of the computing world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Functional Programming: LISP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LISt Processing language</a:t>
            </a:r>
          </a:p>
          <a:p>
            <a:pPr lvl="1" eaLnBrk="1" hangingPunct="1"/>
            <a:r>
              <a:rPr lang="en-US" altLang="en-US" smtClean="0"/>
              <a:t>   Designed at MIT by McCarthy</a:t>
            </a:r>
          </a:p>
          <a:p>
            <a:pPr eaLnBrk="1" hangingPunct="1"/>
            <a:r>
              <a:rPr lang="en-US" altLang="en-US" smtClean="0"/>
              <a:t>AI research needed a language to</a:t>
            </a:r>
          </a:p>
          <a:p>
            <a:pPr lvl="1" eaLnBrk="1" hangingPunct="1"/>
            <a:r>
              <a:rPr lang="en-US" altLang="en-US" smtClean="0"/>
              <a:t>Process data in lists (rather than arrays)</a:t>
            </a:r>
          </a:p>
          <a:p>
            <a:pPr lvl="1" eaLnBrk="1" hangingPunct="1"/>
            <a:r>
              <a:rPr lang="en-US" altLang="en-US" smtClean="0"/>
              <a:t>Symbolic computation (rather than numeric)</a:t>
            </a:r>
          </a:p>
          <a:p>
            <a:pPr eaLnBrk="1" hangingPunct="1"/>
            <a:r>
              <a:rPr lang="en-US" altLang="en-US" smtClean="0"/>
              <a:t>Only two data types: atoms and lists</a:t>
            </a:r>
          </a:p>
          <a:p>
            <a:pPr eaLnBrk="1" hangingPunct="1"/>
            <a:r>
              <a:rPr lang="en-US" altLang="en-US" smtClean="0"/>
              <a:t>Syntax is based on </a:t>
            </a:r>
            <a:r>
              <a:rPr lang="en-US" altLang="en-US" i="1" smtClean="0"/>
              <a:t>lambda calculus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924800" cy="1206500"/>
          </a:xfrm>
        </p:spPr>
        <p:txBody>
          <a:bodyPr/>
          <a:lstStyle/>
          <a:p>
            <a:pPr eaLnBrk="1" hangingPunct="1"/>
            <a:r>
              <a:rPr lang="en-US" altLang="en-US" smtClean="0"/>
              <a:t>Representation of Two LISP Lists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444625"/>
            <a:ext cx="573405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1050925" y="5072063"/>
            <a:ext cx="4110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s-MX" altLang="en-US"/>
              <a:t>Representing the lists </a:t>
            </a:r>
            <a:r>
              <a:rPr lang="es-MX" altLang="en-US" sz="1800" b="1">
                <a:latin typeface="Courier New" pitchFamily="49" charset="0"/>
              </a:rPr>
              <a:t>(A B C D)</a:t>
            </a:r>
          </a:p>
          <a:p>
            <a:r>
              <a:rPr lang="es-MX" altLang="en-US"/>
              <a:t>and </a:t>
            </a:r>
            <a:r>
              <a:rPr lang="es-MX" altLang="en-US" sz="1800" b="1">
                <a:latin typeface="Courier New" pitchFamily="49" charset="0"/>
              </a:rPr>
              <a:t>(A (B C) D (E (F G)))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LISP Evaluation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Pioneered functional programming</a:t>
            </a:r>
          </a:p>
          <a:p>
            <a:pPr lvl="1" eaLnBrk="1" hangingPunct="1"/>
            <a:r>
              <a:rPr lang="en-US" altLang="en-US" smtClean="0"/>
              <a:t>No need for variables or assignment</a:t>
            </a:r>
          </a:p>
          <a:p>
            <a:pPr lvl="1" eaLnBrk="1" hangingPunct="1"/>
            <a:r>
              <a:rPr lang="en-US" altLang="en-US" smtClean="0"/>
              <a:t>Control via recursion and conditional expressions</a:t>
            </a:r>
          </a:p>
          <a:p>
            <a:pPr eaLnBrk="1" hangingPunct="1"/>
            <a:r>
              <a:rPr lang="en-US" altLang="en-US" smtClean="0"/>
              <a:t>Still the dominant language for AI</a:t>
            </a:r>
          </a:p>
          <a:p>
            <a:pPr eaLnBrk="1" hangingPunct="1"/>
            <a:r>
              <a:rPr lang="en-US" altLang="en-US" smtClean="0"/>
              <a:t>COMMON LISP and Scheme are contemporary dialects of LISP</a:t>
            </a:r>
          </a:p>
          <a:p>
            <a:pPr eaLnBrk="1" hangingPunct="1"/>
            <a:r>
              <a:rPr lang="en-US" altLang="en-US" smtClean="0"/>
              <a:t>ML, Miranda, and Haskell are related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First Step Toward Sophistication: ALGOL 60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Environment of development</a:t>
            </a:r>
          </a:p>
          <a:p>
            <a:pPr lvl="1" eaLnBrk="1" hangingPunct="1"/>
            <a:r>
              <a:rPr lang="en-US" altLang="en-US" smtClean="0"/>
              <a:t>FORTRAN had (barely) arrived for IBM 70x</a:t>
            </a:r>
          </a:p>
          <a:p>
            <a:pPr lvl="1" eaLnBrk="1" hangingPunct="1"/>
            <a:r>
              <a:rPr lang="en-US" altLang="en-US" smtClean="0"/>
              <a:t>Many other languages were being developed, all for specific machines</a:t>
            </a:r>
          </a:p>
          <a:p>
            <a:pPr lvl="1" eaLnBrk="1" hangingPunct="1"/>
            <a:r>
              <a:rPr lang="en-US" altLang="en-US" smtClean="0"/>
              <a:t>No portable language; all were machine-              dependent</a:t>
            </a:r>
          </a:p>
          <a:p>
            <a:pPr lvl="1" eaLnBrk="1" hangingPunct="1"/>
            <a:r>
              <a:rPr lang="en-US" altLang="en-US" smtClean="0"/>
              <a:t>No universal language for communicating algorithms</a:t>
            </a:r>
          </a:p>
          <a:p>
            <a:pPr eaLnBrk="1" hangingPunct="1"/>
            <a:r>
              <a:rPr lang="en-US" altLang="en-US" smtClean="0"/>
              <a:t>ALGOL 60 was the result of efforts to design a universal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Early Design Process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Goals of the language</a:t>
            </a:r>
          </a:p>
          <a:p>
            <a:pPr lvl="1" eaLnBrk="1" hangingPunct="1"/>
            <a:r>
              <a:rPr lang="en-US" altLang="en-US" sz="2000" smtClean="0"/>
              <a:t>Close to mathematical notation</a:t>
            </a:r>
          </a:p>
          <a:p>
            <a:pPr lvl="1" eaLnBrk="1" hangingPunct="1"/>
            <a:r>
              <a:rPr lang="en-US" altLang="en-US" sz="2000" smtClean="0"/>
              <a:t>Good for describing algorithms</a:t>
            </a:r>
          </a:p>
          <a:p>
            <a:pPr lvl="1" eaLnBrk="1" hangingPunct="1"/>
            <a:r>
              <a:rPr lang="en-US" altLang="en-US" sz="2000" smtClean="0"/>
              <a:t>Must be translatable to machine code</a:t>
            </a:r>
          </a:p>
          <a:p>
            <a:pPr eaLnBrk="1" hangingPunct="1"/>
            <a:r>
              <a:rPr lang="en-US" altLang="en-US" sz="2400" smtClean="0"/>
              <a:t>ALGOL 58</a:t>
            </a:r>
          </a:p>
          <a:p>
            <a:pPr lvl="1" eaLnBrk="1" hangingPunct="1"/>
            <a:r>
              <a:rPr lang="en-US" altLang="en-US" sz="2000" smtClean="0"/>
              <a:t>Concept of type was formalized, names could be any length, arrays could have any number of subscripts</a:t>
            </a:r>
          </a:p>
          <a:p>
            <a:pPr lvl="1" eaLnBrk="1" hangingPunct="1"/>
            <a:r>
              <a:rPr lang="en-US" altLang="en-US" sz="2000" smtClean="0"/>
              <a:t>Parameters were separated by mode (in &amp; out)</a:t>
            </a:r>
          </a:p>
          <a:p>
            <a:pPr lvl="1" eaLnBrk="1" hangingPunct="1"/>
            <a:r>
              <a:rPr lang="en-US" altLang="en-US" sz="2000" smtClean="0"/>
              <a:t>Compound statements (</a:t>
            </a:r>
            <a:r>
              <a:rPr lang="en-US" altLang="en-US" sz="2000" b="1" smtClean="0">
                <a:latin typeface="Courier New" pitchFamily="49" charset="0"/>
              </a:rPr>
              <a:t>begin ... end</a:t>
            </a:r>
            <a:r>
              <a:rPr lang="en-US" altLang="en-US" sz="2000" smtClean="0"/>
              <a:t>)</a:t>
            </a:r>
          </a:p>
          <a:p>
            <a:pPr lvl="1" eaLnBrk="1" hangingPunct="1"/>
            <a:r>
              <a:rPr lang="en-US" altLang="en-US" sz="2000" smtClean="0"/>
              <a:t> </a:t>
            </a:r>
            <a:r>
              <a:rPr lang="en-US" altLang="en-US" sz="2000" b="1" smtClean="0">
                <a:latin typeface="Courier New" pitchFamily="49" charset="0"/>
              </a:rPr>
              <a:t>if</a:t>
            </a:r>
            <a:r>
              <a:rPr lang="en-US" altLang="en-US" sz="2000" smtClean="0"/>
              <a:t> had an </a:t>
            </a:r>
            <a:r>
              <a:rPr lang="en-US" altLang="en-US" sz="2000" b="1" smtClean="0">
                <a:latin typeface="Courier New" pitchFamily="49" charset="0"/>
              </a:rPr>
              <a:t>else-if</a:t>
            </a:r>
            <a:r>
              <a:rPr lang="en-US" altLang="en-US" sz="2000" smtClean="0"/>
              <a:t> clause</a:t>
            </a:r>
          </a:p>
          <a:p>
            <a:pPr lvl="1" eaLnBrk="1" hangingPunct="1"/>
            <a:r>
              <a:rPr lang="en-US" altLang="en-US" sz="2000" smtClean="0"/>
              <a:t>No I/O - “would make it machine dependent”</a:t>
            </a:r>
          </a:p>
          <a:p>
            <a:pPr lvl="1" eaLnBrk="1" hangingPunct="1"/>
            <a:endParaRPr lang="en-US" altLang="en-US" sz="2000" smtClean="0"/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/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ALGOL 60 Overview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Modified ALGOL 58 with new features</a:t>
            </a:r>
          </a:p>
          <a:p>
            <a:pPr lvl="1" eaLnBrk="1" hangingPunct="1"/>
            <a:r>
              <a:rPr lang="en-US" altLang="en-US" smtClean="0"/>
              <a:t>Block structure (local scope)</a:t>
            </a:r>
          </a:p>
          <a:p>
            <a:pPr lvl="1" eaLnBrk="1" hangingPunct="1"/>
            <a:r>
              <a:rPr lang="en-US" altLang="en-US" smtClean="0"/>
              <a:t>Two parameter passing methods (in, out)</a:t>
            </a:r>
          </a:p>
          <a:p>
            <a:pPr lvl="1" eaLnBrk="1" hangingPunct="1"/>
            <a:r>
              <a:rPr lang="en-US" altLang="en-US" smtClean="0"/>
              <a:t>Subprogram recursion</a:t>
            </a:r>
          </a:p>
          <a:p>
            <a:pPr lvl="1" eaLnBrk="1" hangingPunct="1"/>
            <a:r>
              <a:rPr lang="en-US" altLang="en-US" smtClean="0"/>
              <a:t>Stack-dynamic arrays</a:t>
            </a:r>
          </a:p>
          <a:p>
            <a:pPr lvl="1" eaLnBrk="1" hangingPunct="1"/>
            <a:r>
              <a:rPr lang="en-US" altLang="en-US" smtClean="0"/>
              <a:t>Still no I/O and no string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ALGOL 60 Evaluation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Successes</a:t>
            </a:r>
          </a:p>
          <a:p>
            <a:pPr lvl="1" eaLnBrk="1" hangingPunct="1"/>
            <a:r>
              <a:rPr lang="en-US" altLang="en-US" sz="2000" smtClean="0"/>
              <a:t>the standard way to publish algorithms for over 20 years</a:t>
            </a:r>
          </a:p>
          <a:p>
            <a:pPr lvl="1" eaLnBrk="1" hangingPunct="1"/>
            <a:r>
              <a:rPr lang="en-US" altLang="en-US" sz="2000" smtClean="0"/>
              <a:t>All subsequent imperative languages are based on it</a:t>
            </a:r>
          </a:p>
          <a:p>
            <a:pPr lvl="1" eaLnBrk="1" hangingPunct="1"/>
            <a:r>
              <a:rPr lang="en-US" altLang="en-US" sz="2000" smtClean="0"/>
              <a:t>First machine-independent language</a:t>
            </a:r>
          </a:p>
          <a:p>
            <a:pPr lvl="1" eaLnBrk="1" hangingPunct="1"/>
            <a:r>
              <a:rPr lang="en-US" altLang="en-US" sz="2000" smtClean="0"/>
              <a:t>First language whose syntax was formally defined (BNF)</a:t>
            </a:r>
          </a:p>
          <a:p>
            <a:pPr eaLnBrk="1" hangingPunct="1"/>
            <a:r>
              <a:rPr lang="en-US" altLang="en-US" sz="2400" smtClean="0"/>
              <a:t>Failure</a:t>
            </a:r>
          </a:p>
          <a:p>
            <a:pPr lvl="1" eaLnBrk="1" hangingPunct="1"/>
            <a:r>
              <a:rPr lang="en-US" altLang="en-US" sz="2000" smtClean="0"/>
              <a:t>Never widely used, especially in U.S.</a:t>
            </a:r>
          </a:p>
          <a:p>
            <a:pPr lvl="1" eaLnBrk="1" hangingPunct="1"/>
            <a:r>
              <a:rPr lang="en-US" altLang="en-US" sz="2000" smtClean="0"/>
              <a:t>Reasons</a:t>
            </a:r>
          </a:p>
          <a:p>
            <a:pPr lvl="2" eaLnBrk="1" hangingPunct="1"/>
            <a:r>
              <a:rPr lang="en-US" altLang="en-US" sz="1900" smtClean="0"/>
              <a:t>Lack of I/O &amp; the character set: programs non-portable</a:t>
            </a:r>
          </a:p>
          <a:p>
            <a:pPr lvl="2" eaLnBrk="1" hangingPunct="1"/>
            <a:r>
              <a:rPr lang="en-US" altLang="en-US" sz="1900" smtClean="0"/>
              <a:t>Too flexible--hard to implement</a:t>
            </a:r>
          </a:p>
          <a:p>
            <a:pPr lvl="2" eaLnBrk="1" hangingPunct="1"/>
            <a:r>
              <a:rPr lang="en-US" altLang="en-US" sz="1900" smtClean="0"/>
              <a:t>Competition with Fortran</a:t>
            </a:r>
          </a:p>
          <a:p>
            <a:pPr lvl="2" eaLnBrk="1" hangingPunct="1"/>
            <a:r>
              <a:rPr lang="en-US" altLang="en-US" sz="1900" smtClean="0"/>
              <a:t>Lack of support from IBM</a:t>
            </a:r>
          </a:p>
          <a:p>
            <a:pPr eaLnBrk="1" hangingPunct="1"/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Domains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47800"/>
            <a:ext cx="7772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Scientific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Large numbers of floating point computations; use of arrays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Fortran, C++, C,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Business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Produce reports, use decimal numbers and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COBOL, SQL, PL/B, Java, C#(.NET)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Artificial intelligence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Symbols rather than numbers manipulated; use of linked lists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LISP, Prolog, C++,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Systems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Need efficiency because of continuous 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C, C++, PL/I, GO (google),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Web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Collection of languages: markup (e.g., XHTML), scripting (e.g., PHP), general-purpose (e.g., Java)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Computerizing Business Records: COBOL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Still the most widely used business applications language</a:t>
            </a:r>
          </a:p>
          <a:p>
            <a:pPr eaLnBrk="1" hangingPunct="1"/>
            <a:r>
              <a:rPr lang="en-US" altLang="en-US" smtClean="0"/>
              <a:t>Contributions</a:t>
            </a:r>
          </a:p>
          <a:p>
            <a:pPr lvl="1" eaLnBrk="1" hangingPunct="1"/>
            <a:r>
              <a:rPr lang="en-US" altLang="en-US" smtClean="0"/>
              <a:t>First macro facility in a high-level language</a:t>
            </a:r>
          </a:p>
          <a:p>
            <a:pPr lvl="1" eaLnBrk="1" hangingPunct="1"/>
            <a:r>
              <a:rPr lang="en-US" altLang="en-US" smtClean="0"/>
              <a:t>Hierarchical data structures (records)</a:t>
            </a:r>
          </a:p>
          <a:p>
            <a:pPr lvl="1" eaLnBrk="1" hangingPunct="1"/>
            <a:r>
              <a:rPr lang="en-US" altLang="en-US" smtClean="0"/>
              <a:t>Nested selection statements</a:t>
            </a:r>
          </a:p>
          <a:p>
            <a:pPr lvl="1" eaLnBrk="1" hangingPunct="1"/>
            <a:r>
              <a:rPr lang="en-US" altLang="en-US" smtClean="0"/>
              <a:t>Long names (up to 30 characters), with hyphens</a:t>
            </a:r>
          </a:p>
          <a:p>
            <a:pPr lvl="1" eaLnBrk="1" hangingPunct="1"/>
            <a:r>
              <a:rPr lang="en-US" altLang="en-US" smtClean="0"/>
              <a:t>Separate data division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Beginning of Timesharing: BASIC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Beginner's All-purpose Symbolic Instruction Code (BASIC)</a:t>
            </a:r>
          </a:p>
          <a:p>
            <a:pPr eaLnBrk="1" hangingPunct="1"/>
            <a:r>
              <a:rPr lang="en-US" altLang="en-US" smtClean="0"/>
              <a:t>Design Goals:</a:t>
            </a:r>
          </a:p>
          <a:p>
            <a:pPr lvl="1" eaLnBrk="1" hangingPunct="1"/>
            <a:r>
              <a:rPr lang="en-US" altLang="en-US" smtClean="0"/>
              <a:t>Easy to learn and use for non-science students</a:t>
            </a:r>
          </a:p>
          <a:p>
            <a:pPr lvl="1" eaLnBrk="1" hangingPunct="1"/>
            <a:r>
              <a:rPr lang="en-US" altLang="en-US" smtClean="0"/>
              <a:t>Must be “pleasant and friendly”</a:t>
            </a:r>
          </a:p>
          <a:p>
            <a:pPr lvl="1" eaLnBrk="1" hangingPunct="1"/>
            <a:r>
              <a:rPr lang="en-US" altLang="en-US" smtClean="0"/>
              <a:t>User time is more important than computer time</a:t>
            </a:r>
          </a:p>
          <a:p>
            <a:pPr eaLnBrk="1" hangingPunct="1"/>
            <a:r>
              <a:rPr lang="en-US" altLang="en-US" smtClean="0"/>
              <a:t>Current popular dialect:  Visual BASIC   </a:t>
            </a:r>
          </a:p>
          <a:p>
            <a:pPr eaLnBrk="1" hangingPunct="1"/>
            <a:r>
              <a:rPr lang="en-US" altLang="en-US" smtClean="0"/>
              <a:t>First widely used language with time sharing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Beginning of Data Abstraction: SIMULA 67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8486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Designed primarily for system simulation  </a:t>
            </a:r>
          </a:p>
          <a:p>
            <a:pPr eaLnBrk="1" hangingPunct="1"/>
            <a:r>
              <a:rPr lang="en-US" altLang="en-US" smtClean="0"/>
              <a:t>Based on ALGOL 60</a:t>
            </a:r>
          </a:p>
          <a:p>
            <a:pPr eaLnBrk="1" hangingPunct="1"/>
            <a:r>
              <a:rPr lang="en-US" altLang="en-US" smtClean="0"/>
              <a:t>Primary Contributions</a:t>
            </a:r>
          </a:p>
          <a:p>
            <a:pPr lvl="1" eaLnBrk="1" hangingPunct="1"/>
            <a:r>
              <a:rPr lang="en-US" altLang="en-US" smtClean="0"/>
              <a:t>Coroutines - a kind of subprogram</a:t>
            </a:r>
          </a:p>
          <a:p>
            <a:pPr lvl="1" eaLnBrk="1" hangingPunct="1"/>
            <a:r>
              <a:rPr lang="en-US" altLang="en-US" smtClean="0"/>
              <a:t>Classes, objects, and inheritance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ALGOL 68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Continued development of ALGOL 60</a:t>
            </a:r>
          </a:p>
          <a:p>
            <a:pPr eaLnBrk="1" hangingPunct="1"/>
            <a:r>
              <a:rPr lang="en-US" altLang="en-US" sz="2400" smtClean="0"/>
              <a:t>Source of several new ideas </a:t>
            </a:r>
          </a:p>
          <a:p>
            <a:pPr lvl="1" eaLnBrk="1" hangingPunct="1"/>
            <a:r>
              <a:rPr lang="en-US" altLang="en-US" sz="2000" smtClean="0"/>
              <a:t>But the language itself never achieved widespread use</a:t>
            </a:r>
          </a:p>
          <a:p>
            <a:pPr eaLnBrk="1" hangingPunct="1"/>
            <a:r>
              <a:rPr lang="en-US" altLang="en-US" sz="2400" smtClean="0"/>
              <a:t>Contributions</a:t>
            </a:r>
          </a:p>
          <a:p>
            <a:pPr lvl="1" eaLnBrk="1" hangingPunct="1"/>
            <a:r>
              <a:rPr lang="en-US" altLang="en-US" sz="2000" smtClean="0"/>
              <a:t>User-defined data structures</a:t>
            </a:r>
          </a:p>
          <a:p>
            <a:pPr lvl="1" eaLnBrk="1" hangingPunct="1"/>
            <a:r>
              <a:rPr lang="en-US" altLang="en-US" sz="2000" smtClean="0"/>
              <a:t>Reference types</a:t>
            </a:r>
          </a:p>
          <a:p>
            <a:pPr lvl="1" eaLnBrk="1" hangingPunct="1"/>
            <a:r>
              <a:rPr lang="en-US" altLang="en-US" sz="2000" smtClean="0"/>
              <a:t>Dynamic arrays (called flex arrays)</a:t>
            </a:r>
          </a:p>
          <a:p>
            <a:pPr eaLnBrk="1" hangingPunct="1"/>
            <a:r>
              <a:rPr lang="en-US" altLang="en-US" sz="2400" smtClean="0"/>
              <a:t>Comments</a:t>
            </a:r>
          </a:p>
          <a:p>
            <a:pPr lvl="1" eaLnBrk="1" hangingPunct="1"/>
            <a:r>
              <a:rPr lang="en-US" altLang="en-US" sz="2000" smtClean="0"/>
              <a:t>Less usage than ALGOL 60</a:t>
            </a:r>
          </a:p>
          <a:p>
            <a:pPr lvl="1" eaLnBrk="1" hangingPunct="1"/>
            <a:r>
              <a:rPr lang="en-US" altLang="en-US" sz="2000" smtClean="0"/>
              <a:t>Had strong influence on subsequent languages, especially Pascal, C, and Ada</a:t>
            </a:r>
          </a:p>
          <a:p>
            <a:pPr eaLnBrk="1" hangingPunct="1"/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Pascal - 1971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Developed by Wirth (a former member of the ALGOL 68 committee)</a:t>
            </a:r>
          </a:p>
          <a:p>
            <a:pPr eaLnBrk="1" hangingPunct="1"/>
            <a:r>
              <a:rPr lang="en-US" altLang="en-US" smtClean="0"/>
              <a:t>Designed for teaching structured programming</a:t>
            </a:r>
          </a:p>
          <a:p>
            <a:pPr eaLnBrk="1" hangingPunct="1"/>
            <a:r>
              <a:rPr lang="en-US" altLang="en-US" smtClean="0"/>
              <a:t>Small, simple, nothing really new</a:t>
            </a:r>
          </a:p>
          <a:p>
            <a:pPr eaLnBrk="1" hangingPunct="1"/>
            <a:r>
              <a:rPr lang="en-US" altLang="en-US" smtClean="0"/>
              <a:t>Largest impact was on teaching programming</a:t>
            </a:r>
          </a:p>
          <a:p>
            <a:pPr lvl="1" eaLnBrk="1" hangingPunct="1"/>
            <a:r>
              <a:rPr lang="en-US" altLang="en-US" smtClean="0"/>
              <a:t>From mid-1970s until the late 1990s, it was the  most widely used language for teaching programming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 - 1972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Designed for systems programming (at Bell Labs by Dennis Richie)</a:t>
            </a:r>
          </a:p>
          <a:p>
            <a:pPr eaLnBrk="1" hangingPunct="1"/>
            <a:r>
              <a:rPr lang="en-US" altLang="en-US" smtClean="0"/>
              <a:t>Evolved primarily from BCLP, B, but also ALGOL 68</a:t>
            </a:r>
          </a:p>
          <a:p>
            <a:pPr eaLnBrk="1" hangingPunct="1"/>
            <a:r>
              <a:rPr lang="en-US" altLang="en-US" smtClean="0"/>
              <a:t>Powerful set of operators, but poor type checking</a:t>
            </a:r>
          </a:p>
          <a:p>
            <a:pPr eaLnBrk="1" hangingPunct="1"/>
            <a:r>
              <a:rPr lang="en-US" altLang="en-US" smtClean="0"/>
              <a:t>Initially spread through UNIX</a:t>
            </a:r>
          </a:p>
          <a:p>
            <a:pPr eaLnBrk="1" hangingPunct="1"/>
            <a:r>
              <a:rPr lang="en-US" altLang="en-US" smtClean="0"/>
              <a:t>Many areas of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Programming Based on Logic: Prolog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Based on formal logic</a:t>
            </a:r>
          </a:p>
          <a:p>
            <a:pPr eaLnBrk="1" hangingPunct="1"/>
            <a:r>
              <a:rPr lang="en-US" altLang="en-US" smtClean="0"/>
              <a:t>Non-procedural</a:t>
            </a:r>
          </a:p>
          <a:p>
            <a:pPr eaLnBrk="1" hangingPunct="1"/>
            <a:r>
              <a:rPr lang="en-US" altLang="en-US" smtClean="0"/>
              <a:t>Can be summarized as being an intelligent database system that uses an inferencing  process to infer the truth of given queries</a:t>
            </a:r>
          </a:p>
          <a:p>
            <a:pPr eaLnBrk="1" hangingPunct="1"/>
            <a:r>
              <a:rPr lang="en-US" altLang="en-US" smtClean="0"/>
              <a:t>Highly inefficient, small application areas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333399"/>
                </a:solidFill>
                <a:latin typeface="Lucida Sans Unicode" pitchFamily="34" charset="0"/>
              </a:rPr>
              <a:t>Based on formal logic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333399"/>
                </a:solidFill>
                <a:latin typeface="Lucida Sans Unicode" pitchFamily="34" charset="0"/>
              </a:rPr>
              <a:t>Non-procedural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333399"/>
                </a:solidFill>
                <a:latin typeface="Lucida Sans Unicode" pitchFamily="34" charset="0"/>
              </a:rPr>
              <a:t>Can be summarized as being an intelligent database system that uses an inferencing  process to infer the truth of given queries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333399"/>
                </a:solidFill>
                <a:latin typeface="Lucida Sans Unicode" pitchFamily="34" charset="0"/>
              </a:rPr>
              <a:t>Highly inefficient, small application areas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History’s Largest Design Effort: Ada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Huge design effort, involving hundreds of people, lot of money, and ~ 8 years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Contributions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Packages - support for data abstraction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Exception handling - elaborate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Generic program units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Concurrency - through the tasking model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Comments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Competitive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Included all that was then known about software engineering and language design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Ada 95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Support for 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Not popular because of the popularity of C++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Object-Oriented Programming: Smalltalk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full implementation of an object-oriented language (data abstraction, inheritance, and dynamic binding)</a:t>
            </a:r>
          </a:p>
          <a:p>
            <a:pPr eaLnBrk="1" hangingPunct="1"/>
            <a:r>
              <a:rPr lang="en-US" altLang="en-US" smtClean="0"/>
              <a:t>Pioneered the graphical user interface design</a:t>
            </a:r>
          </a:p>
          <a:p>
            <a:pPr eaLnBrk="1" hangingPunct="1"/>
            <a:r>
              <a:rPr lang="en-US" altLang="en-US" smtClean="0"/>
              <a:t>Promoted 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Combining Imperative and Object-Oriented Programming: C++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Developed at Bell Labs by Stroustrup in 1980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Evolved from C and SIMULA 67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Facilities for object-oriented programming, taken partially from SIMULA 67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Provides exception handling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large and complex language, in part because it supports both procedural and OO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Rapidly grew in popularity, along with 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ANSI standard approved in November 1997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Microsoft’s version (released with .NET in 2002): Managed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delegates, interfaces, no multiple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Language Categories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71600"/>
            <a:ext cx="8153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Imperative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Central features are variables, assignment statements, and iteration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Include languages that support object-oriented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Include scripting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Include the visual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Examples: C, Java, Perl, JavaScript, Visual BASIC .NET, C++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Functional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Main means of making computations is by applying functions to given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Examples: LISP, Scheme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Rule-based (rules are specified in no particular order)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Example: Prolog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Markup/programming hybrid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Markup languages extended to support some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Examples: JSTL, XSLT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Related OOP Languages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Eiffel (designed by Bertrand Meyer - 1992)</a:t>
            </a:r>
          </a:p>
          <a:p>
            <a:pPr lvl="1" eaLnBrk="1" hangingPunct="1"/>
            <a:r>
              <a:rPr lang="en-US" altLang="en-US" smtClean="0"/>
              <a:t>Not directly derived from any other language</a:t>
            </a:r>
          </a:p>
          <a:p>
            <a:pPr lvl="1" eaLnBrk="1" hangingPunct="1"/>
            <a:r>
              <a:rPr lang="en-US" altLang="en-US" smtClean="0"/>
              <a:t>Smaller and simpler than C++, but still has most of the power</a:t>
            </a:r>
          </a:p>
          <a:p>
            <a:pPr lvl="1" eaLnBrk="1" hangingPunct="1"/>
            <a:r>
              <a:rPr lang="en-US" altLang="en-US" smtClean="0"/>
              <a:t>Lacked popularity of C++ because many C++ enthusiasts were already C programmers</a:t>
            </a:r>
          </a:p>
          <a:p>
            <a:pPr eaLnBrk="1" hangingPunct="1"/>
            <a:r>
              <a:rPr lang="en-US" altLang="en-US" smtClean="0"/>
              <a:t>Delphi (Borland)</a:t>
            </a:r>
          </a:p>
          <a:p>
            <a:pPr lvl="1" eaLnBrk="1" hangingPunct="1"/>
            <a:r>
              <a:rPr lang="en-US" altLang="en-US" smtClean="0"/>
              <a:t>Pascal plus features to support OOP</a:t>
            </a:r>
          </a:p>
          <a:p>
            <a:pPr lvl="1" eaLnBrk="1" hangingPunct="1"/>
            <a:r>
              <a:rPr lang="en-US" altLang="en-US" smtClean="0"/>
              <a:t>More elegant and safer than C++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An Imperative-Based Object-Oriented Language: Java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Developed at Sun in the early 1990s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 and C++ were not satisfactory for embedded electronic devices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Based on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Significantly simplified (does not include </a:t>
            </a:r>
            <a:r>
              <a:rPr lang="en-US" altLang="en-US" b="1" smtClean="0">
                <a:latin typeface="Courier New" pitchFamily="49" charset="0"/>
              </a:rPr>
              <a:t>struct, union,</a:t>
            </a:r>
            <a:r>
              <a:rPr lang="en-US" altLang="en-US" smtClean="0"/>
              <a:t> pointer arithmetic, and half of the assignment coercions of C++)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Supports </a:t>
            </a:r>
            <a:r>
              <a:rPr lang="en-US" altLang="en-US" i="1" smtClean="0"/>
              <a:t>only</a:t>
            </a:r>
            <a:r>
              <a:rPr lang="en-US" altLang="en-US" smtClean="0"/>
              <a:t> 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Has references, but not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Includes support for applets and a form of  concurrency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Evaluation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Eliminated many unsafe features of C++</a:t>
            </a:r>
          </a:p>
          <a:p>
            <a:pPr eaLnBrk="1" hangingPunct="1"/>
            <a:r>
              <a:rPr lang="en-US" altLang="en-US" smtClean="0"/>
              <a:t>Supports concurrency</a:t>
            </a:r>
          </a:p>
          <a:p>
            <a:pPr eaLnBrk="1" hangingPunct="1"/>
            <a:r>
              <a:rPr lang="en-US" altLang="en-US" smtClean="0"/>
              <a:t>Libraries for applets, GUIs, database access</a:t>
            </a:r>
          </a:p>
          <a:p>
            <a:pPr eaLnBrk="1" hangingPunct="1"/>
            <a:r>
              <a:rPr lang="en-US" altLang="en-US" smtClean="0"/>
              <a:t>Portable: Java Virtual Machine concept, JIT compilers</a:t>
            </a:r>
          </a:p>
          <a:p>
            <a:pPr eaLnBrk="1" hangingPunct="1"/>
            <a:r>
              <a:rPr lang="en-US" altLang="en-US" smtClean="0"/>
              <a:t>Widely used for Web programming</a:t>
            </a:r>
          </a:p>
          <a:p>
            <a:pPr eaLnBrk="1" hangingPunct="1"/>
            <a:r>
              <a:rPr lang="en-US" altLang="en-US" smtClean="0"/>
              <a:t>Use increased faster than any previous language</a:t>
            </a:r>
          </a:p>
          <a:p>
            <a:pPr eaLnBrk="1" hangingPunct="1"/>
            <a:r>
              <a:rPr lang="en-US" altLang="en-US" smtClean="0"/>
              <a:t>Most recent version, 5.0, released in 2004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Scripting Languages for the Web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Perl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Variables are statically typed but implicitly declared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Three distinctive namespaces, denoted by the first character of a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/>
              <a:t>     variable’s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Powerful, but somewhat dangerous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Gained widespread use for CGI programming on the Web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Also used for a replacement for UNIX system administration language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JavaScript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Began at Netscape, later joint venture of Netscape and Sun Microsystems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A client-side HTML-embedded scripting language, often used to create dynamic HTML documents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Purely interpreted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Related to Java only through similar syntax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PHP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PHP: Hypertext Preprocessor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A server-side HTML-embedded scripting language, often used for form processing and database access through the Web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Purely interpreted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Scripting Languages for the Web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Python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An OO interpreted scripting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Used for CGI programming and form processing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Type checked but dynamically typed</a:t>
            </a:r>
          </a:p>
          <a:p>
            <a:pPr eaLnBrk="1" hangingPunct="1"/>
            <a:r>
              <a:rPr lang="en-US" altLang="en-US" sz="2400" smtClean="0"/>
              <a:t>Ruby</a:t>
            </a:r>
          </a:p>
          <a:p>
            <a:pPr lvl="1" eaLnBrk="1" hangingPunct="1"/>
            <a:r>
              <a:rPr lang="en-US" altLang="en-US" sz="2000" smtClean="0"/>
              <a:t>Began as a replacement for Perl and Python</a:t>
            </a:r>
          </a:p>
          <a:p>
            <a:pPr lvl="1" eaLnBrk="1" hangingPunct="1"/>
            <a:r>
              <a:rPr lang="en-US" altLang="en-US" sz="2000" smtClean="0"/>
              <a:t>A pure object-oriented scripting language</a:t>
            </a:r>
          </a:p>
          <a:p>
            <a:pPr lvl="1" eaLnBrk="1" hangingPunct="1">
              <a:buFontTx/>
              <a:buNone/>
            </a:pPr>
            <a:r>
              <a:rPr lang="en-US" altLang="en-US" sz="2000" smtClean="0"/>
              <a:t>     - All data are objects</a:t>
            </a:r>
          </a:p>
          <a:p>
            <a:pPr lvl="1" eaLnBrk="1" hangingPunct="1"/>
            <a:r>
              <a:rPr lang="en-US" altLang="en-US" sz="2000" smtClean="0"/>
              <a:t>Most operators are implemented as methods, which can be redefined by user code</a:t>
            </a:r>
          </a:p>
          <a:p>
            <a:pPr lvl="1" eaLnBrk="1" hangingPunct="1"/>
            <a:r>
              <a:rPr lang="en-US" altLang="en-US" sz="2000" smtClean="0"/>
              <a:t>Purely interpreted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smtClean="0"/>
          </a:p>
          <a:p>
            <a:pPr lvl="1" eaLnBrk="1" hangingPunct="1">
              <a:lnSpc>
                <a:spcPct val="80000"/>
              </a:lnSpc>
            </a:pPr>
            <a:endParaRPr lang="en-US" altLang="en-US" sz="120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 C-Based Language for the New Millennium: C#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Part of the .NET development platform (2000)</a:t>
            </a:r>
          </a:p>
          <a:p>
            <a:pPr eaLnBrk="1" hangingPunct="1"/>
            <a:r>
              <a:rPr lang="en-US" altLang="en-US" smtClean="0"/>
              <a:t>Based on C++ , Java, and Delphi</a:t>
            </a:r>
          </a:p>
          <a:p>
            <a:pPr eaLnBrk="1" hangingPunct="1"/>
            <a:r>
              <a:rPr lang="en-US" altLang="en-US" smtClean="0"/>
              <a:t>Provides a language for component-based software development</a:t>
            </a:r>
          </a:p>
          <a:p>
            <a:pPr eaLnBrk="1" hangingPunct="1"/>
            <a:r>
              <a:rPr lang="en-US" altLang="en-US" smtClean="0"/>
              <a:t>All .NET languages use Common Type System (CTS), which provides a common class library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Markup/Programming Hybrid Languages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XSLT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eXtensible Markup Language (XML): a metamarkup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eXtensible Stylesheet Language Transformation (XSTL) transforms XML documents for display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Programming constructs (e.g., looping)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JSP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Java Server Pages: a collection of technologies to support dynamic Web documents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servlet: a Java program that resides on a Web server and is enacted when called by a requested HTML document; a servlet’s output is displayed by the browser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JSTL includes programming constructs in the form of HTML elements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learn from the history?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5720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Understand </a:t>
            </a:r>
            <a:r>
              <a:rPr lang="en-US" sz="2400" dirty="0" smtClean="0">
                <a:solidFill>
                  <a:srgbClr val="FF0000"/>
                </a:solidFill>
              </a:rPr>
              <a:t>obscure features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E.g. C++: union type, multiple inheritance, * operator (in pointers) …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Why they’re gone?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Choose among </a:t>
            </a:r>
            <a:r>
              <a:rPr lang="en-US" sz="2400" dirty="0" smtClean="0">
                <a:solidFill>
                  <a:srgbClr val="FF0000"/>
                </a:solidFill>
              </a:rPr>
              <a:t>alternative ways </a:t>
            </a:r>
            <a:r>
              <a:rPr lang="en-US" sz="2400" dirty="0" smtClean="0">
                <a:solidFill>
                  <a:schemeClr val="tx1"/>
                </a:solidFill>
              </a:rPr>
              <a:t>to express things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E.g. copy constructor vs. extra assignment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Simulate </a:t>
            </a:r>
            <a:r>
              <a:rPr lang="en-US" sz="2400" dirty="0" smtClean="0">
                <a:solidFill>
                  <a:srgbClr val="FF0000"/>
                </a:solidFill>
              </a:rPr>
              <a:t>useful features </a:t>
            </a:r>
            <a:r>
              <a:rPr lang="en-US" sz="2400" dirty="0" smtClean="0">
                <a:solidFill>
                  <a:schemeClr val="tx1"/>
                </a:solidFill>
              </a:rPr>
              <a:t>in languages that lack them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E.g. iterator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Make better use of </a:t>
            </a:r>
            <a:r>
              <a:rPr lang="en-US" sz="2400" dirty="0" smtClean="0">
                <a:solidFill>
                  <a:srgbClr val="FF0000"/>
                </a:solidFill>
              </a:rPr>
              <a:t>technology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Web-based language such as XML, etc.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…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917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685800" y="1371600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333399"/>
                </a:solidFill>
                <a:latin typeface="Lucida Sans Unicode" pitchFamily="34" charset="0"/>
              </a:rPr>
              <a:t>Know history and development of programming language design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333399"/>
                </a:solidFill>
                <a:latin typeface="Lucida Sans Unicode" pitchFamily="34" charset="0"/>
              </a:rPr>
              <a:t>Development environment, and evaluation of a number of important programming languages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333399"/>
                </a:solidFill>
                <a:latin typeface="Lucida Sans Unicode" pitchFamily="34" charset="0"/>
              </a:rPr>
              <a:t>Fortran: emphasis on efficiency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333399"/>
                </a:solidFill>
                <a:latin typeface="Lucida Sans Unicode" pitchFamily="34" charset="0"/>
              </a:rPr>
              <a:t>Algol-60: Generality, hierarchy, syntax, and elegancy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333399"/>
                </a:solidFill>
                <a:latin typeface="Lucida Sans Unicode" pitchFamily="34" charset="0"/>
              </a:rPr>
              <a:t>Pascal: return to simplicity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333399"/>
                </a:solidFill>
                <a:latin typeface="Lucida Sans Unicode" pitchFamily="34" charset="0"/>
              </a:rPr>
              <a:t>Ada: modularity, data abstraction, and concurrency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333399"/>
                </a:solidFill>
                <a:latin typeface="Lucida Sans Unicode" pitchFamily="34" charset="0"/>
              </a:rPr>
              <a:t>…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>
                <a:solidFill>
                  <a:srgbClr val="333399"/>
                </a:solidFill>
                <a:latin typeface="Lucida Sans Unicode" pitchFamily="34" charset="0"/>
              </a:rPr>
              <a:t>Perspective into current issues in language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Language Evaluation Criteria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FF0000"/>
                </a:solidFill>
              </a:rPr>
              <a:t>Readability</a:t>
            </a:r>
            <a:r>
              <a:rPr lang="en-US" altLang="en-US" sz="2400" dirty="0" smtClean="0">
                <a:solidFill>
                  <a:schemeClr val="tx1"/>
                </a:solidFill>
              </a:rPr>
              <a:t>: the ease with which programs can be read and understood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Syntax, data types,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err="1" smtClean="0">
                <a:solidFill>
                  <a:srgbClr val="FF0000"/>
                </a:solidFill>
              </a:rPr>
              <a:t>Writability</a:t>
            </a:r>
            <a:r>
              <a:rPr lang="en-US" altLang="en-US" sz="2400" dirty="0" smtClean="0">
                <a:solidFill>
                  <a:schemeClr val="tx1"/>
                </a:solidFill>
              </a:rPr>
              <a:t>: the ease with which a language can be used to create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Support for abstraction, expressivity (operators, predefined functions, 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FF0000"/>
                </a:solidFill>
              </a:rPr>
              <a:t>Reliability</a:t>
            </a:r>
            <a:r>
              <a:rPr lang="en-US" altLang="en-US" sz="2400" dirty="0" smtClean="0">
                <a:solidFill>
                  <a:schemeClr val="tx1"/>
                </a:solidFill>
              </a:rPr>
              <a:t>: conformance to specifications (i.e., performs to its specifications)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Type checking, exception handling,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FF0000"/>
                </a:solidFill>
              </a:rPr>
              <a:t>Cost</a:t>
            </a:r>
            <a:r>
              <a:rPr lang="en-US" altLang="en-US" sz="2400" dirty="0" smtClean="0">
                <a:solidFill>
                  <a:schemeClr val="tx1"/>
                </a:solidFill>
              </a:rPr>
              <a:t>: the ultimate total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Training programmers, compiling/executing programs, implementation,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Portability</a:t>
            </a:r>
            <a:r>
              <a:rPr lang="en-US" altLang="en-US" sz="2400" dirty="0" smtClean="0">
                <a:solidFill>
                  <a:schemeClr val="tx1"/>
                </a:solidFill>
              </a:rPr>
              <a:t>, </a:t>
            </a:r>
            <a:r>
              <a:rPr lang="en-US" altLang="en-US" sz="2400" dirty="0" smtClean="0">
                <a:solidFill>
                  <a:srgbClr val="FF0000"/>
                </a:solidFill>
              </a:rPr>
              <a:t>generality</a:t>
            </a:r>
            <a:r>
              <a:rPr lang="en-US" altLang="en-US" sz="2400" dirty="0" smtClean="0">
                <a:solidFill>
                  <a:schemeClr val="tx1"/>
                </a:solidFill>
              </a:rPr>
              <a:t>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families: contrast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600200"/>
            <a:ext cx="228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//C:</a:t>
            </a:r>
          </a:p>
          <a:p>
            <a:endParaRPr lang="en-US" sz="1800" dirty="0" smtClean="0">
              <a:solidFill>
                <a:srgbClr val="C00000"/>
              </a:solidFill>
            </a:endParaRPr>
          </a:p>
          <a:p>
            <a:r>
              <a:rPr lang="en-US" sz="1800" dirty="0" err="1">
                <a:solidFill>
                  <a:srgbClr val="C00000"/>
                </a:solidFill>
              </a:rPr>
              <a:t>i</a:t>
            </a:r>
            <a:r>
              <a:rPr lang="en-US" sz="1800" dirty="0" err="1" smtClean="0">
                <a:solidFill>
                  <a:srgbClr val="C00000"/>
                </a:solidFill>
              </a:rPr>
              <a:t>nt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</a:rPr>
              <a:t>gcd</a:t>
            </a:r>
            <a:r>
              <a:rPr lang="en-US" sz="1800" dirty="0" smtClean="0">
                <a:solidFill>
                  <a:srgbClr val="C00000"/>
                </a:solidFill>
              </a:rPr>
              <a:t> (</a:t>
            </a:r>
            <a:r>
              <a:rPr lang="en-US" sz="1800" dirty="0" err="1" smtClean="0">
                <a:solidFill>
                  <a:srgbClr val="C00000"/>
                </a:solidFill>
              </a:rPr>
              <a:t>int</a:t>
            </a:r>
            <a:r>
              <a:rPr lang="en-US" sz="1800" dirty="0" smtClean="0">
                <a:solidFill>
                  <a:srgbClr val="C00000"/>
                </a:solidFill>
              </a:rPr>
              <a:t> a, </a:t>
            </a:r>
            <a:r>
              <a:rPr lang="en-US" sz="1800" dirty="0" err="1" smtClean="0">
                <a:solidFill>
                  <a:srgbClr val="C00000"/>
                </a:solidFill>
              </a:rPr>
              <a:t>int</a:t>
            </a:r>
            <a:r>
              <a:rPr lang="en-US" sz="1800" dirty="0" smtClean="0">
                <a:solidFill>
                  <a:srgbClr val="C00000"/>
                </a:solidFill>
              </a:rPr>
              <a:t> b) {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   while (a != b) {</a:t>
            </a:r>
          </a:p>
          <a:p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     if (a &gt; b) a = a – b;</a:t>
            </a:r>
          </a:p>
          <a:p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     else b = b – a;</a:t>
            </a:r>
          </a:p>
          <a:p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  }</a:t>
            </a:r>
          </a:p>
          <a:p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 return a;</a:t>
            </a:r>
          </a:p>
          <a:p>
            <a:r>
              <a:rPr lang="en-US" sz="1800" dirty="0">
                <a:solidFill>
                  <a:srgbClr val="C00000"/>
                </a:solidFill>
              </a:rPr>
              <a:t>}</a:t>
            </a:r>
            <a:endParaRPr lang="en-US" sz="1800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62000" y="1600200"/>
            <a:ext cx="2362200" cy="2895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1600200"/>
            <a:ext cx="396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#Scheme:</a:t>
            </a:r>
          </a:p>
          <a:p>
            <a:endParaRPr lang="en-US" sz="1800" dirty="0" smtClean="0">
              <a:solidFill>
                <a:srgbClr val="7030A0"/>
              </a:solidFill>
            </a:endParaRPr>
          </a:p>
          <a:p>
            <a:r>
              <a:rPr lang="en-US" sz="1800" dirty="0" smtClean="0">
                <a:solidFill>
                  <a:srgbClr val="7030A0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define </a:t>
            </a:r>
            <a:r>
              <a:rPr lang="en-US" sz="1800" dirty="0" err="1">
                <a:solidFill>
                  <a:srgbClr val="7030A0"/>
                </a:solidFill>
              </a:rPr>
              <a:t>gcd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endParaRPr lang="en-US" sz="1800" dirty="0" smtClean="0">
              <a:solidFill>
                <a:srgbClr val="7030A0"/>
              </a:solidFill>
            </a:endParaRPr>
          </a:p>
          <a:p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  (</a:t>
            </a:r>
            <a:r>
              <a:rPr lang="en-US" sz="1800" dirty="0">
                <a:solidFill>
                  <a:srgbClr val="7030A0"/>
                </a:solidFill>
              </a:rPr>
              <a:t>lambda (a b) </a:t>
            </a:r>
            <a:endParaRPr lang="en-US" sz="1800" dirty="0" smtClean="0">
              <a:solidFill>
                <a:srgbClr val="7030A0"/>
              </a:solidFill>
            </a:endParaRPr>
          </a:p>
          <a:p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      (</a:t>
            </a:r>
            <a:r>
              <a:rPr lang="en-US" sz="1800" dirty="0" err="1">
                <a:solidFill>
                  <a:srgbClr val="7030A0"/>
                </a:solidFill>
              </a:rPr>
              <a:t>cond</a:t>
            </a:r>
            <a:r>
              <a:rPr lang="en-US" sz="1800" dirty="0">
                <a:solidFill>
                  <a:srgbClr val="7030A0"/>
                </a:solidFill>
              </a:rPr>
              <a:t> ((= a b) a) </a:t>
            </a:r>
            <a:endParaRPr lang="en-US" sz="1800" dirty="0" smtClean="0">
              <a:solidFill>
                <a:srgbClr val="7030A0"/>
              </a:solidFill>
            </a:endParaRPr>
          </a:p>
          <a:p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                ((&gt; </a:t>
            </a:r>
            <a:r>
              <a:rPr lang="en-US" sz="1800" dirty="0">
                <a:solidFill>
                  <a:srgbClr val="7030A0"/>
                </a:solidFill>
              </a:rPr>
              <a:t>a b) (</a:t>
            </a:r>
            <a:r>
              <a:rPr lang="en-US" sz="1800" dirty="0" err="1">
                <a:solidFill>
                  <a:srgbClr val="7030A0"/>
                </a:solidFill>
              </a:rPr>
              <a:t>gcd</a:t>
            </a:r>
            <a:r>
              <a:rPr lang="en-US" sz="1800" dirty="0">
                <a:solidFill>
                  <a:srgbClr val="7030A0"/>
                </a:solidFill>
              </a:rPr>
              <a:t> (- a b) b)) </a:t>
            </a:r>
            <a:endParaRPr lang="en-US" sz="1800" dirty="0" smtClean="0">
              <a:solidFill>
                <a:srgbClr val="7030A0"/>
              </a:solidFill>
            </a:endParaRPr>
          </a:p>
          <a:p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                (</a:t>
            </a:r>
            <a:r>
              <a:rPr lang="en-US" sz="1800" dirty="0">
                <a:solidFill>
                  <a:srgbClr val="7030A0"/>
                </a:solidFill>
              </a:rPr>
              <a:t>else (</a:t>
            </a:r>
            <a:r>
              <a:rPr lang="en-US" sz="1800" dirty="0" err="1">
                <a:solidFill>
                  <a:srgbClr val="7030A0"/>
                </a:solidFill>
              </a:rPr>
              <a:t>gcd</a:t>
            </a:r>
            <a:r>
              <a:rPr lang="en-US" sz="1800" dirty="0">
                <a:solidFill>
                  <a:srgbClr val="7030A0"/>
                </a:solidFill>
              </a:rPr>
              <a:t> a (- b a))))))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86200" y="1676400"/>
            <a:ext cx="3810000" cy="2133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4038600"/>
            <a:ext cx="4343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%Prolog</a:t>
            </a:r>
          </a:p>
          <a:p>
            <a:r>
              <a:rPr lang="en-US" sz="1800" dirty="0" err="1" smtClean="0">
                <a:solidFill>
                  <a:srgbClr val="00B050"/>
                </a:solidFill>
              </a:rPr>
              <a:t>gcd</a:t>
            </a:r>
            <a:r>
              <a:rPr lang="en-US" sz="1800" smtClean="0">
                <a:solidFill>
                  <a:srgbClr val="00B050"/>
                </a:solidFill>
              </a:rPr>
              <a:t>(A,B,G) </a:t>
            </a:r>
            <a:r>
              <a:rPr lang="en-US" sz="1800" dirty="0" smtClean="0">
                <a:solidFill>
                  <a:srgbClr val="00B050"/>
                </a:solidFill>
              </a:rPr>
              <a:t>:- A = B, G=A.</a:t>
            </a:r>
          </a:p>
          <a:p>
            <a:r>
              <a:rPr lang="en-US" sz="1800" dirty="0" err="1">
                <a:solidFill>
                  <a:srgbClr val="00B050"/>
                </a:solidFill>
              </a:rPr>
              <a:t>g</a:t>
            </a:r>
            <a:r>
              <a:rPr lang="en-US" sz="1800" dirty="0" err="1" smtClean="0">
                <a:solidFill>
                  <a:srgbClr val="00B050"/>
                </a:solidFill>
              </a:rPr>
              <a:t>cd</a:t>
            </a:r>
            <a:r>
              <a:rPr lang="en-US" sz="1800" dirty="0" smtClean="0">
                <a:solidFill>
                  <a:srgbClr val="00B050"/>
                </a:solidFill>
              </a:rPr>
              <a:t>(A,B,G) :- A&gt;B, C is A-B, </a:t>
            </a:r>
            <a:r>
              <a:rPr lang="en-US" sz="1800" dirty="0" err="1" smtClean="0">
                <a:solidFill>
                  <a:srgbClr val="00B050"/>
                </a:solidFill>
              </a:rPr>
              <a:t>gcd</a:t>
            </a:r>
            <a:r>
              <a:rPr lang="en-US" sz="1800" dirty="0" smtClean="0">
                <a:solidFill>
                  <a:srgbClr val="00B050"/>
                </a:solidFill>
              </a:rPr>
              <a:t>(C,B,G).</a:t>
            </a:r>
          </a:p>
          <a:p>
            <a:r>
              <a:rPr lang="en-US" sz="1800" dirty="0" err="1" smtClean="0">
                <a:solidFill>
                  <a:srgbClr val="00B050"/>
                </a:solidFill>
              </a:rPr>
              <a:t>gcd</a:t>
            </a:r>
            <a:r>
              <a:rPr lang="en-US" sz="1800" dirty="0" smtClean="0">
                <a:solidFill>
                  <a:srgbClr val="00B050"/>
                </a:solidFill>
              </a:rPr>
              <a:t>(A,B,G) :- B&gt;A, C is B-A, </a:t>
            </a:r>
            <a:r>
              <a:rPr lang="en-US" sz="1800" dirty="0" err="1" smtClean="0">
                <a:solidFill>
                  <a:srgbClr val="00B050"/>
                </a:solidFill>
              </a:rPr>
              <a:t>gcd</a:t>
            </a:r>
            <a:r>
              <a:rPr lang="en-US" sz="1800" dirty="0" smtClean="0">
                <a:solidFill>
                  <a:srgbClr val="00B050"/>
                </a:solidFill>
              </a:rPr>
              <a:t>(C,A,G).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10000" y="4114800"/>
            <a:ext cx="4419600" cy="1752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26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Language Design Trade-Offs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Reliability vs. cost of execution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Example: Java demands all references to array elements be checked for proper indexing, which leads to increased execution costs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Readability vs. </a:t>
            </a:r>
            <a:r>
              <a:rPr lang="en-US" altLang="en-US" dirty="0" err="1" smtClean="0">
                <a:solidFill>
                  <a:srgbClr val="FF0000"/>
                </a:solidFill>
              </a:rPr>
              <a:t>writability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Example: APL provides many powerful operators (and a large number of new symbols), allowing complex computations to be written in a compact program but at the cost of poor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</a:rPr>
              <a:t>readability </a:t>
            </a:r>
            <a:r>
              <a:rPr lang="en-US" altLang="en-US" sz="2000" dirty="0" smtClean="0">
                <a:solidFill>
                  <a:srgbClr val="00B050"/>
                </a:solidFill>
              </a:rPr>
              <a:t>(attachment: APL keyboard image)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 err="1" smtClean="0">
                <a:solidFill>
                  <a:srgbClr val="FF0000"/>
                </a:solidFill>
              </a:rPr>
              <a:t>Writability</a:t>
            </a:r>
            <a:r>
              <a:rPr lang="en-US" altLang="en-US" dirty="0" smtClean="0">
                <a:solidFill>
                  <a:srgbClr val="FF0000"/>
                </a:solidFill>
              </a:rPr>
              <a:t> (flexibility) vs. reliability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Example: C++ pointers are powerful and very flexible but are unreliable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APL keyboard</a:t>
            </a:r>
            <a:endParaRPr lang="en-US"/>
          </a:p>
        </p:txBody>
      </p:sp>
      <p:pic>
        <p:nvPicPr>
          <p:cNvPr id="4" name="Content Placeholder 3" descr="http://upload.wikimedia.org/wikipedia/commons/thumb/9/9f/APL-keybd2.svg/600px-APL-keybd2.svg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743200"/>
            <a:ext cx="69342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667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Influences on Language Design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rgbClr val="FF0000"/>
                </a:solidFill>
                <a:latin typeface="Lucida Sans Unicode" pitchFamily="34" charset="0"/>
              </a:rPr>
              <a:t>Computer Architecture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Lucida Sans Unicode" pitchFamily="34" charset="0"/>
              </a:rPr>
              <a:t>von </a:t>
            </a:r>
            <a:r>
              <a:rPr lang="en-US" altLang="en-US" sz="2800" dirty="0" smtClean="0">
                <a:latin typeface="Lucida Sans Unicode" pitchFamily="34" charset="0"/>
              </a:rPr>
              <a:t>Neumann </a:t>
            </a:r>
            <a:r>
              <a:rPr lang="en-US" altLang="en-US" sz="2800" dirty="0">
                <a:latin typeface="Lucida Sans Unicode" pitchFamily="34" charset="0"/>
              </a:rPr>
              <a:t>architecture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Lucida Sans Unicode" pitchFamily="34" charset="0"/>
              </a:rPr>
              <a:t>Stored program concepts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Lucida Sans Unicode" pitchFamily="34" charset="0"/>
              </a:rPr>
              <a:t>Variables model memory cells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Lucida Sans Unicode" pitchFamily="34" charset="0"/>
              </a:rPr>
              <a:t>Parallel computers and multicores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Lucida Sans Unicode" pitchFamily="34" charset="0"/>
              </a:rPr>
              <a:t>Concurrency, multithreading, …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rgbClr val="FF0000"/>
                </a:solidFill>
                <a:latin typeface="Lucida Sans Unicode" pitchFamily="34" charset="0"/>
              </a:rPr>
              <a:t>Programming design methodologies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Lucida Sans Unicode" pitchFamily="34" charset="0"/>
              </a:rPr>
              <a:t>Object-oriented programming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Lucida Sans Unicode" pitchFamily="34" charset="0"/>
              </a:rPr>
              <a:t>Data-oriented vs. procedure oriented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333399"/>
                </a:solidFill>
                <a:latin typeface="Lucida Sans Unicode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 &amp;quot;&quot;/&gt;&lt;property id=&quot;20307&quot; value=&quot;338&quot;/&gt;&lt;/object&gt;&lt;object type=&quot;3&quot; unique_id=&quot;10004&quot;&gt;&lt;property id=&quot;20148&quot; value=&quot;5&quot;/&gt;&lt;property id=&quot;20300&quot; value=&quot;Slide 2 - &amp;quot;Lecture 1: Overview of Programming Languages&amp;quot;&quot;/&gt;&lt;property id=&quot;20307&quot; value=&quot;327&quot;/&gt;&lt;/object&gt;&lt;object type=&quot;3&quot; unique_id=&quot;10005&quot;&gt;&lt;property id=&quot;20148&quot; value=&quot;5&quot;/&gt;&lt;property id=&quot;20300&quot; value=&quot;Slide 3 - &amp;quot;Programming Domains&amp;quot;&quot;/&gt;&lt;property id=&quot;20307&quot; value=&quot;329&quot;/&gt;&lt;/object&gt;&lt;object type=&quot;3&quot; unique_id=&quot;10006&quot;&gt;&lt;property id=&quot;20148&quot; value=&quot;5&quot;/&gt;&lt;property id=&quot;20300&quot; value=&quot;Slide 4 - &amp;quot;Language Categories&amp;quot;&quot;/&gt;&lt;property id=&quot;20307&quot; value=&quot;331&quot;/&gt;&lt;/object&gt;&lt;object type=&quot;3&quot; unique_id=&quot;10007&quot;&gt;&lt;property id=&quot;20148&quot; value=&quot;5&quot;/&gt;&lt;property id=&quot;20300&quot; value=&quot;Slide 5 - &amp;quot;Language Evaluation Criteria&amp;quot;&quot;/&gt;&lt;property id=&quot;20307&quot; value=&quot;330&quot;/&gt;&lt;/object&gt;&lt;object type=&quot;3&quot; unique_id=&quot;10008&quot;&gt;&lt;property id=&quot;20148&quot; value=&quot;5&quot;/&gt;&lt;property id=&quot;20300&quot; value=&quot;Slide 6 - &amp;quot;Language families: contrast&amp;quot;&quot;/&gt;&lt;property id=&quot;20307&quot; value=&quot;350&quot;/&gt;&lt;/object&gt;&lt;object type=&quot;3&quot; unique_id=&quot;10009&quot;&gt;&lt;property id=&quot;20148&quot; value=&quot;5&quot;/&gt;&lt;property id=&quot;20300&quot; value=&quot;Slide 7 - &amp;quot;Language Design Trade-Offs&amp;quot;&quot;/&gt;&lt;property id=&quot;20307&quot; value=&quot;332&quot;/&gt;&lt;/object&gt;&lt;object type=&quot;3&quot; unique_id=&quot;10010&quot;&gt;&lt;property id=&quot;20148&quot; value=&quot;5&quot;/&gt;&lt;property id=&quot;20300&quot; value=&quot;Slide 9 - &amp;quot;Influences on Language Design&amp;quot;&quot;/&gt;&lt;property id=&quot;20307&quot; value=&quot;341&quot;/&gt;&lt;/object&gt;&lt;object type=&quot;3&quot; unique_id=&quot;10011&quot;&gt;&lt;property id=&quot;20148&quot; value=&quot;5&quot;/&gt;&lt;property id=&quot;20300&quot; value=&quot;Slide 8 - &amp;quot;APL keyboard&amp;quot;&quot;/&gt;&lt;property id=&quot;20307&quot; value=&quot;349&quot;/&gt;&lt;/object&gt;&lt;object type=&quot;3&quot; unique_id=&quot;10012&quot;&gt;&lt;property id=&quot;20148&quot; value=&quot;5&quot;/&gt;&lt;property id=&quot;20300&quot; value=&quot;Slide 10 - &amp;quot;Implementation Methods&amp;quot;&quot;/&gt;&lt;property id=&quot;20307&quot; value=&quot;334&quot;/&gt;&lt;/object&gt;&lt;object type=&quot;3&quot; unique_id=&quot;10013&quot;&gt;&lt;property id=&quot;20148&quot; value=&quot;5&quot;/&gt;&lt;property id=&quot;20300&quot; value=&quot;Slide 11 - &amp;quot;Layered View of Computer&amp;quot;&quot;/&gt;&lt;property id=&quot;20307&quot; value=&quot;344&quot;/&gt;&lt;/object&gt;&lt;object type=&quot;3&quot; unique_id=&quot;10014&quot;&gt;&lt;property id=&quot;20148&quot; value=&quot;5&quot;/&gt;&lt;property id=&quot;20300&quot; value=&quot;Slide 12&quot;/&gt;&lt;property id=&quot;20307&quot; value=&quot;335&quot;/&gt;&lt;/object&gt;&lt;object type=&quot;3&quot; unique_id=&quot;10015&quot;&gt;&lt;property id=&quot;20148&quot; value=&quot;5&quot;/&gt;&lt;property id=&quot;20300&quot; value=&quot;Slide 13&quot;/&gt;&lt;property id=&quot;20307&quot; value=&quot;336&quot;/&gt;&lt;/object&gt;&lt;object type=&quot;3&quot; unique_id=&quot;10016&quot;&gt;&lt;property id=&quot;20148&quot; value=&quot;5&quot;/&gt;&lt;property id=&quot;20300&quot; value=&quot;Slide 14&quot;/&gt;&lt;property id=&quot;20307&quot; value=&quot;337&quot;/&gt;&lt;/object&gt;&lt;object type=&quot;3&quot; unique_id=&quot;10017&quot;&gt;&lt;property id=&quot;20148&quot; value=&quot;5&quot;/&gt;&lt;property id=&quot;20300&quot; value=&quot;Slide 15 - &amp;quot;Just-in-Time Implementation Systems&amp;quot;&quot;/&gt;&lt;property id=&quot;20307&quot; value=&quot;345&quot;/&gt;&lt;/object&gt;&lt;object type=&quot;3&quot; unique_id=&quot;10018&quot;&gt;&lt;property id=&quot;20148&quot; value=&quot;5&quot;/&gt;&lt;property id=&quot;20300&quot; value=&quot;Slide 16 - &amp;quot;Programming Environment&amp;amp;#x09;&amp;quot;&quot;/&gt;&lt;property id=&quot;20307&quot; value=&quot;346&quot;/&gt;&lt;/object&gt;&lt;object type=&quot;3&quot; unique_id=&quot;10019&quot;&gt;&lt;property id=&quot;20148&quot; value=&quot;5&quot;/&gt;&lt;property id=&quot;20300&quot; value=&quot;Slide 17 - &amp;quot;Genealogy of Common Languages&amp;quot;&quot;/&gt;&lt;property id=&quot;20307&quot; value=&quot;258&quot;/&gt;&lt;/object&gt;&lt;object type=&quot;3&quot; unique_id=&quot;10020&quot;&gt;&lt;property id=&quot;20148&quot; value=&quot;5&quot;/&gt;&lt;property id=&quot;20300&quot; value=&quot;Slide 18 - &amp;quot;Why “high-level” programming languages?  &amp;quot;&quot;/&gt;&lt;property id=&quot;20307&quot; value=&quot;261&quot;/&gt;&lt;/object&gt;&lt;object type=&quot;3&quot; unique_id=&quot;10021&quot;&gt;&lt;property id=&quot;20148&quot; value=&quot;5&quot;/&gt;&lt;property id=&quot;20300&quot; value=&quot;Slide 19 - &amp;quot;Machine code, assembly, high-level programs&amp;quot;&quot;/&gt;&lt;property id=&quot;20307&quot; value=&quot;347&quot;/&gt;&lt;/object&gt;&lt;object type=&quot;3&quot; unique_id=&quot;10022&quot;&gt;&lt;property id=&quot;20148&quot; value=&quot;5&quot;/&gt;&lt;property id=&quot;20300&quot; value=&quot;Slide 20 - &amp;quot;Fortran&amp;quot;&quot;/&gt;&lt;property id=&quot;20307&quot; value=&quot;265&quot;/&gt;&lt;/object&gt;&lt;object type=&quot;3&quot; unique_id=&quot;10023&quot;&gt;&lt;property id=&quot;20148&quot; value=&quot;5&quot;/&gt;&lt;property id=&quot;20300&quot; value=&quot;Slide 21 - &amp;quot;Fortran  &amp;quot;&quot;/&gt;&lt;property id=&quot;20307&quot; value=&quot;269&quot;/&gt;&lt;/object&gt;&lt;object type=&quot;3&quot; unique_id=&quot;10024&quot;&gt;&lt;property id=&quot;20148&quot; value=&quot;5&quot;/&gt;&lt;property id=&quot;20300&quot; value=&quot;Slide 22 - &amp;quot;Fortran Evaluation&amp;quot;&quot;/&gt;&lt;property id=&quot;20307&quot; value=&quot;273&quot;/&gt;&lt;/object&gt;&lt;object type=&quot;3&quot; unique_id=&quot;10025&quot;&gt;&lt;property id=&quot;20148&quot; value=&quot;5&quot;/&gt;&lt;property id=&quot;20300&quot; value=&quot;Slide 23 - &amp;quot;Functional Programming: LISP&amp;quot;&quot;/&gt;&lt;property id=&quot;20307&quot; value=&quot;274&quot;/&gt;&lt;/object&gt;&lt;object type=&quot;3&quot; unique_id=&quot;10026&quot;&gt;&lt;property id=&quot;20148&quot; value=&quot;5&quot;/&gt;&lt;property id=&quot;20300&quot; value=&quot;Slide 24 - &amp;quot;Representation of Two LISP Lists&amp;quot;&quot;/&gt;&lt;property id=&quot;20307&quot; value=&quot;275&quot;/&gt;&lt;/object&gt;&lt;object type=&quot;3&quot; unique_id=&quot;10027&quot;&gt;&lt;property id=&quot;20148&quot; value=&quot;5&quot;/&gt;&lt;property id=&quot;20300&quot; value=&quot;Slide 25 - &amp;quot;LISP Evaluation&amp;quot;&quot;/&gt;&lt;property id=&quot;20307&quot; value=&quot;276&quot;/&gt;&lt;/object&gt;&lt;object type=&quot;3&quot; unique_id=&quot;10028&quot;&gt;&lt;property id=&quot;20148&quot; value=&quot;5&quot;/&gt;&lt;property id=&quot;20300&quot; value=&quot;Slide 26 - &amp;quot;The First Step Toward Sophistication: ALGOL 60&amp;quot;&quot;/&gt;&lt;property id=&quot;20307&quot; value=&quot;277&quot;/&gt;&lt;/object&gt;&lt;object type=&quot;3&quot; unique_id=&quot;10029&quot;&gt;&lt;property id=&quot;20148&quot; value=&quot;5&quot;/&gt;&lt;property id=&quot;20300&quot; value=&quot;Slide 27 - &amp;quot;Early Design Process&amp;quot;&quot;/&gt;&lt;property id=&quot;20307&quot; value=&quot;278&quot;/&gt;&lt;/object&gt;&lt;object type=&quot;3&quot; unique_id=&quot;10030&quot;&gt;&lt;property id=&quot;20148&quot; value=&quot;5&quot;/&gt;&lt;property id=&quot;20300&quot; value=&quot;Slide 28 - &amp;quot;ALGOL 60 Overview&amp;quot;&quot;/&gt;&lt;property id=&quot;20307&quot; value=&quot;281&quot;/&gt;&lt;/object&gt;&lt;object type=&quot;3&quot; unique_id=&quot;10031&quot;&gt;&lt;property id=&quot;20148&quot; value=&quot;5&quot;/&gt;&lt;property id=&quot;20300&quot; value=&quot;Slide 29 - &amp;quot;ALGOL 60 Evaluation&amp;quot;&quot;/&gt;&lt;property id=&quot;20307&quot; value=&quot;282&quot;/&gt;&lt;/object&gt;&lt;object type=&quot;3&quot; unique_id=&quot;10032&quot;&gt;&lt;property id=&quot;20148&quot; value=&quot;5&quot;/&gt;&lt;property id=&quot;20300&quot; value=&quot;Slide 30 - &amp;quot;Computerizing Business Records: COBOL&amp;quot;&quot;/&gt;&lt;property id=&quot;20307&quot; value=&quot;284&quot;/&gt;&lt;/object&gt;&lt;object type=&quot;3&quot; unique_id=&quot;10033&quot;&gt;&lt;property id=&quot;20148&quot; value=&quot;5&quot;/&gt;&lt;property id=&quot;20300&quot; value=&quot;Slide 31 - &amp;quot;The Beginning of Timesharing: BASIC&amp;quot;&quot;/&gt;&lt;property id=&quot;20307&quot; value=&quot;289&quot;/&gt;&lt;/object&gt;&lt;object type=&quot;3&quot; unique_id=&quot;10034&quot;&gt;&lt;property id=&quot;20148&quot; value=&quot;5&quot;/&gt;&lt;property id=&quot;20300&quot; value=&quot;Slide 32 - &amp;quot;The Beginning of Data Abstraction: SIMULA 67&amp;quot;&quot;/&gt;&lt;property id=&quot;20307&quot; value=&quot;296&quot;/&gt;&lt;/object&gt;&lt;object type=&quot;3&quot; unique_id=&quot;10035&quot;&gt;&lt;property id=&quot;20148&quot; value=&quot;5&quot;/&gt;&lt;property id=&quot;20300&quot; value=&quot;Slide 33 - &amp;quot; ALGOL 68&amp;quot;&quot;/&gt;&lt;property id=&quot;20307&quot; value=&quot;297&quot;/&gt;&lt;/object&gt;&lt;object type=&quot;3&quot; unique_id=&quot;10036&quot;&gt;&lt;property id=&quot;20148&quot; value=&quot;5&quot;/&gt;&lt;property id=&quot;20300&quot; value=&quot;Slide 34 - &amp;quot;Pascal - 1971&amp;quot;&quot;/&gt;&lt;property id=&quot;20307&quot; value=&quot;319&quot;/&gt;&lt;/object&gt;&lt;object type=&quot;3&quot; unique_id=&quot;10037&quot;&gt;&lt;property id=&quot;20148&quot; value=&quot;5&quot;/&gt;&lt;property id=&quot;20300&quot; value=&quot;Slide 35 - &amp;quot;C - 1972&amp;quot;&quot;/&gt;&lt;property id=&quot;20307&quot; value=&quot;300&quot;/&gt;&lt;/object&gt;&lt;object type=&quot;3&quot; unique_id=&quot;10038&quot;&gt;&lt;property id=&quot;20148&quot; value=&quot;5&quot;/&gt;&lt;property id=&quot;20300&quot; value=&quot;Slide 36 - &amp;quot;Programming Based on Logic: Prolog&amp;quot;&quot;/&gt;&lt;property id=&quot;20307&quot; value=&quot;303&quot;/&gt;&lt;/object&gt;&lt;object type=&quot;3&quot; unique_id=&quot;10039&quot;&gt;&lt;property id=&quot;20148&quot; value=&quot;5&quot;/&gt;&lt;property id=&quot;20300&quot; value=&quot;Slide 37 - &amp;quot;History’s Largest Design Effort: Ada&amp;quot;&quot;/&gt;&lt;property id=&quot;20307&quot; value=&quot;304&quot;/&gt;&lt;/object&gt;&lt;object type=&quot;3&quot; unique_id=&quot;10040&quot;&gt;&lt;property id=&quot;20148&quot; value=&quot;5&quot;/&gt;&lt;property id=&quot;20300&quot; value=&quot;Slide 38 - &amp;quot;Object-Oriented Programming: Smalltalk&amp;quot;&quot;/&gt;&lt;property id=&quot;20307&quot; value=&quot;307&quot;/&gt;&lt;/object&gt;&lt;object type=&quot;3&quot; unique_id=&quot;10041&quot;&gt;&lt;property id=&quot;20148&quot; value=&quot;5&quot;/&gt;&lt;property id=&quot;20300&quot; value=&quot;Slide 39 - &amp;quot;Combining Imperative and Object-Oriented Programming: C++&amp;quot;&quot;/&gt;&lt;property id=&quot;20307&quot; value=&quot;308&quot;/&gt;&lt;/object&gt;&lt;object type=&quot;3&quot; unique_id=&quot;10042&quot;&gt;&lt;property id=&quot;20148&quot; value=&quot;5&quot;/&gt;&lt;property id=&quot;20300&quot; value=&quot;Slide 40 - &amp;quot;Related OOP Languages&amp;quot;&quot;/&gt;&lt;property id=&quot;20307&quot; value=&quot;309&quot;/&gt;&lt;/object&gt;&lt;object type=&quot;3&quot; unique_id=&quot;10043&quot;&gt;&lt;property id=&quot;20148&quot; value=&quot;5&quot;/&gt;&lt;property id=&quot;20300&quot; value=&quot;Slide 41 - &amp;quot;An Imperative-Based Object-Oriented Language: Java&amp;quot;&quot;/&gt;&lt;property id=&quot;20307&quot; value=&quot;310&quot;/&gt;&lt;/object&gt;&lt;object type=&quot;3&quot; unique_id=&quot;10044&quot;&gt;&lt;property id=&quot;20148&quot; value=&quot;5&quot;/&gt;&lt;property id=&quot;20300&quot; value=&quot;Slide 42 - &amp;quot;Java Evaluation&amp;quot;&quot;/&gt;&lt;property id=&quot;20307&quot; value=&quot;321&quot;/&gt;&lt;/object&gt;&lt;object type=&quot;3&quot; unique_id=&quot;10045&quot;&gt;&lt;property id=&quot;20148&quot; value=&quot;5&quot;/&gt;&lt;property id=&quot;20300&quot; value=&quot;Slide 43 - &amp;quot;Scripting Languages for the Web&amp;quot;&quot;/&gt;&lt;property id=&quot;20307&quot; value=&quot;311&quot;/&gt;&lt;/object&gt;&lt;object type=&quot;3&quot; unique_id=&quot;10046&quot;&gt;&lt;property id=&quot;20148&quot; value=&quot;5&quot;/&gt;&lt;property id=&quot;20300&quot; value=&quot;Slide 44 - &amp;quot;Scripting Languages for the Web&amp;quot;&quot;/&gt;&lt;property id=&quot;20307&quot; value=&quot;326&quot;/&gt;&lt;/object&gt;&lt;object type=&quot;3&quot; unique_id=&quot;10047&quot;&gt;&lt;property id=&quot;20148&quot; value=&quot;5&quot;/&gt;&lt;property id=&quot;20300&quot; value=&quot;Slide 45 - &amp;quot;A C-Based Language for the New Millennium: C#&amp;quot;&quot;/&gt;&lt;property id=&quot;20307&quot; value=&quot;312&quot;/&gt;&lt;/object&gt;&lt;object type=&quot;3&quot; unique_id=&quot;10048&quot;&gt;&lt;property id=&quot;20148&quot; value=&quot;5&quot;/&gt;&lt;property id=&quot;20300&quot; value=&quot;Slide 46 - &amp;quot;Markup/Programming Hybrid Languages&amp;quot;&quot;/&gt;&lt;property id=&quot;20307&quot; value=&quot;322&quot;/&gt;&lt;/object&gt;&lt;object type=&quot;3&quot; unique_id=&quot;10049&quot;&gt;&lt;property id=&quot;20148&quot; value=&quot;5&quot;/&gt;&lt;property id=&quot;20300&quot; value=&quot;Slide 47 - &amp;quot;What we will learn from the history?&amp;quot;&quot;/&gt;&lt;property id=&quot;20307&quot; value=&quot;348&quot;/&gt;&lt;/object&gt;&lt;object type=&quot;3&quot; unique_id=&quot;10050&quot;&gt;&lt;property id=&quot;20148&quot; value=&quot;5&quot;/&gt;&lt;property id=&quot;20300&quot; value=&quot;Slide 48 - &amp;quot;Summary&amp;quot;&quot;/&gt;&lt;property id=&quot;20307&quot; value=&quot;323&quot;/&gt;&lt;/object&gt;&lt;/object&gt;&lt;object type=&quot;8&quot; unique_id=&quot;101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1273</TotalTime>
  <Words>2753</Words>
  <Application>Microsoft Office PowerPoint</Application>
  <PresentationFormat>On-screen Show (4:3)</PresentationFormat>
  <Paragraphs>451</Paragraphs>
  <Slides>48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1_sebesta</vt:lpstr>
      <vt:lpstr>1_Custom Design</vt:lpstr>
      <vt:lpstr>Custom Design</vt:lpstr>
      <vt:lpstr> </vt:lpstr>
      <vt:lpstr>Lecture 1: Overview of Programming Languages</vt:lpstr>
      <vt:lpstr>Programming Domains</vt:lpstr>
      <vt:lpstr>Language Categories</vt:lpstr>
      <vt:lpstr>Language Evaluation Criteria</vt:lpstr>
      <vt:lpstr>Language families: contrast</vt:lpstr>
      <vt:lpstr>Language Design Trade-Offs</vt:lpstr>
      <vt:lpstr>APL keyboard</vt:lpstr>
      <vt:lpstr>Influences on Language Design</vt:lpstr>
      <vt:lpstr>Implementation Methods</vt:lpstr>
      <vt:lpstr>Layered View of Computer</vt:lpstr>
      <vt:lpstr>PowerPoint Presentation</vt:lpstr>
      <vt:lpstr>PowerPoint Presentation</vt:lpstr>
      <vt:lpstr>PowerPoint Presentation</vt:lpstr>
      <vt:lpstr>Just-in-Time Implementation Systems</vt:lpstr>
      <vt:lpstr>Programming Environment </vt:lpstr>
      <vt:lpstr>Genealogy of Common Languages</vt:lpstr>
      <vt:lpstr>Why “high-level” programming languages?  </vt:lpstr>
      <vt:lpstr>Machine code, assembly, high-level programs</vt:lpstr>
      <vt:lpstr>Fortran</vt:lpstr>
      <vt:lpstr>Fortran  </vt:lpstr>
      <vt:lpstr>Fortran Evaluation</vt:lpstr>
      <vt:lpstr>Functional Programming: LISP</vt:lpstr>
      <vt:lpstr>Representation of Two LISP Lists</vt:lpstr>
      <vt:lpstr>LISP Evaluation</vt:lpstr>
      <vt:lpstr>The First Step Toward Sophistication: ALGOL 60</vt:lpstr>
      <vt:lpstr>Early Design Process</vt:lpstr>
      <vt:lpstr>ALGOL 60 Overview</vt:lpstr>
      <vt:lpstr>ALGOL 60 Evaluation</vt:lpstr>
      <vt:lpstr>Computerizing Business Records: COBOL</vt:lpstr>
      <vt:lpstr>The Beginning of Timesharing: BASIC</vt:lpstr>
      <vt:lpstr>The Beginning of Data Abstraction: SIMULA 67</vt:lpstr>
      <vt:lpstr> ALGOL 68</vt:lpstr>
      <vt:lpstr>Pascal - 1971</vt:lpstr>
      <vt:lpstr>C - 1972</vt:lpstr>
      <vt:lpstr>Programming Based on Logic: Prolog</vt:lpstr>
      <vt:lpstr>History’s Largest Design Effort: Ada</vt:lpstr>
      <vt:lpstr>Object-Oriented Programming: Smalltalk</vt:lpstr>
      <vt:lpstr>Combining Imperative and Object-Oriented Programming: C++</vt:lpstr>
      <vt:lpstr>Related OOP Languages</vt:lpstr>
      <vt:lpstr>An Imperative-Based Object-Oriented Language: Java</vt:lpstr>
      <vt:lpstr>Java Evaluation</vt:lpstr>
      <vt:lpstr>Scripting Languages for the Web</vt:lpstr>
      <vt:lpstr>Scripting Languages for the Web</vt:lpstr>
      <vt:lpstr>A C-Based Language for the New Millennium: C#</vt:lpstr>
      <vt:lpstr>Markup/Programming Hybrid Languages</vt:lpstr>
      <vt:lpstr>What we will learn from the history?</vt:lpstr>
      <vt:lpstr>Summary</vt:lpstr>
    </vt:vector>
  </TitlesOfParts>
  <Company>Pearson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76</cp:revision>
  <dcterms:created xsi:type="dcterms:W3CDTF">2003-08-01T12:29:19Z</dcterms:created>
  <dcterms:modified xsi:type="dcterms:W3CDTF">2016-03-30T17:28:26Z</dcterms:modified>
</cp:coreProperties>
</file>