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36"/>
  </p:notesMasterIdLst>
  <p:sldIdLst>
    <p:sldId id="334" r:id="rId2"/>
    <p:sldId id="327" r:id="rId3"/>
    <p:sldId id="258" r:id="rId4"/>
    <p:sldId id="259" r:id="rId5"/>
    <p:sldId id="328" r:id="rId6"/>
    <p:sldId id="335" r:id="rId7"/>
    <p:sldId id="311" r:id="rId8"/>
    <p:sldId id="265" r:id="rId9"/>
    <p:sldId id="267" r:id="rId10"/>
    <p:sldId id="276" r:id="rId11"/>
    <p:sldId id="277" r:id="rId12"/>
    <p:sldId id="337" r:id="rId13"/>
    <p:sldId id="286" r:id="rId14"/>
    <p:sldId id="329" r:id="rId15"/>
    <p:sldId id="280" r:id="rId16"/>
    <p:sldId id="330" r:id="rId17"/>
    <p:sldId id="282" r:id="rId18"/>
    <p:sldId id="283" r:id="rId19"/>
    <p:sldId id="316" r:id="rId20"/>
    <p:sldId id="287" r:id="rId21"/>
    <p:sldId id="288" r:id="rId22"/>
    <p:sldId id="315" r:id="rId23"/>
    <p:sldId id="336" r:id="rId24"/>
    <p:sldId id="317" r:id="rId25"/>
    <p:sldId id="319" r:id="rId26"/>
    <p:sldId id="320" r:id="rId27"/>
    <p:sldId id="322" r:id="rId28"/>
    <p:sldId id="323" r:id="rId29"/>
    <p:sldId id="326" r:id="rId30"/>
    <p:sldId id="289" r:id="rId31"/>
    <p:sldId id="291" r:id="rId32"/>
    <p:sldId id="333" r:id="rId33"/>
    <p:sldId id="332" r:id="rId34"/>
    <p:sldId id="312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CC3300"/>
    <a:srgbClr val="3333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5" autoAdjust="0"/>
  </p:normalViewPr>
  <p:slideViewPr>
    <p:cSldViewPr>
      <p:cViewPr varScale="1">
        <p:scale>
          <a:sx n="81" d="100"/>
          <a:sy n="81" d="100"/>
        </p:scale>
        <p:origin x="124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5D41DEB-9CC4-4269-BE1B-9B8FD97D41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69468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CA5DBD18-3A0D-485B-B5B1-DA1AB11DFA3C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65F25733-8A02-4981-AF1C-3791FED7EE69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DC2EE78B-5660-40BC-BB3C-A8816800967E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D927CD3E-D9D9-4940-B7F4-1041E6AA31B8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DEE61591-9EF0-4030-A3E0-C9603FC88DDF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EB374595-C26E-4EE7-9A98-36072C50B1A9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4141178F-45F0-46EE-86BE-D19065FFF357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16FD7A02-0ADA-4593-9514-6B9861D60D00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6FE7F41E-DB68-48F8-A7C1-E91067B94580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/>
            <a:fld id="{A4A6012F-A508-48FB-B497-4DB4605421FE}" type="slidenum">
              <a:rPr lang="en-US" altLang="en-US" sz="1200"/>
              <a:pPr algn="r"/>
              <a:t>32</a:t>
            </a:fld>
            <a:endParaRPr lang="en-US" alt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/>
            <a:fld id="{C977BCC0-4A31-4A3A-BCA1-30E44F4C7D6F}" type="slidenum">
              <a:rPr lang="en-US" altLang="en-US" sz="1200"/>
              <a:pPr algn="r"/>
              <a:t>33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A30A8178-A542-4B98-A336-B0A2BF4AD8A8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91AD95F7-1F9E-4C52-98CA-54FE7364998A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9BE400C6-86EF-4BE3-AEC8-9874DD6E5D3B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76CA16B7-B26A-423E-A5D2-1D04CCDD36CC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A42CEDB1-39DA-4374-9848-E844DF141A66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0E4FBBFF-79F3-4E13-BCDF-AACC77C85874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7F868D48-F25B-4D68-966A-E640FA9CB8B8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5C557FBC-FB18-420A-A90B-E6D0BF75A3DF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36A06080-CAD6-4B3C-B380-79D2B7BAA78D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2472A749-B543-401C-ABDB-FB133596A3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28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2DAC6055-4874-43DE-ABDF-2C94E10809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456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B04448F3-0BE8-40DC-9934-8CF6E8830C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533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F9EA6EEC-16C2-48D2-804A-21B406AFAE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749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DE5044ED-2192-4AE9-889E-069562B29E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342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1A886424-DE79-40FE-9FDE-D6E106BFCF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45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2A710CD8-6433-41E6-8ABF-F2536B56C2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388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856DEF62-9C5B-4EF5-99FF-3C52F26E1A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43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F6A66DB3-4D7D-41A6-AE83-AB0BAD7DBC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940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4C515210-7164-4D11-A57B-ED7DD6E4BE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38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AA06B112-091E-452C-9FB5-854774AC82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405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6DBB4D76-E18B-441C-B86C-9526DA0396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825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r>
              <a:rPr lang="en-US" altLang="en-US"/>
              <a:t>1-</a:t>
            </a:r>
            <a:fld id="{9FE8044B-5A5E-4B57-B2AC-CAEB41A8BC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ui.unige.ch/isi/bnf/JAVA/BNFindex.html" TargetMode="External"/><Relationship Id="rId2" Type="http://schemas.openxmlformats.org/officeDocument/2006/relationships/hyperlink" Target="https://docs.oracle.com/javase/specs/jls/se7/html/jls-2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python.org/3/reference/grammar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295400"/>
            <a:ext cx="3657600" cy="1143000"/>
          </a:xfrm>
        </p:spPr>
        <p:txBody>
          <a:bodyPr/>
          <a:lstStyle/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990600"/>
          </a:xfrm>
        </p:spPr>
        <p:txBody>
          <a:bodyPr/>
          <a:lstStyle/>
          <a:p>
            <a:pPr eaLnBrk="1" hangingPunct="1"/>
            <a:r>
              <a:rPr lang="en-US" altLang="en-US" sz="1800"/>
              <a:t>Copyright © 2012 Addison-Wesley. All rights reserved</a:t>
            </a:r>
            <a:r>
              <a:rPr lang="en-US" altLang="en-US" sz="2000"/>
              <a:t>.</a:t>
            </a:r>
          </a:p>
          <a:p>
            <a:pPr eaLnBrk="1" hangingPunct="1"/>
            <a:endParaRPr lang="en-US" altLang="en-US"/>
          </a:p>
        </p:txBody>
      </p:sp>
      <p:pic>
        <p:nvPicPr>
          <p:cNvPr id="2052" name="Picture 3" descr="pl10cov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5" y="0"/>
            <a:ext cx="55403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Extended BNF (EBNF)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772400" cy="4495800"/>
          </a:xfrm>
        </p:spPr>
        <p:txBody>
          <a:bodyPr/>
          <a:lstStyle/>
          <a:p>
            <a:pPr eaLnBrk="1" hangingPunct="1"/>
            <a:r>
              <a:rPr lang="en-US" altLang="en-US"/>
              <a:t>Optional parts are placed in brackets </a:t>
            </a:r>
            <a:r>
              <a:rPr lang="en-US" altLang="en-US">
                <a:solidFill>
                  <a:srgbClr val="FF0000"/>
                </a:solidFill>
              </a:rPr>
              <a:t>[ ]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Arial" charset="0"/>
              </a:rPr>
              <a:t>	</a:t>
            </a:r>
            <a:r>
              <a:rPr lang="en-US" altLang="en-US" sz="2400">
                <a:latin typeface="Courier New" pitchFamily="49" charset="0"/>
              </a:rPr>
              <a:t>&lt;proc_call&gt; -&gt; ident [(&lt;expr_list&gt;)]</a:t>
            </a:r>
          </a:p>
          <a:p>
            <a:pPr eaLnBrk="1" hangingPunct="1"/>
            <a:r>
              <a:rPr lang="en-US" altLang="en-US"/>
              <a:t>Alternative parts of RHSs are placed inside parentheses </a:t>
            </a:r>
            <a:r>
              <a:rPr lang="en-US" altLang="en-US">
                <a:solidFill>
                  <a:srgbClr val="FF0000"/>
                </a:solidFill>
              </a:rPr>
              <a:t>() </a:t>
            </a:r>
            <a:r>
              <a:rPr lang="en-US" altLang="en-US"/>
              <a:t>and separated via vertical bars </a:t>
            </a:r>
            <a:r>
              <a:rPr lang="en-US" altLang="en-US">
                <a:solidFill>
                  <a:srgbClr val="FF0000"/>
                </a:solidFill>
              </a:rPr>
              <a:t>|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Arial" charset="0"/>
              </a:rPr>
              <a:t>	</a:t>
            </a:r>
            <a:r>
              <a:rPr lang="en-US" altLang="en-US" sz="2400">
                <a:latin typeface="Courier New" pitchFamily="49" charset="0"/>
              </a:rPr>
              <a:t>&lt;term&gt; → &lt;term&gt;</a:t>
            </a:r>
            <a:r>
              <a:rPr lang="en-US" altLang="en-US" sz="2400">
                <a:latin typeface="Arial" charset="0"/>
              </a:rPr>
              <a:t> </a:t>
            </a:r>
            <a:r>
              <a:rPr lang="en-US" altLang="en-US" sz="2400">
                <a:latin typeface="Courier New" pitchFamily="49" charset="0"/>
              </a:rPr>
              <a:t>(+|-) const</a:t>
            </a:r>
          </a:p>
          <a:p>
            <a:pPr eaLnBrk="1" hangingPunct="1"/>
            <a:r>
              <a:rPr lang="en-US" altLang="en-US"/>
              <a:t>Repetitions (0 or more) are placed inside braces </a:t>
            </a:r>
            <a:r>
              <a:rPr lang="en-US" altLang="en-US">
                <a:solidFill>
                  <a:srgbClr val="FF0000"/>
                </a:solidFill>
              </a:rPr>
              <a:t>{ }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Arial" charset="0"/>
              </a:rPr>
              <a:t>	</a:t>
            </a:r>
            <a:r>
              <a:rPr lang="en-US" altLang="en-US" sz="2400">
                <a:latin typeface="Courier New" pitchFamily="49" charset="0"/>
              </a:rPr>
              <a:t>&lt;ident&gt; → letter {letter|digit}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BNF and EBNF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BNF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itchFamily="49" charset="0"/>
              </a:rPr>
              <a:t>   </a:t>
            </a:r>
            <a:r>
              <a:rPr lang="en-US" altLang="en-US" sz="2400">
                <a:latin typeface="Courier New" pitchFamily="49" charset="0"/>
              </a:rPr>
              <a:t>&lt;expr&gt; </a:t>
            </a:r>
            <a:r>
              <a:rPr lang="en-US" altLang="en-US" sz="240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2400">
                <a:latin typeface="Courier New" pitchFamily="49" charset="0"/>
              </a:rPr>
              <a:t> &lt;expr&gt; + &lt;term&gt;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      	| &lt;expr&gt; - &lt;term&gt;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      	| &lt;term&gt;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&lt;term&gt; </a:t>
            </a:r>
            <a:r>
              <a:rPr lang="en-US" altLang="en-US" sz="240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2400">
                <a:latin typeface="Courier New" pitchFamily="49" charset="0"/>
              </a:rPr>
              <a:t> &lt;term&gt; * &lt;factor&gt;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      	| &lt;term&gt; / &lt;factor&gt;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      | &lt;factor&gt;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EBNF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itchFamily="49" charset="0"/>
              </a:rPr>
              <a:t>   </a:t>
            </a:r>
            <a:r>
              <a:rPr lang="en-US" altLang="en-US" sz="2400">
                <a:latin typeface="Courier New" pitchFamily="49" charset="0"/>
              </a:rPr>
              <a:t>&lt;expr&gt; </a:t>
            </a:r>
            <a:r>
              <a:rPr lang="en-US" altLang="en-US" sz="240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2400">
                <a:latin typeface="Courier New" pitchFamily="49" charset="0"/>
              </a:rPr>
              <a:t> &lt;term&gt; {(+ | -) &lt;term&gt;}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&lt;term&gt; </a:t>
            </a:r>
            <a:r>
              <a:rPr lang="en-US" altLang="en-US" sz="240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2400">
                <a:latin typeface="Courier New" pitchFamily="49" charset="0"/>
              </a:rPr>
              <a:t> &lt;factor&gt; {(* | /) &lt;factor&gt;}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A127-1F92-40BA-B423-0317922A4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587D-A5DB-434C-89EB-26EE70E9E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Syntax Rules</a:t>
            </a:r>
          </a:p>
          <a:p>
            <a:pPr lvl="1"/>
            <a:r>
              <a:rPr lang="en-US" sz="1800" dirty="0">
                <a:hlinkClick r:id="rId2"/>
              </a:rPr>
              <a:t>https://docs.oracle.com/javase/specs/jls/se7/html/jls-2.html</a:t>
            </a:r>
            <a:endParaRPr lang="en-US" sz="1800" dirty="0"/>
          </a:p>
          <a:p>
            <a:pPr lvl="1"/>
            <a:endParaRPr lang="en-US" dirty="0"/>
          </a:p>
          <a:p>
            <a:pPr lvl="1"/>
            <a:r>
              <a:rPr lang="en-US" sz="2000" dirty="0">
                <a:hlinkClick r:id="rId3"/>
              </a:rPr>
              <a:t>http://cui.unige.ch/isi/bnf/JAVA/BNFindex.html</a:t>
            </a:r>
            <a:r>
              <a:rPr lang="en-US" sz="2000" dirty="0"/>
              <a:t> </a:t>
            </a:r>
          </a:p>
          <a:p>
            <a:endParaRPr lang="en-US" dirty="0"/>
          </a:p>
          <a:p>
            <a:r>
              <a:rPr lang="en-US" dirty="0"/>
              <a:t>Python Syntax Rules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hlinkClick r:id="rId4"/>
              </a:rPr>
              <a:t>https://docs.python.org/3/reference/grammar.html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61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Semantics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/>
              <a:t>There is no single widely acceptable notation or formalism for describing semantics</a:t>
            </a:r>
          </a:p>
          <a:p>
            <a:pPr eaLnBrk="1" hangingPunct="1"/>
            <a:r>
              <a:rPr lang="en-US" altLang="en-US"/>
              <a:t>Several needs for a methodology and notation for semantics:</a:t>
            </a:r>
          </a:p>
          <a:p>
            <a:pPr lvl="1" eaLnBrk="1" hangingPunct="1"/>
            <a:r>
              <a:rPr lang="en-US" altLang="en-US" sz="2000"/>
              <a:t>Programmers need to know what statements mean</a:t>
            </a:r>
          </a:p>
          <a:p>
            <a:pPr lvl="1" eaLnBrk="1" hangingPunct="1"/>
            <a:r>
              <a:rPr lang="en-US" altLang="en-US" sz="2000"/>
              <a:t>Compiler writers must know exactly what language constructs do</a:t>
            </a:r>
          </a:p>
          <a:p>
            <a:pPr lvl="1" eaLnBrk="1" hangingPunct="1"/>
            <a:r>
              <a:rPr lang="en-US" altLang="en-US" sz="2000"/>
              <a:t>Correctness proofs would be possible</a:t>
            </a:r>
          </a:p>
          <a:p>
            <a:pPr lvl="1" eaLnBrk="1" hangingPunct="1"/>
            <a:r>
              <a:rPr lang="en-US" altLang="en-US" sz="2000"/>
              <a:t>Compiler generators would be possible</a:t>
            </a:r>
          </a:p>
          <a:p>
            <a:pPr lvl="1" eaLnBrk="1" hangingPunct="1"/>
            <a:r>
              <a:rPr lang="en-US" altLang="en-US" sz="2000"/>
              <a:t>Designers could detect ambiguities and inconsistencies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Describing Semantics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Attribute grammar</a:t>
            </a:r>
          </a:p>
          <a:p>
            <a:pPr lvl="1"/>
            <a:r>
              <a:rPr lang="en-US" altLang="en-US"/>
              <a:t>Syntax-directed translations</a:t>
            </a:r>
          </a:p>
          <a:p>
            <a:r>
              <a:rPr lang="en-US" altLang="en-US">
                <a:solidFill>
                  <a:srgbClr val="FF0000"/>
                </a:solidFill>
              </a:rPr>
              <a:t>Operational semantics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Informal way of describing the semantics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Popularly used</a:t>
            </a:r>
          </a:p>
          <a:p>
            <a:r>
              <a:rPr lang="en-US" altLang="en-US"/>
              <a:t>Denotational semantics</a:t>
            </a:r>
          </a:p>
          <a:p>
            <a:pPr lvl="1"/>
            <a:r>
              <a:rPr lang="en-US" altLang="en-US"/>
              <a:t>Formal description of semantics</a:t>
            </a:r>
          </a:p>
          <a:p>
            <a:r>
              <a:rPr lang="en-US" altLang="en-US"/>
              <a:t>Axiomatic Semantics</a:t>
            </a:r>
          </a:p>
          <a:p>
            <a:pPr lvl="1"/>
            <a:r>
              <a:rPr lang="en-US" altLang="en-US"/>
              <a:t>Based on formal logic</a:t>
            </a:r>
          </a:p>
          <a:p>
            <a:pPr lvl="2"/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Attribute Grammars:</a:t>
            </a:r>
            <a:r>
              <a:rPr lang="en-US" altLang="en-US" sz="3200"/>
              <a:t> Definition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CC3300"/>
                </a:solidFill>
              </a:rPr>
              <a:t>Def</a:t>
            </a:r>
            <a:r>
              <a:rPr lang="en-US" altLang="en-US"/>
              <a:t>: An attribute grammar is a context-free grammar G = (S, N, T, P) with the following additions:</a:t>
            </a:r>
          </a:p>
          <a:p>
            <a:pPr lvl="1" eaLnBrk="1" hangingPunct="1"/>
            <a:r>
              <a:rPr lang="en-US" altLang="en-US"/>
              <a:t>For each grammar symbol </a:t>
            </a:r>
            <a:r>
              <a:rPr lang="en-US" altLang="en-US" i="1"/>
              <a:t>x</a:t>
            </a:r>
            <a:r>
              <a:rPr lang="en-US" altLang="en-US"/>
              <a:t> there is a set </a:t>
            </a:r>
            <a:r>
              <a:rPr lang="en-US" altLang="en-US" i="1"/>
              <a:t>A(x)</a:t>
            </a:r>
            <a:r>
              <a:rPr lang="en-US" altLang="en-US"/>
              <a:t> of attribute values</a:t>
            </a:r>
          </a:p>
          <a:p>
            <a:pPr lvl="1" eaLnBrk="1" hangingPunct="1"/>
            <a:r>
              <a:rPr lang="en-US" altLang="en-US"/>
              <a:t>Each rule has a set of functions that define certain attributes of the nonterminals in the rule</a:t>
            </a:r>
          </a:p>
          <a:p>
            <a:pPr lvl="1" eaLnBrk="1" hangingPunct="1"/>
            <a:r>
              <a:rPr lang="en-US" altLang="en-US"/>
              <a:t>Each rule has a (possibly empty) set of predicates to check for attribute consistency  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CC3300"/>
                </a:solidFill>
              </a:rPr>
              <a:t>Def</a:t>
            </a:r>
            <a:r>
              <a:rPr lang="en-US" altLang="en-US"/>
              <a:t>: An attribute grammar is a context-free grammar G = (S, N, T, P) with the following additions:</a:t>
            </a:r>
          </a:p>
          <a:p>
            <a:pPr lvl="1" eaLnBrk="1" hangingPunct="1"/>
            <a:r>
              <a:rPr lang="en-US" altLang="en-US"/>
              <a:t>For each grammar symbol </a:t>
            </a:r>
            <a:r>
              <a:rPr lang="en-US" altLang="en-US" i="1"/>
              <a:t>x</a:t>
            </a:r>
            <a:r>
              <a:rPr lang="en-US" altLang="en-US"/>
              <a:t> there is a set </a:t>
            </a:r>
            <a:r>
              <a:rPr lang="en-US" altLang="en-US" i="1"/>
              <a:t>A(x)</a:t>
            </a:r>
            <a:r>
              <a:rPr lang="en-US" altLang="en-US"/>
              <a:t> of attribute values</a:t>
            </a:r>
          </a:p>
          <a:p>
            <a:pPr lvl="1" eaLnBrk="1" hangingPunct="1"/>
            <a:r>
              <a:rPr lang="en-US" altLang="en-US"/>
              <a:t>Each rule has a set of functions that define certain attributes of the nonterminals in the rule</a:t>
            </a:r>
          </a:p>
          <a:p>
            <a:pPr lvl="1" eaLnBrk="1" hangingPunct="1"/>
            <a:r>
              <a:rPr lang="en-US" altLang="en-US"/>
              <a:t>Each rule has a (possibly empty) set of predicates to check for attribute consistency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Attribute Grammars:  explanation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Semantic meanings (i.e. actions) associated with CFG rules</a:t>
            </a:r>
          </a:p>
          <a:p>
            <a:r>
              <a:rPr lang="en-US" altLang="en-US"/>
              <a:t>Limited power</a:t>
            </a:r>
          </a:p>
          <a:p>
            <a:r>
              <a:rPr lang="en-US" altLang="en-US"/>
              <a:t>Examples</a:t>
            </a:r>
          </a:p>
          <a:p>
            <a:pPr lvl="1"/>
            <a:r>
              <a:rPr lang="en-US" altLang="en-US"/>
              <a:t>Arithmetic expression evaluation</a:t>
            </a:r>
          </a:p>
          <a:p>
            <a:pPr lvl="1"/>
            <a:r>
              <a:rPr lang="en-US" altLang="en-US"/>
              <a:t>Type checking of expressions and statements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Attribute Grammars:</a:t>
            </a:r>
            <a:r>
              <a:rPr lang="en-US" altLang="en-US" sz="3200"/>
              <a:t> An Example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4495800"/>
          </a:xfrm>
        </p:spPr>
        <p:txBody>
          <a:bodyPr/>
          <a:lstStyle/>
          <a:p>
            <a:pPr eaLnBrk="1" hangingPunct="1"/>
            <a:r>
              <a:rPr lang="en-US" altLang="en-US" sz="3200"/>
              <a:t>Syntax</a:t>
            </a:r>
          </a:p>
          <a:p>
            <a:pPr lvl="1" eaLnBrk="1" hangingPunct="1">
              <a:buFontTx/>
              <a:buNone/>
            </a:pPr>
            <a:r>
              <a:rPr lang="en-US" altLang="en-US" sz="2800">
                <a:latin typeface="Courier New" pitchFamily="49" charset="0"/>
              </a:rPr>
              <a:t>&lt;assign&gt; -&gt; &lt;var&gt; = &lt;expr&gt;</a:t>
            </a:r>
          </a:p>
          <a:p>
            <a:pPr lvl="1" eaLnBrk="1" hangingPunct="1">
              <a:buFontTx/>
              <a:buNone/>
            </a:pPr>
            <a:r>
              <a:rPr lang="en-US" altLang="en-US" sz="2800">
                <a:latin typeface="Courier New" pitchFamily="49" charset="0"/>
              </a:rPr>
              <a:t>&lt;expr&gt; -&gt; &lt;var&gt; + &lt;var&gt; | &lt;var&gt;</a:t>
            </a:r>
          </a:p>
          <a:p>
            <a:pPr lvl="1" eaLnBrk="1" hangingPunct="1">
              <a:buFontTx/>
              <a:buNone/>
            </a:pPr>
            <a:r>
              <a:rPr lang="en-US" altLang="en-US" sz="2800">
                <a:latin typeface="Courier New" pitchFamily="49" charset="0"/>
              </a:rPr>
              <a:t>&lt;var&gt; A | B | C</a:t>
            </a:r>
          </a:p>
          <a:p>
            <a:pPr eaLnBrk="1" hangingPunct="1"/>
            <a:r>
              <a:rPr lang="en-US" altLang="en-US" sz="3200">
                <a:latin typeface="Courier New" pitchFamily="49" charset="0"/>
              </a:rPr>
              <a:t>actual_type</a:t>
            </a:r>
            <a:r>
              <a:rPr lang="en-US" altLang="en-US" sz="3200"/>
              <a:t>: synthesized for </a:t>
            </a:r>
            <a:r>
              <a:rPr lang="en-US" altLang="en-US" sz="3200">
                <a:latin typeface="Courier New" pitchFamily="49" charset="0"/>
              </a:rPr>
              <a:t>&lt;var&gt; </a:t>
            </a:r>
            <a:r>
              <a:rPr lang="en-US" altLang="en-US" sz="3200"/>
              <a:t>and</a:t>
            </a:r>
            <a:r>
              <a:rPr lang="en-US" altLang="en-US" sz="3200">
                <a:latin typeface="Courier New" pitchFamily="49" charset="0"/>
              </a:rPr>
              <a:t> &lt;expr&gt;</a:t>
            </a:r>
            <a:r>
              <a:rPr lang="en-US" altLang="en-US" sz="3200"/>
              <a:t> </a:t>
            </a:r>
          </a:p>
          <a:p>
            <a:pPr eaLnBrk="1" hangingPunct="1"/>
            <a:r>
              <a:rPr lang="en-US" altLang="en-US" sz="3200">
                <a:latin typeface="Courier New" pitchFamily="49" charset="0"/>
              </a:rPr>
              <a:t>expected_type</a:t>
            </a:r>
            <a:r>
              <a:rPr lang="en-US" altLang="en-US" sz="3200"/>
              <a:t>: inherited for </a:t>
            </a:r>
            <a:r>
              <a:rPr lang="en-US" altLang="en-US" sz="3200">
                <a:latin typeface="Courier New" pitchFamily="49" charset="0"/>
              </a:rPr>
              <a:t>&lt;expr&gt;</a:t>
            </a:r>
            <a:r>
              <a:rPr lang="en-US" altLang="en-US" sz="3200"/>
              <a:t>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Attribute Grammar</a:t>
            </a:r>
            <a:r>
              <a:rPr lang="en-US" altLang="en-US" sz="3200"/>
              <a:t> (continued)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Syntax rule:  </a:t>
            </a:r>
            <a:r>
              <a:rPr lang="en-US" altLang="en-US" sz="2400">
                <a:latin typeface="Courier New" pitchFamily="49" charset="0"/>
                <a:cs typeface="Courier New" pitchFamily="49" charset="0"/>
              </a:rPr>
              <a:t>&lt;expr&gt; </a:t>
            </a:r>
            <a:r>
              <a:rPr lang="en-US" altLang="en-US" sz="240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2400">
                <a:latin typeface="Courier New" pitchFamily="49" charset="0"/>
                <a:cs typeface="Courier New" pitchFamily="49" charset="0"/>
              </a:rPr>
              <a:t> &lt;var&gt;[1] + &lt;var&gt;[2]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	Semantic rules: 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&lt;expr&gt;.actual_type </a:t>
            </a:r>
            <a:r>
              <a:rPr lang="en-US" altLang="en-US" sz="2400"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altLang="en-US" sz="2400">
                <a:latin typeface="Courier New" pitchFamily="49" charset="0"/>
                <a:cs typeface="Courier New" pitchFamily="49" charset="0"/>
              </a:rPr>
              <a:t> &lt;var&gt;[1].actual_type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Predicate: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&lt;var&gt;[1].actual_type == &lt;var&gt;[2].actual_type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&lt;expr&gt;.expected_type == &lt;expr&gt;.actual_type</a:t>
            </a:r>
          </a:p>
          <a:p>
            <a:pPr eaLnBrk="1" hangingPunct="1"/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2400"/>
              <a:t>Syntax rule:  </a:t>
            </a:r>
            <a:r>
              <a:rPr lang="en-US" altLang="en-US" sz="2400">
                <a:latin typeface="Courier New" pitchFamily="49" charset="0"/>
                <a:cs typeface="Courier New" pitchFamily="49" charset="0"/>
              </a:rPr>
              <a:t>&lt;var&gt; </a:t>
            </a:r>
            <a:r>
              <a:rPr lang="en-US" altLang="en-US" sz="240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2400">
                <a:latin typeface="Courier New" pitchFamily="49" charset="0"/>
                <a:cs typeface="Courier New" pitchFamily="49" charset="0"/>
              </a:rPr>
              <a:t> id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Semantic rule: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&lt;var&gt;.actual_type </a:t>
            </a:r>
            <a:r>
              <a:rPr lang="en-US" altLang="en-US" sz="2400"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altLang="en-US" sz="2400">
                <a:latin typeface="Courier New" pitchFamily="49" charset="0"/>
                <a:cs typeface="Courier New" pitchFamily="49" charset="0"/>
              </a:rPr>
              <a:t> lookup (&lt;var&gt;.string)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Operational Semantics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Operational Semantics</a:t>
            </a:r>
          </a:p>
          <a:p>
            <a:pPr lvl="1" eaLnBrk="1" hangingPunct="1"/>
            <a:r>
              <a:rPr lang="en-US" altLang="en-US"/>
              <a:t>Describe the meaning of a program by executing its statements on a machine, either simulated or actual.  The change in the state of the machine (memory, registers, etc.) defines the meaning of the statement</a:t>
            </a:r>
          </a:p>
          <a:p>
            <a:pPr eaLnBrk="1" hangingPunct="1"/>
            <a:r>
              <a:rPr lang="en-US" altLang="en-US">
                <a:solidFill>
                  <a:srgbClr val="333399"/>
                </a:solidFill>
              </a:rPr>
              <a:t>To use operational semantics for a high-level language,  a </a:t>
            </a:r>
            <a:r>
              <a:rPr lang="en-US" altLang="en-US">
                <a:solidFill>
                  <a:srgbClr val="FF0000"/>
                </a:solidFill>
              </a:rPr>
              <a:t>virtual machine </a:t>
            </a:r>
            <a:r>
              <a:rPr lang="en-US" altLang="en-US">
                <a:solidFill>
                  <a:srgbClr val="333399"/>
                </a:solidFill>
              </a:rPr>
              <a:t>is needed</a:t>
            </a:r>
          </a:p>
          <a:p>
            <a:pPr lvl="1"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/>
              <a:t>Lecture 2: Syntax and Semantics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685800"/>
          </a:xfrm>
        </p:spPr>
        <p:txBody>
          <a:bodyPr/>
          <a:lstStyle/>
          <a:p>
            <a:r>
              <a:rPr lang="en-US" altLang="en-US"/>
              <a:t> Chapter 3*</a:t>
            </a:r>
          </a:p>
          <a:p>
            <a:endParaRPr lang="en-US" altLang="en-US"/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609600" y="5486400"/>
            <a:ext cx="6553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*Note: Some materials in Chapter 3 are optional coverage, and chapter 4 is not covered in this course.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Operational Semantics – Interpreter</a:t>
            </a:r>
            <a:endParaRPr lang="en-US" altLang="en-US" sz="320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</a:t>
            </a:r>
            <a:r>
              <a:rPr lang="en-US" altLang="en-US" i="1"/>
              <a:t>hardware</a:t>
            </a:r>
            <a:r>
              <a:rPr lang="en-US" altLang="en-US"/>
              <a:t> pure interpreter would be too expensive</a:t>
            </a:r>
          </a:p>
          <a:p>
            <a:pPr eaLnBrk="1" hangingPunct="1"/>
            <a:r>
              <a:rPr lang="en-US" altLang="en-US"/>
              <a:t>A </a:t>
            </a:r>
            <a:r>
              <a:rPr lang="en-US" altLang="en-US" i="1"/>
              <a:t>software</a:t>
            </a:r>
            <a:r>
              <a:rPr lang="en-US" altLang="en-US"/>
              <a:t> pure interpreter also has problems</a:t>
            </a:r>
          </a:p>
          <a:p>
            <a:pPr lvl="1" eaLnBrk="1" hangingPunct="1"/>
            <a:r>
              <a:rPr lang="en-US" altLang="en-US"/>
              <a:t>The detailed characteristics of the particular computer would make actions difficult to understand</a:t>
            </a:r>
          </a:p>
          <a:p>
            <a:pPr lvl="1" eaLnBrk="1" hangingPunct="1"/>
            <a:r>
              <a:rPr lang="en-US" altLang="en-US"/>
              <a:t>Such a semantic definition would be machine- dependent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Operational Semantics - Simulation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better alternative: A complete computer simulation</a:t>
            </a:r>
          </a:p>
          <a:p>
            <a:pPr eaLnBrk="1" hangingPunct="1"/>
            <a:r>
              <a:rPr lang="en-US" altLang="en-US"/>
              <a:t>The process:</a:t>
            </a:r>
          </a:p>
          <a:p>
            <a:pPr lvl="1" eaLnBrk="1" hangingPunct="1"/>
            <a:r>
              <a:rPr lang="en-US" altLang="en-US"/>
              <a:t>Build a translator (translates source code to the machine code of an idealized computer)</a:t>
            </a:r>
          </a:p>
          <a:p>
            <a:pPr lvl="1" eaLnBrk="1" hangingPunct="1"/>
            <a:r>
              <a:rPr lang="en-US" altLang="en-US"/>
              <a:t>Build a simulator for the idealized computer</a:t>
            </a:r>
          </a:p>
          <a:p>
            <a:pPr eaLnBrk="1" hangingPunct="1"/>
            <a:r>
              <a:rPr lang="en-US" altLang="en-US"/>
              <a:t>Evaluation of operational semantics:</a:t>
            </a:r>
          </a:p>
          <a:p>
            <a:pPr lvl="1" eaLnBrk="1" hangingPunct="1"/>
            <a:r>
              <a:rPr lang="en-US" altLang="en-US"/>
              <a:t>Good if used informally (language manuals, etc.)</a:t>
            </a:r>
          </a:p>
          <a:p>
            <a:pPr lvl="1" eaLnBrk="1" hangingPunct="1"/>
            <a:r>
              <a:rPr lang="en-US" altLang="en-US"/>
              <a:t>Extremely complex if used formally (e.g., VDL), it was used for describing semantics of PL/I.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Operational Semantics - Evaluation</a:t>
            </a:r>
            <a:endParaRPr lang="es-MX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MX" altLang="en-US" sz="2400"/>
              <a:t>Uses of operational semantics: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n-US" sz="2400"/>
              <a:t>   - Language manuals and textbooks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n-US" sz="2400"/>
              <a:t>   - Teaching programming languages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n-US" sz="2400"/>
              <a:t>   - Good if used informally (language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n-US" sz="2400"/>
              <a:t>      manuals, etc.)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n-US" sz="2400"/>
              <a:t>   - Extremely complex if used formally  (e.g.,VDL) </a:t>
            </a:r>
          </a:p>
          <a:p>
            <a:pPr eaLnBrk="1" hangingPunct="1">
              <a:lnSpc>
                <a:spcPct val="90000"/>
              </a:lnSpc>
            </a:pPr>
            <a:endParaRPr lang="es-MX" altLang="en-US" sz="2400"/>
          </a:p>
          <a:p>
            <a:pPr eaLnBrk="1" hangingPunct="1">
              <a:lnSpc>
                <a:spcPct val="90000"/>
              </a:lnSpc>
            </a:pPr>
            <a:endParaRPr lang="es-MX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Operational Semantics – Practice 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Translate </a:t>
            </a:r>
            <a:r>
              <a:rPr lang="en-US" altLang="en-US">
                <a:solidFill>
                  <a:schemeClr val="tx1"/>
                </a:solidFill>
              </a:rPr>
              <a:t>the following for-statement </a:t>
            </a:r>
            <a:r>
              <a:rPr lang="en-US" altLang="en-US">
                <a:solidFill>
                  <a:srgbClr val="FF0000"/>
                </a:solidFill>
              </a:rPr>
              <a:t>into assembly (psudeo-code)</a:t>
            </a:r>
          </a:p>
          <a:p>
            <a:pPr lvl="1">
              <a:buFontTx/>
              <a:buNone/>
            </a:pPr>
            <a:r>
              <a:rPr lang="en-US" altLang="en-US"/>
              <a:t>	for (count = 0; count &lt; max; count ++)</a:t>
            </a:r>
          </a:p>
          <a:p>
            <a:pPr lvl="1">
              <a:buFontTx/>
              <a:buNone/>
            </a:pPr>
            <a:r>
              <a:rPr lang="en-US" altLang="en-US"/>
              <a:t>		cost = cost + count * unit_price;</a:t>
            </a:r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(note: knowledge of CS264 very helpful.)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Denotational Semantics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Based on recursive function theory</a:t>
            </a:r>
          </a:p>
          <a:p>
            <a:pPr eaLnBrk="1" hangingPunct="1"/>
            <a:r>
              <a:rPr lang="en-US" altLang="en-US"/>
              <a:t>The most abstract semantics description method</a:t>
            </a:r>
          </a:p>
          <a:p>
            <a:pPr eaLnBrk="1" hangingPunct="1"/>
            <a:r>
              <a:rPr lang="en-US" altLang="en-US"/>
              <a:t>Originally developed by Scott and Strachey (1970)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Denotational Semantics: </a:t>
            </a:r>
            <a:r>
              <a:rPr lang="en-US" altLang="en-US" sz="2800"/>
              <a:t>program state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state of a program is the values of all its current variables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      s = {&lt;i</a:t>
            </a:r>
            <a:r>
              <a:rPr lang="en-US" altLang="en-US" sz="2400" baseline="-2500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2400">
                <a:latin typeface="Courier New" pitchFamily="49" charset="0"/>
                <a:cs typeface="Courier New" pitchFamily="49" charset="0"/>
              </a:rPr>
              <a:t>, v</a:t>
            </a:r>
            <a:r>
              <a:rPr lang="en-US" altLang="en-US" sz="2400" baseline="-2500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2400">
                <a:latin typeface="Courier New" pitchFamily="49" charset="0"/>
                <a:cs typeface="Courier New" pitchFamily="49" charset="0"/>
              </a:rPr>
              <a:t>&gt;, &lt;i</a:t>
            </a:r>
            <a:r>
              <a:rPr lang="en-US" altLang="en-US" sz="240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2400">
                <a:latin typeface="Courier New" pitchFamily="49" charset="0"/>
                <a:cs typeface="Courier New" pitchFamily="49" charset="0"/>
              </a:rPr>
              <a:t>, v</a:t>
            </a:r>
            <a:r>
              <a:rPr lang="en-US" altLang="en-US" sz="240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2400">
                <a:latin typeface="Courier New" pitchFamily="49" charset="0"/>
                <a:cs typeface="Courier New" pitchFamily="49" charset="0"/>
              </a:rPr>
              <a:t>&gt;, …, &lt;i</a:t>
            </a:r>
            <a:r>
              <a:rPr lang="en-US" altLang="en-US" sz="2400" baseline="-2500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sz="2400">
                <a:latin typeface="Courier New" pitchFamily="49" charset="0"/>
                <a:cs typeface="Courier New" pitchFamily="49" charset="0"/>
              </a:rPr>
              <a:t>, v</a:t>
            </a:r>
            <a:r>
              <a:rPr lang="en-US" altLang="en-US" sz="2400" baseline="-2500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sz="2400">
                <a:latin typeface="Courier New" pitchFamily="49" charset="0"/>
                <a:cs typeface="Courier New" pitchFamily="49" charset="0"/>
              </a:rPr>
              <a:t>&gt;}</a:t>
            </a:r>
          </a:p>
          <a:p>
            <a:pPr eaLnBrk="1" hangingPunct="1"/>
            <a:endParaRPr lang="en-US" altLang="en-US" sz="24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/>
              <a:t>Let </a:t>
            </a:r>
            <a:r>
              <a:rPr lang="en-US" altLang="en-US" b="1">
                <a:latin typeface="Arial" charset="0"/>
              </a:rPr>
              <a:t>VARMAP</a:t>
            </a:r>
            <a:r>
              <a:rPr lang="en-US" altLang="en-US"/>
              <a:t> be a function that, when given a variable name and a state, returns the current value of the variable</a:t>
            </a:r>
          </a:p>
          <a:p>
            <a:pPr eaLnBrk="1" hangingPunct="1">
              <a:buFontTx/>
              <a:buNone/>
            </a:pPr>
            <a:r>
              <a:rPr lang="en-US" altLang="en-US"/>
              <a:t>        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VARMAP(i</a:t>
            </a:r>
            <a:r>
              <a:rPr lang="en-US" altLang="en-US" baseline="-2500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, s) = v</a:t>
            </a:r>
            <a:r>
              <a:rPr lang="en-US" altLang="en-US" baseline="-25000">
                <a:latin typeface="Courier New" pitchFamily="49" charset="0"/>
                <a:cs typeface="Courier New" pitchFamily="49" charset="0"/>
              </a:rPr>
              <a:t>j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Decimal Numbers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&lt;dec_num&gt; </a:t>
            </a:r>
            <a:r>
              <a:rPr lang="en-US" altLang="en-US" sz="200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 '0' | '1' | '2' | '3' | '4' | '5' |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             '6' | '7' | '8' | '9' |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             &lt;dec_num&gt; ('0' | '1' | '2' | '3' |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                        '4' | '5' | '6' | '7' |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                        '8' | '9')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altLang="en-US" sz="2000" baseline="-25000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('0') = 0,  M</a:t>
            </a:r>
            <a:r>
              <a:rPr lang="en-US" altLang="en-US" sz="2000" baseline="-25000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('1') = 1, …,  M</a:t>
            </a:r>
            <a:r>
              <a:rPr lang="en-US" altLang="en-US" sz="2000" baseline="-25000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('9') = 9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altLang="en-US" sz="2000" baseline="-25000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(&lt;dec_num&gt; '0') = 10 * M</a:t>
            </a:r>
            <a:r>
              <a:rPr lang="en-US" altLang="en-US" sz="2000" baseline="-25000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(&lt;dec_num&gt;)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altLang="en-US" sz="2000" baseline="-25000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(&lt;dec_num&gt; '1’) = 10 * M</a:t>
            </a:r>
            <a:r>
              <a:rPr lang="en-US" altLang="en-US" sz="2000" baseline="-25000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(&lt;dec_num&gt;) + 1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altLang="en-US" sz="2000" baseline="-25000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(&lt;dec_num&gt; '9') = 10 * M</a:t>
            </a:r>
            <a:r>
              <a:rPr lang="en-US" altLang="en-US" sz="2000" baseline="-25000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(&lt;dec_num&gt;) + 9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altLang="en-US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Expressions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M</a:t>
            </a:r>
            <a:r>
              <a:rPr lang="en-US" altLang="en-US" sz="1600" baseline="-25000">
                <a:latin typeface="Courier New" pitchFamily="49" charset="0"/>
              </a:rPr>
              <a:t>e</a:t>
            </a:r>
            <a:r>
              <a:rPr lang="en-US" altLang="en-US" sz="1600">
                <a:latin typeface="Courier New" pitchFamily="49" charset="0"/>
              </a:rPr>
              <a:t>(&lt;expr&gt;, s) </a:t>
            </a:r>
            <a:r>
              <a:rPr lang="en-US" altLang="en-US" sz="1600">
                <a:latin typeface="Courier New" pitchFamily="49" charset="0"/>
                <a:sym typeface="Symbol" pitchFamily="18" charset="2"/>
              </a:rPr>
              <a:t></a:t>
            </a:r>
            <a:r>
              <a:rPr lang="en-US" altLang="en-US" sz="1600">
                <a:latin typeface="Courier New" pitchFamily="49" charset="0"/>
              </a:rPr>
              <a:t>=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    case &lt;expr&gt; of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      &lt;dec_num&gt; =&gt; M</a:t>
            </a:r>
            <a:r>
              <a:rPr lang="en-US" altLang="en-US" sz="1600" baseline="-25000">
                <a:latin typeface="Courier New" pitchFamily="49" charset="0"/>
              </a:rPr>
              <a:t>dec</a:t>
            </a:r>
            <a:r>
              <a:rPr lang="en-US" altLang="en-US" sz="1600">
                <a:latin typeface="Courier New" pitchFamily="49" charset="0"/>
              </a:rPr>
              <a:t>(&lt;dec_num&gt;, s)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      &lt;var&gt; =&gt;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           if VARMAP(&lt;var&gt;, s) == undef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                then error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                else VARMAP(&lt;var&gt;, s)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     &lt;binary_expr&gt; =&gt;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          if (M</a:t>
            </a:r>
            <a:r>
              <a:rPr lang="en-US" altLang="en-US" sz="1600" baseline="-25000">
                <a:latin typeface="Courier New" pitchFamily="49" charset="0"/>
              </a:rPr>
              <a:t>e</a:t>
            </a:r>
            <a:r>
              <a:rPr lang="en-US" altLang="en-US" sz="1600">
                <a:latin typeface="Courier New" pitchFamily="49" charset="0"/>
              </a:rPr>
              <a:t>(&lt;binary_expr&gt;.&lt;left_expr&gt;, s) == undef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                OR M</a:t>
            </a:r>
            <a:r>
              <a:rPr lang="en-US" altLang="en-US" sz="1600" baseline="-25000">
                <a:latin typeface="Courier New" pitchFamily="49" charset="0"/>
              </a:rPr>
              <a:t>e</a:t>
            </a:r>
            <a:r>
              <a:rPr lang="en-US" altLang="en-US" sz="1600">
                <a:latin typeface="Courier New" pitchFamily="49" charset="0"/>
              </a:rPr>
              <a:t>(&lt;binary_expr&gt;.&lt;right_expr&gt;, s) =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                              undef)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itchFamily="49" charset="0"/>
              </a:rPr>
              <a:t>               then error</a:t>
            </a:r>
          </a:p>
          <a:p>
            <a:pPr lvl="2">
              <a:lnSpc>
                <a:spcPct val="96000"/>
              </a:lnSpc>
              <a:spcBef>
                <a:spcPct val="0"/>
              </a:spcBef>
              <a:buFontTx/>
              <a:buNone/>
            </a:pPr>
            <a:r>
              <a:rPr lang="en-US" altLang="en-US" sz="1700">
                <a:latin typeface="Courier New" pitchFamily="49" charset="0"/>
              </a:rPr>
              <a:t>   else</a:t>
            </a:r>
          </a:p>
          <a:p>
            <a:pPr lvl="2">
              <a:lnSpc>
                <a:spcPct val="96000"/>
              </a:lnSpc>
              <a:spcBef>
                <a:spcPct val="0"/>
              </a:spcBef>
              <a:buFontTx/>
              <a:buNone/>
            </a:pPr>
            <a:r>
              <a:rPr lang="en-US" altLang="en-US" sz="1700">
                <a:latin typeface="Courier New" pitchFamily="49" charset="0"/>
              </a:rPr>
              <a:t>   if (&lt;binary_expr&gt;.&lt;operator&gt; == </a:t>
            </a:r>
            <a:r>
              <a:rPr lang="en-US" altLang="en-US" sz="150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en-US" sz="1700">
                <a:latin typeface="Courier New" pitchFamily="49" charset="0"/>
              </a:rPr>
              <a:t>+</a:t>
            </a:r>
            <a:r>
              <a:rPr lang="en-US" altLang="en-US" sz="150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en-US" sz="1700">
                <a:latin typeface="Courier New" pitchFamily="49" charset="0"/>
              </a:rPr>
              <a:t> then</a:t>
            </a:r>
          </a:p>
          <a:p>
            <a:pPr lvl="2">
              <a:lnSpc>
                <a:spcPct val="96000"/>
              </a:lnSpc>
              <a:spcBef>
                <a:spcPct val="0"/>
              </a:spcBef>
              <a:buFontTx/>
              <a:buNone/>
            </a:pPr>
            <a:r>
              <a:rPr lang="en-US" altLang="en-US" sz="1700">
                <a:latin typeface="Courier New" pitchFamily="49" charset="0"/>
              </a:rPr>
              <a:t>      M</a:t>
            </a:r>
            <a:r>
              <a:rPr lang="en-US" altLang="en-US" sz="1700" baseline="-25000">
                <a:latin typeface="Courier New" pitchFamily="49" charset="0"/>
              </a:rPr>
              <a:t>e</a:t>
            </a:r>
            <a:r>
              <a:rPr lang="en-US" altLang="en-US" sz="1700">
                <a:latin typeface="Courier New" pitchFamily="49" charset="0"/>
              </a:rPr>
              <a:t>(&lt;binary_expr&gt;.&lt;left_expr&gt;, s) + </a:t>
            </a:r>
          </a:p>
          <a:p>
            <a:pPr lvl="2">
              <a:lnSpc>
                <a:spcPct val="96000"/>
              </a:lnSpc>
              <a:spcBef>
                <a:spcPct val="0"/>
              </a:spcBef>
              <a:buFontTx/>
              <a:buNone/>
            </a:pPr>
            <a:r>
              <a:rPr lang="en-US" altLang="en-US" sz="1700">
                <a:latin typeface="Courier New" pitchFamily="49" charset="0"/>
              </a:rPr>
              <a:t>             M</a:t>
            </a:r>
            <a:r>
              <a:rPr lang="en-US" altLang="en-US" sz="1700" baseline="-25000">
                <a:latin typeface="Courier New" pitchFamily="49" charset="0"/>
              </a:rPr>
              <a:t>e</a:t>
            </a:r>
            <a:r>
              <a:rPr lang="en-US" altLang="en-US" sz="1700">
                <a:latin typeface="Courier New" pitchFamily="49" charset="0"/>
              </a:rPr>
              <a:t>(&lt;binary_expr&gt;.&lt;right_expr&gt;, s)</a:t>
            </a:r>
          </a:p>
          <a:p>
            <a:pPr lvl="2">
              <a:lnSpc>
                <a:spcPct val="96000"/>
              </a:lnSpc>
              <a:spcBef>
                <a:spcPct val="0"/>
              </a:spcBef>
              <a:buFontTx/>
              <a:buNone/>
            </a:pPr>
            <a:r>
              <a:rPr lang="en-US" altLang="en-US" sz="1700">
                <a:latin typeface="Courier New" pitchFamily="49" charset="0"/>
              </a:rPr>
              <a:t>   else M</a:t>
            </a:r>
            <a:r>
              <a:rPr lang="en-US" altLang="en-US" sz="1700" baseline="-25000">
                <a:latin typeface="Courier New" pitchFamily="49" charset="0"/>
              </a:rPr>
              <a:t>e</a:t>
            </a:r>
            <a:r>
              <a:rPr lang="en-US" altLang="en-US" sz="1700">
                <a:latin typeface="Courier New" pitchFamily="49" charset="0"/>
              </a:rPr>
              <a:t>(&lt;binary_expr&gt;.&lt;left_expr&gt;, s) * </a:t>
            </a:r>
          </a:p>
          <a:p>
            <a:pPr lvl="2">
              <a:lnSpc>
                <a:spcPct val="96000"/>
              </a:lnSpc>
              <a:spcBef>
                <a:spcPct val="0"/>
              </a:spcBef>
              <a:buFontTx/>
              <a:buNone/>
            </a:pPr>
            <a:r>
              <a:rPr lang="en-US" altLang="en-US" sz="1700">
                <a:latin typeface="Courier New" pitchFamily="49" charset="0"/>
              </a:rPr>
              <a:t>       M</a:t>
            </a:r>
            <a:r>
              <a:rPr lang="en-US" altLang="en-US" sz="1700" baseline="-25000">
                <a:latin typeface="Courier New" pitchFamily="49" charset="0"/>
              </a:rPr>
              <a:t>e</a:t>
            </a:r>
            <a:r>
              <a:rPr lang="en-US" altLang="en-US" sz="1700">
                <a:latin typeface="Courier New" pitchFamily="49" charset="0"/>
              </a:rPr>
              <a:t>(&lt;binary_expr&gt;.&lt;right_expr&gt;, s)</a:t>
            </a:r>
          </a:p>
          <a:p>
            <a:pPr lvl="2">
              <a:lnSpc>
                <a:spcPct val="96000"/>
              </a:lnSpc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Assignment Statements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Maps state sets to state sets U {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error</a:t>
            </a:r>
            <a:r>
              <a:rPr lang="en-US" altLang="en-US" sz="2400"/>
              <a:t>}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M</a:t>
            </a:r>
            <a:r>
              <a:rPr lang="en-US" altLang="en-US" sz="2000" baseline="-25000">
                <a:latin typeface="Courier New" pitchFamily="49" charset="0"/>
              </a:rPr>
              <a:t>a</a:t>
            </a:r>
            <a:r>
              <a:rPr lang="en-US" altLang="en-US" sz="2000">
                <a:latin typeface="Courier New" pitchFamily="49" charset="0"/>
              </a:rPr>
              <a:t>(x := E, s) 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=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if M</a:t>
            </a:r>
            <a:r>
              <a:rPr lang="en-US" altLang="en-US" sz="2000" baseline="-25000">
                <a:latin typeface="Courier New" pitchFamily="49" charset="0"/>
              </a:rPr>
              <a:t>e</a:t>
            </a:r>
            <a:r>
              <a:rPr lang="en-US" altLang="en-US" sz="2000">
                <a:latin typeface="Courier New" pitchFamily="49" charset="0"/>
              </a:rPr>
              <a:t>(E, s) == error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then error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else s’ =      			{&lt;i</a:t>
            </a:r>
            <a:r>
              <a:rPr lang="en-US" altLang="en-US" sz="2000" baseline="-25000">
                <a:latin typeface="Courier New" pitchFamily="49" charset="0"/>
              </a:rPr>
              <a:t>1</a:t>
            </a:r>
            <a:r>
              <a:rPr lang="en-US" altLang="en-US" sz="2000">
                <a:latin typeface="Courier New" pitchFamily="49" charset="0"/>
              </a:rPr>
              <a:t>,v</a:t>
            </a:r>
            <a:r>
              <a:rPr lang="en-US" altLang="en-US" sz="2000" baseline="-25000">
                <a:latin typeface="Courier New" pitchFamily="49" charset="0"/>
              </a:rPr>
              <a:t>1</a:t>
            </a:r>
            <a:r>
              <a:rPr lang="en-US" altLang="en-US" sz="2000">
                <a:latin typeface="Courier New" pitchFamily="49" charset="0"/>
              </a:rPr>
              <a:t>’&gt;,&lt;i</a:t>
            </a:r>
            <a:r>
              <a:rPr lang="en-US" altLang="en-US" sz="2000" baseline="-25000">
                <a:latin typeface="Courier New" pitchFamily="49" charset="0"/>
              </a:rPr>
              <a:t>2</a:t>
            </a:r>
            <a:r>
              <a:rPr lang="en-US" altLang="en-US" sz="2000">
                <a:latin typeface="Courier New" pitchFamily="49" charset="0"/>
              </a:rPr>
              <a:t>,v</a:t>
            </a:r>
            <a:r>
              <a:rPr lang="en-US" altLang="en-US" sz="2000" baseline="-25000">
                <a:latin typeface="Courier New" pitchFamily="49" charset="0"/>
              </a:rPr>
              <a:t>2</a:t>
            </a:r>
            <a:r>
              <a:rPr lang="en-US" altLang="en-US" sz="2000">
                <a:latin typeface="Courier New" pitchFamily="49" charset="0"/>
              </a:rPr>
              <a:t>’&gt;,...,&lt;i</a:t>
            </a:r>
            <a:r>
              <a:rPr lang="en-US" altLang="en-US" sz="2000" baseline="-25000">
                <a:latin typeface="Courier New" pitchFamily="49" charset="0"/>
              </a:rPr>
              <a:t>n</a:t>
            </a:r>
            <a:r>
              <a:rPr lang="en-US" altLang="en-US" sz="2000">
                <a:latin typeface="Courier New" pitchFamily="49" charset="0"/>
              </a:rPr>
              <a:t>,v</a:t>
            </a:r>
            <a:r>
              <a:rPr lang="en-US" altLang="en-US" sz="2000" baseline="-25000">
                <a:latin typeface="Courier New" pitchFamily="49" charset="0"/>
              </a:rPr>
              <a:t>n</a:t>
            </a:r>
            <a:r>
              <a:rPr lang="en-US" altLang="en-US" sz="2000">
                <a:latin typeface="Courier New" pitchFamily="49" charset="0"/>
              </a:rPr>
              <a:t>’&gt;},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        where for j = 1, 2, ..., n,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            if i</a:t>
            </a:r>
            <a:r>
              <a:rPr lang="en-US" altLang="en-US" sz="2000" baseline="-25000">
                <a:latin typeface="Courier New" pitchFamily="49" charset="0"/>
              </a:rPr>
              <a:t>j</a:t>
            </a:r>
            <a:r>
              <a:rPr lang="en-US" altLang="en-US" sz="2000">
                <a:latin typeface="Courier New" pitchFamily="49" charset="0"/>
              </a:rPr>
              <a:t> == 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              then v</a:t>
            </a:r>
            <a:r>
              <a:rPr lang="en-US" altLang="en-US" sz="2000" baseline="-25000">
                <a:latin typeface="Courier New" pitchFamily="49" charset="0"/>
              </a:rPr>
              <a:t>j</a:t>
            </a:r>
            <a:r>
              <a:rPr lang="en-US" altLang="en-US" sz="2000">
                <a:latin typeface="Courier New" pitchFamily="49" charset="0"/>
              </a:rPr>
              <a:t>’ = M</a:t>
            </a:r>
            <a:r>
              <a:rPr lang="en-US" altLang="en-US" sz="2000" baseline="-25000">
                <a:latin typeface="Courier New" pitchFamily="49" charset="0"/>
              </a:rPr>
              <a:t>e</a:t>
            </a:r>
            <a:r>
              <a:rPr lang="en-US" altLang="en-US" sz="2000">
                <a:latin typeface="Courier New" pitchFamily="49" charset="0"/>
              </a:rPr>
              <a:t>(E, s)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              else v</a:t>
            </a:r>
            <a:r>
              <a:rPr lang="en-US" altLang="en-US" sz="2000" baseline="-25000">
                <a:latin typeface="Courier New" pitchFamily="49" charset="0"/>
              </a:rPr>
              <a:t>j</a:t>
            </a:r>
            <a:r>
              <a:rPr lang="en-US" altLang="en-US" sz="2000">
                <a:latin typeface="Courier New" pitchFamily="49" charset="0"/>
              </a:rPr>
              <a:t>’ = VARMAP(i</a:t>
            </a:r>
            <a:r>
              <a:rPr lang="en-US" altLang="en-US" sz="2000" baseline="-25000">
                <a:latin typeface="Courier New" pitchFamily="49" charset="0"/>
              </a:rPr>
              <a:t>j</a:t>
            </a:r>
            <a:r>
              <a:rPr lang="en-US" altLang="en-US" sz="2000">
                <a:latin typeface="Courier New" pitchFamily="49" charset="0"/>
              </a:rPr>
              <a:t>, s)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Evaluation of Denotational Semantics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Can be used to prove the correctness of programs</a:t>
            </a:r>
          </a:p>
          <a:p>
            <a:pPr eaLnBrk="1" hangingPunct="1"/>
            <a:r>
              <a:rPr lang="en-US" altLang="en-US"/>
              <a:t>Provides a rigorous way to think about programs</a:t>
            </a:r>
          </a:p>
          <a:p>
            <a:pPr eaLnBrk="1" hangingPunct="1"/>
            <a:r>
              <a:rPr lang="en-US" altLang="en-US"/>
              <a:t>Can be an aid to language design</a:t>
            </a:r>
          </a:p>
          <a:p>
            <a:pPr eaLnBrk="1" hangingPunct="1"/>
            <a:r>
              <a:rPr lang="en-US" altLang="en-US"/>
              <a:t>Has been used in compiler generation systems </a:t>
            </a:r>
          </a:p>
          <a:p>
            <a:pPr eaLnBrk="1" hangingPunct="1"/>
            <a:r>
              <a:rPr lang="en-US" altLang="en-US"/>
              <a:t>Because of its complexity, it are of little use to language users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Topics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/>
              <a:t>Introduction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/>
              <a:t>Methods of Describing Syntax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Syntax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BNF and EBNF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/>
              <a:t>Attribute grammars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Syntax plus semantics 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/>
              <a:t>Semantics descriptions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Operational semantics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Denotational semantics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Axiomatic semantics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Axiomatic Semantics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Based on formal logic (predicate calculus)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Original purpose: formal program verification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Axioms or inference rules are defined for each statement type in the language (to allow transformations of logic expressions into more formal logic expressions)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logic expressions are called </a:t>
            </a:r>
            <a:r>
              <a:rPr lang="en-US" altLang="en-US" i="1"/>
              <a:t>assertions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/>
              <a:t>Preconditions: prior to the assertion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/>
              <a:t>Postconditions: after the assertion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i="1"/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Axiomatic Semantics Form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Pre-, post form: 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{P} statement {Q}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An example</a:t>
            </a:r>
          </a:p>
          <a:p>
            <a:pPr lvl="1" eaLnBrk="1" hangingPunct="1"/>
            <a:r>
              <a:rPr lang="en-US" altLang="en-US">
                <a:latin typeface="Courier New" pitchFamily="49" charset="0"/>
                <a:cs typeface="Courier New" pitchFamily="49" charset="0"/>
              </a:rPr>
              <a:t>a = b + 1  {a &gt; 1}</a:t>
            </a:r>
          </a:p>
          <a:p>
            <a:pPr lvl="1" eaLnBrk="1" hangingPunct="1"/>
            <a:r>
              <a:rPr lang="en-US" altLang="en-US"/>
              <a:t>One possible precondition: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{b &gt; 10}</a:t>
            </a:r>
          </a:p>
          <a:p>
            <a:pPr lvl="1" eaLnBrk="1" hangingPunct="1"/>
            <a:r>
              <a:rPr lang="en-US" altLang="en-US"/>
              <a:t>Weakest precondition:       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{b &gt; 0}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Axiomatic Semantics: Axioms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600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sz="2400"/>
              <a:t>An axiom for assignment statements  </a:t>
            </a:r>
            <a:br>
              <a:rPr lang="en-US" altLang="en-US" sz="2400"/>
            </a:br>
            <a:r>
              <a:rPr lang="en-US" altLang="en-US" sz="2400"/>
              <a:t>(x = E): {Q</a:t>
            </a:r>
            <a:r>
              <a:rPr lang="en-US" altLang="en-US" sz="2400" baseline="-25000"/>
              <a:t>x-&gt;E</a:t>
            </a:r>
            <a:r>
              <a:rPr lang="en-US" altLang="en-US" sz="2400"/>
              <a:t>}  x = E  {Q}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/>
            <a:r>
              <a:rPr lang="en-US" altLang="en-US" sz="2400"/>
              <a:t>The Rule of Consequence:</a:t>
            </a:r>
          </a:p>
        </p:txBody>
      </p:sp>
      <p:graphicFrame>
        <p:nvGraphicFramePr>
          <p:cNvPr id="32772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663825" y="3460750"/>
          <a:ext cx="338296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Equation" r:id="rId4" imgW="1765300" imgH="457200" progId="Equation.3">
                  <p:embed/>
                </p:oleObj>
              </mc:Choice>
              <mc:Fallback>
                <p:oleObj name="Equation" r:id="rId4" imgW="17653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3460750"/>
                        <a:ext cx="338296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Axiomatic Semantics: Axioms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600200"/>
            <a:ext cx="7543800" cy="4572000"/>
          </a:xfrm>
        </p:spPr>
        <p:txBody>
          <a:bodyPr/>
          <a:lstStyle/>
          <a:p>
            <a:pPr eaLnBrk="1" hangingPunct="1"/>
            <a:r>
              <a:rPr lang="en-US" altLang="en-US" sz="2400"/>
              <a:t>An inference rule for sequences of the form S1; S2</a:t>
            </a:r>
          </a:p>
          <a:p>
            <a:pPr eaLnBrk="1" hangingPunct="1"/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/>
              <a:t>	{P1} S1 {P2}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	{P2} S2 {P3}</a:t>
            </a:r>
          </a:p>
        </p:txBody>
      </p:sp>
      <p:graphicFrame>
        <p:nvGraphicFramePr>
          <p:cNvPr id="33796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676400" y="4191000"/>
          <a:ext cx="40386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Equation" r:id="rId4" imgW="1701800" imgH="406400" progId="Equation.3">
                  <p:embed/>
                </p:oleObj>
              </mc:Choice>
              <mc:Fallback>
                <p:oleObj name="Equation" r:id="rId4" imgW="1701800" imgH="40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91000"/>
                        <a:ext cx="403860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BNF and context-free grammars are equivalent meta-languages</a:t>
            </a:r>
          </a:p>
          <a:p>
            <a:pPr lvl="1" eaLnBrk="1" hangingPunct="1"/>
            <a:r>
              <a:rPr lang="en-US" altLang="en-US"/>
              <a:t>Well-suited for describing the syntax of programming languages</a:t>
            </a:r>
          </a:p>
          <a:p>
            <a:pPr eaLnBrk="1" hangingPunct="1"/>
            <a:r>
              <a:rPr lang="en-US" altLang="en-US"/>
              <a:t>An attribute grammar is a descriptive formalism that can describe both the syntax and the semantics of a language</a:t>
            </a:r>
          </a:p>
          <a:p>
            <a:pPr eaLnBrk="1" hangingPunct="1"/>
            <a:r>
              <a:rPr lang="en-US" altLang="en-US"/>
              <a:t>Three primary methods of semantics description</a:t>
            </a:r>
          </a:p>
          <a:p>
            <a:pPr lvl="1" eaLnBrk="1" hangingPunct="1"/>
            <a:r>
              <a:rPr lang="en-US" altLang="en-US"/>
              <a:t>Operational, denotational, axiomatic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609600" y="1600200"/>
            <a:ext cx="8153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en-US"/>
              <a:t>BNF and context-free grammars are equivalent meta-languages</a:t>
            </a:r>
          </a:p>
          <a:p>
            <a:pPr lvl="1" eaLnBrk="1" hangingPunct="1"/>
            <a:r>
              <a:rPr lang="en-US" altLang="en-US"/>
              <a:t>Well-suited for describing the syntax of programming languages</a:t>
            </a:r>
          </a:p>
          <a:p>
            <a:pPr eaLnBrk="1" hangingPunct="1"/>
            <a:r>
              <a:rPr lang="en-US" altLang="en-US"/>
              <a:t>An attribute grammar is a descriptive formalism that can describe both the syntax and the semantics of a language</a:t>
            </a:r>
          </a:p>
          <a:p>
            <a:pPr eaLnBrk="1" hangingPunct="1"/>
            <a:r>
              <a:rPr lang="en-US" altLang="en-US"/>
              <a:t>Three primary methods of semantics description </a:t>
            </a:r>
            <a:endParaRPr lang="en-US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>
                <a:solidFill>
                  <a:srgbClr val="FF0000"/>
                </a:solidFill>
              </a:rPr>
              <a:t>Syntax</a:t>
            </a:r>
            <a:r>
              <a:rPr lang="en-US" altLang="en-US" b="1"/>
              <a:t>:</a:t>
            </a:r>
            <a:r>
              <a:rPr lang="en-US" altLang="en-US"/>
              <a:t> the form or structure of the expressions, statements, and program units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>
                <a:solidFill>
                  <a:srgbClr val="FF0000"/>
                </a:solidFill>
              </a:rPr>
              <a:t>Semantics</a:t>
            </a:r>
            <a:r>
              <a:rPr lang="en-US" altLang="en-US" b="1"/>
              <a:t>:</a:t>
            </a:r>
            <a:r>
              <a:rPr lang="en-US" altLang="en-US"/>
              <a:t> the meaning of the expressions,  statements, and program units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Syntax and semantics provide a language’s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 Users of a language definition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Other language designers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Implementers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Programmers (the users of the language)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Describing the syntax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Syntax diagram</a:t>
            </a:r>
          </a:p>
          <a:p>
            <a:pPr lvl="1"/>
            <a:r>
              <a:rPr lang="en-US" altLang="en-US" dirty="0"/>
              <a:t>Simple, easy to read but not powerful enough to describe complexity in syntax, not support for compiler generator</a:t>
            </a:r>
          </a:p>
          <a:p>
            <a:pPr lvl="1">
              <a:buFontTx/>
              <a:buNone/>
            </a:pPr>
            <a:endParaRPr lang="en-US" altLang="en-US" dirty="0"/>
          </a:p>
          <a:p>
            <a:r>
              <a:rPr lang="en-US" altLang="en-US" dirty="0"/>
              <a:t>BNF and Context-free grammar</a:t>
            </a:r>
          </a:p>
          <a:p>
            <a:pPr lvl="1"/>
            <a:r>
              <a:rPr lang="en-US" altLang="en-US" dirty="0"/>
              <a:t>CS3110: Formal Languages and Automata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Syntax diagram: Example</a:t>
            </a:r>
          </a:p>
        </p:txBody>
      </p:sp>
      <p:pic>
        <p:nvPicPr>
          <p:cNvPr id="7171" name="Content Placeholder 3" descr="syntax_diagra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667000"/>
            <a:ext cx="7924800" cy="29718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BNF and Context-Free Grammars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Context-Free Grammars</a:t>
            </a:r>
          </a:p>
          <a:p>
            <a:pPr lvl="1" eaLnBrk="1" hangingPunct="1"/>
            <a:r>
              <a:rPr lang="en-US" altLang="en-US"/>
              <a:t>Developed by Noam Chomsky in the mid-1950s</a:t>
            </a:r>
          </a:p>
          <a:p>
            <a:pPr lvl="1" eaLnBrk="1" hangingPunct="1"/>
            <a:r>
              <a:rPr lang="en-US" altLang="en-US"/>
              <a:t>Language generators, meant to describe the syntax of natural languages</a:t>
            </a:r>
          </a:p>
          <a:p>
            <a:pPr lvl="1" eaLnBrk="1" hangingPunct="1"/>
            <a:r>
              <a:rPr lang="en-US" altLang="en-US"/>
              <a:t>Define a class of languages called context-free languages</a:t>
            </a:r>
          </a:p>
          <a:p>
            <a:pPr lvl="1"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Backus-Naur Form (1959)</a:t>
            </a:r>
          </a:p>
          <a:p>
            <a:pPr lvl="1" eaLnBrk="1" hangingPunct="1"/>
            <a:r>
              <a:rPr lang="en-US" altLang="en-US"/>
              <a:t>Invented by John Backus to describe Algol 58</a:t>
            </a:r>
          </a:p>
          <a:p>
            <a:pPr lvl="1" eaLnBrk="1" hangingPunct="1"/>
            <a:r>
              <a:rPr lang="en-US" altLang="en-US"/>
              <a:t>BNF is equivalent to context-free grammars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en-US"/>
              <a:t>Context-Free Grammars</a:t>
            </a:r>
          </a:p>
          <a:p>
            <a:pPr lvl="1" eaLnBrk="1" hangingPunct="1"/>
            <a:r>
              <a:rPr lang="en-US" altLang="en-US"/>
              <a:t>Developed by Noam Chomsky in the mid-1950s</a:t>
            </a:r>
          </a:p>
          <a:p>
            <a:pPr lvl="1" eaLnBrk="1" hangingPunct="1"/>
            <a:r>
              <a:rPr lang="en-US" altLang="en-US"/>
              <a:t>Language generators, meant to describe the syntax of natural languages</a:t>
            </a:r>
          </a:p>
          <a:p>
            <a:pPr lvl="1" eaLnBrk="1" hangingPunct="1"/>
            <a:r>
              <a:rPr lang="en-US" altLang="en-US"/>
              <a:t>Define a class of languages called context-free languages</a:t>
            </a:r>
          </a:p>
          <a:p>
            <a:pPr lvl="1"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Backus-Naur Form (1959)</a:t>
            </a:r>
          </a:p>
          <a:p>
            <a:pPr lvl="1" eaLnBrk="1" hangingPunct="1"/>
            <a:r>
              <a:rPr lang="en-US" altLang="en-US"/>
              <a:t>Invented by John Backus to describe Algol 58</a:t>
            </a:r>
          </a:p>
          <a:p>
            <a:pPr lvl="1" eaLnBrk="1" hangingPunct="1"/>
            <a:r>
              <a:rPr lang="en-US" altLang="en-US"/>
              <a:t>BNF is equivalent to context-free grammars</a:t>
            </a:r>
          </a:p>
        </p:txBody>
      </p:sp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en-US"/>
              <a:t>Context-Free Grammars</a:t>
            </a:r>
          </a:p>
          <a:p>
            <a:pPr lvl="1" eaLnBrk="1" hangingPunct="1"/>
            <a:r>
              <a:rPr lang="en-US" altLang="en-US"/>
              <a:t>Developed by Noam Chomsky in the mid-1950s</a:t>
            </a:r>
          </a:p>
          <a:p>
            <a:pPr lvl="1" eaLnBrk="1" hangingPunct="1"/>
            <a:r>
              <a:rPr lang="en-US" altLang="en-US"/>
              <a:t>Language generators, meant to describe the syntax of natural languages</a:t>
            </a:r>
          </a:p>
          <a:p>
            <a:pPr lvl="1" eaLnBrk="1" hangingPunct="1"/>
            <a:r>
              <a:rPr lang="en-US" altLang="en-US"/>
              <a:t>Define a class of languages called context-free languages</a:t>
            </a:r>
          </a:p>
          <a:p>
            <a:pPr lvl="1"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Backus-Naur Form (1959)</a:t>
            </a:r>
          </a:p>
          <a:p>
            <a:pPr lvl="1" eaLnBrk="1" hangingPunct="1"/>
            <a:r>
              <a:rPr lang="en-US" altLang="en-US"/>
              <a:t>Invented by John Backus to describe Algol 58</a:t>
            </a:r>
          </a:p>
          <a:p>
            <a:pPr lvl="1" eaLnBrk="1" hangingPunct="1"/>
            <a:r>
              <a:rPr lang="en-US" altLang="en-US"/>
              <a:t>BNF is equivalent to context-free grammars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/>
              <a:t>Sample </a:t>
            </a:r>
            <a:r>
              <a:rPr lang="en-US" altLang="en-US">
                <a:solidFill>
                  <a:srgbClr val="FF0000"/>
                </a:solidFill>
              </a:rPr>
              <a:t>BNF Rules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495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An abstraction (or nonterminal symbol) can have more than one RHS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itchFamily="49" charset="0"/>
              </a:rPr>
              <a:t>     </a:t>
            </a:r>
            <a:r>
              <a:rPr lang="en-US" altLang="en-US" sz="2400">
                <a:latin typeface="Courier New" pitchFamily="49" charset="0"/>
              </a:rPr>
              <a:t>&lt;stmt&gt; </a:t>
            </a:r>
            <a:r>
              <a:rPr lang="en-US" altLang="en-US" sz="240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2400">
                <a:latin typeface="Courier New" pitchFamily="49" charset="0"/>
              </a:rPr>
              <a:t> &lt;single_stmt&gt; 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         | begin &lt;stmt_list&gt; end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/>
              <a:t>An Example Grammar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7724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	&lt;program&gt; 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2000">
                <a:latin typeface="Courier New" pitchFamily="49" charset="0"/>
              </a:rPr>
              <a:t> &lt;stmts&gt;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&lt;stmts&gt; 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2000">
                <a:latin typeface="Courier New" pitchFamily="49" charset="0"/>
              </a:rPr>
              <a:t> &lt;stmt&gt; | &lt;stmt&gt; ; &lt;stmts&gt;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&lt;stmt&gt; 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2000">
                <a:latin typeface="Courier New" pitchFamily="49" charset="0"/>
              </a:rPr>
              <a:t> &lt;var&gt; = &lt;expr&gt;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&lt;var&gt; 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2000">
                <a:latin typeface="Courier New" pitchFamily="49" charset="0"/>
              </a:rPr>
              <a:t> a | b | c | d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&lt;expr&gt; 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2000">
                <a:latin typeface="Courier New" pitchFamily="49" charset="0"/>
              </a:rPr>
              <a:t> &lt;term&gt; + &lt;term&gt; | &lt;term&gt; - &lt;term&gt;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&lt;term&gt; </a:t>
            </a:r>
            <a:r>
              <a:rPr lang="en-US" altLang="en-US" sz="200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2000">
                <a:latin typeface="Courier New" pitchFamily="49" charset="0"/>
              </a:rPr>
              <a:t> &lt;var&gt; | const</a:t>
            </a:r>
          </a:p>
          <a:p>
            <a:pPr eaLnBrk="1" hangingPunct="1"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 eaLnBrk="1" hangingPunct="1"/>
            <a:r>
              <a:rPr lang="en-US" altLang="en-US" sz="2400">
                <a:latin typeface="Courier New" pitchFamily="49" charset="0"/>
              </a:rPr>
              <a:t>Ambiguous and unambiguous grammars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3168</TotalTime>
  <Words>1738</Words>
  <Application>Microsoft Office PowerPoint</Application>
  <PresentationFormat>On-screen Show (4:3)</PresentationFormat>
  <Paragraphs>291</Paragraphs>
  <Slides>34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Courier New</vt:lpstr>
      <vt:lpstr>Lucida Sans Unicode</vt:lpstr>
      <vt:lpstr>Times</vt:lpstr>
      <vt:lpstr>1_sebesta</vt:lpstr>
      <vt:lpstr>Equation</vt:lpstr>
      <vt:lpstr> </vt:lpstr>
      <vt:lpstr>Lecture 2: Syntax and Semantics</vt:lpstr>
      <vt:lpstr> Topics</vt:lpstr>
      <vt:lpstr>Introduction</vt:lpstr>
      <vt:lpstr>Describing the syntax</vt:lpstr>
      <vt:lpstr>Syntax diagram: Example</vt:lpstr>
      <vt:lpstr>BNF and Context-Free Grammars</vt:lpstr>
      <vt:lpstr>Sample BNF Rules</vt:lpstr>
      <vt:lpstr>An Example Grammar</vt:lpstr>
      <vt:lpstr>Extended BNF (EBNF)</vt:lpstr>
      <vt:lpstr>BNF and EBNF</vt:lpstr>
      <vt:lpstr>Examples</vt:lpstr>
      <vt:lpstr>Semantics</vt:lpstr>
      <vt:lpstr>Describing Semantics</vt:lpstr>
      <vt:lpstr>Attribute Grammars: Definition</vt:lpstr>
      <vt:lpstr>Attribute Grammars:  explanation</vt:lpstr>
      <vt:lpstr>Attribute Grammars: An Example</vt:lpstr>
      <vt:lpstr>Attribute Grammar (continued)</vt:lpstr>
      <vt:lpstr>Operational Semantics </vt:lpstr>
      <vt:lpstr>Operational Semantics – Interpreter</vt:lpstr>
      <vt:lpstr>Operational Semantics - Simulation</vt:lpstr>
      <vt:lpstr>Operational Semantics - Evaluation</vt:lpstr>
      <vt:lpstr>Operational Semantics – Practice </vt:lpstr>
      <vt:lpstr>Denotational Semantics</vt:lpstr>
      <vt:lpstr>Denotational Semantics: program state</vt:lpstr>
      <vt:lpstr>Decimal Numbers</vt:lpstr>
      <vt:lpstr>Expressions</vt:lpstr>
      <vt:lpstr>Assignment Statements</vt:lpstr>
      <vt:lpstr>Evaluation of Denotational Semantics</vt:lpstr>
      <vt:lpstr>Axiomatic Semantics</vt:lpstr>
      <vt:lpstr>Axiomatic Semantics Form</vt:lpstr>
      <vt:lpstr>Axiomatic Semantics: Axioms</vt:lpstr>
      <vt:lpstr>Axiomatic Semantics: Axioms</vt:lpstr>
      <vt:lpstr>Summary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Lan Yang</cp:lastModifiedBy>
  <cp:revision>62</cp:revision>
  <dcterms:created xsi:type="dcterms:W3CDTF">2003-08-01T12:29:19Z</dcterms:created>
  <dcterms:modified xsi:type="dcterms:W3CDTF">2019-09-04T19:20:49Z</dcterms:modified>
</cp:coreProperties>
</file>