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</p:sldMasterIdLst>
  <p:notesMasterIdLst>
    <p:notesMasterId r:id="rId34"/>
  </p:notesMasterIdLst>
  <p:handoutMasterIdLst>
    <p:handoutMasterId r:id="rId35"/>
  </p:handoutMasterIdLst>
  <p:sldIdLst>
    <p:sldId id="326" r:id="rId3"/>
    <p:sldId id="311" r:id="rId4"/>
    <p:sldId id="316" r:id="rId5"/>
    <p:sldId id="260" r:id="rId6"/>
    <p:sldId id="317" r:id="rId7"/>
    <p:sldId id="267" r:id="rId8"/>
    <p:sldId id="327" r:id="rId9"/>
    <p:sldId id="315" r:id="rId10"/>
    <p:sldId id="269" r:id="rId11"/>
    <p:sldId id="272" r:id="rId12"/>
    <p:sldId id="319" r:id="rId13"/>
    <p:sldId id="318" r:id="rId14"/>
    <p:sldId id="320" r:id="rId15"/>
    <p:sldId id="321" r:id="rId16"/>
    <p:sldId id="276" r:id="rId17"/>
    <p:sldId id="312" r:id="rId18"/>
    <p:sldId id="279" r:id="rId19"/>
    <p:sldId id="322" r:id="rId20"/>
    <p:sldId id="289" r:id="rId21"/>
    <p:sldId id="290" r:id="rId22"/>
    <p:sldId id="292" r:id="rId23"/>
    <p:sldId id="323" r:id="rId24"/>
    <p:sldId id="308" r:id="rId25"/>
    <p:sldId id="328" r:id="rId26"/>
    <p:sldId id="298" r:id="rId27"/>
    <p:sldId id="293" r:id="rId28"/>
    <p:sldId id="313" r:id="rId29"/>
    <p:sldId id="324" r:id="rId30"/>
    <p:sldId id="302" r:id="rId31"/>
    <p:sldId id="304" r:id="rId32"/>
    <p:sldId id="31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FF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A6265F-68A2-4DC5-8E06-CB29C6B2EA5F}" type="datetimeFigureOut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4B84D-7B63-4C1E-B77A-E35CF6D54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7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68595-7EC3-478E-88AD-A608A8B5E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740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34A417F-08D3-4018-8930-80F8BCFB3E2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0E110BB-5A27-4327-B871-A6E4DAEA1D1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5222A25-BC92-491D-BB00-5626E66FF4E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65B50DC-10AE-4249-ABEC-68269B7EFCB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91F2CC3-BAB2-4D48-B2CE-CF311F9B2A6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BAA42ED-398F-44FF-9C98-2B7713F146A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A9B3D36-2BC2-4C89-B936-E784E60DBD5D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844AE64-E7C6-4939-B284-3A6394ECB78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D13F748-74FC-4E4F-B30E-C6F159A058A1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937B667-3B69-4A9C-A67A-BB199BE2D47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AC79BB8-3FC0-427E-9A81-B5859C16581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AAAF111-570F-4C2E-99A6-60B76A954EA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122416E-EB91-4A23-8628-85B491F2449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31B276A-9D5B-4373-A531-5EE6DC50222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AE22EF4-2577-47A4-BDAF-E306CB9FFF7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C3555EF-B5A2-4223-B687-EC92821E970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26907-D486-4AAE-8F3E-58F72498F596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08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2A839-C22B-4026-8402-05E1A95620DF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64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26A72-93F1-4FB7-8F9C-126DB55765FF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0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A8788-7193-4B31-B810-E087B99FF29D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7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328C3-35B5-4672-BE82-1DC022E50065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6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0B552-008C-4FDD-8044-3A823581E327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64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50973-5093-45CE-880A-5F89B28CF02D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1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D5081-F07A-4018-B44B-D8F71B0D5FC2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4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8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D58AC-DD27-4B2D-AA8D-CBA2C36CF569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09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11C42-E36F-4392-8A0E-34667EE1F4F1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74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30EED-354D-41AC-9DC7-A0C85816C2D9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3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1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8B7061A-6EFB-4AB8-9032-0B055BDC0373}" type="datetime1">
              <a:rPr lang="en-US" altLang="en-US"/>
              <a:pPr/>
              <a:t>3/8/2016</a:t>
            </a:fld>
            <a:endParaRPr lang="en-US" alt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Copyright © 2012 Addison-Wesley. All rights reserved</a:t>
            </a:r>
            <a:r>
              <a:rPr lang="en-US" altLang="en-US" sz="2000" smtClean="0"/>
              <a:t>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076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533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Static and Dynamic Binding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binding is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static</a:t>
            </a:r>
            <a:r>
              <a:rPr lang="en-US" altLang="en-US" sz="2400" dirty="0" smtClean="0"/>
              <a:t> if it first occurs before run time and remains unchanged throughout program execution.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binding is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dynamic</a:t>
            </a:r>
            <a:r>
              <a:rPr lang="en-US" altLang="en-US" sz="2400" dirty="0" smtClean="0"/>
              <a:t> if it first occurs during execution or can change during execution of the 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Type binding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How is a type specified?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When does the binding take place?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If static, the type may be specified by either an explicit or an implicit declaration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Declarations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FF0000"/>
                </a:solidFill>
              </a:rPr>
              <a:t>explicit declaration </a:t>
            </a:r>
            <a:r>
              <a:rPr lang="en-US" altLang="en-US" dirty="0" smtClean="0"/>
              <a:t>is a program statement used for declaring the types of variables</a:t>
            </a:r>
          </a:p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FF0000"/>
                </a:solidFill>
              </a:rPr>
              <a:t>implicit declaration </a:t>
            </a:r>
            <a:r>
              <a:rPr lang="en-US" altLang="en-US" dirty="0" smtClean="0"/>
              <a:t>is a default mechanism for specifying types of variable through default conventions, rather than declaration statements</a:t>
            </a:r>
          </a:p>
          <a:p>
            <a:pPr lvl="1"/>
            <a:r>
              <a:rPr lang="en-US" altLang="en-US" dirty="0" smtClean="0"/>
              <a:t>E.g. BASIC, Perl, Ruby, </a:t>
            </a:r>
            <a:r>
              <a:rPr lang="en-US" altLang="en-US" dirty="0" smtClean="0"/>
              <a:t>Python, PHP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FORTRAN: both explicit and implicit</a:t>
            </a:r>
          </a:p>
          <a:p>
            <a:pPr lvl="1"/>
            <a:r>
              <a:rPr lang="en-US" altLang="en-US" dirty="0" err="1" smtClean="0"/>
              <a:t>Writability</a:t>
            </a:r>
            <a:r>
              <a:rPr lang="en-US" altLang="en-US" dirty="0" smtClean="0"/>
              <a:t> (+), reliability (-)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Type Binding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Dynamic</a:t>
            </a:r>
            <a:r>
              <a:rPr lang="en-US" altLang="en-US" sz="2400" dirty="0" smtClean="0"/>
              <a:t> Type Binding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JavaScript, PHP, </a:t>
            </a:r>
            <a:r>
              <a:rPr lang="en-US" altLang="en-US" sz="2000" dirty="0" smtClean="0"/>
              <a:t>Python, and </a:t>
            </a:r>
            <a:r>
              <a:rPr lang="en-US" altLang="en-US" sz="2000" dirty="0" smtClean="0"/>
              <a:t>C# (limited)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Specified through an assignment statement    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e.g., </a:t>
            </a:r>
            <a:r>
              <a:rPr lang="en-US" altLang="en-US" sz="2000" dirty="0" smtClean="0"/>
              <a:t>Python        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	</a:t>
            </a:r>
            <a:r>
              <a:rPr lang="en-US" altLang="en-US" sz="2400" dirty="0" smtClean="0">
                <a:latin typeface="Courier New" pitchFamily="49" charset="0"/>
              </a:rPr>
              <a:t>list = [2, 4.33, 6, 8</a:t>
            </a:r>
            <a:r>
              <a:rPr lang="en-US" altLang="en-US" sz="2400" dirty="0" smtClean="0">
                <a:latin typeface="Courier New" pitchFamily="49" charset="0"/>
              </a:rPr>
              <a:t>]</a:t>
            </a:r>
            <a:endParaRPr lang="en-US" alt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list = </a:t>
            </a:r>
            <a:r>
              <a:rPr lang="en-US" altLang="en-US" sz="2400" dirty="0" smtClean="0">
                <a:latin typeface="Courier New" pitchFamily="49" charset="0"/>
              </a:rPr>
              <a:t>17.3</a:t>
            </a:r>
            <a:endParaRPr lang="en-US" altLang="en-US" sz="24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Advantage: flexibility (generic program units)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Disadvantages: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 smtClean="0"/>
              <a:t>High cost (dynamic type checking and interpretation)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 smtClean="0"/>
              <a:t>Type error detection by the compiler is difficult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Inference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languages use </a:t>
            </a:r>
            <a:r>
              <a:rPr lang="en-US" altLang="en-US" dirty="0" smtClean="0">
                <a:solidFill>
                  <a:srgbClr val="FF0000"/>
                </a:solidFill>
              </a:rPr>
              <a:t>type inferencing </a:t>
            </a:r>
            <a:r>
              <a:rPr lang="en-US" altLang="en-US" dirty="0" smtClean="0"/>
              <a:t>to determine types of variables</a:t>
            </a:r>
          </a:p>
          <a:p>
            <a:pPr lvl="1"/>
            <a:r>
              <a:rPr lang="en-US" dirty="0"/>
              <a:t>The process of </a:t>
            </a:r>
            <a:r>
              <a:rPr lang="en-US" dirty="0" smtClean="0"/>
              <a:t>determining </a:t>
            </a:r>
            <a:r>
              <a:rPr lang="en-US" dirty="0"/>
              <a:t>variables' types by looking at how they are used </a:t>
            </a:r>
            <a:r>
              <a:rPr lang="en-US" dirty="0" smtClean="0"/>
              <a:t>is </a:t>
            </a:r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type inference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Most commonly, look at the type of the value assigned to that variable</a:t>
            </a:r>
          </a:p>
          <a:p>
            <a:pPr lvl="1"/>
            <a:r>
              <a:rPr lang="en-US" altLang="en-US" dirty="0" smtClean="0"/>
              <a:t>C</a:t>
            </a:r>
            <a:r>
              <a:rPr lang="en-US" altLang="en-US" dirty="0" smtClean="0"/>
              <a:t>#: a variable can be declared with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 and an initial value. The initial value sets the type</a:t>
            </a:r>
          </a:p>
          <a:p>
            <a:pPr lvl="1"/>
            <a:r>
              <a:rPr lang="en-US" altLang="en-US" dirty="0" smtClean="0"/>
              <a:t>Python, ML</a:t>
            </a:r>
            <a:r>
              <a:rPr lang="en-US" altLang="en-US" dirty="0" smtClean="0"/>
              <a:t>, Haskell, F#, and Go use type inferencing. The context of the appearance of a variable determines its type.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Declaration vs. Binding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Explicit declarations </a:t>
            </a:r>
            <a:r>
              <a:rPr lang="en-US" altLang="en-US" dirty="0" smtClean="0"/>
              <a:t>means </a:t>
            </a:r>
            <a:r>
              <a:rPr lang="en-US" altLang="en-US" dirty="0" smtClean="0">
                <a:solidFill>
                  <a:srgbClr val="FF0000"/>
                </a:solidFill>
              </a:rPr>
              <a:t>static binding</a:t>
            </a:r>
          </a:p>
          <a:p>
            <a:pPr lvl="1"/>
            <a:r>
              <a:rPr lang="en-US" altLang="en-US" dirty="0" smtClean="0"/>
              <a:t>Statically bound languages are usually compiled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Dynamic binding </a:t>
            </a:r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FF0000"/>
                </a:solidFill>
              </a:rPr>
              <a:t>implicit declarations</a:t>
            </a:r>
          </a:p>
          <a:p>
            <a:pPr lvl="1"/>
            <a:r>
              <a:rPr lang="en-US" altLang="en-US" dirty="0" smtClean="0"/>
              <a:t>Implicit declarations don’t imply binding</a:t>
            </a:r>
          </a:p>
          <a:p>
            <a:pPr lvl="1"/>
            <a:r>
              <a:rPr lang="en-US" altLang="en-US" dirty="0" smtClean="0"/>
              <a:t>Dynamically bound languages are usually interpreted</a:t>
            </a:r>
          </a:p>
          <a:p>
            <a:pPr lvl="1"/>
            <a:r>
              <a:rPr lang="en-US" altLang="en-US" dirty="0" smtClean="0"/>
              <a:t>The cost of dynamic binding in interpreted languages is accepted because it is hidden by the cost of the interpreter</a:t>
            </a:r>
          </a:p>
          <a:p>
            <a:r>
              <a:rPr lang="en-US" altLang="en-US" dirty="0" smtClean="0"/>
              <a:t>However, either could be compiled or interpreted.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Storage Bindings and Lifetime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6699"/>
                </a:solidFill>
              </a:rPr>
              <a:t>Storage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Allocation</a:t>
            </a:r>
            <a:r>
              <a:rPr lang="en-US" altLang="en-US" dirty="0" smtClean="0"/>
              <a:t> - getting a cell from some pool of available cells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Deallocation</a:t>
            </a:r>
            <a:r>
              <a:rPr lang="en-US" altLang="en-US" dirty="0" smtClean="0"/>
              <a:t> - putting a cell back into the pool</a:t>
            </a:r>
          </a:p>
          <a:p>
            <a:pPr eaLnBrk="1" hangingPunct="1"/>
            <a:r>
              <a:rPr lang="en-US" altLang="en-US" dirty="0" smtClean="0"/>
              <a:t>Lifetime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lifetime</a:t>
            </a:r>
            <a:r>
              <a:rPr lang="en-US" altLang="en-US" dirty="0" smtClean="0"/>
              <a:t> of a variable is the time during which it is </a:t>
            </a:r>
            <a:r>
              <a:rPr lang="en-US" altLang="en-US" dirty="0" smtClean="0">
                <a:solidFill>
                  <a:srgbClr val="FF0000"/>
                </a:solidFill>
              </a:rPr>
              <a:t>bound to a particular memory cell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Categories of Variables by </a:t>
            </a:r>
            <a:r>
              <a:rPr lang="en-US" altLang="en-US" dirty="0" smtClean="0">
                <a:solidFill>
                  <a:srgbClr val="FF0000"/>
                </a:solidFill>
              </a:rPr>
              <a:t>Lifetime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Static</a:t>
            </a:r>
            <a:r>
              <a:rPr lang="en-US" altLang="en-US" sz="2400" dirty="0" smtClean="0"/>
              <a:t>--bound to memory cells before execution begins and remains bound to the same memory cell throughout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e.g., C and C++ </a:t>
            </a:r>
            <a:r>
              <a:rPr lang="en-US" altLang="en-US" sz="1800" dirty="0" smtClean="0">
                <a:latin typeface="Courier New" pitchFamily="49" charset="0"/>
              </a:rPr>
              <a:t>static</a:t>
            </a:r>
            <a:r>
              <a:rPr lang="en-US" altLang="en-US" sz="2000" dirty="0" smtClean="0"/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Advantages</a:t>
            </a:r>
            <a:r>
              <a:rPr lang="en-US" altLang="en-US" sz="2000" dirty="0" smtClean="0"/>
              <a:t>: efficiency  (direct addressing), history-sensitive subprogram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Disadvantage</a:t>
            </a:r>
            <a:r>
              <a:rPr lang="en-US" altLang="en-US" sz="2000" dirty="0" smtClean="0"/>
              <a:t>: lack of flexibility  (no recursion)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Stack-dynamic</a:t>
            </a:r>
            <a:r>
              <a:rPr lang="en-US" altLang="en-US" sz="2400" dirty="0" smtClean="0"/>
              <a:t>--Storage bindings are created for variables when their declaration statements are </a:t>
            </a:r>
            <a:r>
              <a:rPr lang="en-US" altLang="en-US" sz="2400" i="1" dirty="0" smtClean="0"/>
              <a:t>elaborated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e.g. local variables in C subprograms and Java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Advantage: allows recursion; conserves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Disadvantage: Overhead of allocation and deallocation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Categories of Variables by Lifetimes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Explicit heap-dynamic </a:t>
            </a:r>
            <a:r>
              <a:rPr lang="en-US" altLang="en-US" sz="2400" i="1" dirty="0" smtClean="0"/>
              <a:t>-</a:t>
            </a:r>
            <a:r>
              <a:rPr lang="en-US" altLang="en-US" sz="2400" dirty="0" smtClean="0"/>
              <a:t>- Allocated and deallocated by explicit directives, specified by the programmer, which take effect during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Referenced only through pointers or references, e.g. dynamic objects in C++ (via </a:t>
            </a:r>
            <a:r>
              <a:rPr lang="en-US" altLang="en-US" sz="1800" dirty="0" smtClean="0">
                <a:latin typeface="Courier New" pitchFamily="49" charset="0"/>
              </a:rPr>
              <a:t>new</a:t>
            </a:r>
            <a:r>
              <a:rPr lang="en-US" altLang="en-US" sz="2000" dirty="0" smtClean="0"/>
              <a:t> and </a:t>
            </a:r>
            <a:r>
              <a:rPr lang="en-US" altLang="en-US" sz="1800" dirty="0" smtClean="0">
                <a:latin typeface="Courier New" pitchFamily="49" charset="0"/>
              </a:rPr>
              <a:t>delete</a:t>
            </a:r>
            <a:r>
              <a:rPr lang="en-US" altLang="en-US" sz="2000" dirty="0" smtClean="0"/>
              <a:t>), all objects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Advantage</a:t>
            </a:r>
            <a:r>
              <a:rPr lang="en-US" altLang="en-US" sz="2000" dirty="0" smtClean="0"/>
              <a:t>: provides for dynamic storage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Disadvantage</a:t>
            </a:r>
            <a:r>
              <a:rPr lang="en-US" altLang="en-US" sz="2000" dirty="0" smtClean="0"/>
              <a:t>: inefficient and unreliable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Implicit heap-dynamic-</a:t>
            </a:r>
            <a:r>
              <a:rPr lang="en-US" altLang="en-US" sz="2400" dirty="0" smtClean="0"/>
              <a:t>-Allocation and deallocation caused by assignment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E.g. all variables in APL; all strings and arrays in Perl, JavaScript, and PHP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Advantage</a:t>
            </a:r>
            <a:r>
              <a:rPr lang="en-US" altLang="en-US" sz="2000" dirty="0" smtClean="0"/>
              <a:t>: flexibility (generic 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Disadvantages</a:t>
            </a:r>
            <a:r>
              <a:rPr lang="en-US" altLang="en-US" sz="2000" dirty="0" smtClean="0"/>
              <a:t>: inefficient, loss of error detection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Notes on Categories of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Compiled languages typically use a combination of static, stack-dynamic and explicit heap-dynamic variables</a:t>
            </a:r>
          </a:p>
          <a:p>
            <a:pPr lvl="1"/>
            <a:r>
              <a:rPr lang="en-US" altLang="en-US" smtClean="0"/>
              <a:t>C, C++, Java, C# all support static variables and stack-dynamic variables</a:t>
            </a:r>
          </a:p>
          <a:p>
            <a:pPr lvl="1"/>
            <a:r>
              <a:rPr lang="en-US" altLang="en-US" smtClean="0"/>
              <a:t>Java handles anything but scalars on heap.</a:t>
            </a:r>
          </a:p>
          <a:p>
            <a:pPr lvl="1"/>
            <a:r>
              <a:rPr lang="en-US" altLang="en-US" smtClean="0"/>
              <a:t>C, C++ handle explicit heap-dynamic variables through pointers with explicit deallocation.</a:t>
            </a:r>
          </a:p>
          <a:p>
            <a:pPr lvl="1"/>
            <a:r>
              <a:rPr lang="en-US" altLang="en-US" smtClean="0"/>
              <a:t>C#, Java handle explicit heap-dynamic variables through references with implicit deallocation (garbage collection)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FF0000"/>
                </a:solidFill>
              </a:rPr>
              <a:t>scope</a:t>
            </a:r>
            <a:r>
              <a:rPr lang="en-US" altLang="en-US" dirty="0" smtClean="0"/>
              <a:t> of a variable is the range of statements over which it is visible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FF0000"/>
                </a:solidFill>
              </a:rPr>
              <a:t>nonlocal variables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of a program unit are those that are visible but not declared there</a:t>
            </a:r>
          </a:p>
          <a:p>
            <a:pPr lvl="1" eaLnBrk="1" hangingPunct="1"/>
            <a:r>
              <a:rPr lang="en-US" altLang="en-US" i="1" dirty="0" smtClean="0">
                <a:solidFill>
                  <a:srgbClr val="FF0000"/>
                </a:solidFill>
              </a:rPr>
              <a:t>Global</a:t>
            </a:r>
            <a:r>
              <a:rPr lang="en-US" altLang="en-US" dirty="0" smtClean="0"/>
              <a:t> variables considered as a special category of non-locals</a:t>
            </a:r>
          </a:p>
          <a:p>
            <a:pPr eaLnBrk="1" hangingPunct="1"/>
            <a:r>
              <a:rPr lang="en-US" altLang="en-US" dirty="0" smtClean="0"/>
              <a:t>The scope rules of a language determine how references to names are associated with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Lecture 3: Names, Bindings and Scoping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CS408</a:t>
            </a:r>
          </a:p>
          <a:p>
            <a:r>
              <a:rPr lang="en-US" altLang="en-US" smtClean="0"/>
              <a:t>(Chapter 5 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Static Scope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Based on program text</a:t>
            </a:r>
          </a:p>
          <a:p>
            <a:pPr eaLnBrk="1" hangingPunct="1"/>
            <a:r>
              <a:rPr lang="en-US" altLang="en-US" sz="2400" dirty="0" smtClean="0"/>
              <a:t>To connect a name reference to a variable, you (or the compiler) must find the declaration</a:t>
            </a:r>
          </a:p>
          <a:p>
            <a:pPr eaLnBrk="1" hangingPunct="1"/>
            <a:r>
              <a:rPr lang="en-US" altLang="en-US" sz="2400" i="1" dirty="0" smtClean="0">
                <a:solidFill>
                  <a:srgbClr val="FF0000"/>
                </a:solidFill>
              </a:rPr>
              <a:t>Search process</a:t>
            </a:r>
            <a:r>
              <a:rPr lang="en-US" altLang="en-US" sz="2400" dirty="0" smtClean="0"/>
              <a:t>: search declarations, first locally, then in increasingly larger enclosing scopes, until one is found for the given name</a:t>
            </a:r>
            <a:endParaRPr lang="en-US" altLang="en-US" sz="2400" i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400" dirty="0" smtClean="0"/>
              <a:t>Some languages allow nested subprogram definitions, which create nested static scopes (e.g., Ada, JavaScript, Fortran 2003, and Python)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Blocks 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lvl="1" eaLnBrk="1" hangingPunct="1"/>
            <a:r>
              <a:rPr lang="en-US" altLang="en-US" sz="2000" smtClean="0"/>
              <a:t>A method of creating static scopes inside program units--from ALGOL 60</a:t>
            </a:r>
          </a:p>
          <a:p>
            <a:pPr lvl="1" eaLnBrk="1" hangingPunct="1"/>
            <a:r>
              <a:rPr lang="en-US" altLang="en-US" sz="2000" smtClean="0"/>
              <a:t>Example in C: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        void sub() {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int count;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while (...) {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		        int count;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     </a:t>
            </a:r>
            <a:r>
              <a:rPr lang="en-US" altLang="en-US" sz="2000" smtClean="0">
                <a:latin typeface="Courier New" pitchFamily="49" charset="0"/>
              </a:rPr>
              <a:t>- Note: legal in C and C++, but not in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      and C# - too error-prone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Scope declaration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r>
              <a:rPr lang="en-US" altLang="en-US" sz="2400" smtClean="0"/>
              <a:t>C, C++, Java, C# allow variable  declarations to appear anywhere a statement can appear</a:t>
            </a:r>
          </a:p>
          <a:p>
            <a:pPr lvl="1"/>
            <a:r>
              <a:rPr lang="en-US" altLang="en-US" smtClean="0"/>
              <a:t>C, C++, Java: the scope of all local variables is from the declaration to the end of the block</a:t>
            </a:r>
          </a:p>
          <a:p>
            <a:pPr lvl="1"/>
            <a:r>
              <a:rPr lang="en-US" altLang="en-US" smtClean="0"/>
              <a:t>C#: the scope of any variable declared in a block is the whole block, regardless of the position of the declaration in the block</a:t>
            </a:r>
          </a:p>
          <a:p>
            <a:pPr lvl="2"/>
            <a:r>
              <a:rPr lang="en-US" altLang="en-US" smtClean="0"/>
              <a:t>However, a variable still must be declared before it can be used</a:t>
            </a:r>
          </a:p>
          <a:p>
            <a:pPr lvl="1"/>
            <a:r>
              <a:rPr lang="en-US" altLang="en-US" smtClean="0"/>
              <a:t>C++, Java, C#: variables can be declared in </a:t>
            </a:r>
            <a:r>
              <a:rPr lang="en-US" altLang="en-US" i="1" smtClean="0"/>
              <a:t>for</a:t>
            </a:r>
            <a:r>
              <a:rPr lang="en-US" altLang="en-US" smtClean="0"/>
              <a:t> statement</a:t>
            </a:r>
          </a:p>
          <a:p>
            <a:pPr lvl="2"/>
            <a:r>
              <a:rPr lang="en-US" altLang="en-US" smtClean="0"/>
              <a:t>Scope restricted to the </a:t>
            </a:r>
            <a:r>
              <a:rPr lang="en-US" altLang="en-US" i="1" smtClean="0"/>
              <a:t>for</a:t>
            </a:r>
            <a:r>
              <a:rPr lang="en-US" altLang="en-US" smtClean="0"/>
              <a:t> construct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Scope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 smtClean="0"/>
              <a:t>C, C++, PHP, and Python support a program structure that consists of a sequence of function definitions in a file</a:t>
            </a:r>
          </a:p>
          <a:p>
            <a:pPr lvl="1"/>
            <a:r>
              <a:rPr lang="en-US" altLang="en-US" smtClean="0"/>
              <a:t>These languages allow variable declarations to appear outside function definitions</a:t>
            </a:r>
          </a:p>
          <a:p>
            <a:pPr lvl="1"/>
            <a:r>
              <a:rPr lang="en-US" altLang="en-US" smtClean="0"/>
              <a:t>E.g. declarations in C/C++ header file</a:t>
            </a:r>
          </a:p>
          <a:p>
            <a:pPr lvl="1"/>
            <a:r>
              <a:rPr lang="en-US" altLang="en-US" smtClean="0"/>
              <a:t>Python:  a global variable can be referenced in functions, but can be  assigned in a function only if it has been declared to be </a:t>
            </a:r>
            <a:r>
              <a:rPr lang="en-US" altLang="en-US" i="1" smtClean="0"/>
              <a:t>global</a:t>
            </a:r>
            <a:r>
              <a:rPr lang="en-US" altLang="en-US" smtClean="0"/>
              <a:t> in the function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r>
              <a:rPr lang="en-US" dirty="0" smtClean="0"/>
              <a:t>Scope Example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434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A():</a:t>
            </a:r>
          </a:p>
          <a:p>
            <a:pPr marL="0" indent="0">
              <a:buNone/>
            </a:pPr>
            <a:r>
              <a:rPr lang="en-US" sz="1600" dirty="0" smtClean="0"/>
              <a:t>    print x 		# global x</a:t>
            </a:r>
          </a:p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B():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C():</a:t>
            </a:r>
          </a:p>
          <a:p>
            <a:pPr marL="0" indent="0">
              <a:buNone/>
            </a:pPr>
            <a:r>
              <a:rPr lang="en-US" sz="1600" dirty="0" smtClean="0"/>
              <a:t>        x = "C's x"</a:t>
            </a:r>
          </a:p>
          <a:p>
            <a:pPr marL="0" indent="0">
              <a:buNone/>
            </a:pPr>
            <a:r>
              <a:rPr lang="en-US" sz="1600" dirty="0" smtClean="0"/>
              <a:t>        print x 		# local x</a:t>
            </a:r>
          </a:p>
          <a:p>
            <a:pPr marL="0" indent="0">
              <a:buNone/>
            </a:pPr>
            <a:r>
              <a:rPr lang="en-US" sz="1600" dirty="0" smtClean="0"/>
              <a:t>        D()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D():</a:t>
            </a:r>
          </a:p>
          <a:p>
            <a:pPr marL="0" indent="0">
              <a:buNone/>
            </a:pPr>
            <a:r>
              <a:rPr lang="en-US" sz="1600" dirty="0" smtClean="0"/>
              <a:t>        print x 		# nonlocal x</a:t>
            </a:r>
          </a:p>
          <a:p>
            <a:pPr marL="0" indent="0">
              <a:buNone/>
            </a:pPr>
            <a:r>
              <a:rPr lang="en-US" sz="1600" dirty="0" smtClean="0"/>
              <a:t>    x = "B's x"</a:t>
            </a:r>
          </a:p>
          <a:p>
            <a:pPr marL="0" indent="0">
              <a:buNone/>
            </a:pPr>
            <a:r>
              <a:rPr lang="en-US" sz="1600" dirty="0" smtClean="0"/>
              <a:t>    print x 		# local x</a:t>
            </a:r>
          </a:p>
          <a:p>
            <a:pPr marL="0" indent="0">
              <a:buNone/>
            </a:pPr>
            <a:r>
              <a:rPr lang="en-US" sz="1600" dirty="0" smtClean="0"/>
              <a:t>    A()</a:t>
            </a:r>
          </a:p>
          <a:p>
            <a:pPr marL="0" indent="0">
              <a:buNone/>
            </a:pPr>
            <a:r>
              <a:rPr lang="en-US" sz="1600" dirty="0" smtClean="0"/>
              <a:t>    C()</a:t>
            </a:r>
          </a:p>
          <a:p>
            <a:pPr marL="0" indent="0">
              <a:buNone/>
            </a:pPr>
            <a:r>
              <a:rPr lang="en-US" sz="1600" dirty="0" smtClean="0"/>
              <a:t>x = "Global x"</a:t>
            </a:r>
          </a:p>
          <a:p>
            <a:pPr marL="0" indent="0">
              <a:buNone/>
            </a:pPr>
            <a:r>
              <a:rPr lang="en-US" sz="1600" dirty="0" smtClean="0"/>
              <a:t>B()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81200"/>
            <a:ext cx="2590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B's x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x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C's x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B's x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057400"/>
            <a:ext cx="13716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0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Static Scoping vs. Dynamic Scoping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96200" cy="4495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Big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- declaration of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 - declaration of X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 call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2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- reference to X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        ...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call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Helvetica" pitchFamily="34" charset="0"/>
              </a:rPr>
              <a:t>               </a:t>
            </a:r>
            <a:r>
              <a:rPr lang="en-US" altLang="en-US" sz="1600" b="1" dirty="0" smtClean="0"/>
              <a:t>…</a:t>
            </a:r>
            <a:endParaRPr lang="en-US" altLang="en-US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800" b="1">
                <a:latin typeface="Helvetica" pitchFamily="34" charset="0"/>
              </a:rPr>
              <a:t>  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990600" y="17526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90600" y="1752600"/>
            <a:ext cx="0" cy="425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90600" y="60198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1524000" y="20574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524000" y="2057400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524000" y="3505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524000" y="381000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524000" y="4876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524000" y="38100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791200" y="2838450"/>
            <a:ext cx="2514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b="1">
                <a:latin typeface="Lucida Sans Unicode" pitchFamily="34" charset="0"/>
              </a:rPr>
              <a:t>Big calls Sub1</a:t>
            </a:r>
          </a:p>
          <a:p>
            <a:r>
              <a:rPr lang="en-US" altLang="en-US" b="1">
                <a:latin typeface="Lucida Sans Unicode" pitchFamily="34" charset="0"/>
              </a:rPr>
              <a:t>Sub1 calls Sub2</a:t>
            </a:r>
          </a:p>
          <a:p>
            <a:r>
              <a:rPr lang="en-US" altLang="en-US" b="1">
                <a:latin typeface="Lucida Sans Unicode" pitchFamily="34" charset="0"/>
              </a:rPr>
              <a:t>Sub2 uses X</a:t>
            </a:r>
          </a:p>
          <a:p>
            <a:endParaRPr lang="en-US" altLang="en-US" b="1">
              <a:latin typeface="Lucida Sans Unicode" pitchFamily="34" charset="0"/>
            </a:endParaRPr>
          </a:p>
          <a:p>
            <a:pPr eaLnBrk="1" hangingPunct="1"/>
            <a:endParaRPr lang="en-US" altLang="en-US">
              <a:latin typeface="Lucida Sans Unicode" pitchFamily="34" charset="0"/>
            </a:endParaRPr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4419600" y="4572000"/>
            <a:ext cx="3505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Static scoping </a:t>
            </a:r>
          </a:p>
          <a:p>
            <a:pPr lvl="1"/>
            <a:r>
              <a:rPr lang="en-US" altLang="en-US" sz="1800" dirty="0"/>
              <a:t>Reference to X is to </a:t>
            </a:r>
            <a:r>
              <a:rPr lang="en-US" altLang="en-US" sz="1800" dirty="0" err="1"/>
              <a:t>Big's</a:t>
            </a:r>
            <a:r>
              <a:rPr lang="en-US" altLang="en-US" sz="1800" dirty="0"/>
              <a:t> X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Dynamic scoping </a:t>
            </a:r>
          </a:p>
          <a:p>
            <a:pPr lvl="1"/>
            <a:r>
              <a:rPr lang="en-US" altLang="en-US" sz="1800" dirty="0"/>
              <a:t>Reference to X is to Sub1's X</a:t>
            </a:r>
          </a:p>
          <a:p>
            <a:pPr>
              <a:spcBef>
                <a:spcPct val="50000"/>
              </a:spcBef>
            </a:pP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791200" y="2774950"/>
            <a:ext cx="2590800" cy="1416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495800" y="4648200"/>
            <a:ext cx="34290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Evaluation of Static Scoping 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Static Scoping</a:t>
            </a:r>
          </a:p>
          <a:p>
            <a:pPr lvl="1" eaLnBrk="1" hangingPunct="1"/>
            <a:r>
              <a:rPr lang="en-US" altLang="en-US" smtClean="0"/>
              <a:t>Based on program structure/layout</a:t>
            </a:r>
          </a:p>
          <a:p>
            <a:pPr lvl="1" eaLnBrk="1" hangingPunct="1"/>
            <a:r>
              <a:rPr lang="en-US" altLang="en-US" smtClean="0"/>
              <a:t>Works well in many situations</a:t>
            </a:r>
          </a:p>
          <a:p>
            <a:pPr lvl="1" eaLnBrk="1" hangingPunct="1"/>
            <a:r>
              <a:rPr lang="en-US" altLang="en-US" smtClean="0"/>
              <a:t>Problems:</a:t>
            </a:r>
          </a:p>
          <a:p>
            <a:pPr lvl="2" eaLnBrk="1" hangingPunct="1"/>
            <a:r>
              <a:rPr lang="en-US" altLang="en-US" smtClean="0"/>
              <a:t>In most cases, too much access is possible</a:t>
            </a:r>
          </a:p>
          <a:p>
            <a:pPr lvl="2" eaLnBrk="1" hangingPunct="1"/>
            <a:r>
              <a:rPr lang="en-US" altLang="en-US" smtClean="0"/>
              <a:t>As a program evolves, the initial structure is destroyed and local variables often become global; subprograms also gravitate toward become global, rather than nested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of Dynamic Scoping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Based on calling sequences of program units, not their textual layout  </a:t>
            </a:r>
          </a:p>
          <a:p>
            <a:pPr lvl="1" eaLnBrk="1" hangingPunct="1"/>
            <a:r>
              <a:rPr lang="en-US" altLang="en-US" sz="2000" smtClean="0"/>
              <a:t>References to variables are connected to declarations by searching back through the chain of subprogram calls that forced execution to this point</a:t>
            </a:r>
          </a:p>
          <a:p>
            <a:pPr lvl="1" eaLnBrk="1" hangingPunct="1"/>
            <a:r>
              <a:rPr lang="en-US" altLang="en-US" sz="2000" smtClean="0"/>
              <a:t>Advantage: convenience</a:t>
            </a:r>
          </a:p>
          <a:p>
            <a:pPr lvl="1"/>
            <a:r>
              <a:rPr lang="en-US" altLang="en-US" sz="2000" i="1" smtClean="0"/>
              <a:t>Disadvantages:</a:t>
            </a:r>
            <a:r>
              <a:rPr lang="en-US" altLang="en-US" sz="2000" smtClean="0"/>
              <a:t> </a:t>
            </a:r>
          </a:p>
          <a:p>
            <a:pPr lvl="2">
              <a:buFontTx/>
              <a:buAutoNum type="arabicPeriod"/>
            </a:pPr>
            <a:r>
              <a:rPr lang="en-US" altLang="en-US" sz="1900" smtClean="0"/>
              <a:t>While a subprogram is executing, its variables are visible to all subprograms it calls</a:t>
            </a:r>
          </a:p>
          <a:p>
            <a:pPr lvl="2">
              <a:buFontTx/>
              <a:buAutoNum type="arabicPeriod"/>
            </a:pPr>
            <a:r>
              <a:rPr lang="en-US" altLang="en-US" sz="1900" smtClean="0"/>
              <a:t> Impossible to statically type check</a:t>
            </a:r>
          </a:p>
          <a:p>
            <a:pPr lvl="2">
              <a:buFontTx/>
              <a:buNone/>
            </a:pPr>
            <a:r>
              <a:rPr lang="en-US" altLang="en-US" sz="1900" smtClean="0"/>
              <a:t>3. Poor readability- it is not possible to statically</a:t>
            </a:r>
          </a:p>
          <a:p>
            <a:pPr lvl="2">
              <a:buFontTx/>
              <a:buNone/>
            </a:pPr>
            <a:r>
              <a:rPr lang="en-US" altLang="en-US" sz="1900" smtClean="0"/>
              <a:t>    determine the type of a variable</a:t>
            </a:r>
          </a:p>
          <a:p>
            <a:endParaRPr lang="en-US" altLang="en-US" sz="2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Scope and Lifetime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Scope and lifetime sometimes are closely related, but are different concepts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A static variable in a C or C++ function</a:t>
            </a:r>
          </a:p>
          <a:p>
            <a:pPr lvl="1"/>
            <a:r>
              <a:rPr lang="en-US" altLang="en-US" smtClean="0"/>
              <a:t>What is its scope?</a:t>
            </a:r>
          </a:p>
          <a:p>
            <a:pPr lvl="1"/>
            <a:r>
              <a:rPr lang="en-US" altLang="en-US" smtClean="0"/>
              <a:t>What is its lifetime?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Constants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named constant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Advantages</a:t>
            </a:r>
            <a:r>
              <a:rPr lang="en-US" altLang="en-US" sz="2400" dirty="0" smtClean="0"/>
              <a:t>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Used to parameterize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binding of values to named constants can be either static (called </a:t>
            </a:r>
            <a:r>
              <a:rPr lang="en-US" altLang="en-US" sz="2400" i="1" dirty="0" smtClean="0"/>
              <a:t>manifest constants</a:t>
            </a:r>
            <a:r>
              <a:rPr lang="en-US" altLang="en-US" sz="2400" dirty="0" smtClean="0"/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FORTRAN 95: constant-valued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Ada, C++, and Java: expressions of any kind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C# has two kinds, </a:t>
            </a:r>
            <a:r>
              <a:rPr lang="en-US" altLang="en-US" sz="1800" dirty="0" err="1" smtClean="0">
                <a:latin typeface="Courier New" pitchFamily="49" charset="0"/>
              </a:rPr>
              <a:t>readonly</a:t>
            </a:r>
            <a:r>
              <a:rPr lang="en-US" altLang="en-US" sz="2000" dirty="0" smtClean="0"/>
              <a:t> and </a:t>
            </a:r>
            <a:r>
              <a:rPr lang="en-US" altLang="en-US" sz="1800" dirty="0" err="1" smtClean="0">
                <a:latin typeface="Courier New" pitchFamily="49" charset="0"/>
              </a:rPr>
              <a:t>const</a:t>
            </a: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- the values of </a:t>
            </a:r>
            <a:r>
              <a:rPr lang="en-US" altLang="en-US" sz="1800" dirty="0" err="1" smtClean="0">
                <a:latin typeface="Courier New" pitchFamily="49" charset="0"/>
              </a:rPr>
              <a:t>const</a:t>
            </a:r>
            <a:r>
              <a:rPr lang="en-US" altLang="en-US" sz="2000" dirty="0" smtClean="0"/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- The values of </a:t>
            </a:r>
            <a:r>
              <a:rPr lang="en-US" altLang="en-US" sz="1800" dirty="0" err="1" smtClean="0">
                <a:latin typeface="Courier New" pitchFamily="49" charset="0"/>
              </a:rPr>
              <a:t>readonly</a:t>
            </a:r>
            <a:r>
              <a:rPr lang="en-US" altLang="en-US" sz="2000" dirty="0" smtClean="0"/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dynamically bound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Imperative languages are abstractions of </a:t>
            </a:r>
            <a:r>
              <a:rPr lang="en-US" altLang="en-US" dirty="0" smtClean="0">
                <a:solidFill>
                  <a:srgbClr val="FF0000"/>
                </a:solidFill>
              </a:rPr>
              <a:t>von Neumann architecture</a:t>
            </a:r>
          </a:p>
          <a:p>
            <a:pPr lvl="1" eaLnBrk="1" hangingPunct="1"/>
            <a:r>
              <a:rPr lang="en-US" altLang="en-US" dirty="0" smtClean="0"/>
              <a:t>Memory</a:t>
            </a:r>
          </a:p>
          <a:p>
            <a:pPr lvl="1" eaLnBrk="1" hangingPunct="1"/>
            <a:r>
              <a:rPr lang="en-US" altLang="en-US" dirty="0" smtClean="0"/>
              <a:t>Processor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Variables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Abstraction of memory cells</a:t>
            </a:r>
          </a:p>
          <a:p>
            <a:pPr lvl="1" eaLnBrk="1" hangingPunct="1"/>
            <a:r>
              <a:rPr lang="en-US" altLang="en-US" sz="2000" dirty="0" smtClean="0"/>
              <a:t>Characterized by </a:t>
            </a:r>
            <a:r>
              <a:rPr lang="en-US" altLang="en-US" sz="2000" dirty="0" smtClean="0">
                <a:solidFill>
                  <a:srgbClr val="FF0000"/>
                </a:solidFill>
              </a:rPr>
              <a:t>attributes</a:t>
            </a:r>
          </a:p>
          <a:p>
            <a:pPr lvl="2" eaLnBrk="1" hangingPunct="1"/>
            <a:r>
              <a:rPr lang="en-US" altLang="en-US" sz="1900" dirty="0" smtClean="0">
                <a:solidFill>
                  <a:schemeClr val="tx1"/>
                </a:solidFill>
              </a:rPr>
              <a:t>Name, address, type, value, scope, lifetime, …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Case sensitivity and the relationship of names to special words represent design issues of names</a:t>
            </a:r>
          </a:p>
          <a:p>
            <a:pPr eaLnBrk="1" hangingPunct="1"/>
            <a:r>
              <a:rPr lang="en-US" altLang="en-US" sz="2400" smtClean="0"/>
              <a:t>Variables are characterized by the sextuples: name, address, value, type, lifetime, scope</a:t>
            </a:r>
          </a:p>
          <a:p>
            <a:pPr eaLnBrk="1" hangingPunct="1"/>
            <a:r>
              <a:rPr lang="en-US" altLang="en-US" sz="2400" smtClean="0"/>
              <a:t>Binding is the association of attributes with program entities</a:t>
            </a:r>
          </a:p>
          <a:p>
            <a:pPr eaLnBrk="1" hangingPunct="1"/>
            <a:r>
              <a:rPr lang="en-US" altLang="en-US" sz="2400" smtClean="0"/>
              <a:t>Scalar variables are categorized as: static, stack dynamic, explicit heap dynamic, implicit heap dynamic</a:t>
            </a:r>
          </a:p>
          <a:p>
            <a:pPr eaLnBrk="1" hangingPunct="1"/>
            <a:r>
              <a:rPr lang="en-US" altLang="en-US" sz="2400" smtClean="0"/>
              <a:t>Strong typing means detecting all type errors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5334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chemeClr val="tx2"/>
                </a:solidFill>
              </a:rPr>
              <a:t> Reference:  Memory Layout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276600" y="1219200"/>
            <a:ext cx="4648200" cy="525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32766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3276600" y="2819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3276600" y="1828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295400" y="1219200"/>
            <a:ext cx="17526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000"/>
              <a:t>0x00000000</a:t>
            </a:r>
          </a:p>
          <a:p>
            <a:endParaRPr lang="en-US" altLang="en-US" sz="2000"/>
          </a:p>
          <a:p>
            <a:r>
              <a:rPr lang="en-US" altLang="en-US" sz="2000"/>
              <a:t>0x00400000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0x10000000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0x7fffefff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/>
              <a:t>0xFFFFFFFF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4800600" y="1427163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Reserved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4495800" y="22098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Text Segment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4038600" y="3200400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Data Segment (heap space)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4572000" y="4267200"/>
            <a:ext cx="210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Stack Segment</a:t>
            </a:r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276600" y="4724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V="1">
            <a:off x="6705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V="1">
            <a:off x="4419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54864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479925" y="5451475"/>
            <a:ext cx="2528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Operating</a:t>
            </a:r>
            <a:r>
              <a:rPr lang="en-US" altLang="en-US">
                <a:solidFill>
                  <a:schemeClr val="bg2"/>
                </a:solidFill>
              </a:rPr>
              <a:t> </a:t>
            </a:r>
            <a:r>
              <a:rPr lang="en-US" altLang="en-US" b="1">
                <a:solidFill>
                  <a:schemeClr val="bg2"/>
                </a:solidFill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Used to identify variables and other entities</a:t>
            </a:r>
          </a:p>
          <a:p>
            <a:pPr lvl="2" eaLnBrk="1" hangingPunct="1"/>
            <a:r>
              <a:rPr lang="en-US" altLang="en-US" sz="1900" dirty="0" smtClean="0">
                <a:solidFill>
                  <a:srgbClr val="FF0000"/>
                </a:solidFill>
              </a:rPr>
              <a:t>Identifiers</a:t>
            </a:r>
            <a:r>
              <a:rPr lang="en-US" altLang="en-US" sz="1900" dirty="0" smtClean="0"/>
              <a:t> (</a:t>
            </a:r>
            <a:r>
              <a:rPr lang="en-US" altLang="en-US" sz="1600" dirty="0" smtClean="0"/>
              <a:t>rules of identifiers in Java/C++?)</a:t>
            </a:r>
          </a:p>
          <a:p>
            <a:pPr eaLnBrk="1" hangingPunct="1"/>
            <a:r>
              <a:rPr lang="en-US" altLang="en-US" sz="2000" dirty="0" smtClean="0"/>
              <a:t>Not all variables have names (</a:t>
            </a:r>
            <a:r>
              <a:rPr lang="en-US" altLang="en-US" sz="2000" dirty="0" smtClean="0"/>
              <a:t>example of </a:t>
            </a:r>
            <a:r>
              <a:rPr lang="en-US" altLang="en-US" sz="2000" dirty="0" smtClean="0">
                <a:solidFill>
                  <a:srgbClr val="FF0000"/>
                </a:solidFill>
              </a:rPr>
              <a:t>nameless</a:t>
            </a:r>
            <a:r>
              <a:rPr lang="en-US" altLang="en-US" sz="2000" dirty="0" smtClean="0"/>
              <a:t> variable?)</a:t>
            </a:r>
            <a:endParaRPr lang="en-US" altLang="en-US" sz="1700" dirty="0" smtClean="0"/>
          </a:p>
          <a:p>
            <a:pPr eaLnBrk="1" hangingPunct="1"/>
            <a:r>
              <a:rPr lang="en-US" altLang="en-US" sz="2000" dirty="0" smtClean="0"/>
              <a:t>Design issues for names:</a:t>
            </a:r>
          </a:p>
          <a:p>
            <a:pPr lvl="2" eaLnBrk="1" hangingPunct="1"/>
            <a:r>
              <a:rPr lang="en-US" altLang="en-US" sz="1900" dirty="0" smtClean="0"/>
              <a:t>Are identifiers </a:t>
            </a:r>
            <a:r>
              <a:rPr lang="en-US" altLang="en-US" sz="1900" dirty="0" smtClean="0">
                <a:solidFill>
                  <a:srgbClr val="FF0000"/>
                </a:solidFill>
              </a:rPr>
              <a:t>case sensitive</a:t>
            </a:r>
            <a:r>
              <a:rPr lang="en-US" altLang="en-US" sz="1900" dirty="0" smtClean="0"/>
              <a:t>? </a:t>
            </a:r>
          </a:p>
          <a:p>
            <a:pPr lvl="3" eaLnBrk="1" hangingPunct="1"/>
            <a:r>
              <a:rPr lang="en-US" altLang="en-US" sz="1600" dirty="0" smtClean="0"/>
              <a:t>Case sensitive: bad in readability </a:t>
            </a:r>
          </a:p>
          <a:p>
            <a:pPr lvl="4" eaLnBrk="1" hangingPunct="1"/>
            <a:r>
              <a:rPr lang="en-US" altLang="en-US" sz="1600" dirty="0" smtClean="0"/>
              <a:t>names that look alike are different</a:t>
            </a:r>
          </a:p>
          <a:p>
            <a:pPr lvl="3" eaLnBrk="1" hangingPunct="1"/>
            <a:r>
              <a:rPr lang="en-US" altLang="en-US" sz="1600" dirty="0" smtClean="0"/>
              <a:t>Names in C-based languages are case sensitive</a:t>
            </a:r>
          </a:p>
          <a:p>
            <a:pPr lvl="3" eaLnBrk="1" hangingPunct="1"/>
            <a:r>
              <a:rPr lang="en-US" altLang="en-US" sz="1600" dirty="0" smtClean="0"/>
              <a:t>Names in most others are not</a:t>
            </a:r>
          </a:p>
          <a:p>
            <a:pPr lvl="3" eaLnBrk="1" hangingPunct="1"/>
            <a:r>
              <a:rPr lang="en-US" altLang="en-US" sz="1600" dirty="0" smtClean="0"/>
              <a:t>Worse in C++, Java and C#: predefined names are mixed case</a:t>
            </a:r>
          </a:p>
          <a:p>
            <a:pPr lvl="4" eaLnBrk="1" hangingPunct="1"/>
            <a:r>
              <a:rPr lang="en-US" altLang="en-US" sz="1600" dirty="0" smtClean="0"/>
              <a:t>(e.g. </a:t>
            </a:r>
            <a:r>
              <a:rPr lang="en-US" altLang="en-US" sz="1600" dirty="0" err="1" smtClean="0"/>
              <a:t>IndexOutOfBoundsException</a:t>
            </a:r>
            <a:r>
              <a:rPr lang="en-US" altLang="en-US" sz="1600" dirty="0" smtClean="0"/>
              <a:t>)</a:t>
            </a:r>
          </a:p>
          <a:p>
            <a:pPr lvl="3" eaLnBrk="1" hangingPunct="1"/>
            <a:r>
              <a:rPr lang="en-US" altLang="en-US" sz="1600" dirty="0" smtClean="0"/>
              <a:t>Who cares? </a:t>
            </a:r>
          </a:p>
          <a:p>
            <a:pPr lvl="2" eaLnBrk="1" hangingPunct="1"/>
            <a:r>
              <a:rPr lang="en-US" altLang="en-US" sz="1900" dirty="0" smtClean="0"/>
              <a:t>Are </a:t>
            </a:r>
            <a:r>
              <a:rPr lang="en-US" altLang="en-US" sz="1900" dirty="0" smtClean="0">
                <a:solidFill>
                  <a:srgbClr val="FF0000"/>
                </a:solidFill>
              </a:rPr>
              <a:t>special characters </a:t>
            </a:r>
            <a:r>
              <a:rPr lang="en-US" altLang="en-US" sz="1900" dirty="0" smtClean="0"/>
              <a:t>allowed?</a:t>
            </a:r>
          </a:p>
          <a:p>
            <a:pPr lvl="3" eaLnBrk="1" hangingPunct="1"/>
            <a:r>
              <a:rPr lang="en-US" altLang="en-US" sz="1600" dirty="0" smtClean="0"/>
              <a:t>PHP: all variable names must begin with special characters ($,…)</a:t>
            </a:r>
          </a:p>
          <a:p>
            <a:pPr lvl="3" eaLnBrk="1" hangingPunct="1"/>
            <a:r>
              <a:rPr lang="en-US" altLang="en-US" sz="1600" dirty="0" smtClean="0"/>
              <a:t>Ruby: variable names that being with @ are instance variables; those that begin with @@ are class variables</a:t>
            </a:r>
          </a:p>
          <a:p>
            <a:pPr lvl="2" eaLnBrk="1" hangingPunct="1"/>
            <a:endParaRPr lang="en-US" altLang="en-US" sz="1600" dirty="0" smtClean="0"/>
          </a:p>
          <a:p>
            <a:pPr lvl="3" eaLnBrk="1" hangingPunct="1"/>
            <a:endParaRPr lang="en-US" altLang="en-US" sz="1600" dirty="0" smtClean="0"/>
          </a:p>
          <a:p>
            <a:pPr lvl="2" eaLnBrk="1" hangingPunct="1">
              <a:buFontTx/>
              <a:buNone/>
            </a:pPr>
            <a:endParaRPr lang="en-US" altLang="en-US" sz="1900" dirty="0" smtClean="0"/>
          </a:p>
          <a:p>
            <a:pPr lvl="1" eaLnBrk="1" hangingPunct="1"/>
            <a:endParaRPr lang="en-US" alt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Names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Design issues for names</a:t>
            </a:r>
          </a:p>
          <a:p>
            <a:pPr lvl="2" eaLnBrk="1" hangingPunct="1"/>
            <a:r>
              <a:rPr lang="en-US" altLang="en-US" sz="1900" dirty="0" smtClean="0"/>
              <a:t>Are special words </a:t>
            </a:r>
            <a:r>
              <a:rPr lang="en-US" altLang="en-US" sz="1900" dirty="0" smtClean="0">
                <a:solidFill>
                  <a:srgbClr val="FF0000"/>
                </a:solidFill>
              </a:rPr>
              <a:t>reserved words </a:t>
            </a:r>
            <a:r>
              <a:rPr lang="en-US" altLang="en-US" sz="1900" dirty="0" smtClean="0"/>
              <a:t>or </a:t>
            </a:r>
            <a:r>
              <a:rPr lang="en-US" altLang="en-US" sz="1900" dirty="0" smtClean="0">
                <a:solidFill>
                  <a:srgbClr val="FF0000"/>
                </a:solidFill>
              </a:rPr>
              <a:t>keywords</a:t>
            </a:r>
            <a:r>
              <a:rPr lang="en-US" altLang="en-US" sz="1900" dirty="0" smtClean="0"/>
              <a:t>?</a:t>
            </a:r>
          </a:p>
          <a:p>
            <a:pPr lvl="3" eaLnBrk="1" hangingPunct="1"/>
            <a:r>
              <a:rPr lang="en-US" altLang="en-US" sz="1600" dirty="0" smtClean="0"/>
              <a:t>Special words: aid to readability; use to separate statements</a:t>
            </a:r>
          </a:p>
          <a:p>
            <a:pPr lvl="3" eaLnBrk="1" hangingPunct="1"/>
            <a:r>
              <a:rPr lang="en-US" altLang="en-US" sz="1600" dirty="0" smtClean="0"/>
              <a:t>Keywords: special only in certain contexts (e.g. FORTRAN)</a:t>
            </a:r>
          </a:p>
          <a:p>
            <a:pPr lvl="3" eaLnBrk="1" hangingPunct="1"/>
            <a:r>
              <a:rPr lang="en-US" altLang="en-US" sz="1600" dirty="0" smtClean="0"/>
              <a:t>Reserved words: a special word that cannot be used as a user-defined name</a:t>
            </a:r>
          </a:p>
          <a:p>
            <a:pPr lvl="4" eaLnBrk="1" hangingPunct="1"/>
            <a:r>
              <a:rPr lang="en-US" altLang="en-US" sz="1600" dirty="0" smtClean="0"/>
              <a:t>Too many reserved words may cause confusion (COBOL: more than 300 reserved words)  </a:t>
            </a:r>
            <a:endParaRPr lang="en-US" altLang="en-US" sz="1300" dirty="0" smtClean="0"/>
          </a:p>
          <a:p>
            <a:pPr lvl="3" eaLnBrk="1" hangingPunct="1"/>
            <a:r>
              <a:rPr lang="en-US" altLang="en-US" sz="1600" dirty="0" smtClean="0"/>
              <a:t>Java: reserved keywords</a:t>
            </a:r>
            <a:endParaRPr lang="en-US" altLang="en-US" sz="1900" dirty="0" smtClean="0"/>
          </a:p>
          <a:p>
            <a:pPr lvl="2" eaLnBrk="1" hangingPunct="1"/>
            <a:r>
              <a:rPr lang="en-US" altLang="en-US" sz="1900" dirty="0" smtClean="0"/>
              <a:t>Do identifiers have </a:t>
            </a:r>
            <a:r>
              <a:rPr lang="en-US" altLang="en-US" sz="1900" dirty="0" smtClean="0">
                <a:solidFill>
                  <a:srgbClr val="FF0000"/>
                </a:solidFill>
              </a:rPr>
              <a:t>limited or unlimited length</a:t>
            </a:r>
            <a:r>
              <a:rPr lang="en-US" altLang="en-US" sz="1900" dirty="0" smtClean="0"/>
              <a:t>?</a:t>
            </a:r>
          </a:p>
          <a:p>
            <a:pPr lvl="3" eaLnBrk="1" hangingPunct="1"/>
            <a:r>
              <a:rPr lang="en-US" altLang="en-US" sz="1600" dirty="0" smtClean="0"/>
              <a:t>If too short, they cannot be connotative</a:t>
            </a:r>
          </a:p>
          <a:p>
            <a:pPr lvl="3" eaLnBrk="1" hangingPunct="1"/>
            <a:r>
              <a:rPr lang="en-US" altLang="en-US" sz="1600" dirty="0" smtClean="0"/>
              <a:t>Language examples:</a:t>
            </a:r>
          </a:p>
          <a:p>
            <a:pPr lvl="4" eaLnBrk="1" hangingPunct="1"/>
            <a:r>
              <a:rPr lang="en-US" altLang="en-US" sz="1600" dirty="0" smtClean="0"/>
              <a:t>FORTRAN 95: maximum of 31</a:t>
            </a:r>
          </a:p>
          <a:p>
            <a:pPr lvl="4" eaLnBrk="1" hangingPunct="1"/>
            <a:r>
              <a:rPr lang="en-US" altLang="en-US" sz="1600" dirty="0" smtClean="0"/>
              <a:t>C99: no limit but only the first 63 are significant; also, external names are limited to a maximum of 31</a:t>
            </a:r>
          </a:p>
          <a:p>
            <a:pPr lvl="4" eaLnBrk="1" hangingPunct="1"/>
            <a:r>
              <a:rPr lang="en-US" altLang="en-US" sz="1600" dirty="0" smtClean="0"/>
              <a:t>C#, Ada, and Java: no limit, and all are significant</a:t>
            </a:r>
          </a:p>
          <a:p>
            <a:pPr lvl="4" eaLnBrk="1" hangingPunct="1"/>
            <a:r>
              <a:rPr lang="en-US" altLang="en-US" sz="1600" dirty="0" smtClean="0"/>
              <a:t>C++: no limit, but implementers often impose one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Address 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Address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/>
              <a:t>-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memory address </a:t>
            </a:r>
            <a:r>
              <a:rPr lang="en-US" altLang="en-US" sz="2400" dirty="0" smtClean="0"/>
              <a:t>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variable may have </a:t>
            </a:r>
            <a:r>
              <a:rPr lang="en-US" altLang="en-US" sz="2000" dirty="0" smtClean="0">
                <a:solidFill>
                  <a:srgbClr val="FF0000"/>
                </a:solidFill>
              </a:rPr>
              <a:t>different addresses at different times during execution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 smtClean="0"/>
              <a:t>Example for </a:t>
            </a:r>
            <a:r>
              <a:rPr lang="en-US" altLang="en-US" sz="1700" dirty="0" smtClean="0"/>
              <a:t>illustration (local variable in a function)</a:t>
            </a: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variable may have </a:t>
            </a:r>
            <a:r>
              <a:rPr lang="en-US" altLang="en-US" sz="2000" dirty="0" smtClean="0">
                <a:solidFill>
                  <a:srgbClr val="FF0000"/>
                </a:solidFill>
              </a:rPr>
              <a:t>different addresses at different places in a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 smtClean="0"/>
              <a:t>Example for </a:t>
            </a:r>
            <a:r>
              <a:rPr lang="en-US" altLang="en-US" sz="1700" dirty="0" smtClean="0"/>
              <a:t>illustration (scoping)</a:t>
            </a: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two variable names can be used to access the same memory location, they are called </a:t>
            </a:r>
            <a:r>
              <a:rPr lang="en-US" altLang="en-US" sz="2000" dirty="0" smtClean="0">
                <a:solidFill>
                  <a:srgbClr val="FF0000"/>
                </a:solidFill>
              </a:rPr>
              <a:t>aliases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Aliases are created via pointers, reference variables, etc.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Aliases are harmful to readability</a:t>
            </a:r>
            <a:r>
              <a:rPr lang="en-US" altLang="en-US" dirty="0" smtClean="0"/>
              <a:t> 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illustration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/>
          <a:lstStyle/>
          <a:p>
            <a:r>
              <a:rPr lang="en-US" dirty="0" smtClean="0"/>
              <a:t>FORTRAN 77 Equivalence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     Test program for aliases</a:t>
            </a:r>
          </a:p>
          <a:p>
            <a:pPr marL="0" indent="0">
              <a:buNone/>
            </a:pPr>
            <a:r>
              <a:rPr lang="en-US" sz="2000" dirty="0" smtClean="0"/>
              <a:t>      	Integer </a:t>
            </a:r>
            <a:r>
              <a:rPr lang="en-US" sz="2000" dirty="0" err="1" smtClean="0"/>
              <a:t>i,j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	Equivalence (i, j)</a:t>
            </a:r>
          </a:p>
          <a:p>
            <a:pPr marL="0" indent="0">
              <a:buNone/>
            </a:pPr>
            <a:r>
              <a:rPr lang="en-US" sz="2000" dirty="0" smtClean="0"/>
              <a:t>      	i = 1</a:t>
            </a:r>
          </a:p>
          <a:p>
            <a:pPr marL="0" indent="0">
              <a:buNone/>
            </a:pPr>
            <a:r>
              <a:rPr lang="en-US" sz="2000" dirty="0" smtClean="0"/>
              <a:t> 10   	Print *, '10: i = ', i, ', j = ', j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j = 2</a:t>
            </a:r>
          </a:p>
          <a:p>
            <a:pPr marL="0" indent="0">
              <a:buNone/>
            </a:pPr>
            <a:r>
              <a:rPr lang="en-US" sz="2000" dirty="0" smtClean="0"/>
              <a:t> 20   	Print *, '20: i = ', i, ', j = ', j</a:t>
            </a:r>
          </a:p>
          <a:p>
            <a:pPr marL="0" indent="0">
              <a:buNone/>
            </a:pPr>
            <a:r>
              <a:rPr lang="en-US" sz="2000" dirty="0" smtClean="0"/>
              <a:t>	End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Output: </a:t>
            </a:r>
          </a:p>
          <a:p>
            <a:pPr marL="0" indent="0">
              <a:buNone/>
            </a:pPr>
            <a:r>
              <a:rPr lang="en-US" sz="2000" dirty="0" smtClean="0"/>
              <a:t> 10: i =   1, j =   1</a:t>
            </a:r>
          </a:p>
          <a:p>
            <a:pPr marL="0" indent="0">
              <a:buNone/>
            </a:pPr>
            <a:r>
              <a:rPr lang="en-US" sz="2000" dirty="0" smtClean="0"/>
              <a:t> 20: i =   2, j = 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Value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Value - the contents of the location with which the variable is associated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- The </a:t>
            </a:r>
            <a:r>
              <a:rPr lang="en-US" altLang="en-US" dirty="0" smtClean="0">
                <a:solidFill>
                  <a:srgbClr val="FF0000"/>
                </a:solidFill>
              </a:rPr>
              <a:t>l-value</a:t>
            </a:r>
            <a:r>
              <a:rPr lang="en-US" altLang="en-US" dirty="0" smtClean="0"/>
              <a:t> of a variable is its address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- The </a:t>
            </a:r>
            <a:r>
              <a:rPr lang="en-US" altLang="en-US" dirty="0" err="1" smtClean="0">
                <a:solidFill>
                  <a:srgbClr val="FF0000"/>
                </a:solidFill>
              </a:rPr>
              <a:t>r-value</a:t>
            </a:r>
            <a:r>
              <a:rPr lang="en-US" altLang="en-US" dirty="0" smtClean="0"/>
              <a:t> of a variable is its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C++ 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*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= &amp;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 and Binding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determines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range of values </a:t>
            </a:r>
            <a:r>
              <a:rPr lang="en-US" altLang="en-US" sz="2000" dirty="0" smtClean="0"/>
              <a:t>of variables and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set of operations</a:t>
            </a:r>
            <a:r>
              <a:rPr lang="en-US" altLang="en-US" sz="2000" dirty="0" smtClean="0"/>
              <a:t> that are defined for values of that type;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in the case of floating point, type also determines the 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Types can be explicitly declared (e.g. C++, Java) or implicitly declared (e.g. BASIC, </a:t>
            </a:r>
            <a:r>
              <a:rPr lang="en-US" altLang="en-US" sz="2000" dirty="0" smtClean="0"/>
              <a:t>PERL, Python)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Concept of Binding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 An association between an attribute and an entity, or between an operation and a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dirty="0" smtClean="0">
                <a:solidFill>
                  <a:srgbClr val="FF0000"/>
                </a:solidFill>
              </a:rPr>
              <a:t>Binding time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is the time at which a binding takes place.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Language design time (e.g. operator symbol to operation)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Language implementation time (e.g. float to representation)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Compile time (e.g. in Java bind a variable to a type)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Load time (e.g. bind a C++ static variable to a memory cell)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Run time (e.g. bind a local variable to a memory cell)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9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1887</TotalTime>
  <Words>2031</Words>
  <Application>Microsoft Office PowerPoint</Application>
  <PresentationFormat>On-screen Show (4:3)</PresentationFormat>
  <Paragraphs>327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Times</vt:lpstr>
      <vt:lpstr>Lucida Sans Unicode</vt:lpstr>
      <vt:lpstr>Arial</vt:lpstr>
      <vt:lpstr>Courier New</vt:lpstr>
      <vt:lpstr>Helvetica</vt:lpstr>
      <vt:lpstr>1_sebesta</vt:lpstr>
      <vt:lpstr>Custom Design</vt:lpstr>
      <vt:lpstr> </vt:lpstr>
      <vt:lpstr>Lecture 3: Names, Bindings and Scoping</vt:lpstr>
      <vt:lpstr>Introduction</vt:lpstr>
      <vt:lpstr>Names</vt:lpstr>
      <vt:lpstr>Names (cont.)</vt:lpstr>
      <vt:lpstr>Address  </vt:lpstr>
      <vt:lpstr>FORTRAN 77 Equivalence statement</vt:lpstr>
      <vt:lpstr>Value</vt:lpstr>
      <vt:lpstr>Type and Binding</vt:lpstr>
      <vt:lpstr>Static and Dynamic Binding</vt:lpstr>
      <vt:lpstr>Type Declarations</vt:lpstr>
      <vt:lpstr>Dynamic Type Binding</vt:lpstr>
      <vt:lpstr>Type Inference</vt:lpstr>
      <vt:lpstr>Declaration vs. Binding</vt:lpstr>
      <vt:lpstr>Storage Bindings and Lifetime</vt:lpstr>
      <vt:lpstr>Categories of Variables by Lifetime</vt:lpstr>
      <vt:lpstr>Categories of Variables by Lifetimes</vt:lpstr>
      <vt:lpstr>Notes on Categories of Variables</vt:lpstr>
      <vt:lpstr>Scope</vt:lpstr>
      <vt:lpstr>Static Scope </vt:lpstr>
      <vt:lpstr>Blocks  </vt:lpstr>
      <vt:lpstr>Scope declaration</vt:lpstr>
      <vt:lpstr>Global Scope</vt:lpstr>
      <vt:lpstr>Scope Example in Python</vt:lpstr>
      <vt:lpstr>Static Scoping vs. Dynamic Scoping</vt:lpstr>
      <vt:lpstr>Evaluation of Static Scoping  </vt:lpstr>
      <vt:lpstr>Evaluation of Dynamic Scoping</vt:lpstr>
      <vt:lpstr>Scope and Lifetime</vt:lpstr>
      <vt:lpstr>Named Constants</vt:lpstr>
      <vt:lpstr>Summary</vt:lpstr>
      <vt:lpstr>PowerPoint Presentation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64</cp:revision>
  <dcterms:created xsi:type="dcterms:W3CDTF">2003-08-01T12:29:19Z</dcterms:created>
  <dcterms:modified xsi:type="dcterms:W3CDTF">2016-03-08T21:44:01Z</dcterms:modified>
</cp:coreProperties>
</file>