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63"/>
  </p:notesMasterIdLst>
  <p:handoutMasterIdLst>
    <p:handoutMasterId r:id="rId64"/>
  </p:handoutMasterIdLst>
  <p:sldIdLst>
    <p:sldId id="383" r:id="rId2"/>
    <p:sldId id="375" r:id="rId3"/>
    <p:sldId id="259" r:id="rId4"/>
    <p:sldId id="261" r:id="rId5"/>
    <p:sldId id="342" r:id="rId6"/>
    <p:sldId id="262" r:id="rId7"/>
    <p:sldId id="265" r:id="rId8"/>
    <p:sldId id="343" r:id="rId9"/>
    <p:sldId id="363" r:id="rId10"/>
    <p:sldId id="266" r:id="rId11"/>
    <p:sldId id="269" r:id="rId12"/>
    <p:sldId id="376" r:id="rId13"/>
    <p:sldId id="275" r:id="rId14"/>
    <p:sldId id="276" r:id="rId15"/>
    <p:sldId id="278" r:id="rId16"/>
    <p:sldId id="279" r:id="rId17"/>
    <p:sldId id="284" r:id="rId18"/>
    <p:sldId id="286" r:id="rId19"/>
    <p:sldId id="287" r:id="rId20"/>
    <p:sldId id="288" r:id="rId21"/>
    <p:sldId id="377" r:id="rId22"/>
    <p:sldId id="344" r:id="rId23"/>
    <p:sldId id="378" r:id="rId24"/>
    <p:sldId id="374" r:id="rId25"/>
    <p:sldId id="296" r:id="rId26"/>
    <p:sldId id="379" r:id="rId27"/>
    <p:sldId id="380" r:id="rId28"/>
    <p:sldId id="381" r:id="rId29"/>
    <p:sldId id="297" r:id="rId30"/>
    <p:sldId id="299" r:id="rId31"/>
    <p:sldId id="304" r:id="rId32"/>
    <p:sldId id="305" r:id="rId33"/>
    <p:sldId id="382" r:id="rId34"/>
    <p:sldId id="306" r:id="rId35"/>
    <p:sldId id="350" r:id="rId36"/>
    <p:sldId id="313" r:id="rId37"/>
    <p:sldId id="354" r:id="rId38"/>
    <p:sldId id="356" r:id="rId39"/>
    <p:sldId id="358" r:id="rId40"/>
    <p:sldId id="323" r:id="rId41"/>
    <p:sldId id="327" r:id="rId42"/>
    <p:sldId id="386" r:id="rId43"/>
    <p:sldId id="387" r:id="rId44"/>
    <p:sldId id="388" r:id="rId45"/>
    <p:sldId id="389" r:id="rId46"/>
    <p:sldId id="332" r:id="rId47"/>
    <p:sldId id="334" r:id="rId48"/>
    <p:sldId id="384" r:id="rId49"/>
    <p:sldId id="385" r:id="rId50"/>
    <p:sldId id="365" r:id="rId51"/>
    <p:sldId id="390" r:id="rId52"/>
    <p:sldId id="391" r:id="rId53"/>
    <p:sldId id="367" r:id="rId54"/>
    <p:sldId id="392" r:id="rId55"/>
    <p:sldId id="369" r:id="rId56"/>
    <p:sldId id="371" r:id="rId57"/>
    <p:sldId id="393" r:id="rId58"/>
    <p:sldId id="394" r:id="rId59"/>
    <p:sldId id="395" r:id="rId60"/>
    <p:sldId id="396" r:id="rId61"/>
    <p:sldId id="362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45" autoAdjust="0"/>
  </p:normalViewPr>
  <p:slideViewPr>
    <p:cSldViewPr>
      <p:cViewPr varScale="1">
        <p:scale>
          <a:sx n="81" d="100"/>
          <a:sy n="81" d="100"/>
        </p:scale>
        <p:origin x="12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D3A479-45B5-443D-B4A4-908D29421B67}" type="datetimeFigureOut">
              <a:rPr lang="en-US" altLang="en-US"/>
              <a:pPr/>
              <a:t>9/9/2019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55D712-5EAB-40DD-BA43-B522090387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388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70B318-D902-46B1-B7BE-F4D175DDFD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7399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3950EFA-C6D7-4D12-B7DB-AB4DF0266129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3DC4A33D-8DEF-4E06-8BE2-AB2C1B2712EC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8830C1B-EFE6-4A5E-B16E-5CCB5C826807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/>
            <a:fld id="{9EE77E18-5E2F-4ADB-A94C-4FB84A03C089}" type="slidenum">
              <a:rPr lang="en-US" altLang="en-US" sz="1200"/>
              <a:pPr algn="r"/>
              <a:t>12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0E6BD3C7-4618-431F-8193-11C95D4A947D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00840865-2DD7-485D-B6D2-811FBC84F6B9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0AD912A-2506-476A-BAB9-CEB10FD27F3E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06B91DF-7FEB-4577-B62C-DB41117F8E37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66954CE1-404B-412E-B539-858A922DE689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068AD60-0FFD-4FE9-977E-2EBD46C2CF62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4C2932FF-8853-44A6-931D-959BE73385EA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19161A4D-2A69-47DE-90EB-0DBA09AF56BF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2E090AB0-8270-4DCD-AD43-9A37D6F4E695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46FB778-BD71-4B7A-B4AF-A57CD6579645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45A1FAE-DAAF-4275-93F8-9CE0697996D0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60E5064E-690B-46AB-B69D-977FBDBC58EF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26E6295-DF98-46E8-B78B-CD4AC9215EE7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0026390A-4137-4710-A8F0-E11639588F17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C7F20B3-8356-490F-B58D-C4274FA42EF6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FF6BA540-63F9-4BE7-A122-01EC21723680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A1DD319-5B0E-4033-96ED-979FF9142442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5D0BA9F1-6115-4E19-AD3E-4FE2BF457CA0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1A5E6C90-3506-4864-981C-5C0871DF4824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FD3FE29-6208-42E6-9849-06B1202BF60F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40E51A7B-8D5F-473E-A71F-C7F4B9EBA92A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1D13AC01-3EF0-4847-B3DA-DB6CC028868A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D8AFBB55-C560-4449-AED7-4810D83E8371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4EC273A-F0E7-4527-A142-D4260F262C39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4687FF27-D40A-4915-A355-FAD3F276594A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094E2F8-AB69-4E7C-8750-4BCA4B82B2F1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0E98767-6777-48D4-BD1C-B853D6A8FB6C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64F4E434-A5AE-419B-990C-EF13BD16BDDD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099D677-EE9F-4E49-8C43-EB68835EB6F6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145D3F7-A787-4841-90C2-EBE9C9EFBFC1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CAB9A2D-2DA3-4A2C-87AF-04D5A578E8D6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1024E778-AE10-429D-8795-8074A400712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18959ED8-661B-4AA8-98F6-25B12E1CA687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01635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2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2081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503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331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869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2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78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200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846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961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3657600" cy="1143000"/>
          </a:xfrm>
        </p:spPr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990600"/>
          </a:xfrm>
        </p:spPr>
        <p:txBody>
          <a:bodyPr/>
          <a:lstStyle/>
          <a:p>
            <a:pPr eaLnBrk="1" hangingPunct="1"/>
            <a:r>
              <a:rPr lang="en-US" altLang="en-US" sz="1800"/>
              <a:t>Copyright © 2012 Addison-Wesley. All rights reserved</a:t>
            </a:r>
            <a:r>
              <a:rPr lang="en-US" altLang="en-US" sz="2000"/>
              <a:t>.</a:t>
            </a:r>
          </a:p>
          <a:p>
            <a:pPr eaLnBrk="1" hangingPunct="1"/>
            <a:endParaRPr lang="en-US" altLang="en-US"/>
          </a:p>
        </p:txBody>
      </p:sp>
      <p:pic>
        <p:nvPicPr>
          <p:cNvPr id="2052" name="Picture 3" descr="pl10co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0"/>
            <a:ext cx="55403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Character </a:t>
            </a:r>
            <a:r>
              <a:rPr lang="en-US" altLang="en-US" dirty="0">
                <a:solidFill>
                  <a:srgbClr val="FF0000"/>
                </a:solidFill>
              </a:rPr>
              <a:t>String</a:t>
            </a:r>
            <a:r>
              <a:rPr lang="en-US" altLang="en-US" dirty="0"/>
              <a:t> Types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Values are sequences of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Design issues: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Is it a primitive type or just a special kind of array?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Should the length of strings be static or dynamic?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Why string type?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Add to </a:t>
            </a:r>
            <a:r>
              <a:rPr lang="en-US" altLang="en-US" sz="2000" dirty="0" err="1"/>
              <a:t>writability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Typical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Assignment and copying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Comparison (=, &gt;, etc.)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Catenation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Substring reference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Pattern matching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Character String Type in Certain Languages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C and C++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Not primitive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Use </a:t>
            </a:r>
            <a:r>
              <a:rPr lang="en-US" altLang="en-US" sz="1800" b="1" dirty="0">
                <a:latin typeface="Courier New" pitchFamily="49" charset="0"/>
              </a:rPr>
              <a:t>char</a:t>
            </a:r>
            <a:r>
              <a:rPr lang="en-US" altLang="en-US" sz="1800" dirty="0"/>
              <a:t> arrays and a library of functions that provide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SNOBOL4 (a string manipulation language)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Primitive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Many operations, including elaborate pattern matching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Fortran and Python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Primitive type with assignment and several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Java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Primitive via the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z="1800" dirty="0"/>
              <a:t>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Perl, JavaScript, Ruby, and PHP, Python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  - </a:t>
            </a:r>
            <a:r>
              <a:rPr lang="en-US" altLang="en-US" sz="1800" dirty="0"/>
              <a:t>Provide built-in pattern matching, using regular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     expressions  </a:t>
            </a:r>
            <a:r>
              <a:rPr lang="en-US" altLang="en-US" sz="1800" dirty="0">
                <a:solidFill>
                  <a:srgbClr val="00B050"/>
                </a:solidFill>
              </a:rPr>
              <a:t>(primitive vs. built-in?) </a:t>
            </a:r>
            <a:r>
              <a:rPr lang="en-US" altLang="en-US" sz="1200" dirty="0">
                <a:solidFill>
                  <a:schemeClr val="tx1"/>
                </a:solidFill>
              </a:rPr>
              <a:t>https://en.wikipedia.org/wiki/Primitive_data_type  -- answers on wiki may  be challenged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String Length Options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i="1" dirty="0">
                <a:solidFill>
                  <a:srgbClr val="FF0000"/>
                </a:solidFill>
              </a:rPr>
              <a:t>Static</a:t>
            </a:r>
            <a:r>
              <a:rPr lang="en-US" altLang="en-US" dirty="0"/>
              <a:t>: COBOL, Java’s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/>
              <a:t> class</a:t>
            </a:r>
            <a:endParaRPr lang="en-US" altLang="en-US" b="1" dirty="0">
              <a:latin typeface="Courier New" pitchFamily="49" charset="0"/>
            </a:endParaRPr>
          </a:p>
          <a:p>
            <a:pPr eaLnBrk="1" hangingPunct="1"/>
            <a:r>
              <a:rPr lang="en-US" altLang="en-US" i="1" dirty="0">
                <a:solidFill>
                  <a:srgbClr val="FF0000"/>
                </a:solidFill>
              </a:rPr>
              <a:t>Limited Dynamic Length</a:t>
            </a:r>
            <a:r>
              <a:rPr lang="en-US" altLang="en-US" dirty="0"/>
              <a:t>: C and C++</a:t>
            </a:r>
          </a:p>
          <a:p>
            <a:pPr lvl="1" eaLnBrk="1" hangingPunct="1"/>
            <a:r>
              <a:rPr lang="en-US" altLang="en-US" dirty="0"/>
              <a:t>In these languages, a special character is used to indicate the end of a string’s characters, rather than maintaining the length</a:t>
            </a:r>
          </a:p>
          <a:p>
            <a:pPr eaLnBrk="1" hangingPunct="1"/>
            <a:r>
              <a:rPr lang="en-US" altLang="en-US" i="1" dirty="0">
                <a:solidFill>
                  <a:srgbClr val="FF0000"/>
                </a:solidFill>
              </a:rPr>
              <a:t>Dynamic</a:t>
            </a:r>
            <a:r>
              <a:rPr lang="en-US" altLang="en-US" dirty="0"/>
              <a:t> (no maximum): SNOBOL4, Perl, JavaScript</a:t>
            </a:r>
          </a:p>
          <a:p>
            <a:pPr eaLnBrk="1" hangingPunct="1"/>
            <a:r>
              <a:rPr lang="en-US" altLang="en-US" dirty="0"/>
              <a:t>Ada supports all three string length options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User-Defined Ordinal Types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An </a:t>
            </a:r>
            <a:r>
              <a:rPr lang="en-US" altLang="en-US" i="1" dirty="0">
                <a:solidFill>
                  <a:srgbClr val="FF0000"/>
                </a:solidFill>
              </a:rPr>
              <a:t>ordinal type </a:t>
            </a:r>
            <a:r>
              <a:rPr lang="en-US" altLang="en-US" dirty="0"/>
              <a:t>is one in which the range of possible values can be easily associated with the set of positive integers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Examples of primitive ordinal types in Java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Boolean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User-defined ordinal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Enumeration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Subrange type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Enumeration Types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All possible values, which are named constants, are provided in the definition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C# example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enum days {mon, tue, wed, thu, fri, sat, sun};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Design issues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Is an enumeration constant allowed to appear in more than one type definition, and if so, how is the type of an occurrence of that constant checked?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Are enumeration values coerced to integer?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Any other type coerced to an enumeration type?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Evaluation of Enumerated Type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Aid to </a:t>
            </a:r>
            <a:r>
              <a:rPr lang="en-US" altLang="en-US" dirty="0">
                <a:solidFill>
                  <a:srgbClr val="FF0000"/>
                </a:solidFill>
              </a:rPr>
              <a:t>readability</a:t>
            </a:r>
            <a:r>
              <a:rPr lang="en-US" altLang="en-US" dirty="0"/>
              <a:t>, e.g., no need to code a color as a number</a:t>
            </a:r>
          </a:p>
          <a:p>
            <a:pPr eaLnBrk="1" hangingPunct="1"/>
            <a:r>
              <a:rPr lang="en-US" altLang="en-US" dirty="0"/>
              <a:t>Aid to </a:t>
            </a:r>
            <a:r>
              <a:rPr lang="en-US" altLang="en-US" dirty="0">
                <a:solidFill>
                  <a:srgbClr val="FF0000"/>
                </a:solidFill>
              </a:rPr>
              <a:t>reliability</a:t>
            </a:r>
            <a:r>
              <a:rPr lang="en-US" altLang="en-US" dirty="0"/>
              <a:t>, e.g., compiler can check: </a:t>
            </a:r>
          </a:p>
          <a:p>
            <a:pPr lvl="1" eaLnBrk="1" hangingPunct="1"/>
            <a:r>
              <a:rPr lang="en-US" altLang="en-US" dirty="0"/>
              <a:t>operations (don’t allow colors to be added) </a:t>
            </a:r>
          </a:p>
          <a:p>
            <a:pPr lvl="1" eaLnBrk="1" hangingPunct="1"/>
            <a:r>
              <a:rPr lang="en-US" altLang="en-US" dirty="0"/>
              <a:t>No enumeration variable can be assigned a value outside its defined range</a:t>
            </a:r>
          </a:p>
          <a:p>
            <a:pPr lvl="1" eaLnBrk="1" hangingPunct="1"/>
            <a:r>
              <a:rPr lang="en-US" altLang="en-US" dirty="0"/>
              <a:t>Ada, C#, and Java 5.0 provide better support for enumeration than C++ because enumeration type variables in these languages are not coerced into integer types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Subrange Types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An ordered contiguous subsequence of an ordinal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Example: 12..18 is a subrange of integer type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Ada’s design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type Days is (mon,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tue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, wed,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thu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fri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, sat, sun);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subtype Weekdays is Days range mon..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fri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subtype Index is Integer range 1..100;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Evaluation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Aid to </a:t>
            </a:r>
            <a:r>
              <a:rPr lang="en-US" altLang="en-US" sz="2000" dirty="0">
                <a:solidFill>
                  <a:srgbClr val="FF0000"/>
                </a:solidFill>
              </a:rPr>
              <a:t>readability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900" dirty="0"/>
              <a:t>Make it clear to the readers that variables of subrange can store only certain range of values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Reliability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900" dirty="0"/>
              <a:t>Assigning a value to a subrange variable that is outside the specified range is detected as an error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Types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52578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An </a:t>
            </a:r>
            <a:r>
              <a:rPr lang="en-US" altLang="en-US" sz="2000" dirty="0">
                <a:solidFill>
                  <a:srgbClr val="FF0000"/>
                </a:solidFill>
              </a:rPr>
              <a:t>array</a:t>
            </a:r>
            <a:r>
              <a:rPr lang="en-US" altLang="en-US" sz="2000" dirty="0"/>
              <a:t> is an aggregate of homogeneous data elements in which an individual element is identified by its position in the aggregate, relative to the first element.</a:t>
            </a:r>
          </a:p>
          <a:p>
            <a:pPr lvl="2" eaLnBrk="1" hangingPunct="1"/>
            <a:r>
              <a:rPr lang="en-US" altLang="en-US" sz="1800" dirty="0"/>
              <a:t>In some (newer) languages array could contain heterogeneous data</a:t>
            </a:r>
          </a:p>
          <a:p>
            <a:pPr lvl="2" eaLnBrk="1" hangingPunct="1"/>
            <a:r>
              <a:rPr lang="en-US" altLang="en-US" sz="1800" dirty="0"/>
              <a:t>tuple (in </a:t>
            </a:r>
            <a:r>
              <a:rPr lang="en-US" altLang="en-US" sz="1800" dirty="0" err="1"/>
              <a:t>Lua</a:t>
            </a:r>
            <a:r>
              <a:rPr lang="en-US" altLang="en-US" sz="1800" dirty="0"/>
              <a:t>, Python, Ruby, …) or list (in Lisp, Prolog, Python …) also possess some features of array</a:t>
            </a:r>
          </a:p>
          <a:p>
            <a:pPr eaLnBrk="1" hangingPunct="1"/>
            <a:r>
              <a:rPr lang="en-US" altLang="en-US" sz="2400" dirty="0"/>
              <a:t>Design Issues</a:t>
            </a:r>
          </a:p>
          <a:p>
            <a:pPr lvl="1" eaLnBrk="1" hangingPunct="1"/>
            <a:r>
              <a:rPr lang="en-US" altLang="en-US" sz="2000" dirty="0"/>
              <a:t>What types are legal for subscripts?</a:t>
            </a:r>
          </a:p>
          <a:p>
            <a:pPr lvl="1" eaLnBrk="1" hangingPunct="1"/>
            <a:r>
              <a:rPr lang="en-US" altLang="en-US" sz="2000" dirty="0"/>
              <a:t>Are subscripting expressions range checked?</a:t>
            </a:r>
          </a:p>
          <a:p>
            <a:pPr lvl="1" eaLnBrk="1" hangingPunct="1"/>
            <a:r>
              <a:rPr lang="en-US" altLang="en-US" sz="2000" dirty="0"/>
              <a:t>When are subscript ranges bound?</a:t>
            </a:r>
          </a:p>
          <a:p>
            <a:pPr lvl="1" eaLnBrk="1" hangingPunct="1"/>
            <a:r>
              <a:rPr lang="en-US" altLang="en-US" sz="2000" dirty="0"/>
              <a:t>When does allocation take place?</a:t>
            </a:r>
          </a:p>
          <a:p>
            <a:pPr lvl="1" eaLnBrk="1" hangingPunct="1"/>
            <a:r>
              <a:rPr lang="en-US" altLang="en-US" sz="2000" dirty="0"/>
              <a:t>What is the maximum number of subscripts?</a:t>
            </a:r>
          </a:p>
          <a:p>
            <a:pPr lvl="1" eaLnBrk="1" hangingPunct="1"/>
            <a:r>
              <a:rPr lang="en-US" altLang="en-US" sz="2000" dirty="0"/>
              <a:t>Can array objects be initialized?</a:t>
            </a:r>
          </a:p>
          <a:p>
            <a:pPr lvl="1" eaLnBrk="1" hangingPunct="1"/>
            <a:r>
              <a:rPr lang="en-US" altLang="en-US" sz="2000" dirty="0"/>
              <a:t>Are any kind of slices supported?</a:t>
            </a:r>
          </a:p>
          <a:p>
            <a:pPr lvl="1" eaLnBrk="1" hangingPunct="1"/>
            <a:endParaRPr lang="en-US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Array Indexing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Indexing</a:t>
            </a:r>
            <a:r>
              <a:rPr lang="en-US" altLang="en-US"/>
              <a:t> (or subscripting) is a mapping from indices to elements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	array_name (index_value_list) </a:t>
            </a:r>
            <a:r>
              <a:rPr lang="en-US" altLang="en-US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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an element</a:t>
            </a:r>
          </a:p>
          <a:p>
            <a:pPr eaLnBrk="1" hangingPunct="1"/>
            <a:r>
              <a:rPr lang="en-US" altLang="en-US"/>
              <a:t>Index Syntax</a:t>
            </a:r>
          </a:p>
          <a:p>
            <a:pPr lvl="1" eaLnBrk="1" hangingPunct="1"/>
            <a:r>
              <a:rPr lang="en-US" altLang="en-US"/>
              <a:t>FORTRAN, PL/I, Ada use parentheses</a:t>
            </a:r>
          </a:p>
          <a:p>
            <a:pPr lvl="2" eaLnBrk="1" hangingPunct="1"/>
            <a:r>
              <a:rPr lang="en-US" altLang="en-US"/>
              <a:t>Ada explicitly uses parentheses to show uniformity between array references and function calls because both are </a:t>
            </a:r>
            <a:r>
              <a:rPr lang="en-US" altLang="en-US" i="1"/>
              <a:t>mappings</a:t>
            </a:r>
          </a:p>
          <a:p>
            <a:pPr lvl="1" eaLnBrk="1" hangingPunct="1"/>
            <a:r>
              <a:rPr lang="en-US" altLang="en-US"/>
              <a:t>Most other languages use brackets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i="1" dirty="0">
                <a:solidFill>
                  <a:srgbClr val="FF0000"/>
                </a:solidFill>
                <a:latin typeface="Lucida Sans Unicode" pitchFamily="34" charset="0"/>
              </a:rPr>
              <a:t>Indexing</a:t>
            </a:r>
            <a:r>
              <a:rPr lang="en-US" altLang="en-US" sz="2800" dirty="0">
                <a:solidFill>
                  <a:schemeClr val="accent2"/>
                </a:solidFill>
                <a:latin typeface="Lucida Sans Unicode" pitchFamily="34" charset="0"/>
              </a:rPr>
              <a:t> (or subscripting) is a mapping from indices to elements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en-US" sz="2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array_name</a:t>
            </a:r>
            <a:r>
              <a:rPr lang="en-US" alt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en-US" sz="2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index_value_list</a:t>
            </a:r>
            <a:r>
              <a:rPr lang="en-US" alt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 </a:t>
            </a:r>
            <a:r>
              <a:rPr lang="en-US" alt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an element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solidFill>
                  <a:schemeClr val="accent2"/>
                </a:solidFill>
                <a:latin typeface="Lucida Sans Unicode" pitchFamily="34" charset="0"/>
              </a:rPr>
              <a:t>Index Syntax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>
                <a:solidFill>
                  <a:schemeClr val="accent2"/>
                </a:solidFill>
                <a:latin typeface="Lucida Sans Unicode" pitchFamily="34" charset="0"/>
              </a:rPr>
              <a:t>FORTRAN, PL/I, Ada use parentheses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100" dirty="0">
                <a:solidFill>
                  <a:srgbClr val="666699"/>
                </a:solidFill>
                <a:latin typeface="Lucida Sans Unicode" pitchFamily="34" charset="0"/>
              </a:rPr>
              <a:t>Ada explicitly uses parentheses to show uniformity between array references and function calls because both are </a:t>
            </a:r>
            <a:r>
              <a:rPr lang="en-US" altLang="en-US" sz="2100" i="1" dirty="0">
                <a:solidFill>
                  <a:srgbClr val="666699"/>
                </a:solidFill>
                <a:latin typeface="Lucida Sans Unicode" pitchFamily="34" charset="0"/>
              </a:rPr>
              <a:t>mappings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>
                <a:solidFill>
                  <a:schemeClr val="accent2"/>
                </a:solidFill>
                <a:latin typeface="Lucida Sans Unicode" pitchFamily="34" charset="0"/>
              </a:rPr>
              <a:t>Most other languages use brackets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Arrays Index (Subscript) Types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FORTRAN, C: integer only</a:t>
            </a:r>
          </a:p>
          <a:p>
            <a:pPr eaLnBrk="1" hangingPunct="1"/>
            <a:r>
              <a:rPr lang="en-US" altLang="en-US" sz="2400"/>
              <a:t>Ada: integer or enumeration (includes Boolean and char)</a:t>
            </a:r>
          </a:p>
          <a:p>
            <a:pPr eaLnBrk="1" hangingPunct="1"/>
            <a:r>
              <a:rPr lang="en-US" altLang="en-US" sz="2400"/>
              <a:t>Java: integer types only</a:t>
            </a:r>
          </a:p>
          <a:p>
            <a:pPr eaLnBrk="1" hangingPunct="1"/>
            <a:r>
              <a:rPr lang="en-US" altLang="en-US" sz="2400"/>
              <a:t>Index range checking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- C, C++, Perl, and Fortran do not specify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range checking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- Java, ML, C# specify range checking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- In Ada, the default is to require range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checking, but it can be turned off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/>
              <a:t>Lecture 4: Data Types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CS4080</a:t>
            </a:r>
          </a:p>
          <a:p>
            <a:r>
              <a:rPr lang="en-US" altLang="en-US" dirty="0"/>
              <a:t>(Chapter 6  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 sz="2800" dirty="0"/>
            </a:br>
            <a:r>
              <a:rPr lang="en-US" altLang="en-US" sz="2800" dirty="0"/>
              <a:t>Subscript Binding and </a:t>
            </a:r>
            <a:r>
              <a:rPr lang="en-US" altLang="en-US" sz="2800" dirty="0">
                <a:solidFill>
                  <a:srgbClr val="FF0000"/>
                </a:solidFill>
              </a:rPr>
              <a:t>Array Categories 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i="1" dirty="0">
                <a:solidFill>
                  <a:srgbClr val="FF0000"/>
                </a:solidFill>
              </a:rPr>
              <a:t>Static</a:t>
            </a:r>
            <a:r>
              <a:rPr lang="en-US" altLang="en-US" sz="2400" dirty="0">
                <a:solidFill>
                  <a:schemeClr val="accent1"/>
                </a:solidFill>
              </a:rPr>
              <a:t>:</a:t>
            </a:r>
            <a:r>
              <a:rPr lang="en-US" altLang="en-US" sz="2400" dirty="0"/>
              <a:t> subscript ranges are statically bound and storage allocation is static (before run-time)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Advantage: efficiency (no dynamic allocation)</a:t>
            </a:r>
          </a:p>
          <a:p>
            <a:pPr lvl="1" eaLnBrk="1" hangingPunct="1"/>
            <a:r>
              <a:rPr lang="en-US" altLang="en-US" sz="2000" dirty="0"/>
              <a:t>Example: C/C++ arrays with </a:t>
            </a:r>
            <a:r>
              <a:rPr lang="en-US" altLang="en-US" sz="2000" i="1" dirty="0"/>
              <a:t>static</a:t>
            </a:r>
            <a:r>
              <a:rPr lang="en-US" altLang="en-US" sz="2000" dirty="0"/>
              <a:t> modifier</a:t>
            </a:r>
          </a:p>
          <a:p>
            <a:pPr lvl="1" eaLnBrk="1" hangingPunct="1">
              <a:buFontTx/>
              <a:buNone/>
            </a:pPr>
            <a:r>
              <a:rPr lang="en-US" altLang="en-US" sz="2000" dirty="0"/>
              <a:t>	static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data[3] = {2, 3, 4};</a:t>
            </a:r>
          </a:p>
          <a:p>
            <a:pPr eaLnBrk="1" hangingPunct="1"/>
            <a:r>
              <a:rPr lang="en-US" altLang="en-US" sz="2400" i="1" dirty="0">
                <a:solidFill>
                  <a:srgbClr val="FF0000"/>
                </a:solidFill>
              </a:rPr>
              <a:t>Fixed stack-dynamic</a:t>
            </a:r>
            <a:r>
              <a:rPr lang="en-US" altLang="en-US" sz="2400" dirty="0"/>
              <a:t>: subscript ranges are statically bound, but the allocation is done at declaration time</a:t>
            </a:r>
          </a:p>
          <a:p>
            <a:pPr lvl="1" eaLnBrk="1" hangingPunct="1"/>
            <a:r>
              <a:rPr lang="en-US" altLang="en-US" sz="2000" dirty="0"/>
              <a:t>Advantage: space efficiency </a:t>
            </a:r>
          </a:p>
          <a:p>
            <a:pPr lvl="1" eaLnBrk="1" hangingPunct="1"/>
            <a:r>
              <a:rPr lang="en-US" altLang="en-US" sz="2000" dirty="0"/>
              <a:t>Example: C/C++ arrays without static modifier</a:t>
            </a:r>
          </a:p>
          <a:p>
            <a:pPr lvl="1" eaLnBrk="1" hangingPunct="1"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values[3] = {4, 5, 6};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br>
              <a:rPr lang="en-US" altLang="en-US" sz="2800"/>
            </a:br>
            <a:r>
              <a:rPr lang="en-US" altLang="en-US" sz="2800"/>
              <a:t>Subscript Binding and Array Categories 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i="1" dirty="0">
                <a:solidFill>
                  <a:srgbClr val="FF0000"/>
                </a:solidFill>
              </a:rPr>
              <a:t>Stack-dynamic</a:t>
            </a:r>
            <a:r>
              <a:rPr lang="en-US" altLang="en-US" sz="2400" dirty="0"/>
              <a:t>: subscript ranges are dynamically bound and the storage allocation is dynamic (done at run-time)</a:t>
            </a:r>
          </a:p>
          <a:p>
            <a:pPr lvl="1" eaLnBrk="1" hangingPunct="1"/>
            <a:r>
              <a:rPr lang="en-US" altLang="en-US" sz="2000" dirty="0"/>
              <a:t>Advantage: flexibility (the size of an array need not be known until the array is to be used)</a:t>
            </a:r>
          </a:p>
          <a:p>
            <a:pPr lvl="1" eaLnBrk="1" hangingPunct="1"/>
            <a:r>
              <a:rPr lang="en-US" altLang="en-US" sz="2000" dirty="0"/>
              <a:t>Example: Ada</a:t>
            </a:r>
          </a:p>
          <a:p>
            <a:pPr lvl="2" eaLnBrk="1" hangingPunct="1">
              <a:buFontTx/>
              <a:buNone/>
            </a:pPr>
            <a:r>
              <a:rPr lang="en-US" altLang="en-US" sz="1700" dirty="0"/>
              <a:t>	get (Len);</a:t>
            </a:r>
          </a:p>
          <a:p>
            <a:pPr lvl="2" eaLnBrk="1" hangingPunct="1">
              <a:buFontTx/>
              <a:buNone/>
            </a:pPr>
            <a:r>
              <a:rPr lang="en-US" altLang="en-US" sz="1700" dirty="0"/>
              <a:t>	declare </a:t>
            </a:r>
          </a:p>
          <a:p>
            <a:pPr lvl="2" eaLnBrk="1" hangingPunct="1">
              <a:buFontTx/>
              <a:buNone/>
            </a:pPr>
            <a:r>
              <a:rPr lang="en-US" altLang="en-US" sz="1700" dirty="0"/>
              <a:t>		List : array (1..Len) of Integer;</a:t>
            </a:r>
          </a:p>
          <a:p>
            <a:pPr lvl="2" eaLnBrk="1" hangingPunct="1">
              <a:buFontTx/>
              <a:buNone/>
            </a:pPr>
            <a:r>
              <a:rPr lang="en-US" altLang="en-US" sz="1700" dirty="0"/>
              <a:t>	begin </a:t>
            </a:r>
          </a:p>
          <a:p>
            <a:pPr lvl="2" eaLnBrk="1" hangingPunct="1">
              <a:buFontTx/>
              <a:buNone/>
            </a:pPr>
            <a:r>
              <a:rPr lang="en-US" altLang="en-US" sz="1700" dirty="0"/>
              <a:t>	… </a:t>
            </a:r>
          </a:p>
          <a:p>
            <a:pPr lvl="2" eaLnBrk="1" hangingPunct="1">
              <a:buFontTx/>
              <a:buNone/>
            </a:pPr>
            <a:r>
              <a:rPr lang="en-US" altLang="en-US" sz="1700" dirty="0"/>
              <a:t>	end;</a:t>
            </a:r>
          </a:p>
          <a:p>
            <a:pPr lvl="1" eaLnBrk="1" hangingPunct="1"/>
            <a:r>
              <a:rPr lang="en-US" altLang="en-US" sz="2000" dirty="0"/>
              <a:t>Question: Does C++support stack-dynamic arrays?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br>
              <a:rPr lang="en-US" altLang="en-US" sz="2800"/>
            </a:br>
            <a:r>
              <a:rPr lang="en-US" altLang="en-US" sz="2800"/>
              <a:t>Subscript Binding and Array Categories 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153400" cy="4953000"/>
          </a:xfrm>
        </p:spPr>
        <p:txBody>
          <a:bodyPr/>
          <a:lstStyle/>
          <a:p>
            <a:pPr eaLnBrk="1" hangingPunct="1"/>
            <a:r>
              <a:rPr lang="en-US" altLang="en-US" sz="2000" i="1" dirty="0">
                <a:solidFill>
                  <a:srgbClr val="FF0000"/>
                </a:solidFill>
              </a:rPr>
              <a:t>Fixed heap-dynamic</a:t>
            </a:r>
            <a:r>
              <a:rPr lang="en-US" altLang="en-US" sz="2000" dirty="0"/>
              <a:t>: similar to fixed stack-dynamic: storage binding is dynamic but fixed after allocation (i.e., binding is done when requested and storage is allocated from heap, not stack)</a:t>
            </a:r>
          </a:p>
          <a:p>
            <a:pPr lvl="1" eaLnBrk="1" hangingPunct="1"/>
            <a:r>
              <a:rPr lang="en-US" altLang="en-US" sz="1600" dirty="0"/>
              <a:t>C++ : using new/delete to allocate/deallocate from the heap</a:t>
            </a:r>
          </a:p>
          <a:p>
            <a:pPr lvl="1" eaLnBrk="1" hangingPunct="1"/>
            <a:r>
              <a:rPr lang="en-US" altLang="en-US" sz="1600" dirty="0"/>
              <a:t>Java arrays: fixed heap dynamic arrays</a:t>
            </a:r>
          </a:p>
          <a:p>
            <a:pPr lvl="1" eaLnBrk="1" hangingPunct="1"/>
            <a:r>
              <a:rPr lang="en-US" altLang="en-US" sz="1600" dirty="0"/>
              <a:t> C#: </a:t>
            </a:r>
            <a:r>
              <a:rPr lang="en-US" altLang="en-US" sz="1600" dirty="0" err="1"/>
              <a:t>ArrayList</a:t>
            </a:r>
            <a:endParaRPr lang="en-US" altLang="en-US" sz="1600" dirty="0"/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Heap-dynamic</a:t>
            </a:r>
            <a:r>
              <a:rPr lang="en-US" altLang="en-US" sz="2000" dirty="0"/>
              <a:t>: binding of subscript ranges and storage allocation is dynamic and can change any number of times</a:t>
            </a:r>
          </a:p>
          <a:p>
            <a:pPr lvl="1" eaLnBrk="1" hangingPunct="1"/>
            <a:r>
              <a:rPr lang="en-US" altLang="en-US" sz="1800" dirty="0"/>
              <a:t>Advantage: flexibility (arrays can grow or shrink during program execution)</a:t>
            </a:r>
          </a:p>
          <a:p>
            <a:pPr lvl="1" eaLnBrk="1" hangingPunct="1"/>
            <a:r>
              <a:rPr lang="en-US" altLang="en-US" sz="1800" dirty="0"/>
              <a:t>Examples: Perl, JavaScript, Python, and Ruby</a:t>
            </a:r>
          </a:p>
          <a:p>
            <a:pPr lvl="1" eaLnBrk="1" hangingPunct="1">
              <a:buFontTx/>
              <a:buNone/>
            </a:pPr>
            <a:r>
              <a:rPr lang="en-US" altLang="en-US" sz="1800" dirty="0"/>
              <a:t>	Perl: @states = (“Idaho”, “Oregon”, “Nevada”);</a:t>
            </a:r>
          </a:p>
          <a:p>
            <a:pPr lvl="1" eaLnBrk="1" hangingPunct="1">
              <a:buFontTx/>
              <a:buNone/>
            </a:pPr>
            <a:r>
              <a:rPr lang="en-US" altLang="en-US" sz="1800" dirty="0"/>
              <a:t>	Python: values = [1.0, 20, “</a:t>
            </a:r>
            <a:r>
              <a:rPr lang="en-US" altLang="en-US" sz="1800" dirty="0" err="1"/>
              <a:t>abc</a:t>
            </a:r>
            <a:r>
              <a:rPr lang="en-US" altLang="en-US" sz="1800" dirty="0"/>
              <a:t>”]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Heterogeneous Arrays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Traditional arrays are </a:t>
            </a:r>
            <a:r>
              <a:rPr lang="en-US" altLang="en-US" dirty="0">
                <a:solidFill>
                  <a:srgbClr val="FF0000"/>
                </a:solidFill>
              </a:rPr>
              <a:t>homogeneous arrays</a:t>
            </a:r>
          </a:p>
          <a:p>
            <a:pPr lvl="1"/>
            <a:r>
              <a:rPr lang="en-US" altLang="en-US" dirty="0"/>
              <a:t>Elements of the same type</a:t>
            </a:r>
          </a:p>
          <a:p>
            <a:r>
              <a:rPr lang="en-US" altLang="en-US" dirty="0"/>
              <a:t>Some newer languages also support </a:t>
            </a:r>
            <a:r>
              <a:rPr lang="en-US" altLang="en-US" dirty="0">
                <a:solidFill>
                  <a:srgbClr val="FF0000"/>
                </a:solidFill>
              </a:rPr>
              <a:t>heterogeneous arrays</a:t>
            </a:r>
          </a:p>
          <a:p>
            <a:pPr lvl="1"/>
            <a:r>
              <a:rPr lang="en-US" altLang="en-US" dirty="0"/>
              <a:t>Elements need not be of the same type</a:t>
            </a:r>
          </a:p>
          <a:p>
            <a:pPr lvl="1"/>
            <a:r>
              <a:rPr lang="en-US" altLang="en-US" dirty="0"/>
              <a:t>Supported by Perl, Python, JavaScript, Ruby etc.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Initialization 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C-based languages</a:t>
            </a:r>
          </a:p>
          <a:p>
            <a:pPr lvl="1"/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list [] = {1, 3, 5, 7}</a:t>
            </a:r>
          </a:p>
          <a:p>
            <a:pPr lvl="1"/>
            <a:r>
              <a:rPr lang="en-US" altLang="en-US" sz="2000">
                <a:latin typeface="Courier New" pitchFamily="49" charset="0"/>
                <a:cs typeface="Courier New" pitchFamily="49" charset="0"/>
              </a:rPr>
              <a:t>char *names [] = {“Mike”, “Fred”,“Mary Lou”};</a:t>
            </a:r>
          </a:p>
          <a:p>
            <a:r>
              <a:rPr lang="en-US" altLang="en-US">
                <a:latin typeface="Courier New" pitchFamily="49" charset="0"/>
                <a:cs typeface="Courier New" pitchFamily="49" charset="0"/>
              </a:rPr>
              <a:t>Ada</a:t>
            </a:r>
          </a:p>
          <a:p>
            <a:pPr lvl="1"/>
            <a:r>
              <a:rPr lang="en-US" altLang="en-US" sz="2000">
                <a:latin typeface="Courier New" pitchFamily="49" charset="0"/>
                <a:cs typeface="Courier New" pitchFamily="49" charset="0"/>
              </a:rPr>
              <a:t>List : array (1..5) of Integer :=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  (1 =&gt; 17, 3 =&gt; 34, others =&gt; 0);</a:t>
            </a:r>
          </a:p>
          <a:p>
            <a:r>
              <a:rPr lang="en-US" altLang="en-US">
                <a:latin typeface="Courier New" pitchFamily="49" charset="0"/>
                <a:cs typeface="Courier New" pitchFamily="49" charset="0"/>
              </a:rPr>
              <a:t>Python</a:t>
            </a:r>
          </a:p>
          <a:p>
            <a:pPr lvl="1"/>
            <a:r>
              <a:rPr lang="en-US" altLang="en-US">
                <a:latin typeface="Courier New" pitchFamily="49" charset="0"/>
                <a:cs typeface="Courier New" pitchFamily="49" charset="0"/>
              </a:rPr>
              <a:t>List comprehensions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list = [x ** 2 for x in range(12) if x % 3 == 0]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2000">
                <a:cs typeface="Courier New" pitchFamily="49" charset="0"/>
              </a:rPr>
              <a:t>puts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[0, 9, 36, 81]</a:t>
            </a:r>
            <a:r>
              <a:rPr lang="en-US" altLang="en-US" sz="2000">
                <a:cs typeface="Courier New" pitchFamily="49" charset="0"/>
              </a:rPr>
              <a:t> in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list</a:t>
            </a:r>
          </a:p>
          <a:p>
            <a:pPr lvl="1"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Arrays </a:t>
            </a:r>
            <a:r>
              <a:rPr lang="en-US" altLang="en-US" dirty="0">
                <a:solidFill>
                  <a:srgbClr val="FF0000"/>
                </a:solidFill>
              </a:rPr>
              <a:t>Operations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APL provides the most powerful array processing operations for vectors and matrixes as well as unary operators (for example, to reverse column elements)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Ada allows array assignment but also catenation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Python’s array assignments, but they are only reference changes. Python also supports array catenation and element membership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Ruby also provides array catenation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Fortran provides </a:t>
            </a:r>
            <a:r>
              <a:rPr lang="en-US" altLang="en-US" sz="2400" i="1"/>
              <a:t>elemental</a:t>
            </a:r>
            <a:r>
              <a:rPr lang="en-US" altLang="en-US" sz="2400"/>
              <a:t> operations because they are between pairs of array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For example, + operator between two arrays results in an array of the sums of the element pairs of the two arrays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Implementation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4876800"/>
          </a:xfrm>
        </p:spPr>
        <p:txBody>
          <a:bodyPr/>
          <a:lstStyle/>
          <a:p>
            <a:r>
              <a:rPr lang="en-US" altLang="en-US" sz="2400"/>
              <a:t>Memory allocation for 1D (homogeneous) arrays</a:t>
            </a:r>
          </a:p>
          <a:p>
            <a:pPr lvl="1"/>
            <a:r>
              <a:rPr lang="en-US" altLang="en-US" sz="2000"/>
              <a:t>A block of contiguous memory, equal amount of space for each element </a:t>
            </a:r>
          </a:p>
          <a:p>
            <a:pPr lvl="2"/>
            <a:r>
              <a:rPr lang="en-US" altLang="en-US" sz="2000"/>
              <a:t>Address of array: starting memory location</a:t>
            </a:r>
            <a:endParaRPr lang="en-US" altLang="en-US" sz="1600"/>
          </a:p>
          <a:p>
            <a:pPr lvl="3"/>
            <a:r>
              <a:rPr lang="en-US" altLang="en-US" sz="1600"/>
              <a:t>Address of array elements: how to compute? </a:t>
            </a:r>
          </a:p>
          <a:p>
            <a:pPr lvl="4"/>
            <a:r>
              <a:rPr lang="en-US" altLang="en-US" sz="1600"/>
              <a:t>Pointer arithmetic in C/C++</a:t>
            </a:r>
          </a:p>
          <a:p>
            <a:r>
              <a:rPr lang="en-US" altLang="en-US" sz="2400"/>
              <a:t>Multi-dimensional arrays</a:t>
            </a:r>
          </a:p>
          <a:p>
            <a:pPr lvl="1"/>
            <a:r>
              <a:rPr lang="en-US" altLang="en-US" sz="2000"/>
              <a:t>Single block of contiguous memory for all elements </a:t>
            </a:r>
          </a:p>
          <a:p>
            <a:pPr lvl="2"/>
            <a:r>
              <a:rPr lang="en-US" altLang="en-US" sz="1600"/>
              <a:t>Arrays must be rectangular</a:t>
            </a:r>
          </a:p>
          <a:p>
            <a:pPr lvl="2"/>
            <a:r>
              <a:rPr lang="en-US" altLang="en-US" sz="1600"/>
              <a:t>Row majored (most languages) vs. column majored (FORTRAN) </a:t>
            </a:r>
          </a:p>
          <a:p>
            <a:pPr lvl="2"/>
            <a:r>
              <a:rPr lang="en-US" altLang="en-US" sz="1600"/>
              <a:t>Address of array[i][j]: how to compute (assume row-majored)?</a:t>
            </a:r>
          </a:p>
          <a:p>
            <a:pPr lvl="1"/>
            <a:r>
              <a:rPr lang="en-US" altLang="en-US" sz="2000"/>
              <a:t>Implement as arrays of arrays</a:t>
            </a:r>
          </a:p>
          <a:p>
            <a:pPr lvl="2"/>
            <a:r>
              <a:rPr lang="en-US" altLang="en-US" sz="2000"/>
              <a:t>Jagged arrays are possible </a:t>
            </a:r>
          </a:p>
          <a:p>
            <a:pPr lvl="2"/>
            <a:r>
              <a:rPr lang="en-US" altLang="en-US" sz="2000"/>
              <a:t>Array content may be pointer/reference</a:t>
            </a:r>
          </a:p>
          <a:p>
            <a:pPr lvl="2"/>
            <a:endParaRPr lang="en-US" altLang="en-US" sz="2000"/>
          </a:p>
          <a:p>
            <a:pPr lvl="2"/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153400" cy="1143000"/>
          </a:xfrm>
        </p:spPr>
        <p:txBody>
          <a:bodyPr/>
          <a:lstStyle/>
          <a:p>
            <a:r>
              <a:rPr lang="en-US" altLang="en-US"/>
              <a:t>Multidimensional arrays in Java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153400" cy="4572000"/>
          </a:xfrm>
        </p:spPr>
        <p:txBody>
          <a:bodyPr/>
          <a:lstStyle/>
          <a:p>
            <a:r>
              <a:rPr lang="en-US" altLang="en-US"/>
              <a:t>Implemented as arrays of arrays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Support jagged arrays</a:t>
            </a:r>
          </a:p>
          <a:p>
            <a:pPr lvl="1"/>
            <a:r>
              <a:rPr lang="en-US" altLang="en-US"/>
              <a:t>	</a:t>
            </a:r>
            <a:r>
              <a:rPr lang="en-US" altLang="en-US" sz="2300"/>
              <a:t>Jagged arrays: rows with varying number of elements</a:t>
            </a:r>
          </a:p>
          <a:p>
            <a:pPr lvl="2"/>
            <a:r>
              <a:rPr lang="en-US" altLang="en-US" sz="2000"/>
              <a:t>Supported by C,C++, Java etc.</a:t>
            </a:r>
          </a:p>
        </p:txBody>
      </p:sp>
      <p:sp>
        <p:nvSpPr>
          <p:cNvPr id="28676" name="Rectangle 3" hidden="1"/>
          <p:cNvSpPr>
            <a:spLocks noChangeArrowheads="1"/>
          </p:cNvSpPr>
          <p:nvPr/>
        </p:nvSpPr>
        <p:spPr bwMode="auto">
          <a:xfrm>
            <a:off x="1295400" y="2971800"/>
            <a:ext cx="4572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2438400" y="2286000"/>
            <a:ext cx="30480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28678" name="Straight Connector 6"/>
          <p:cNvCxnSpPr>
            <a:cxnSpLocks noChangeShapeType="1"/>
            <a:stCxn id="28677" idx="1"/>
            <a:endCxn id="28677" idx="3"/>
          </p:cNvCxnSpPr>
          <p:nvPr/>
        </p:nvCxnSpPr>
        <p:spPr bwMode="auto">
          <a:xfrm>
            <a:off x="2438400" y="2628900"/>
            <a:ext cx="304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9" name="Straight Arrow Connector 8"/>
          <p:cNvCxnSpPr>
            <a:cxnSpLocks noChangeShapeType="1"/>
          </p:cNvCxnSpPr>
          <p:nvPr/>
        </p:nvCxnSpPr>
        <p:spPr bwMode="auto">
          <a:xfrm>
            <a:off x="1752600" y="2667000"/>
            <a:ext cx="685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0" name="Rectangle 10"/>
          <p:cNvSpPr>
            <a:spLocks noChangeArrowheads="1"/>
          </p:cNvSpPr>
          <p:nvPr/>
        </p:nvSpPr>
        <p:spPr bwMode="auto">
          <a:xfrm>
            <a:off x="3810000" y="2133600"/>
            <a:ext cx="3810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681" name="Rectangle 11"/>
          <p:cNvSpPr>
            <a:spLocks noChangeArrowheads="1"/>
          </p:cNvSpPr>
          <p:nvPr/>
        </p:nvSpPr>
        <p:spPr bwMode="auto">
          <a:xfrm>
            <a:off x="4191000" y="2133600"/>
            <a:ext cx="3810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682" name="Rectangle 12"/>
          <p:cNvSpPr>
            <a:spLocks noChangeArrowheads="1"/>
          </p:cNvSpPr>
          <p:nvPr/>
        </p:nvSpPr>
        <p:spPr bwMode="auto">
          <a:xfrm>
            <a:off x="4572000" y="2133600"/>
            <a:ext cx="3810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683" name="Rectangle 17"/>
          <p:cNvSpPr>
            <a:spLocks noChangeArrowheads="1"/>
          </p:cNvSpPr>
          <p:nvPr/>
        </p:nvSpPr>
        <p:spPr bwMode="auto">
          <a:xfrm>
            <a:off x="3733800" y="2971800"/>
            <a:ext cx="3048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684" name="Rectangle 18"/>
          <p:cNvSpPr>
            <a:spLocks noChangeArrowheads="1"/>
          </p:cNvSpPr>
          <p:nvPr/>
        </p:nvSpPr>
        <p:spPr bwMode="auto">
          <a:xfrm>
            <a:off x="4038600" y="2971800"/>
            <a:ext cx="3810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685" name="Rectangle 20"/>
          <p:cNvSpPr>
            <a:spLocks noChangeArrowheads="1"/>
          </p:cNvSpPr>
          <p:nvPr/>
        </p:nvSpPr>
        <p:spPr bwMode="auto">
          <a:xfrm>
            <a:off x="4419600" y="2971800"/>
            <a:ext cx="3810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28686" name="Straight Arrow Connector 22"/>
          <p:cNvCxnSpPr>
            <a:cxnSpLocks noChangeShapeType="1"/>
          </p:cNvCxnSpPr>
          <p:nvPr/>
        </p:nvCxnSpPr>
        <p:spPr bwMode="auto">
          <a:xfrm flipV="1">
            <a:off x="2743200" y="2286000"/>
            <a:ext cx="9906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7" name="Straight Arrow Connector 24"/>
          <p:cNvCxnSpPr>
            <a:cxnSpLocks noChangeShapeType="1"/>
          </p:cNvCxnSpPr>
          <p:nvPr/>
        </p:nvCxnSpPr>
        <p:spPr bwMode="auto">
          <a:xfrm>
            <a:off x="2743200" y="2819400"/>
            <a:ext cx="9906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Compile-time Descriptors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r>
              <a:rPr lang="en-US" altLang="en-US" sz="2000"/>
              <a:t>Single-dimension arrays	Multi-dimensional arrays</a:t>
            </a:r>
          </a:p>
          <a:p>
            <a:pPr>
              <a:buFontTx/>
              <a:buNone/>
            </a:pPr>
            <a:r>
              <a:rPr lang="en-US" altLang="en-US" sz="2000"/>
              <a:t>					</a:t>
            </a:r>
          </a:p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2438400"/>
          <a:ext cx="2362200" cy="2011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r>
                        <a:rPr lang="en-US" sz="1600" dirty="0"/>
                        <a:t>Element type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r>
                        <a:rPr lang="en-US" sz="1600" dirty="0"/>
                        <a:t>Index type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r>
                        <a:rPr lang="en-US" sz="1600" dirty="0"/>
                        <a:t>Index lower bound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r>
                        <a:rPr lang="en-US" sz="1600" dirty="0"/>
                        <a:t>Index upper bound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r>
                        <a:rPr lang="en-US" sz="1600" dirty="0"/>
                        <a:t>Address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9600" y="2438400"/>
          <a:ext cx="2362200" cy="297180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Mult-dim 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Element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Index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No. of dimensions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Index range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Index range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Slices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slice</a:t>
            </a:r>
            <a:r>
              <a:rPr lang="en-US" altLang="en-US" sz="2400" dirty="0"/>
              <a:t> is some substructure of an array; nothing more than a referencing mechanism</a:t>
            </a:r>
          </a:p>
          <a:p>
            <a:pPr eaLnBrk="1" hangingPunct="1"/>
            <a:r>
              <a:rPr lang="en-US" altLang="en-US" sz="2400" dirty="0"/>
              <a:t>Slices are only useful in languages that have array operations    </a:t>
            </a:r>
          </a:p>
          <a:p>
            <a:pPr eaLnBrk="1" hangingPunct="1"/>
            <a:r>
              <a:rPr lang="en-US" altLang="en-US" sz="2400" dirty="0"/>
              <a:t>Examples</a:t>
            </a:r>
          </a:p>
          <a:p>
            <a:pPr lvl="1" eaLnBrk="1" hangingPunct="1"/>
            <a:r>
              <a:rPr lang="en-US" altLang="en-US" sz="2000" dirty="0"/>
              <a:t>Fortran 95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Integer, Dimension (10) :: Vector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Vector (3:6)</a:t>
            </a:r>
            <a:r>
              <a:rPr lang="en-US" altLang="en-US" sz="2000" dirty="0"/>
              <a:t> is a four element array</a:t>
            </a:r>
          </a:p>
          <a:p>
            <a:pPr lvl="1" eaLnBrk="1" hangingPunct="1"/>
            <a:r>
              <a:rPr lang="en-US" altLang="en-US" sz="2000" dirty="0"/>
              <a:t>Ruby supports slices with the 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slice</a:t>
            </a:r>
            <a:r>
              <a:rPr lang="en-US" altLang="en-US" sz="2000" dirty="0"/>
              <a:t> method</a:t>
            </a:r>
          </a:p>
          <a:p>
            <a:pPr lvl="1" eaLnBrk="1" hangingPunct="1">
              <a:buFontTx/>
              <a:buNone/>
            </a:pP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list.slice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(2, 2) </a:t>
            </a:r>
            <a:r>
              <a:rPr lang="en-US" altLang="en-US" sz="2000" dirty="0"/>
              <a:t>returns the third and fourth elements of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dirty="0"/>
              <a:t>A </a:t>
            </a:r>
            <a:r>
              <a:rPr lang="en-US" altLang="en-US" i="1" dirty="0">
                <a:solidFill>
                  <a:srgbClr val="FF0000"/>
                </a:solidFill>
              </a:rPr>
              <a:t>data type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defines </a:t>
            </a:r>
            <a:r>
              <a:rPr lang="en-US" altLang="en-US" dirty="0">
                <a:solidFill>
                  <a:srgbClr val="00B050"/>
                </a:solidFill>
              </a:rPr>
              <a:t>a collection of data objects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00B050"/>
                </a:solidFill>
              </a:rPr>
              <a:t>a set of predefined operations </a:t>
            </a:r>
            <a:r>
              <a:rPr lang="en-US" altLang="en-US" dirty="0"/>
              <a:t>on those objects</a:t>
            </a:r>
          </a:p>
          <a:p>
            <a:pPr marL="533400" indent="-533400" eaLnBrk="1" hangingPunct="1"/>
            <a:r>
              <a:rPr lang="en-US" altLang="en-US" dirty="0"/>
              <a:t>An </a:t>
            </a:r>
            <a:r>
              <a:rPr lang="en-US" altLang="en-US" i="1" dirty="0">
                <a:solidFill>
                  <a:srgbClr val="FF0000"/>
                </a:solidFill>
              </a:rPr>
              <a:t>object</a:t>
            </a:r>
            <a:r>
              <a:rPr lang="en-US" altLang="en-US" dirty="0"/>
              <a:t> represents an </a:t>
            </a:r>
            <a:r>
              <a:rPr lang="en-US" altLang="en-US" dirty="0">
                <a:solidFill>
                  <a:srgbClr val="00B050"/>
                </a:solidFill>
              </a:rPr>
              <a:t>instance</a:t>
            </a:r>
            <a:r>
              <a:rPr lang="en-US" altLang="en-US" dirty="0"/>
              <a:t> of a user-defined (abstract data) type</a:t>
            </a:r>
          </a:p>
          <a:p>
            <a:pPr marL="533400" indent="-533400" eaLnBrk="1" hangingPunct="1"/>
            <a:r>
              <a:rPr lang="en-US" altLang="en-US" dirty="0"/>
              <a:t>One design issue for all data types: What operations are defined and how are they specified?</a:t>
            </a:r>
          </a:p>
          <a:p>
            <a:pPr marL="533400" indent="-533400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Slices Examples  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62865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Arrays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sz="2400" dirty="0"/>
              <a:t>An </a:t>
            </a:r>
            <a:r>
              <a:rPr lang="en-US" altLang="en-US" sz="2400" i="1" dirty="0">
                <a:solidFill>
                  <a:srgbClr val="FF0000"/>
                </a:solidFill>
              </a:rPr>
              <a:t>associative array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is an unordered collection of data elements that are indexed by an equal number of values called </a:t>
            </a:r>
            <a:r>
              <a:rPr lang="en-US" altLang="en-US" sz="2400" i="1" dirty="0">
                <a:solidFill>
                  <a:srgbClr val="FF0000"/>
                </a:solidFill>
              </a:rPr>
              <a:t>keys</a:t>
            </a:r>
            <a:r>
              <a:rPr lang="en-US" altLang="en-US" sz="2400" i="1" dirty="0"/>
              <a:t> </a:t>
            </a:r>
          </a:p>
          <a:p>
            <a:pPr marL="914400" lvl="1" indent="-457200" eaLnBrk="1" hangingPunct="1"/>
            <a:r>
              <a:rPr lang="en-US" altLang="en-US" sz="2000" dirty="0"/>
              <a:t>User-defined keys must be stored</a:t>
            </a:r>
          </a:p>
          <a:p>
            <a:pPr marL="533400" indent="-533400" eaLnBrk="1" hangingPunct="1"/>
            <a:r>
              <a:rPr lang="en-US" altLang="en-US" sz="2400" dirty="0"/>
              <a:t>Design issues: </a:t>
            </a:r>
          </a:p>
          <a:p>
            <a:pPr marL="533400" indent="-533400" eaLnBrk="1" hangingPunct="1">
              <a:buFontTx/>
              <a:buNone/>
            </a:pPr>
            <a:r>
              <a:rPr lang="en-US" altLang="en-US" sz="2400" dirty="0"/>
              <a:t>    - </a:t>
            </a:r>
            <a:r>
              <a:rPr lang="en-US" altLang="en-US" sz="2000" dirty="0"/>
              <a:t>What is the form of references to elements?</a:t>
            </a:r>
          </a:p>
          <a:p>
            <a:pPr marL="533400" indent="-533400" eaLnBrk="1" hangingPunct="1">
              <a:buFontTx/>
              <a:buNone/>
            </a:pPr>
            <a:r>
              <a:rPr lang="en-US" altLang="en-US" sz="2000" dirty="0"/>
              <a:t>    - Is the size static or dynamic?</a:t>
            </a:r>
          </a:p>
          <a:p>
            <a:pPr marL="533400" indent="-533400" eaLnBrk="1" hangingPunct="1"/>
            <a:r>
              <a:rPr lang="en-US" altLang="en-US" sz="2400" dirty="0"/>
              <a:t>Built-in type in Perl, Python, Ruby, and </a:t>
            </a:r>
            <a:r>
              <a:rPr lang="en-US" altLang="en-US" sz="2400" dirty="0" err="1"/>
              <a:t>Lua</a:t>
            </a:r>
            <a:endParaRPr lang="en-US" altLang="en-US" sz="2400" dirty="0"/>
          </a:p>
          <a:p>
            <a:pPr marL="933450" lvl="1" indent="-533400" eaLnBrk="1" hangingPunct="1"/>
            <a:r>
              <a:rPr lang="en-US" altLang="en-US" sz="2000" dirty="0"/>
              <a:t>In </a:t>
            </a:r>
            <a:r>
              <a:rPr lang="en-US" altLang="en-US" sz="2000" dirty="0" err="1"/>
              <a:t>Lua</a:t>
            </a:r>
            <a:r>
              <a:rPr lang="en-US" altLang="en-US" sz="2000" dirty="0"/>
              <a:t>, they are supported by tables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Arrays in Perl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Names begin with </a:t>
            </a:r>
            <a:r>
              <a:rPr lang="en-US" altLang="en-US" b="1">
                <a:latin typeface="Courier New" pitchFamily="49" charset="0"/>
              </a:rPr>
              <a:t>%; l</a:t>
            </a:r>
            <a:r>
              <a:rPr lang="en-US" altLang="en-US"/>
              <a:t>iterals are delimited by parentheses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%hi_temps = ("Mon" =&gt; 77, "Tue" =&gt; 79, “Wed” =&gt; 65, …);</a:t>
            </a:r>
          </a:p>
          <a:p>
            <a:pPr eaLnBrk="1" hangingPunct="1"/>
            <a:r>
              <a:rPr lang="en-US" altLang="en-US"/>
              <a:t>Subscripting is done using braces and keys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itchFamily="49" charset="0"/>
              </a:rPr>
              <a:t>$hi_temps{"Wed"} = 83;</a:t>
            </a:r>
          </a:p>
          <a:p>
            <a:pPr lvl="1" eaLnBrk="1" hangingPunct="1"/>
            <a:r>
              <a:rPr lang="en-US" altLang="en-US"/>
              <a:t>Elements can be removed with </a:t>
            </a:r>
            <a:r>
              <a:rPr lang="en-US" altLang="en-US">
                <a:latin typeface="Courier New" pitchFamily="49" charset="0"/>
              </a:rPr>
              <a:t>delete</a:t>
            </a:r>
          </a:p>
          <a:p>
            <a:pPr lvl="1" eaLnBrk="1" hangingPunct="1">
              <a:buFontTx/>
              <a:buNone/>
            </a:pPr>
            <a:r>
              <a:rPr lang="en-US" altLang="en-US" b="1">
                <a:latin typeface="Courier New" pitchFamily="49" charset="0"/>
              </a:rPr>
              <a:t>	</a:t>
            </a:r>
            <a:r>
              <a:rPr lang="en-US" altLang="en-US">
                <a:latin typeface="Courier New" pitchFamily="49" charset="0"/>
              </a:rPr>
              <a:t>delete $hi_temps{"Tue"};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array-like types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r>
              <a:rPr lang="en-US" altLang="en-US" sz="2400"/>
              <a:t>Ruby has hashes</a:t>
            </a:r>
          </a:p>
          <a:p>
            <a:pPr lvl="1">
              <a:buFontTx/>
              <a:buNone/>
            </a:pPr>
            <a:r>
              <a:rPr lang="en-US" altLang="en-US" sz="2000"/>
              <a:t>ht = { key1 =&gt; value1, …}</a:t>
            </a:r>
          </a:p>
          <a:p>
            <a:pPr lvl="1">
              <a:buFontTx/>
              <a:buNone/>
            </a:pPr>
            <a:r>
              <a:rPr lang="en-US" altLang="en-US" sz="2000"/>
              <a:t>Use ht[key1] to access</a:t>
            </a:r>
          </a:p>
          <a:p>
            <a:r>
              <a:rPr lang="en-US" altLang="en-US" sz="2400"/>
              <a:t>Python has dictionary type</a:t>
            </a:r>
          </a:p>
          <a:p>
            <a:pPr>
              <a:buFontTx/>
              <a:buNone/>
            </a:pPr>
            <a:r>
              <a:rPr lang="en-US" altLang="en-US" sz="2400"/>
              <a:t>	 ht = {key1 : value1, …}</a:t>
            </a:r>
          </a:p>
          <a:p>
            <a:pPr>
              <a:buFontTx/>
              <a:buNone/>
            </a:pPr>
            <a:r>
              <a:rPr lang="en-US" altLang="en-US" sz="2400"/>
              <a:t>    use ht[key1] to access</a:t>
            </a:r>
          </a:p>
          <a:p>
            <a:r>
              <a:rPr lang="en-US" altLang="en-US" sz="2400"/>
              <a:t>Vectors</a:t>
            </a:r>
          </a:p>
          <a:p>
            <a:pPr lvl="1"/>
            <a:r>
              <a:rPr lang="en-US" altLang="en-US" sz="2000"/>
              <a:t>Like arrays, with dynamic resizability, more flexible</a:t>
            </a:r>
          </a:p>
          <a:p>
            <a:r>
              <a:rPr lang="en-US" altLang="en-US" sz="2400"/>
              <a:t>Lists</a:t>
            </a:r>
          </a:p>
          <a:p>
            <a:pPr lvl="1"/>
            <a:r>
              <a:rPr lang="en-US" altLang="en-US" sz="2000"/>
              <a:t>Like vectors, but no direct accessing (ith element can only be accessed by counting down from the 1</a:t>
            </a:r>
            <a:r>
              <a:rPr lang="en-US" altLang="en-US" sz="2000" baseline="30000"/>
              <a:t>st</a:t>
            </a:r>
            <a:r>
              <a:rPr lang="en-US" altLang="en-US" sz="2000"/>
              <a:t> element.)</a:t>
            </a:r>
          </a:p>
          <a:p>
            <a:pPr lvl="1"/>
            <a:endParaRPr lang="en-US" altLang="en-US"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Record Types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A </a:t>
            </a:r>
            <a:r>
              <a:rPr lang="en-US" altLang="en-US" sz="2000" i="1" dirty="0">
                <a:solidFill>
                  <a:srgbClr val="FF0000"/>
                </a:solidFill>
              </a:rPr>
              <a:t>record</a:t>
            </a:r>
            <a:r>
              <a:rPr lang="en-US" altLang="en-US" sz="2000" dirty="0"/>
              <a:t> is a possibly heterogeneous aggregate of data elements in which the individual elements are identified by names</a:t>
            </a:r>
          </a:p>
          <a:p>
            <a:pPr lvl="1" eaLnBrk="1" hangingPunct="1"/>
            <a:r>
              <a:rPr lang="en-US" altLang="en-US" sz="1800" dirty="0" err="1"/>
              <a:t>struct</a:t>
            </a:r>
            <a:r>
              <a:rPr lang="en-US" altLang="en-US" sz="1800" dirty="0"/>
              <a:t> in C/C++</a:t>
            </a:r>
          </a:p>
          <a:p>
            <a:pPr eaLnBrk="1" hangingPunct="1"/>
            <a:r>
              <a:rPr lang="en-US" altLang="en-US" sz="2000" dirty="0"/>
              <a:t>Design issues:</a:t>
            </a:r>
          </a:p>
          <a:p>
            <a:pPr lvl="1" eaLnBrk="1" hangingPunct="1"/>
            <a:r>
              <a:rPr lang="en-US" altLang="en-US" sz="1800" dirty="0"/>
              <a:t>What is the syntactic form of references to the field? </a:t>
            </a:r>
          </a:p>
          <a:p>
            <a:pPr lvl="1" eaLnBrk="1" hangingPunct="1"/>
            <a:r>
              <a:rPr lang="en-US" altLang="en-US" sz="1800" dirty="0"/>
              <a:t>Are elliptical references allowed</a:t>
            </a:r>
          </a:p>
          <a:p>
            <a:pPr eaLnBrk="1" hangingPunct="1"/>
            <a:r>
              <a:rPr lang="en-US" altLang="en-US" sz="2000" dirty="0"/>
              <a:t>Limited operations on record type</a:t>
            </a:r>
          </a:p>
          <a:p>
            <a:pPr lvl="1" eaLnBrk="1" hangingPunct="1"/>
            <a:r>
              <a:rPr lang="en-US" altLang="en-US" sz="1800" dirty="0"/>
              <a:t>Assignment, initialization, comparison</a:t>
            </a:r>
          </a:p>
          <a:p>
            <a:pPr eaLnBrk="1" hangingPunct="1"/>
            <a:r>
              <a:rPr lang="en-US" altLang="en-US" sz="2000" dirty="0"/>
              <a:t>Arrays vs. Records</a:t>
            </a:r>
          </a:p>
          <a:p>
            <a:pPr lvl="1" eaLnBrk="1" hangingPunct="1"/>
            <a:r>
              <a:rPr lang="en-US" altLang="en-US" sz="1600" dirty="0"/>
              <a:t>Traditionally, homogeneous data elements vs. heterogeneous data elements</a:t>
            </a:r>
          </a:p>
          <a:p>
            <a:pPr lvl="1" eaLnBrk="1" hangingPunct="1"/>
            <a:r>
              <a:rPr lang="en-US" altLang="en-US" sz="1600" dirty="0"/>
              <a:t>Access via index vs. access via field name   </a:t>
            </a:r>
          </a:p>
          <a:p>
            <a:pPr lvl="1" eaLnBrk="1" hangingPunct="1"/>
            <a:endParaRPr lang="en-US" altLang="en-US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Records in Ada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Record structures are indicated in an orthogonal way</a:t>
            </a:r>
          </a:p>
          <a:p>
            <a:pPr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type Emp_Rec_Type is record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		First: String (1..20);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		Mid: String (1..10);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		Last: String (1..20);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		Hourly_Rate: Float;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	end record;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	Emp_Rec: Emp_Rec_Type;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Unions Types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 </a:t>
            </a:r>
            <a:r>
              <a:rPr lang="en-US" altLang="en-US" sz="2400" i="1" dirty="0">
                <a:solidFill>
                  <a:srgbClr val="FF0000"/>
                </a:solidFill>
              </a:rPr>
              <a:t>union</a:t>
            </a:r>
            <a:r>
              <a:rPr lang="en-US" altLang="en-US" sz="2400" dirty="0"/>
              <a:t> is a type whose variables are allowed to store different types of values at different times during execution</a:t>
            </a:r>
          </a:p>
          <a:p>
            <a:pPr eaLnBrk="1" hangingPunct="1"/>
            <a:r>
              <a:rPr lang="en-US" altLang="en-US" sz="2400" dirty="0"/>
              <a:t>Advantage &amp; disadvantages</a:t>
            </a:r>
          </a:p>
          <a:p>
            <a:pPr lvl="1" eaLnBrk="1" hangingPunct="1"/>
            <a:r>
              <a:rPr lang="en-US" altLang="en-US" sz="2000" dirty="0"/>
              <a:t>Save space but unsafe (no type checking)</a:t>
            </a:r>
          </a:p>
          <a:p>
            <a:pPr eaLnBrk="1" hangingPunct="1"/>
            <a:r>
              <a:rPr lang="en-US" altLang="en-US" sz="2400" dirty="0"/>
              <a:t>Example </a:t>
            </a:r>
          </a:p>
          <a:p>
            <a:pPr lvl="1" eaLnBrk="1" hangingPunct="1"/>
            <a:r>
              <a:rPr lang="en-US" altLang="en-US" sz="2000" dirty="0"/>
              <a:t>C language</a:t>
            </a:r>
          </a:p>
          <a:p>
            <a:pPr lvl="2" eaLnBrk="1" hangingPunct="1">
              <a:buFontTx/>
              <a:buNone/>
            </a:pPr>
            <a:r>
              <a:rPr lang="en-US" altLang="en-US" sz="1900" dirty="0"/>
              <a:t>union value</a:t>
            </a:r>
          </a:p>
          <a:p>
            <a:pPr lvl="2" eaLnBrk="1" hangingPunct="1">
              <a:buFontTx/>
              <a:buNone/>
            </a:pPr>
            <a:r>
              <a:rPr lang="en-US" altLang="en-US" sz="1900" dirty="0"/>
              <a:t>{  </a:t>
            </a:r>
            <a:r>
              <a:rPr lang="en-US" altLang="en-US" sz="1900" dirty="0" err="1"/>
              <a:t>int</a:t>
            </a:r>
            <a:r>
              <a:rPr lang="en-US" altLang="en-US" sz="1900" dirty="0"/>
              <a:t> n;</a:t>
            </a:r>
          </a:p>
          <a:p>
            <a:pPr lvl="2" eaLnBrk="1" hangingPunct="1">
              <a:buFontTx/>
              <a:buNone/>
            </a:pPr>
            <a:r>
              <a:rPr lang="en-US" altLang="en-US" sz="1900" dirty="0"/>
              <a:t>	double d;</a:t>
            </a:r>
          </a:p>
          <a:p>
            <a:pPr lvl="2" eaLnBrk="1" hangingPunct="1">
              <a:buFontTx/>
              <a:buNone/>
            </a:pPr>
            <a:r>
              <a:rPr lang="en-US" altLang="en-US" sz="1900" dirty="0"/>
              <a:t>	char *s;</a:t>
            </a:r>
          </a:p>
          <a:p>
            <a:pPr lvl="2" eaLnBrk="1" hangingPunct="1">
              <a:buFontTx/>
              <a:buNone/>
            </a:pPr>
            <a:r>
              <a:rPr lang="en-US" altLang="en-US" sz="1900" dirty="0"/>
              <a:t>};</a:t>
            </a:r>
          </a:p>
          <a:p>
            <a:pPr lvl="2" eaLnBrk="1" hangingPunct="1"/>
            <a:endParaRPr lang="en-US" altLang="en-US" sz="19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914400"/>
          </a:xfrm>
        </p:spPr>
        <p:txBody>
          <a:bodyPr/>
          <a:lstStyle/>
          <a:p>
            <a:pPr eaLnBrk="1" hangingPunct="1"/>
            <a:r>
              <a:rPr lang="en-US" altLang="en-US"/>
              <a:t>Pointer and Reference Types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</a:t>
            </a:r>
            <a:r>
              <a:rPr lang="en-US" altLang="en-US" sz="2400" i="1" dirty="0">
                <a:solidFill>
                  <a:srgbClr val="FF0000"/>
                </a:solidFill>
              </a:rPr>
              <a:t>pointer</a:t>
            </a:r>
            <a:r>
              <a:rPr lang="en-US" altLang="en-US" sz="2400" dirty="0"/>
              <a:t> type variable has a range of values that consists of memory addresses and a special value, </a:t>
            </a:r>
            <a:r>
              <a:rPr lang="en-US" altLang="en-US" sz="2400" i="1" dirty="0"/>
              <a:t>nil 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Provide the power of indirect addressing, address arithmetic, explicit dereferencing, address of,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Provide a way to manage dynamic memory (i.e. heap)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Recursive data structures such as linked list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Design Issues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scope of and lifetime of a pointer variable?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Are pointers restricted as to the type of value to which they can point?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Are pointers used for dynamic storage management, indirect addressing, or both?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Should the language support pointer types, reference types, or both?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400" i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 Operations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fundamental operations: assignment and dereferencing</a:t>
            </a:r>
          </a:p>
          <a:p>
            <a:pPr lvl="1" eaLnBrk="1" hangingPunct="1"/>
            <a:r>
              <a:rPr lang="en-US" altLang="en-US"/>
              <a:t>Assignment is used to set a pointer variable’s value to some useful address</a:t>
            </a:r>
          </a:p>
          <a:p>
            <a:pPr lvl="1" eaLnBrk="1" hangingPunct="1"/>
            <a:r>
              <a:rPr lang="en-US" altLang="en-US"/>
              <a:t>Dereferencing yields the value stored at the location represented by the pointer’s value</a:t>
            </a:r>
          </a:p>
          <a:p>
            <a:pPr lvl="2" eaLnBrk="1" hangingPunct="1"/>
            <a:r>
              <a:rPr lang="en-US" altLang="en-US"/>
              <a:t>Dereferencing can be explicit or implicit</a:t>
            </a:r>
          </a:p>
          <a:p>
            <a:pPr lvl="2" eaLnBrk="1" hangingPunct="1"/>
            <a:r>
              <a:rPr lang="en-US" altLang="en-US"/>
              <a:t>C++ uses an explicit operation via *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			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j = *ptr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			</a:t>
            </a:r>
            <a:r>
              <a:rPr lang="en-US" altLang="en-US" sz="2000"/>
              <a:t>sets j to the value located at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ptr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 Assignment Illustrated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319713"/>
            <a:ext cx="8153400" cy="8524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The assignment operation j = *ptr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58674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Primitive Data Types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Almost all programming languages provide a set of </a:t>
            </a:r>
            <a:r>
              <a:rPr lang="en-US" altLang="en-US" i="1" dirty="0">
                <a:solidFill>
                  <a:srgbClr val="FF0000"/>
                </a:solidFill>
              </a:rPr>
              <a:t>primitive data types</a:t>
            </a:r>
          </a:p>
          <a:p>
            <a:pPr eaLnBrk="1" hangingPunct="1"/>
            <a:r>
              <a:rPr lang="en-US" altLang="en-US" dirty="0"/>
              <a:t>Primitive data types: Those not defined in terms of other data types</a:t>
            </a:r>
          </a:p>
          <a:p>
            <a:pPr eaLnBrk="1" hangingPunct="1"/>
            <a:r>
              <a:rPr lang="en-US" altLang="en-US" dirty="0"/>
              <a:t>Some primitive data types are merely reflections of the hardware</a:t>
            </a:r>
          </a:p>
          <a:p>
            <a:pPr eaLnBrk="1" hangingPunct="1"/>
            <a:r>
              <a:rPr lang="en-US" altLang="en-US" dirty="0"/>
              <a:t>Others require only a little non-hardware support for their implementation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Problems with Pointers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Dangling pointers </a:t>
            </a:r>
            <a:r>
              <a:rPr lang="en-US" altLang="en-US" sz="2400" dirty="0"/>
              <a:t>(dangerous)</a:t>
            </a:r>
          </a:p>
          <a:p>
            <a:pPr lvl="1" eaLnBrk="1" hangingPunct="1"/>
            <a:r>
              <a:rPr lang="en-US" altLang="en-US" sz="2000" dirty="0"/>
              <a:t>A pointer points to a heap-dynamic variable that has been deallocated</a:t>
            </a: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Lost heap-dynamic variable</a:t>
            </a:r>
          </a:p>
          <a:p>
            <a:pPr lvl="1" eaLnBrk="1" hangingPunct="1"/>
            <a:r>
              <a:rPr lang="en-US" altLang="en-US" sz="2000" dirty="0"/>
              <a:t>An allocated heap-dynamic variable that is no longer accessible to the user program (often called </a:t>
            </a:r>
            <a:r>
              <a:rPr lang="en-US" altLang="en-US" sz="2000" i="1" dirty="0"/>
              <a:t>garbage</a:t>
            </a:r>
            <a:r>
              <a:rPr lang="en-US" altLang="en-US" sz="2000" dirty="0"/>
              <a:t>)</a:t>
            </a:r>
          </a:p>
          <a:p>
            <a:pPr lvl="2" eaLnBrk="1" hangingPunct="1"/>
            <a:r>
              <a:rPr lang="en-US" altLang="en-US" sz="1900" dirty="0"/>
              <a:t>Pointer </a:t>
            </a:r>
            <a:r>
              <a:rPr lang="en-US" altLang="en-US" sz="1900" dirty="0">
                <a:latin typeface="Courier New" pitchFamily="49" charset="0"/>
                <a:cs typeface="Courier New" pitchFamily="49" charset="0"/>
              </a:rPr>
              <a:t>p1</a:t>
            </a:r>
            <a:r>
              <a:rPr lang="en-US" altLang="en-US" sz="1900" dirty="0"/>
              <a:t> is set to point to a newly created heap-dynamic variable</a:t>
            </a:r>
          </a:p>
          <a:p>
            <a:pPr lvl="2" eaLnBrk="1" hangingPunct="1"/>
            <a:r>
              <a:rPr lang="en-US" altLang="en-US" sz="1900" dirty="0"/>
              <a:t>Pointer </a:t>
            </a:r>
            <a:r>
              <a:rPr lang="en-US" altLang="en-US" sz="1900" dirty="0">
                <a:latin typeface="Courier New" pitchFamily="49" charset="0"/>
                <a:cs typeface="Courier New" pitchFamily="49" charset="0"/>
              </a:rPr>
              <a:t>p1</a:t>
            </a:r>
            <a:r>
              <a:rPr lang="en-US" altLang="en-US" sz="1900" dirty="0"/>
              <a:t> is later set to point to another newly created heap-dynamic variable</a:t>
            </a:r>
          </a:p>
          <a:p>
            <a:pPr lvl="2" eaLnBrk="1" hangingPunct="1"/>
            <a:r>
              <a:rPr lang="en-US" altLang="en-US" sz="1900" dirty="0"/>
              <a:t>The process of losing heap-dynamic variables is called </a:t>
            </a:r>
            <a:r>
              <a:rPr lang="en-US" altLang="en-US" sz="1900" i="1" dirty="0"/>
              <a:t>memory leakage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Pointers in C and C++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Extremely flexible but must be used with care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Pointers can point at any variable regardless of when or where it was allocated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Used for dynamic storage management and addressing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Pointer arithmetic is possible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Explicit dereferencing and address-of operators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Example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		float stuff[100];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		float *p;  p = stuff;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		*(p+5)</a:t>
            </a:r>
            <a:r>
              <a:rPr lang="en-US" altLang="en-US" sz="2400"/>
              <a:t> is equivalent to</a:t>
            </a:r>
            <a:r>
              <a:rPr lang="en-US" altLang="en-US" sz="2400" b="1">
                <a:latin typeface="Courier New" pitchFamily="49" charset="0"/>
              </a:rPr>
              <a:t> </a:t>
            </a:r>
            <a:r>
              <a:rPr lang="en-US" altLang="en-US" sz="2400">
                <a:latin typeface="Courier New" pitchFamily="49" charset="0"/>
              </a:rPr>
              <a:t>stuff[5]</a:t>
            </a:r>
            <a:r>
              <a:rPr lang="en-US" altLang="en-US" sz="2400"/>
              <a:t> and  </a:t>
            </a:r>
            <a:r>
              <a:rPr lang="en-US" altLang="en-US" sz="2400">
                <a:latin typeface="Courier New" pitchFamily="49" charset="0"/>
              </a:rPr>
              <a:t>p[5]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		*(p+i)</a:t>
            </a:r>
            <a:r>
              <a:rPr lang="en-US" altLang="en-US" sz="2400"/>
              <a:t> is equivalent to</a:t>
            </a:r>
            <a:r>
              <a:rPr lang="en-US" altLang="en-US" sz="2400" b="1">
                <a:latin typeface="Courier New" pitchFamily="49" charset="0"/>
              </a:rPr>
              <a:t> </a:t>
            </a:r>
            <a:r>
              <a:rPr lang="en-US" altLang="en-US" sz="2400">
                <a:latin typeface="Courier New" pitchFamily="49" charset="0"/>
              </a:rPr>
              <a:t>stuff[i]</a:t>
            </a:r>
            <a:r>
              <a:rPr lang="en-US" altLang="en-US" sz="2400"/>
              <a:t> and  </a:t>
            </a:r>
            <a:r>
              <a:rPr lang="en-US" altLang="en-US" sz="2400">
                <a:latin typeface="Courier New" pitchFamily="49" charset="0"/>
              </a:rPr>
              <a:t>p[i]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Problems with pointers: Example 1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Alias with side-effect</a:t>
            </a:r>
          </a:p>
          <a:p>
            <a:pPr>
              <a:buFontTx/>
              <a:buNone/>
            </a:pPr>
            <a:r>
              <a:rPr lang="en-US" altLang="en-US"/>
              <a:t>		int *p1, *p2;</a:t>
            </a:r>
          </a:p>
          <a:p>
            <a:pPr>
              <a:buFontTx/>
              <a:buNone/>
            </a:pPr>
            <a:r>
              <a:rPr lang="en-US" altLang="en-US"/>
              <a:t>		p1 = new int (2);  </a:t>
            </a:r>
          </a:p>
          <a:p>
            <a:pPr>
              <a:buFontTx/>
              <a:buNone/>
            </a:pPr>
            <a:r>
              <a:rPr lang="en-US" altLang="en-US"/>
              <a:t>			</a:t>
            </a:r>
            <a:r>
              <a:rPr lang="en-US" altLang="en-US" sz="2000"/>
              <a:t>//same as  p1 = new int; *p1=2;</a:t>
            </a:r>
            <a:endParaRPr lang="en-US" altLang="en-US"/>
          </a:p>
          <a:p>
            <a:pPr>
              <a:buFontTx/>
              <a:buNone/>
            </a:pPr>
            <a:r>
              <a:rPr lang="en-US" altLang="en-US"/>
              <a:t>		p2 = new int (3);</a:t>
            </a:r>
          </a:p>
          <a:p>
            <a:pPr>
              <a:buFontTx/>
              <a:buNone/>
            </a:pPr>
            <a:r>
              <a:rPr lang="en-US" altLang="en-US"/>
              <a:t>		p2 = p1;</a:t>
            </a:r>
          </a:p>
          <a:p>
            <a:pPr>
              <a:buFontTx/>
              <a:buNone/>
            </a:pPr>
            <a:r>
              <a:rPr lang="en-US" altLang="en-US"/>
              <a:t>		*p2 = 4;</a:t>
            </a:r>
          </a:p>
          <a:p>
            <a:pPr>
              <a:buFontTx/>
              <a:buNone/>
            </a:pPr>
            <a:r>
              <a:rPr lang="en-US" altLang="en-US"/>
              <a:t>		cout &lt;&lt; *p1 &lt;&lt; endl;</a:t>
            </a:r>
          </a:p>
          <a:p>
            <a:pPr>
              <a:buFontTx/>
              <a:buNone/>
            </a:pPr>
            <a:r>
              <a:rPr lang="en-US" altLang="en-US"/>
              <a:t>	//readability?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Problems with pointers: Example 2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Dangling pointers</a:t>
            </a:r>
          </a:p>
          <a:p>
            <a:pPr>
              <a:buFontTx/>
              <a:buNone/>
            </a:pPr>
            <a:r>
              <a:rPr lang="en-US" altLang="en-US" dirty="0"/>
              <a:t>	 	</a:t>
            </a:r>
            <a:r>
              <a:rPr lang="en-US" altLang="en-US" dirty="0" err="1"/>
              <a:t>int</a:t>
            </a:r>
            <a:r>
              <a:rPr lang="en-US" altLang="en-US" dirty="0"/>
              <a:t> *p1, *p2;</a:t>
            </a:r>
          </a:p>
          <a:p>
            <a:pPr>
              <a:buFontTx/>
              <a:buNone/>
            </a:pPr>
            <a:r>
              <a:rPr lang="en-US" altLang="en-US" dirty="0"/>
              <a:t>		p1 = new </a:t>
            </a:r>
            <a:r>
              <a:rPr lang="en-US" altLang="en-US" dirty="0" err="1"/>
              <a:t>int</a:t>
            </a:r>
            <a:r>
              <a:rPr lang="en-US" altLang="en-US" dirty="0"/>
              <a:t> (2);</a:t>
            </a:r>
          </a:p>
          <a:p>
            <a:pPr>
              <a:buFontTx/>
              <a:buNone/>
            </a:pPr>
            <a:r>
              <a:rPr lang="en-US" altLang="en-US" dirty="0"/>
              <a:t>		p2 = new </a:t>
            </a:r>
            <a:r>
              <a:rPr lang="en-US" altLang="en-US" dirty="0" err="1"/>
              <a:t>int</a:t>
            </a:r>
            <a:r>
              <a:rPr lang="en-US" altLang="en-US" dirty="0"/>
              <a:t> (3);</a:t>
            </a:r>
          </a:p>
          <a:p>
            <a:pPr>
              <a:buFontTx/>
              <a:buNone/>
            </a:pPr>
            <a:r>
              <a:rPr lang="en-US" altLang="en-US" dirty="0"/>
              <a:t>		p2 = p1;</a:t>
            </a:r>
          </a:p>
          <a:p>
            <a:pPr>
              <a:buFontTx/>
              <a:buNone/>
            </a:pPr>
            <a:r>
              <a:rPr lang="en-US" altLang="en-US" dirty="0"/>
              <a:t>		delete p1;</a:t>
            </a:r>
          </a:p>
          <a:p>
            <a:pPr>
              <a:buFontTx/>
              <a:buNone/>
            </a:pPr>
            <a:r>
              <a:rPr lang="en-US" altLang="en-US" dirty="0"/>
              <a:t>		 </a:t>
            </a:r>
          </a:p>
          <a:p>
            <a:pPr>
              <a:buFontTx/>
              <a:buNone/>
            </a:pPr>
            <a:r>
              <a:rPr lang="en-US" altLang="en-US" dirty="0"/>
              <a:t>		//what’s pointed by p2 now?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		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Problems with pointers: Example 3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Garbage (waste of memory)</a:t>
            </a:r>
          </a:p>
          <a:p>
            <a:pPr>
              <a:buFontTx/>
              <a:buNone/>
            </a:pPr>
            <a:r>
              <a:rPr lang="en-US" altLang="en-US"/>
              <a:t>		int *p1, *p2;</a:t>
            </a:r>
          </a:p>
          <a:p>
            <a:pPr>
              <a:buFontTx/>
              <a:buNone/>
            </a:pPr>
            <a:r>
              <a:rPr lang="en-US" altLang="en-US"/>
              <a:t>		p1 = new int [1000];  </a:t>
            </a:r>
            <a:r>
              <a:rPr lang="en-US" altLang="en-US" sz="2000"/>
              <a:t>//allocate a large array</a:t>
            </a:r>
            <a:endParaRPr lang="en-US" altLang="en-US"/>
          </a:p>
          <a:p>
            <a:pPr>
              <a:buFontTx/>
              <a:buNone/>
            </a:pPr>
            <a:r>
              <a:rPr lang="en-US" altLang="en-US"/>
              <a:t>		 …</a:t>
            </a:r>
          </a:p>
          <a:p>
            <a:pPr>
              <a:buFontTx/>
              <a:buNone/>
            </a:pPr>
            <a:r>
              <a:rPr lang="en-US" altLang="en-US"/>
              <a:t>		p1 = new int [10];</a:t>
            </a:r>
          </a:p>
          <a:p>
            <a:pPr>
              <a:buFontTx/>
              <a:buNone/>
            </a:pPr>
            <a:r>
              <a:rPr lang="en-US" altLang="en-US"/>
              <a:t>			</a:t>
            </a:r>
            <a:r>
              <a:rPr lang="en-US" altLang="en-US" sz="2000"/>
              <a:t>//what happens to the previously allocated 1000 		//locations?</a:t>
            </a:r>
            <a:endParaRPr lang="en-US" altLang="en-US"/>
          </a:p>
          <a:p>
            <a:pPr>
              <a:buFontTx/>
              <a:buNone/>
            </a:pPr>
            <a:r>
              <a:rPr lang="en-US" altLang="en-US"/>
              <a:t>		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Problems with pointers: Example 4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r>
              <a:rPr lang="en-US" altLang="en-US"/>
              <a:t>Any problem with the following code?</a:t>
            </a:r>
          </a:p>
          <a:p>
            <a:pPr>
              <a:buFontTx/>
              <a:buNone/>
            </a:pPr>
            <a:r>
              <a:rPr lang="en-US" altLang="en-US"/>
              <a:t>		</a:t>
            </a:r>
            <a:r>
              <a:rPr lang="en-US" altLang="en-US" sz="2400"/>
              <a:t>int *p1, *p2;</a:t>
            </a:r>
          </a:p>
          <a:p>
            <a:pPr>
              <a:buFontTx/>
              <a:buNone/>
            </a:pPr>
            <a:r>
              <a:rPr lang="en-US" altLang="en-US" sz="2400"/>
              <a:t>		*p1 = 2;</a:t>
            </a:r>
          </a:p>
          <a:p>
            <a:pPr>
              <a:buFontTx/>
              <a:buNone/>
            </a:pPr>
            <a:r>
              <a:rPr lang="en-US" altLang="en-US" sz="2400"/>
              <a:t>		*p2 = 3;</a:t>
            </a:r>
          </a:p>
          <a:p>
            <a:pPr>
              <a:buFontTx/>
              <a:buNone/>
            </a:pPr>
            <a:r>
              <a:rPr lang="en-US" altLang="en-US" sz="2400"/>
              <a:t>		cout &lt;&lt; *p1 &lt;&lt; *p2;</a:t>
            </a:r>
          </a:p>
          <a:p>
            <a:r>
              <a:rPr lang="en-US" altLang="en-US"/>
              <a:t>Any problem with the following code?</a:t>
            </a:r>
          </a:p>
          <a:p>
            <a:pPr>
              <a:buFontTx/>
              <a:buNone/>
            </a:pPr>
            <a:r>
              <a:rPr lang="en-US" altLang="en-US"/>
              <a:t>		</a:t>
            </a:r>
            <a:r>
              <a:rPr lang="en-US" altLang="en-US" sz="2400"/>
              <a:t>int *p1, *p2;</a:t>
            </a:r>
          </a:p>
          <a:p>
            <a:pPr>
              <a:buFontTx/>
              <a:buNone/>
            </a:pPr>
            <a:r>
              <a:rPr lang="en-US" altLang="en-US" sz="2400"/>
              <a:t>		p1 = 2; </a:t>
            </a:r>
          </a:p>
          <a:p>
            <a:pPr>
              <a:buFontTx/>
              <a:buNone/>
            </a:pPr>
            <a:r>
              <a:rPr lang="en-US" altLang="en-US" sz="2400"/>
              <a:t>		p2 = 3;</a:t>
            </a:r>
          </a:p>
          <a:p>
            <a:pPr>
              <a:buFontTx/>
              <a:buNone/>
            </a:pPr>
            <a:r>
              <a:rPr lang="en-US" altLang="en-US" sz="2400"/>
              <a:t>		cout &lt;&lt; p1 &lt;&lt; p2 ;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	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Reference Types</a:t>
            </a:r>
            <a:br>
              <a:rPr lang="en-US" altLang="en-US" sz="3200" dirty="0"/>
            </a:br>
            <a:endParaRPr lang="en-US" altLang="en-US" sz="3200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C++ includes a special kind of pointer type called a </a:t>
            </a:r>
            <a:r>
              <a:rPr lang="en-US" altLang="en-US" i="1" dirty="0">
                <a:solidFill>
                  <a:srgbClr val="FF0000"/>
                </a:solidFill>
              </a:rPr>
              <a:t>reference type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that is used primarily for formal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Advantages of both pass-by-reference and pass-by-value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Java extends C++’s reference variables and allows them to replace pointers entirely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References are references to objects, rather than being addresses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C# includes both the references of Java and the pointers of C++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of Pointers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Dangling pointers and dangling objects are problems as is heap management</a:t>
            </a:r>
          </a:p>
          <a:p>
            <a:pPr eaLnBrk="1" hangingPunct="1"/>
            <a:r>
              <a:rPr lang="en-US" altLang="en-US"/>
              <a:t>Pointers are like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altLang="en-US"/>
              <a:t>'s--they widen the range of cells that can be accessed by a variable</a:t>
            </a:r>
          </a:p>
          <a:p>
            <a:pPr eaLnBrk="1" hangingPunct="1"/>
            <a:r>
              <a:rPr lang="en-US" altLang="en-US"/>
              <a:t>Pointers or references are necessary for dynamic data structures--so we can't design a language without them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Function types </a:t>
            </a:r>
            <a:r>
              <a:rPr lang="en-US" altLang="en-US" dirty="0"/>
              <a:t>(optional)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Function type in C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typedef</a:t>
            </a:r>
            <a:r>
              <a:rPr lang="en-US" altLang="en-US" dirty="0"/>
              <a:t> </a:t>
            </a:r>
            <a:r>
              <a:rPr lang="en-US" altLang="en-US" dirty="0" err="1"/>
              <a:t>int</a:t>
            </a:r>
            <a:r>
              <a:rPr lang="en-US" altLang="en-US" dirty="0"/>
              <a:t> (*</a:t>
            </a:r>
            <a:r>
              <a:rPr lang="en-US" altLang="en-US" dirty="0" err="1"/>
              <a:t>IntFun</a:t>
            </a:r>
            <a:r>
              <a:rPr lang="en-US" altLang="en-US" dirty="0"/>
              <a:t>) (</a:t>
            </a:r>
            <a:r>
              <a:rPr lang="en-US" altLang="en-US" dirty="0" err="1"/>
              <a:t>int</a:t>
            </a:r>
            <a:r>
              <a:rPr lang="en-US" altLang="en-US" dirty="0"/>
              <a:t>);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int</a:t>
            </a:r>
            <a:r>
              <a:rPr lang="en-US" altLang="en-US" dirty="0"/>
              <a:t> square (</a:t>
            </a:r>
            <a:r>
              <a:rPr lang="en-US" altLang="en-US" dirty="0" err="1"/>
              <a:t>int</a:t>
            </a:r>
            <a:r>
              <a:rPr lang="en-US" altLang="en-US" dirty="0"/>
              <a:t> x) {return x*x;}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IntFun</a:t>
            </a:r>
            <a:r>
              <a:rPr lang="en-US" altLang="en-US" dirty="0"/>
              <a:t>  f = square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int</a:t>
            </a:r>
            <a:r>
              <a:rPr lang="en-US" altLang="en-US" dirty="0"/>
              <a:t> evaluate (</a:t>
            </a:r>
            <a:r>
              <a:rPr lang="en-US" altLang="en-US" dirty="0" err="1"/>
              <a:t>IntFun</a:t>
            </a:r>
            <a:r>
              <a:rPr lang="en-US" altLang="en-US" dirty="0"/>
              <a:t> g, </a:t>
            </a:r>
            <a:r>
              <a:rPr lang="en-US" altLang="en-US" dirty="0" err="1"/>
              <a:t>int</a:t>
            </a:r>
            <a:r>
              <a:rPr lang="en-US" altLang="en-US" dirty="0"/>
              <a:t> v) {</a:t>
            </a:r>
          </a:p>
          <a:p>
            <a:pPr>
              <a:buFontTx/>
              <a:buNone/>
            </a:pPr>
            <a:r>
              <a:rPr lang="en-US" altLang="en-US" dirty="0"/>
              <a:t>		return g(v);</a:t>
            </a:r>
          </a:p>
          <a:p>
            <a:pPr>
              <a:buFontTx/>
              <a:buNone/>
            </a:pPr>
            <a:r>
              <a:rPr lang="en-US" altLang="en-US" dirty="0"/>
              <a:t>	}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printf</a:t>
            </a:r>
            <a:r>
              <a:rPr lang="en-US" altLang="en-US" dirty="0"/>
              <a:t>(“%d\n”, evaluate (f, 3));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Function Type in ML</a:t>
            </a:r>
          </a:p>
          <a:p>
            <a:pPr>
              <a:buFontTx/>
              <a:buNone/>
            </a:pPr>
            <a:r>
              <a:rPr lang="en-US" altLang="en-US"/>
              <a:t>	type IntFun = int -&gt; int;</a:t>
            </a:r>
          </a:p>
          <a:p>
            <a:pPr>
              <a:buFontTx/>
              <a:buNone/>
            </a:pPr>
            <a:r>
              <a:rPr lang="en-US" altLang="en-US"/>
              <a:t>	fun square(x : int) = x*x;</a:t>
            </a:r>
          </a:p>
          <a:p>
            <a:pPr>
              <a:buFontTx/>
              <a:buNone/>
            </a:pPr>
            <a:r>
              <a:rPr lang="en-US" altLang="en-US"/>
              <a:t>	val f = square;</a:t>
            </a:r>
          </a:p>
          <a:p>
            <a:pPr>
              <a:buFontTx/>
              <a:buNone/>
            </a:pPr>
            <a:r>
              <a:rPr lang="en-US" altLang="en-US"/>
              <a:t>	Fun evaluate (g:IntFun, v:int) = g v;</a:t>
            </a:r>
          </a:p>
          <a:p>
            <a:pPr>
              <a:buFontTx/>
              <a:buNone/>
            </a:pPr>
            <a:r>
              <a:rPr lang="en-US" altLang="en-US"/>
              <a:t>	evaluate (f, 3);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Primitive Data Types: </a:t>
            </a:r>
            <a:r>
              <a:rPr lang="en-US" altLang="en-US" dirty="0">
                <a:solidFill>
                  <a:srgbClr val="FF0000"/>
                </a:solidFill>
              </a:rPr>
              <a:t>Integer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Almost always an exact reflection of the hardware so the mapping is trivial</a:t>
            </a:r>
          </a:p>
          <a:p>
            <a:pPr eaLnBrk="1" hangingPunct="1"/>
            <a:r>
              <a:rPr lang="en-US" altLang="en-US" dirty="0"/>
              <a:t>There may be as many as eight different integer types in a language </a:t>
            </a:r>
          </a:p>
          <a:p>
            <a:pPr eaLnBrk="1" hangingPunct="1"/>
            <a:r>
              <a:rPr lang="en-US" altLang="en-US" dirty="0"/>
              <a:t>Java’s signed integer sizes: 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byte, short, </a:t>
            </a:r>
            <a:r>
              <a:rPr lang="en-US" alt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long</a:t>
            </a:r>
          </a:p>
          <a:p>
            <a:pPr eaLnBrk="1" hangingPunct="1"/>
            <a:endParaRPr lang="en-US" alt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Checking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i="1" dirty="0">
                <a:solidFill>
                  <a:srgbClr val="FF0000"/>
                </a:solidFill>
              </a:rPr>
              <a:t>Type checking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333399"/>
                </a:solidFill>
              </a:rPr>
              <a:t>is the activity of ensuring that the operands of an operator are of compatible types</a:t>
            </a:r>
          </a:p>
          <a:p>
            <a:pPr eaLnBrk="1" hangingPunct="1"/>
            <a:r>
              <a:rPr lang="en-US" altLang="en-US" sz="2400" dirty="0">
                <a:solidFill>
                  <a:srgbClr val="333399"/>
                </a:solidFill>
              </a:rPr>
              <a:t>A </a:t>
            </a:r>
            <a:r>
              <a:rPr lang="en-US" altLang="en-US" sz="2400" i="1" dirty="0">
                <a:solidFill>
                  <a:srgbClr val="333399"/>
                </a:solidFill>
              </a:rPr>
              <a:t>compatible type</a:t>
            </a:r>
            <a:r>
              <a:rPr lang="en-US" altLang="en-US" sz="2400" dirty="0">
                <a:solidFill>
                  <a:srgbClr val="333399"/>
                </a:solidFill>
              </a:rPr>
              <a:t> is one that is either legal for the operator, or is allowed under language rules to be implicitly converted, by compiler</a:t>
            </a:r>
          </a:p>
          <a:p>
            <a:pPr lvl="1" eaLnBrk="1" hangingPunct="1"/>
            <a:r>
              <a:rPr lang="en-US" altLang="en-US" sz="2000" dirty="0">
                <a:solidFill>
                  <a:srgbClr val="666699"/>
                </a:solidFill>
              </a:rPr>
              <a:t>This automatic conversion is called a </a:t>
            </a:r>
            <a:r>
              <a:rPr lang="en-US" altLang="en-US" sz="2000" i="1" dirty="0">
                <a:solidFill>
                  <a:srgbClr val="666699"/>
                </a:solidFill>
              </a:rPr>
              <a:t>coercion</a:t>
            </a:r>
            <a:r>
              <a:rPr lang="en-US" altLang="en-US" sz="2000" dirty="0">
                <a:solidFill>
                  <a:srgbClr val="666699"/>
                </a:solidFill>
              </a:rPr>
              <a:t>.</a:t>
            </a:r>
          </a:p>
          <a:p>
            <a:pPr eaLnBrk="1" hangingPunct="1"/>
            <a:r>
              <a:rPr lang="en-US" altLang="en-US" sz="2400" dirty="0">
                <a:solidFill>
                  <a:srgbClr val="333399"/>
                </a:solidFill>
              </a:rPr>
              <a:t>A </a:t>
            </a:r>
            <a:r>
              <a:rPr lang="en-US" altLang="en-US" sz="2400" i="1" dirty="0">
                <a:solidFill>
                  <a:srgbClr val="FF0000"/>
                </a:solidFill>
              </a:rPr>
              <a:t>type error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333399"/>
                </a:solidFill>
              </a:rPr>
              <a:t>is the application of an operator to an operand of an inappropriate type</a:t>
            </a:r>
          </a:p>
          <a:p>
            <a:pPr eaLnBrk="1" hangingPunct="1"/>
            <a:r>
              <a:rPr lang="en-US" altLang="en-US" sz="2400" dirty="0"/>
              <a:t>If all type bindings are static, nearly all type checking can be static</a:t>
            </a:r>
          </a:p>
          <a:p>
            <a:pPr eaLnBrk="1" hangingPunct="1"/>
            <a:r>
              <a:rPr lang="en-US" altLang="en-US" sz="2400" dirty="0"/>
              <a:t>If type bindings are dynamic, type checking must be dynamic</a:t>
            </a:r>
          </a:p>
          <a:p>
            <a:pPr eaLnBrk="1" hangingPunct="1"/>
            <a:endParaRPr lang="en-US" altLang="en-US" sz="18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  checking system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r>
              <a:rPr lang="en-US" altLang="en-US" sz="2400" dirty="0"/>
              <a:t>A program checks if data types are used correctly</a:t>
            </a:r>
          </a:p>
          <a:p>
            <a:r>
              <a:rPr lang="en-US" altLang="en-US" sz="2400" dirty="0"/>
              <a:t>The following strategies may be used in type checking system</a:t>
            </a:r>
          </a:p>
          <a:p>
            <a:pPr lvl="1"/>
            <a:r>
              <a:rPr lang="en-US" altLang="en-US" sz="2200" dirty="0">
                <a:solidFill>
                  <a:srgbClr val="FF0000"/>
                </a:solidFill>
              </a:rPr>
              <a:t>Type inference</a:t>
            </a:r>
            <a:r>
              <a:rPr lang="en-US" altLang="en-US" sz="2200" dirty="0"/>
              <a:t>: infer the type of an expression, whose data type is not given explicitly</a:t>
            </a:r>
          </a:p>
          <a:p>
            <a:pPr lvl="2"/>
            <a:r>
              <a:rPr lang="en-US" altLang="en-US" dirty="0"/>
              <a:t>E.g.   In a function call: </a:t>
            </a:r>
            <a:r>
              <a:rPr lang="en-US" altLang="en-US" b="1" i="1" dirty="0" err="1"/>
              <a:t>my_fun</a:t>
            </a:r>
            <a:r>
              <a:rPr lang="en-US" altLang="en-US" b="1" i="1" dirty="0"/>
              <a:t> ( total / unit); </a:t>
            </a:r>
          </a:p>
          <a:p>
            <a:pPr lvl="3">
              <a:buFontTx/>
              <a:buNone/>
            </a:pPr>
            <a:r>
              <a:rPr lang="en-US" altLang="en-US" sz="2000" dirty="0"/>
              <a:t>//If total is double, unit is integer, what is the type of this actual parameter?</a:t>
            </a:r>
          </a:p>
          <a:p>
            <a:pPr lvl="1"/>
            <a:r>
              <a:rPr lang="en-US" altLang="en-US" sz="2200" dirty="0">
                <a:solidFill>
                  <a:srgbClr val="FF0000"/>
                </a:solidFill>
              </a:rPr>
              <a:t>Type equivalence</a:t>
            </a:r>
            <a:r>
              <a:rPr lang="en-US" altLang="en-US" sz="2200" dirty="0"/>
              <a:t>: compare two data types, decide if they are the same</a:t>
            </a:r>
          </a:p>
          <a:p>
            <a:pPr lvl="2"/>
            <a:r>
              <a:rPr lang="en-US" altLang="en-US" sz="1900" dirty="0"/>
              <a:t>E.g. Assume an operator op can only operate on two values of the same type</a:t>
            </a:r>
          </a:p>
          <a:p>
            <a:pPr lvl="2">
              <a:buFontTx/>
              <a:buNone/>
            </a:pPr>
            <a:r>
              <a:rPr lang="en-US" altLang="en-US" sz="1900" dirty="0"/>
              <a:t>	if (a op b) …		//check if any possible type error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200" dirty="0">
                <a:solidFill>
                  <a:srgbClr val="FF0000"/>
                </a:solidFill>
              </a:rPr>
              <a:t>Type compatibility</a:t>
            </a:r>
            <a:r>
              <a:rPr lang="en-US" altLang="en-US" sz="2200" dirty="0"/>
              <a:t>: can we use a value of type A in a place that expects type B? </a:t>
            </a:r>
          </a:p>
          <a:p>
            <a:pPr lvl="2"/>
            <a:r>
              <a:rPr lang="en-US" altLang="en-US" sz="1900" dirty="0"/>
              <a:t>E.g. 	</a:t>
            </a:r>
            <a:r>
              <a:rPr lang="en-US" altLang="en-US" sz="1900" dirty="0" err="1"/>
              <a:t>int</a:t>
            </a:r>
            <a:r>
              <a:rPr lang="en-US" altLang="en-US" sz="1900" dirty="0"/>
              <a:t> estimate; 	double cost;</a:t>
            </a:r>
          </a:p>
          <a:p>
            <a:pPr lvl="2">
              <a:buFontTx/>
              <a:buNone/>
            </a:pPr>
            <a:r>
              <a:rPr lang="en-US" altLang="en-US" sz="1900" dirty="0"/>
              <a:t>		if (estimate &gt; cost ) …</a:t>
            </a:r>
          </a:p>
          <a:p>
            <a:pPr lvl="2">
              <a:buFontTx/>
              <a:buNone/>
            </a:pPr>
            <a:endParaRPr lang="en-US" altLang="en-US" sz="1900" dirty="0"/>
          </a:p>
          <a:p>
            <a:pPr lvl="2">
              <a:buFontTx/>
              <a:buNone/>
            </a:pPr>
            <a:endParaRPr lang="en-US" altLang="en-US" sz="1900" dirty="0"/>
          </a:p>
          <a:p>
            <a:pPr lvl="2">
              <a:buFontTx/>
              <a:buNone/>
            </a:pPr>
            <a:r>
              <a:rPr lang="en-US" altLang="en-US" sz="1900" dirty="0"/>
              <a:t>Note: type checking is nontrivial with user-defined types, anonymous types, </a:t>
            </a:r>
            <a:r>
              <a:rPr lang="en-US" altLang="en-US" sz="1900" dirty="0" err="1"/>
              <a:t>typeless</a:t>
            </a:r>
            <a:r>
              <a:rPr lang="en-US" altLang="en-US" sz="1900" dirty="0"/>
              <a:t> languages, …</a:t>
            </a:r>
            <a:endParaRPr lang="en-US" altLang="en-US" sz="1600" dirty="0"/>
          </a:p>
          <a:p>
            <a:pPr lvl="2"/>
            <a:endParaRPr lang="en-US" altLang="en-US" sz="19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Strong Typing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eaLnBrk="1" hangingPunct="1"/>
            <a:r>
              <a:rPr lang="en-US" altLang="en-US" dirty="0"/>
              <a:t>A programming language is </a:t>
            </a:r>
            <a:r>
              <a:rPr lang="en-US" altLang="en-US" i="1" dirty="0">
                <a:solidFill>
                  <a:srgbClr val="FF0000"/>
                </a:solidFill>
              </a:rPr>
              <a:t>strongly typed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if type errors are always detected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Advantage of strong typing</a:t>
            </a:r>
            <a:r>
              <a:rPr lang="en-US" altLang="en-US" dirty="0"/>
              <a:t>: allows the detection of the misuses of variables that result in type errors  (reliability) </a:t>
            </a:r>
            <a:endParaRPr lang="en-US" altLang="en-US" dirty="0">
              <a:solidFill>
                <a:srgbClr val="333399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333399"/>
                </a:solidFill>
              </a:rPr>
              <a:t>Language examples:</a:t>
            </a:r>
          </a:p>
          <a:p>
            <a:pPr lvl="1" eaLnBrk="1" hangingPunct="1"/>
            <a:r>
              <a:rPr lang="en-US" altLang="en-US" sz="2000" dirty="0">
                <a:solidFill>
                  <a:srgbClr val="666699"/>
                </a:solidFill>
              </a:rPr>
              <a:t>FORTRAN 95 is not: parameters, </a:t>
            </a:r>
            <a:r>
              <a:rPr lang="en-US" altLang="en-US" sz="2000" dirty="0">
                <a:solidFill>
                  <a:srgbClr val="666699"/>
                </a:solidFill>
                <a:latin typeface="Courier New" pitchFamily="49" charset="0"/>
              </a:rPr>
              <a:t>EQUIVALENCE</a:t>
            </a:r>
            <a:endParaRPr lang="en-US" altLang="en-US" sz="2000" dirty="0">
              <a:solidFill>
                <a:srgbClr val="666699"/>
              </a:solidFill>
            </a:endParaRPr>
          </a:p>
          <a:p>
            <a:pPr lvl="1" eaLnBrk="1" hangingPunct="1"/>
            <a:r>
              <a:rPr lang="en-US" altLang="en-US" sz="2000" dirty="0">
                <a:solidFill>
                  <a:srgbClr val="666699"/>
                </a:solidFill>
              </a:rPr>
              <a:t>C and C++ are not: parameter type checking can be avoided; unions are not type checked</a:t>
            </a:r>
          </a:p>
          <a:p>
            <a:pPr lvl="1" eaLnBrk="1" hangingPunct="1"/>
            <a:r>
              <a:rPr lang="en-US" altLang="en-US" sz="2000" dirty="0">
                <a:solidFill>
                  <a:srgbClr val="666699"/>
                </a:solidFill>
              </a:rPr>
              <a:t>Ada is, almost (</a:t>
            </a:r>
            <a:r>
              <a:rPr lang="en-US" altLang="en-US" sz="2000" dirty="0">
                <a:solidFill>
                  <a:srgbClr val="666699"/>
                </a:solidFill>
                <a:latin typeface="Courier New" pitchFamily="49" charset="0"/>
              </a:rPr>
              <a:t>UNCHECKED CONVERSION</a:t>
            </a:r>
            <a:r>
              <a:rPr lang="en-US" altLang="en-US" sz="2000" dirty="0">
                <a:solidFill>
                  <a:srgbClr val="666699"/>
                </a:solidFill>
              </a:rPr>
              <a:t> is loophole)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>
                <a:solidFill>
                  <a:srgbClr val="666699"/>
                </a:solidFill>
              </a:rPr>
              <a:t>In general, sample of strongly-typed: Ada, Haskell, Java, Pascal, ML, C#, … (though loop-hole may exist)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Weakly-typed and typeless languages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rgbClr val="FF0000"/>
                </a:solidFill>
              </a:rPr>
              <a:t>Weakly</a:t>
            </a:r>
            <a:r>
              <a:rPr lang="en-US" altLang="en-US" dirty="0"/>
              <a:t> typed: C/C++</a:t>
            </a:r>
          </a:p>
          <a:p>
            <a:pPr lvl="1"/>
            <a:r>
              <a:rPr lang="en-US" altLang="en-US" dirty="0"/>
              <a:t>E.g. </a:t>
            </a:r>
            <a:r>
              <a:rPr lang="en-US" altLang="en-US" dirty="0" err="1"/>
              <a:t>interoperablity</a:t>
            </a:r>
            <a:r>
              <a:rPr lang="en-US" altLang="en-US" dirty="0"/>
              <a:t> of integers, pointers, arrays</a:t>
            </a:r>
          </a:p>
          <a:p>
            <a:pPr lvl="1">
              <a:buFontTx/>
              <a:buNone/>
            </a:pPr>
            <a:r>
              <a:rPr lang="en-US" altLang="en-US" dirty="0"/>
              <a:t>	</a:t>
            </a:r>
            <a:r>
              <a:rPr lang="en-US" altLang="en-US" sz="2000" dirty="0"/>
              <a:t>	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val</a:t>
            </a:r>
            <a:r>
              <a:rPr lang="en-US" altLang="en-US" sz="2000" dirty="0"/>
              <a:t>, a[10], *p;</a:t>
            </a:r>
          </a:p>
          <a:p>
            <a:pPr lvl="1">
              <a:buFontTx/>
              <a:buNone/>
            </a:pPr>
            <a:r>
              <a:rPr lang="en-US" altLang="en-US" sz="2000" dirty="0"/>
              <a:t>		p = a;</a:t>
            </a:r>
          </a:p>
          <a:p>
            <a:pPr lvl="1">
              <a:buFontTx/>
              <a:buNone/>
            </a:pPr>
            <a:r>
              <a:rPr lang="en-US" altLang="en-US" sz="2000" dirty="0"/>
              <a:t>		</a:t>
            </a:r>
            <a:r>
              <a:rPr lang="en-US" altLang="en-US" sz="2000" dirty="0" err="1"/>
              <a:t>val</a:t>
            </a:r>
            <a:r>
              <a:rPr lang="en-US" altLang="en-US" sz="2000" dirty="0"/>
              <a:t> = *(p++);</a:t>
            </a:r>
          </a:p>
          <a:p>
            <a:r>
              <a:rPr lang="en-US" altLang="en-US" i="1" dirty="0" err="1">
                <a:solidFill>
                  <a:srgbClr val="FF0000"/>
                </a:solidFill>
              </a:rPr>
              <a:t>Untyped</a:t>
            </a:r>
            <a:r>
              <a:rPr lang="en-US" altLang="en-US" dirty="0"/>
              <a:t> (dynamically typed) languages</a:t>
            </a:r>
          </a:p>
          <a:p>
            <a:pPr lvl="1"/>
            <a:r>
              <a:rPr lang="en-US" altLang="en-US" dirty="0"/>
              <a:t>Examples: scheme, </a:t>
            </a:r>
            <a:r>
              <a:rPr lang="en-US" altLang="en-US" dirty="0" err="1"/>
              <a:t>smalltalk</a:t>
            </a:r>
            <a:r>
              <a:rPr lang="en-US" altLang="en-US" dirty="0"/>
              <a:t>, </a:t>
            </a:r>
            <a:r>
              <a:rPr lang="en-US" altLang="en-US" dirty="0" err="1"/>
              <a:t>perl</a:t>
            </a:r>
            <a:r>
              <a:rPr lang="en-US" altLang="en-US" dirty="0"/>
              <a:t>, …</a:t>
            </a:r>
          </a:p>
          <a:p>
            <a:pPr lvl="1"/>
            <a:r>
              <a:rPr lang="en-US" altLang="en-US" dirty="0"/>
              <a:t>All type checking performed at execution time</a:t>
            </a:r>
          </a:p>
          <a:p>
            <a:pPr lvl="1"/>
            <a:r>
              <a:rPr lang="en-US" altLang="en-US" dirty="0"/>
              <a:t>May produce run-time errors too frequently</a:t>
            </a:r>
          </a:p>
          <a:p>
            <a:pPr lvl="1"/>
            <a:r>
              <a:rPr lang="en-US" altLang="en-US" dirty="0"/>
              <a:t>Python is </a:t>
            </a:r>
            <a:r>
              <a:rPr lang="en-US" altLang="en-US" dirty="0" err="1"/>
              <a:t>untyped</a:t>
            </a:r>
            <a:r>
              <a:rPr lang="en-US" altLang="en-US" dirty="0"/>
              <a:t> language but with strong typing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914400"/>
          </a:xfrm>
        </p:spPr>
        <p:txBody>
          <a:bodyPr/>
          <a:lstStyle/>
          <a:p>
            <a:pPr eaLnBrk="1" hangingPunct="1"/>
            <a:r>
              <a:rPr lang="en-US" altLang="en-US"/>
              <a:t>Type Equivalence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eaLnBrk="1" hangingPunct="1"/>
            <a:r>
              <a:rPr lang="en-US" altLang="en-US" sz="2400" i="1" dirty="0">
                <a:solidFill>
                  <a:srgbClr val="FF0000"/>
                </a:solidFill>
              </a:rPr>
              <a:t>Name type equivalence</a:t>
            </a:r>
            <a:r>
              <a:rPr lang="en-US" altLang="en-US" sz="2400" dirty="0">
                <a:solidFill>
                  <a:srgbClr val="333399"/>
                </a:solidFill>
              </a:rPr>
              <a:t>: two  variables have equivalent types if they are in either the same declaration or in declarations that use the same type name</a:t>
            </a:r>
          </a:p>
          <a:p>
            <a:pPr lvl="1" eaLnBrk="1" hangingPunct="1"/>
            <a:r>
              <a:rPr lang="en-US" altLang="en-US" sz="2000" dirty="0">
                <a:solidFill>
                  <a:srgbClr val="333399"/>
                </a:solidFill>
              </a:rPr>
              <a:t>Easy to implement but highly restrictive:</a:t>
            </a:r>
          </a:p>
          <a:p>
            <a:pPr lvl="2" eaLnBrk="1" hangingPunct="1"/>
            <a:r>
              <a:rPr lang="en-US" altLang="en-US" sz="1900" dirty="0"/>
              <a:t>Subranges of integer types are not equivalent with integer types</a:t>
            </a:r>
          </a:p>
          <a:p>
            <a:pPr lvl="2" eaLnBrk="1" hangingPunct="1"/>
            <a:r>
              <a:rPr lang="en-US" altLang="en-US" sz="1900" dirty="0"/>
              <a:t>Formal parameters must be the same type as their corresponding actual parameters</a:t>
            </a:r>
          </a:p>
          <a:p>
            <a:pPr eaLnBrk="1" hangingPunct="1"/>
            <a:r>
              <a:rPr lang="en-US" altLang="en-US" sz="2400" i="1" dirty="0">
                <a:solidFill>
                  <a:srgbClr val="FF0000"/>
                </a:solidFill>
              </a:rPr>
              <a:t>Structure type equivalence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means that two variables have equivalent types if their types have identical structures</a:t>
            </a:r>
          </a:p>
          <a:p>
            <a:pPr lvl="1" eaLnBrk="1" hangingPunct="1"/>
            <a:r>
              <a:rPr lang="en-US" altLang="en-US" sz="2000" dirty="0"/>
              <a:t>More flexible, but harder to implement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Equivalence: Questions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Consider the problem of two structured types: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Are two record types equivalent if they are structurally the same but use different field names?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Are two array types equivalent if they are the same except that the subscripts are different?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(e.g. [1..10] and [0..9])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Are two enumeration types equivalent if their components are spelled differently?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With structural type equivalence, you cannot differentiate between types of the same structure      (e.g. different units of speed, both float)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equivalence: case analysis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Java/C++</a:t>
            </a:r>
          </a:p>
          <a:p>
            <a:pPr>
              <a:buFontTx/>
              <a:buNone/>
            </a:pPr>
            <a:r>
              <a:rPr lang="en-US" altLang="en-US"/>
              <a:t>		class A { char x; int y; … };</a:t>
            </a:r>
          </a:p>
          <a:p>
            <a:pPr>
              <a:buFontTx/>
              <a:buNone/>
            </a:pPr>
            <a:r>
              <a:rPr lang="en-US" altLang="en-US"/>
              <a:t>		class B { char a; int b; … };</a:t>
            </a:r>
          </a:p>
          <a:p>
            <a:r>
              <a:rPr lang="en-US" altLang="en-US"/>
              <a:t>Are these two classes of equivalent type?</a:t>
            </a:r>
          </a:p>
          <a:p>
            <a:r>
              <a:rPr lang="en-US" altLang="en-US"/>
              <a:t>Can we assign an object of B to an object of A?</a:t>
            </a:r>
          </a:p>
          <a:p>
            <a:pPr lvl="1">
              <a:buFontTx/>
              <a:buNone/>
            </a:pPr>
            <a:r>
              <a:rPr lang="en-US" altLang="en-US"/>
              <a:t>A a = new B();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equivalence in Java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class/interface: name equivalence</a:t>
            </a:r>
          </a:p>
          <a:p>
            <a:pPr lvl="1"/>
            <a:r>
              <a:rPr lang="en-US" altLang="en-US"/>
              <a:t>Every new class/interface considered as a new type</a:t>
            </a:r>
          </a:p>
          <a:p>
            <a:r>
              <a:rPr lang="en-US" altLang="en-US"/>
              <a:t>arrays: structural equivalence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 </a:t>
            </a:r>
            <a:r>
              <a:rPr lang="en-US" altLang="en-US" dirty="0">
                <a:solidFill>
                  <a:srgbClr val="FF0000"/>
                </a:solidFill>
              </a:rPr>
              <a:t>conversion</a:t>
            </a:r>
            <a:r>
              <a:rPr lang="en-US" altLang="en-US" dirty="0"/>
              <a:t> in Java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Implicit </a:t>
            </a:r>
            <a:r>
              <a:rPr lang="en-US" altLang="en-US" dirty="0"/>
              <a:t>conversion</a:t>
            </a:r>
          </a:p>
          <a:p>
            <a:pPr lvl="1"/>
            <a:r>
              <a:rPr lang="en-US" altLang="en-US" dirty="0"/>
              <a:t>Representation change</a:t>
            </a:r>
          </a:p>
          <a:p>
            <a:pPr lvl="2"/>
            <a:r>
              <a:rPr lang="en-US" altLang="en-US" dirty="0"/>
              <a:t>Type promotion, e.g. </a:t>
            </a:r>
            <a:r>
              <a:rPr lang="en-US" altLang="en-US" dirty="0" err="1"/>
              <a:t>int</a:t>
            </a:r>
            <a:r>
              <a:rPr lang="en-US" altLang="en-US" dirty="0"/>
              <a:t> to double</a:t>
            </a:r>
          </a:p>
          <a:p>
            <a:pPr lvl="1"/>
            <a:r>
              <a:rPr lang="en-US" altLang="en-US" dirty="0"/>
              <a:t>No representation change</a:t>
            </a:r>
          </a:p>
          <a:p>
            <a:pPr lvl="2"/>
            <a:r>
              <a:rPr lang="en-US" altLang="en-US" dirty="0" err="1"/>
              <a:t>Upcasting</a:t>
            </a:r>
            <a:r>
              <a:rPr lang="en-US" altLang="en-US" dirty="0"/>
              <a:t> (see next slide)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Explicit</a:t>
            </a:r>
            <a:r>
              <a:rPr lang="en-US" altLang="en-US" dirty="0"/>
              <a:t> conversion</a:t>
            </a:r>
          </a:p>
          <a:p>
            <a:pPr lvl="1"/>
            <a:r>
              <a:rPr lang="en-US" altLang="en-US" dirty="0"/>
              <a:t>Representation change</a:t>
            </a:r>
          </a:p>
          <a:p>
            <a:pPr lvl="2"/>
            <a:r>
              <a:rPr lang="en-US" altLang="en-US" dirty="0"/>
              <a:t>E.g. cast a double type data to an integer</a:t>
            </a:r>
          </a:p>
          <a:p>
            <a:pPr lvl="3">
              <a:buFontTx/>
              <a:buNone/>
            </a:pPr>
            <a:r>
              <a:rPr lang="en-US" altLang="en-US" dirty="0"/>
              <a:t>double x = 2.5; </a:t>
            </a:r>
            <a:r>
              <a:rPr lang="en-US" altLang="en-US" dirty="0" err="1"/>
              <a:t>int</a:t>
            </a:r>
            <a:r>
              <a:rPr lang="en-US" altLang="en-US" dirty="0"/>
              <a:t> y = (</a:t>
            </a:r>
            <a:r>
              <a:rPr lang="en-US" altLang="en-US" dirty="0" err="1"/>
              <a:t>int</a:t>
            </a:r>
            <a:r>
              <a:rPr lang="en-US" altLang="en-US" dirty="0"/>
              <a:t>) x;</a:t>
            </a:r>
          </a:p>
          <a:p>
            <a:pPr lvl="1"/>
            <a:r>
              <a:rPr lang="en-US" altLang="en-US" dirty="0"/>
              <a:t>No representation change</a:t>
            </a:r>
          </a:p>
          <a:p>
            <a:pPr lvl="2"/>
            <a:r>
              <a:rPr lang="en-US" altLang="en-US" dirty="0" err="1"/>
              <a:t>Downcasting</a:t>
            </a:r>
            <a:r>
              <a:rPr lang="en-US" altLang="en-US" dirty="0"/>
              <a:t> (see next slide)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Primitive Data Types: </a:t>
            </a:r>
            <a:r>
              <a:rPr lang="en-US" altLang="en-US" dirty="0">
                <a:solidFill>
                  <a:srgbClr val="FF0000"/>
                </a:solidFill>
              </a:rPr>
              <a:t>Floating Point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Model real numbers, but only as approximations</a:t>
            </a:r>
          </a:p>
          <a:p>
            <a:pPr eaLnBrk="1" hangingPunct="1"/>
            <a:r>
              <a:rPr lang="en-US" altLang="en-US" dirty="0"/>
              <a:t>Languages for scientific use support at least two floating-point types (e.g., 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 dirty="0"/>
              <a:t>; sometimes more</a:t>
            </a:r>
          </a:p>
          <a:p>
            <a:pPr eaLnBrk="1" hangingPunct="1"/>
            <a:r>
              <a:rPr lang="en-US" altLang="en-US" dirty="0"/>
              <a:t>Usually exactly like the hardware, but not always</a:t>
            </a:r>
          </a:p>
          <a:p>
            <a:pPr eaLnBrk="1" hangingPunct="1"/>
            <a:r>
              <a:rPr lang="en-US" altLang="en-US" dirty="0"/>
              <a:t>IEEE Floating-Point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Standard 754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572000"/>
            <a:ext cx="3276600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Casting in Java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/>
              <a:t>class A {  … }</a:t>
            </a:r>
          </a:p>
          <a:p>
            <a:pPr lvl="1">
              <a:buFontTx/>
              <a:buNone/>
            </a:pPr>
            <a:r>
              <a:rPr lang="en-US" altLang="en-US"/>
              <a:t>Class SubA extends A { … }</a:t>
            </a:r>
          </a:p>
          <a:p>
            <a:pPr lvl="1">
              <a:buFontTx/>
              <a:buNone/>
            </a:pPr>
            <a:r>
              <a:rPr lang="en-US" altLang="en-US"/>
              <a:t>A a1 = new A ();</a:t>
            </a:r>
          </a:p>
          <a:p>
            <a:pPr lvl="1">
              <a:buFontTx/>
              <a:buNone/>
            </a:pPr>
            <a:r>
              <a:rPr lang="en-US" altLang="en-US"/>
              <a:t>A a2 = new A();</a:t>
            </a:r>
          </a:p>
          <a:p>
            <a:pPr lvl="1">
              <a:buFontTx/>
              <a:buNone/>
            </a:pPr>
            <a:r>
              <a:rPr lang="en-US" altLang="en-US"/>
              <a:t>SubA sa = new SubA();</a:t>
            </a:r>
          </a:p>
          <a:p>
            <a:pPr lvl="1">
              <a:buFontTx/>
              <a:buNone/>
            </a:pPr>
            <a:r>
              <a:rPr lang="en-US" altLang="en-US"/>
              <a:t>	a = sa; 		OK (upcasting)</a:t>
            </a:r>
          </a:p>
          <a:p>
            <a:pPr lvl="1">
              <a:buFontTx/>
              <a:buNone/>
            </a:pPr>
            <a:r>
              <a:rPr lang="en-US" altLang="en-US"/>
              <a:t>	sa = (SubA) a1;	OK (downcasting)</a:t>
            </a:r>
          </a:p>
          <a:p>
            <a:pPr lvl="1">
              <a:buFontTx/>
              <a:buNone/>
            </a:pPr>
            <a:r>
              <a:rPr lang="en-US" altLang="en-US"/>
              <a:t>	sa = a2;		compilation error</a:t>
            </a:r>
          </a:p>
          <a:p>
            <a:pPr lvl="1">
              <a:buFontTx/>
              <a:buNone/>
            </a:pPr>
            <a:r>
              <a:rPr lang="en-US" altLang="en-US"/>
              <a:t>	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data types of a language are a large part of what determines that language’s style and usefulness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primitive data types of most imperative languages include numeric, character, and Boolean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user-defined enumeration and subrange types are convenient and add to the readability and reliability of 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Arrays and records are included in most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Pointers are used for addressing flexibility and to control dynamic storage management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Primitive Data Types: </a:t>
            </a:r>
            <a:r>
              <a:rPr lang="en-US" altLang="en-US" dirty="0">
                <a:solidFill>
                  <a:srgbClr val="FF0000"/>
                </a:solidFill>
              </a:rPr>
              <a:t>Boolean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Simplest of all</a:t>
            </a:r>
          </a:p>
          <a:p>
            <a:pPr eaLnBrk="1" hangingPunct="1"/>
            <a:r>
              <a:rPr lang="en-US" altLang="en-US" dirty="0"/>
              <a:t>Range of values: two elements, one for “</a:t>
            </a:r>
            <a:r>
              <a:rPr lang="en-US" altLang="en-US" dirty="0">
                <a:solidFill>
                  <a:srgbClr val="FF0000"/>
                </a:solidFill>
              </a:rPr>
              <a:t>true</a:t>
            </a:r>
            <a:r>
              <a:rPr lang="en-US" altLang="en-US" dirty="0"/>
              <a:t>” and one for “</a:t>
            </a:r>
            <a:r>
              <a:rPr lang="en-US" altLang="en-US" dirty="0">
                <a:solidFill>
                  <a:srgbClr val="FF0000"/>
                </a:solidFill>
              </a:rPr>
              <a:t>false</a:t>
            </a:r>
            <a:r>
              <a:rPr lang="en-US" altLang="en-US" dirty="0"/>
              <a:t>”</a:t>
            </a:r>
          </a:p>
          <a:p>
            <a:pPr eaLnBrk="1" hangingPunct="1"/>
            <a:r>
              <a:rPr lang="en-US" altLang="en-US" dirty="0"/>
              <a:t>Could be implemented as bits, but often as bytes</a:t>
            </a:r>
          </a:p>
          <a:p>
            <a:pPr lvl="1" eaLnBrk="1" hangingPunct="1"/>
            <a:r>
              <a:rPr lang="en-US" altLang="en-US" dirty="0"/>
              <a:t>Advantage: </a:t>
            </a:r>
            <a:r>
              <a:rPr lang="en-US" altLang="en-US" dirty="0">
                <a:solidFill>
                  <a:srgbClr val="FF0000"/>
                </a:solidFill>
              </a:rPr>
              <a:t>readability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Primitive Data Types: </a:t>
            </a:r>
            <a:r>
              <a:rPr lang="en-US" altLang="en-US" dirty="0">
                <a:solidFill>
                  <a:srgbClr val="FF0000"/>
                </a:solidFill>
              </a:rPr>
              <a:t>Character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Stored as numeric codings</a:t>
            </a:r>
          </a:p>
          <a:p>
            <a:pPr eaLnBrk="1" hangingPunct="1"/>
            <a:r>
              <a:rPr lang="en-US" altLang="en-US"/>
              <a:t>Most commonly used coding: ASCII</a:t>
            </a:r>
          </a:p>
          <a:p>
            <a:pPr eaLnBrk="1" hangingPunct="1"/>
            <a:r>
              <a:rPr lang="en-US" altLang="en-US"/>
              <a:t>An alternative, 16-bit coding: Unicode (UCS-2)</a:t>
            </a:r>
          </a:p>
          <a:p>
            <a:pPr lvl="1" eaLnBrk="1" hangingPunct="1"/>
            <a:r>
              <a:rPr lang="en-US" altLang="en-US"/>
              <a:t>Includes characters from most natural languages</a:t>
            </a:r>
          </a:p>
          <a:p>
            <a:pPr lvl="1" eaLnBrk="1" hangingPunct="1"/>
            <a:r>
              <a:rPr lang="en-US" altLang="en-US"/>
              <a:t>Originally used in Java</a:t>
            </a:r>
          </a:p>
          <a:p>
            <a:pPr lvl="1" eaLnBrk="1" hangingPunct="1"/>
            <a:r>
              <a:rPr lang="en-US" altLang="en-US"/>
              <a:t>C# and JavaScript also support Unicode</a:t>
            </a:r>
          </a:p>
          <a:p>
            <a:pPr eaLnBrk="1" hangingPunct="1"/>
            <a:r>
              <a:rPr lang="en-US" altLang="en-US"/>
              <a:t>32-bit Unicode (UCS-4)</a:t>
            </a:r>
          </a:p>
          <a:p>
            <a:pPr lvl="1" eaLnBrk="1" hangingPunct="1"/>
            <a:r>
              <a:rPr lang="en-US" altLang="en-US"/>
              <a:t>Supported by Fortran, starting with 2003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Primitive Data Types </a:t>
            </a:r>
            <a:endParaRPr lang="es-MX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altLang="en-US" sz="2400" dirty="0" err="1">
                <a:solidFill>
                  <a:srgbClr val="FF0000"/>
                </a:solidFill>
              </a:rPr>
              <a:t>Complex</a:t>
            </a:r>
            <a:endParaRPr lang="es-MX" altLang="en-US" sz="2400" dirty="0">
              <a:solidFill>
                <a:srgbClr val="FF0000"/>
              </a:solidFill>
            </a:endParaRPr>
          </a:p>
          <a:p>
            <a:pPr lvl="1" eaLnBrk="1" hangingPunct="1"/>
            <a:r>
              <a:rPr lang="es-MX" altLang="en-US" sz="2000" dirty="0" err="1"/>
              <a:t>Some</a:t>
            </a:r>
            <a:r>
              <a:rPr lang="es-MX" altLang="en-US" sz="2000" dirty="0"/>
              <a:t> </a:t>
            </a:r>
            <a:r>
              <a:rPr lang="es-MX" altLang="en-US" sz="2000" dirty="0" err="1"/>
              <a:t>languages</a:t>
            </a:r>
            <a:r>
              <a:rPr lang="es-MX" altLang="en-US" sz="2000" dirty="0"/>
              <a:t> </a:t>
            </a:r>
            <a:r>
              <a:rPr lang="es-MX" altLang="en-US" sz="2000" dirty="0" err="1"/>
              <a:t>support</a:t>
            </a:r>
            <a:r>
              <a:rPr lang="es-MX" altLang="en-US" sz="2000" dirty="0"/>
              <a:t> a </a:t>
            </a:r>
            <a:r>
              <a:rPr lang="es-MX" altLang="en-US" sz="2000" dirty="0" err="1"/>
              <a:t>complex</a:t>
            </a:r>
            <a:r>
              <a:rPr lang="es-MX" altLang="en-US" sz="2000" dirty="0"/>
              <a:t> </a:t>
            </a:r>
            <a:r>
              <a:rPr lang="es-MX" altLang="en-US" sz="2000" dirty="0" err="1"/>
              <a:t>type</a:t>
            </a:r>
            <a:r>
              <a:rPr lang="es-MX" altLang="en-US" sz="2000" dirty="0"/>
              <a:t>, </a:t>
            </a:r>
            <a:r>
              <a:rPr lang="es-MX" altLang="en-US" sz="2000" dirty="0" err="1"/>
              <a:t>e.g</a:t>
            </a:r>
            <a:r>
              <a:rPr lang="es-MX" altLang="en-US" sz="2000" dirty="0"/>
              <a:t>., C99, Fortran, and Python</a:t>
            </a:r>
          </a:p>
          <a:p>
            <a:pPr lvl="1" eaLnBrk="1" hangingPunct="1"/>
            <a:r>
              <a:rPr lang="es-MX" altLang="en-US" sz="2000" dirty="0" err="1"/>
              <a:t>Each</a:t>
            </a:r>
            <a:r>
              <a:rPr lang="es-MX" altLang="en-US" sz="2000" dirty="0"/>
              <a:t> </a:t>
            </a:r>
            <a:r>
              <a:rPr lang="es-MX" altLang="en-US" sz="2000" dirty="0" err="1"/>
              <a:t>value</a:t>
            </a:r>
            <a:r>
              <a:rPr lang="es-MX" altLang="en-US" sz="2000" dirty="0"/>
              <a:t> </a:t>
            </a:r>
            <a:r>
              <a:rPr lang="es-MX" altLang="en-US" sz="2000" dirty="0" err="1"/>
              <a:t>consists</a:t>
            </a:r>
            <a:r>
              <a:rPr lang="es-MX" altLang="en-US" sz="2000" dirty="0"/>
              <a:t> of </a:t>
            </a:r>
            <a:r>
              <a:rPr lang="es-MX" altLang="en-US" sz="2000" dirty="0" err="1"/>
              <a:t>two</a:t>
            </a:r>
            <a:r>
              <a:rPr lang="es-MX" altLang="en-US" sz="2000" dirty="0"/>
              <a:t> </a:t>
            </a:r>
            <a:r>
              <a:rPr lang="es-MX" altLang="en-US" sz="2000" dirty="0" err="1"/>
              <a:t>floats</a:t>
            </a:r>
            <a:r>
              <a:rPr lang="es-MX" altLang="en-US" sz="2000" dirty="0"/>
              <a:t>, </a:t>
            </a:r>
            <a:r>
              <a:rPr lang="es-MX" altLang="en-US" sz="2000" dirty="0" err="1"/>
              <a:t>the</a:t>
            </a:r>
            <a:r>
              <a:rPr lang="es-MX" altLang="en-US" sz="2000" dirty="0"/>
              <a:t> real </a:t>
            </a:r>
            <a:r>
              <a:rPr lang="es-MX" altLang="en-US" sz="2000" dirty="0" err="1"/>
              <a:t>part</a:t>
            </a:r>
            <a:r>
              <a:rPr lang="es-MX" altLang="en-US" sz="2000" dirty="0"/>
              <a:t> and </a:t>
            </a:r>
            <a:r>
              <a:rPr lang="es-MX" altLang="en-US" sz="2000" dirty="0" err="1"/>
              <a:t>the</a:t>
            </a:r>
            <a:r>
              <a:rPr lang="es-MX" altLang="en-US" sz="2000" dirty="0"/>
              <a:t> </a:t>
            </a:r>
            <a:r>
              <a:rPr lang="es-MX" altLang="en-US" sz="2000" dirty="0" err="1"/>
              <a:t>imaginary</a:t>
            </a:r>
            <a:r>
              <a:rPr lang="es-MX" altLang="en-US" sz="2000" dirty="0"/>
              <a:t> </a:t>
            </a:r>
            <a:r>
              <a:rPr lang="es-MX" altLang="en-US" sz="2000" dirty="0" err="1"/>
              <a:t>part</a:t>
            </a:r>
            <a:endParaRPr lang="es-MX" altLang="en-US" sz="2000" dirty="0"/>
          </a:p>
          <a:p>
            <a:pPr lvl="1" eaLnBrk="1" hangingPunct="1"/>
            <a:r>
              <a:rPr lang="es-MX" altLang="en-US" sz="2000" dirty="0"/>
              <a:t>Literal </a:t>
            </a:r>
            <a:r>
              <a:rPr lang="es-MX" altLang="en-US" sz="2000" dirty="0" err="1"/>
              <a:t>form</a:t>
            </a:r>
            <a:r>
              <a:rPr lang="es-MX" altLang="en-US" sz="2000" dirty="0"/>
              <a:t> (in Python):</a:t>
            </a:r>
            <a:r>
              <a:rPr lang="es-MX" altLang="en-US" sz="1800" dirty="0">
                <a:latin typeface="Courier New" pitchFamily="49" charset="0"/>
              </a:rPr>
              <a:t> 7 + 3j</a:t>
            </a:r>
          </a:p>
          <a:p>
            <a:pPr eaLnBrk="1" hangingPunct="1"/>
            <a:r>
              <a:rPr lang="es-MX" altLang="en-US" sz="2400" dirty="0">
                <a:solidFill>
                  <a:srgbClr val="FF0000"/>
                </a:solidFill>
              </a:rPr>
              <a:t>Decimal</a:t>
            </a:r>
          </a:p>
          <a:p>
            <a:pPr lvl="1" eaLnBrk="1" hangingPunct="1"/>
            <a:r>
              <a:rPr lang="en-US" altLang="en-US" sz="2000" dirty="0"/>
              <a:t>For business applications (money)</a:t>
            </a:r>
          </a:p>
          <a:p>
            <a:pPr lvl="2" eaLnBrk="1" hangingPunct="1"/>
            <a:r>
              <a:rPr lang="en-US" altLang="en-US" sz="1900" dirty="0"/>
              <a:t>COBOL, C#  </a:t>
            </a:r>
          </a:p>
          <a:p>
            <a:pPr lvl="1" eaLnBrk="1" hangingPunct="1"/>
            <a:r>
              <a:rPr lang="en-US" altLang="en-US" sz="2000" dirty="0"/>
              <a:t>Store a fixed number of decimal digits </a:t>
            </a:r>
          </a:p>
          <a:p>
            <a:pPr lvl="1" eaLnBrk="1" hangingPunct="1"/>
            <a:r>
              <a:rPr lang="en-US" altLang="en-US" sz="2000" i="1" dirty="0"/>
              <a:t>Advantage</a:t>
            </a:r>
            <a:r>
              <a:rPr lang="en-US" altLang="en-US" sz="2000" dirty="0"/>
              <a:t>: accuracy</a:t>
            </a:r>
          </a:p>
          <a:p>
            <a:pPr lvl="1" eaLnBrk="1" hangingPunct="1"/>
            <a:r>
              <a:rPr lang="en-US" altLang="en-US" sz="2000" i="1" dirty="0"/>
              <a:t>Disadvantages</a:t>
            </a:r>
            <a:r>
              <a:rPr lang="en-US" altLang="en-US" sz="2000" dirty="0"/>
              <a:t>: limited range, wastes memory</a:t>
            </a:r>
          </a:p>
          <a:p>
            <a:pPr lvl="1" eaLnBrk="1" hangingPunct="1"/>
            <a:endParaRPr lang="es-MX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1717</TotalTime>
  <Words>3212</Words>
  <Application>Microsoft Office PowerPoint</Application>
  <PresentationFormat>On-screen Show (4:3)</PresentationFormat>
  <Paragraphs>550</Paragraphs>
  <Slides>61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Courier New</vt:lpstr>
      <vt:lpstr>Lucida Sans Unicode</vt:lpstr>
      <vt:lpstr>Times</vt:lpstr>
      <vt:lpstr>1_sebesta</vt:lpstr>
      <vt:lpstr> </vt:lpstr>
      <vt:lpstr>Lecture 4: Data Types</vt:lpstr>
      <vt:lpstr>Introduction</vt:lpstr>
      <vt:lpstr>Primitive Data Types</vt:lpstr>
      <vt:lpstr>Primitive Data Types: Integer</vt:lpstr>
      <vt:lpstr>Primitive Data Types: Floating Point</vt:lpstr>
      <vt:lpstr>Primitive Data Types: Boolean</vt:lpstr>
      <vt:lpstr>Primitive Data Types: Character</vt:lpstr>
      <vt:lpstr>Other Primitive Data Types </vt:lpstr>
      <vt:lpstr>Character String Types </vt:lpstr>
      <vt:lpstr>Character String Type in Certain Languages</vt:lpstr>
      <vt:lpstr>Character String Length Options</vt:lpstr>
      <vt:lpstr>User-Defined Ordinal Types</vt:lpstr>
      <vt:lpstr>Enumeration Types</vt:lpstr>
      <vt:lpstr>Evaluation of Enumerated Type</vt:lpstr>
      <vt:lpstr>Subrange Types</vt:lpstr>
      <vt:lpstr>Array Types</vt:lpstr>
      <vt:lpstr>Array Indexing</vt:lpstr>
      <vt:lpstr>Arrays Index (Subscript) Types</vt:lpstr>
      <vt:lpstr> Subscript Binding and Array Categories  </vt:lpstr>
      <vt:lpstr> Subscript Binding and Array Categories  </vt:lpstr>
      <vt:lpstr> Subscript Binding and Array Categories  </vt:lpstr>
      <vt:lpstr>Heterogeneous Arrays</vt:lpstr>
      <vt:lpstr>Array Initialization </vt:lpstr>
      <vt:lpstr>Arrays Operations</vt:lpstr>
      <vt:lpstr>Array Implementation</vt:lpstr>
      <vt:lpstr>Multidimensional arrays in Java</vt:lpstr>
      <vt:lpstr>Compile-time Descriptors</vt:lpstr>
      <vt:lpstr>Slices</vt:lpstr>
      <vt:lpstr>Slices Examples  </vt:lpstr>
      <vt:lpstr>Associative Arrays</vt:lpstr>
      <vt:lpstr>Associative Arrays in Perl</vt:lpstr>
      <vt:lpstr>Other array-like types</vt:lpstr>
      <vt:lpstr>Record Types</vt:lpstr>
      <vt:lpstr>Records in Ada</vt:lpstr>
      <vt:lpstr>Unions Types</vt:lpstr>
      <vt:lpstr>Pointer and Reference Types</vt:lpstr>
      <vt:lpstr>Pointer Operations</vt:lpstr>
      <vt:lpstr>Pointer Assignment Illustrated</vt:lpstr>
      <vt:lpstr>Problems with Pointers </vt:lpstr>
      <vt:lpstr>Pointers in C and C++</vt:lpstr>
      <vt:lpstr>Problems with pointers: Example 1</vt:lpstr>
      <vt:lpstr>Problems with pointers: Example 2</vt:lpstr>
      <vt:lpstr>Problems with pointers: Example 3</vt:lpstr>
      <vt:lpstr>Problems with pointers: Example 4</vt:lpstr>
      <vt:lpstr>Reference Types </vt:lpstr>
      <vt:lpstr>Evaluation of Pointers</vt:lpstr>
      <vt:lpstr>Function types (optional)</vt:lpstr>
      <vt:lpstr>PowerPoint Presentation</vt:lpstr>
      <vt:lpstr>Type Checking</vt:lpstr>
      <vt:lpstr>Type  checking system</vt:lpstr>
      <vt:lpstr>PowerPoint Presentation</vt:lpstr>
      <vt:lpstr>Strong Typing</vt:lpstr>
      <vt:lpstr>Weakly-typed and typeless languages</vt:lpstr>
      <vt:lpstr>Type Equivalence</vt:lpstr>
      <vt:lpstr>Type Equivalence: Questions</vt:lpstr>
      <vt:lpstr>Type equivalence: case analysis</vt:lpstr>
      <vt:lpstr>Type equivalence in Java</vt:lpstr>
      <vt:lpstr>Type conversion in Java</vt:lpstr>
      <vt:lpstr>Casting in Java</vt:lpstr>
      <vt:lpstr>Summary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Lan Yang</cp:lastModifiedBy>
  <cp:revision>82</cp:revision>
  <dcterms:created xsi:type="dcterms:W3CDTF">2003-08-01T12:29:19Z</dcterms:created>
  <dcterms:modified xsi:type="dcterms:W3CDTF">2019-09-09T21:25:33Z</dcterms:modified>
</cp:coreProperties>
</file>