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27"/>
  </p:notesMasterIdLst>
  <p:sldIdLst>
    <p:sldId id="294" r:id="rId2"/>
    <p:sldId id="292" r:id="rId3"/>
    <p:sldId id="258" r:id="rId4"/>
    <p:sldId id="286" r:id="rId5"/>
    <p:sldId id="259" r:id="rId6"/>
    <p:sldId id="261" r:id="rId7"/>
    <p:sldId id="263" r:id="rId8"/>
    <p:sldId id="287" r:id="rId9"/>
    <p:sldId id="264" r:id="rId10"/>
    <p:sldId id="295" r:id="rId11"/>
    <p:sldId id="266" r:id="rId12"/>
    <p:sldId id="269" r:id="rId13"/>
    <p:sldId id="271" r:id="rId14"/>
    <p:sldId id="272" r:id="rId15"/>
    <p:sldId id="275" r:id="rId16"/>
    <p:sldId id="276" r:id="rId17"/>
    <p:sldId id="279" r:id="rId18"/>
    <p:sldId id="280" r:id="rId19"/>
    <p:sldId id="281" r:id="rId20"/>
    <p:sldId id="282" r:id="rId21"/>
    <p:sldId id="288" r:id="rId22"/>
    <p:sldId id="283" r:id="rId23"/>
    <p:sldId id="284" r:id="rId24"/>
    <p:sldId id="291" r:id="rId25"/>
    <p:sldId id="289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598" autoAdjust="0"/>
  </p:normalViewPr>
  <p:slideViewPr>
    <p:cSldViewPr>
      <p:cViewPr varScale="1">
        <p:scale>
          <a:sx n="72" d="100"/>
          <a:sy n="72" d="100"/>
        </p:scale>
        <p:origin x="-14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D7D8319-D5CD-4768-9DD3-35B9F6FB95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559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6C68BBE-8879-485B-8C63-19AEF83C9DF1}" type="slidenum">
              <a:rPr lang="en-US" altLang="en-US" sz="1200" b="0"/>
              <a:pPr/>
              <a:t>1</a:t>
            </a:fld>
            <a:endParaRPr lang="en-US" altLang="en-US" sz="1200" b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C1D9A6F0-D177-4CAE-9DF1-D41E814C02BA}" type="slidenum">
              <a:rPr lang="en-US" altLang="en-US" sz="1200" b="0"/>
              <a:pPr/>
              <a:t>11</a:t>
            </a:fld>
            <a:endParaRPr lang="en-US" altLang="en-US" sz="1200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380065A-76A1-4BA3-B4B0-C9BD47BF373B}" type="slidenum">
              <a:rPr lang="en-US" altLang="en-US" sz="1200" b="0"/>
              <a:pPr/>
              <a:t>12</a:t>
            </a:fld>
            <a:endParaRPr lang="en-US" altLang="en-US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476DFF72-ADAD-4C5D-908D-17EFF09A9393}" type="slidenum">
              <a:rPr lang="en-US" altLang="en-US" sz="1200" b="0"/>
              <a:pPr/>
              <a:t>13</a:t>
            </a:fld>
            <a:endParaRPr lang="en-US" altLang="en-US" sz="1200" b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65DC801F-A494-45B6-A5D4-5E31731CDA7E}" type="slidenum">
              <a:rPr lang="en-US" altLang="en-US" sz="1200" b="0"/>
              <a:pPr/>
              <a:t>14</a:t>
            </a:fld>
            <a:endParaRPr lang="en-US" altLang="en-US" sz="1200" b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2C7F1C54-63B1-4154-A923-2B925FB99DC7}" type="slidenum">
              <a:rPr lang="en-US" altLang="en-US" sz="1200" b="0"/>
              <a:pPr/>
              <a:t>15</a:t>
            </a:fld>
            <a:endParaRPr lang="en-US" altLang="en-US" sz="1200" b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35D0B4F-527C-4ADA-8FDB-386E626F07CB}" type="slidenum">
              <a:rPr lang="en-US" altLang="en-US" sz="1200" b="0"/>
              <a:pPr/>
              <a:t>16</a:t>
            </a:fld>
            <a:endParaRPr lang="en-US" altLang="en-US" sz="1200" b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F6C66094-4FD6-479D-A1D7-5D68D97876F4}" type="slidenum">
              <a:rPr lang="en-US" altLang="en-US" sz="1200" b="0"/>
              <a:pPr/>
              <a:t>17</a:t>
            </a:fld>
            <a:endParaRPr lang="en-US" altLang="en-US" sz="1200" b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4B3A798A-9BAD-451A-B12C-F464A2E77BD7}" type="slidenum">
              <a:rPr lang="en-US" altLang="en-US" sz="1200" b="0"/>
              <a:pPr/>
              <a:t>18</a:t>
            </a:fld>
            <a:endParaRPr lang="en-US" altLang="en-US" sz="1200" b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F34C238-66C4-4346-BCEF-9C0B61B02962}" type="slidenum">
              <a:rPr lang="en-US" altLang="en-US" sz="1200" b="0"/>
              <a:pPr/>
              <a:t>19</a:t>
            </a:fld>
            <a:endParaRPr lang="en-US" altLang="en-US" sz="1200" b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06484D91-50B9-4083-A90C-C78652B76E3B}" type="slidenum">
              <a:rPr lang="en-US" altLang="en-US" sz="1200" b="0"/>
              <a:pPr/>
              <a:t>20</a:t>
            </a:fld>
            <a:endParaRPr lang="en-US" altLang="en-US" sz="1200" b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F9DCEC92-D247-4E2B-B822-C128A95BC854}" type="slidenum">
              <a:rPr lang="en-US" altLang="en-US" sz="1200" b="0"/>
              <a:pPr/>
              <a:t>21</a:t>
            </a:fld>
            <a:endParaRPr lang="en-US" altLang="en-US" sz="1200" b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58E658FD-0441-4909-ACBF-5708B135925E}" type="slidenum">
              <a:rPr lang="en-US" altLang="en-US" sz="1200" b="0"/>
              <a:pPr/>
              <a:t>22</a:t>
            </a:fld>
            <a:endParaRPr lang="en-US" altLang="en-US" sz="1200" b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D2E0EE44-CBAA-439E-BB3A-908BAED5DC3D}" type="slidenum">
              <a:rPr lang="en-US" altLang="en-US" sz="1200" b="0"/>
              <a:pPr/>
              <a:t>23</a:t>
            </a:fld>
            <a:endParaRPr lang="en-US" altLang="en-US" sz="1200" b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F84F7E93-3754-42F5-8D06-5C615DBFD07B}" type="slidenum">
              <a:rPr lang="en-US" altLang="en-US" sz="1200" b="0"/>
              <a:pPr/>
              <a:t>24</a:t>
            </a:fld>
            <a:endParaRPr lang="en-US" altLang="en-US" sz="1200" b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7D0365C-5A8D-4160-93E8-C4456F522B41}" type="slidenum">
              <a:rPr lang="en-US" altLang="en-US" sz="1200" b="0"/>
              <a:pPr/>
              <a:t>25</a:t>
            </a:fld>
            <a:endParaRPr lang="en-US" altLang="en-US" sz="1200" b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9C006157-3947-4D2D-BE61-55B11EC23B21}" type="slidenum">
              <a:rPr lang="en-US" altLang="en-US" sz="1200" b="0"/>
              <a:pPr/>
              <a:t>3</a:t>
            </a:fld>
            <a:endParaRPr lang="en-US" altLang="en-US" sz="1200" b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EE6875A-085A-4532-95F9-1215BA93DAA9}" type="slidenum">
              <a:rPr lang="en-US" altLang="en-US" sz="1200" b="0"/>
              <a:pPr/>
              <a:t>4</a:t>
            </a:fld>
            <a:endParaRPr lang="en-US" altLang="en-US" sz="1200" b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37658B6E-C074-422B-A4C3-76B75BD79661}" type="slidenum">
              <a:rPr lang="en-US" altLang="en-US" sz="1200" b="0"/>
              <a:pPr/>
              <a:t>5</a:t>
            </a:fld>
            <a:endParaRPr lang="en-US" altLang="en-US" sz="1200" b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0D3AB942-EDF4-435E-B897-0722BE09C909}" type="slidenum">
              <a:rPr lang="en-US" altLang="en-US" sz="1200" b="0"/>
              <a:pPr/>
              <a:t>6</a:t>
            </a:fld>
            <a:endParaRPr lang="en-US" altLang="en-US" sz="1200" b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4F4CAF67-8005-48FE-9A99-A012AA09EC6C}" type="slidenum">
              <a:rPr lang="en-US" altLang="en-US" sz="1200" b="0"/>
              <a:pPr/>
              <a:t>7</a:t>
            </a:fld>
            <a:endParaRPr lang="en-US" altLang="en-US" sz="1200" b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34167AED-7F94-4341-B4DD-8C3128F0FE6E}" type="slidenum">
              <a:rPr lang="en-US" altLang="en-US" sz="1200" b="0"/>
              <a:pPr/>
              <a:t>8</a:t>
            </a:fld>
            <a:endParaRPr lang="en-US" altLang="en-US" sz="1200" b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C1B3B8A4-51F3-41E4-9C04-D20A626BC862}" type="slidenum">
              <a:rPr lang="en-US" altLang="en-US" sz="1200" b="0"/>
              <a:pPr/>
              <a:t>9</a:t>
            </a:fld>
            <a:endParaRPr lang="en-US" altLang="en-US" sz="1200" b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1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4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6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290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8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0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48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612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639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1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Lucida Sans Unicode" pitchFamily="34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Lucida Sans Unicode" pitchFamily="34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Lucida Sans Unicode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Lucida Sans Unicode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  <a:ea typeface="Lucida Sans Unicode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6699"/>
          </a:solidFill>
          <a:latin typeface="+mn-lt"/>
          <a:ea typeface="Lucida Sans Unicode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3657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990600"/>
          </a:xfrm>
        </p:spPr>
        <p:txBody>
          <a:bodyPr/>
          <a:lstStyle/>
          <a:p>
            <a:pPr eaLnBrk="1" hangingPunct="1"/>
            <a:r>
              <a:rPr lang="en-US" altLang="en-US" sz="1800" smtClean="0"/>
              <a:t>Copyright © 2012 Addison-Wesley. All rights reserved</a:t>
            </a:r>
            <a:r>
              <a:rPr lang="en-US" altLang="en-US" sz="2000" smtClean="0"/>
              <a:t>.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2052" name="Picture 3" descr="pl10co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0"/>
            <a:ext cx="55403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r>
              <a:rPr lang="en-US" altLang="en-US" sz="2000" dirty="0" smtClean="0"/>
              <a:t>Assume </a:t>
            </a:r>
          </a:p>
          <a:p>
            <a:pPr>
              <a:buFontTx/>
              <a:buNone/>
            </a:pPr>
            <a:r>
              <a:rPr lang="en-US" altLang="en-US" sz="2000" dirty="0" smtClean="0"/>
              <a:t>	precedence:	Highest   	*, /</a:t>
            </a:r>
          </a:p>
          <a:p>
            <a:pPr>
              <a:buFontTx/>
              <a:buNone/>
            </a:pPr>
            <a:r>
              <a:rPr lang="en-US" altLang="en-US" sz="2000" dirty="0" smtClean="0"/>
              <a:t>						+, -</a:t>
            </a:r>
          </a:p>
          <a:p>
            <a:pPr>
              <a:buFontTx/>
              <a:buNone/>
            </a:pPr>
            <a:r>
              <a:rPr lang="en-US" altLang="en-US" sz="2000" dirty="0" smtClean="0"/>
              <a:t>						==, &lt;, &lt;=, &gt;, &gt;=</a:t>
            </a:r>
          </a:p>
          <a:p>
            <a:pPr>
              <a:buFontTx/>
              <a:buNone/>
            </a:pPr>
            <a:r>
              <a:rPr lang="en-US" altLang="en-US" sz="2000" dirty="0" smtClean="0"/>
              <a:t>						and</a:t>
            </a:r>
          </a:p>
          <a:p>
            <a:pPr>
              <a:buFontTx/>
              <a:buNone/>
            </a:pPr>
            <a:r>
              <a:rPr lang="en-US" altLang="en-US" sz="2000" smtClean="0"/>
              <a:t>				lowest 	</a:t>
            </a:r>
            <a:r>
              <a:rPr lang="en-US" altLang="en-US" sz="2000" smtClean="0"/>
              <a:t>	or</a:t>
            </a:r>
            <a:endParaRPr lang="en-US" altLang="en-US" sz="2000" smtClean="0"/>
          </a:p>
          <a:p>
            <a:pPr>
              <a:buFontTx/>
              <a:buNone/>
            </a:pPr>
            <a:r>
              <a:rPr lang="en-US" altLang="en-US" sz="2000" dirty="0" smtClean="0"/>
              <a:t>	Associativity:	left to right</a:t>
            </a:r>
          </a:p>
          <a:p>
            <a:pPr>
              <a:buFontTx/>
              <a:buNone/>
            </a:pPr>
            <a:endParaRPr lang="en-US" altLang="en-US" sz="2000" dirty="0" smtClean="0"/>
          </a:p>
          <a:p>
            <a:r>
              <a:rPr lang="en-US" altLang="en-US" sz="2000" dirty="0" smtClean="0"/>
              <a:t>What is the order of evaluation and final result of the following expression? Assume: a = 5, b = 7</a:t>
            </a:r>
          </a:p>
          <a:p>
            <a:pPr>
              <a:buFontTx/>
              <a:buNone/>
            </a:pPr>
            <a:endParaRPr lang="en-US" altLang="en-US" sz="2000" dirty="0" smtClean="0"/>
          </a:p>
          <a:p>
            <a:pPr>
              <a:buFontTx/>
              <a:buNone/>
            </a:pPr>
            <a:r>
              <a:rPr lang="en-US" altLang="en-US" sz="2000" dirty="0" smtClean="0"/>
              <a:t>		a == b+3 and a &gt; 3 or b – a*2 &lt; 1</a:t>
            </a:r>
          </a:p>
        </p:txBody>
      </p:sp>
      <p:sp>
        <p:nvSpPr>
          <p:cNvPr id="112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Functional Side Effects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48768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altLang="en-US" sz="2400" smtClean="0"/>
              <a:t>Problem with functional side effects: 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2000" smtClean="0"/>
              <a:t>When a function referenced in an expression alters another operand of the expression 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         	</a:t>
            </a:r>
            <a:r>
              <a:rPr lang="en-US" altLang="en-US" sz="2400" smtClean="0">
                <a:latin typeface="Courier New" pitchFamily="49" charset="0"/>
              </a:rPr>
              <a:t>a=10; </a:t>
            </a:r>
            <a:r>
              <a:rPr lang="en-US" altLang="en-US" sz="1800" smtClean="0">
                <a:latin typeface="Courier New" pitchFamily="49" charset="0"/>
              </a:rPr>
              <a:t> 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b=a+fun(&amp;a); </a:t>
            </a:r>
            <a:r>
              <a:rPr lang="en-US" altLang="en-US" sz="1800" smtClean="0">
                <a:latin typeface="Courier New" pitchFamily="49" charset="0"/>
              </a:rPr>
              <a:t>//assume fun changes its parameter</a:t>
            </a:r>
            <a:endParaRPr lang="en-US" altLang="en-US" sz="1800" smtClean="0"/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en-US" sz="2400" smtClean="0"/>
              <a:t>Two possible solutions to the problem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 smtClean="0"/>
              <a:t>Language definition to disallow functional side effects</a:t>
            </a:r>
          </a:p>
          <a:p>
            <a:pPr marL="1314450" lvl="2" indent="-400050" eaLnBrk="1" hangingPunct="1">
              <a:lnSpc>
                <a:spcPct val="80000"/>
              </a:lnSpc>
            </a:pPr>
            <a:r>
              <a:rPr lang="en-US" altLang="en-US" sz="1900" smtClean="0"/>
              <a:t>No two-way parameters in functions</a:t>
            </a:r>
          </a:p>
          <a:p>
            <a:pPr marL="1314450" lvl="2" indent="-400050" eaLnBrk="1" hangingPunct="1">
              <a:lnSpc>
                <a:spcPct val="80000"/>
              </a:lnSpc>
            </a:pPr>
            <a:r>
              <a:rPr lang="en-US" altLang="en-US" sz="1900" smtClean="0"/>
              <a:t>No non-local references in functions</a:t>
            </a:r>
          </a:p>
          <a:p>
            <a:pPr marL="1314450" lvl="2" indent="-400050" eaLnBrk="1" hangingPunct="1">
              <a:lnSpc>
                <a:spcPct val="80000"/>
              </a:lnSpc>
            </a:pPr>
            <a:r>
              <a:rPr lang="en-US" altLang="en-US" sz="1900" b="1" smtClean="0"/>
              <a:t>Advantage:</a:t>
            </a:r>
            <a:r>
              <a:rPr lang="en-US" altLang="en-US" sz="1900" smtClean="0"/>
              <a:t> it works!</a:t>
            </a:r>
          </a:p>
          <a:p>
            <a:pPr marL="1314450" lvl="2" indent="-400050" eaLnBrk="1" hangingPunct="1">
              <a:lnSpc>
                <a:spcPct val="80000"/>
              </a:lnSpc>
            </a:pPr>
            <a:r>
              <a:rPr lang="en-US" altLang="en-US" sz="1900" b="1" smtClean="0"/>
              <a:t>Disadvantage:</a:t>
            </a:r>
            <a:r>
              <a:rPr lang="en-US" altLang="en-US" sz="1900" smtClean="0"/>
              <a:t> inflexibility  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 smtClean="0"/>
              <a:t>Language definition to demand fixed operand evaluation order</a:t>
            </a:r>
          </a:p>
          <a:p>
            <a:pPr marL="1314450" lvl="2" indent="-400050" eaLnBrk="1" hangingPunct="1">
              <a:lnSpc>
                <a:spcPct val="80000"/>
              </a:lnSpc>
            </a:pPr>
            <a:r>
              <a:rPr lang="en-US" altLang="en-US" sz="1900" b="1" smtClean="0"/>
              <a:t>Disadvantage</a:t>
            </a:r>
            <a:r>
              <a:rPr lang="en-US" altLang="en-US" sz="1900" smtClean="0"/>
              <a:t>: limits some compiler optimizations</a:t>
            </a:r>
          </a:p>
          <a:p>
            <a:pPr marL="1314450" lvl="2" indent="-400050" eaLnBrk="1" hangingPunct="1">
              <a:lnSpc>
                <a:spcPct val="80000"/>
              </a:lnSpc>
            </a:pPr>
            <a:r>
              <a:rPr lang="en-US" altLang="en-US" sz="1900" smtClean="0"/>
              <a:t>Java requires operands to be evaluated in left-to-right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Overloaded Operators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Use of an operator for more than one purpose is called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operator overloading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Some are common (e.g., + for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dirty="0" smtClean="0"/>
              <a:t> and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en-US" sz="24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Some are potential trouble (e.g.,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en-US" sz="2400" dirty="0" smtClean="0"/>
              <a:t>  in C and C++)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Loss of compiler error detection (omission of an operand should be a detectable error)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Some loss of readability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C++ and C# allow user-defined overloaded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Potential problems: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dirty="0" smtClean="0"/>
              <a:t>Users can define nonsense operations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dirty="0" smtClean="0"/>
              <a:t>Readability may suffer, even when the operators make sense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Type Conversions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US" altLang="en-US" i="1" dirty="0" smtClean="0">
                <a:solidFill>
                  <a:srgbClr val="FF0000"/>
                </a:solidFill>
              </a:rPr>
              <a:t>narrowing conversion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is one that converts an object to a type that cannot include all of the values of the original type e.g., </a:t>
            </a:r>
            <a:r>
              <a:rPr lang="en-US" altLang="en-US" dirty="0" smtClean="0">
                <a:latin typeface="Courier New" pitchFamily="49" charset="0"/>
              </a:rPr>
              <a:t>float</a:t>
            </a:r>
            <a:r>
              <a:rPr lang="en-US" altLang="en-US" dirty="0" smtClean="0"/>
              <a:t> to </a:t>
            </a:r>
            <a:r>
              <a:rPr lang="en-US" altLang="en-US" dirty="0" err="1" smtClean="0">
                <a:latin typeface="Courier New" pitchFamily="49" charset="0"/>
              </a:rPr>
              <a:t>int</a:t>
            </a:r>
            <a:endParaRPr lang="en-US" altLang="en-US" dirty="0" smtClean="0">
              <a:latin typeface="Courier New" pitchFamily="49" charset="0"/>
            </a:endParaRPr>
          </a:p>
          <a:p>
            <a:pPr eaLnBrk="1" hangingPunct="1"/>
            <a:r>
              <a:rPr lang="en-US" altLang="en-US" dirty="0" smtClean="0"/>
              <a:t>A </a:t>
            </a:r>
            <a:r>
              <a:rPr lang="en-US" altLang="en-US" i="1" dirty="0" smtClean="0">
                <a:solidFill>
                  <a:srgbClr val="FF0000"/>
                </a:solidFill>
              </a:rPr>
              <a:t>widening conversion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is one in which an object is converted to a type that can include at least approximations to all of the values of the original type                           e.g., </a:t>
            </a:r>
            <a:r>
              <a:rPr lang="en-US" altLang="en-US" dirty="0" err="1" smtClean="0">
                <a:latin typeface="Courier New" pitchFamily="49" charset="0"/>
              </a:rPr>
              <a:t>int</a:t>
            </a:r>
            <a:r>
              <a:rPr lang="en-US" altLang="en-US" dirty="0" smtClean="0"/>
              <a:t> to </a:t>
            </a:r>
            <a:r>
              <a:rPr lang="en-US" altLang="en-US" dirty="0" smtClean="0">
                <a:latin typeface="Courier New" pitchFamily="49" charset="0"/>
              </a:rPr>
              <a:t>float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Mixed Mode Expressions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US" altLang="en-US" i="1" dirty="0" smtClean="0">
                <a:solidFill>
                  <a:srgbClr val="FF0000"/>
                </a:solidFill>
              </a:rPr>
              <a:t>mixed-mode expression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is one that has operands of different types</a:t>
            </a:r>
          </a:p>
          <a:p>
            <a:pPr eaLnBrk="1" hangingPunct="1"/>
            <a:r>
              <a:rPr lang="en-US" altLang="en-US" dirty="0" smtClean="0"/>
              <a:t>In most languages, all numeric types are implicitly converted (i.e. type coercion) in expressions, using widening conversions</a:t>
            </a:r>
          </a:p>
          <a:p>
            <a:pPr eaLnBrk="1" hangingPunct="1"/>
            <a:r>
              <a:rPr lang="en-US" altLang="en-US" dirty="0" smtClean="0"/>
              <a:t>In Ada, there are virtually no implicit type conversions in expressions</a:t>
            </a:r>
          </a:p>
          <a:p>
            <a:pPr lvl="1" eaLnBrk="1" hangingPunct="1"/>
            <a:r>
              <a:rPr lang="en-US" altLang="en-US" dirty="0" smtClean="0"/>
              <a:t>Explicit type conversion needs to be used if operands are of different types.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and Boolean Expressions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Relational Expressions</a:t>
            </a:r>
          </a:p>
          <a:p>
            <a:pPr lvl="1" eaLnBrk="1" hangingPunct="1"/>
            <a:r>
              <a:rPr lang="en-US" altLang="en-US" dirty="0" smtClean="0"/>
              <a:t>Use relational operators and operands of various types</a:t>
            </a:r>
          </a:p>
          <a:p>
            <a:pPr lvl="1" eaLnBrk="1" hangingPunct="1"/>
            <a:r>
              <a:rPr lang="en-US" altLang="en-US" dirty="0" smtClean="0"/>
              <a:t>Evaluate to some Boolean representation</a:t>
            </a:r>
          </a:p>
          <a:p>
            <a:pPr lvl="1" eaLnBrk="1" hangingPunct="1"/>
            <a:r>
              <a:rPr lang="en-US" altLang="en-US" dirty="0" smtClean="0"/>
              <a:t>Operator symbols used vary somewhat among languages (</a:t>
            </a:r>
            <a:r>
              <a:rPr lang="en-US" altLang="en-US" dirty="0" smtClean="0">
                <a:latin typeface="Courier New" pitchFamily="49" charset="0"/>
              </a:rPr>
              <a:t>!=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itchFamily="49" charset="0"/>
              </a:rPr>
              <a:t>/=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itchFamily="49" charset="0"/>
              </a:rPr>
              <a:t>~=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itchFamily="49" charset="0"/>
              </a:rPr>
              <a:t>.NE.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itchFamily="49" charset="0"/>
              </a:rPr>
              <a:t>&lt;&gt;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itchFamily="49" charset="0"/>
              </a:rPr>
              <a:t>#</a:t>
            </a:r>
            <a:r>
              <a:rPr lang="en-US" altLang="en-US" dirty="0" smtClean="0"/>
              <a:t>)</a:t>
            </a:r>
          </a:p>
          <a:p>
            <a:pPr eaLnBrk="1" hangingPunct="1"/>
            <a:r>
              <a:rPr lang="en-US" altLang="en-US" dirty="0" smtClean="0"/>
              <a:t>JavaScript and PHP have two additional relational operator,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sz="2400" dirty="0" smtClean="0">
                <a:solidFill>
                  <a:srgbClr val="C00000"/>
                </a:solidFill>
                <a:latin typeface="Courier New" pitchFamily="49" charset="0"/>
              </a:rPr>
              <a:t>===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/>
              <a:t>and </a:t>
            </a:r>
            <a:r>
              <a:rPr lang="en-US" altLang="en-US" sz="2400" dirty="0" smtClean="0">
                <a:solidFill>
                  <a:srgbClr val="C00000"/>
                </a:solidFill>
                <a:latin typeface="Courier New" pitchFamily="49" charset="0"/>
              </a:rPr>
              <a:t>!==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   - </a:t>
            </a:r>
            <a:r>
              <a:rPr lang="en-US" altLang="en-US" sz="2400" dirty="0" smtClean="0"/>
              <a:t>Similar to their cousins, </a:t>
            </a:r>
            <a:r>
              <a:rPr lang="en-US" altLang="en-US" sz="2400" dirty="0" smtClean="0">
                <a:latin typeface="Courier New" pitchFamily="49" charset="0"/>
              </a:rPr>
              <a:t>==</a:t>
            </a:r>
            <a:r>
              <a:rPr lang="en-US" altLang="en-US" sz="2400" dirty="0" smtClean="0"/>
              <a:t> and </a:t>
            </a:r>
            <a:r>
              <a:rPr lang="en-US" altLang="en-US" sz="2400" dirty="0" smtClean="0">
                <a:latin typeface="Courier New" pitchFamily="49" charset="0"/>
              </a:rPr>
              <a:t>!=</a:t>
            </a:r>
            <a:r>
              <a:rPr lang="en-US" altLang="en-US" sz="2400" dirty="0" smtClean="0"/>
              <a:t>, except that they do not coerce their operands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and Boolean Expressions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Boolean Expressions</a:t>
            </a:r>
          </a:p>
          <a:p>
            <a:pPr lvl="1" eaLnBrk="1" hangingPunct="1"/>
            <a:r>
              <a:rPr lang="en-US" altLang="en-US" sz="2000" dirty="0" smtClean="0"/>
              <a:t>Operands are Boolean and the result is Boolean</a:t>
            </a:r>
          </a:p>
          <a:p>
            <a:pPr lvl="1" eaLnBrk="1" hangingPunct="1"/>
            <a:r>
              <a:rPr lang="en-US" altLang="en-US" sz="2000" dirty="0" smtClean="0"/>
              <a:t>Example operators</a:t>
            </a:r>
          </a:p>
          <a:p>
            <a:pPr lvl="2" eaLnBrk="1" hangingPunct="1">
              <a:buFontTx/>
              <a:buNone/>
            </a:pPr>
            <a:r>
              <a:rPr lang="en-US" altLang="en-US" sz="1700" b="1" dirty="0" smtClean="0"/>
              <a:t>FORTRAN 77    FORTRAN 90	C        Ada</a:t>
            </a:r>
          </a:p>
          <a:p>
            <a:pPr lvl="2" eaLnBrk="1" hangingPunct="1">
              <a:buFontTx/>
              <a:buNone/>
            </a:pPr>
            <a:r>
              <a:rPr lang="en-US" altLang="en-US" sz="1900" dirty="0" smtClean="0"/>
              <a:t>    </a:t>
            </a:r>
            <a:r>
              <a:rPr lang="en-US" altLang="en-US" sz="1900" dirty="0" smtClean="0">
                <a:latin typeface="Courier New" pitchFamily="49" charset="0"/>
              </a:rPr>
              <a:t>.AND.      and      &amp;&amp;   and</a:t>
            </a:r>
          </a:p>
          <a:p>
            <a:pPr lvl="2" eaLnBrk="1" hangingPunct="1">
              <a:buFontTx/>
              <a:buNone/>
            </a:pPr>
            <a:r>
              <a:rPr lang="en-US" altLang="en-US" sz="1900" dirty="0" smtClean="0">
                <a:latin typeface="Courier New" pitchFamily="49" charset="0"/>
              </a:rPr>
              <a:t>  .OR.       or       ||   or</a:t>
            </a:r>
          </a:p>
          <a:p>
            <a:pPr lvl="2" eaLnBrk="1" hangingPunct="1">
              <a:buFontTx/>
              <a:buNone/>
            </a:pPr>
            <a:r>
              <a:rPr lang="en-US" altLang="en-US" sz="1900" dirty="0" smtClean="0">
                <a:latin typeface="Courier New" pitchFamily="49" charset="0"/>
              </a:rPr>
              <a:t>  .NOT.      not       !   not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                         </a:t>
            </a:r>
          </a:p>
          <a:p>
            <a:pPr lvl="1" eaLnBrk="1" hangingPunct="1"/>
            <a:r>
              <a:rPr lang="en-US" altLang="en-US" sz="2000" dirty="0" smtClean="0"/>
              <a:t>C (1989) has no Boolean type--it uses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 smtClean="0"/>
              <a:t> type with 0 for false and nonzero for true</a:t>
            </a:r>
          </a:p>
          <a:p>
            <a:pPr lvl="2" eaLnBrk="1" hangingPunct="1"/>
            <a:r>
              <a:rPr lang="en-US" altLang="en-US" sz="1900" dirty="0" smtClean="0"/>
              <a:t>One odd characteristic of C’s expressions:   </a:t>
            </a:r>
            <a:r>
              <a:rPr lang="en-US" altLang="en-US" sz="1700" b="1" dirty="0" smtClean="0">
                <a:latin typeface="Courier New" pitchFamily="49" charset="0"/>
              </a:rPr>
              <a:t>a &lt; b &lt; c</a:t>
            </a:r>
            <a:r>
              <a:rPr lang="en-US" altLang="en-US" sz="1900" dirty="0" smtClean="0"/>
              <a:t>  is a legal expression, but the result is not what you might expect:</a:t>
            </a:r>
          </a:p>
          <a:p>
            <a:pPr lvl="1" eaLnBrk="1" hangingPunct="1"/>
            <a:endParaRPr lang="en-US" altLang="en-US" sz="20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Short Circuit </a:t>
            </a:r>
            <a:r>
              <a:rPr lang="en-US" altLang="en-US" dirty="0" smtClean="0"/>
              <a:t>Evaluation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An expression in which the result is determined without evaluating all of the operands and/or operators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Example: </a:t>
            </a: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(13*a) * (b/c)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If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dirty="0" smtClean="0"/>
              <a:t> is zero, there is no need to evaluate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(b/c)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Problem with non-short-circuit evaluation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index = 1;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while (index &lt;= length) &amp;&amp; (LIST[index] != value)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latin typeface="Courier New" pitchFamily="49" charset="0"/>
              </a:rPr>
              <a:t>     </a:t>
            </a:r>
            <a:r>
              <a:rPr lang="en-US" altLang="en-US" sz="2000" b="1" dirty="0" smtClean="0">
                <a:latin typeface="Courier New" pitchFamily="49" charset="0"/>
              </a:rPr>
              <a:t>index++;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When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index=length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 LIST [index]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will cause an indexing problem (assuming 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en-US" sz="2000" dirty="0" smtClean="0"/>
              <a:t> has 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altLang="en-US" sz="2000" dirty="0" smtClean="0"/>
              <a:t> elements)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Short Circuit Evaluation (continued)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C, C++, and Java: use short-circuit evaluation for the usual Boolean operators (</a:t>
            </a:r>
            <a:r>
              <a:rPr lang="en-US" altLang="en-US" sz="2400" b="1" smtClean="0">
                <a:latin typeface="Courier New" pitchFamily="49" charset="0"/>
              </a:rPr>
              <a:t>&amp;&amp;</a:t>
            </a:r>
            <a:r>
              <a:rPr lang="en-US" altLang="en-US" sz="2400" smtClean="0"/>
              <a:t> and </a:t>
            </a:r>
            <a:r>
              <a:rPr lang="en-US" altLang="en-US" sz="2400" b="1" smtClean="0">
                <a:latin typeface="Courier New" pitchFamily="49" charset="0"/>
              </a:rPr>
              <a:t>||</a:t>
            </a:r>
            <a:r>
              <a:rPr lang="en-US" altLang="en-US" sz="2400" smtClean="0"/>
              <a:t>), but also provide bitwise Boolean operators that are not short circuit (</a:t>
            </a:r>
            <a:r>
              <a:rPr lang="en-US" altLang="en-US" sz="2400" b="1" smtClean="0">
                <a:latin typeface="Courier New" pitchFamily="49" charset="0"/>
              </a:rPr>
              <a:t>&amp;</a:t>
            </a:r>
            <a:r>
              <a:rPr lang="en-US" altLang="en-US" sz="2400" smtClean="0"/>
              <a:t> and </a:t>
            </a:r>
            <a:r>
              <a:rPr lang="en-US" altLang="en-US" sz="2400" b="1" smtClean="0">
                <a:latin typeface="Courier New" pitchFamily="49" charset="0"/>
              </a:rPr>
              <a:t>|</a:t>
            </a:r>
            <a:r>
              <a:rPr lang="en-US" altLang="en-US" sz="2400" smtClean="0"/>
              <a:t>)</a:t>
            </a:r>
          </a:p>
          <a:p>
            <a:pPr eaLnBrk="1" hangingPunct="1"/>
            <a:r>
              <a:rPr lang="en-US" altLang="en-US" sz="2400" smtClean="0"/>
              <a:t>Ada: programmer can specify either (short-circuit is specified with </a:t>
            </a:r>
            <a:r>
              <a:rPr lang="en-US" altLang="en-US" sz="2400" b="1" smtClean="0">
                <a:latin typeface="Courier New" pitchFamily="49" charset="0"/>
                <a:cs typeface="Courier New" pitchFamily="49" charset="0"/>
              </a:rPr>
              <a:t>and then</a:t>
            </a:r>
            <a:r>
              <a:rPr lang="en-US" altLang="en-US" sz="2400" b="1" smtClean="0"/>
              <a:t> </a:t>
            </a:r>
            <a:r>
              <a:rPr lang="en-US" altLang="en-US" sz="2400" smtClean="0"/>
              <a:t>and </a:t>
            </a:r>
            <a:r>
              <a:rPr lang="en-US" altLang="en-US" sz="2400" b="1" smtClean="0">
                <a:latin typeface="Courier New" pitchFamily="49" charset="0"/>
                <a:cs typeface="Courier New" pitchFamily="49" charset="0"/>
              </a:rPr>
              <a:t>or else</a:t>
            </a:r>
            <a:r>
              <a:rPr lang="en-US" altLang="en-US" sz="2400" smtClean="0"/>
              <a:t>)</a:t>
            </a:r>
          </a:p>
          <a:p>
            <a:pPr eaLnBrk="1" hangingPunct="1"/>
            <a:r>
              <a:rPr lang="en-US" altLang="en-US" sz="2400" smtClean="0"/>
              <a:t>Short-circuit evaluation exposes the potential problem of side effects in expressions                </a:t>
            </a:r>
            <a:br>
              <a:rPr lang="en-US" altLang="en-US" sz="2400" smtClean="0"/>
            </a:br>
            <a:r>
              <a:rPr lang="en-US" altLang="en-US" sz="2400" smtClean="0"/>
              <a:t>e.g. </a:t>
            </a:r>
            <a:r>
              <a:rPr lang="en-US" altLang="en-US" sz="2400" b="1" smtClean="0">
                <a:latin typeface="Courier New" pitchFamily="49" charset="0"/>
              </a:rPr>
              <a:t>(a &gt; b) || (b++ / 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Assignment</a:t>
            </a:r>
            <a:r>
              <a:rPr lang="en-US" altLang="en-US" dirty="0" smtClean="0"/>
              <a:t> Statements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general syntax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&lt;target_var&gt; &lt;assign_operator&gt; &lt;expression&gt;</a:t>
            </a:r>
          </a:p>
          <a:p>
            <a:pPr eaLnBrk="1" hangingPunct="1"/>
            <a:r>
              <a:rPr lang="en-US" altLang="en-US" smtClean="0"/>
              <a:t>The assignment operator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mtClean="0"/>
              <a:t>   FORTRAN, BASIC, the C-based languages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:=</a:t>
            </a:r>
            <a:r>
              <a:rPr lang="en-US" altLang="en-US" smtClean="0"/>
              <a:t>  ALGOLs, Pascal, Ada</a:t>
            </a:r>
          </a:p>
          <a:p>
            <a:pPr eaLnBrk="1" hangingPunct="1"/>
            <a:r>
              <a:rPr lang="en-US" altLang="en-US" smtClean="0"/>
              <a:t>=  can be bad when it is overloaded for the relational operator for equality (that’s why the C-based languages use </a:t>
            </a:r>
            <a:r>
              <a:rPr lang="en-US" altLang="en-US" sz="2400" smtClean="0">
                <a:latin typeface="Courier New" pitchFamily="49" charset="0"/>
              </a:rPr>
              <a:t>==</a:t>
            </a:r>
            <a:r>
              <a:rPr lang="en-US" altLang="en-US" smtClean="0"/>
              <a:t> as the relational operator)</a:t>
            </a:r>
            <a:endParaRPr lang="en-US" altLang="en-US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smtClean="0"/>
              <a:t>Lecture 5: Expressions and Assignments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CS408</a:t>
            </a:r>
          </a:p>
          <a:p>
            <a:r>
              <a:rPr lang="en-US" altLang="en-US" smtClean="0"/>
              <a:t>(Chapter 7  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Conditional Targets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543800" cy="4572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Conditional targets </a:t>
            </a:r>
            <a:r>
              <a:rPr lang="en-US" altLang="en-US" dirty="0" smtClean="0"/>
              <a:t>(Perl)</a:t>
            </a:r>
            <a:br>
              <a:rPr lang="en-US" altLang="en-US" dirty="0" smtClean="0"/>
            </a:br>
            <a:r>
              <a:rPr lang="en-US" altLang="en-US" sz="2400" dirty="0" smtClean="0">
                <a:latin typeface="Courier New" pitchFamily="49" charset="0"/>
              </a:rPr>
              <a:t>($flag ? $total : $subtotal) = 0</a:t>
            </a:r>
          </a:p>
          <a:p>
            <a:pPr eaLnBrk="1" hangingPunct="1"/>
            <a:endParaRPr lang="en-US" altLang="en-US" sz="2400" b="1" dirty="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Which is equivalent to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if ($flag){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$total = 0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} else {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$subtotal = 0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endParaRPr lang="en-US" altLang="en-US" sz="2000" dirty="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sz="20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Compound</a:t>
            </a:r>
            <a:r>
              <a:rPr lang="en-US" altLang="en-US" dirty="0" smtClean="0"/>
              <a:t> Assignment Operators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shorthand method of specifying a commonly needed form of assignment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Introduced in ALGOL; adopted by 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Example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a = a + b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is written as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a += b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 Unary Assignment Operators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572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Unary assignment </a:t>
            </a:r>
            <a:r>
              <a:rPr lang="en-US" altLang="en-US" dirty="0" smtClean="0"/>
              <a:t>operators in C-based languages combine increment and decrement operations with assignment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++count; 	--count;</a:t>
            </a:r>
          </a:p>
          <a:p>
            <a:pPr eaLnBrk="1" hangingPunct="1"/>
            <a:r>
              <a:rPr lang="en-US" altLang="en-US" dirty="0" smtClean="0"/>
              <a:t>Examples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sum = ++count</a:t>
            </a:r>
            <a:r>
              <a:rPr lang="en-US" altLang="en-US" sz="2000" dirty="0" smtClean="0"/>
              <a:t> (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altLang="en-US" sz="2000" dirty="0" smtClean="0"/>
              <a:t> incremented, added to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altLang="en-US" sz="2000" dirty="0" smtClean="0"/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sum = count++</a:t>
            </a:r>
            <a:r>
              <a:rPr lang="en-US" altLang="en-US" sz="2000" dirty="0" smtClean="0"/>
              <a:t> (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altLang="en-US" sz="2000" dirty="0" smtClean="0"/>
              <a:t> added to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sum, </a:t>
            </a:r>
            <a:r>
              <a:rPr lang="en-US" altLang="en-US" sz="2000" dirty="0" smtClean="0">
                <a:latin typeface="Lucida Console" pitchFamily="49" charset="0"/>
                <a:cs typeface="Courier New" pitchFamily="49" charset="0"/>
              </a:rPr>
              <a:t>i</a:t>
            </a:r>
            <a:r>
              <a:rPr lang="en-US" altLang="en-US" sz="2000" dirty="0" smtClean="0">
                <a:latin typeface="Lucida Console" pitchFamily="49" charset="0"/>
              </a:rPr>
              <a:t>ncremented</a:t>
            </a:r>
            <a:r>
              <a:rPr lang="en-US" altLang="en-US" sz="2000" dirty="0" smtClean="0"/>
              <a:t> )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count++</a:t>
            </a:r>
            <a:r>
              <a:rPr lang="en-US" altLang="en-US" sz="2000" dirty="0" smtClean="0"/>
              <a:t> (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altLang="en-US" sz="2000" dirty="0" smtClean="0"/>
              <a:t> incremented)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-count++</a:t>
            </a:r>
            <a:r>
              <a:rPr lang="en-US" altLang="en-US" sz="2000" dirty="0" smtClean="0"/>
              <a:t> (</a:t>
            </a:r>
            <a:r>
              <a:rPr lang="en-US" altLang="en-US" sz="2000" i="1" dirty="0" smtClean="0">
                <a:latin typeface="Lucida Console" pitchFamily="49" charset="0"/>
              </a:rPr>
              <a:t>returns</a:t>
            </a:r>
            <a:r>
              <a:rPr lang="en-US" altLang="en-US" sz="2000" dirty="0" smtClean="0"/>
              <a:t> negated </a:t>
            </a:r>
            <a:r>
              <a:rPr lang="en-US" altLang="en-US" sz="2000" dirty="0" smtClean="0">
                <a:latin typeface="Courier New" pitchFamily="49" charset="0"/>
              </a:rPr>
              <a:t>count</a:t>
            </a:r>
            <a:r>
              <a:rPr lang="en-US" altLang="en-US" sz="2000" dirty="0" smtClean="0"/>
              <a:t>,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count </a:t>
            </a:r>
            <a:r>
              <a:rPr lang="en-US" altLang="en-US" sz="2000" dirty="0" smtClean="0"/>
              <a:t>incremented)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Assignment as an Expression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 C, C++, and Java, the assignment statement produces a result and can be used as operands</a:t>
            </a:r>
          </a:p>
          <a:p>
            <a:pPr eaLnBrk="1" hangingPunct="1"/>
            <a:r>
              <a:rPr lang="en-US" altLang="en-US" dirty="0" smtClean="0"/>
              <a:t>An example: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 </a:t>
            </a:r>
            <a:r>
              <a:rPr lang="en-US" altLang="en-US" dirty="0" smtClean="0">
                <a:latin typeface="Courier New" pitchFamily="49" charset="0"/>
              </a:rPr>
              <a:t>while ((</a:t>
            </a:r>
            <a:r>
              <a:rPr lang="en-US" altLang="en-US" dirty="0" err="1" smtClean="0">
                <a:latin typeface="Courier New" pitchFamily="49" charset="0"/>
              </a:rPr>
              <a:t>ch</a:t>
            </a:r>
            <a:r>
              <a:rPr lang="en-US" altLang="en-US" dirty="0" smtClean="0">
                <a:latin typeface="Courier New" pitchFamily="49" charset="0"/>
              </a:rPr>
              <a:t> = </a:t>
            </a:r>
            <a:r>
              <a:rPr lang="en-US" altLang="en-US" dirty="0" err="1" smtClean="0">
                <a:latin typeface="Courier New" pitchFamily="49" charset="0"/>
              </a:rPr>
              <a:t>getchar</a:t>
            </a:r>
            <a:r>
              <a:rPr lang="en-US" altLang="en-US" dirty="0" smtClean="0">
                <a:latin typeface="Courier New" pitchFamily="49" charset="0"/>
              </a:rPr>
              <a:t>())!= EOF){</a:t>
            </a:r>
            <a:r>
              <a:rPr lang="en-US" altLang="en-US" dirty="0" smtClean="0">
                <a:cs typeface="Courier New" pitchFamily="49" charset="0"/>
              </a:rPr>
              <a:t>…</a:t>
            </a:r>
            <a:r>
              <a:rPr lang="en-US" altLang="en-US" dirty="0" smtClean="0"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b="1" dirty="0" smtClean="0">
                <a:latin typeface="Courier New" pitchFamily="49" charset="0"/>
              </a:rPr>
              <a:t>	</a:t>
            </a:r>
            <a:r>
              <a:rPr lang="en-US" altLang="en-US" dirty="0" err="1" smtClean="0">
                <a:latin typeface="Courier New" pitchFamily="49" charset="0"/>
              </a:rPr>
              <a:t>ch</a:t>
            </a:r>
            <a:r>
              <a:rPr lang="en-US" altLang="en-US" dirty="0" smtClean="0">
                <a:latin typeface="Courier New" pitchFamily="49" charset="0"/>
              </a:rPr>
              <a:t> = </a:t>
            </a:r>
            <a:r>
              <a:rPr lang="en-US" altLang="en-US" dirty="0" err="1" smtClean="0">
                <a:latin typeface="Courier New" pitchFamily="49" charset="0"/>
              </a:rPr>
              <a:t>getchar</a:t>
            </a:r>
            <a:r>
              <a:rPr lang="en-US" altLang="en-US" dirty="0" smtClean="0">
                <a:latin typeface="Courier New" pitchFamily="49" charset="0"/>
              </a:rPr>
              <a:t>()</a:t>
            </a:r>
            <a:r>
              <a:rPr lang="en-US" altLang="en-US" b="1" dirty="0" smtClean="0">
                <a:latin typeface="Courier New" pitchFamily="49" charset="0"/>
              </a:rPr>
              <a:t> </a:t>
            </a:r>
            <a:r>
              <a:rPr lang="en-US" altLang="en-US" dirty="0" smtClean="0"/>
              <a:t>is carried out; the result (assigned to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en-US" dirty="0" smtClean="0"/>
              <a:t>) is used as a conditional value for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on Assignments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List assignments</a:t>
            </a:r>
          </a:p>
          <a:p>
            <a:pPr lvl="1" eaLnBrk="1" hangingPunct="1"/>
            <a:r>
              <a:rPr lang="en-US" altLang="en-US" dirty="0" smtClean="0"/>
              <a:t>Perl, Ruby, Python etc. support list assignments</a:t>
            </a:r>
          </a:p>
          <a:p>
            <a:pPr lvl="1" eaLnBrk="1" hangingPunct="1"/>
            <a:r>
              <a:rPr lang="en-US" altLang="en-US" dirty="0" smtClean="0"/>
              <a:t>e.g., </a:t>
            </a:r>
            <a:r>
              <a:rPr lang="en-US" altLang="en-US" sz="1800" dirty="0" smtClean="0">
                <a:latin typeface="Courier New" pitchFamily="49" charset="0"/>
              </a:rPr>
              <a:t>($first, $second, $third) = (20, 30, 40);</a:t>
            </a: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  <a:latin typeface="Lucida Console" pitchFamily="49" charset="0"/>
              </a:rPr>
              <a:t>Mixed mode </a:t>
            </a:r>
            <a:r>
              <a:rPr lang="en-US" altLang="en-US" dirty="0" smtClean="0">
                <a:latin typeface="Lucida Console" pitchFamily="49" charset="0"/>
              </a:rPr>
              <a:t>assignments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en-US" dirty="0" smtClean="0"/>
              <a:t>In Fortran, C, and C++, any numeric type value can be assigned to any numeric type variable</a:t>
            </a:r>
          </a:p>
          <a:p>
            <a:pPr lvl="1" eaLnBrk="1" hangingPunct="1"/>
            <a:r>
              <a:rPr lang="en-US" altLang="en-US" dirty="0" smtClean="0"/>
              <a:t>In Java, only widening assignment coercions are done</a:t>
            </a:r>
          </a:p>
          <a:p>
            <a:pPr lvl="1" eaLnBrk="1" hangingPunct="1"/>
            <a:r>
              <a:rPr lang="en-US" altLang="en-US" dirty="0" smtClean="0"/>
              <a:t>In Ada, there is no assignment coercion</a:t>
            </a:r>
            <a:endParaRPr lang="en-US" altLang="en-US" sz="1800" dirty="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Expressions</a:t>
            </a:r>
          </a:p>
          <a:p>
            <a:pPr eaLnBrk="1" hangingPunct="1"/>
            <a:r>
              <a:rPr lang="en-US" altLang="en-US" smtClean="0"/>
              <a:t>Operator precedence and associativity</a:t>
            </a:r>
          </a:p>
          <a:p>
            <a:pPr eaLnBrk="1" hangingPunct="1"/>
            <a:r>
              <a:rPr lang="en-US" altLang="en-US" smtClean="0"/>
              <a:t>Operator overloading</a:t>
            </a:r>
          </a:p>
          <a:p>
            <a:pPr eaLnBrk="1" hangingPunct="1"/>
            <a:r>
              <a:rPr lang="en-US" altLang="en-US" smtClean="0"/>
              <a:t>Mixed-type expressions</a:t>
            </a:r>
          </a:p>
          <a:p>
            <a:pPr eaLnBrk="1" hangingPunct="1"/>
            <a:r>
              <a:rPr lang="en-US" altLang="en-US" smtClean="0"/>
              <a:t>Various forms of assignment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Topics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  <a:p>
            <a:pPr eaLnBrk="1" hangingPunct="1"/>
            <a:r>
              <a:rPr lang="en-US" altLang="en-US" smtClean="0"/>
              <a:t>Arithmetic Expressions</a:t>
            </a:r>
          </a:p>
          <a:p>
            <a:pPr eaLnBrk="1" hangingPunct="1"/>
            <a:r>
              <a:rPr lang="en-US" altLang="en-US" smtClean="0"/>
              <a:t>Overloaded Operators</a:t>
            </a:r>
          </a:p>
          <a:p>
            <a:pPr eaLnBrk="1" hangingPunct="1"/>
            <a:r>
              <a:rPr lang="en-US" altLang="en-US" smtClean="0"/>
              <a:t>Type Conversions</a:t>
            </a:r>
          </a:p>
          <a:p>
            <a:pPr eaLnBrk="1" hangingPunct="1"/>
            <a:r>
              <a:rPr lang="en-US" altLang="en-US" smtClean="0"/>
              <a:t>Relational and Boolean Expressions</a:t>
            </a:r>
          </a:p>
          <a:p>
            <a:pPr eaLnBrk="1" hangingPunct="1"/>
            <a:r>
              <a:rPr lang="en-US" altLang="en-US" smtClean="0"/>
              <a:t>Short-Circuit Evaluation</a:t>
            </a:r>
          </a:p>
          <a:p>
            <a:pPr eaLnBrk="1" hangingPunct="1"/>
            <a:r>
              <a:rPr lang="en-US" altLang="en-US" smtClean="0"/>
              <a:t>Assignment Statements</a:t>
            </a:r>
          </a:p>
          <a:p>
            <a:pPr eaLnBrk="1" hangingPunct="1"/>
            <a:r>
              <a:rPr lang="en-US" altLang="en-US" smtClean="0"/>
              <a:t>Mixed-Mode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Expressions</a:t>
            </a:r>
            <a:r>
              <a:rPr lang="en-US" altLang="en-US" dirty="0" smtClean="0"/>
              <a:t> are the fundamental means of specifying computations in a programming language</a:t>
            </a:r>
          </a:p>
          <a:p>
            <a:pPr eaLnBrk="1" hangingPunct="1"/>
            <a:r>
              <a:rPr lang="en-US" altLang="en-US" dirty="0" smtClean="0"/>
              <a:t>To understand </a:t>
            </a:r>
            <a:r>
              <a:rPr lang="en-US" altLang="en-US" dirty="0" smtClean="0">
                <a:solidFill>
                  <a:srgbClr val="FF0000"/>
                </a:solidFill>
              </a:rPr>
              <a:t>expression evaluation</a:t>
            </a:r>
            <a:r>
              <a:rPr lang="en-US" altLang="en-US" dirty="0" smtClean="0"/>
              <a:t>, need to be familiar with the orders of operator and operand evaluation</a:t>
            </a:r>
          </a:p>
          <a:p>
            <a:pPr eaLnBrk="1" hangingPunct="1"/>
            <a:r>
              <a:rPr lang="en-US" altLang="en-US" dirty="0" smtClean="0"/>
              <a:t>Essence of imperative languages is dominant role of assignment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Arithmetic Expressions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Arithmetic expressions </a:t>
            </a:r>
            <a:r>
              <a:rPr lang="en-US" altLang="en-US" dirty="0" smtClean="0"/>
              <a:t>consist of operators, operands, parentheses, and function calls</a:t>
            </a:r>
          </a:p>
          <a:p>
            <a:pPr eaLnBrk="1" hangingPunct="1"/>
            <a:r>
              <a:rPr lang="en-US" altLang="en-US" dirty="0" smtClean="0"/>
              <a:t>Design issues for arithmetic expressions</a:t>
            </a:r>
          </a:p>
          <a:p>
            <a:pPr lvl="1" eaLnBrk="1" hangingPunct="1"/>
            <a:r>
              <a:rPr lang="en-US" altLang="en-US" dirty="0" smtClean="0"/>
              <a:t>Operator precedence rules?</a:t>
            </a:r>
          </a:p>
          <a:p>
            <a:pPr lvl="1" eaLnBrk="1" hangingPunct="1"/>
            <a:r>
              <a:rPr lang="en-US" altLang="en-US" dirty="0" smtClean="0"/>
              <a:t>Operator associativity rules?</a:t>
            </a:r>
          </a:p>
          <a:p>
            <a:pPr lvl="1" eaLnBrk="1" hangingPunct="1"/>
            <a:r>
              <a:rPr lang="en-US" altLang="en-US" dirty="0" smtClean="0"/>
              <a:t>Order of operand evaluation?</a:t>
            </a:r>
          </a:p>
          <a:p>
            <a:pPr lvl="1" eaLnBrk="1" hangingPunct="1"/>
            <a:r>
              <a:rPr lang="en-US" altLang="en-US" dirty="0" smtClean="0"/>
              <a:t>Operand evaluation side effects?</a:t>
            </a:r>
          </a:p>
          <a:p>
            <a:pPr lvl="1" eaLnBrk="1" hangingPunct="1"/>
            <a:r>
              <a:rPr lang="en-US" altLang="en-US" dirty="0" smtClean="0"/>
              <a:t>Operator overloading?</a:t>
            </a:r>
          </a:p>
          <a:p>
            <a:pPr lvl="1" eaLnBrk="1" hangingPunct="1"/>
            <a:r>
              <a:rPr lang="en-US" altLang="en-US" dirty="0" smtClean="0"/>
              <a:t>Type mixing in expressions?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Arithmetic Expressions: Operators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Operators: unary, binary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Operator precedence rules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for expression evaluation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define the order in which “adjacent” operators of different precedence levels are evaluated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Typical precedence levels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 parentheses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 unary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 ** (if the language supports it)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 *, /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 +, -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Arithmetic Expressions: Operator Associativity Rule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Define the order in which adjacent operators with the same precedence level are evaluated</a:t>
            </a:r>
          </a:p>
          <a:p>
            <a:pPr eaLnBrk="1" hangingPunct="1"/>
            <a:r>
              <a:rPr lang="en-US" altLang="en-US" sz="2400" smtClean="0"/>
              <a:t>Typical associativity rules</a:t>
            </a:r>
          </a:p>
          <a:p>
            <a:pPr lvl="1" eaLnBrk="1" hangingPunct="1"/>
            <a:r>
              <a:rPr lang="en-US" altLang="en-US" sz="2000" smtClean="0"/>
              <a:t>Left to right, except **, which is right to left</a:t>
            </a:r>
          </a:p>
          <a:p>
            <a:pPr lvl="1" eaLnBrk="1" hangingPunct="1"/>
            <a:r>
              <a:rPr lang="en-US" altLang="en-US" sz="2000" smtClean="0"/>
              <a:t>Sometimes unary operators associate right to left (e.g., in FORTRAN)</a:t>
            </a:r>
          </a:p>
          <a:p>
            <a:pPr eaLnBrk="1" hangingPunct="1"/>
            <a:r>
              <a:rPr lang="en-US" altLang="en-US" sz="2400" smtClean="0"/>
              <a:t>APL is different; all operators have equal precedence and all operators associate right to left</a:t>
            </a:r>
          </a:p>
          <a:p>
            <a:pPr eaLnBrk="1" hangingPunct="1"/>
            <a:r>
              <a:rPr lang="en-US" altLang="en-US" sz="2400" smtClean="0"/>
              <a:t>Precedence and associativity rules can be overriden with parentheses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Conditional Expressions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Conditional Expressions</a:t>
            </a:r>
          </a:p>
          <a:p>
            <a:pPr lvl="1" eaLnBrk="1" hangingPunct="1"/>
            <a:r>
              <a:rPr lang="en-US" altLang="en-US" dirty="0" smtClean="0"/>
              <a:t>C-based languages (e.g., C, C++)</a:t>
            </a:r>
          </a:p>
          <a:p>
            <a:pPr lvl="1" eaLnBrk="1" hangingPunct="1"/>
            <a:r>
              <a:rPr lang="en-US" altLang="en-US" dirty="0" smtClean="0"/>
              <a:t>An example:</a:t>
            </a:r>
          </a:p>
          <a:p>
            <a:pPr eaLnBrk="1" hangingPunct="1"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		</a:t>
            </a:r>
            <a:r>
              <a:rPr lang="en-US" altLang="en-US" sz="1800" b="1" dirty="0" smtClean="0">
                <a:latin typeface="Courier New" pitchFamily="49" charset="0"/>
              </a:rPr>
              <a:t>average = (count == 0)? 0 : sum / count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Evaluates as if written like</a:t>
            </a:r>
            <a:endParaRPr lang="en-US" altLang="en-US" sz="1800" b="1" dirty="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if (count == 0) 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  average = 0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		else 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 smtClean="0">
                <a:latin typeface="Courier New" pitchFamily="49" charset="0"/>
              </a:rPr>
              <a:t>      average = sum /count</a:t>
            </a:r>
          </a:p>
          <a:p>
            <a:pPr eaLnBrk="1" hangingPunct="1"/>
            <a:r>
              <a:rPr lang="en-US" altLang="en-US" dirty="0" smtClean="0"/>
              <a:t>Expressions vs. Statements</a:t>
            </a:r>
          </a:p>
          <a:p>
            <a:pPr lvl="1" eaLnBrk="1" hangingPunct="1"/>
            <a:r>
              <a:rPr lang="en-US" altLang="en-US" dirty="0" smtClean="0"/>
              <a:t>Major difference?</a:t>
            </a:r>
          </a:p>
          <a:p>
            <a:pPr lvl="1" eaLnBrk="1" hangingPunct="1"/>
            <a:r>
              <a:rPr lang="en-US" altLang="en-US" dirty="0" smtClean="0"/>
              <a:t>Why need conditional expressions?</a:t>
            </a:r>
            <a:endParaRPr lang="en-US" altLang="en-US" sz="2000" dirty="0" smtClean="0"/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Operand Evaluation Order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altLang="en-US" sz="2400" dirty="0" smtClean="0"/>
              <a:t>Operand Evaluation Order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2000" dirty="0" smtClean="0"/>
              <a:t>Variables: fetch the value from memory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2000" dirty="0" smtClean="0"/>
              <a:t>Constants: sometimes a fetch from memory; sometimes the constant is in the machine language instruction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2000" dirty="0" smtClean="0"/>
              <a:t>Parenthesized expressions: evaluate all operands and operators first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2000" dirty="0" smtClean="0"/>
              <a:t>The most interesting case is when an operand is a function call</a:t>
            </a:r>
          </a:p>
          <a:p>
            <a:pPr marL="533400" indent="-533400" eaLnBrk="1" hangingPunct="1">
              <a:buFontTx/>
              <a:buNone/>
            </a:pPr>
            <a:r>
              <a:rPr lang="en-US" altLang="en-US" sz="2400" dirty="0" smtClean="0"/>
              <a:t>Potential for side effect</a:t>
            </a:r>
          </a:p>
          <a:p>
            <a:pPr marL="533400" indent="-533400" eaLnBrk="1" hangingPunct="1"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Functional side effects</a:t>
            </a:r>
            <a:r>
              <a:rPr lang="en-US" altLang="en-US" sz="2400" i="1" dirty="0" smtClean="0"/>
              <a:t>:</a:t>
            </a:r>
            <a:r>
              <a:rPr lang="en-US" altLang="en-US" sz="2400" dirty="0" smtClean="0">
                <a:solidFill>
                  <a:schemeClr val="tx2"/>
                </a:solidFill>
              </a:rPr>
              <a:t> </a:t>
            </a:r>
            <a:r>
              <a:rPr lang="en-US" altLang="en-US" sz="2400" dirty="0" smtClean="0"/>
              <a:t>when a function changes a two-way parameter or a non-local variable</a:t>
            </a:r>
          </a:p>
          <a:p>
            <a:pPr marL="533400" indent="-533400" eaLnBrk="1" hangingPunct="1">
              <a:buFontTx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"/>
        <a:cs typeface="Lucida Sans Unicode"/>
      </a:majorFont>
      <a:minorFont>
        <a:latin typeface="Lucida Sans Unicode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1281</TotalTime>
  <Words>1053</Words>
  <Application>Microsoft Office PowerPoint</Application>
  <PresentationFormat>On-screen Show (4:3)</PresentationFormat>
  <Paragraphs>220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1_sebesta</vt:lpstr>
      <vt:lpstr> </vt:lpstr>
      <vt:lpstr>Lecture 5: Expressions and Assignments</vt:lpstr>
      <vt:lpstr>Topics</vt:lpstr>
      <vt:lpstr>Introduction</vt:lpstr>
      <vt:lpstr>Arithmetic Expressions</vt:lpstr>
      <vt:lpstr>Arithmetic Expressions: Operators</vt:lpstr>
      <vt:lpstr>Arithmetic Expressions: Operator Associativity Rule</vt:lpstr>
      <vt:lpstr>Conditional Expressions</vt:lpstr>
      <vt:lpstr>Operand Evaluation Order</vt:lpstr>
      <vt:lpstr>Example</vt:lpstr>
      <vt:lpstr>Functional Side Effects</vt:lpstr>
      <vt:lpstr>Overloaded Operators</vt:lpstr>
      <vt:lpstr>Type Conversions</vt:lpstr>
      <vt:lpstr>Mixed Mode Expressions</vt:lpstr>
      <vt:lpstr>Relational and Boolean Expressions</vt:lpstr>
      <vt:lpstr>Relational and Boolean Expressions</vt:lpstr>
      <vt:lpstr>Short Circuit Evaluation</vt:lpstr>
      <vt:lpstr>Short Circuit Evaluation (continued)</vt:lpstr>
      <vt:lpstr>Assignment Statements</vt:lpstr>
      <vt:lpstr>Conditional Targets</vt:lpstr>
      <vt:lpstr>Compound Assignment Operators</vt:lpstr>
      <vt:lpstr> Unary Assignment Operators</vt:lpstr>
      <vt:lpstr>Assignment as an Expression</vt:lpstr>
      <vt:lpstr>More on Assignments</vt:lpstr>
      <vt:lpstr>Summary</vt:lpstr>
    </vt:vector>
  </TitlesOfParts>
  <Company>Pearson Education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Lan Yang</cp:lastModifiedBy>
  <cp:revision>60</cp:revision>
  <dcterms:created xsi:type="dcterms:W3CDTF">2003-08-01T12:29:19Z</dcterms:created>
  <dcterms:modified xsi:type="dcterms:W3CDTF">2016-04-13T17:32:22Z</dcterms:modified>
</cp:coreProperties>
</file>