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328" r:id="rId2"/>
    <p:sldId id="326" r:id="rId3"/>
    <p:sldId id="259" r:id="rId4"/>
    <p:sldId id="260" r:id="rId5"/>
    <p:sldId id="311" r:id="rId6"/>
    <p:sldId id="263" r:id="rId7"/>
    <p:sldId id="315" r:id="rId8"/>
    <p:sldId id="316" r:id="rId9"/>
    <p:sldId id="267" r:id="rId10"/>
    <p:sldId id="331" r:id="rId11"/>
    <p:sldId id="312" r:id="rId12"/>
    <p:sldId id="317" r:id="rId13"/>
    <p:sldId id="318" r:id="rId14"/>
    <p:sldId id="327" r:id="rId15"/>
    <p:sldId id="270" r:id="rId16"/>
    <p:sldId id="272" r:id="rId17"/>
    <p:sldId id="314" r:id="rId18"/>
    <p:sldId id="319" r:id="rId19"/>
    <p:sldId id="313" r:id="rId20"/>
    <p:sldId id="323" r:id="rId21"/>
    <p:sldId id="277" r:id="rId22"/>
    <p:sldId id="320" r:id="rId23"/>
    <p:sldId id="279" r:id="rId24"/>
    <p:sldId id="280" r:id="rId25"/>
    <p:sldId id="281" r:id="rId26"/>
    <p:sldId id="282" r:id="rId27"/>
    <p:sldId id="286" r:id="rId28"/>
    <p:sldId id="288" r:id="rId29"/>
    <p:sldId id="290" r:id="rId30"/>
    <p:sldId id="322" r:id="rId31"/>
    <p:sldId id="291" r:id="rId32"/>
    <p:sldId id="292" r:id="rId33"/>
    <p:sldId id="294" r:id="rId34"/>
    <p:sldId id="296" r:id="rId35"/>
    <p:sldId id="298" r:id="rId36"/>
    <p:sldId id="299" r:id="rId37"/>
    <p:sldId id="324" r:id="rId38"/>
    <p:sldId id="300" r:id="rId39"/>
    <p:sldId id="31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598" autoAdjust="0"/>
  </p:normalViewPr>
  <p:slideViewPr>
    <p:cSldViewPr>
      <p:cViewPr varScale="1">
        <p:scale>
          <a:sx n="78" d="100"/>
          <a:sy n="78" d="100"/>
        </p:scale>
        <p:origin x="13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70887A-CC1A-4DB0-87E0-A2CEE54B6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43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108E8B-B74C-40CE-803A-33A035F7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5F48C17-2F37-401A-B5A6-0A1279EA0A4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FA19F43-85A6-460F-A844-7F75ACDA7AE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19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44F63D2-D040-435B-B223-F6C7F6835C7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4B4F023-730E-49E3-8E33-2D8EABB44BE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5C362CB-4CA5-4F34-B595-B686C2E7E9D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1F72EC6-7045-42E4-B018-70C4452D7FAA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B338E86-FEB9-4349-843E-E46095F8C44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04DDA97-EDF1-464B-BBA3-8D33B5753EA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C4618FA-AC70-4B93-98F7-A0427B4A722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ADD1389-8D7A-496C-A31D-7BEDA4E5DC4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349952F-D0DB-4549-8B62-839DB4A154D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59FCC9E-A802-4792-BE31-25E555FD397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6A17E77-CA14-4545-B2D4-22EBFD38AF9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67264D8-F35D-4422-85C9-B43287E6899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A93D89D-F411-4E12-81D1-E3EFCAF8051B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69E1B7A-D3A5-464F-AAB5-EFE5C4A9E46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C4A4EE7-C378-42BA-90E7-0898B793EC4C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E50C368-5F46-4F19-97C2-A3DDD60A5DD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D11625A-7AB0-4D54-BE8F-AB9131F23CD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842CE3F-95DD-44AE-9CDD-B624A71C66E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16AC66F-50AA-4C5A-8150-CB61ECEE544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1D3446C-E7CC-4410-8561-6E67DA293EC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ACB7AD6-492C-4164-A00E-78DE17741BC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DA215E8-B10D-4192-8B28-26B3202C89B8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CF0C018-986F-47FD-857C-CF83BFE8708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9ADB7DA-680D-45E0-9D2E-D1E164F8BCD8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5917EEC-1BF6-4C15-BD8E-F8A9447F8D8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36D01B-D988-427F-8F87-9B7B96D357E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A2C03A9-533B-4DB0-98C0-A1EDAE20B99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249C04E-AA83-4FF2-80B3-4F2A8C22DB5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6501C1D-594A-4AFE-B18D-A2734CC7F4E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F98A970-09C8-4E48-8217-D158ED5C085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11ED86C-635E-4BBF-8B69-F563AC4D4F5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FA20377-8E16-4C92-9DFA-80554DB57C9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FA19F43-85A6-460F-A844-7F75ACDA7AE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825D67C-5621-442C-A59D-4D48CBC8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1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6075A6C-6988-45A7-AF59-D6A7BD77F7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99CFEEA-393A-48C2-9037-0CDE3603B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0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F59CC45-40FA-4A05-B34F-E651A2076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E05C4CB-0AF0-4635-B47D-815D61C19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6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3D731EC-D3BA-4722-B645-C5026B4BD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1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5208B61-531D-4F9F-9F48-447DE79A2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9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0129F8A-E53A-4422-B2A4-776E3503B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2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E778E1A-336D-4160-AB6D-312B0557C5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8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0C16C40-DC8A-4977-B294-993E350B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9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DF6D67C-786C-49B3-8C32-DACAD0F4D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5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B900C4EB-C05B-4007-A53C-0B4EC9A68B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Nesting</a:t>
            </a:r>
            <a:r>
              <a:rPr lang="en-US" altLang="en-US" dirty="0"/>
              <a:t> Selectors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example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latin typeface="Courier New" pitchFamily="49" charset="0"/>
              </a:rPr>
              <a:t>if (sum == 0)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if (count == 0)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else result = 1;</a:t>
            </a:r>
          </a:p>
          <a:p>
            <a:pPr eaLnBrk="1" hangingPunct="1"/>
            <a:r>
              <a:rPr lang="en-US" altLang="en-US" dirty="0"/>
              <a:t>Which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gets the </a:t>
            </a:r>
            <a:r>
              <a:rPr lang="en-US" altLang="en-US" dirty="0">
                <a:latin typeface="Courier New" pitchFamily="49" charset="0"/>
              </a:rPr>
              <a:t>else</a:t>
            </a:r>
            <a:r>
              <a:rPr lang="en-US" altLang="en-US" dirty="0"/>
              <a:t>?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Java’s static semantic rule: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  else matches the nearest if</a:t>
            </a:r>
          </a:p>
        </p:txBody>
      </p:sp>
    </p:spTree>
    <p:extLst>
      <p:ext uri="{BB962C8B-B14F-4D97-AF65-F5344CB8AC3E}">
        <p14:creationId xmlns:p14="http://schemas.microsoft.com/office/powerpoint/2010/main" val="104965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Nesting Selectors (continued)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force an alternative semantics, compound statements may be used: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latin typeface="Courier New" pitchFamily="49" charset="0"/>
              </a:rPr>
              <a:t>if (sum == 0)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if (count == 0)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	else result = 1;</a:t>
            </a:r>
          </a:p>
          <a:p>
            <a:pPr eaLnBrk="1" hangingPunct="1"/>
            <a:r>
              <a:rPr lang="en-US" altLang="en-US" sz="2400"/>
              <a:t>The above solution is used in C, C++, C#, …</a:t>
            </a:r>
          </a:p>
          <a:p>
            <a:pPr eaLnBrk="1" hangingPunct="1"/>
            <a:r>
              <a:rPr lang="en-US" altLang="en-US" sz="2400"/>
              <a:t>Perl requires that all then and else clauses to be compound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Nesting Selectors (continued)</a:t>
            </a:r>
            <a:endParaRPr lang="es-MX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Statement sequences as clauses: Ruby</a:t>
            </a:r>
          </a:p>
          <a:p>
            <a:pPr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2400">
                <a:latin typeface="Courier New" pitchFamily="49" charset="0"/>
              </a:rPr>
              <a:t>if sum == 0 then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if count == 0 then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result = 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result = 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end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Nesting Selectors (continued)</a:t>
            </a:r>
            <a:endParaRPr lang="es-MX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</a:t>
            </a:r>
          </a:p>
          <a:p>
            <a:pPr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2400">
                <a:latin typeface="Courier New" pitchFamily="49" charset="0"/>
              </a:rPr>
              <a:t>if sum == 0 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if count == 0 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result = 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else 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result = 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</a:t>
            </a:r>
            <a:endParaRPr lang="es-MX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as Expression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ML, F#, and LISP, the selector is an expression</a:t>
            </a:r>
          </a:p>
          <a:p>
            <a:r>
              <a:rPr lang="en-US" altLang="en-US"/>
              <a:t>F#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y =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x &gt; 0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2 * x</a:t>
            </a:r>
          </a:p>
          <a:p>
            <a:pPr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/>
              <a:t>- If the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/>
              <a:t> expression returns a value, there must be an else clause (the expression could produce output, rather than a value)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Multiple-Way</a:t>
            </a:r>
            <a:r>
              <a:rPr lang="en-US" altLang="en-US" dirty="0"/>
              <a:t> Selection Statements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/>
              <a:t>Allow the selection of one of any number of statements or statement groups</a:t>
            </a:r>
          </a:p>
          <a:p>
            <a:pPr marL="533400" indent="-533400" eaLnBrk="1" hangingPunct="1"/>
            <a:r>
              <a:rPr lang="en-US" altLang="en-US" sz="2400" dirty="0"/>
              <a:t>Design Issues: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/>
              <a:t>What is the form and type of the control expression?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/>
              <a:t>How are the selectable segments specified?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/>
              <a:t>Is execution flow through the structure restricted to include just a single selectable segment?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/>
              <a:t>How are case values specified?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/>
              <a:t>What is done about unrepresented expression values?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Multiple-Way Selection: 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C, C++, and Java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</a:rPr>
              <a:t>switch</a:t>
            </a:r>
            <a:r>
              <a:rPr lang="en-US" altLang="en-US" sz="2400" dirty="0">
                <a:latin typeface="Courier New" pitchFamily="49" charset="0"/>
              </a:rPr>
              <a:t> (expression) {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		case const_expr_1: stmt_1;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		</a:t>
            </a:r>
            <a:r>
              <a:rPr lang="en-US" altLang="en-US" sz="2400" dirty="0"/>
              <a:t>…</a:t>
            </a: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		case </a:t>
            </a:r>
            <a:r>
              <a:rPr lang="en-US" altLang="en-US" sz="2400" dirty="0" err="1">
                <a:latin typeface="Courier New" pitchFamily="49" charset="0"/>
              </a:rPr>
              <a:t>const_expr_n</a:t>
            </a:r>
            <a:r>
              <a:rPr lang="en-US" altLang="en-US" sz="2400" dirty="0">
                <a:latin typeface="Courier New" pitchFamily="49" charset="0"/>
              </a:rPr>
              <a:t>: </a:t>
            </a:r>
            <a:r>
              <a:rPr lang="en-US" altLang="en-US" sz="2400" dirty="0" err="1">
                <a:latin typeface="Courier New" pitchFamily="49" charset="0"/>
              </a:rPr>
              <a:t>stmt_n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		[default: stmt_n+1]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	}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Multiple-Way Selection: 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543800" cy="44958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/>
              <a:t>Design choices for C’s </a:t>
            </a:r>
            <a:r>
              <a:rPr lang="en-US" altLang="en-US" sz="2400" b="1">
                <a:latin typeface="Courier New" pitchFamily="49" charset="0"/>
              </a:rPr>
              <a:t>switch </a:t>
            </a:r>
            <a:r>
              <a:rPr lang="en-US" altLang="en-US" sz="2400"/>
              <a:t>statement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Control expression can be only an integer type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Selectable segments can be statement sequences, blocks, or compound statements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Any number of segments can be executed in one execution of the construct (there is no implicit branch at the end of selectable segments)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b="1">
                <a:latin typeface="Courier New" pitchFamily="49" charset="0"/>
              </a:rPr>
              <a:t>default </a:t>
            </a:r>
            <a:r>
              <a:rPr lang="en-US" altLang="en-US" sz="2000"/>
              <a:t>clause is for unrepresented values (if there is no</a:t>
            </a:r>
            <a:r>
              <a:rPr lang="en-US" altLang="en-US" sz="2000" b="1">
                <a:latin typeface="Courier New" pitchFamily="49" charset="0"/>
              </a:rPr>
              <a:t> default</a:t>
            </a:r>
            <a:r>
              <a:rPr lang="en-US" altLang="en-US" sz="2000"/>
              <a:t>, the whole statement does nothing)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Multiple-Way Selection: Examples</a:t>
            </a:r>
            <a:endParaRPr lang="es-MX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C#</a:t>
            </a:r>
          </a:p>
          <a:p>
            <a:pPr lvl="1" eaLnBrk="1" hangingPunct="1"/>
            <a:r>
              <a:rPr lang="en-US" altLang="en-US"/>
              <a:t>Differs from C in that it has a static semantics rule that disallows the implicit execution of more than one segment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Each selectable segment must end with an unconditional branch (</a:t>
            </a:r>
            <a:r>
              <a:rPr lang="en-US" altLang="en-US" sz="2000" b="1">
                <a:latin typeface="Courier New" pitchFamily="49" charset="0"/>
              </a:rPr>
              <a:t>goto</a:t>
            </a:r>
            <a:r>
              <a:rPr lang="en-US" altLang="en-US"/>
              <a:t> or </a:t>
            </a:r>
            <a:r>
              <a:rPr lang="en-US" altLang="en-US" sz="2000" b="1">
                <a:latin typeface="Courier New" pitchFamily="49" charset="0"/>
              </a:rPr>
              <a:t>break</a:t>
            </a:r>
            <a:r>
              <a:rPr lang="en-US" altLang="en-US"/>
              <a:t>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Also, in C# the control expression and the case constants can be strings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Multiple-Way Selection: Examples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Ada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expression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when choice list =&gt;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stmt_sequence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when choice list =&gt;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stmt_sequence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when others =&gt;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stmt_sequence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;]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end case;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More reliable than C’s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sz="2400" dirty="0"/>
              <a:t> (once a </a:t>
            </a:r>
            <a:r>
              <a:rPr lang="en-US" altLang="en-US" sz="2400" dirty="0" err="1"/>
              <a:t>stmt_sequence</a:t>
            </a:r>
            <a:r>
              <a:rPr lang="en-US" altLang="en-US" sz="2400" dirty="0"/>
              <a:t> execution is completed, control is passed to the first statement after the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altLang="en-US" sz="2400" dirty="0"/>
              <a:t>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Lecture 6: Control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CS4080</a:t>
            </a:r>
          </a:p>
          <a:p>
            <a:r>
              <a:rPr lang="en-US" altLang="en-US" dirty="0"/>
              <a:t>(Chapter 8 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838200" y="609600"/>
            <a:ext cx="7726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3600">
                <a:solidFill>
                  <a:srgbClr val="666699"/>
                </a:solidFill>
                <a:latin typeface="Lucida Sans Unicode" pitchFamily="34" charset="0"/>
              </a:rPr>
              <a:t>Multiple-Way Selection: Examples</a:t>
            </a:r>
            <a:endParaRPr lang="en-US" altLang="en-US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1882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333399"/>
                </a:solidFill>
                <a:latin typeface="Lucida Sans Unicode" pitchFamily="34" charset="0"/>
              </a:rPr>
              <a:t>Ruby has two forms of case statements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333399"/>
                </a:solidFill>
                <a:latin typeface="Lucida Sans Unicode" pitchFamily="34" charset="0"/>
              </a:rPr>
              <a:t>   1. One form uses when conditions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</a:rPr>
              <a:t>    </a:t>
            </a:r>
            <a:r>
              <a:rPr lang="en-US" altLang="en-US" sz="1800" dirty="0">
                <a:latin typeface="Courier New" pitchFamily="49" charset="0"/>
              </a:rPr>
              <a:t>leap =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case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</a:rPr>
              <a:t>           when year % 400 == 0 then true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</a:rPr>
              <a:t>           when year % 100 == 0 then false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</a:rPr>
              <a:t>           else year % 4 == 0</a:t>
            </a:r>
          </a:p>
          <a:p>
            <a:pPr eaLnBrk="1" hangingPunct="1"/>
            <a:r>
              <a:rPr lang="en-US" altLang="en-US" sz="1800" dirty="0">
                <a:latin typeface="Courier New" pitchFamily="49" charset="0"/>
              </a:rPr>
              <a:t>           end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333399"/>
                </a:solidFill>
                <a:latin typeface="Lucida Sans Unicode" pitchFamily="34" charset="0"/>
              </a:rPr>
              <a:t>   2. The other uses a case value and when values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in_val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when -1 then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neg_count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when 0 then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zero_count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when 1 then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pos_count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else puts "Error –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in_val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is out of range"</a:t>
            </a:r>
          </a:p>
          <a:p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end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333399"/>
              </a:solidFill>
              <a:latin typeface="Lucida Sans Unicode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333399"/>
              </a:solidFill>
              <a:latin typeface="Lucida Sans Unicode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333399"/>
              </a:solidFill>
              <a:latin typeface="Lucida Sans Unicode" pitchFamily="34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Multiple-Way Selection Using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if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Selectors can appear as direct extensions to two-way selectors, using else-if clauses, for example in Python: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count &lt; 10 :			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	  bag1 = True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count &lt; 100 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  bag2 = True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count &lt; 1000 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  bag3 = True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15000" y="3124200"/>
            <a:ext cx="2514600" cy="10156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3124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Questions: does Python have case/switch like statement?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Multiple-Way Selection Using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if</a:t>
            </a:r>
            <a:endParaRPr lang="es-MX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Python example can be written as a Ruby </a:t>
            </a:r>
            <a:r>
              <a:rPr lang="en-US" altLang="en-US" sz="2400">
                <a:latin typeface="Courier New" pitchFamily="49" charset="0"/>
              </a:rPr>
              <a:t>case</a:t>
            </a:r>
          </a:p>
          <a:p>
            <a:pPr eaLnBrk="1" hangingPunct="1">
              <a:buFontTx/>
              <a:buNone/>
            </a:pPr>
            <a:r>
              <a:rPr lang="en-US" altLang="en-US"/>
              <a:t>  </a:t>
            </a:r>
            <a:r>
              <a:rPr lang="en-US" altLang="en-US" sz="2400">
                <a:latin typeface="Courier New" pitchFamily="49" charset="0"/>
              </a:rPr>
              <a:t>case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when count &lt; 10 then bag1 = true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when count &lt; 100 then bag2 = true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when count &lt; 1000 then bag3 = true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end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Iterative</a:t>
            </a:r>
            <a:r>
              <a:rPr lang="en-US" altLang="en-US" dirty="0"/>
              <a:t> Statements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repeated execution of a statement or compound statement is accomplished either by iteration or recursion </a:t>
            </a:r>
          </a:p>
          <a:p>
            <a:pPr eaLnBrk="1" hangingPunct="1"/>
            <a:r>
              <a:rPr lang="en-US" altLang="en-US"/>
              <a:t>General design issues for iteration control statements: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1. How is iteration controlled?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2. Where is the control mechanism in the loop?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Counter-Controlled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counting iterative </a:t>
            </a:r>
            <a:r>
              <a:rPr lang="en-US" altLang="en-US" dirty="0"/>
              <a:t>statement has a </a:t>
            </a:r>
            <a:r>
              <a:rPr lang="en-US" altLang="en-US" dirty="0">
                <a:solidFill>
                  <a:srgbClr val="FF0000"/>
                </a:solidFill>
              </a:rPr>
              <a:t>loop</a:t>
            </a:r>
            <a:r>
              <a:rPr lang="en-US" altLang="en-US" dirty="0"/>
              <a:t> variable, and a means of specifying the </a:t>
            </a:r>
            <a:r>
              <a:rPr lang="en-US" altLang="en-US" i="1" dirty="0"/>
              <a:t>initial</a:t>
            </a:r>
            <a:r>
              <a:rPr lang="en-US" altLang="en-US" dirty="0"/>
              <a:t> and </a:t>
            </a:r>
            <a:r>
              <a:rPr lang="en-US" altLang="en-US" i="1" dirty="0"/>
              <a:t>terminal</a:t>
            </a:r>
            <a:r>
              <a:rPr lang="en-US" altLang="en-US" dirty="0"/>
              <a:t>, and </a:t>
            </a:r>
            <a:r>
              <a:rPr lang="en-US" altLang="en-US" i="1" dirty="0" err="1"/>
              <a:t>stepsize</a:t>
            </a:r>
            <a:r>
              <a:rPr lang="en-US" altLang="en-US" dirty="0"/>
              <a:t> values</a:t>
            </a:r>
          </a:p>
          <a:p>
            <a:pPr marL="533400" indent="-533400" eaLnBrk="1" hangingPunct="1"/>
            <a:r>
              <a:rPr lang="en-US" altLang="en-US" dirty="0"/>
              <a:t>Design Issues: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What are the type and scope of the loop variable?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Should it be legal for the loop variable or loop parameters to be changed in the loop body, and if so, does the change affect loop control?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/>
              <a:t>Should the loop parameters be evaluated only once, or once for every iteration?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Statements: 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FORTRAN 95 syntax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label var = start, finish [, stepsize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/>
            <a:r>
              <a:rPr lang="en-US" altLang="en-US" sz="2400"/>
              <a:t>Stepsize can be any value but zero</a:t>
            </a:r>
          </a:p>
          <a:p>
            <a:pPr eaLnBrk="1" hangingPunct="1"/>
            <a:r>
              <a:rPr lang="en-US" altLang="en-US" sz="2400"/>
              <a:t>Parameters can be expressions</a:t>
            </a:r>
          </a:p>
          <a:p>
            <a:pPr eaLnBrk="1" hangingPunct="1"/>
            <a:r>
              <a:rPr lang="en-US" altLang="en-US" sz="2400"/>
              <a:t>Design choices: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1. Loop variable must be </a:t>
            </a:r>
            <a:r>
              <a:rPr lang="en-US" altLang="en-US" sz="2000" b="1">
                <a:latin typeface="Courier New" pitchFamily="49" charset="0"/>
              </a:rPr>
              <a:t>INTEGER</a:t>
            </a:r>
            <a:endParaRPr lang="en-US" altLang="en-US" sz="2000"/>
          </a:p>
          <a:p>
            <a:pPr lvl="1" eaLnBrk="1" hangingPunct="1">
              <a:buFontTx/>
              <a:buNone/>
            </a:pPr>
            <a:r>
              <a:rPr lang="en-US" altLang="en-US" sz="2000"/>
              <a:t>2. The loop variable cannot be changed in the loop, but the parameters can; because they are evaluated only once, it does not affect loop control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3. Loop parameters are evaluated only once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Statements: 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/>
              <a:t>FORTRAN 95 : a second form: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[name:] Do variable = initial, terminal [,stepsize]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         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End Do [name]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>
                <a:cs typeface="Courier New" pitchFamily="49" charset="0"/>
              </a:rPr>
              <a:t>- Cannot branch into either of Fortran’s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en-US" sz="2400">
                <a:cs typeface="Courier New" pitchFamily="49" charset="0"/>
              </a:rPr>
              <a:t> statements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Statements: 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Ada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for var in [reverse] discrete_range loop          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>
                <a:latin typeface="Courier New" pitchFamily="49" charset="0"/>
              </a:rPr>
              <a:t>end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Design choices: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- Type of the loop variable is that of the discrete range (A discrete range is a sub-range of an integer or enumeration type).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- Loop variable does not exist outside the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- The loop variable cannot be changed in the loop, but the discrete range can; it does not affect loop control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- The discrete range is evaluated just once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Cannot branch into the loop body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Statements: 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C-based languages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([expr_1] ; [expr_2] ; [expr_3])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- The expressions can be whole statements, or even statement sequences, with the statements separated by commas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value of a multiple-statement expression is the value of the last statement in the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the second expression is absent, it is an infinite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Design choices: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- There is no explicit loop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- Everything can be changed in the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- The first expression is evaluated once, but the other two are evaluated with each iteration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Statements: Examples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C++ differs from C in two ways: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The control expression can also be Boolean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The initial expression can include variable definitions (scope is from the definition to the end of the loop body)</a:t>
            </a:r>
          </a:p>
          <a:p>
            <a:pPr marL="533400" indent="-533400" eaLnBrk="1" hangingPunct="1"/>
            <a:r>
              <a:rPr lang="en-US" altLang="en-US"/>
              <a:t>Java and C#</a:t>
            </a:r>
          </a:p>
          <a:p>
            <a:pPr marL="914400" lvl="1" indent="-457200" eaLnBrk="1" hangingPunct="1"/>
            <a:r>
              <a:rPr lang="en-US" altLang="en-US"/>
              <a:t>Differs from C++ in that the control expression must be Boolean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dirty="0">
                <a:solidFill>
                  <a:srgbClr val="FF0000"/>
                </a:solidFill>
              </a:rPr>
              <a:t>Levels of Control Flow 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Within </a:t>
            </a:r>
            <a:r>
              <a:rPr lang="en-US" altLang="en-US" dirty="0">
                <a:solidFill>
                  <a:srgbClr val="FF0000"/>
                </a:solidFill>
              </a:rPr>
              <a:t>expressions</a:t>
            </a:r>
            <a:r>
              <a:rPr lang="en-US" altLang="en-US" dirty="0"/>
              <a:t> (Chapter 7 - Lecture 5)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Among </a:t>
            </a:r>
            <a:r>
              <a:rPr lang="en-US" altLang="en-US" dirty="0">
                <a:solidFill>
                  <a:srgbClr val="FF0000"/>
                </a:solidFill>
              </a:rPr>
              <a:t>program units </a:t>
            </a:r>
            <a:r>
              <a:rPr lang="en-US" altLang="en-US" dirty="0"/>
              <a:t>(Chapter 9 – Lecture 10)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Among program </a:t>
            </a:r>
            <a:r>
              <a:rPr lang="en-US" altLang="en-US" dirty="0">
                <a:solidFill>
                  <a:srgbClr val="FF0000"/>
                </a:solidFill>
              </a:rPr>
              <a:t>statements</a:t>
            </a:r>
            <a:r>
              <a:rPr lang="en-US" altLang="en-US" dirty="0"/>
              <a:t> (Chapter 8)</a:t>
            </a:r>
          </a:p>
          <a:p>
            <a:pPr marL="533400" indent="-533400" eaLnBrk="1" hangingPunct="1"/>
            <a:r>
              <a:rPr lang="en-US" altLang="en-US" dirty="0"/>
              <a:t>Topics covered in this lecture</a:t>
            </a:r>
          </a:p>
          <a:p>
            <a:pPr lvl="1" eaLnBrk="1" hangingPunct="1"/>
            <a:r>
              <a:rPr lang="en-US" altLang="en-US" dirty="0"/>
              <a:t>Selection Statements</a:t>
            </a:r>
          </a:p>
          <a:p>
            <a:pPr lvl="1" eaLnBrk="1" hangingPunct="1"/>
            <a:r>
              <a:rPr lang="en-US" altLang="en-US" dirty="0"/>
              <a:t>Iterative Statements</a:t>
            </a:r>
          </a:p>
          <a:p>
            <a:pPr lvl="1" eaLnBrk="1" hangingPunct="1"/>
            <a:r>
              <a:rPr lang="en-US" altLang="en-US" dirty="0"/>
              <a:t>Unconditional Branching</a:t>
            </a:r>
          </a:p>
          <a:p>
            <a:pPr marL="533400" indent="-533400" eaLnBrk="1" hangingPunct="1"/>
            <a:endParaRPr lang="en-US" altLang="en-US" dirty="0"/>
          </a:p>
          <a:p>
            <a:pPr lvl="1" eaLnBrk="1" hangingPunct="1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Statements: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Python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loop_variable</a:t>
            </a:r>
            <a:r>
              <a:rPr lang="en-US" altLang="en-US" sz="2000" dirty="0"/>
              <a:t> 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2000" dirty="0"/>
              <a:t> object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   - loop body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  [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   - else clause]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 The object is often a range, which is either a list of values in brackets ([2, 4, 6]), or a call to the range function (range(5), which returns 0, 1, 2, 3, 4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 The loop variable takes on the values specified in the given range, one for each iteration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 The else clause, which is optional, is executed if the loop terminates normally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Logically-Controlled</a:t>
            </a:r>
            <a:r>
              <a:rPr lang="en-US" altLang="en-US" dirty="0"/>
              <a:t> Loops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Repetition control is based on a Boolean expression</a:t>
            </a:r>
          </a:p>
          <a:p>
            <a:pPr marL="533400" indent="-533400" eaLnBrk="1" hangingPunct="1"/>
            <a:r>
              <a:rPr lang="en-US" altLang="en-US"/>
              <a:t>Design issues:</a:t>
            </a:r>
          </a:p>
          <a:p>
            <a:pPr marL="914400" lvl="1" indent="-457200" eaLnBrk="1" hangingPunct="1"/>
            <a:r>
              <a:rPr lang="en-US" altLang="en-US"/>
              <a:t>Pretest or posttest?</a:t>
            </a:r>
          </a:p>
          <a:p>
            <a:pPr marL="914400" lvl="1" indent="-457200" eaLnBrk="1" hangingPunct="1"/>
            <a:r>
              <a:rPr lang="en-US" altLang="en-US"/>
              <a:t>Should the logically controlled loop be a special case of the counting loop statement  or a separate statement? </a:t>
            </a:r>
          </a:p>
          <a:p>
            <a:pPr marL="533400" indent="-533400" eaLnBrk="1" hangingPunct="1"/>
            <a:endParaRPr lang="en-US" altLang="en-US" sz="240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Logically-Controlled Loops: Examples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dirty="0"/>
              <a:t>C and C++ have both pretest and posttest forms, in which the control expression can be arithmetic: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ctrl_expr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)		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loop body			  loop body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ctrl_expr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dirty="0"/>
          </a:p>
          <a:p>
            <a:pPr marL="533400" indent="-533400" eaLnBrk="1" hangingPunct="1"/>
            <a:r>
              <a:rPr lang="en-US" altLang="en-US" dirty="0"/>
              <a:t>Java is like C and C++, except the control expression must be Boolean (and the body can only be entered at the beginning -- Java has no </a:t>
            </a:r>
            <a:r>
              <a:rPr lang="en-US" altLang="en-US" b="1" dirty="0" err="1">
                <a:latin typeface="Courier New" pitchFamily="49" charset="0"/>
              </a:rPr>
              <a:t>goto</a:t>
            </a:r>
            <a:endParaRPr lang="en-US" alt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User-Located Loop Control Mechanisms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Sometimes it is convenient for the programmers to decide a location for loop control (other than top or bottom of the loop)</a:t>
            </a:r>
          </a:p>
          <a:p>
            <a:pPr marL="533400" indent="-533400" eaLnBrk="1" hangingPunct="1"/>
            <a:r>
              <a:rPr lang="en-US" altLang="en-US"/>
              <a:t>Simple design for single loops (e.g.,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/>
              <a:t>)</a:t>
            </a:r>
          </a:p>
          <a:p>
            <a:pPr marL="533400" indent="-533400" eaLnBrk="1" hangingPunct="1"/>
            <a:r>
              <a:rPr lang="en-US" altLang="en-US"/>
              <a:t>Design issues for nested loops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Should the conditional be part of the exit?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Should control be transferable out of more than one loop?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User-Located Loop Control Mechanisms 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sz="3200" dirty="0"/>
              <a:t> and 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continue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, C++, Python, Ruby, and C# have unconditional unlabeled exits (</a:t>
            </a:r>
            <a:r>
              <a:rPr lang="en-US" altLang="en-US" sz="2400" b="1">
                <a:latin typeface="Courier New" pitchFamily="49" charset="0"/>
              </a:rPr>
              <a:t>break</a:t>
            </a:r>
            <a:r>
              <a:rPr lang="en-US" altLang="en-US" b="1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en-US"/>
              <a:t>Java and Perl have unconditional labeled exits (</a:t>
            </a:r>
            <a:r>
              <a:rPr lang="en-US" altLang="en-US" sz="2400" b="1">
                <a:latin typeface="Courier New" pitchFamily="49" charset="0"/>
              </a:rPr>
              <a:t>break</a:t>
            </a:r>
            <a:r>
              <a:rPr lang="en-US" altLang="en-US"/>
              <a:t> in Java, </a:t>
            </a:r>
            <a:r>
              <a:rPr lang="en-US" altLang="en-US" sz="2400" b="1">
                <a:latin typeface="Courier New" pitchFamily="49" charset="0"/>
              </a:rPr>
              <a:t>last</a:t>
            </a:r>
            <a:r>
              <a:rPr lang="en-US" altLang="en-US"/>
              <a:t> in Perl)</a:t>
            </a:r>
          </a:p>
          <a:p>
            <a:pPr eaLnBrk="1" hangingPunct="1"/>
            <a:r>
              <a:rPr lang="en-US" altLang="en-US"/>
              <a:t>C, C++, and Python have an unlabeled control statement, </a:t>
            </a:r>
            <a:r>
              <a:rPr lang="en-US" altLang="en-US" sz="2400" b="1">
                <a:latin typeface="Courier New" pitchFamily="49" charset="0"/>
              </a:rPr>
              <a:t>continue</a:t>
            </a:r>
            <a:r>
              <a:rPr lang="en-US" altLang="en-US"/>
              <a:t>, that skips the remainder of the current iteration, but does not exit the loop</a:t>
            </a:r>
          </a:p>
          <a:p>
            <a:pPr eaLnBrk="1" hangingPunct="1"/>
            <a:r>
              <a:rPr lang="en-US" altLang="en-US"/>
              <a:t>Java and Perl have labeled versions of </a:t>
            </a:r>
            <a:r>
              <a:rPr lang="en-US" altLang="en-US" sz="2400" b="1">
                <a:latin typeface="Courier New" pitchFamily="49" charset="0"/>
              </a:rPr>
              <a:t>continue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Iteration Based on Data Structures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Number of elements of in a data structure control loop iteration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Control mechanism is a call to an </a:t>
            </a:r>
            <a:r>
              <a:rPr lang="en-US" altLang="en-US" i="1" dirty="0">
                <a:solidFill>
                  <a:srgbClr val="FF0000"/>
                </a:solidFill>
              </a:rPr>
              <a:t>iterator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function that returns the next element in some chosen order, if there is one; else loop is terminate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C's </a:t>
            </a:r>
            <a:r>
              <a:rPr lang="en-US" altLang="en-US" b="1" dirty="0">
                <a:latin typeface="Courier New" pitchFamily="49" charset="0"/>
              </a:rPr>
              <a:t>for</a:t>
            </a:r>
            <a:r>
              <a:rPr lang="en-US" altLang="en-US" dirty="0"/>
              <a:t> can be used to build a user-defined iterator: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dirty="0">
                <a:latin typeface="Courier New" pitchFamily="49" charset="0"/>
              </a:rPr>
              <a:t>for (p=root; p==NULL; traverse(p)){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	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Iteration Based on Data Structures (continued)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153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/>
              <a:t> PHP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- </a:t>
            </a:r>
            <a:r>
              <a:rPr lang="en-US" altLang="en-US" sz="1800">
                <a:latin typeface="Courier New" pitchFamily="49" charset="0"/>
              </a:rPr>
              <a:t>current</a:t>
            </a:r>
            <a:r>
              <a:rPr lang="en-US" altLang="en-US" sz="2000"/>
              <a:t> points at one element of the array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- </a:t>
            </a:r>
            <a:r>
              <a:rPr lang="en-US" altLang="en-US" sz="1800">
                <a:latin typeface="Courier New" pitchFamily="49" charset="0"/>
              </a:rPr>
              <a:t>next</a:t>
            </a:r>
            <a:r>
              <a:rPr lang="en-US" altLang="en-US" sz="2000"/>
              <a:t> moves </a:t>
            </a:r>
            <a:r>
              <a:rPr lang="en-US" altLang="en-US" sz="1800">
                <a:latin typeface="Courier New" pitchFamily="49" charset="0"/>
              </a:rPr>
              <a:t>current</a:t>
            </a:r>
            <a:r>
              <a:rPr lang="en-US" altLang="en-US" sz="2000"/>
              <a:t> to the next element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- </a:t>
            </a:r>
            <a:r>
              <a:rPr lang="en-US" altLang="en-US" sz="1800">
                <a:latin typeface="Courier New" pitchFamily="49" charset="0"/>
              </a:rPr>
              <a:t>reset</a:t>
            </a:r>
            <a:r>
              <a:rPr lang="en-US" altLang="en-US" sz="2000"/>
              <a:t> moves </a:t>
            </a:r>
            <a:r>
              <a:rPr lang="en-US" altLang="en-US" sz="1800">
                <a:latin typeface="Courier New" pitchFamily="49" charset="0"/>
              </a:rPr>
              <a:t>current</a:t>
            </a:r>
            <a:r>
              <a:rPr lang="en-US" altLang="en-US" sz="2000"/>
              <a:t> to the first element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Java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- For any collection that implements the </a:t>
            </a:r>
            <a:r>
              <a:rPr lang="en-US" altLang="en-US" sz="1800">
                <a:latin typeface="Courier New" pitchFamily="49" charset="0"/>
              </a:rPr>
              <a:t>Iterator</a:t>
            </a:r>
            <a:r>
              <a:rPr lang="en-US" altLang="en-US" sz="2000"/>
              <a:t> interface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- </a:t>
            </a:r>
            <a:r>
              <a:rPr lang="en-US" altLang="en-US" sz="1800">
                <a:latin typeface="Courier New" pitchFamily="49" charset="0"/>
              </a:rPr>
              <a:t>next</a:t>
            </a:r>
            <a:r>
              <a:rPr lang="en-US" altLang="en-US" sz="2000"/>
              <a:t> moves the pointer into the collection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- </a:t>
            </a:r>
            <a:r>
              <a:rPr lang="en-US" altLang="en-US" sz="1800">
                <a:latin typeface="Courier New" pitchFamily="49" charset="0"/>
              </a:rPr>
              <a:t>hasNext</a:t>
            </a:r>
            <a:r>
              <a:rPr lang="en-US" altLang="en-US" sz="2000"/>
              <a:t> is a predicate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- </a:t>
            </a:r>
            <a:r>
              <a:rPr lang="en-US" altLang="en-US" sz="1800">
                <a:latin typeface="Courier New" pitchFamily="49" charset="0"/>
              </a:rPr>
              <a:t>remove</a:t>
            </a:r>
            <a:r>
              <a:rPr lang="en-US" altLang="en-US" sz="2000"/>
              <a:t> deletes an element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Perl has a built-i</a:t>
            </a:r>
            <a:r>
              <a:rPr lang="en-US" altLang="en-US" sz="2000"/>
              <a:t>n iterator for arrays and hashes, </a:t>
            </a:r>
            <a:r>
              <a:rPr lang="en-US" altLang="en-US" sz="1600" b="1">
                <a:latin typeface="Courier New" pitchFamily="49" charset="0"/>
              </a:rPr>
              <a:t>foreach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685800" y="2286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228600" y="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3200">
                <a:solidFill>
                  <a:srgbClr val="666699"/>
                </a:solidFill>
                <a:latin typeface="Lucida Sans Unicode" pitchFamily="34" charset="0"/>
              </a:rPr>
              <a:t>Iteration Based on Data Structures (continued)</a:t>
            </a:r>
            <a:endParaRPr lang="en-US" altLang="en-US"/>
          </a:p>
        </p:txBody>
      </p:sp>
      <p:sp>
        <p:nvSpPr>
          <p:cNvPr id="37892" name="TextBox 6"/>
          <p:cNvSpPr txBox="1">
            <a:spLocks noChangeArrowheads="1"/>
          </p:cNvSpPr>
          <p:nvPr/>
        </p:nvSpPr>
        <p:spPr bwMode="auto">
          <a:xfrm>
            <a:off x="533400" y="1447800"/>
            <a:ext cx="8161338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Java 5.0 (uses 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</a:rPr>
              <a:t>for</a:t>
            </a: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, although it is called 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</a:rPr>
              <a:t>foreach</a:t>
            </a: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  - For arrays and any other class that implements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      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</a:rPr>
              <a:t>Iterable</a:t>
            </a: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interface, e.g., 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</a:rPr>
              <a:t>ArrayList</a:t>
            </a:r>
            <a:endParaRPr lang="en-US" altLang="en-US" sz="2000">
              <a:solidFill>
                <a:srgbClr val="333399"/>
              </a:solidFill>
              <a:latin typeface="Lucida Sans Unicode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      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</a:rPr>
              <a:t>for (String myElement : myList) { … }</a:t>
            </a:r>
          </a:p>
          <a:p>
            <a:pPr eaLnBrk="1" hangingPunct="1">
              <a:spcBef>
                <a:spcPct val="20000"/>
              </a:spcBef>
            </a:pPr>
            <a:endParaRPr lang="en-US" altLang="en-US" b="1">
              <a:solidFill>
                <a:srgbClr val="333399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C#’s </a:t>
            </a:r>
            <a:r>
              <a:rPr lang="en-US" altLang="en-US" sz="1600" b="1">
                <a:solidFill>
                  <a:srgbClr val="333399"/>
                </a:solidFill>
                <a:latin typeface="Courier New" pitchFamily="49" charset="0"/>
              </a:rPr>
              <a:t>foreach</a:t>
            </a: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statement iterates on the elements of arrays and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     other collections: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	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Strings[] = strList = {"Bob", "Carol", "Ted"};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foreach (Strings name in strList)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		Console.WriteLine ("Name: {0}", name);</a:t>
            </a:r>
            <a:endParaRPr lang="en-US" altLang="en-US" sz="200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   </a:t>
            </a: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- </a:t>
            </a:r>
            <a:r>
              <a:rPr lang="en-US" altLang="en-US" sz="1800">
                <a:solidFill>
                  <a:srgbClr val="333399"/>
                </a:solidFill>
                <a:latin typeface="Lucida Sans Unicode" pitchFamily="34" charset="0"/>
              </a:rPr>
              <a:t>The notation </a:t>
            </a:r>
            <a:r>
              <a:rPr lang="en-US" altLang="en-US" sz="1800">
                <a:solidFill>
                  <a:srgbClr val="333399"/>
                </a:solidFill>
                <a:latin typeface="Courier New" pitchFamily="49" charset="0"/>
              </a:rPr>
              <a:t>{0}</a:t>
            </a:r>
            <a:r>
              <a:rPr lang="en-US" altLang="en-US" sz="1800">
                <a:solidFill>
                  <a:srgbClr val="333399"/>
                </a:solidFill>
                <a:latin typeface="Lucida Sans Unicode" pitchFamily="34" charset="0"/>
              </a:rPr>
              <a:t> indicates the position in the string to be displayed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1800">
              <a:solidFill>
                <a:srgbClr val="333399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Unconditional</a:t>
            </a:r>
            <a:r>
              <a:rPr lang="en-US" altLang="en-US" dirty="0"/>
              <a:t> Branching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Transfers execution control to a specified place in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Represented one of the most heated debates in 1960’s and 1970’s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Major concern: Readability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 languages do not support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en-US" sz="2400" dirty="0"/>
              <a:t> statement (e.g., Java)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C# offers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en-US" sz="2400" dirty="0"/>
              <a:t> statement (can be used in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sz="2400" dirty="0"/>
              <a:t> statements)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Loop exit statements are restricted and somewhat camouflaged </a:t>
            </a:r>
            <a:r>
              <a:rPr lang="en-US" altLang="en-US" sz="2400" dirty="0" err="1">
                <a:latin typeface="Courier New" pitchFamily="49" charset="0"/>
              </a:rPr>
              <a:t>goto</a:t>
            </a:r>
            <a:r>
              <a:rPr lang="en-US" altLang="en-US" sz="2400" dirty="0" err="1"/>
              <a:t>’s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Variety of statement-level structures</a:t>
            </a:r>
          </a:p>
          <a:p>
            <a:pPr eaLnBrk="1" hangingPunct="1"/>
            <a:r>
              <a:rPr lang="en-US" altLang="en-US"/>
              <a:t>Choice of control statements beyond selection and logical pretest loops is a  trade-off between language size and writability</a:t>
            </a:r>
          </a:p>
          <a:p>
            <a:pPr eaLnBrk="1" hangingPunct="1"/>
            <a:r>
              <a:rPr lang="en-US" altLang="en-US"/>
              <a:t>Functional and logic programming languages are quite different control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control structure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is a control statement including the statements whose execution it controls </a:t>
            </a:r>
          </a:p>
          <a:p>
            <a:pPr eaLnBrk="1" hangingPunct="1"/>
            <a:r>
              <a:rPr lang="en-US" altLang="en-US" sz="2400" dirty="0"/>
              <a:t>Evolution</a:t>
            </a:r>
          </a:p>
          <a:p>
            <a:pPr lvl="1" eaLnBrk="1" hangingPunct="1"/>
            <a:r>
              <a:rPr lang="en-US" altLang="en-US" sz="2000" dirty="0"/>
              <a:t>FORTRAN I control statements were based directly on IBM 704 hardware</a:t>
            </a:r>
          </a:p>
          <a:p>
            <a:pPr lvl="1" eaLnBrk="1" hangingPunct="1"/>
            <a:r>
              <a:rPr lang="en-US" altLang="en-US" sz="2000" dirty="0"/>
              <a:t>Much research and argument in the 1960s</a:t>
            </a:r>
          </a:p>
          <a:p>
            <a:pPr lvl="2" eaLnBrk="1" hangingPunct="1"/>
            <a:r>
              <a:rPr lang="en-US" altLang="en-US" sz="1900" dirty="0"/>
              <a:t>Important result: It was proven that all algorithms represented by flowcharts can be coded with only two-way selection and pretest logical loops</a:t>
            </a:r>
          </a:p>
          <a:p>
            <a:pPr eaLnBrk="1" hangingPunct="1"/>
            <a:r>
              <a:rPr lang="en-US" altLang="en-US" sz="2400" dirty="0"/>
              <a:t>Design question</a:t>
            </a:r>
          </a:p>
          <a:p>
            <a:pPr lvl="1" eaLnBrk="1" hangingPunct="1"/>
            <a:r>
              <a:rPr lang="en-US" altLang="en-US" sz="2000" dirty="0"/>
              <a:t>Should a control structure have multiple entries?</a:t>
            </a:r>
          </a:p>
          <a:p>
            <a:pPr lvl="2" eaLnBrk="1" hangingPunct="1"/>
            <a:endParaRPr lang="en-US" altLang="en-US" sz="19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Statements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selection statement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provides the means of choosing between two or more paths of execution</a:t>
            </a:r>
          </a:p>
          <a:p>
            <a:pPr eaLnBrk="1" hangingPunct="1"/>
            <a:r>
              <a:rPr lang="en-US" altLang="en-US" dirty="0"/>
              <a:t>Two general categories: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Two-way</a:t>
            </a:r>
            <a:r>
              <a:rPr lang="en-US" altLang="en-US" dirty="0"/>
              <a:t> selectors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Multiple-way</a:t>
            </a:r>
            <a:r>
              <a:rPr lang="en-US" altLang="en-US" dirty="0"/>
              <a:t> selectors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Selection Statements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General form: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if control_expression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then clause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	else clause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Design Issues: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/>
              <a:t>What is the form and type of the control expression?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/>
              <a:t>How are the </a:t>
            </a:r>
            <a:r>
              <a:rPr lang="en-US" altLang="en-US" b="1">
                <a:latin typeface="Courier New" pitchFamily="49" charset="0"/>
              </a:rPr>
              <a:t>then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</a:rPr>
              <a:t>else</a:t>
            </a:r>
            <a:r>
              <a:rPr lang="en-US" altLang="en-US"/>
              <a:t> clauses specified?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/>
              <a:t>How should the meaning of nested selectors be specified?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General form: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2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control_expression</a:t>
            </a:r>
            <a:endParaRPr lang="en-US" altLang="en-US" sz="2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then clause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else clause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Lucida Sans Unicode" pitchFamily="34" charset="0"/>
              </a:rPr>
              <a:t>Design Issues: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What is the form and type of the control expression?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How are the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 and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 clauses specified?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solidFill>
                  <a:schemeClr val="accent2"/>
                </a:solidFill>
                <a:latin typeface="Lucida Sans Unicode" pitchFamily="34" charset="0"/>
              </a:rPr>
              <a:t>How should the meaning of nested selectors be specified?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Control Expression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 most languages, the control expression (i.e. the </a:t>
            </a:r>
            <a:r>
              <a:rPr lang="en-US" altLang="en-US" sz="2400" dirty="0">
                <a:solidFill>
                  <a:srgbClr val="FF0000"/>
                </a:solidFill>
              </a:rPr>
              <a:t>condition</a:t>
            </a:r>
            <a:r>
              <a:rPr lang="en-US" altLang="en-US" sz="2400" dirty="0"/>
              <a:t>) must be a Boolean expression</a:t>
            </a:r>
          </a:p>
          <a:p>
            <a:pPr lvl="1" eaLnBrk="1" hangingPunct="1"/>
            <a:r>
              <a:rPr lang="en-US" altLang="en-US" sz="2000" dirty="0"/>
              <a:t>Ada, Java, Ruby, C#, …</a:t>
            </a:r>
          </a:p>
          <a:p>
            <a:pPr eaLnBrk="1" hangingPunct="1"/>
            <a:r>
              <a:rPr lang="en-US" altLang="en-US" sz="2400" dirty="0"/>
              <a:t>In some languages, the control expression can be an arithmetic expression</a:t>
            </a:r>
          </a:p>
          <a:p>
            <a:pPr lvl="1" eaLnBrk="1" hangingPunct="1"/>
            <a:r>
              <a:rPr lang="en-US" altLang="en-US" sz="2000" dirty="0"/>
              <a:t>C, C++, Python </a:t>
            </a:r>
          </a:p>
          <a:p>
            <a:pPr eaLnBrk="1" hangingPunct="1"/>
            <a:r>
              <a:rPr lang="en-US" altLang="en-US" sz="2400" dirty="0"/>
              <a:t>If “</a:t>
            </a:r>
            <a:r>
              <a:rPr lang="en-US" altLang="en-US" sz="2400" dirty="0">
                <a:solidFill>
                  <a:srgbClr val="FF0000"/>
                </a:solidFill>
              </a:rPr>
              <a:t>then</a:t>
            </a:r>
            <a:r>
              <a:rPr lang="en-US" altLang="en-US" sz="2400" dirty="0"/>
              <a:t>” reserved word or some other syntactic marker is not used to introduce the then clause, the control expression is placed in parenthesis</a:t>
            </a:r>
          </a:p>
          <a:p>
            <a:pPr lvl="1" eaLnBrk="1" hangingPunct="1"/>
            <a:r>
              <a:rPr lang="en-US" altLang="en-US" sz="2000" dirty="0"/>
              <a:t>Ex1: if </a:t>
            </a:r>
            <a:r>
              <a:rPr lang="en-US" altLang="en-US" sz="2000" dirty="0">
                <a:latin typeface="Courier New" pitchFamily="49" charset="0"/>
              </a:rPr>
              <a:t>(a &lt; b) smaller = a;</a:t>
            </a:r>
            <a:r>
              <a:rPr lang="en-US" altLang="en-US" sz="2000" dirty="0"/>
              <a:t> else </a:t>
            </a:r>
            <a:r>
              <a:rPr lang="en-US" altLang="en-US" sz="2000" dirty="0">
                <a:latin typeface="Courier New" pitchFamily="49" charset="0"/>
              </a:rPr>
              <a:t>smaller = b;</a:t>
            </a:r>
          </a:p>
          <a:p>
            <a:pPr lvl="1" eaLnBrk="1" hangingPunct="1"/>
            <a:r>
              <a:rPr lang="en-US" altLang="en-US" sz="2000" dirty="0"/>
              <a:t>Ex2: if </a:t>
            </a:r>
            <a:r>
              <a:rPr lang="en-US" altLang="en-US" sz="2000" dirty="0">
                <a:latin typeface="Courier New" pitchFamily="49" charset="0"/>
              </a:rPr>
              <a:t>a &lt; b</a:t>
            </a:r>
            <a:r>
              <a:rPr lang="en-US" altLang="en-US" sz="2000" dirty="0"/>
              <a:t> then </a:t>
            </a:r>
            <a:r>
              <a:rPr lang="en-US" altLang="en-US" sz="2000" dirty="0">
                <a:latin typeface="Courier New" pitchFamily="49" charset="0"/>
              </a:rPr>
              <a:t>smaller = a;</a:t>
            </a:r>
            <a:r>
              <a:rPr lang="en-US" altLang="en-US" sz="2000" dirty="0"/>
              <a:t> else </a:t>
            </a:r>
            <a:r>
              <a:rPr lang="en-US" altLang="en-US" sz="2000" dirty="0">
                <a:latin typeface="Courier New" pitchFamily="49" charset="0"/>
              </a:rPr>
              <a:t>smaller = b;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Clause Form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 many contemporary languages, the then and else </a:t>
            </a:r>
            <a:r>
              <a:rPr lang="en-US" altLang="en-US" sz="2400" dirty="0">
                <a:solidFill>
                  <a:srgbClr val="FF0000"/>
                </a:solidFill>
              </a:rPr>
              <a:t>clauses</a:t>
            </a:r>
            <a:r>
              <a:rPr lang="en-US" altLang="en-US" sz="2400" dirty="0"/>
              <a:t> can be single statements or compound statements</a:t>
            </a:r>
          </a:p>
          <a:p>
            <a:pPr eaLnBrk="1" hangingPunct="1"/>
            <a:r>
              <a:rPr lang="en-US" altLang="en-US" sz="2400" dirty="0"/>
              <a:t>In Perl, all clauses must be delimited by braces (they must be compound)</a:t>
            </a:r>
          </a:p>
          <a:p>
            <a:pPr eaLnBrk="1" hangingPunct="1"/>
            <a:r>
              <a:rPr lang="en-US" altLang="en-US" sz="2400" dirty="0"/>
              <a:t>In Fortran 95, Ada, and Ruby, clauses are statement sequences </a:t>
            </a:r>
          </a:p>
          <a:p>
            <a:pPr eaLnBrk="1" hangingPunct="1"/>
            <a:r>
              <a:rPr lang="en-US" altLang="en-US" sz="2400" dirty="0"/>
              <a:t>Python uses indentation to define clauses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000" dirty="0">
                <a:latin typeface="Courier New" pitchFamily="49" charset="0"/>
              </a:rPr>
              <a:t>if x &gt; y 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x = y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print </a:t>
            </a:r>
            <a:r>
              <a:rPr lang="en-US" altLang="en-US" sz="2000" dirty="0"/>
              <a:t>"</a:t>
            </a:r>
            <a:r>
              <a:rPr lang="en-US" altLang="en-US" sz="2000" dirty="0">
                <a:latin typeface="Courier New" pitchFamily="49" charset="0"/>
              </a:rPr>
              <a:t>case 1</a:t>
            </a:r>
            <a:r>
              <a:rPr lang="en-US" altLang="en-US" sz="2000" dirty="0"/>
              <a:t>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Nesting</a:t>
            </a:r>
            <a:r>
              <a:rPr lang="en-US" altLang="en-US" dirty="0"/>
              <a:t> Selectors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example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latin typeface="Courier New" pitchFamily="49" charset="0"/>
              </a:rPr>
              <a:t>if (sum == 0)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if (count == 0)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else result = 1;</a:t>
            </a:r>
          </a:p>
          <a:p>
            <a:pPr eaLnBrk="1" hangingPunct="1"/>
            <a:r>
              <a:rPr lang="en-US" altLang="en-US" dirty="0"/>
              <a:t>Which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gets the </a:t>
            </a:r>
            <a:r>
              <a:rPr lang="en-US" altLang="en-US" dirty="0">
                <a:latin typeface="Courier New" pitchFamily="49" charset="0"/>
              </a:rPr>
              <a:t>else</a:t>
            </a:r>
            <a:r>
              <a:rPr lang="en-US" altLang="en-US" dirty="0"/>
              <a:t>?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3198</TotalTime>
  <Words>1887</Words>
  <Application>Microsoft Office PowerPoint</Application>
  <PresentationFormat>On-screen Show (4:3)</PresentationFormat>
  <Paragraphs>348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Lucida Sans Unicode</vt:lpstr>
      <vt:lpstr>Times</vt:lpstr>
      <vt:lpstr>1_sebesta</vt:lpstr>
      <vt:lpstr> </vt:lpstr>
      <vt:lpstr>Lecture 6: Control Structures</vt:lpstr>
      <vt:lpstr>Introduction</vt:lpstr>
      <vt:lpstr>Control Structures</vt:lpstr>
      <vt:lpstr>Selection Statements</vt:lpstr>
      <vt:lpstr>Two-Way Selection Statements</vt:lpstr>
      <vt:lpstr>The Control Expression</vt:lpstr>
      <vt:lpstr>Clause Form</vt:lpstr>
      <vt:lpstr>Nesting Selectors</vt:lpstr>
      <vt:lpstr>Nesting Selectors</vt:lpstr>
      <vt:lpstr>Nesting Selectors (continued)</vt:lpstr>
      <vt:lpstr>Nesting Selectors (continued)</vt:lpstr>
      <vt:lpstr>Nesting Selectors (continued)</vt:lpstr>
      <vt:lpstr>Selection as Expression</vt:lpstr>
      <vt:lpstr>Multiple-Way Selection Statements</vt:lpstr>
      <vt:lpstr>Multiple-Way Selection: Examples</vt:lpstr>
      <vt:lpstr>Multiple-Way Selection: Examples</vt:lpstr>
      <vt:lpstr>Multiple-Way Selection: Examples</vt:lpstr>
      <vt:lpstr>Multiple-Way Selection: Examples</vt:lpstr>
      <vt:lpstr>PowerPoint Presentation</vt:lpstr>
      <vt:lpstr>Multiple-Way Selection Using if</vt:lpstr>
      <vt:lpstr>Multiple-Way Selection Using if</vt:lpstr>
      <vt:lpstr>Iterative Statements</vt:lpstr>
      <vt:lpstr>Counter-Controlled Loops</vt:lpstr>
      <vt:lpstr>Iterative Statements: Examples</vt:lpstr>
      <vt:lpstr>Iterative Statements: Examples</vt:lpstr>
      <vt:lpstr>Iterative Statements: Examples</vt:lpstr>
      <vt:lpstr>Iterative Statements: Examples</vt:lpstr>
      <vt:lpstr>Iterative Statements: Examples</vt:lpstr>
      <vt:lpstr>Iterative Statements: Examples</vt:lpstr>
      <vt:lpstr> Logically-Controlled Loops</vt:lpstr>
      <vt:lpstr>Logically-Controlled Loops: Examples</vt:lpstr>
      <vt:lpstr>User-Located Loop Control Mechanisms</vt:lpstr>
      <vt:lpstr>User-Located Loop Control Mechanisms break and continue</vt:lpstr>
      <vt:lpstr>Iteration Based on Data Structures</vt:lpstr>
      <vt:lpstr>Iteration Based on Data Structures (continued)</vt:lpstr>
      <vt:lpstr>PowerPoint Presentation</vt:lpstr>
      <vt:lpstr>Unconditional Branching</vt:lpstr>
      <vt:lpstr>Conclusion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77</cp:revision>
  <dcterms:created xsi:type="dcterms:W3CDTF">2003-08-01T12:29:19Z</dcterms:created>
  <dcterms:modified xsi:type="dcterms:W3CDTF">2019-09-26T18:29:33Z</dcterms:modified>
</cp:coreProperties>
</file>