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8"/>
  </p:notesMasterIdLst>
  <p:sldIdLst>
    <p:sldId id="343" r:id="rId2"/>
    <p:sldId id="334" r:id="rId3"/>
    <p:sldId id="258" r:id="rId4"/>
    <p:sldId id="259" r:id="rId5"/>
    <p:sldId id="260" r:id="rId6"/>
    <p:sldId id="262" r:id="rId7"/>
    <p:sldId id="264" r:id="rId8"/>
    <p:sldId id="266" r:id="rId9"/>
    <p:sldId id="335" r:id="rId10"/>
    <p:sldId id="269" r:id="rId11"/>
    <p:sldId id="270" r:id="rId12"/>
    <p:sldId id="336" r:id="rId13"/>
    <p:sldId id="337" r:id="rId14"/>
    <p:sldId id="271" r:id="rId15"/>
    <p:sldId id="272" r:id="rId16"/>
    <p:sldId id="273" r:id="rId17"/>
    <p:sldId id="338" r:id="rId18"/>
    <p:sldId id="340" r:id="rId19"/>
    <p:sldId id="276" r:id="rId20"/>
    <p:sldId id="339" r:id="rId21"/>
    <p:sldId id="323" r:id="rId22"/>
    <p:sldId id="279" r:id="rId23"/>
    <p:sldId id="280" r:id="rId24"/>
    <p:sldId id="282" r:id="rId25"/>
    <p:sldId id="286" r:id="rId26"/>
    <p:sldId id="289" r:id="rId27"/>
    <p:sldId id="290" r:id="rId28"/>
    <p:sldId id="291" r:id="rId29"/>
    <p:sldId id="325" r:id="rId30"/>
    <p:sldId id="341" r:id="rId31"/>
    <p:sldId id="292" r:id="rId32"/>
    <p:sldId id="342" r:id="rId33"/>
    <p:sldId id="295" r:id="rId34"/>
    <p:sldId id="296" r:id="rId35"/>
    <p:sldId id="330" r:id="rId36"/>
    <p:sldId id="302" r:id="rId37"/>
    <p:sldId id="308" r:id="rId38"/>
    <p:sldId id="314" r:id="rId39"/>
    <p:sldId id="316" r:id="rId40"/>
    <p:sldId id="318" r:id="rId41"/>
    <p:sldId id="319" r:id="rId42"/>
    <p:sldId id="320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26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33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598" autoAdjust="0"/>
  </p:normalViewPr>
  <p:slideViewPr>
    <p:cSldViewPr>
      <p:cViewPr varScale="1">
        <p:scale>
          <a:sx n="78" d="100"/>
          <a:sy n="78" d="100"/>
        </p:scale>
        <p:origin x="13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4.xml"/><Relationship Id="rId2" Type="http://schemas.openxmlformats.org/officeDocument/2006/relationships/slide" Target="slides/slide47.xml"/><Relationship Id="rId1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D25ED-EABE-4AB2-AEBF-030BD0695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830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D5CEAA1-D33E-4B60-9BCA-273D9452F21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04D30C7-8554-4044-85CE-4E11D998B89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1621248-3E38-4C5C-BB8E-A702D4F5694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65744BD-9D16-4C5F-8249-79172612B0F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B2A47EA-547C-4419-B505-122FFAF49E4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201E5D3-0B0F-4A6C-AA24-D8B6A9F5C4C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A34C898-571F-4BEF-A3E8-ACD1B3B6C24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1F89464-618C-40D6-A540-50A4EE894D0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7EC5BA9-C165-4D20-96A7-9A4AC133855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BCFA5E-085C-41D3-BDCD-C925A2B7A8A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67C3289-BBF3-4460-BD5B-849C22D8495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7153386-FA01-4744-AD8B-8B1833EB5EA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B0A100A-9445-43EB-B04F-B7867CF9529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E5DA4DD-A9FC-4A83-901D-A532EE9099E0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83D61A5-392B-4AA3-84F9-CA4450F23C3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1162E9C-0EA2-44B0-BB9B-844CB39F8A11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10539E2-8114-4B0B-96A1-6D0E27254BF8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9598B6A-305D-4B4D-9275-A7BAE8E9E40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37F78C3-7F6A-4BA1-A619-4FD9C900E251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7600154-F58F-4ED2-8BA5-8E58C51A9D3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27C7CF3-DC10-4DA0-A511-02E32FE475BB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10B1508-E1A2-4BF2-BBFA-49757349A80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55B0B31-2F48-4E4C-AA8A-EC41D3A2021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07C62D8-C1FC-489C-B18B-6B220E7F147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2BEDA45-76A8-4AC0-965B-2D99F6EF49A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887BDF2-58C9-4285-902F-8DEF49EFD7B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4FB6FFF-D9D6-44D6-8F53-2537F0C1BE68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6994487-F576-45AB-9DA3-C96E839B7AFD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FB9D78A-B7E0-47B6-9E51-ED0418CB58A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58F2644-BDEB-458A-976B-82D6905F73C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474EF50-923A-4267-95C8-006E379016C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FEE927B-9A67-4002-91E7-E80F0542EAA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BB500D3-47F3-4678-8C88-F8FC03F7578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11C0C90-8A11-45FD-9CDC-62EB2E9CA28D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BA936DB-B4FA-4B22-9734-EB9DF4B80138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7737DDE-F9AD-47DF-8E82-9930599DCFFE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3A43A9D-BF78-48F1-A2EA-B9C9F3557898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FCE9868-A08F-4728-94F4-0CDEF16A47E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0038BBD-1277-4306-B94C-3AA61FF1945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C39BB2A-D4EC-40B8-94F8-9471155DA456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A3ED89A-DC28-4714-8992-73D651F0CCA0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CDE31EA-5634-48C2-B992-3B65F457C89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79FCE38-BA76-4813-B343-0B6A2FB574F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8A6E39B-295C-4CFC-9BA1-59A92AA721B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E02B1FB-EC6C-48B4-874E-4F477BA73B2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A419C80-48C0-4382-A673-B22A19B0D8A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3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85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3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2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2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50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66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44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5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of Parameter Passing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Pass-by-Value</a:t>
            </a:r>
            <a:r>
              <a:rPr lang="en-US" altLang="en-US" dirty="0"/>
              <a:t> (In Mode)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value of the actual parameter is used to initialize the corresponding formal parameter</a:t>
            </a:r>
          </a:p>
          <a:p>
            <a:pPr lvl="1" eaLnBrk="1" hangingPunct="1"/>
            <a:r>
              <a:rPr lang="en-US" altLang="en-US" sz="2000"/>
              <a:t>Normally implemented by copying</a:t>
            </a:r>
          </a:p>
          <a:p>
            <a:pPr lvl="1" eaLnBrk="1" hangingPunct="1"/>
            <a:r>
              <a:rPr lang="en-US" altLang="en-US" sz="2000"/>
              <a:t>Can be implemented by transmitting an access path but not recommended (enforcing write protection is not easy)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physical move): additional storage is required (stored twice) and the actual move can be costly (for large parameters)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access path method): must write-protect in the called subprogram and accesses cost more (indirect addressing)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double f (double x) { …; }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double d = 3.4;</a:t>
            </a:r>
          </a:p>
          <a:p>
            <a:pPr>
              <a:buFontTx/>
              <a:buNone/>
            </a:pPr>
            <a:r>
              <a:rPr lang="en-US" altLang="en-US"/>
              <a:t> cout &lt;&lt; f(d) &lt;&lt; f(5) &lt;&lt; endl;</a:t>
            </a:r>
          </a:p>
          <a:p>
            <a:pPr>
              <a:buFontTx/>
              <a:buNone/>
            </a:pPr>
            <a:r>
              <a:rPr lang="en-US" altLang="en-US"/>
              <a:t>//two calls to f by passing value to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r>
              <a:rPr lang="en-US" altLang="en-US"/>
              <a:t>What about the following C functions?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/>
              <a:t>void swap1 (int a, int b) </a:t>
            </a:r>
          </a:p>
          <a:p>
            <a:pPr>
              <a:buFontTx/>
              <a:buNone/>
            </a:pPr>
            <a:r>
              <a:rPr lang="en-US" altLang="en-US" sz="2400"/>
              <a:t>	{int t=a; a=b; b=t; return; }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void swap2 (int *pa, int *pb) </a:t>
            </a:r>
          </a:p>
          <a:p>
            <a:pPr>
              <a:buFontTx/>
              <a:buNone/>
            </a:pPr>
            <a:r>
              <a:rPr lang="en-US" altLang="en-US" sz="2400"/>
              <a:t>	{int t = *pa, *pa=*pb; *pb=t; return;}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/>
              <a:t>//how to call this function to swap two integers n and m?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Which one(s) used pass-by-value?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Pass-by-Result</a:t>
            </a:r>
            <a:r>
              <a:rPr lang="en-US" altLang="en-US" dirty="0"/>
              <a:t> (Out Mode)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a parameter is passed by result, no value is transmitted to the subprogram; the corresponding formal parameter acts as a local variable; its value is transmitted to caller’s actual parameter when control is returned to the caller, by physical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Require extra storage location and copy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problem: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sub(p1, p1); </a:t>
            </a:r>
            <a:r>
              <a:rPr lang="en-US" altLang="en-US"/>
              <a:t>whichever formal parameter is copied back will represent the current value of p1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Pass-by-Value-Result (</a:t>
            </a:r>
            <a:r>
              <a:rPr lang="en-US" altLang="en-US" dirty="0" err="1"/>
              <a:t>inout</a:t>
            </a:r>
            <a:r>
              <a:rPr lang="en-US" altLang="en-US" dirty="0"/>
              <a:t> Mode)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combination of pass-by-value and pass-by-result</a:t>
            </a:r>
          </a:p>
          <a:p>
            <a:pPr eaLnBrk="1" hangingPunct="1"/>
            <a:r>
              <a:rPr lang="en-US" altLang="en-US" sz="3200"/>
              <a:t>Sometimes called pass-by-copy</a:t>
            </a:r>
          </a:p>
          <a:p>
            <a:pPr eaLnBrk="1" hangingPunct="1"/>
            <a:r>
              <a:rPr lang="en-US" altLang="en-US" sz="3200"/>
              <a:t>Formal parameters have local storage</a:t>
            </a:r>
          </a:p>
          <a:p>
            <a:pPr eaLnBrk="1" hangingPunct="1"/>
            <a:r>
              <a:rPr lang="en-US" altLang="en-US" sz="3200"/>
              <a:t>Disadvantages:</a:t>
            </a:r>
          </a:p>
          <a:p>
            <a:pPr lvl="1" eaLnBrk="1" hangingPunct="1"/>
            <a:r>
              <a:rPr lang="en-US" altLang="en-US" sz="2800"/>
              <a:t>Those of pass-by-result</a:t>
            </a:r>
          </a:p>
          <a:p>
            <a:pPr lvl="1" eaLnBrk="1" hangingPunct="1"/>
            <a:r>
              <a:rPr lang="en-US" altLang="en-US" sz="2800"/>
              <a:t>Those of pass-by-value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Pass-by-Reference</a:t>
            </a:r>
            <a:r>
              <a:rPr lang="en-US" altLang="en-US" dirty="0"/>
              <a:t> (</a:t>
            </a:r>
            <a:r>
              <a:rPr lang="en-US" altLang="en-US" dirty="0" err="1"/>
              <a:t>Inout</a:t>
            </a:r>
            <a:r>
              <a:rPr lang="en-US" altLang="en-US" dirty="0"/>
              <a:t> Mode)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 an access path</a:t>
            </a:r>
          </a:p>
          <a:p>
            <a:pPr eaLnBrk="1" hangingPunct="1"/>
            <a:r>
              <a:rPr lang="en-US" altLang="en-US"/>
              <a:t>Also called pass-by-sharing</a:t>
            </a:r>
          </a:p>
          <a:p>
            <a:pPr eaLnBrk="1" hangingPunct="1"/>
            <a:r>
              <a:rPr lang="en-US" altLang="en-US"/>
              <a:t>Advantage: Passing process is efficient (no copying and no duplicated storage)</a:t>
            </a:r>
          </a:p>
          <a:p>
            <a:pPr eaLnBrk="1" hangingPunct="1"/>
            <a:r>
              <a:rPr lang="en-US" altLang="en-US"/>
              <a:t>Disadvantages</a:t>
            </a:r>
          </a:p>
          <a:p>
            <a:pPr lvl="1" eaLnBrk="1" hangingPunct="1"/>
            <a:r>
              <a:rPr lang="en-US" altLang="en-US"/>
              <a:t>Slower accesses (compared to pass-by-value) to formal parameters</a:t>
            </a:r>
          </a:p>
          <a:p>
            <a:pPr lvl="1" eaLnBrk="1" hangingPunct="1"/>
            <a:r>
              <a:rPr lang="en-US" altLang="en-US"/>
              <a:t>Potentials for unwanted side effects (collisions)</a:t>
            </a:r>
          </a:p>
          <a:p>
            <a:pPr lvl="1" eaLnBrk="1" hangingPunct="1"/>
            <a:r>
              <a:rPr lang="en-US" altLang="en-US"/>
              <a:t>Unwanted aliases (access broadened)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 C++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void swap3 (int &amp;a, int &amp;b)</a:t>
            </a:r>
          </a:p>
          <a:p>
            <a:pPr>
              <a:buFontTx/>
              <a:buNone/>
            </a:pPr>
            <a:r>
              <a:rPr lang="en-US" altLang="en-US" sz="2400"/>
              <a:t>	{int t=a; a=b; b=t; return;}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int data1 = 5, data2=8;</a:t>
            </a:r>
          </a:p>
          <a:p>
            <a:pPr>
              <a:buFontTx/>
              <a:buNone/>
            </a:pPr>
            <a:r>
              <a:rPr lang="en-US" altLang="en-US" sz="2400"/>
              <a:t>swap3(data1, data2);</a:t>
            </a:r>
          </a:p>
          <a:p>
            <a:pPr>
              <a:buFontTx/>
              <a:buNone/>
            </a:pPr>
            <a:r>
              <a:rPr lang="en-US" altLang="en-US" sz="2400"/>
              <a:t>cout &lt;&lt; data1 &lt;&lt; “ “ &lt;&lt; data2 &lt;&lt; endl;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//Compare with swap1 and swap2 in previous slides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//Write a piece of code in Java to swap two integers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Pass-by-value-result vs. pass-by-reference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void multiply (int m, int n) {</a:t>
            </a:r>
          </a:p>
          <a:p>
            <a:pPr>
              <a:buFontTx/>
              <a:buNone/>
            </a:pPr>
            <a:r>
              <a:rPr lang="en-US" altLang="en-US" sz="2400"/>
              <a:t>	n = n+1; m = m * n; return; }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Code1: </a:t>
            </a:r>
          </a:p>
          <a:p>
            <a:pPr>
              <a:buFontTx/>
              <a:buNone/>
            </a:pPr>
            <a:r>
              <a:rPr lang="en-US" altLang="en-US" sz="2400"/>
              <a:t>	k=5; j=3; multiply(k,j); </a:t>
            </a:r>
          </a:p>
          <a:p>
            <a:pPr>
              <a:buFontTx/>
              <a:buNone/>
            </a:pPr>
            <a:r>
              <a:rPr lang="en-US" altLang="en-US" sz="1800"/>
              <a:t>//what will be the values for k and j after the function call?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400"/>
              <a:t>Code 2: </a:t>
            </a:r>
          </a:p>
          <a:p>
            <a:pPr>
              <a:buFontTx/>
              <a:buNone/>
            </a:pPr>
            <a:r>
              <a:rPr lang="en-US" altLang="en-US" sz="2400"/>
              <a:t>	k=5, j=3; multiply(k,k); </a:t>
            </a:r>
          </a:p>
          <a:p>
            <a:pPr>
              <a:buFontTx/>
              <a:buNone/>
            </a:pPr>
            <a:r>
              <a:rPr lang="en-US" altLang="en-US" sz="2000"/>
              <a:t>//any difference: pass-by-value-result  &amp; pass-by-reference?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Pass-by-Name (Inout Mode)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By textual substitution</a:t>
            </a:r>
          </a:p>
          <a:p>
            <a:pPr eaLnBrk="1" hangingPunct="1"/>
            <a:r>
              <a:rPr lang="en-US" altLang="en-US"/>
              <a:t>Formals are bound to an access method at the time of the call, but actual binding to a value or address takes place at the time of a reference or assignment</a:t>
            </a:r>
          </a:p>
          <a:p>
            <a:pPr eaLnBrk="1" hangingPunct="1"/>
            <a:r>
              <a:rPr lang="en-US" altLang="en-US"/>
              <a:t>Allows flexibility in late binding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Lecture 7:  Subprograms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CS4080</a:t>
            </a:r>
          </a:p>
          <a:p>
            <a:r>
              <a:rPr lang="en-US" altLang="en-US" dirty="0"/>
              <a:t>(Chapters 9 &amp;  10 )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(ALGOL-like syntax)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procedure sum (i, j);</a:t>
            </a:r>
          </a:p>
          <a:p>
            <a:pPr>
              <a:buFontTx/>
              <a:buNone/>
            </a:pPr>
            <a:r>
              <a:rPr lang="en-US" altLang="en-US" sz="2000"/>
              <a:t>	integer i,j;</a:t>
            </a:r>
          </a:p>
          <a:p>
            <a:pPr>
              <a:buFontTx/>
              <a:buNone/>
            </a:pPr>
            <a:r>
              <a:rPr lang="en-US" altLang="en-US" sz="2000"/>
              <a:t>	begin </a:t>
            </a:r>
          </a:p>
          <a:p>
            <a:pPr>
              <a:buFontTx/>
              <a:buNone/>
            </a:pPr>
            <a:r>
              <a:rPr lang="en-US" altLang="en-US" sz="2000"/>
              <a:t>		integer s;</a:t>
            </a:r>
          </a:p>
          <a:p>
            <a:pPr>
              <a:buFontTx/>
              <a:buNone/>
            </a:pPr>
            <a:r>
              <a:rPr lang="en-US" altLang="en-US" sz="2000"/>
              <a:t>		s=0;</a:t>
            </a:r>
          </a:p>
          <a:p>
            <a:pPr>
              <a:buFontTx/>
              <a:buNone/>
            </a:pPr>
            <a:r>
              <a:rPr lang="en-US" altLang="en-US" sz="2000"/>
              <a:t>		for i:=1 step 1 until 100 do s := s + j;</a:t>
            </a:r>
          </a:p>
          <a:p>
            <a:pPr>
              <a:buFontTx/>
              <a:buNone/>
            </a:pPr>
            <a:r>
              <a:rPr lang="en-US" altLang="en-US" sz="2000"/>
              <a:t>		sum = s;  //must assign return value to procedure name</a:t>
            </a:r>
          </a:p>
          <a:p>
            <a:pPr>
              <a:buFontTx/>
              <a:buNone/>
            </a:pPr>
            <a:r>
              <a:rPr lang="en-US" altLang="en-US" sz="2000"/>
              <a:t>	end;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Under pass-by-name:</a:t>
            </a:r>
          </a:p>
          <a:p>
            <a:pPr>
              <a:buFontTx/>
              <a:buNone/>
            </a:pPr>
            <a:r>
              <a:rPr lang="en-US" altLang="en-US" sz="2000"/>
              <a:t>(1) What is the result of calling sum(i,i*10)?</a:t>
            </a:r>
          </a:p>
          <a:p>
            <a:pPr>
              <a:buFontTx/>
              <a:buNone/>
            </a:pPr>
            <a:r>
              <a:rPr lang="en-US" altLang="en-US" sz="2000"/>
              <a:t>(2) What is the result of calling sum(i,a[i]*b[i])?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Implementing Parameter-Passing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most language parameter communication takes place thru the run-time stack</a:t>
            </a:r>
          </a:p>
          <a:p>
            <a:pPr eaLnBrk="1" hangingPunct="1"/>
            <a:r>
              <a:rPr lang="en-US" altLang="en-US"/>
              <a:t>Pass-by-reference are the simplest to implement; only an address is placed in the stack</a:t>
            </a:r>
          </a:p>
          <a:p>
            <a:pPr eaLnBrk="1" hangingPunct="1"/>
            <a:r>
              <a:rPr lang="en-US" altLang="en-US"/>
              <a:t>A subtle but fatal error can occur with pass-by-reference and pass-by-value-result: a formal parameter corresponding to a constant can mistakenly be changed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Pass-by-value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Pass-by-reference is achieved by using pointers as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special pointer type called reference type for pass-by-reference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primitive parameters are passed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Object parameters are passed 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Three semantics modes of parameter transmission: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in, out, in out; in </a:t>
            </a:r>
            <a:r>
              <a:rPr lang="en-US" altLang="en-US" sz="1800"/>
              <a:t>is the default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Formal parameters declared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800"/>
              <a:t> can be assigned but not referenced; those declared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800"/>
              <a:t> can be referenced but not assigned;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 out</a:t>
            </a:r>
            <a:r>
              <a:rPr lang="en-US" altLang="en-US" sz="1800"/>
              <a:t> parameters can be referenced and assigned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 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Fortran 95</a:t>
            </a:r>
            <a:br>
              <a:rPr lang="en-US" altLang="en-US" sz="2400"/>
            </a:br>
            <a:r>
              <a:rPr lang="en-US" altLang="en-US" sz="2000"/>
              <a:t>- Parameters can be declared to be in, out, or inout mode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C#</a:t>
            </a:r>
            <a:br>
              <a:rPr lang="en-US" altLang="en-US" sz="2400"/>
            </a:br>
            <a:r>
              <a:rPr lang="en-US" altLang="en-US" sz="2400"/>
              <a:t>- </a:t>
            </a:r>
            <a:r>
              <a:rPr lang="en-US" altLang="en-US" sz="2000"/>
              <a:t>Default method: pass-by-value</a:t>
            </a:r>
          </a:p>
          <a:p>
            <a:pPr lvl="1" eaLnBrk="1" hangingPunct="1"/>
            <a:r>
              <a:rPr lang="en-US" altLang="en-US" sz="2000"/>
              <a:t>Pass-by-reference is specified by preceding both a formal parameter and its actual parameter with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ref </a:t>
            </a:r>
            <a:r>
              <a:rPr lang="en-US" altLang="en-US" sz="2000">
                <a:cs typeface="Courier New" pitchFamily="49" charset="0"/>
              </a:rPr>
              <a:t>(also,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2000">
                <a:cs typeface="Courier New" pitchFamily="49" charset="0"/>
              </a:rPr>
              <a:t> may be used, similar to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altLang="en-US" sz="2000">
                <a:cs typeface="Courier New" pitchFamily="49" charset="0"/>
              </a:rPr>
              <a:t>, but no initial value required)</a:t>
            </a:r>
          </a:p>
          <a:p>
            <a:pPr eaLnBrk="1" hangingPunct="1"/>
            <a:r>
              <a:rPr lang="en-US" altLang="en-US" sz="2400"/>
              <a:t>PHP: very similar to C#</a:t>
            </a:r>
          </a:p>
          <a:p>
            <a:pPr eaLnBrk="1" hangingPunct="1"/>
            <a:r>
              <a:rPr lang="en-US" altLang="en-US" sz="2400"/>
              <a:t>Perl: all actual parameters are implicitly placed in a predefined array named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@_</a:t>
            </a:r>
          </a:p>
          <a:p>
            <a:pPr eaLnBrk="1" hangingPunct="1"/>
            <a:r>
              <a:rPr lang="en-US" altLang="en-US" sz="2400">
                <a:cs typeface="Courier New" pitchFamily="49" charset="0"/>
              </a:rPr>
              <a:t>Python and Ruby use pass-by-assignment (all data values are objects)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Type Checking </a:t>
            </a:r>
            <a:r>
              <a:rPr lang="en-US" altLang="en-US" dirty="0"/>
              <a:t>Parameters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Considered very important for reliability</a:t>
            </a:r>
          </a:p>
          <a:p>
            <a:pPr eaLnBrk="1" hangingPunct="1"/>
            <a:r>
              <a:rPr lang="en-US" altLang="en-US" sz="2400"/>
              <a:t>FORTRAN 77 and original C: none</a:t>
            </a:r>
          </a:p>
          <a:p>
            <a:pPr eaLnBrk="1" hangingPunct="1"/>
            <a:r>
              <a:rPr lang="en-US" altLang="en-US" sz="2400"/>
              <a:t>Pascal, FORTRAN 90, Java, and Ada: it is always required</a:t>
            </a:r>
          </a:p>
          <a:p>
            <a:pPr eaLnBrk="1" hangingPunct="1"/>
            <a:r>
              <a:rPr lang="en-US" altLang="en-US" sz="2400"/>
              <a:t>ANSI C and C++: choice is made by the user</a:t>
            </a:r>
          </a:p>
          <a:p>
            <a:pPr lvl="1" eaLnBrk="1" hangingPunct="1"/>
            <a:r>
              <a:rPr lang="en-US" altLang="en-US" sz="2000"/>
              <a:t>Prototypes</a:t>
            </a:r>
          </a:p>
          <a:p>
            <a:pPr eaLnBrk="1" hangingPunct="1"/>
            <a:r>
              <a:rPr lang="en-US" altLang="en-US" sz="2400"/>
              <a:t>Relatively new languages Perl, JavaScript, and PHP do not require type checking</a:t>
            </a:r>
          </a:p>
          <a:p>
            <a:pPr eaLnBrk="1" hangingPunct="1"/>
            <a:r>
              <a:rPr lang="en-US" altLang="en-US" sz="2400"/>
              <a:t>In Python and Ruby, variables do not have types (objects do), so parameter type checking is not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Multidimensional Arrays </a:t>
            </a:r>
            <a:r>
              <a:rPr lang="en-US" altLang="en-US" sz="3200" dirty="0"/>
              <a:t>as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a multidimensional array is passed to a subprogram, the compiler needs to know the declared size of that array to build the storage mapping function</a:t>
            </a:r>
          </a:p>
          <a:p>
            <a:pPr eaLnBrk="1" hangingPunct="1"/>
            <a:r>
              <a:rPr lang="en-US" altLang="en-US" sz="2400" dirty="0"/>
              <a:t>C and C++</a:t>
            </a:r>
          </a:p>
          <a:p>
            <a:pPr lvl="1" eaLnBrk="1" hangingPunct="1"/>
            <a:r>
              <a:rPr lang="en-US" altLang="en-US" sz="2000" dirty="0"/>
              <a:t>Programmer is required to include the declared sizes of all but the first subscript in the actual parameter</a:t>
            </a:r>
          </a:p>
          <a:p>
            <a:pPr lvl="1" eaLnBrk="1" hangingPunct="1"/>
            <a:r>
              <a:rPr lang="en-US" altLang="en-US" sz="2000" dirty="0"/>
              <a:t>Disallows writing flexible subprograms</a:t>
            </a:r>
          </a:p>
          <a:p>
            <a:pPr eaLnBrk="1" hangingPunct="1"/>
            <a:r>
              <a:rPr lang="en-US" altLang="en-US" sz="2400" dirty="0"/>
              <a:t> Ada – not a problem</a:t>
            </a:r>
          </a:p>
          <a:p>
            <a:pPr lvl="1" eaLnBrk="1" hangingPunct="1"/>
            <a:r>
              <a:rPr lang="en-US" altLang="en-US" sz="2000" dirty="0"/>
              <a:t>Constrained arrays – size is part of the array’s type</a:t>
            </a:r>
          </a:p>
          <a:p>
            <a:pPr lvl="1" eaLnBrk="1" hangingPunct="1"/>
            <a:r>
              <a:rPr lang="en-US" altLang="en-US" sz="2000" dirty="0"/>
              <a:t>Unconstrained arrays - declared size is part of the object declaration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Fortran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Formal parameter that are arrays have a declaration after the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For multidimensional arrays, the sizes are sent as parameters and used in the declaration of the formal parameter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Java and C#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Similar to Ada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 are objects; they are all single-dimensioned, but the elements can be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array inherits a named constant (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/>
              <a:t> in Java,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/>
              <a:t> in C#) that is set to the length of the array when the array object is created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Design Considerations for Parameter Passing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important considerations</a:t>
            </a:r>
          </a:p>
          <a:p>
            <a:pPr lvl="1" eaLnBrk="1" hangingPunct="1"/>
            <a:r>
              <a:rPr lang="en-US" altLang="en-US"/>
              <a:t>Efficiency</a:t>
            </a:r>
          </a:p>
          <a:p>
            <a:pPr lvl="1" eaLnBrk="1" hangingPunct="1"/>
            <a:r>
              <a:rPr lang="en-US" altLang="en-US"/>
              <a:t>One-way or two-way data transfer</a:t>
            </a:r>
          </a:p>
          <a:p>
            <a:pPr eaLnBrk="1" hangingPunct="1"/>
            <a:r>
              <a:rPr lang="en-US" altLang="en-US"/>
              <a:t>But the above considerations are in conflict</a:t>
            </a:r>
          </a:p>
          <a:p>
            <a:pPr lvl="1" eaLnBrk="1" hangingPunct="1"/>
            <a:r>
              <a:rPr lang="en-US" altLang="en-US"/>
              <a:t>Good programming suggest limited access to variables, which means one-way whenever possible</a:t>
            </a:r>
          </a:p>
          <a:p>
            <a:pPr lvl="1" eaLnBrk="1" hangingPunct="1"/>
            <a:r>
              <a:rPr lang="en-US" altLang="en-US"/>
              <a:t>But pass-by-reference is more efficient to pass structures of significant size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Parameters that are </a:t>
            </a:r>
            <a:r>
              <a:rPr lang="en-US" altLang="en-US" dirty="0">
                <a:solidFill>
                  <a:srgbClr val="FF0000"/>
                </a:solidFill>
              </a:rPr>
              <a:t>Subprogram</a:t>
            </a:r>
            <a:r>
              <a:rPr lang="en-US" altLang="en-US" dirty="0"/>
              <a:t>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marL="457200" indent="-457200" eaLnBrk="1" hangingPunct="1"/>
            <a:r>
              <a:rPr lang="en-US" altLang="en-US"/>
              <a:t>Sometimes we need to pass actions or functions (i.e. subprogram names) as parameters</a:t>
            </a:r>
          </a:p>
          <a:p>
            <a:pPr marL="457200" indent="-457200" eaLnBrk="1" hangingPunct="1"/>
            <a:r>
              <a:rPr lang="en-US" altLang="en-US"/>
              <a:t>Issues: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Are parameter types checked?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What is the correct referencing environment for a subprogram that was sent as a parameter?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Parameters that are Subprogram Names: Parameter Type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C and C++: functions cannot be passed as parameters but pointers to functions can be passed and their types include the types of the parameters, so parameters can be type checked</a:t>
            </a:r>
          </a:p>
          <a:p>
            <a:pPr marL="533400" indent="-533400" eaLnBrk="1" hangingPunct="1"/>
            <a:r>
              <a:rPr lang="en-US" altLang="en-US" sz="2400"/>
              <a:t>FORTRAN 95 type checks</a:t>
            </a:r>
          </a:p>
          <a:p>
            <a:pPr marL="533400" indent="-533400" eaLnBrk="1" hangingPunct="1"/>
            <a:r>
              <a:rPr lang="en-US" altLang="en-US" sz="2400"/>
              <a:t>Ada does not allow subprogram parameters; an alternative is provided via Ada’s generic facility</a:t>
            </a:r>
          </a:p>
          <a:p>
            <a:pPr marL="533400" indent="-533400" eaLnBrk="1" hangingPunct="1"/>
            <a:r>
              <a:rPr lang="en-US" altLang="en-US" sz="2400"/>
              <a:t>Java does not allow method names to be passed as parameters</a:t>
            </a:r>
          </a:p>
          <a:p>
            <a:pPr marL="533400" indent="-533400" eaLnBrk="1" hangingPunct="1"/>
            <a:endParaRPr lang="en-US" altLang="en-US" sz="2400"/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Fundamentals of Subprograms</a:t>
            </a:r>
          </a:p>
          <a:p>
            <a:pPr eaLnBrk="1" hangingPunct="1"/>
            <a:r>
              <a:rPr lang="en-US" altLang="en-US" sz="2400"/>
              <a:t>Design Issues for Subprograms</a:t>
            </a:r>
          </a:p>
          <a:p>
            <a:pPr eaLnBrk="1" hangingPunct="1"/>
            <a:r>
              <a:rPr lang="en-US" altLang="en-US" sz="2400"/>
              <a:t>Local Referencing Environments</a:t>
            </a:r>
          </a:p>
          <a:p>
            <a:pPr eaLnBrk="1" hangingPunct="1"/>
            <a:r>
              <a:rPr lang="en-US" altLang="en-US" sz="2400"/>
              <a:t>Parameter-Passing Methods</a:t>
            </a:r>
          </a:p>
          <a:p>
            <a:pPr eaLnBrk="1" hangingPunct="1"/>
            <a:r>
              <a:rPr lang="en-US" altLang="en-US" sz="2400"/>
              <a:t>Subprograms as Parameters</a:t>
            </a:r>
          </a:p>
          <a:p>
            <a:pPr eaLnBrk="1" hangingPunct="1"/>
            <a:r>
              <a:rPr lang="en-US" altLang="en-US" sz="2400"/>
              <a:t>Overloaded Subprograms</a:t>
            </a:r>
          </a:p>
          <a:p>
            <a:pPr eaLnBrk="1" hangingPunct="1"/>
            <a:r>
              <a:rPr lang="en-US" altLang="en-US" sz="2400"/>
              <a:t>Generic Subprograms</a:t>
            </a:r>
          </a:p>
          <a:p>
            <a:pPr eaLnBrk="1" hangingPunct="1"/>
            <a:r>
              <a:rPr lang="en-US" altLang="en-US" sz="2400"/>
              <a:t>Design Issues for Functions</a:t>
            </a:r>
          </a:p>
          <a:p>
            <a:pPr eaLnBrk="1" hangingPunct="1"/>
            <a:r>
              <a:rPr lang="en-US" altLang="en-US" sz="2400"/>
              <a:t>User-Defined Overloaded Operators</a:t>
            </a:r>
          </a:p>
          <a:p>
            <a:pPr eaLnBrk="1" hangingPunct="1"/>
            <a:r>
              <a:rPr lang="en-US" altLang="en-US" sz="2400"/>
              <a:t>Coroutines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Pointer to function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bool *compare (int, int);</a:t>
            </a:r>
          </a:p>
          <a:p>
            <a:pPr>
              <a:buFontTx/>
              <a:buNone/>
            </a:pPr>
            <a:r>
              <a:rPr lang="en-US" altLang="en-US" sz="2000"/>
              <a:t>void selection_sort (int [], const int, bool(*) (int, int));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bool ascending (int a, int b) { … }</a:t>
            </a:r>
          </a:p>
          <a:p>
            <a:pPr>
              <a:buFontTx/>
              <a:buNone/>
            </a:pPr>
            <a:r>
              <a:rPr lang="en-US" altLang="en-US" sz="2000"/>
              <a:t>bool descending(int a, int b) { …}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Function calls:</a:t>
            </a:r>
          </a:p>
          <a:p>
            <a:pPr>
              <a:buFontTx/>
              <a:buNone/>
            </a:pPr>
            <a:r>
              <a:rPr lang="en-US" altLang="en-US" sz="2000"/>
              <a:t>	selection_sort(list, size, ascending);</a:t>
            </a:r>
            <a:endParaRPr lang="en-US" altLang="en-US"/>
          </a:p>
          <a:p>
            <a:pPr>
              <a:buFontTx/>
              <a:buNone/>
            </a:pPr>
            <a:r>
              <a:rPr lang="en-US" altLang="en-US" sz="2000"/>
              <a:t>	selection_sort(list, size, descending);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Names: Referencing Environment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Shallow binding</a:t>
            </a:r>
            <a:r>
              <a:rPr lang="en-US" altLang="en-US"/>
              <a:t>: The environment of the call statement that enacts the passed subprogram</a:t>
            </a:r>
            <a:br>
              <a:rPr lang="en-US" altLang="en-US"/>
            </a:br>
            <a:r>
              <a:rPr lang="en-US" altLang="en-US"/>
              <a:t>- Most natural for dynamic-scoped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Deep binding</a:t>
            </a:r>
            <a:r>
              <a:rPr lang="en-US" altLang="en-US"/>
              <a:t>: The environment of the definition of the passed subprogram</a:t>
            </a:r>
            <a:br>
              <a:rPr lang="en-US" altLang="en-US"/>
            </a:br>
            <a:r>
              <a:rPr lang="en-US" altLang="en-US"/>
              <a:t>- Most natural for static-scoped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Ad hoc binding</a:t>
            </a:r>
            <a:r>
              <a:rPr lang="en-US" altLang="en-US"/>
              <a:t>: The environment of the call statement that passed the subprogram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function sub1 () {</a:t>
            </a:r>
          </a:p>
          <a:p>
            <a:pPr>
              <a:buFontTx/>
              <a:buNone/>
            </a:pPr>
            <a:r>
              <a:rPr lang="en-US" altLang="en-US" sz="2400"/>
              <a:t>	var x;</a:t>
            </a:r>
          </a:p>
          <a:p>
            <a:pPr>
              <a:buFontTx/>
              <a:buNone/>
            </a:pPr>
            <a:r>
              <a:rPr lang="en-US" altLang="en-US" sz="2400"/>
              <a:t>	function sub2() { … use x…};</a:t>
            </a:r>
          </a:p>
          <a:p>
            <a:pPr>
              <a:buFontTx/>
              <a:buNone/>
            </a:pPr>
            <a:r>
              <a:rPr lang="en-US" altLang="en-US" sz="2400"/>
              <a:t>	function sub3() { </a:t>
            </a:r>
          </a:p>
          <a:p>
            <a:pPr>
              <a:buFontTx/>
              <a:buNone/>
            </a:pPr>
            <a:r>
              <a:rPr lang="en-US" altLang="en-US" sz="2400"/>
              <a:t>		var x; x=3;</a:t>
            </a:r>
          </a:p>
          <a:p>
            <a:pPr>
              <a:buFontTx/>
              <a:buNone/>
            </a:pPr>
            <a:r>
              <a:rPr lang="en-US" altLang="en-US" sz="2400"/>
              <a:t>		sub4(sub2); };</a:t>
            </a:r>
          </a:p>
          <a:p>
            <a:pPr>
              <a:buFontTx/>
              <a:buNone/>
            </a:pPr>
            <a:r>
              <a:rPr lang="en-US" altLang="en-US" sz="2400"/>
              <a:t>	function sub4(subx) {var x; x=4; subx(); };</a:t>
            </a:r>
          </a:p>
          <a:p>
            <a:pPr>
              <a:buFontTx/>
              <a:buNone/>
            </a:pPr>
            <a:r>
              <a:rPr lang="en-US" altLang="en-US" sz="2400"/>
              <a:t>	//below body of sub1</a:t>
            </a:r>
          </a:p>
          <a:p>
            <a:pPr>
              <a:buFontTx/>
              <a:buNone/>
            </a:pPr>
            <a:r>
              <a:rPr lang="en-US" altLang="en-US" sz="2400"/>
              <a:t>	x=1;	</a:t>
            </a:r>
          </a:p>
          <a:p>
            <a:pPr>
              <a:buFontTx/>
              <a:buNone/>
            </a:pPr>
            <a:r>
              <a:rPr lang="en-US" altLang="en-US" sz="2400"/>
              <a:t>	sub3();</a:t>
            </a:r>
          </a:p>
          <a:p>
            <a:pPr>
              <a:buFontTx/>
              <a:buNone/>
            </a:pPr>
            <a:r>
              <a:rPr lang="en-US" altLang="en-US" sz="2400"/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Subprograms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 i="1"/>
              <a:t>overloaded subprogram</a:t>
            </a:r>
            <a:r>
              <a:rPr lang="en-US" altLang="en-US" sz="2400"/>
              <a:t> is one that has the same name as another subprogram in the same referencing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Every version of an overloaded subprogram has a unique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C++, Java, C#, and Ada include predefined overloaded subprograms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Ada, the return type of an overloaded function can be used to disambiguate calls (thus two overloaded functions can have the same parameters)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Ada, Java, C++, and C# allow users to write multiple versions of subprograms with the same name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An </a:t>
            </a:r>
            <a:r>
              <a:rPr lang="en-US" altLang="en-US" i="1" dirty="0">
                <a:solidFill>
                  <a:srgbClr val="FF0000"/>
                </a:solidFill>
                <a:latin typeface="Lucida Sans Unicode" pitchFamily="34" charset="0"/>
              </a:rPr>
              <a:t>overloaded subprogram</a:t>
            </a:r>
            <a:r>
              <a:rPr lang="en-US" altLang="en-US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is one that has the same name as another subprogram in the same referencing environment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solidFill>
                  <a:schemeClr val="accent2"/>
                </a:solidFill>
                <a:latin typeface="Lucida Sans Unicode" pitchFamily="34" charset="0"/>
              </a:rPr>
              <a:t>Every version of an overloaded subprogram has a unique protocol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C++, Java, C#, and Ada include predefined overloaded subprograms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In Ada, the return type of an overloaded function can be used to disambiguate calls (thus two overloaded functions can have the same parameters)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Ada, Java, C++, and C# allow users to write multiple versions of subprograms with the same name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Generic Subprograms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generic</a:t>
            </a:r>
            <a:r>
              <a:rPr lang="en-US" altLang="en-US" sz="2400"/>
              <a:t> or </a:t>
            </a:r>
            <a:r>
              <a:rPr lang="en-US" altLang="en-US" sz="2400" i="1"/>
              <a:t>polymorphic subprogram</a:t>
            </a:r>
            <a:r>
              <a:rPr lang="en-US" altLang="en-US" sz="2400"/>
              <a:t> takes types as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Overloaded subprograms provide </a:t>
            </a:r>
            <a:r>
              <a:rPr lang="en-US" altLang="en-US" sz="2000" i="1">
                <a:solidFill>
                  <a:schemeClr val="tx2"/>
                </a:solidFill>
              </a:rPr>
              <a:t>ad hoc polymorphism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Versions of a generic subprogram are created by the compiler when explicitly instantiated by a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Generic subprograms are preceded by a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generic</a:t>
            </a:r>
            <a:r>
              <a:rPr lang="en-US" altLang="en-US" sz="2000"/>
              <a:t> clause that lists the generic variables, which can be types or other subprograms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Versions of a generic subprogram are created implicitly when the subprogram is named in a call or when its address is taken with the &amp;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Generic subprograms are preceded by a 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en-US" sz="2000"/>
              <a:t> clause that lists the generic variables, which can be type names or class names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(continued)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/>
              <a:t>Java 5.0</a:t>
            </a:r>
            <a:br>
              <a:rPr lang="en-US" altLang="en-US" sz="2400"/>
            </a:br>
            <a:r>
              <a:rPr lang="en-US" altLang="en-US" sz="2000"/>
              <a:t>- Differences between generics in Java 5.0 and those of C++ and Ada:</a:t>
            </a:r>
            <a:br>
              <a:rPr lang="en-US" altLang="en-US" sz="2000"/>
            </a:br>
            <a:r>
              <a:rPr lang="en-US" altLang="en-US" sz="2000"/>
              <a:t>1. Generic parameters in Java 5.0 must be classes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	2. Java 5.0 generic methods are instantiated just once as truly generic methods</a:t>
            </a:r>
            <a:br>
              <a:rPr lang="en-US" altLang="en-US" sz="2000"/>
            </a:br>
            <a:r>
              <a:rPr lang="en-US" altLang="en-US" sz="2000"/>
              <a:t>3. Restrictions can be specified on the range of classes that can be passed to the generic method as generic parameters</a:t>
            </a:r>
            <a:br>
              <a:rPr lang="en-US" altLang="en-US" sz="2000"/>
            </a:br>
            <a:r>
              <a:rPr lang="en-US" altLang="en-US" sz="2000"/>
              <a:t>4. Wildcard types of generic parameters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/>
              <a:t>C# 2005</a:t>
            </a:r>
            <a:br>
              <a:rPr lang="en-US" altLang="en-US"/>
            </a:br>
            <a:r>
              <a:rPr lang="en-US" altLang="en-US" sz="2400"/>
              <a:t>- </a:t>
            </a:r>
            <a:r>
              <a:rPr lang="en-US" altLang="en-US" sz="2000"/>
              <a:t>Supports generic methods that are similar to those of Java 5.0</a:t>
            </a:r>
            <a:br>
              <a:rPr lang="en-US" altLang="en-US" sz="2000"/>
            </a:br>
            <a:r>
              <a:rPr lang="en-US" altLang="en-US" sz="2000"/>
              <a:t>- One difference: actual type parameters in a call can be omitted if the compiler can infer the unspecified type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Examples of parametric polymorphism: C++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template &lt;class 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Type max(Type first, Type second)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return first &gt; second ? first : second;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above template can be instantiated for any type for which operator &gt; is defined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max (int first, int second)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first &gt; second? first : second;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for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Are side effects allowed?</a:t>
            </a:r>
          </a:p>
          <a:p>
            <a:pPr marL="914400" lvl="1" indent="-457200" eaLnBrk="1" hangingPunct="1"/>
            <a:r>
              <a:rPr lang="en-US" altLang="en-US" sz="2000"/>
              <a:t>Parameters should always be in-mode to reduce side effect (like Ada)</a:t>
            </a:r>
          </a:p>
          <a:p>
            <a:pPr marL="533400" indent="-533400" eaLnBrk="1" hangingPunct="1"/>
            <a:r>
              <a:rPr lang="en-US" altLang="en-US" sz="2400"/>
              <a:t>What types of return values are allowed?</a:t>
            </a:r>
          </a:p>
          <a:p>
            <a:pPr marL="914400" lvl="1" indent="-457200" eaLnBrk="1" hangingPunct="1"/>
            <a:r>
              <a:rPr lang="en-US" altLang="en-US" sz="2000"/>
              <a:t>Most imperative languages restrict the return types</a:t>
            </a:r>
          </a:p>
          <a:p>
            <a:pPr marL="914400" lvl="1" indent="-457200" eaLnBrk="1" hangingPunct="1"/>
            <a:r>
              <a:rPr lang="en-US" altLang="en-US" sz="2000"/>
              <a:t>C allows any type except arrays and functions</a:t>
            </a:r>
          </a:p>
          <a:p>
            <a:pPr marL="914400" lvl="1" indent="-457200" eaLnBrk="1" hangingPunct="1"/>
            <a:r>
              <a:rPr lang="en-US" altLang="en-US" sz="2000"/>
              <a:t>C++ is like C but also allows user-defined types</a:t>
            </a:r>
          </a:p>
          <a:p>
            <a:pPr marL="914400" lvl="1" indent="-457200" eaLnBrk="1" hangingPunct="1"/>
            <a:r>
              <a:rPr lang="en-US" altLang="en-US" sz="2000"/>
              <a:t>Ada subprograms can return any type (but Ada subprograms are not types, so they cannot be returned)</a:t>
            </a:r>
          </a:p>
          <a:p>
            <a:pPr marL="914400" lvl="1" indent="-457200" eaLnBrk="1" hangingPunct="1"/>
            <a:r>
              <a:rPr lang="en-US" altLang="en-US" sz="2000"/>
              <a:t>Java and C# methods can return any type (but because methods are not types, they cannot be returned)</a:t>
            </a:r>
          </a:p>
          <a:p>
            <a:pPr marL="914400" lvl="1" indent="-457200" eaLnBrk="1" hangingPunct="1"/>
            <a:r>
              <a:rPr lang="en-US" altLang="en-US" sz="2000"/>
              <a:t>Python and Ruby treat methods as first-class objects, so they can be returned, as well as any other class</a:t>
            </a:r>
          </a:p>
          <a:p>
            <a:pPr marL="914400" lvl="1" indent="-457200" eaLnBrk="1" hangingPunct="1"/>
            <a:r>
              <a:rPr lang="en-US" altLang="en-US" sz="2000"/>
              <a:t>Lua allows functions to return multiple values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User-Defined </a:t>
            </a:r>
            <a:r>
              <a:rPr lang="en-US" altLang="en-US" dirty="0">
                <a:solidFill>
                  <a:srgbClr val="FF0000"/>
                </a:solidFill>
              </a:rPr>
              <a:t>Overloaded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Operators can be overloaded in Ada, C++, Python, and Ruby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An Ada 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"*" (A,B: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Vec_Type):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Sum: Integer :=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Index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A'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Sum := Sum + A(Index) * B(Index)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end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"*";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 = a * b; -- a, b, and c are of type Vec_Type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Coroutines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coroutine</a:t>
            </a:r>
            <a:r>
              <a:rPr lang="en-US" altLang="en-US" sz="2400"/>
              <a:t> is a subprogram that has multiple entries and controls them itself – supported directly in Lua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symmetric control: </a:t>
            </a:r>
            <a:r>
              <a:rPr lang="en-US" altLang="en-US" sz="2400"/>
              <a:t>caller and called coroutines are on a more equal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call is named a </a:t>
            </a:r>
            <a:r>
              <a:rPr lang="en-US" altLang="en-US" sz="2400" i="1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resume of a coroutine is to its beginning, but subsequent calls enter at the point just after the last executed statement in the coroutine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repeatedly resume each other, possibly forever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provide </a:t>
            </a:r>
            <a:r>
              <a:rPr lang="en-US" altLang="en-US" sz="2400" i="1"/>
              <a:t>quasi-concurrent execution</a:t>
            </a:r>
            <a:r>
              <a:rPr lang="en-US" altLang="en-US" sz="2400"/>
              <a:t> of program units (the coroutines); their execution is interleaved, but not overlapped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Fundamentals of Subprograms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Process abstraction </a:t>
            </a:r>
            <a:r>
              <a:rPr lang="en-US" altLang="en-US" dirty="0"/>
              <a:t>vs. </a:t>
            </a:r>
            <a:r>
              <a:rPr lang="en-US" altLang="en-US" dirty="0">
                <a:solidFill>
                  <a:srgbClr val="FF0000"/>
                </a:solidFill>
              </a:rPr>
              <a:t>Data abstraction</a:t>
            </a:r>
          </a:p>
          <a:p>
            <a:pPr lvl="1" eaLnBrk="1" hangingPunct="1"/>
            <a:r>
              <a:rPr lang="en-US" altLang="en-US" dirty="0"/>
              <a:t>Process abstraction: subprograms</a:t>
            </a:r>
          </a:p>
          <a:p>
            <a:pPr lvl="1" eaLnBrk="1" hangingPunct="1"/>
            <a:r>
              <a:rPr lang="en-US" altLang="en-US" dirty="0"/>
              <a:t>Data abstraction: classes and objects</a:t>
            </a:r>
          </a:p>
          <a:p>
            <a:pPr eaLnBrk="1" hangingPunct="1"/>
            <a:r>
              <a:rPr lang="en-US" altLang="en-US" dirty="0"/>
              <a:t>Fundamentals of subprograms</a:t>
            </a:r>
          </a:p>
          <a:p>
            <a:pPr lvl="1" eaLnBrk="1" hangingPunct="1"/>
            <a:r>
              <a:rPr lang="en-US" altLang="en-US" dirty="0"/>
              <a:t>Each subprogram has a single entry point	</a:t>
            </a:r>
          </a:p>
          <a:p>
            <a:pPr lvl="1" eaLnBrk="1" hangingPunct="1"/>
            <a:r>
              <a:rPr lang="en-US" altLang="en-US" dirty="0"/>
              <a:t>The calling program is suspended during execution of the called subprogram</a:t>
            </a:r>
          </a:p>
          <a:p>
            <a:pPr lvl="1" eaLnBrk="1" hangingPunct="1"/>
            <a:r>
              <a:rPr lang="en-US" altLang="en-US" dirty="0"/>
              <a:t>Control always returns to the caller when the called subprogram’s execution terminates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r>
              <a:rPr lang="en-US" altLang="en-US" sz="1000">
                <a:latin typeface="Arial" charset="0"/>
              </a:rPr>
              <a:t>1-</a:t>
            </a:r>
            <a:fld id="{9208AE2A-2F2E-4C85-B706-265A5CA34FE4}" type="slidenum">
              <a:rPr lang="en-US" altLang="en-US" sz="1000">
                <a:latin typeface="Arial" charset="0"/>
              </a:rPr>
              <a:pPr algn="r"/>
              <a:t>41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35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 with Loops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Subprogram Implementations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subprogram call and return operations of a language are together called its </a:t>
            </a:r>
            <a:r>
              <a:rPr lang="en-US" altLang="en-US" i="1"/>
              <a:t>subprogram linkage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General semantics of calls to a subprogram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Parameter passing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Stack-dynamic allocation of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 the execution status of calling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Transfer of control and arrange for the 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subprogram nesting is supported, access to nonlocal variables must be arranged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Implementing “Simple” Subprograms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262438"/>
          </a:xfrm>
        </p:spPr>
        <p:txBody>
          <a:bodyPr/>
          <a:lstStyle/>
          <a:p>
            <a:pPr eaLnBrk="1" hangingPunct="1"/>
            <a:r>
              <a:rPr lang="en-US" altLang="en-US"/>
              <a:t>Call Semantics:</a:t>
            </a:r>
            <a:br>
              <a:rPr lang="en-US" altLang="en-US"/>
            </a:br>
            <a:r>
              <a:rPr lang="en-US" altLang="en-US"/>
              <a:t>- Save the execution status of the caller</a:t>
            </a:r>
            <a:br>
              <a:rPr lang="en-US" altLang="en-US"/>
            </a:br>
            <a:r>
              <a:rPr lang="en-US" altLang="en-US"/>
              <a:t>- Pass the parameters</a:t>
            </a:r>
            <a:br>
              <a:rPr lang="en-US" altLang="en-US"/>
            </a:br>
            <a:r>
              <a:rPr lang="en-US" altLang="en-US"/>
              <a:t>- Pass the return address to the called</a:t>
            </a:r>
            <a:br>
              <a:rPr lang="en-US" altLang="en-US"/>
            </a:br>
            <a:r>
              <a:rPr lang="en-US" altLang="en-US"/>
              <a:t>- Transfer control to the called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Required storage: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Status information, parameters, return address, return value for functions, temporaries</a:t>
            </a:r>
          </a:p>
          <a:p>
            <a:pPr eaLnBrk="1" hangingPunct="1">
              <a:buFontTx/>
              <a:buNone/>
            </a:pPr>
            <a:r>
              <a:rPr lang="en-US" altLang="en-US"/>
              <a:t>An </a:t>
            </a:r>
            <a:r>
              <a:rPr lang="en-US" altLang="en-US" i="1"/>
              <a:t>activation record </a:t>
            </a:r>
            <a:r>
              <a:rPr lang="en-US" altLang="en-US"/>
              <a:t>stores a collection of data for a particular subprogram activation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1981200" y="1676400"/>
            <a:ext cx="5638800" cy="3881438"/>
            <a:chOff x="1392" y="1104"/>
            <a:chExt cx="3552" cy="2829"/>
          </a:xfrm>
        </p:grpSpPr>
        <p:pic>
          <p:nvPicPr>
            <p:cNvPr id="471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200"/>
              <a:ext cx="3369" cy="2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1392" y="1104"/>
              <a:ext cx="3552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Sample Activation Record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Activation Record and Dynamic link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activation record format is static, but its size may be dynamic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When a subprogram is called, its activation record is dynamically created and resides on the run-time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dynamic link</a:t>
            </a:r>
            <a:r>
              <a:rPr lang="en-US" altLang="en-US" sz="2400"/>
              <a:t> points to the top of an instance of the activation record of the caller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Environment Pointer</a:t>
            </a:r>
            <a:r>
              <a:rPr lang="en-US" altLang="en-US" sz="2400"/>
              <a:t> (EP) must be maintained by the run-time system. It always points at the base of the activation record instance of the currently executing program unit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Example: C Function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831975"/>
            <a:ext cx="5257800" cy="434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part)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list[5];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9158" name="Picture 8" descr="fig_10_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22336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Subprogram Call/Return Actions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Caller Actions:</a:t>
            </a:r>
          </a:p>
          <a:p>
            <a:pPr lvl="1"/>
            <a:r>
              <a:rPr lang="en-US" altLang="en-US" sz="2000"/>
              <a:t>Create an activation record instance</a:t>
            </a:r>
          </a:p>
          <a:p>
            <a:pPr lvl="1"/>
            <a:r>
              <a:rPr lang="en-US" altLang="en-US" sz="2000"/>
              <a:t>Save the execution status of the current program unit</a:t>
            </a:r>
          </a:p>
          <a:p>
            <a:pPr lvl="1"/>
            <a:r>
              <a:rPr lang="en-US" altLang="en-US" sz="2000"/>
              <a:t>Compute and pass the parameters</a:t>
            </a:r>
          </a:p>
          <a:p>
            <a:pPr lvl="1"/>
            <a:r>
              <a:rPr lang="en-US" altLang="en-US" sz="2000"/>
              <a:t>Pass the return address to the called</a:t>
            </a:r>
          </a:p>
          <a:p>
            <a:pPr lvl="1"/>
            <a:r>
              <a:rPr lang="en-US" altLang="en-US" sz="2000"/>
              <a:t>Transfer control to the called</a:t>
            </a:r>
          </a:p>
          <a:p>
            <a:r>
              <a:rPr lang="en-US" altLang="en-US"/>
              <a:t> Actions of the called:</a:t>
            </a:r>
            <a:endParaRPr lang="en-US" altLang="en-US" sz="2000"/>
          </a:p>
          <a:p>
            <a:pPr lvl="1"/>
            <a:r>
              <a:rPr lang="en-US" altLang="en-US" sz="2000"/>
              <a:t>Parameter or return value: pass-by-result parameter and function return value (if any) are moved to corresponding actual parameter or return result locations</a:t>
            </a:r>
          </a:p>
          <a:p>
            <a:pPr lvl="1"/>
            <a:r>
              <a:rPr lang="en-US" altLang="en-US" sz="2000"/>
              <a:t>Restore the execution status of the caller</a:t>
            </a:r>
          </a:p>
          <a:p>
            <a:pPr lvl="1"/>
            <a:r>
              <a:rPr lang="en-US" altLang="en-US" sz="2000"/>
              <a:t>Transfer control back to the caller</a:t>
            </a:r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382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Another Example  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fun1(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float r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s,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fun2(s);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fun2(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fun3(y);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fun3(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b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fun1(p);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5029200" y="32004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00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>
                <a:latin typeface="Lucida Sans Unicode" pitchFamily="34" charset="0"/>
              </a:rPr>
              <a:t> calls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fun1</a:t>
            </a:r>
          </a:p>
          <a:p>
            <a:r>
              <a:rPr lang="en-US" altLang="en-US" sz="2000">
                <a:latin typeface="Courier New" pitchFamily="49" charset="0"/>
                <a:cs typeface="Courier New" pitchFamily="49" charset="0"/>
              </a:rPr>
              <a:t>fun1</a:t>
            </a:r>
            <a:r>
              <a:rPr lang="en-US" altLang="en-US">
                <a:latin typeface="Lucida Sans Unicode" pitchFamily="34" charset="0"/>
              </a:rPr>
              <a:t> calls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fun2</a:t>
            </a:r>
          </a:p>
          <a:p>
            <a:r>
              <a:rPr lang="en-US" altLang="en-US" sz="2000">
                <a:latin typeface="Courier New" pitchFamily="49" charset="0"/>
                <a:cs typeface="Courier New" pitchFamily="49" charset="0"/>
              </a:rPr>
              <a:t>fun2</a:t>
            </a:r>
            <a:r>
              <a:rPr lang="en-US" altLang="en-US">
                <a:latin typeface="Lucida Sans Unicode" pitchFamily="34" charset="0"/>
              </a:rPr>
              <a:t> calls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fun3</a:t>
            </a:r>
          </a:p>
          <a:p>
            <a:endParaRPr lang="en-US" altLang="en-US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subprogram definition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describes the interface and the actions of the subprogram 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subprogram call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is an explicit request that the subprogram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subprogram header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is the first part of the definition, including the name, the kind of subprogram, and the formal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>
                <a:solidFill>
                  <a:srgbClr val="FF0000"/>
                </a:solidFill>
              </a:rPr>
              <a:t>parameter profile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(aka </a:t>
            </a:r>
            <a:r>
              <a:rPr lang="en-US" altLang="en-US" sz="2000" i="1" dirty="0"/>
              <a:t>signature</a:t>
            </a:r>
            <a:r>
              <a:rPr lang="en-US" altLang="en-US" sz="2000" dirty="0"/>
              <a:t>) of a subprogram is the number, order, and types of its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>
                <a:solidFill>
                  <a:srgbClr val="FF0000"/>
                </a:solidFill>
              </a:rPr>
              <a:t>protocol</a:t>
            </a:r>
            <a:r>
              <a:rPr lang="en-US" altLang="en-US" sz="2000" dirty="0"/>
              <a:t> is a subprogram’s parameter profile and, if it is a function, its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</a:t>
            </a:r>
            <a:r>
              <a:rPr lang="en-US" altLang="en-US" sz="1800" i="1" dirty="0"/>
              <a:t>subprogram declaration</a:t>
            </a:r>
            <a:r>
              <a:rPr lang="en-US" altLang="en-US" sz="1800" dirty="0"/>
              <a:t> provides the protocol, but not the body, of the subprogram (note: </a:t>
            </a:r>
            <a:r>
              <a:rPr lang="en-US" altLang="en-US" sz="1800" dirty="0" err="1"/>
              <a:t>subprog</a:t>
            </a:r>
            <a:r>
              <a:rPr lang="en-US" altLang="en-US" sz="1800" dirty="0"/>
              <a:t> def. vs. </a:t>
            </a:r>
            <a:r>
              <a:rPr lang="en-US" altLang="en-US" sz="1800" dirty="0" err="1"/>
              <a:t>subprog</a:t>
            </a:r>
            <a:r>
              <a:rPr lang="en-US" altLang="en-US" sz="1800" dirty="0"/>
              <a:t> decl.)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Function declarations in C and C++ are often called </a:t>
            </a:r>
            <a:r>
              <a:rPr lang="en-US" altLang="en-US" sz="1800" i="1" dirty="0"/>
              <a:t>prototypes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support of function calls</a:t>
            </a:r>
          </a:p>
        </p:txBody>
      </p:sp>
      <p:pic>
        <p:nvPicPr>
          <p:cNvPr id="52229" name="Picture 6" descr="fig_10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47800"/>
            <a:ext cx="79168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Locating a Non-local Reference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340225"/>
          </a:xfrm>
        </p:spPr>
        <p:txBody>
          <a:bodyPr/>
          <a:lstStyle/>
          <a:p>
            <a:pPr eaLnBrk="1" hangingPunct="1"/>
            <a:r>
              <a:rPr lang="en-US" altLang="en-US"/>
              <a:t>Finding the offset is easy</a:t>
            </a:r>
          </a:p>
          <a:p>
            <a:pPr eaLnBrk="1" hangingPunct="1"/>
            <a:r>
              <a:rPr lang="en-US" altLang="en-US"/>
              <a:t>Finding the correct activation record instance</a:t>
            </a:r>
          </a:p>
          <a:p>
            <a:pPr lvl="1" eaLnBrk="1" hangingPunct="1"/>
            <a:r>
              <a:rPr lang="en-US" altLang="en-US"/>
              <a:t>Static semantic rules guarantee that all non-local variables that can be referenced have been allocated in some activation record instance that is on the stack when the reference is made</a:t>
            </a:r>
          </a:p>
          <a:p>
            <a:pPr eaLnBrk="1" hangingPunct="1"/>
            <a:r>
              <a:rPr lang="en-US" altLang="en-US"/>
              <a:t>Implementation of static scoping and  dynamic scoping</a:t>
            </a:r>
          </a:p>
          <a:p>
            <a:pPr lvl="1" eaLnBrk="1" hangingPunct="1"/>
            <a:r>
              <a:rPr lang="en-US" altLang="en-US"/>
              <a:t>Static chain and dynamic chain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Static Scoping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416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static link</a:t>
            </a:r>
            <a:r>
              <a:rPr lang="en-US" altLang="en-US" sz="2400"/>
              <a:t> in an activation record for a subprogram points to its static parent’s activation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static chain from an activation record  connects it to all of its static ancestors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Ada Program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6858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procedure</a:t>
            </a:r>
            <a:r>
              <a:rPr lang="en-US" altLang="en-US" sz="1400">
                <a:latin typeface="Courier New" pitchFamily="49" charset="0"/>
              </a:rPr>
              <a:t> Main_2 </a:t>
            </a:r>
            <a:r>
              <a:rPr lang="en-US" altLang="en-US" sz="1400" b="1">
                <a:latin typeface="Courier New" pitchFamily="49" charset="0"/>
              </a:rPr>
              <a:t>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X : 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</a:t>
            </a:r>
            <a:r>
              <a:rPr lang="en-US" altLang="en-US" sz="1400" b="1">
                <a:latin typeface="Courier New" pitchFamily="49" charset="0"/>
              </a:rPr>
              <a:t>procedure</a:t>
            </a:r>
            <a:r>
              <a:rPr lang="en-US" altLang="en-US" sz="1400">
                <a:latin typeface="Courier New" pitchFamily="49" charset="0"/>
              </a:rPr>
              <a:t> Bigsub </a:t>
            </a:r>
            <a:r>
              <a:rPr lang="en-US" altLang="en-US" sz="1400" b="1">
                <a:latin typeface="Courier New" pitchFamily="49" charset="0"/>
              </a:rPr>
              <a:t>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A, B, C : 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procedure</a:t>
            </a:r>
            <a:r>
              <a:rPr lang="en-US" altLang="en-US" sz="1400">
                <a:latin typeface="Courier New" pitchFamily="49" charset="0"/>
              </a:rPr>
              <a:t> Sub1 </a:t>
            </a:r>
            <a:r>
              <a:rPr lang="en-US" altLang="en-US" sz="1400" b="1">
                <a:latin typeface="Courier New" pitchFamily="49" charset="0"/>
              </a:rPr>
              <a:t>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A, D : 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</a:t>
            </a:r>
            <a:r>
              <a:rPr lang="en-US" altLang="en-US" sz="1400" b="1">
                <a:latin typeface="Courier New" pitchFamily="49" charset="0"/>
              </a:rPr>
              <a:t>begin</a:t>
            </a:r>
            <a:r>
              <a:rPr lang="en-US" altLang="en-US" sz="1400">
                <a:latin typeface="Courier New" pitchFamily="49" charset="0"/>
              </a:rPr>
              <a:t> -- of Sub1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A := B + C;  &lt;-----------------------1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end</a:t>
            </a:r>
            <a:r>
              <a:rPr lang="en-US" altLang="en-US" sz="1400">
                <a:latin typeface="Courier New" pitchFamily="49" charset="0"/>
              </a:rPr>
              <a:t>;  -- of Sub1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procedure</a:t>
            </a:r>
            <a:r>
              <a:rPr lang="en-US" altLang="en-US" sz="1400">
                <a:latin typeface="Courier New" pitchFamily="49" charset="0"/>
              </a:rPr>
              <a:t> Sub2(X : Integer) </a:t>
            </a:r>
            <a:r>
              <a:rPr lang="en-US" altLang="en-US" sz="1400" b="1">
                <a:latin typeface="Courier New" pitchFamily="49" charset="0"/>
              </a:rPr>
              <a:t>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B, E : 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</a:t>
            </a:r>
            <a:r>
              <a:rPr lang="en-US" altLang="en-US" sz="1400" b="1">
                <a:latin typeface="Courier New" pitchFamily="49" charset="0"/>
              </a:rPr>
              <a:t>procedure</a:t>
            </a:r>
            <a:r>
              <a:rPr lang="en-US" altLang="en-US" sz="1400">
                <a:latin typeface="Courier New" pitchFamily="49" charset="0"/>
              </a:rPr>
              <a:t> Sub3 </a:t>
            </a:r>
            <a:r>
              <a:rPr lang="en-US" altLang="en-US" sz="1400" b="1">
                <a:latin typeface="Courier New" pitchFamily="49" charset="0"/>
              </a:rPr>
              <a:t>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  C, E : Integer;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  </a:t>
            </a:r>
            <a:r>
              <a:rPr lang="en-US" altLang="en-US" sz="1400" b="1">
                <a:latin typeface="Courier New" pitchFamily="49" charset="0"/>
              </a:rPr>
              <a:t>begin</a:t>
            </a:r>
            <a:r>
              <a:rPr lang="en-US" altLang="en-US" sz="1400">
                <a:latin typeface="Courier New" pitchFamily="49" charset="0"/>
              </a:rPr>
              <a:t> -- of Sub3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  Sub1;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  E := B + A:   &lt;--------------------2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  </a:t>
            </a:r>
            <a:r>
              <a:rPr lang="en-US" altLang="en-US" sz="1400" b="1">
                <a:latin typeface="Courier New" pitchFamily="49" charset="0"/>
              </a:rPr>
              <a:t>end</a:t>
            </a:r>
            <a:r>
              <a:rPr lang="en-US" altLang="en-US" sz="1400">
                <a:latin typeface="Courier New" pitchFamily="49" charset="0"/>
              </a:rPr>
              <a:t>; -- of Sub3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</a:t>
            </a:r>
            <a:r>
              <a:rPr lang="en-US" altLang="en-US" sz="1400" b="1">
                <a:latin typeface="Courier New" pitchFamily="49" charset="0"/>
              </a:rPr>
              <a:t>begin</a:t>
            </a:r>
            <a:r>
              <a:rPr lang="en-US" altLang="en-US" sz="1400">
                <a:latin typeface="Courier New" pitchFamily="49" charset="0"/>
              </a:rPr>
              <a:t> -- of Sub2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Sub3;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A := D + E;  &lt;-----------------------3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</a:t>
            </a:r>
            <a:r>
              <a:rPr lang="en-US" altLang="en-US" sz="1400" b="1">
                <a:latin typeface="Courier New" pitchFamily="49" charset="0"/>
              </a:rPr>
              <a:t>end</a:t>
            </a:r>
            <a:r>
              <a:rPr lang="en-US" altLang="en-US" sz="1400">
                <a:latin typeface="Courier New" pitchFamily="49" charset="0"/>
              </a:rPr>
              <a:t>; -- of Sub2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begin</a:t>
            </a:r>
            <a:r>
              <a:rPr lang="en-US" altLang="en-US" sz="1400">
                <a:latin typeface="Courier New" pitchFamily="49" charset="0"/>
              </a:rPr>
              <a:t> -- of Bigsub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Sub2(7);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end</a:t>
            </a:r>
            <a:r>
              <a:rPr lang="en-US" altLang="en-US" sz="1400">
                <a:latin typeface="Courier New" pitchFamily="49" charset="0"/>
              </a:rPr>
              <a:t>; -- of Bigsub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</a:t>
            </a:r>
            <a:r>
              <a:rPr lang="en-US" altLang="en-US" sz="1400" b="1">
                <a:latin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Bigsub;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end</a:t>
            </a:r>
            <a:r>
              <a:rPr lang="en-US" altLang="en-US" sz="1400">
                <a:latin typeface="Courier New" pitchFamily="49" charset="0"/>
              </a:rPr>
              <a:t>; of Main_2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4267200" cy="1676400"/>
          </a:xfrm>
        </p:spPr>
        <p:txBody>
          <a:bodyPr/>
          <a:lstStyle/>
          <a:p>
            <a:pPr eaLnBrk="1" hangingPunct="1"/>
            <a:r>
              <a:rPr lang="en-US" altLang="en-US"/>
              <a:t>Stack Contents at Position 1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894013" cy="62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Dynamic Scoping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Deep Access</a:t>
            </a:r>
            <a:r>
              <a:rPr lang="en-US" altLang="en-US"/>
              <a:t>: non-local references are found by searching the activation record  on the dynamic chain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400"/>
              <a:t>- Length of the chain cannot be statically</a:t>
            </a:r>
            <a:br>
              <a:rPr lang="en-US" altLang="en-US" sz="2400"/>
            </a:br>
            <a:r>
              <a:rPr lang="en-US" altLang="en-US" sz="2400"/>
              <a:t>    determined</a:t>
            </a:r>
            <a:br>
              <a:rPr lang="en-US" altLang="en-US" sz="2400"/>
            </a:br>
            <a:r>
              <a:rPr lang="en-US" altLang="en-US" sz="2400"/>
              <a:t>  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Shallow Access</a:t>
            </a:r>
            <a:r>
              <a:rPr lang="en-US" altLang="en-US"/>
              <a:t>: put locals in a central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stack for each variable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Central table with an entry for each variable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(details omitted)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/>
              <a:t>A subprogram definition describes the actions represented by the subprogram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Subprograms can be either functions or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Local variables in subprograms can be stack-dynamic or static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Three models of parameter passing: in mode, out mode, and inout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Some languages allow 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Subprograms can be generic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A coroutine is a special subprogram with multiple entries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Subprogram implementation: stack-based, static/dynamic chain for scoping resolution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Actual/Formal Parameter Correspondence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Positional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binding of actual parameters to formal parameters is by position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Safe and effective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name of the formal parameter to which an actual parameter is to be bound is specified with the actual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/>
              <a:t>Advantage</a:t>
            </a:r>
            <a:r>
              <a:rPr lang="en-US" altLang="en-US" sz="1800" dirty="0"/>
              <a:t>: Parameters can appear in any order, thereby avoiding parameter correspondence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/>
              <a:t>Disadvantage</a:t>
            </a:r>
            <a:r>
              <a:rPr lang="en-US" altLang="en-US" sz="1800" dirty="0"/>
              <a:t>: User must know the formal parameter’s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Default parameter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certain languages (e.g., C++, Python, Ruby, Ada, PHP), formal parameters can have default values (if no actual parameter is passed)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/>
              <a:t>In C++, default parameters must appear last because parameters are </a:t>
            </a:r>
            <a:r>
              <a:rPr lang="en-US" altLang="en-US" sz="1700" dirty="0" err="1"/>
              <a:t>positionally</a:t>
            </a:r>
            <a:r>
              <a:rPr lang="en-US" altLang="en-US" sz="1700" dirty="0"/>
              <a:t> associated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for Subprograms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Procedures vs.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i="1" dirty="0"/>
              <a:t>Procedures</a:t>
            </a:r>
            <a:r>
              <a:rPr lang="en-US" altLang="en-US" sz="1800" dirty="0"/>
              <a:t> are collection of statements that define parameterized computations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i="1" dirty="0"/>
              <a:t>Functions</a:t>
            </a:r>
            <a:r>
              <a:rPr lang="en-US" altLang="en-US" sz="1800" dirty="0"/>
              <a:t> structurally resemble procedures but are semantically modeled on mathematical functions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/>
              <a:t>side effect free (expectation only, not in practice)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Are local variables static or dynamic?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What parameter passing methods are provided?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Are parameter types checked?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subprogram definitions appear in other subprogram definitions? i.e. nested subprograms?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If subprograms can be passed as parameters and subprograms can be nested, what is the referencing environment of a passed subprogram?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subprograms be overloaded?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subprogram be generic?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Local </a:t>
            </a:r>
            <a:r>
              <a:rPr lang="en-US" altLang="en-US" dirty="0">
                <a:solidFill>
                  <a:srgbClr val="FF0000"/>
                </a:solidFill>
              </a:rPr>
              <a:t>Referencing Environments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Local variables usually are stack-dynamic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000" dirty="0"/>
              <a:t>- Advantages</a:t>
            </a:r>
          </a:p>
          <a:p>
            <a:pPr lvl="2" eaLnBrk="1" hangingPunct="1"/>
            <a:r>
              <a:rPr lang="en-US" altLang="en-US" sz="1900" dirty="0"/>
              <a:t>Support for recursion</a:t>
            </a:r>
          </a:p>
          <a:p>
            <a:pPr lvl="2" eaLnBrk="1" hangingPunct="1"/>
            <a:r>
              <a:rPr lang="en-US" altLang="en-US" sz="1900" dirty="0"/>
              <a:t>Storage for locals is shared among some subprograms</a:t>
            </a:r>
          </a:p>
          <a:p>
            <a:pPr lvl="1" eaLnBrk="1" hangingPunct="1"/>
            <a:r>
              <a:rPr lang="en-US" altLang="en-US" sz="2000" dirty="0"/>
              <a:t>Disadvantages</a:t>
            </a:r>
          </a:p>
          <a:p>
            <a:pPr lvl="2" eaLnBrk="1" hangingPunct="1"/>
            <a:r>
              <a:rPr lang="en-US" altLang="en-US" sz="1900" dirty="0"/>
              <a:t>Allocation/de-allocation, initialization time</a:t>
            </a:r>
          </a:p>
          <a:p>
            <a:pPr lvl="2" eaLnBrk="1" hangingPunct="1"/>
            <a:r>
              <a:rPr lang="en-US" altLang="en-US" sz="1900" dirty="0"/>
              <a:t>Indirect addressing</a:t>
            </a:r>
          </a:p>
          <a:p>
            <a:pPr lvl="2" eaLnBrk="1" hangingPunct="1"/>
            <a:r>
              <a:rPr lang="en-US" altLang="en-US" sz="1900" dirty="0"/>
              <a:t>Subprograms cannot be history sensitive</a:t>
            </a:r>
          </a:p>
          <a:p>
            <a:pPr eaLnBrk="1" hangingPunct="1"/>
            <a:r>
              <a:rPr lang="en-US" altLang="en-US" sz="2400" dirty="0"/>
              <a:t>Local variables can be static</a:t>
            </a:r>
          </a:p>
          <a:p>
            <a:pPr lvl="1" eaLnBrk="1" hangingPunct="1"/>
            <a:r>
              <a:rPr lang="en-US" altLang="en-US" sz="2000" dirty="0"/>
              <a:t>E.g. static variables</a:t>
            </a:r>
          </a:p>
          <a:p>
            <a:pPr lvl="1" eaLnBrk="1" hangingPunct="1"/>
            <a:r>
              <a:rPr lang="en-US" altLang="en-US" sz="2000" dirty="0"/>
              <a:t>Advantages and disadvantages are the opposite of those for stack-dynamic local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Parameter Passing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Models</a:t>
            </a:r>
          </a:p>
          <a:p>
            <a:pPr lvl="1"/>
            <a:r>
              <a:rPr lang="en-US" altLang="en-US" dirty="0"/>
              <a:t>in</a:t>
            </a:r>
          </a:p>
          <a:p>
            <a:pPr lvl="1"/>
            <a:r>
              <a:rPr lang="en-US" altLang="en-US" dirty="0"/>
              <a:t>out</a:t>
            </a:r>
          </a:p>
          <a:p>
            <a:pPr lvl="1"/>
            <a:r>
              <a:rPr lang="en-US" altLang="en-US" dirty="0"/>
              <a:t>in and out</a:t>
            </a:r>
          </a:p>
          <a:p>
            <a:r>
              <a:rPr lang="en-US" altLang="en-US" dirty="0"/>
              <a:t>Conceptual model of parameter transfer</a:t>
            </a:r>
          </a:p>
          <a:p>
            <a:pPr lvl="1"/>
            <a:r>
              <a:rPr lang="en-US" altLang="en-US" dirty="0"/>
              <a:t>Physically move a path</a:t>
            </a:r>
          </a:p>
          <a:p>
            <a:pPr lvl="2"/>
            <a:r>
              <a:rPr lang="en-US" altLang="en-US" dirty="0"/>
              <a:t>e.g. By value</a:t>
            </a:r>
          </a:p>
          <a:p>
            <a:pPr lvl="1"/>
            <a:r>
              <a:rPr lang="en-US" altLang="en-US" dirty="0"/>
              <a:t>Move an access path</a:t>
            </a:r>
          </a:p>
          <a:p>
            <a:pPr lvl="2"/>
            <a:r>
              <a:rPr lang="en-US" altLang="en-US" dirty="0"/>
              <a:t>e.g. By 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2125</TotalTime>
  <Words>2890</Words>
  <Application>Microsoft Office PowerPoint</Application>
  <PresentationFormat>On-screen Show (4:3)</PresentationFormat>
  <Paragraphs>518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Courier New</vt:lpstr>
      <vt:lpstr>Lucida Sans Unicode</vt:lpstr>
      <vt:lpstr>Times</vt:lpstr>
      <vt:lpstr>1_sebesta</vt:lpstr>
      <vt:lpstr> </vt:lpstr>
      <vt:lpstr>Lecture 7:  Subprograms</vt:lpstr>
      <vt:lpstr>Topics</vt:lpstr>
      <vt:lpstr>Fundamentals of Subprograms</vt:lpstr>
      <vt:lpstr>Basic Definitions</vt:lpstr>
      <vt:lpstr>Actual/Formal Parameter Correspondence</vt:lpstr>
      <vt:lpstr>Design Issues for Subprograms</vt:lpstr>
      <vt:lpstr>Local Referencing Environments</vt:lpstr>
      <vt:lpstr>Parameter Passing</vt:lpstr>
      <vt:lpstr>Models of Parameter Passing</vt:lpstr>
      <vt:lpstr>Pass-by-Value (In Mode)</vt:lpstr>
      <vt:lpstr>Example</vt:lpstr>
      <vt:lpstr>More examples</vt:lpstr>
      <vt:lpstr>Pass-by-Result (Out Mode)</vt:lpstr>
      <vt:lpstr>Pass-by-Value-Result (inout Mode)</vt:lpstr>
      <vt:lpstr>Pass-by-Reference (Inout Mode)</vt:lpstr>
      <vt:lpstr>Example in C++</vt:lpstr>
      <vt:lpstr>Pass-by-value-result vs. pass-by-reference</vt:lpstr>
      <vt:lpstr>Pass-by-Name (Inout Mode)</vt:lpstr>
      <vt:lpstr>Example (ALGOL-like syntax)</vt:lpstr>
      <vt:lpstr>Implementing Parameter-Passing Methods</vt:lpstr>
      <vt:lpstr>Parameter Passing Methods of Major Languages</vt:lpstr>
      <vt:lpstr>Parameter Passing Methods of Major Languages (continued)</vt:lpstr>
      <vt:lpstr>Type Checking Parameters</vt:lpstr>
      <vt:lpstr>Multidimensional Arrays as Parameters</vt:lpstr>
      <vt:lpstr>Multidimensional Arrays as Parameters (continued)</vt:lpstr>
      <vt:lpstr>Design Considerations for Parameter Passing </vt:lpstr>
      <vt:lpstr>Parameters that are Subprogram Names</vt:lpstr>
      <vt:lpstr>Parameters that are Subprogram Names: Parameter Type Checking</vt:lpstr>
      <vt:lpstr>Example: Pointer to function</vt:lpstr>
      <vt:lpstr>Parameters that are Subprogram Names: Referencing Environment</vt:lpstr>
      <vt:lpstr>Example</vt:lpstr>
      <vt:lpstr>Overloaded Subprograms</vt:lpstr>
      <vt:lpstr>Generic Subprograms</vt:lpstr>
      <vt:lpstr>Generic Subprograms (continued)</vt:lpstr>
      <vt:lpstr>Examples of parametric polymorphism: C++</vt:lpstr>
      <vt:lpstr>Design Issues for Functions</vt:lpstr>
      <vt:lpstr>User-Defined Overloaded Operators</vt:lpstr>
      <vt:lpstr>Coroutines</vt:lpstr>
      <vt:lpstr>Coroutines Illustrated: Possible Execution Controls</vt:lpstr>
      <vt:lpstr>Coroutines Illustrated: Possible Execution Controls</vt:lpstr>
      <vt:lpstr>Coroutines Illustrated: Possible Execution Controls with Loops</vt:lpstr>
      <vt:lpstr>Subprogram Implementations</vt:lpstr>
      <vt:lpstr>Implementing “Simple” Subprograms</vt:lpstr>
      <vt:lpstr>A Sample Activation Record  </vt:lpstr>
      <vt:lpstr>Activation Record and Dynamic link</vt:lpstr>
      <vt:lpstr>An Example: C Function</vt:lpstr>
      <vt:lpstr>Subprogram Call/Return Actions</vt:lpstr>
      <vt:lpstr>Another Example  </vt:lpstr>
      <vt:lpstr>Stack support of function calls</vt:lpstr>
      <vt:lpstr>Locating a Non-local Reference</vt:lpstr>
      <vt:lpstr>Implementing Static Scoping</vt:lpstr>
      <vt:lpstr>Example Ada Program</vt:lpstr>
      <vt:lpstr>Stack Contents at Position 1</vt:lpstr>
      <vt:lpstr>Implementing Dynamic Scoping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52</cp:revision>
  <dcterms:created xsi:type="dcterms:W3CDTF">2003-08-01T12:29:19Z</dcterms:created>
  <dcterms:modified xsi:type="dcterms:W3CDTF">2019-09-26T16:35:55Z</dcterms:modified>
</cp:coreProperties>
</file>