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48"/>
  </p:notesMasterIdLst>
  <p:sldIdLst>
    <p:sldId id="369" r:id="rId2"/>
    <p:sldId id="336" r:id="rId3"/>
    <p:sldId id="258" r:id="rId4"/>
    <p:sldId id="259" r:id="rId5"/>
    <p:sldId id="261" r:id="rId6"/>
    <p:sldId id="358" r:id="rId7"/>
    <p:sldId id="359" r:id="rId8"/>
    <p:sldId id="360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70" r:id="rId25"/>
    <p:sldId id="361" r:id="rId26"/>
    <p:sldId id="362" r:id="rId27"/>
    <p:sldId id="364" r:id="rId28"/>
    <p:sldId id="363" r:id="rId29"/>
    <p:sldId id="365" r:id="rId30"/>
    <p:sldId id="366" r:id="rId31"/>
    <p:sldId id="367" r:id="rId32"/>
    <p:sldId id="265" r:id="rId33"/>
    <p:sldId id="368" r:id="rId34"/>
    <p:sldId id="274" r:id="rId35"/>
    <p:sldId id="357" r:id="rId36"/>
    <p:sldId id="353" r:id="rId37"/>
    <p:sldId id="354" r:id="rId38"/>
    <p:sldId id="355" r:id="rId39"/>
    <p:sldId id="296" r:id="rId40"/>
    <p:sldId id="356" r:id="rId41"/>
    <p:sldId id="301" r:id="rId42"/>
    <p:sldId id="317" r:id="rId43"/>
    <p:sldId id="318" r:id="rId44"/>
    <p:sldId id="319" r:id="rId45"/>
    <p:sldId id="320" r:id="rId46"/>
    <p:sldId id="331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5" autoAdjust="0"/>
  </p:normalViewPr>
  <p:slideViewPr>
    <p:cSldViewPr>
      <p:cViewPr varScale="1">
        <p:scale>
          <a:sx n="81" d="100"/>
          <a:sy n="81" d="100"/>
        </p:scale>
        <p:origin x="12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04D16C-E958-47DB-922F-BB39825C83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719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E9A64B16-2CF5-48F3-A57F-64092E73E888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3F3671E3-3CB1-45CC-BF57-1507B856AE2D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2FDB938B-366D-419F-A1A3-963035E2ADC6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10071CB3-B7D2-49B8-A4BB-0EB4810FBD50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3188440A-FC5D-4B25-9D32-D17C0D5A2BBC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5748CDD3-56DB-4915-AEA2-BB828DC8616E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8BF2E1D-007B-49E3-AD47-4C2374CC62A4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69548BC6-BC38-43F6-BDF6-6F6D7683E40C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21DF662-EF6B-4C1E-838B-83C14D564810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1EA0B69B-556A-4F0D-BF8D-51ECEB45282A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30C74BB8-EC4C-4709-82A9-E5848EEFD959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2B01F5E4-9D39-4D86-A9B7-8D07D5514F67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A148BE9-46E5-4E38-B326-B7609FB2D92A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CB9C976-88C7-4B49-93B5-BBAF24C08FAF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C0C516C-616F-4F2C-A785-32BBE694F08B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7D6B88C-0EE2-4383-A21C-6D246411D9A6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FD4A0721-F647-49DC-AA07-0C9A7C2B5C57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098BDAC4-6EB6-4FB0-9822-71D3135AA27B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73925F9-1ABA-424A-8CF7-F41289995229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04F9B259-E20B-4FDE-889D-79EE84C18677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10F0CA51-83C7-4550-864B-B5B0C0DEF808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51F2F2F7-72D6-4FA4-9581-19A82CFDCB0A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DFA8A621-2E60-41E1-98A5-AD55F15715F2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FD32A73-FCEA-456D-93F9-15D1E49E7EE1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E3AC0223-D0FA-45BD-A660-BB11C28F4249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1E322137-4677-41B0-BCD1-6DB427950AB5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B027275-B6E1-4447-9576-BF344665CEFE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B49C274-F76A-4CDD-8A52-3A611244007B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43B5C20-EC12-4B6E-A387-53F3AB86F3EB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946A474-F980-4C4E-BCB1-851651E989DE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193D707B-0E41-408A-B92D-E47142D03FB2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7ED12F0-972A-4F62-8A71-A647721256CB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3817325-B840-4490-A2BB-7FF62213D4A1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296EB7F-8687-4251-8A31-4CA401E27B88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655282EE-8064-407E-8EB5-14D561EB63B0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091B367F-EA73-466E-9074-9B3BE25AC19D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46CDAB10-0F99-4167-BE6D-D8DA7940DEB7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21E4CBDC-E662-4C1E-B054-018B36ADC44B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164945E-184B-4008-961F-450EBF0F023C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253581D0-C4C4-4166-93A0-75C426FB5CEE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CB0665D7-AA40-4EF6-A2F6-D65A0631E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21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3CBF15FC-71B6-42D3-8F3B-E4D21BE43E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37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5F4027BE-09AA-49E4-8A89-38472717F2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89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7E1717DD-C39E-43C4-8FF1-EBA199B686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66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4C1C5D43-6B8F-447D-96F0-4DF55CFCD5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63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B592625-B4CF-4B3B-A99A-7DE6A2A5AF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1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4E4788D6-35E4-484A-80EF-35DAC868DE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91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5C3110A3-C35A-4CDC-A697-0044E750FF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634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CEAE76D-E498-4B80-A324-4C74546105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43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BF7DD96E-9A41-4702-A43A-68B4A22675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10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08C80256-FE9B-4098-9A3E-858B80451A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09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r>
              <a:rPr lang="en-US" altLang="en-US"/>
              <a:t>1-</a:t>
            </a:r>
            <a:fld id="{1B52E450-F7A9-4DC3-8826-32D1362A25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3657600" cy="1143000"/>
          </a:xfrm>
        </p:spPr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990600"/>
          </a:xfrm>
        </p:spPr>
        <p:txBody>
          <a:bodyPr/>
          <a:lstStyle/>
          <a:p>
            <a:pPr eaLnBrk="1" hangingPunct="1"/>
            <a:r>
              <a:rPr lang="en-US" altLang="en-US" sz="1800"/>
              <a:t>Copyright © 2012 Addison-Wesley. All rights reserved</a:t>
            </a:r>
            <a:r>
              <a:rPr lang="en-US" altLang="en-US" sz="2000"/>
              <a:t>.</a:t>
            </a:r>
          </a:p>
          <a:p>
            <a:pPr eaLnBrk="1" hangingPunct="1"/>
            <a:endParaRPr lang="en-US" altLang="en-US"/>
          </a:p>
        </p:txBody>
      </p:sp>
      <p:pic>
        <p:nvPicPr>
          <p:cNvPr id="2052" name="Picture 3" descr="pl10co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0"/>
            <a:ext cx="55403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Language Requirements for ADTs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syntactic unit </a:t>
            </a:r>
            <a:r>
              <a:rPr lang="en-US" altLang="en-US" dirty="0"/>
              <a:t>in which to encapsulate the type definition</a:t>
            </a: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method</a:t>
            </a:r>
            <a:r>
              <a:rPr lang="en-US" altLang="en-US" dirty="0"/>
              <a:t> of making type names and subprogram headers visible to clients, while hiding actual definitions</a:t>
            </a:r>
          </a:p>
          <a:p>
            <a:pPr eaLnBrk="1" hangingPunct="1"/>
            <a:r>
              <a:rPr lang="en-US" altLang="en-US" dirty="0"/>
              <a:t>Some </a:t>
            </a:r>
            <a:r>
              <a:rPr lang="en-US" altLang="en-US" dirty="0">
                <a:solidFill>
                  <a:srgbClr val="FF0000"/>
                </a:solidFill>
              </a:rPr>
              <a:t>primitive operations </a:t>
            </a:r>
            <a:r>
              <a:rPr lang="en-US" altLang="en-US" dirty="0"/>
              <a:t>must be built into the language processor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Language Examples: C++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Based on C </a:t>
            </a:r>
            <a:r>
              <a:rPr lang="en-US" altLang="en-US" b="1">
                <a:latin typeface="Courier New" pitchFamily="49" charset="0"/>
              </a:rPr>
              <a:t>struct</a:t>
            </a:r>
            <a:r>
              <a:rPr lang="en-US" altLang="en-US"/>
              <a:t> type and Simula 67 classes</a:t>
            </a:r>
          </a:p>
          <a:p>
            <a:pPr eaLnBrk="1" hangingPunct="1"/>
            <a:r>
              <a:rPr lang="en-US" altLang="en-US"/>
              <a:t>The class is the encapsulation device</a:t>
            </a:r>
          </a:p>
          <a:p>
            <a:pPr eaLnBrk="1" hangingPunct="1"/>
            <a:r>
              <a:rPr lang="en-US" altLang="en-US"/>
              <a:t>All of the class instances of a class share a single copy of the member functions</a:t>
            </a:r>
          </a:p>
          <a:p>
            <a:pPr eaLnBrk="1" hangingPunct="1"/>
            <a:r>
              <a:rPr lang="en-US" altLang="en-US"/>
              <a:t>Each instance of a class has its own copy of the class data members</a:t>
            </a:r>
          </a:p>
          <a:p>
            <a:pPr eaLnBrk="1" hangingPunct="1"/>
            <a:r>
              <a:rPr lang="en-US" altLang="en-US"/>
              <a:t>Instances can be static, stack dynamic, or heap dynamic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Language Examples: C++ (continued)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Information Hiding</a:t>
            </a:r>
          </a:p>
          <a:p>
            <a:pPr lvl="1" eaLnBrk="1" hangingPunct="1"/>
            <a:r>
              <a:rPr lang="en-US" altLang="en-US" i="1">
                <a:solidFill>
                  <a:schemeClr val="tx2"/>
                </a:solidFill>
              </a:rPr>
              <a:t>Private</a:t>
            </a:r>
            <a:r>
              <a:rPr lang="en-US" altLang="en-US">
                <a:solidFill>
                  <a:schemeClr val="tx2"/>
                </a:solidFill>
              </a:rPr>
              <a:t> clause</a:t>
            </a:r>
            <a:r>
              <a:rPr lang="en-US" altLang="en-US"/>
              <a:t> for hidden entities</a:t>
            </a:r>
          </a:p>
          <a:p>
            <a:pPr lvl="1" eaLnBrk="1" hangingPunct="1"/>
            <a:r>
              <a:rPr lang="en-US" altLang="en-US" i="1">
                <a:solidFill>
                  <a:schemeClr val="tx2"/>
                </a:solidFill>
              </a:rPr>
              <a:t>Public</a:t>
            </a:r>
            <a:r>
              <a:rPr lang="en-US" altLang="en-US">
                <a:solidFill>
                  <a:schemeClr val="tx2"/>
                </a:solidFill>
              </a:rPr>
              <a:t> clause</a:t>
            </a:r>
            <a:r>
              <a:rPr lang="en-US" altLang="en-US"/>
              <a:t> for interface entities</a:t>
            </a:r>
          </a:p>
          <a:p>
            <a:pPr lvl="1" eaLnBrk="1" hangingPunct="1"/>
            <a:r>
              <a:rPr lang="en-US" altLang="en-US" i="1">
                <a:solidFill>
                  <a:schemeClr val="tx2"/>
                </a:solidFill>
              </a:rPr>
              <a:t>Protected</a:t>
            </a:r>
            <a:r>
              <a:rPr lang="en-US" altLang="en-US">
                <a:solidFill>
                  <a:schemeClr val="tx2"/>
                </a:solidFill>
              </a:rPr>
              <a:t> clause</a:t>
            </a:r>
            <a:r>
              <a:rPr lang="en-US" altLang="en-US"/>
              <a:t> for inheritance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Language Examples: C++ (continued)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/>
              <a:t>Constructors:</a:t>
            </a:r>
          </a:p>
          <a:p>
            <a:pPr lvl="1" eaLnBrk="1" hangingPunct="1"/>
            <a:r>
              <a:rPr lang="en-US" altLang="en-US"/>
              <a:t>Functions to initialize the data members of instances (they </a:t>
            </a:r>
            <a:r>
              <a:rPr lang="en-US" altLang="en-US" i="1"/>
              <a:t>do not</a:t>
            </a:r>
            <a:r>
              <a:rPr lang="en-US" altLang="en-US"/>
              <a:t> create the objects)</a:t>
            </a:r>
          </a:p>
          <a:p>
            <a:pPr lvl="1" eaLnBrk="1" hangingPunct="1"/>
            <a:r>
              <a:rPr lang="en-US" altLang="en-US"/>
              <a:t>May also allocate storage if part of the object is heap-dynamic</a:t>
            </a:r>
          </a:p>
          <a:p>
            <a:pPr lvl="1" eaLnBrk="1" hangingPunct="1"/>
            <a:r>
              <a:rPr lang="en-US" altLang="en-US"/>
              <a:t>Can include parameters to provide parameterization of the objects</a:t>
            </a:r>
          </a:p>
          <a:p>
            <a:pPr lvl="1" eaLnBrk="1" hangingPunct="1"/>
            <a:r>
              <a:rPr lang="en-US" altLang="en-US"/>
              <a:t>Implicitly called when an instance is created</a:t>
            </a:r>
          </a:p>
          <a:p>
            <a:pPr lvl="1" eaLnBrk="1" hangingPunct="1"/>
            <a:r>
              <a:rPr lang="en-US" altLang="en-US"/>
              <a:t>Can be explicitly called</a:t>
            </a:r>
          </a:p>
          <a:p>
            <a:pPr lvl="1" eaLnBrk="1" hangingPunct="1"/>
            <a:r>
              <a:rPr lang="en-US" altLang="en-US"/>
              <a:t>Name is the same as the class name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Language Examples: C++ (continued)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Destructors</a:t>
            </a:r>
          </a:p>
          <a:p>
            <a:pPr lvl="1" eaLnBrk="1" hangingPunct="1"/>
            <a:r>
              <a:rPr lang="en-US" altLang="en-US"/>
              <a:t>Functions to cleanup after an instance is destroyed; usually just to reclaim heap storage</a:t>
            </a:r>
          </a:p>
          <a:p>
            <a:pPr lvl="1" eaLnBrk="1" hangingPunct="1"/>
            <a:r>
              <a:rPr lang="en-US" altLang="en-US"/>
              <a:t>Implicitly called when the object’s lifetime ends</a:t>
            </a:r>
          </a:p>
          <a:p>
            <a:pPr lvl="1" eaLnBrk="1" hangingPunct="1"/>
            <a:r>
              <a:rPr lang="en-US" altLang="en-US"/>
              <a:t>Can be explicitly called</a:t>
            </a:r>
          </a:p>
          <a:p>
            <a:pPr lvl="1" eaLnBrk="1" hangingPunct="1"/>
            <a:r>
              <a:rPr lang="en-US" altLang="en-US"/>
              <a:t>Name is the class name, preceded by a tilde (~)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 in C++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class Stack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private: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int *stackPtr, maxLen, topPtr;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Stack() { // a constructor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stackPtr = new int [100];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maxLen = 99;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topPtr = -1;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~Stack () {delete [] stackPtr;};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void push (int num) {…};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void pop () {…};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int top () {…};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int empty () {…};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sz="3200"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 altLang="en-US"/>
              <a:t> class header file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// Stack.h - the header file for the Stack class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#include &lt;iostream.h&gt;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class Stack {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private: //** These members are visible only to other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//** members and friends (see Section 11.6.4)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 int *stackPtr;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 int maxLen;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 int topPtr;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public: //** These members are visible to clients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 Stack(); //** A constructor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 ~Stack(); //** A destructor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 void push(int);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 void pop();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 int top();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 int empty();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code file for </a:t>
            </a:r>
            <a:r>
              <a:rPr lang="en-US" altLang="en-US" sz="3200">
                <a:latin typeface="Courier New" pitchFamily="49" charset="0"/>
                <a:cs typeface="Courier New" pitchFamily="49" charset="0"/>
              </a:rPr>
              <a:t>Stack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// Stack.cpp - the implementation file for the Stack class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#include &lt;iostream.h&gt;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#include "Stack.h"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using std::cout;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Stack::Stack() { //** A constructor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 stackPtr =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new int [100];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 maxLen = 99;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 topPtr = -1;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Stack::~Stack() {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delete [] stackPtr;}; //** A destructor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void Stack::push(int number) {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 if (topPtr == maxLen)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 cerr &lt;&lt; "Error in push--stack is full\n";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 else stackPtr[++topPtr] = number;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>
              <a:buFontTx/>
              <a:buNone/>
            </a:pPr>
            <a:endParaRPr lang="en-US" altLang="en-US" sz="1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Language Examples: C++ (continued)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Friend functions or classes</a:t>
            </a:r>
            <a:r>
              <a:rPr lang="en-US" altLang="en-US"/>
              <a:t> - to provide access to private members to some unrelated units or functions</a:t>
            </a:r>
          </a:p>
          <a:p>
            <a:pPr lvl="1" eaLnBrk="1" hangingPunct="1"/>
            <a:r>
              <a:rPr lang="en-US" altLang="en-US"/>
              <a:t>Necessary in C++</a:t>
            </a:r>
          </a:p>
          <a:p>
            <a:pPr eaLnBrk="1" hangingPunct="1"/>
            <a:endParaRPr lang="en-US" altLang="en-US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chemeClr val="tx2"/>
                </a:solidFill>
                <a:latin typeface="Lucida Sans Unicode" pitchFamily="34" charset="0"/>
              </a:rPr>
              <a:t>Friend functions or classes</a:t>
            </a:r>
            <a:r>
              <a:rPr lang="en-US" altLang="en-US" sz="2800">
                <a:solidFill>
                  <a:schemeClr val="accent2"/>
                </a:solidFill>
                <a:latin typeface="Lucida Sans Unicode" pitchFamily="34" charset="0"/>
              </a:rPr>
              <a:t> - to provide access to private members to some unrelated units or functions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>
                <a:solidFill>
                  <a:schemeClr val="accent2"/>
                </a:solidFill>
                <a:latin typeface="Lucida Sans Unicode" pitchFamily="34" charset="0"/>
              </a:rPr>
              <a:t>Necessary in C++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800">
              <a:solidFill>
                <a:schemeClr val="accent2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Language Examples: Java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Similar to C++, except: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All user-defined types are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All objects are allocated from the heap and accessed through reference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Individual entities in classes have access control modifiers (private or public), rather than clauses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Java has a second scoping mechanism, package scope, which can be used in place of friends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All entities in all classes in a package that do not have access control modifiers are visible throughout the package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Lecture 8: </a:t>
            </a:r>
            <a:r>
              <a:rPr lang="en-US" altLang="en-US">
                <a:solidFill>
                  <a:schemeClr val="tx1"/>
                </a:solidFill>
              </a:rPr>
              <a:t>Support for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Object-Oriented Programming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CS4080 </a:t>
            </a:r>
          </a:p>
          <a:p>
            <a:r>
              <a:rPr lang="en-US" altLang="en-US" dirty="0"/>
              <a:t>(Chapters 11&amp;12)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 in Java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class StackClass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private int []  stackRef;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private int [] maxLen, topIndex;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public StackClass() { // a constructor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stackRef = new int [100];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maxLen = 99;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topPtr = -1;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public void push (int num) {…};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public void pop () {…};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public int top () {…};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public boolean empty () {…};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Parameterized ADTs in C++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/>
              <a:t>Classes can be somewhat generic by writing parameterized constructor functions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class Stack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…</a:t>
            </a:r>
            <a:endParaRPr lang="en-US" altLang="en-US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itchFamily="49" charset="0"/>
              </a:rPr>
              <a:t>  	</a:t>
            </a:r>
            <a:r>
              <a:rPr lang="en-US" altLang="en-US" sz="2000">
                <a:latin typeface="Courier New" pitchFamily="49" charset="0"/>
              </a:rPr>
              <a:t>Stack (int size)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	stk_ptr = new int [size];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	max_len = size - 1;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	 top = -1;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	};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	 	</a:t>
            </a:r>
            <a:r>
              <a:rPr lang="en-US" altLang="en-US" sz="2000"/>
              <a:t>…</a:t>
            </a:r>
            <a:endParaRPr lang="en-US" altLang="en-US" sz="200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itchFamily="49" charset="0"/>
              </a:rPr>
              <a:t>  	</a:t>
            </a:r>
            <a:r>
              <a:rPr lang="en-US" altLang="en-US" sz="2000">
                <a:latin typeface="Courier New" pitchFamily="49" charset="0"/>
              </a:rPr>
              <a:t>Stack stk(100);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Parameterized ADTs in C++ (continued)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stack element type can be parameterized by making the class a templated class</a:t>
            </a:r>
            <a:br>
              <a:rPr lang="en-US" altLang="en-US" sz="2000"/>
            </a:br>
            <a:r>
              <a:rPr lang="en-US" altLang="en-US" sz="2000">
                <a:latin typeface="Courier New" pitchFamily="49" charset="0"/>
              </a:rPr>
              <a:t>template &lt;class Type&gt;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class Stack {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  private: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    Type *stackPtr;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    const int maxLen;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    int topPtr;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  public: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    Stack() {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      stackPtr = new Type[100];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      maxLen = 99;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      topPtr = -1;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    }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  …</a:t>
            </a:r>
            <a:br>
              <a:rPr lang="en-US" altLang="en-US" sz="2000">
                <a:latin typeface="Courier New" pitchFamily="49" charset="0"/>
              </a:rPr>
            </a:br>
            <a:r>
              <a:rPr lang="en-US" altLang="en-US" sz="200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Parameterized Classes in Java 5.0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Generic parameters must be classes</a:t>
            </a:r>
          </a:p>
          <a:p>
            <a:pPr eaLnBrk="1" hangingPunct="1"/>
            <a:r>
              <a:rPr lang="en-US" altLang="en-US"/>
              <a:t>Most common generic types are the collection types, such as </a:t>
            </a:r>
            <a:r>
              <a:rPr lang="en-US" altLang="en-US" sz="2400">
                <a:latin typeface="Courier New" pitchFamily="49" charset="0"/>
              </a:rPr>
              <a:t>LinkedList</a:t>
            </a:r>
            <a:r>
              <a:rPr lang="en-US" altLang="en-US"/>
              <a:t> and </a:t>
            </a:r>
            <a:r>
              <a:rPr lang="en-US" altLang="en-US" sz="2400">
                <a:latin typeface="Courier New" pitchFamily="49" charset="0"/>
              </a:rPr>
              <a:t>ArrayList</a:t>
            </a:r>
          </a:p>
          <a:p>
            <a:pPr eaLnBrk="1" hangingPunct="1"/>
            <a:r>
              <a:rPr lang="en-US" altLang="en-US"/>
              <a:t>Eliminate the need to cast objects that are removed</a:t>
            </a:r>
          </a:p>
          <a:p>
            <a:pPr eaLnBrk="1" hangingPunct="1"/>
            <a:r>
              <a:rPr lang="en-US" altLang="en-US"/>
              <a:t>Eliminate the problem of having multiple types in a structure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class Box&lt;T&gt; {</a:t>
            </a:r>
          </a:p>
          <a:p>
            <a:pPr marL="0" indent="0">
              <a:buNone/>
            </a:pPr>
            <a:r>
              <a:rPr lang="en-US" dirty="0"/>
              <a:t>    // T stands for "Type"</a:t>
            </a:r>
          </a:p>
          <a:p>
            <a:pPr marL="0" indent="0">
              <a:buNone/>
            </a:pPr>
            <a:r>
              <a:rPr lang="en-US" dirty="0"/>
              <a:t>    private T </a:t>
            </a:r>
            <a:r>
              <a:rPr lang="en-US" dirty="0" err="1"/>
              <a:t>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void set(T t) { this.t = t; }</a:t>
            </a:r>
          </a:p>
          <a:p>
            <a:pPr marL="0" indent="0">
              <a:buNone/>
            </a:pPr>
            <a:r>
              <a:rPr lang="en-US" dirty="0"/>
              <a:t>    public T get() { return t;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Box&lt;Integer&gt; </a:t>
            </a:r>
            <a:r>
              <a:rPr lang="en-US" dirty="0" err="1"/>
              <a:t>integerBox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		//must use Integer wrap class</a:t>
            </a:r>
          </a:p>
        </p:txBody>
      </p:sp>
    </p:spTree>
    <p:extLst>
      <p:ext uri="{BB962C8B-B14F-4D97-AF65-F5344CB8AC3E}">
        <p14:creationId xmlns:p14="http://schemas.microsoft.com/office/powerpoint/2010/main" val="3801430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 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 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Encapsulation Constructs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Large programs have two special needs:</a:t>
            </a:r>
          </a:p>
          <a:p>
            <a:pPr lvl="1" eaLnBrk="1" hangingPunct="1"/>
            <a:r>
              <a:rPr lang="en-US" altLang="en-US"/>
              <a:t>Some means of organization, other than simply division into subprograms</a:t>
            </a:r>
          </a:p>
          <a:p>
            <a:pPr lvl="1" eaLnBrk="1" hangingPunct="1"/>
            <a:r>
              <a:rPr lang="en-US" altLang="en-US"/>
              <a:t>Some means of partial compilation (compilation units that are smaller than the whole program)</a:t>
            </a:r>
          </a:p>
          <a:p>
            <a:pPr eaLnBrk="1" hangingPunct="1"/>
            <a:r>
              <a:rPr lang="en-US" altLang="en-US"/>
              <a:t>Obvious solution: a grouping of subprograms that are logically related into a unit that can be separately compiled (compilation units)</a:t>
            </a:r>
          </a:p>
          <a:p>
            <a:pPr eaLnBrk="1" hangingPunct="1"/>
            <a:r>
              <a:rPr lang="en-US" altLang="en-US"/>
              <a:t>Such collections are called </a:t>
            </a:r>
            <a:r>
              <a:rPr lang="en-US" altLang="en-US" i="1"/>
              <a:t>encapsulation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 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 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Encapsulation in C++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 define header and code files, similar to those of C</a:t>
            </a:r>
          </a:p>
          <a:p>
            <a:pPr eaLnBrk="1" hangingPunct="1"/>
            <a:r>
              <a:rPr lang="en-US" altLang="en-US"/>
              <a:t>Or, classes can be used for encapsulation</a:t>
            </a:r>
          </a:p>
          <a:p>
            <a:pPr lvl="1" eaLnBrk="1" hangingPunct="1"/>
            <a:r>
              <a:rPr lang="en-US" altLang="en-US"/>
              <a:t>The class is used as the interface (prototypes)</a:t>
            </a:r>
          </a:p>
          <a:p>
            <a:pPr lvl="1" eaLnBrk="1" hangingPunct="1"/>
            <a:r>
              <a:rPr lang="en-US" altLang="en-US"/>
              <a:t>The member definitions are defined in a separate file</a:t>
            </a:r>
          </a:p>
          <a:p>
            <a:pPr eaLnBrk="1" hangingPunct="1"/>
            <a:r>
              <a:rPr lang="en-US" altLang="en-US" i="1"/>
              <a:t>Friend</a:t>
            </a:r>
            <a:r>
              <a:rPr lang="en-US" altLang="en-US"/>
              <a:t>s provide a way to grant access to private members of a class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 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 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C# Assemblies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A collection of files that appears to application programs to be a single dynamic link library or executable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Each file contains a module that can be separately compiled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A DLL is a collection of classes and methods that are individually linked to an executing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C# has an access modifier called </a:t>
            </a:r>
            <a:r>
              <a:rPr lang="en-US" altLang="en-US" sz="2600">
                <a:latin typeface="Courier New" pitchFamily="49" charset="0"/>
                <a:cs typeface="Courier New" pitchFamily="49" charset="0"/>
              </a:rPr>
              <a:t>internal</a:t>
            </a:r>
            <a:r>
              <a:rPr lang="en-US" altLang="en-US" sz="2600"/>
              <a:t>; an </a:t>
            </a:r>
            <a:r>
              <a:rPr lang="en-US" altLang="en-US" sz="2600">
                <a:latin typeface="Courier New" pitchFamily="49" charset="0"/>
                <a:cs typeface="Courier New" pitchFamily="49" charset="0"/>
              </a:rPr>
              <a:t>internal</a:t>
            </a:r>
            <a:r>
              <a:rPr lang="en-US" altLang="en-US" sz="2600"/>
              <a:t> member of a class is visible to all classes in the assembly in which it appears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 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 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Naming Encapsulations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Large programs define many global names; need a way to divide into logical groupings</a:t>
            </a: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i="1" dirty="0">
                <a:solidFill>
                  <a:srgbClr val="FF0000"/>
                </a:solidFill>
              </a:rPr>
              <a:t>naming encapsulation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is used to create a new scope for names</a:t>
            </a:r>
          </a:p>
          <a:p>
            <a:pPr eaLnBrk="1" hangingPunct="1"/>
            <a:r>
              <a:rPr lang="en-US" altLang="en-US" dirty="0"/>
              <a:t>C++, C#, Java, Ada, and Ruby provide naming encapsulations</a:t>
            </a:r>
          </a:p>
          <a:p>
            <a:pPr eaLnBrk="1" hangingPunct="1"/>
            <a:r>
              <a:rPr lang="en-US" altLang="en-US" dirty="0"/>
              <a:t>C++ Namespaces</a:t>
            </a:r>
          </a:p>
          <a:p>
            <a:pPr lvl="1" eaLnBrk="1" hangingPunct="1"/>
            <a:r>
              <a:rPr lang="en-US" altLang="en-US" dirty="0"/>
              <a:t>Can place each library in its own namespace and qualify names used outside with the namespace</a:t>
            </a:r>
          </a:p>
          <a:p>
            <a:pPr lvl="1" eaLnBrk="1" hangingPunct="1"/>
            <a:r>
              <a:rPr lang="en-US" altLang="en-US" dirty="0"/>
              <a:t>C# also includes namespaces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 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 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Naming Encapsulations (continued)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724400"/>
          </a:xfrm>
        </p:spPr>
        <p:txBody>
          <a:bodyPr/>
          <a:lstStyle/>
          <a:p>
            <a:pPr eaLnBrk="1" hangingPunct="1"/>
            <a:r>
              <a:rPr lang="en-US" altLang="en-US"/>
              <a:t>Java Packages</a:t>
            </a:r>
          </a:p>
          <a:p>
            <a:pPr lvl="1" eaLnBrk="1" hangingPunct="1"/>
            <a:r>
              <a:rPr lang="en-US" altLang="en-US"/>
              <a:t>Packages can contain more than one class definition; classes in a package are </a:t>
            </a:r>
            <a:r>
              <a:rPr lang="en-US" altLang="en-US" i="1"/>
              <a:t>partial</a:t>
            </a:r>
            <a:r>
              <a:rPr lang="en-US" altLang="en-US"/>
              <a:t> friends</a:t>
            </a:r>
          </a:p>
          <a:p>
            <a:pPr lvl="1" eaLnBrk="1" hangingPunct="1"/>
            <a:r>
              <a:rPr lang="en-US" altLang="en-US"/>
              <a:t>Clients of a package can use fully qualified name or use the </a:t>
            </a:r>
            <a:r>
              <a:rPr lang="en-US" altLang="en-US" b="1" i="1">
                <a:latin typeface="Courier New" pitchFamily="49" charset="0"/>
              </a:rPr>
              <a:t>import</a:t>
            </a:r>
            <a:r>
              <a:rPr lang="en-US" altLang="en-US"/>
              <a:t> declaration</a:t>
            </a:r>
          </a:p>
          <a:p>
            <a:pPr eaLnBrk="1" hangingPunct="1"/>
            <a:r>
              <a:rPr lang="en-US" altLang="en-US"/>
              <a:t>Ruby classes are name encapsulations, but Ruby also has modules</a:t>
            </a:r>
          </a:p>
          <a:p>
            <a:pPr eaLnBrk="1" hangingPunct="1"/>
            <a:r>
              <a:rPr lang="en-US" altLang="en-US"/>
              <a:t>Ada uses package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Main Topics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839200" cy="4953000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Introduction</a:t>
            </a:r>
          </a:p>
          <a:p>
            <a:pPr eaLnBrk="1" hangingPunct="1"/>
            <a:r>
              <a:rPr lang="en-US" altLang="en-US"/>
              <a:t>Object Oriented Concepts</a:t>
            </a:r>
          </a:p>
          <a:p>
            <a:pPr lvl="1" eaLnBrk="1" hangingPunct="1"/>
            <a:r>
              <a:rPr lang="en-US" altLang="en-US"/>
              <a:t>Data abstraction  </a:t>
            </a:r>
          </a:p>
          <a:p>
            <a:pPr lvl="1" eaLnBrk="1" hangingPunct="1"/>
            <a:r>
              <a:rPr lang="en-US" altLang="en-US"/>
              <a:t>Inheritance</a:t>
            </a:r>
          </a:p>
          <a:p>
            <a:pPr lvl="1" eaLnBrk="1" hangingPunct="1"/>
            <a:r>
              <a:rPr lang="en-US" altLang="en-US"/>
              <a:t>Polymorphism</a:t>
            </a:r>
          </a:p>
          <a:p>
            <a:pPr eaLnBrk="1" hangingPunct="1"/>
            <a:r>
              <a:rPr lang="en-US" altLang="en-US"/>
              <a:t>Support for Object-Oriented Programming in Languages including C++, Java, C#, …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 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 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Inheritance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700"/>
              <a:t>Increase in productivity can come from reuse</a:t>
            </a:r>
          </a:p>
          <a:p>
            <a:pPr lvl="1" eaLnBrk="1" hangingPunct="1"/>
            <a:r>
              <a:rPr lang="en-US" altLang="en-US"/>
              <a:t>ADTs are difficult to reuse—always need changes</a:t>
            </a:r>
          </a:p>
          <a:p>
            <a:pPr lvl="1" eaLnBrk="1" hangingPunct="1"/>
            <a:r>
              <a:rPr lang="en-US" altLang="en-US"/>
              <a:t>All ADTs are independent and at the same level</a:t>
            </a:r>
          </a:p>
          <a:p>
            <a:pPr eaLnBrk="1" hangingPunct="1"/>
            <a:r>
              <a:rPr lang="en-US" altLang="en-US" sz="2700"/>
              <a:t>Inheritance allows new classes defined  in terms of existing ones, i.e., by allowing them to inherit common parts</a:t>
            </a:r>
          </a:p>
          <a:p>
            <a:pPr eaLnBrk="1" hangingPunct="1"/>
            <a:r>
              <a:rPr lang="en-US" altLang="en-US" sz="2700"/>
              <a:t>Inheritance addresses both of the above concerns--reuse ADTs after minor changes and define classes in a hierarchy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 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 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Object-Oriented Concepts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ADTs are usually called </a:t>
            </a:r>
            <a:r>
              <a:rPr lang="en-US" altLang="en-US" i="1"/>
              <a:t>classes</a:t>
            </a:r>
          </a:p>
          <a:p>
            <a:pPr eaLnBrk="1" hangingPunct="1"/>
            <a:r>
              <a:rPr lang="en-US" altLang="en-US"/>
              <a:t>Class instances are called </a:t>
            </a:r>
            <a:r>
              <a:rPr lang="en-US" altLang="en-US" i="1"/>
              <a:t>objects</a:t>
            </a:r>
          </a:p>
          <a:p>
            <a:pPr eaLnBrk="1" hangingPunct="1"/>
            <a:r>
              <a:rPr lang="en-US" altLang="en-US"/>
              <a:t>A class that inherits is a </a:t>
            </a:r>
            <a:r>
              <a:rPr lang="en-US" altLang="en-US" i="1"/>
              <a:t>derived class</a:t>
            </a:r>
            <a:r>
              <a:rPr lang="en-US" altLang="en-US"/>
              <a:t> or a </a:t>
            </a:r>
            <a:r>
              <a:rPr lang="en-US" altLang="en-US" i="1"/>
              <a:t>subclass</a:t>
            </a:r>
          </a:p>
          <a:p>
            <a:pPr eaLnBrk="1" hangingPunct="1"/>
            <a:r>
              <a:rPr lang="en-US" altLang="en-US"/>
              <a:t>The class from which another class inherits is a parent class or </a:t>
            </a:r>
            <a:r>
              <a:rPr lang="en-US" altLang="en-US" i="1"/>
              <a:t>superclass</a:t>
            </a:r>
          </a:p>
          <a:p>
            <a:pPr eaLnBrk="1" hangingPunct="1"/>
            <a:r>
              <a:rPr lang="en-US" altLang="en-US"/>
              <a:t>Subprograms that define operations on objects are called </a:t>
            </a:r>
            <a:r>
              <a:rPr lang="en-US" altLang="en-US" i="1"/>
              <a:t>methods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Access Control and Method Override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Inheritance can be complicated by access controls to encapsulated entities</a:t>
            </a:r>
          </a:p>
          <a:p>
            <a:pPr lvl="1" eaLnBrk="1" hangingPunct="1"/>
            <a:r>
              <a:rPr lang="en-US" altLang="en-US"/>
              <a:t>A class can hide entities from its subclasses</a:t>
            </a:r>
          </a:p>
          <a:p>
            <a:pPr lvl="1" eaLnBrk="1" hangingPunct="1"/>
            <a:r>
              <a:rPr lang="en-US" altLang="en-US"/>
              <a:t>A class can hide entities from its clients</a:t>
            </a:r>
          </a:p>
          <a:p>
            <a:pPr lvl="1" eaLnBrk="1" hangingPunct="1"/>
            <a:r>
              <a:rPr lang="en-US" altLang="en-US"/>
              <a:t>A class can also hide entities for its clients while allowing its subclasses to see them</a:t>
            </a:r>
          </a:p>
          <a:p>
            <a:pPr eaLnBrk="1" hangingPunct="1"/>
            <a:r>
              <a:rPr lang="en-US" altLang="en-US"/>
              <a:t>Besides inheriting methods as is, a class can modify an inherited method</a:t>
            </a:r>
          </a:p>
          <a:p>
            <a:pPr lvl="1" eaLnBrk="1" hangingPunct="1"/>
            <a:r>
              <a:rPr lang="en-US" altLang="en-US"/>
              <a:t>The new one </a:t>
            </a:r>
            <a:r>
              <a:rPr lang="en-US" altLang="en-US" i="1"/>
              <a:t>overrides</a:t>
            </a:r>
            <a:r>
              <a:rPr lang="en-US" altLang="en-US"/>
              <a:t> the inherited one</a:t>
            </a:r>
          </a:p>
          <a:p>
            <a:pPr lvl="1" eaLnBrk="1" hangingPunct="1"/>
            <a:r>
              <a:rPr lang="en-US" altLang="en-US"/>
              <a:t>The method in the parent is </a:t>
            </a:r>
            <a:r>
              <a:rPr lang="en-US" altLang="en-US" i="1"/>
              <a:t>overriden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Derived/Inherited Classes</a:t>
            </a:r>
            <a:endParaRPr lang="en-US" altLang="en-US" sz="280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Three ways a class can differ from its parent:</a:t>
            </a:r>
          </a:p>
          <a:p>
            <a:pPr lvl="1">
              <a:buFontTx/>
              <a:buNone/>
            </a:pPr>
            <a:r>
              <a:rPr lang="en-US" altLang="en-US"/>
              <a:t>1. The parent class can define some of its variables or methods to have private access, which means they will not be visible in the subclass</a:t>
            </a:r>
          </a:p>
          <a:p>
            <a:pPr lvl="1">
              <a:buFontTx/>
              <a:buNone/>
            </a:pPr>
            <a:r>
              <a:rPr lang="en-US" altLang="en-US"/>
              <a:t>2. The subclass can add variables and/or methods to those inherited from the parent</a:t>
            </a:r>
          </a:p>
          <a:p>
            <a:pPr lvl="1">
              <a:buFontTx/>
              <a:buNone/>
            </a:pPr>
            <a:r>
              <a:rPr lang="en-US" altLang="en-US"/>
              <a:t>3. The subclass can modify the behavior of one or more of its inherited methods.</a:t>
            </a:r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 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Single and Multiple Inheritance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Multiple inheritance </a:t>
            </a:r>
            <a:r>
              <a:rPr lang="en-US" altLang="en-US" dirty="0"/>
              <a:t>allows a new class to inherit from two or more classes</a:t>
            </a:r>
          </a:p>
          <a:p>
            <a:pPr eaLnBrk="1" hangingPunct="1"/>
            <a:r>
              <a:rPr lang="en-US" altLang="en-US" dirty="0"/>
              <a:t>Disadvantages of multiple inheritance:</a:t>
            </a:r>
          </a:p>
          <a:p>
            <a:pPr lvl="1" eaLnBrk="1" hangingPunct="1"/>
            <a:r>
              <a:rPr lang="en-US" altLang="en-US" dirty="0"/>
              <a:t>Language and implementation complexity (in part due to name collisions)</a:t>
            </a:r>
          </a:p>
          <a:p>
            <a:pPr lvl="1" eaLnBrk="1" hangingPunct="1"/>
            <a:r>
              <a:rPr lang="en-US" altLang="en-US" dirty="0"/>
              <a:t>Potential inefficiency - dynamic binding costs more with multiple inheritance (but not much)</a:t>
            </a:r>
          </a:p>
          <a:p>
            <a:pPr eaLnBrk="1" hangingPunct="1"/>
            <a:r>
              <a:rPr lang="en-US" altLang="en-US" dirty="0"/>
              <a:t>Advantage: </a:t>
            </a:r>
          </a:p>
          <a:p>
            <a:pPr lvl="1" eaLnBrk="1" hangingPunct="1"/>
            <a:r>
              <a:rPr lang="en-US" altLang="en-US" dirty="0"/>
              <a:t>Sometimes it is quite convenient and valuable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Dynamic Binding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i="1" dirty="0">
                <a:solidFill>
                  <a:srgbClr val="FF0000"/>
                </a:solidFill>
              </a:rPr>
              <a:t>polymorphic variable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can be defined in a class that is able to reference (or point to) objects of the class and objects of any of its descendants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When a class hierarchy includes classes that override methods and such methods are called through a polymorphic variable, the binding to the correct method will be dynamic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Allows software systems to be more easily extended during both development and maintenance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Inheritance in C++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5720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/>
              <a:t>Inheritance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/>
              <a:t>A class need not be the subclass of any class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/>
              <a:t>Access controls for members are </a:t>
            </a:r>
          </a:p>
          <a:p>
            <a:pPr marL="1314450" lvl="2" indent="-400050" eaLnBrk="1" hangingPunct="1">
              <a:lnSpc>
                <a:spcPct val="90000"/>
              </a:lnSpc>
              <a:buFontTx/>
              <a:buChar char="–"/>
            </a:pPr>
            <a:r>
              <a:rPr lang="en-US" altLang="en-US"/>
              <a:t>Private (visible only in the class and friends) (disallows subclasses from being subtypes)</a:t>
            </a:r>
          </a:p>
          <a:p>
            <a:pPr marL="1314450" lvl="2" indent="-400050" eaLnBrk="1" hangingPunct="1">
              <a:lnSpc>
                <a:spcPct val="90000"/>
              </a:lnSpc>
              <a:buFontTx/>
              <a:buChar char="–"/>
            </a:pPr>
            <a:r>
              <a:rPr lang="en-US" altLang="en-US"/>
              <a:t>Public (visible in subclasses and clients)</a:t>
            </a:r>
          </a:p>
          <a:p>
            <a:pPr marL="1314450" lvl="2" indent="-400050" eaLnBrk="1" hangingPunct="1">
              <a:lnSpc>
                <a:spcPct val="90000"/>
              </a:lnSpc>
              <a:buFontTx/>
              <a:buChar char="–"/>
            </a:pPr>
            <a:r>
              <a:rPr lang="en-US" altLang="en-US"/>
              <a:t>Protected (visible in the class and in subclasses, but not clients)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/>
              <a:t>Access control for subclasses</a:t>
            </a:r>
          </a:p>
          <a:p>
            <a:pPr marL="1314450" lvl="2" indent="-400050" eaLnBrk="1" hangingPunct="1">
              <a:lnSpc>
                <a:spcPct val="90000"/>
              </a:lnSpc>
              <a:buFontTx/>
              <a:buChar char="–"/>
            </a:pPr>
            <a:r>
              <a:rPr lang="en-US" altLang="en-US"/>
              <a:t>Public derivation</a:t>
            </a:r>
          </a:p>
          <a:p>
            <a:pPr marL="1314450" lvl="2" indent="-400050" eaLnBrk="1" hangingPunct="1">
              <a:lnSpc>
                <a:spcPct val="90000"/>
              </a:lnSpc>
              <a:buFontTx/>
              <a:buChar char="–"/>
            </a:pPr>
            <a:r>
              <a:rPr lang="en-US" altLang="en-US"/>
              <a:t>Protected derivation (not commonly used)</a:t>
            </a:r>
          </a:p>
          <a:p>
            <a:pPr marL="1314450" lvl="2" indent="-400050" eaLnBrk="1" hangingPunct="1">
              <a:lnSpc>
                <a:spcPct val="90000"/>
              </a:lnSpc>
              <a:buFontTx/>
              <a:buChar char="–"/>
            </a:pPr>
            <a:r>
              <a:rPr lang="en-US" altLang="en-US"/>
              <a:t>Private derivation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Inheritance Example in C++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315200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class base_class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private: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  int a;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  float x;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protected: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  int b;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  float y;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public: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  int c;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  float z;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60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class subclass_1 : public base_class { </a:t>
            </a:r>
            <a:r>
              <a:rPr lang="en-US" altLang="en-US" sz="1600"/>
              <a:t>…</a:t>
            </a:r>
            <a:r>
              <a:rPr lang="en-US" altLang="en-US" sz="1600">
                <a:latin typeface="Courier New" pitchFamily="49" charset="0"/>
              </a:rPr>
              <a:t> };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//     In this one, b and y are protected and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//     c and z are public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60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class subclass_2 : private base_class { </a:t>
            </a:r>
            <a:r>
              <a:rPr lang="en-US" altLang="en-US" sz="1600"/>
              <a:t>…</a:t>
            </a:r>
            <a:r>
              <a:rPr lang="en-US" altLang="en-US" sz="1600">
                <a:latin typeface="Courier New" pitchFamily="49" charset="0"/>
              </a:rPr>
              <a:t> };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//    In this one, b, y, c, and z are private,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//    and no derived class has access to any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//    member of base_class</a:t>
            </a:r>
            <a:endParaRPr lang="en-US" altLang="en-US" sz="32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Scope Resolution in C++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member that is not accessible in a subclass (because of private derivation) can be declared to be visible there using the scope resolution operator (</a:t>
            </a:r>
            <a:r>
              <a:rPr lang="en-US" altLang="en-US" b="1">
                <a:latin typeface="Courier New" pitchFamily="49" charset="0"/>
              </a:rPr>
              <a:t>::</a:t>
            </a:r>
            <a:r>
              <a:rPr lang="en-US" altLang="en-US"/>
              <a:t>), e.g.,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400" b="1">
              <a:latin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class subclass_3 : private base_class {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    base_class :: c;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 	      </a:t>
            </a:r>
            <a:r>
              <a:rPr lang="en-US" altLang="en-US" sz="1800"/>
              <a:t>…</a:t>
            </a:r>
            <a:endParaRPr lang="en-US" altLang="en-US" sz="1800">
              <a:latin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}</a:t>
            </a:r>
            <a:endParaRPr lang="en-US" altLang="en-US" sz="3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on C++ Inheritance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Multiple inheritance is supported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there are two inherited members with the same name, they can both be referenced using the scope resolution operator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Dynamic Binding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method can be defined to be </a:t>
            </a:r>
            <a:r>
              <a:rPr lang="en-US" altLang="en-US">
                <a:latin typeface="Courier New" pitchFamily="49" charset="0"/>
              </a:rPr>
              <a:t>virtual</a:t>
            </a:r>
            <a:r>
              <a:rPr lang="en-US" altLang="en-US"/>
              <a:t>, which means that they can be called through polymorphic variables and dynamically bound to messages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pure virtual function has no definition at 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class that has at least one pure virtual function is an </a:t>
            </a:r>
            <a:r>
              <a:rPr lang="en-US" altLang="en-US" i="1"/>
              <a:t>abstract class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Many object-oriented programming (OOP) languages</a:t>
            </a:r>
          </a:p>
          <a:p>
            <a:pPr lvl="1" eaLnBrk="1" hangingPunct="1"/>
            <a:r>
              <a:rPr lang="en-US" altLang="en-US"/>
              <a:t>Some support procedural and data-oriented programming (e.g., Ada 95 and C++)</a:t>
            </a:r>
          </a:p>
          <a:p>
            <a:pPr lvl="1" eaLnBrk="1" hangingPunct="1"/>
            <a:r>
              <a:rPr lang="en-US" altLang="en-US"/>
              <a:t>Some support functional program (e.g., CLOS)</a:t>
            </a:r>
          </a:p>
          <a:p>
            <a:pPr lvl="1" eaLnBrk="1" hangingPunct="1"/>
            <a:r>
              <a:rPr lang="en-US" altLang="en-US"/>
              <a:t>Newer languages do not support other paradigms but use their imperative structures (e.g., Java and C#)</a:t>
            </a:r>
          </a:p>
          <a:p>
            <a:pPr lvl="1" eaLnBrk="1" hangingPunct="1"/>
            <a:r>
              <a:rPr lang="en-US" altLang="en-US"/>
              <a:t>Some are pure OOP language (e.g., Smalltalk &amp; Ruby)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Inheritance in Java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Inheritance</a:t>
            </a:r>
          </a:p>
          <a:p>
            <a:pPr lvl="1" eaLnBrk="1" hangingPunct="1"/>
            <a:r>
              <a:rPr lang="en-US" altLang="en-US"/>
              <a:t>Single inheritance supported only, but there is an abstract class category that provides some of the benefits of multiple inheritance (</a:t>
            </a:r>
            <a:r>
              <a:rPr lang="en-US" altLang="en-US">
                <a:latin typeface="Courier New" pitchFamily="49" charset="0"/>
              </a:rPr>
              <a:t>interface</a:t>
            </a:r>
            <a:r>
              <a:rPr lang="en-US" altLang="en-US"/>
              <a:t>)</a:t>
            </a:r>
          </a:p>
          <a:p>
            <a:pPr lvl="1" eaLnBrk="1" hangingPunct="1"/>
            <a:r>
              <a:rPr lang="en-US" altLang="en-US"/>
              <a:t>An interface can include only method declarations and named constants, e.g., 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	public interface Comparable &lt;T&gt; {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		     public int comparedTo (T b);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 eaLnBrk="1" hangingPunct="1"/>
            <a:r>
              <a:rPr lang="en-US" altLang="en-US"/>
              <a:t>Methods can be </a:t>
            </a:r>
            <a:r>
              <a:rPr lang="en-US" altLang="en-US" b="1">
                <a:latin typeface="Courier New" pitchFamily="49" charset="0"/>
              </a:rPr>
              <a:t>final</a:t>
            </a:r>
            <a:r>
              <a:rPr lang="en-US" altLang="en-US"/>
              <a:t> (cannot be overriden)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Binding in Java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Dynamic Binding</a:t>
            </a:r>
          </a:p>
          <a:p>
            <a:pPr lvl="1" eaLnBrk="1" hangingPunct="1"/>
            <a:r>
              <a:rPr lang="en-US" altLang="en-US"/>
              <a:t>In Java, all messages are dynamically bound to methods, unless the method is </a:t>
            </a:r>
            <a:r>
              <a:rPr lang="en-US" altLang="en-US">
                <a:latin typeface="Courier New" pitchFamily="49" charset="0"/>
              </a:rPr>
              <a:t>final</a:t>
            </a:r>
            <a:r>
              <a:rPr lang="en-US" altLang="en-US"/>
              <a:t> (i.e., it cannot be overriden, therefore dynamic binding serves no purpose)</a:t>
            </a:r>
          </a:p>
          <a:p>
            <a:pPr lvl="1" eaLnBrk="1" hangingPunct="1"/>
            <a:r>
              <a:rPr lang="en-US" altLang="en-US"/>
              <a:t>Static binding is also used if the methods is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en-US"/>
              <a:t> or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en-US"/>
              <a:t> both of which disallow overriding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Support for OOP in C#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 characteristics</a:t>
            </a:r>
          </a:p>
          <a:p>
            <a:pPr lvl="1" eaLnBrk="1" hangingPunct="1"/>
            <a:r>
              <a:rPr lang="en-US" altLang="en-US"/>
              <a:t>Support for OOP similar to Java</a:t>
            </a:r>
          </a:p>
          <a:p>
            <a:pPr lvl="1" eaLnBrk="1" hangingPunct="1"/>
            <a:r>
              <a:rPr lang="en-US" altLang="en-US"/>
              <a:t>Includes both classes and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/>
              <a:t>s</a:t>
            </a:r>
          </a:p>
          <a:p>
            <a:pPr lvl="1" eaLnBrk="1" hangingPunct="1"/>
            <a:r>
              <a:rPr lang="en-US" altLang="en-US"/>
              <a:t>Classes are similar to Java’s classes</a:t>
            </a:r>
          </a:p>
          <a:p>
            <a:pPr lvl="1" eaLnBrk="1" hangingPunct="1"/>
            <a:r>
              <a:rPr lang="en-US" altLang="en-US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/>
              <a:t>s are less powerful stack-dynamic constructs (e.g., no inheritance)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Inheritance in C# 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Inheritance</a:t>
            </a:r>
          </a:p>
          <a:p>
            <a:pPr lvl="1" eaLnBrk="1" hangingPunct="1"/>
            <a:r>
              <a:rPr lang="en-US" altLang="en-US"/>
              <a:t>Uses the syntax of C++ for defining classes</a:t>
            </a:r>
          </a:p>
          <a:p>
            <a:pPr lvl="1" eaLnBrk="1" hangingPunct="1"/>
            <a:r>
              <a:rPr lang="en-US" altLang="en-US"/>
              <a:t>A method inherited from parent class can be replaced in the derived class by marking its definition with </a:t>
            </a:r>
            <a:r>
              <a:rPr lang="en-US" altLang="en-US">
                <a:latin typeface="Courier New" pitchFamily="49" charset="0"/>
              </a:rPr>
              <a:t>new</a:t>
            </a:r>
          </a:p>
          <a:p>
            <a:pPr lvl="1" eaLnBrk="1" hangingPunct="1"/>
            <a:r>
              <a:rPr lang="en-US" altLang="en-US"/>
              <a:t>The parent class version can still be called explicitly with the prefix </a:t>
            </a:r>
            <a:r>
              <a:rPr lang="en-US" altLang="en-US">
                <a:latin typeface="Courier New" pitchFamily="49" charset="0"/>
              </a:rPr>
              <a:t>base:</a:t>
            </a:r>
          </a:p>
          <a:p>
            <a:pPr lvl="3" eaLnBrk="1" hangingPunct="1">
              <a:buFontTx/>
              <a:buNone/>
            </a:pPr>
            <a:r>
              <a:rPr lang="en-US" altLang="en-US">
                <a:latin typeface="Courier New" pitchFamily="49" charset="0"/>
              </a:rPr>
              <a:t>base.Draw()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Binding in C#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Dynamic binding</a:t>
            </a:r>
          </a:p>
          <a:p>
            <a:pPr lvl="1" eaLnBrk="1" hangingPunct="1"/>
            <a:r>
              <a:rPr lang="en-US" altLang="en-US"/>
              <a:t>To allow dynamic binding of method calls to methods:</a:t>
            </a:r>
          </a:p>
          <a:p>
            <a:pPr lvl="2" eaLnBrk="1" hangingPunct="1"/>
            <a:r>
              <a:rPr lang="en-US" altLang="en-US"/>
              <a:t>The base class method is marked </a:t>
            </a:r>
            <a:r>
              <a:rPr lang="en-US" altLang="en-US">
                <a:latin typeface="Courier New" pitchFamily="49" charset="0"/>
              </a:rPr>
              <a:t>virtual</a:t>
            </a:r>
          </a:p>
          <a:p>
            <a:pPr lvl="2" eaLnBrk="1" hangingPunct="1"/>
            <a:r>
              <a:rPr lang="en-US" altLang="en-US"/>
              <a:t>The corresponding methods in derived classes are marked </a:t>
            </a:r>
            <a:r>
              <a:rPr lang="en-US" altLang="en-US">
                <a:latin typeface="Courier New" pitchFamily="49" charset="0"/>
              </a:rPr>
              <a:t>override</a:t>
            </a:r>
          </a:p>
          <a:p>
            <a:pPr lvl="1" eaLnBrk="1" hangingPunct="1"/>
            <a:r>
              <a:rPr lang="en-US" altLang="en-US"/>
              <a:t>Abstract methods are marked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altLang="en-US"/>
              <a:t> and must be implemented in all subclasses</a:t>
            </a:r>
          </a:p>
          <a:p>
            <a:pPr lvl="1" eaLnBrk="1" hangingPunct="1"/>
            <a:r>
              <a:rPr lang="en-US" altLang="en-US"/>
              <a:t>All C# classes are ultimately derived from a single root class,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Support for OOP in C#: Summary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</a:t>
            </a:r>
          </a:p>
          <a:p>
            <a:pPr lvl="1" eaLnBrk="1" hangingPunct="1"/>
            <a:r>
              <a:rPr lang="en-US" altLang="en-US"/>
              <a:t>C# is the most recently designed C-based OO language</a:t>
            </a:r>
          </a:p>
          <a:p>
            <a:pPr lvl="1" eaLnBrk="1" hangingPunct="1"/>
            <a:r>
              <a:rPr lang="en-US" altLang="en-US"/>
              <a:t>The differences between C#’s and Java’s support for OOP are relatively minor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chemeClr val="accent2"/>
                </a:solidFill>
                <a:latin typeface="Lucida Sans Unicode" pitchFamily="34" charset="0"/>
              </a:rPr>
              <a:t>Evaluation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>
                <a:solidFill>
                  <a:schemeClr val="accent2"/>
                </a:solidFill>
                <a:latin typeface="Lucida Sans Unicode" pitchFamily="34" charset="0"/>
              </a:rPr>
              <a:t>C# is the most recently designed C-based OO language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>
                <a:solidFill>
                  <a:schemeClr val="accent2"/>
                </a:solidFill>
                <a:latin typeface="Lucida Sans Unicode" pitchFamily="34" charset="0"/>
              </a:rPr>
              <a:t>The differences between C#’s and Java’s support for OOP are relatively minor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OO programming involves three fundamental concepts: ADTs, inheritance, dynamic binding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Major design issues: exclusivity of objects, subclasses and subtypes, type checking and polymorphism, single and multiple inheritance, dynamic binding, explicit and implicit de-allocation of objects, and nested classes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Smalltalk is a pure OOL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C++ has two distinct type system (hybrid)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Java is not a hybrid language like C++; it supports only OO 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Object-Oriented Programming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Exclusivity of Objects</a:t>
            </a:r>
          </a:p>
          <a:p>
            <a:pPr lvl="1" eaLnBrk="1" hangingPunct="1"/>
            <a:r>
              <a:rPr lang="en-US" altLang="en-US" dirty="0"/>
              <a:t>Everything is object</a:t>
            </a:r>
          </a:p>
          <a:p>
            <a:pPr lvl="2" eaLnBrk="1" hangingPunct="1"/>
            <a:r>
              <a:rPr lang="en-US" altLang="en-US" dirty="0"/>
              <a:t>Object allocation, de-allocation, initialization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Abstract data types </a:t>
            </a:r>
            <a:r>
              <a:rPr lang="en-US" altLang="en-US" dirty="0"/>
              <a:t>(ADTs)</a:t>
            </a:r>
          </a:p>
          <a:p>
            <a:pPr lvl="1" eaLnBrk="1" hangingPunct="1"/>
            <a:r>
              <a:rPr lang="en-US" altLang="en-US" dirty="0"/>
              <a:t>For example: classes in C++, Java, …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Inheritance</a:t>
            </a:r>
          </a:p>
          <a:p>
            <a:pPr lvl="1" eaLnBrk="1" hangingPunct="1"/>
            <a:r>
              <a:rPr lang="en-US" altLang="en-US" dirty="0"/>
              <a:t>Inheritance is the central theme in OOP and languages that support it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Polymorphism</a:t>
            </a:r>
          </a:p>
          <a:p>
            <a:pPr lvl="1" eaLnBrk="1" hangingPunct="1"/>
            <a:r>
              <a:rPr lang="en-US" altLang="en-US" dirty="0"/>
              <a:t>For example, virtual functions in C++, 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FF0000"/>
                </a:solidFill>
              </a:rPr>
              <a:t>Allocation</a:t>
            </a:r>
            <a:r>
              <a:rPr lang="en-US" altLang="en-US" sz="3200" dirty="0"/>
              <a:t> and </a:t>
            </a:r>
            <a:r>
              <a:rPr lang="en-US" altLang="en-US" sz="3200" dirty="0" err="1">
                <a:solidFill>
                  <a:srgbClr val="FF0000"/>
                </a:solidFill>
              </a:rPr>
              <a:t>DeAllocation</a:t>
            </a:r>
            <a:r>
              <a:rPr lang="en-US" altLang="en-US" sz="3200" dirty="0"/>
              <a:t> of Objects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From where are objects allocated?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they behave like the ADTs, they can be allocated from anywhere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Allocated from the run-time stack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Explicitly create on the heap (e.g. via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new in C++</a:t>
            </a:r>
            <a:r>
              <a:rPr lang="en-US" altLang="en-US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they are all heap-dynamic, references can be uniform thru a pointer or reference variable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Simplifies assignment - dereferencing can be implicit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objects are stack dynamic, there is a problem with regard to subtypes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Is deallocation explicit or implicit?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Initialization</a:t>
            </a:r>
            <a:r>
              <a:rPr lang="en-US" altLang="en-US" dirty="0"/>
              <a:t> of Objects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Are objects initialized to values when they are created?</a:t>
            </a:r>
          </a:p>
          <a:p>
            <a:pPr lvl="1" eaLnBrk="1" hangingPunct="1"/>
            <a:r>
              <a:rPr lang="en-US" altLang="en-US" dirty="0"/>
              <a:t>Implicit or explicit initialization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How are parent class members initialized when a subclass object is created?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 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86600" y="63246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 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Concept of Abstraction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An </a:t>
            </a:r>
            <a:r>
              <a:rPr lang="en-US" altLang="en-US" i="1" dirty="0">
                <a:solidFill>
                  <a:srgbClr val="FF0000"/>
                </a:solidFill>
              </a:rPr>
              <a:t>abstraction</a:t>
            </a:r>
            <a:r>
              <a:rPr lang="en-US" altLang="en-US" dirty="0"/>
              <a:t> is a view or representation of an entity that includes only the most significant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concept of abstraction is fundamental in programming (and computer science)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Nearly all programming languages support process abstraction with subprograms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Nearly all programming languages designed since 1980 support </a:t>
            </a:r>
            <a:r>
              <a:rPr lang="en-US" altLang="en-US" i="1" dirty="0"/>
              <a:t>data</a:t>
            </a:r>
            <a:r>
              <a:rPr lang="en-US" altLang="en-US" dirty="0"/>
              <a:t> </a:t>
            </a:r>
            <a:r>
              <a:rPr lang="en-US" altLang="en-US" i="1" dirty="0"/>
              <a:t>abstraction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Data Abstraction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924800" cy="4495800"/>
          </a:xfrm>
        </p:spPr>
        <p:txBody>
          <a:bodyPr/>
          <a:lstStyle/>
          <a:p>
            <a:pPr eaLnBrk="1" hangingPunct="1"/>
            <a:r>
              <a:rPr lang="en-US" altLang="en-US" dirty="0"/>
              <a:t>An </a:t>
            </a:r>
            <a:r>
              <a:rPr lang="en-US" altLang="en-US" i="1" dirty="0">
                <a:solidFill>
                  <a:srgbClr val="FF0000"/>
                </a:solidFill>
              </a:rPr>
              <a:t>abstract data type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(ADT) is a user-defined data type that satisfies the following two conditions:</a:t>
            </a:r>
          </a:p>
          <a:p>
            <a:pPr lvl="1" eaLnBrk="1" hangingPunct="1"/>
            <a:r>
              <a:rPr lang="en-US" altLang="en-US" dirty="0"/>
              <a:t>The representation of, and operations on, objects of the type are defined in a single syntactic unit</a:t>
            </a:r>
          </a:p>
          <a:p>
            <a:pPr lvl="1" eaLnBrk="1" hangingPunct="1"/>
            <a:r>
              <a:rPr lang="en-US" altLang="en-US" dirty="0"/>
              <a:t>The representation of objects of the type is hidden from the program units that use these objects, so the only operations possible are those provided in the type's definition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4541</TotalTime>
  <Words>2613</Words>
  <Application>Microsoft Office PowerPoint</Application>
  <PresentationFormat>On-screen Show (4:3)</PresentationFormat>
  <Paragraphs>401</Paragraphs>
  <Slides>46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Courier New</vt:lpstr>
      <vt:lpstr>Lucida Sans Unicode</vt:lpstr>
      <vt:lpstr>Times</vt:lpstr>
      <vt:lpstr>1_sebesta</vt:lpstr>
      <vt:lpstr> </vt:lpstr>
      <vt:lpstr>Lecture 8: Support for Object-Oriented Programming</vt:lpstr>
      <vt:lpstr>Main Topics</vt:lpstr>
      <vt:lpstr>Introduction</vt:lpstr>
      <vt:lpstr>Object-Oriented Programming</vt:lpstr>
      <vt:lpstr>Allocation and DeAllocation of Objects</vt:lpstr>
      <vt:lpstr>Initialization of Objects</vt:lpstr>
      <vt:lpstr>The Concept of Abstraction</vt:lpstr>
      <vt:lpstr>Introduction to Data Abstraction</vt:lpstr>
      <vt:lpstr>Language Requirements for ADTs</vt:lpstr>
      <vt:lpstr>Language Examples: C++</vt:lpstr>
      <vt:lpstr>Language Examples: C++ (continued)</vt:lpstr>
      <vt:lpstr>Language Examples: C++ (continued)</vt:lpstr>
      <vt:lpstr>Language Examples: C++ (continued)</vt:lpstr>
      <vt:lpstr>An Example in C++</vt:lpstr>
      <vt:lpstr>A Stack class header file</vt:lpstr>
      <vt:lpstr>The code file for Stack</vt:lpstr>
      <vt:lpstr>Language Examples: C++ (continued)</vt:lpstr>
      <vt:lpstr>Language Examples: Java</vt:lpstr>
      <vt:lpstr>An Example in Java</vt:lpstr>
      <vt:lpstr>Parameterized ADTs in C++</vt:lpstr>
      <vt:lpstr>Parameterized ADTs in C++ (continued)</vt:lpstr>
      <vt:lpstr>Parameterized Classes in Java 5.0</vt:lpstr>
      <vt:lpstr>PowerPoint Presentation</vt:lpstr>
      <vt:lpstr>Encapsulation Constructs</vt:lpstr>
      <vt:lpstr>Encapsulation in C++</vt:lpstr>
      <vt:lpstr>C# Assemblies </vt:lpstr>
      <vt:lpstr>Naming Encapsulations</vt:lpstr>
      <vt:lpstr>Naming Encapsulations (continued)</vt:lpstr>
      <vt:lpstr>Inheritance</vt:lpstr>
      <vt:lpstr>Object-Oriented Concepts</vt:lpstr>
      <vt:lpstr>Access Control and Method Override </vt:lpstr>
      <vt:lpstr>Derived/Inherited Classes</vt:lpstr>
      <vt:lpstr>Single and Multiple Inheritance</vt:lpstr>
      <vt:lpstr>Dynamic Binding</vt:lpstr>
      <vt:lpstr>Inheritance in C++</vt:lpstr>
      <vt:lpstr>Inheritance Example in C++</vt:lpstr>
      <vt:lpstr>Scope Resolution in C++</vt:lpstr>
      <vt:lpstr>More on C++ Inheritance</vt:lpstr>
      <vt:lpstr>Inheritance in Java  </vt:lpstr>
      <vt:lpstr>Dynamic Binding in Java </vt:lpstr>
      <vt:lpstr>Support for OOP in C#</vt:lpstr>
      <vt:lpstr>Inheritance in C#  </vt:lpstr>
      <vt:lpstr>Dynamic Binding in C#</vt:lpstr>
      <vt:lpstr>Support for OOP in C#: Summary</vt:lpstr>
      <vt:lpstr>Summary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Lan Yang</cp:lastModifiedBy>
  <cp:revision>53</cp:revision>
  <dcterms:created xsi:type="dcterms:W3CDTF">2003-08-01T12:29:19Z</dcterms:created>
  <dcterms:modified xsi:type="dcterms:W3CDTF">2019-10-08T18:25:34Z</dcterms:modified>
</cp:coreProperties>
</file>