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3"/>
  </p:notesMasterIdLst>
  <p:sldIdLst>
    <p:sldId id="343" r:id="rId2"/>
    <p:sldId id="340" r:id="rId3"/>
    <p:sldId id="257" r:id="rId4"/>
    <p:sldId id="258" r:id="rId5"/>
    <p:sldId id="260" r:id="rId6"/>
    <p:sldId id="262" r:id="rId7"/>
    <p:sldId id="324" r:id="rId8"/>
    <p:sldId id="264" r:id="rId9"/>
    <p:sldId id="272" r:id="rId10"/>
    <p:sldId id="276" r:id="rId11"/>
    <p:sldId id="277" r:id="rId12"/>
    <p:sldId id="278" r:id="rId13"/>
    <p:sldId id="279" r:id="rId14"/>
    <p:sldId id="283" r:id="rId15"/>
    <p:sldId id="284" r:id="rId16"/>
    <p:sldId id="327" r:id="rId17"/>
    <p:sldId id="328" r:id="rId18"/>
    <p:sldId id="290" r:id="rId19"/>
    <p:sldId id="291" r:id="rId20"/>
    <p:sldId id="293" r:id="rId21"/>
    <p:sldId id="294" r:id="rId22"/>
    <p:sldId id="295" r:id="rId23"/>
    <p:sldId id="297" r:id="rId24"/>
    <p:sldId id="318" r:id="rId25"/>
    <p:sldId id="334" r:id="rId26"/>
    <p:sldId id="341" r:id="rId27"/>
    <p:sldId id="342" r:id="rId28"/>
    <p:sldId id="325" r:id="rId29"/>
    <p:sldId id="326" r:id="rId30"/>
    <p:sldId id="335" r:id="rId31"/>
    <p:sldId id="33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8" autoAdjust="0"/>
  </p:normalViewPr>
  <p:slideViewPr>
    <p:cSldViewPr>
      <p:cViewPr varScale="1">
        <p:scale>
          <a:sx n="81" d="100"/>
          <a:sy n="81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630E6A-CDDF-43EF-877C-1795729DC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3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61136AD-4EE7-40B3-AA0A-A69F6537A3F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71F941B-139D-4C70-9AAF-1F8B9DDA28C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007031D-70B1-42B4-866C-1DD4978A70D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B5557FE-348D-48FC-BC9B-DABA8C3C7A38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93FE1F4-E6E9-42C7-80B5-CEBCB53A5CD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E7B7574-6F99-49B8-A291-36FCC01A9ED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D44B13-91A7-433C-9B15-F70724C0ADB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404D8F8-B412-473F-92CF-5877C3FCFBD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748E9F7-60E0-4543-954B-F139BBF3EABD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6A29DA3-4D6B-4018-935C-D365B56523A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FC8679C-92CA-45F9-A257-9FB7E0F6F0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129BAE3-B883-40F8-88EE-2A858D818C6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5C8F571-FD0A-42E2-B5AD-CA71F4C4607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B349E8E-37EA-45CC-A1DD-0987132EDD1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C7699BF-9A3E-4532-ACC2-B1680164E0B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31E19FD-77DC-4152-85DF-B73E651426F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16906AF-A874-413B-9436-8151D11C097C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2688043-94F6-447F-BD12-DAF7E086EB8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80CE9C0-FA05-4A7E-9740-9F81124DD0D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9A084B1-BE93-4534-B1F4-94159A2AAFE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B56E7AC-6996-452B-B40B-72094BDB4FD8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9A429DA-9A10-4604-99A1-AB5BD35904C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9C8D7A5-7DAB-49D2-98EF-D445FD15E5A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B2410DB-D6AA-49BD-9EA6-883C4DA0D52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1D95B9E-3F3F-4543-B6C6-CC7774899A2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8719FF-D730-41BE-9718-089B74C76672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7C0CE64-3123-48BC-BADF-551B59C28C8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935AB42-6395-4E78-943C-4B19AA6364C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CD8A70-8971-40D3-AF08-0399B3CB1E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5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00E3FFC-2AB9-4BE6-BD38-1B73E9E4E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7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2440B58-043A-4779-BD35-8B3F1ED88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5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CCAAAD0-CDD8-47A7-97C4-B279AA69A3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7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99FE309-DC25-4F4C-A775-FD5BC6CEA4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E09DDFE-CE1D-4BA7-9E51-575401AC1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42CC8D7-6317-4B56-BB2D-54ED52DC1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0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181EB5B-39F1-4E51-AEE2-AFCBF4AA7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6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E6910FE-8F17-48FC-9EC9-8894ADDA2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0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B481604-72F6-48C9-96AF-6F44EA17E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61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082BAC4-8ABE-4671-984F-AB89005F0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35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DE9663A6-C4AF-42DB-9EF1-6F9FB65C18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Semaphores: wait operation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wait(aSemaphore)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aSemaphore’s counter &gt; 0 then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decrement aSemaphore’s counter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put the caller in aSemaphore’s queue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attempt to transfer control to a ready task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-- if the task ready queue is empty,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-- deadlock occurs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Semaphores: Release Operation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release(aSemaphore)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if aSemaphore’s queue is empty then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increment aSemaphore’s counter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put the calling task in the task ready queue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transfer control to a task from aSemaphore’s queue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Producer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696200" cy="4572000"/>
          </a:xfrm>
        </p:spPr>
        <p:txBody>
          <a:bodyPr/>
          <a:lstStyle/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semaphore fullspots, emptyspots;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fullstops.count = 0;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emptyspots.count = BUFLEN;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task producer;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loop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-- produce VALUE –-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wait (emptyspots); {wait for space}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DEPOSIT(VALUE);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release(fullspots); {increase filled}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end loop;</a:t>
            </a:r>
          </a:p>
          <a:p>
            <a:pPr marL="0" indent="0" defTabSz="515938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end producer;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Consumer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task consumer;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loop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wait (fullspots);{wait till not empty}}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FETCH(VALUE);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release(emptyspots); {increase empty}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-- consume VALUE </a:t>
            </a:r>
            <a:r>
              <a:rPr lang="en-US" altLang="en-US" sz="2000"/>
              <a:t>–</a:t>
            </a:r>
            <a:r>
              <a:rPr lang="en-US" altLang="en-US" sz="2000">
                <a:latin typeface="Courier New" pitchFamily="49" charset="0"/>
              </a:rPr>
              <a:t>-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end loop;</a:t>
            </a:r>
          </a:p>
          <a:p>
            <a:pPr marL="0" indent="0" defTabSz="46355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end consumer;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Semaphores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Misuse of semaphores can cause failures in cooperation synchronization, e.g., the buffer will overflow if the wait of </a:t>
            </a:r>
            <a:r>
              <a:rPr lang="en-US" altLang="en-US">
                <a:latin typeface="Courier New" pitchFamily="49" charset="0"/>
              </a:rPr>
              <a:t>fullspots</a:t>
            </a:r>
            <a:r>
              <a:rPr lang="en-US" altLang="en-US"/>
              <a:t> is left out</a:t>
            </a:r>
          </a:p>
          <a:p>
            <a:pPr eaLnBrk="1" hangingPunct="1"/>
            <a:r>
              <a:rPr lang="en-US" altLang="en-US"/>
              <a:t>Misuse of semaphores can cause failures in competition synchronization, e.g., the program will deadlock if the release of </a:t>
            </a:r>
            <a:r>
              <a:rPr lang="en-US" altLang="en-US">
                <a:latin typeface="Courier New" pitchFamily="49" charset="0"/>
              </a:rPr>
              <a:t>access</a:t>
            </a:r>
            <a:r>
              <a:rPr lang="en-US" altLang="en-US"/>
              <a:t> is left 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Monitors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Ada, Java, C#</a:t>
            </a:r>
          </a:p>
          <a:p>
            <a:pPr eaLnBrk="1" hangingPunct="1"/>
            <a:r>
              <a:rPr lang="en-US" altLang="en-US"/>
              <a:t>The idea: encapsulate the shared data and its operations to restrict access</a:t>
            </a:r>
          </a:p>
          <a:p>
            <a:pPr eaLnBrk="1" hangingPunct="1"/>
            <a:r>
              <a:rPr lang="en-US" altLang="en-US"/>
              <a:t>A monitor is an abstract data type for shared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Competition Synchronization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data is resident in the monitor (rather than in the client units)</a:t>
            </a:r>
          </a:p>
          <a:p>
            <a:pPr eaLnBrk="1" hangingPunct="1"/>
            <a:r>
              <a:rPr lang="en-US" altLang="en-US"/>
              <a:t>All access resident in the monitor</a:t>
            </a:r>
          </a:p>
          <a:p>
            <a:pPr lvl="1" eaLnBrk="1" hangingPunct="1"/>
            <a:r>
              <a:rPr lang="en-US" altLang="en-US"/>
              <a:t>Monitor implementation guarantee synchronized access by allowing only one access at a time</a:t>
            </a:r>
          </a:p>
          <a:p>
            <a:pPr lvl="1" eaLnBrk="1" hangingPunct="1"/>
            <a:r>
              <a:rPr lang="en-US" altLang="en-US"/>
              <a:t>Calls to monitor procedures are implicitly queued if the monitor is busy at the time of the call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Cooperation Synchronization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Cooperation between processes is still a programming task</a:t>
            </a:r>
          </a:p>
          <a:p>
            <a:pPr lvl="1" eaLnBrk="1" hangingPunct="1"/>
            <a:r>
              <a:rPr lang="en-US" altLang="en-US"/>
              <a:t>Programmer must guarantee that a shared buffer does not experience underflow or overflow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4495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Monitors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better way to provide competition synchronization than are semaphores</a:t>
            </a:r>
          </a:p>
          <a:p>
            <a:pPr eaLnBrk="1" hangingPunct="1"/>
            <a:r>
              <a:rPr lang="en-US" altLang="en-US"/>
              <a:t>Semaphores can be used to implement monitors</a:t>
            </a:r>
          </a:p>
          <a:p>
            <a:pPr eaLnBrk="1" hangingPunct="1"/>
            <a:r>
              <a:rPr lang="en-US" altLang="en-US"/>
              <a:t>Monitors can be used to implement semaphores</a:t>
            </a:r>
          </a:p>
          <a:p>
            <a:pPr eaLnBrk="1" hangingPunct="1"/>
            <a:r>
              <a:rPr lang="en-US" altLang="en-US"/>
              <a:t>Support for cooperation synchronization is very similar as with semaphores, so it has the same problems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Message passing is a general model for concurrency</a:t>
            </a:r>
          </a:p>
          <a:p>
            <a:pPr lvl="1" eaLnBrk="1" hangingPunct="1"/>
            <a:r>
              <a:rPr lang="en-US" altLang="en-US"/>
              <a:t>It can model both semaphores and monitors</a:t>
            </a:r>
          </a:p>
          <a:p>
            <a:pPr lvl="1" eaLnBrk="1" hangingPunct="1"/>
            <a:r>
              <a:rPr lang="en-US" altLang="en-US"/>
              <a:t>It is not just for competition synchronization</a:t>
            </a:r>
          </a:p>
          <a:p>
            <a:pPr eaLnBrk="1" hangingPunct="1"/>
            <a:r>
              <a:rPr lang="en-US" altLang="en-US"/>
              <a:t>Central idea: task communication is like seeing a doctor--most of the time she waits for you or you wait for her, but when you are both ready, you get together, or </a:t>
            </a:r>
            <a:r>
              <a:rPr lang="en-US" altLang="en-US" i="1"/>
              <a:t>rendezvous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400"/>
              <a:t>Lecture 9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600"/>
              <a:t>CS4080</a:t>
            </a:r>
          </a:p>
          <a:p>
            <a:r>
              <a:rPr lang="en-US" altLang="en-US" sz="3600" dirty="0"/>
              <a:t>Concurrency (Chapter 13)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 Support for Concurrency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 Ada 83 Message-Passing Model</a:t>
            </a:r>
          </a:p>
          <a:p>
            <a:pPr lvl="1" eaLnBrk="1" hangingPunct="1"/>
            <a:r>
              <a:rPr lang="en-US" altLang="en-US"/>
              <a:t>Ada tasks have specification and body parts, like packages; the spec has the interface, which is the collection of entry points:</a:t>
            </a:r>
            <a:endParaRPr lang="en-US" altLang="en-US" sz="1800" b="1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	task Task_Example is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		 entry ENTRY_1 (Item : in Integer);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	end Task_Example;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Body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body</a:t>
            </a:r>
            <a:r>
              <a:rPr lang="en-US" altLang="en-US"/>
              <a:t> task describes the action that takes place when a rendezvous occurs</a:t>
            </a:r>
          </a:p>
          <a:p>
            <a:pPr eaLnBrk="1" hangingPunct="1"/>
            <a:r>
              <a:rPr lang="en-US" altLang="en-US"/>
              <a:t>A task that sends a message is suspended while waiting for the message to be accepted and during the rendezvous</a:t>
            </a:r>
          </a:p>
          <a:p>
            <a:pPr eaLnBrk="1" hangingPunct="1"/>
            <a:r>
              <a:rPr lang="en-US" altLang="en-US"/>
              <a:t>Entry points in the spec are described with </a:t>
            </a:r>
            <a:r>
              <a:rPr lang="en-US" altLang="en-US">
                <a:latin typeface="Courier New" pitchFamily="49" charset="0"/>
              </a:rPr>
              <a:t>accept</a:t>
            </a:r>
            <a:r>
              <a:rPr lang="en-US" altLang="en-US"/>
              <a:t> clauses in the body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accept entry_name (formal parameters) do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end entry_name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of a Task Body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</a:rPr>
              <a:t>task body Task_Example is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begin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loop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accept Entry_1 (Item: in Float) do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...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end Entry_1;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end loop;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end Task_Example;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Communications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2457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Threads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Java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method</a:t>
            </a:r>
          </a:p>
          <a:p>
            <a:pPr lvl="1" eaLnBrk="1" hangingPunct="1"/>
            <a:r>
              <a:rPr lang="en-US" altLang="en-US" sz="2000" dirty="0"/>
              <a:t>A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altLang="en-US" sz="2000" dirty="0"/>
              <a:t> method code can be in concurrent execution with other such methods</a:t>
            </a:r>
          </a:p>
          <a:p>
            <a:pPr lvl="1" eaLnBrk="1" hangingPunct="1"/>
            <a:r>
              <a:rPr lang="en-US" altLang="en-US" sz="2000" dirty="0"/>
              <a:t>The process in which the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altLang="en-US" sz="2000" dirty="0"/>
              <a:t> methods execute is called a </a:t>
            </a:r>
            <a:r>
              <a:rPr lang="en-US" altLang="en-US" sz="2000" i="1" dirty="0"/>
              <a:t>thread</a:t>
            </a:r>
          </a:p>
          <a:p>
            <a:pPr lvl="2" eaLnBrk="1" hangingPunct="1"/>
            <a:r>
              <a:rPr lang="en-US" altLang="en-US" sz="1700" dirty="0"/>
              <a:t>Syntactically </a:t>
            </a:r>
            <a:r>
              <a:rPr lang="en-US" altLang="en-US" sz="1700" dirty="0">
                <a:solidFill>
                  <a:srgbClr val="FF0000"/>
                </a:solidFill>
              </a:rPr>
              <a:t>thread</a:t>
            </a:r>
            <a:r>
              <a:rPr lang="en-US" altLang="en-US" sz="1700" dirty="0"/>
              <a:t> is the concurrent unit supported by Java</a:t>
            </a:r>
          </a:p>
          <a:p>
            <a:pPr lvl="2" eaLnBrk="1" hangingPunct="1"/>
            <a:r>
              <a:rPr lang="en-US" altLang="en-US" sz="1700" dirty="0"/>
              <a:t>To start a thread, a run method must be defined/inherited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extends Thread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public void run () {…}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myTh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myTh.start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Java’s Thread Evaluation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Java’s support for concurrency is relatively simple but effective</a:t>
            </a:r>
          </a:p>
          <a:p>
            <a:pPr eaLnBrk="1" hangingPunct="1"/>
            <a:r>
              <a:rPr lang="en-US" altLang="en-US"/>
              <a:t>Not as powerful as Ada’s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Monitor in Java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class ManageBuf {</a:t>
            </a:r>
          </a:p>
          <a:p>
            <a:pPr>
              <a:buFontTx/>
              <a:buNone/>
            </a:pPr>
            <a:r>
              <a:rPr lang="en-US" altLang="en-US" sz="2000"/>
              <a:t>	private int [100] buf;</a:t>
            </a:r>
          </a:p>
          <a:p>
            <a:pPr>
              <a:buFontTx/>
              <a:buNone/>
            </a:pPr>
            <a:r>
              <a:rPr lang="en-US" altLang="en-US" sz="2000"/>
              <a:t>	public synchronized void deposit(…) { …}</a:t>
            </a:r>
          </a:p>
          <a:p>
            <a:pPr>
              <a:buFontTx/>
              <a:buNone/>
            </a:pPr>
            <a:r>
              <a:rPr lang="en-US" altLang="en-US" sz="2000"/>
              <a:t>	public synchronized void fetch(…) {…}</a:t>
            </a:r>
          </a:p>
          <a:p>
            <a:pPr>
              <a:buFontTx/>
              <a:buNone/>
            </a:pPr>
            <a:r>
              <a:rPr lang="en-US" altLang="en-US" sz="2000"/>
              <a:t>	…</a:t>
            </a:r>
          </a:p>
          <a:p>
            <a:pPr>
              <a:buFontTx/>
              <a:buNone/>
            </a:pPr>
            <a:r>
              <a:rPr lang="en-US" altLang="en-US" sz="2000"/>
              <a:t>} </a:t>
            </a:r>
          </a:p>
          <a:p>
            <a:pPr>
              <a:buFontTx/>
              <a:buNone/>
            </a:pPr>
            <a:r>
              <a:rPr lang="en-US" altLang="en-US" sz="2000"/>
              <a:t>Synchronized keyword: prevents from interfering with each other, i.e. support competition synchronization.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Thus, a ManageBuf object could serve as a monitor object.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Cooperation synchronization is provided via wait/notify methods (see example in next slide)</a:t>
            </a:r>
          </a:p>
          <a:p>
            <a:pPr>
              <a:buFontTx/>
              <a:buNone/>
            </a:pPr>
            <a:r>
              <a:rPr lang="en-US" altLang="en-US" sz="2000"/>
              <a:t> 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Consumer-Producer Example in Java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class producer extends Threads { …}</a:t>
            </a:r>
          </a:p>
          <a:p>
            <a:pPr>
              <a:buFontTx/>
              <a:buNone/>
            </a:pPr>
            <a:r>
              <a:rPr lang="en-US" altLang="en-US" sz="2000"/>
              <a:t>class consumer extends Threads { …}</a:t>
            </a:r>
          </a:p>
          <a:p>
            <a:pPr>
              <a:buFontTx/>
              <a:buNone/>
            </a:pPr>
            <a:r>
              <a:rPr lang="en-US" altLang="en-US" sz="2000"/>
              <a:t>class Queue {</a:t>
            </a:r>
          </a:p>
          <a:p>
            <a:pPr>
              <a:buFontTx/>
              <a:buNone/>
            </a:pPr>
            <a:r>
              <a:rPr lang="en-US" altLang="en-US" sz="2000"/>
              <a:t>		…</a:t>
            </a:r>
          </a:p>
          <a:p>
            <a:pPr>
              <a:buFontTx/>
              <a:buNone/>
            </a:pPr>
            <a:r>
              <a:rPr lang="en-US" altLang="en-US" sz="2000"/>
              <a:t>		public synchronized void deposit (…) { …</a:t>
            </a:r>
          </a:p>
          <a:p>
            <a:pPr>
              <a:buFontTx/>
              <a:buNone/>
            </a:pPr>
            <a:r>
              <a:rPr lang="en-US" altLang="en-US" sz="2000"/>
              <a:t>			while (filled == queSize) wait();</a:t>
            </a:r>
          </a:p>
          <a:p>
            <a:pPr>
              <a:buFontTx/>
              <a:buNone/>
            </a:pPr>
            <a:r>
              <a:rPr lang="en-US" altLang="en-US" sz="2000"/>
              <a:t>			que[NextItem] = item; …;</a:t>
            </a:r>
          </a:p>
          <a:p>
            <a:pPr>
              <a:buFontTx/>
              <a:buNone/>
            </a:pPr>
            <a:r>
              <a:rPr lang="en-US" altLang="en-US" sz="2000"/>
              <a:t>			notifyall();</a:t>
            </a:r>
          </a:p>
          <a:p>
            <a:pPr>
              <a:buFontTx/>
              <a:buNone/>
            </a:pPr>
            <a:r>
              <a:rPr lang="en-US" altLang="en-US" sz="2000"/>
              <a:t>		}</a:t>
            </a:r>
          </a:p>
          <a:p>
            <a:pPr>
              <a:buFontTx/>
              <a:buNone/>
            </a:pPr>
            <a:r>
              <a:rPr lang="en-US" altLang="en-US" sz="2000"/>
              <a:t>		public synchronized void fetch() { …</a:t>
            </a:r>
          </a:p>
          <a:p>
            <a:pPr>
              <a:buFontTx/>
              <a:buNone/>
            </a:pPr>
            <a:r>
              <a:rPr lang="en-US" altLang="en-US" sz="2000"/>
              <a:t>			while (filled==0) wait();</a:t>
            </a:r>
          </a:p>
          <a:p>
            <a:pPr>
              <a:buFontTx/>
              <a:buNone/>
            </a:pPr>
            <a:r>
              <a:rPr lang="en-US" altLang="en-US" sz="2000"/>
              <a:t>			item=que[nextOut];  …;</a:t>
            </a:r>
          </a:p>
          <a:p>
            <a:pPr>
              <a:buFontTx/>
              <a:buNone/>
            </a:pPr>
            <a:r>
              <a:rPr lang="en-US" altLang="en-US" sz="2000"/>
              <a:t>			notifyall();</a:t>
            </a:r>
          </a:p>
          <a:p>
            <a:pPr>
              <a:buFontTx/>
              <a:buNone/>
            </a:pPr>
            <a:r>
              <a:rPr lang="en-US" altLang="en-US" sz="2000"/>
              <a:t>		}</a:t>
            </a:r>
          </a:p>
          <a:p>
            <a:pPr>
              <a:buFontTx/>
              <a:buNone/>
            </a:pPr>
            <a:r>
              <a:rPr lang="en-US" altLang="en-US" sz="2000"/>
              <a:t>}</a:t>
            </a:r>
          </a:p>
          <a:p>
            <a:pPr>
              <a:buFontTx/>
              <a:buNone/>
            </a:pPr>
            <a:r>
              <a:rPr lang="en-US" altLang="en-US" sz="2000"/>
              <a:t>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C# Threads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Loosely based on Java but there are significant differences</a:t>
            </a:r>
          </a:p>
          <a:p>
            <a:pPr eaLnBrk="1" hangingPunct="1"/>
            <a:r>
              <a:rPr lang="en-US" altLang="en-US" sz="2400"/>
              <a:t>Basic thread operations</a:t>
            </a:r>
          </a:p>
          <a:p>
            <a:pPr lvl="1" eaLnBrk="1" hangingPunct="1"/>
            <a:r>
              <a:rPr lang="en-US" altLang="en-US" sz="2000"/>
              <a:t>Any method can run in its own thread</a:t>
            </a:r>
          </a:p>
          <a:p>
            <a:pPr lvl="1" eaLnBrk="1" hangingPunct="1"/>
            <a:r>
              <a:rPr lang="en-US" altLang="en-US" sz="2000"/>
              <a:t>A thread is created by creating a </a:t>
            </a:r>
            <a:r>
              <a:rPr lang="en-US" altLang="en-US" sz="2000">
                <a:latin typeface="Courier New" pitchFamily="49" charset="0"/>
              </a:rPr>
              <a:t>Thread</a:t>
            </a:r>
            <a:r>
              <a:rPr lang="en-US" altLang="en-US" sz="2000"/>
              <a:t> object</a:t>
            </a:r>
          </a:p>
          <a:p>
            <a:pPr lvl="1" eaLnBrk="1" hangingPunct="1"/>
            <a:r>
              <a:rPr lang="en-US" altLang="en-US" sz="2000"/>
              <a:t>Creating a thread does not start its concurrent execution;  it must be requested through the </a:t>
            </a:r>
            <a:r>
              <a:rPr lang="en-US" altLang="en-US" sz="2000">
                <a:latin typeface="Courier New" pitchFamily="49" charset="0"/>
              </a:rPr>
              <a:t>Start</a:t>
            </a:r>
            <a:r>
              <a:rPr lang="en-US" altLang="en-US" sz="2000"/>
              <a:t> method</a:t>
            </a:r>
          </a:p>
          <a:p>
            <a:pPr lvl="1" eaLnBrk="1" hangingPunct="1"/>
            <a:r>
              <a:rPr lang="en-US" altLang="en-US" sz="2000"/>
              <a:t>A thread can be made to wait for another thread to finish with </a:t>
            </a:r>
            <a:r>
              <a:rPr lang="en-US" altLang="en-US" sz="2000">
                <a:latin typeface="Courier New" pitchFamily="49" charset="0"/>
              </a:rPr>
              <a:t>Join</a:t>
            </a:r>
          </a:p>
          <a:p>
            <a:pPr lvl="1" eaLnBrk="1" hangingPunct="1"/>
            <a:r>
              <a:rPr lang="en-US" altLang="en-US" sz="2000"/>
              <a:t>A thread can be suspended with </a:t>
            </a:r>
            <a:r>
              <a:rPr lang="en-US" altLang="en-US" sz="2000">
                <a:latin typeface="Courier New" pitchFamily="49" charset="0"/>
              </a:rPr>
              <a:t>Sleep</a:t>
            </a:r>
          </a:p>
          <a:p>
            <a:pPr lvl="1" eaLnBrk="1" hangingPunct="1"/>
            <a:r>
              <a:rPr lang="en-US" altLang="en-US" sz="2000"/>
              <a:t>A thread can be terminated with </a:t>
            </a:r>
            <a:r>
              <a:rPr lang="en-US" altLang="en-US" sz="2000">
                <a:latin typeface="Courier New" pitchFamily="49" charset="0"/>
              </a:rPr>
              <a:t>Abort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Synchronizing Threads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ways to synchronize C# threads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Interlocked</a:t>
            </a:r>
            <a:r>
              <a:rPr lang="en-US" altLang="en-US"/>
              <a:t> class</a:t>
            </a:r>
          </a:p>
          <a:p>
            <a:pPr lvl="2" eaLnBrk="1" hangingPunct="1"/>
            <a:r>
              <a:rPr lang="en-US" altLang="en-US"/>
              <a:t>Used when the only operations that need to be synchronized are incrementing or decrementing of an integer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lock</a:t>
            </a:r>
            <a:r>
              <a:rPr lang="en-US" altLang="en-US"/>
              <a:t> statement</a:t>
            </a:r>
          </a:p>
          <a:p>
            <a:pPr lvl="2" eaLnBrk="1" hangingPunct="1"/>
            <a:r>
              <a:rPr lang="en-US" altLang="en-US"/>
              <a:t>Used to mark a critical section of code in a thread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lock (expression) {… }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Monitor</a:t>
            </a:r>
            <a:r>
              <a:rPr lang="en-US" altLang="en-US"/>
              <a:t> class</a:t>
            </a:r>
          </a:p>
          <a:p>
            <a:pPr lvl="2" eaLnBrk="1" hangingPunct="1"/>
            <a:r>
              <a:rPr lang="en-US" altLang="en-US"/>
              <a:t>Provides four methods that can be used to provide more sophisticated synchronization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Subprogram-Level Concurrency</a:t>
            </a:r>
          </a:p>
          <a:p>
            <a:pPr eaLnBrk="1" hangingPunct="1"/>
            <a:r>
              <a:rPr lang="en-US" altLang="en-US"/>
              <a:t>Semaphores</a:t>
            </a:r>
          </a:p>
          <a:p>
            <a:pPr eaLnBrk="1" hangingPunct="1"/>
            <a:r>
              <a:rPr lang="en-US" altLang="en-US"/>
              <a:t>Monitors</a:t>
            </a:r>
          </a:p>
          <a:p>
            <a:pPr eaLnBrk="1" hangingPunct="1"/>
            <a:r>
              <a:rPr lang="en-US" altLang="en-US"/>
              <a:t>Message Passing</a:t>
            </a:r>
          </a:p>
          <a:p>
            <a:pPr eaLnBrk="1" hangingPunct="1"/>
            <a:r>
              <a:rPr lang="en-US" altLang="en-US"/>
              <a:t>Ada Support for Concurrency</a:t>
            </a:r>
          </a:p>
          <a:p>
            <a:pPr eaLnBrk="1" hangingPunct="1"/>
            <a:r>
              <a:rPr lang="en-US" altLang="en-US"/>
              <a:t>Java Threads</a:t>
            </a:r>
          </a:p>
          <a:p>
            <a:pPr eaLnBrk="1" hangingPunct="1"/>
            <a:r>
              <a:rPr lang="en-US" altLang="en-US"/>
              <a:t>C# Threads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C#’s Concurrency Evaluation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An advance over Java threads, e.g., any method can run its own thread</a:t>
            </a:r>
          </a:p>
          <a:p>
            <a:pPr eaLnBrk="1" hangingPunct="1"/>
            <a:r>
              <a:rPr lang="en-US" altLang="en-US"/>
              <a:t>Thread termination is cleaner than in Java</a:t>
            </a:r>
          </a:p>
          <a:p>
            <a:pPr eaLnBrk="1" hangingPunct="1"/>
            <a:r>
              <a:rPr lang="en-US" altLang="en-US"/>
              <a:t>Synchronization is more sophisticated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Concurrent execution can be at the instruction, statement, or subprogram level</a:t>
            </a:r>
          </a:p>
          <a:p>
            <a:pPr eaLnBrk="1" hangingPunct="1"/>
            <a:r>
              <a:rPr lang="en-US" altLang="en-US" sz="2400"/>
              <a:t>Physical concurrency: when multiple processors are used to execute concurrent units</a:t>
            </a:r>
          </a:p>
          <a:p>
            <a:pPr eaLnBrk="1" hangingPunct="1"/>
            <a:r>
              <a:rPr lang="en-US" altLang="en-US" sz="2400"/>
              <a:t>Logical concurrency: concurrent united are executed on a single processor</a:t>
            </a:r>
          </a:p>
          <a:p>
            <a:pPr eaLnBrk="1" hangingPunct="1"/>
            <a:r>
              <a:rPr lang="en-US" altLang="en-US" sz="2400"/>
              <a:t>Two primary facilities to support subprogram concurrency: competition synchronization and cooperation synchronization</a:t>
            </a:r>
          </a:p>
          <a:p>
            <a:pPr eaLnBrk="1" hangingPunct="1"/>
            <a:r>
              <a:rPr lang="en-US" altLang="en-US" sz="2400"/>
              <a:t>Mechanisms: semaphores, monitors, rendezvous, threads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 can occur at four levels:</a:t>
            </a:r>
          </a:p>
          <a:p>
            <a:pPr lvl="1" eaLnBrk="1" hangingPunct="1"/>
            <a:r>
              <a:rPr lang="en-US" altLang="en-US" dirty="0"/>
              <a:t>Machine instruction level</a:t>
            </a:r>
          </a:p>
          <a:p>
            <a:pPr lvl="1" eaLnBrk="1" hangingPunct="1"/>
            <a:r>
              <a:rPr lang="en-US" altLang="en-US" dirty="0"/>
              <a:t>High-level language statement level</a:t>
            </a:r>
          </a:p>
          <a:p>
            <a:pPr lvl="1" eaLnBrk="1" hangingPunct="1"/>
            <a:r>
              <a:rPr lang="en-US" altLang="en-US" dirty="0"/>
              <a:t>Unit level</a:t>
            </a:r>
          </a:p>
          <a:p>
            <a:pPr lvl="1" eaLnBrk="1" hangingPunct="1"/>
            <a:r>
              <a:rPr lang="en-US" altLang="en-US" dirty="0"/>
              <a:t>Program level</a:t>
            </a:r>
          </a:p>
          <a:p>
            <a:pPr eaLnBrk="1" hangingPunct="1"/>
            <a:r>
              <a:rPr lang="en-US" altLang="en-US" dirty="0"/>
              <a:t>Because there are no language issues in instruction- and program-level concurrency, they are not addressed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Categories of Concurrency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thread of control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in a program is the sequence of program points reached as control flows through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Categories of 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Physical concurrency</a:t>
            </a:r>
            <a:r>
              <a:rPr lang="en-US" altLang="en-US" dirty="0"/>
              <a:t> - Multiple independent processors ( multiple threads of control)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Logical concurrency</a:t>
            </a:r>
            <a:r>
              <a:rPr lang="en-US" altLang="en-US" dirty="0"/>
              <a:t> - The appearance of physical concurrency is presented by time-sharing one processor (software can be designed as if there were multiple threads of control)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Subprogram-Level Concurrency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task</a:t>
            </a:r>
            <a:r>
              <a:rPr lang="en-US" altLang="en-US" dirty="0">
                <a:solidFill>
                  <a:srgbClr val="FF0000"/>
                </a:solidFill>
              </a:rPr>
              <a:t> or </a:t>
            </a:r>
            <a:r>
              <a:rPr lang="en-US" altLang="en-US" i="1" dirty="0">
                <a:solidFill>
                  <a:srgbClr val="FF0000"/>
                </a:solidFill>
              </a:rPr>
              <a:t>process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 program unit that can be in concurrent execution with other program units</a:t>
            </a:r>
          </a:p>
          <a:p>
            <a:pPr eaLnBrk="1" hangingPunct="1"/>
            <a:r>
              <a:rPr lang="en-US" altLang="en-US" dirty="0"/>
              <a:t>Tasks differ from ordinary subprograms in that:</a:t>
            </a:r>
          </a:p>
          <a:p>
            <a:pPr lvl="1" eaLnBrk="1" hangingPunct="1"/>
            <a:r>
              <a:rPr lang="en-US" altLang="en-US" dirty="0"/>
              <a:t>A task may be implicitly started</a:t>
            </a:r>
          </a:p>
          <a:p>
            <a:pPr lvl="1" eaLnBrk="1" hangingPunct="1"/>
            <a:r>
              <a:rPr lang="en-US" altLang="en-US" dirty="0"/>
              <a:t>When a program unit starts the execution of a task, it is not necessarily suspended</a:t>
            </a:r>
          </a:p>
          <a:p>
            <a:pPr lvl="1" eaLnBrk="1" hangingPunct="1"/>
            <a:r>
              <a:rPr lang="en-US" altLang="en-US" dirty="0"/>
              <a:t>When a task’s execution is completed, control may not return to the caller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General Categories of Tasks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Heavyweight tasks</a:t>
            </a:r>
            <a:r>
              <a:rPr lang="en-US" altLang="en-US" dirty="0"/>
              <a:t> execute in their own address space </a:t>
            </a:r>
          </a:p>
          <a:p>
            <a:pPr eaLnBrk="1" hangingPunct="1"/>
            <a:r>
              <a:rPr lang="en-US" altLang="en-US" i="1" dirty="0"/>
              <a:t>Lightweight tasks</a:t>
            </a:r>
            <a:r>
              <a:rPr lang="en-US" altLang="en-US" dirty="0"/>
              <a:t> all run in the same address space – more efficient</a:t>
            </a:r>
          </a:p>
          <a:p>
            <a:pPr eaLnBrk="1" hangingPunct="1"/>
            <a:r>
              <a:rPr lang="en-US" altLang="en-US" dirty="0"/>
              <a:t>A task is </a:t>
            </a:r>
            <a:r>
              <a:rPr lang="en-US" altLang="en-US" i="1" dirty="0"/>
              <a:t>disjoint</a:t>
            </a:r>
            <a:r>
              <a:rPr lang="en-US" altLang="en-US" dirty="0"/>
              <a:t> if it does not communicate with or affect the execution of any other task in the program in any way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i="1" dirty="0">
                <a:solidFill>
                  <a:srgbClr val="FF0000"/>
                </a:solidFill>
                <a:latin typeface="Lucida Sans Unicode" pitchFamily="34" charset="0"/>
              </a:rPr>
              <a:t>Heavyweight tasks</a:t>
            </a:r>
            <a:r>
              <a:rPr lang="en-US" altLang="en-US" sz="2800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execute in their own address space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i="1" dirty="0">
                <a:solidFill>
                  <a:srgbClr val="FF0000"/>
                </a:solidFill>
                <a:latin typeface="Lucida Sans Unicode" pitchFamily="34" charset="0"/>
              </a:rPr>
              <a:t>Lightweight tasks</a:t>
            </a:r>
            <a:r>
              <a:rPr lang="en-US" altLang="en-US" sz="2800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all run in the same address space – more efficient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A task is </a:t>
            </a:r>
            <a:r>
              <a:rPr lang="en-US" altLang="en-US" sz="2800" i="1" dirty="0">
                <a:solidFill>
                  <a:srgbClr val="FF0000"/>
                </a:solidFill>
                <a:latin typeface="Lucida Sans Unicode" pitchFamily="34" charset="0"/>
              </a:rPr>
              <a:t>disjoint</a:t>
            </a: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 if it does not communicate with or affect the execution of any other task in the program in any way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synchronization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Cooperation</a:t>
            </a:r>
            <a:r>
              <a:rPr lang="en-US" altLang="en-US" sz="2400" dirty="0"/>
              <a:t>: Task A must wait for task B to complete some specific activity before task A can continue its execution</a:t>
            </a:r>
          </a:p>
          <a:p>
            <a:pPr lvl="1" eaLnBrk="1" hangingPunct="1"/>
            <a:r>
              <a:rPr lang="en-US" altLang="en-US" sz="2000" dirty="0"/>
              <a:t>e.g., the producer-consumer problem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Competition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/>
              <a:t>Two or more tasks must use some resource that cannot be simultaneously used</a:t>
            </a:r>
          </a:p>
          <a:p>
            <a:pPr lvl="1" eaLnBrk="1" hangingPunct="1"/>
            <a:r>
              <a:rPr lang="en-US" altLang="en-US" sz="2000" dirty="0"/>
              <a:t>e.g., a shared counter </a:t>
            </a:r>
          </a:p>
          <a:p>
            <a:pPr eaLnBrk="1" hangingPunct="1"/>
            <a:r>
              <a:rPr lang="en-US" altLang="en-US" sz="2400" dirty="0"/>
              <a:t>Methods of Providing Synchronization</a:t>
            </a:r>
          </a:p>
          <a:p>
            <a:pPr lvl="1" eaLnBrk="1" hangingPunct="1"/>
            <a:r>
              <a:rPr lang="en-US" altLang="en-US" sz="2000" dirty="0"/>
              <a:t>Semaphores</a:t>
            </a:r>
          </a:p>
          <a:p>
            <a:pPr lvl="1" eaLnBrk="1" hangingPunct="1"/>
            <a:r>
              <a:rPr lang="en-US" altLang="en-US" sz="2000" dirty="0"/>
              <a:t>Monitors</a:t>
            </a:r>
          </a:p>
          <a:p>
            <a:pPr lvl="1" eaLnBrk="1" hangingPunct="1"/>
            <a:r>
              <a:rPr lang="en-US" altLang="en-US" sz="2000" dirty="0"/>
              <a:t>Message Passing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Semaphores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Dijkstra - 1965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semaphore</a:t>
            </a:r>
            <a:r>
              <a:rPr lang="en-US" altLang="en-US" sz="2400"/>
              <a:t> is a data structure consisting of a counter and a queue for storing task descriptors</a:t>
            </a:r>
          </a:p>
          <a:p>
            <a:pPr eaLnBrk="1" hangingPunct="1"/>
            <a:r>
              <a:rPr lang="en-US" altLang="en-US" sz="2400"/>
              <a:t>Semaphores can be used to implement guards on the code that accesses shared data structures</a:t>
            </a:r>
          </a:p>
          <a:p>
            <a:pPr eaLnBrk="1" hangingPunct="1"/>
            <a:r>
              <a:rPr lang="en-US" altLang="en-US" sz="2400"/>
              <a:t>Semaphores have only two operations, </a:t>
            </a:r>
            <a:r>
              <a:rPr lang="en-US" altLang="en-US" sz="2400" i="1"/>
              <a:t>wait</a:t>
            </a:r>
            <a:r>
              <a:rPr lang="en-US" altLang="en-US" sz="2400"/>
              <a:t> and </a:t>
            </a:r>
            <a:r>
              <a:rPr lang="en-US" altLang="en-US" sz="2400" i="1"/>
              <a:t>release</a:t>
            </a:r>
            <a:r>
              <a:rPr lang="en-US" altLang="en-US" sz="2400"/>
              <a:t> (originally called </a:t>
            </a:r>
            <a:r>
              <a:rPr lang="en-US" altLang="en-US" sz="2400" i="1"/>
              <a:t>P</a:t>
            </a:r>
            <a:r>
              <a:rPr lang="en-US" altLang="en-US" sz="2400"/>
              <a:t> and </a:t>
            </a:r>
            <a:r>
              <a:rPr lang="en-US" altLang="en-US" sz="2400" i="1"/>
              <a:t>V</a:t>
            </a:r>
            <a:r>
              <a:rPr lang="en-US" altLang="en-US" sz="2400"/>
              <a:t> by Dijkstra)</a:t>
            </a:r>
          </a:p>
          <a:p>
            <a:pPr eaLnBrk="1" hangingPunct="1"/>
            <a:r>
              <a:rPr lang="en-US" altLang="en-US" sz="2400"/>
              <a:t>Semaphores can be used to provide both competition and cooperation synchronization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1681</TotalTime>
  <Words>1242</Words>
  <Application>Microsoft Office PowerPoint</Application>
  <PresentationFormat>On-screen Show (4:3)</PresentationFormat>
  <Paragraphs>243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Lucida Sans Unicode</vt:lpstr>
      <vt:lpstr>Times</vt:lpstr>
      <vt:lpstr>sebesta</vt:lpstr>
      <vt:lpstr> </vt:lpstr>
      <vt:lpstr>Lecture 9</vt:lpstr>
      <vt:lpstr>Outline</vt:lpstr>
      <vt:lpstr>Introduction</vt:lpstr>
      <vt:lpstr>Categories of Concurrency</vt:lpstr>
      <vt:lpstr>Subprogram-Level Concurrency</vt:lpstr>
      <vt:lpstr>Two General Categories of Tasks</vt:lpstr>
      <vt:lpstr>Task synchronization</vt:lpstr>
      <vt:lpstr>Semaphores </vt:lpstr>
      <vt:lpstr>Semaphores: wait operation</vt:lpstr>
      <vt:lpstr>Semaphores: Release Operation</vt:lpstr>
      <vt:lpstr>Producer Code</vt:lpstr>
      <vt:lpstr>Consumer Code</vt:lpstr>
      <vt:lpstr>Evaluation of Semaphores</vt:lpstr>
      <vt:lpstr>Monitors</vt:lpstr>
      <vt:lpstr>Competition Synchronization</vt:lpstr>
      <vt:lpstr>Cooperation Synchronization</vt:lpstr>
      <vt:lpstr>Evaluation of Monitors</vt:lpstr>
      <vt:lpstr>Message Passing</vt:lpstr>
      <vt:lpstr>Ada Support for Concurrency</vt:lpstr>
      <vt:lpstr>Task Body</vt:lpstr>
      <vt:lpstr>Example of a Task Body</vt:lpstr>
      <vt:lpstr>Task Communications</vt:lpstr>
      <vt:lpstr>Java Threads</vt:lpstr>
      <vt:lpstr>Java’s Thread Evaluation</vt:lpstr>
      <vt:lpstr>Monitor in Java</vt:lpstr>
      <vt:lpstr>Consumer-Producer Example in Java</vt:lpstr>
      <vt:lpstr>C# Threads</vt:lpstr>
      <vt:lpstr>Synchronizing Threads </vt:lpstr>
      <vt:lpstr>C#’s Concurrency Evaluation 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45</cp:revision>
  <dcterms:created xsi:type="dcterms:W3CDTF">2003-08-01T12:29:19Z</dcterms:created>
  <dcterms:modified xsi:type="dcterms:W3CDTF">2019-10-08T18:26:19Z</dcterms:modified>
</cp:coreProperties>
</file>