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400" r:id="rId2"/>
    <p:sldId id="591" r:id="rId3"/>
    <p:sldId id="592" r:id="rId4"/>
    <p:sldId id="593" r:id="rId5"/>
    <p:sldId id="594" r:id="rId6"/>
    <p:sldId id="595" r:id="rId7"/>
    <p:sldId id="623" r:id="rId8"/>
    <p:sldId id="616" r:id="rId9"/>
    <p:sldId id="620" r:id="rId10"/>
    <p:sldId id="600" r:id="rId11"/>
    <p:sldId id="621" r:id="rId12"/>
    <p:sldId id="619" r:id="rId13"/>
    <p:sldId id="598" r:id="rId14"/>
    <p:sldId id="601" r:id="rId15"/>
    <p:sldId id="602" r:id="rId16"/>
    <p:sldId id="603" r:id="rId17"/>
    <p:sldId id="604" r:id="rId18"/>
    <p:sldId id="615" r:id="rId19"/>
    <p:sldId id="622" r:id="rId20"/>
    <p:sldId id="606" r:id="rId21"/>
    <p:sldId id="607" r:id="rId22"/>
    <p:sldId id="608" r:id="rId23"/>
    <p:sldId id="609" r:id="rId24"/>
    <p:sldId id="610" r:id="rId25"/>
    <p:sldId id="588" r:id="rId26"/>
    <p:sldId id="5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86" d="100"/>
          <a:sy n="86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41758-A3EE-184C-9AD5-E8B9A218CCF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AB414-8138-6F4C-9E56-5ABFBC953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3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556C8-3D28-44FD-9081-6A8CFE9750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32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556C8-3D28-44FD-9081-6A8CFE9750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28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556C8-3D28-44FD-9081-6A8CFE9750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1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556C8-3D28-44FD-9081-6A8CFE9750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09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24ABF-0C12-4BF0-A018-2F45AB32A4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14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556C8-3D28-44FD-9081-6A8CFE9750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50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556C8-3D28-44FD-9081-6A8CFE9750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1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556C8-3D28-44FD-9081-6A8CFE9750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88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556C8-3D28-44FD-9081-6A8CFE9750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5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556C8-3D28-44FD-9081-6A8CFE9750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3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556C8-3D28-44FD-9081-6A8CFE9750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8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24ABF-0C12-4BF0-A018-2F45AB32A4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556C8-3D28-44FD-9081-6A8CFE9750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7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556C8-3D28-44FD-9081-6A8CFE9750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18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556C8-3D28-44FD-9081-6A8CFE9750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04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556C8-3D28-44FD-9081-6A8CFE9750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556C8-3D28-44FD-9081-6A8CFE9750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37BA-E240-C94D-8511-3DDD1D04EBA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47D207-B64E-424A-BA32-43CE06E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6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37BA-E240-C94D-8511-3DDD1D04EBA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47D207-B64E-424A-BA32-43CE06E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5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37BA-E240-C94D-8511-3DDD1D04EBA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47D207-B64E-424A-BA32-43CE06EB0FC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455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37BA-E240-C94D-8511-3DDD1D04EBA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47D207-B64E-424A-BA32-43CE06E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95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37BA-E240-C94D-8511-3DDD1D04EBA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47D207-B64E-424A-BA32-43CE06EB0FC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843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37BA-E240-C94D-8511-3DDD1D04EBA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47D207-B64E-424A-BA32-43CE06E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31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37BA-E240-C94D-8511-3DDD1D04EBA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D207-B64E-424A-BA32-43CE06E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88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37BA-E240-C94D-8511-3DDD1D04EBA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D207-B64E-424A-BA32-43CE06E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1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37BA-E240-C94D-8511-3DDD1D04EBA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D207-B64E-424A-BA32-43CE06E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0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37BA-E240-C94D-8511-3DDD1D04EBA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47D207-B64E-424A-BA32-43CE06E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3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37BA-E240-C94D-8511-3DDD1D04EBA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47D207-B64E-424A-BA32-43CE06E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5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37BA-E240-C94D-8511-3DDD1D04EBA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47D207-B64E-424A-BA32-43CE06E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2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37BA-E240-C94D-8511-3DDD1D04EBA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D207-B64E-424A-BA32-43CE06E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0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37BA-E240-C94D-8511-3DDD1D04EBA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D207-B64E-424A-BA32-43CE06E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9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37BA-E240-C94D-8511-3DDD1D04EBA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D207-B64E-424A-BA32-43CE06E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1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37BA-E240-C94D-8511-3DDD1D04EBA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47D207-B64E-424A-BA32-43CE06E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2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37BA-E240-C94D-8511-3DDD1D04EBA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47D207-B64E-424A-BA32-43CE06EB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0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mplate:Quantities_of_byt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gle_Flu_Tren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ataset/downloa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rcher-soft.com/en/blog/10-best-healthcare-data-sets-examples" TargetMode="External"/><Relationship Id="rId4" Type="http://schemas.openxmlformats.org/officeDocument/2006/relationships/hyperlink" Target="https://www.census.gov/programs-surveys/decennial-census/data/datasets.2010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sciencecentral.com/profiles/blogs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berkeley.edu/educa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2010census/dat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gif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75"/>
          <p:cNvSpPr txBox="1"/>
          <p:nvPr/>
        </p:nvSpPr>
        <p:spPr>
          <a:xfrm>
            <a:off x="2782888" y="3789363"/>
            <a:ext cx="65246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 eaLnBrk="1" hangingPunct="1">
              <a:spcBef>
                <a:spcPct val="50000"/>
              </a:spcBef>
            </a:pPr>
            <a:endParaRPr lang="zh-CN" altLang="en-US" sz="2400" b="1" dirty="0">
              <a:solidFill>
                <a:srgbClr val="008080"/>
              </a:solidFill>
              <a:latin typeface="宋体" panose="02010600030101010101" pitchFamily="2" charset="-122"/>
              <a:ea typeface="Arial Unicode MS" panose="020B0604020202020204" pitchFamily="34" charset="-122"/>
            </a:endParaRPr>
          </a:p>
        </p:txBody>
      </p:sp>
      <p:sp>
        <p:nvSpPr>
          <p:cNvPr id="5122" name="Rectangle 79"/>
          <p:cNvSpPr>
            <a:spLocks noGrp="1"/>
          </p:cNvSpPr>
          <p:nvPr>
            <p:ph type="subTitle" idx="1"/>
          </p:nvPr>
        </p:nvSpPr>
        <p:spPr>
          <a:xfrm>
            <a:off x="4847065" y="3801069"/>
            <a:ext cx="6002020" cy="1134110"/>
          </a:xfrm>
        </p:spPr>
        <p:txBody>
          <a:bodyPr wrap="square" lIns="91440" tIns="45720" rIns="91440" bIns="45720" anchor="t">
            <a:normAutofit fontScale="92500" lnSpcReduction="20000"/>
          </a:bodyPr>
          <a:lstStyle/>
          <a:p>
            <a:pPr>
              <a:buSzPct val="75000"/>
            </a:pPr>
            <a:r>
              <a:rPr lang="en-US" altLang="zh-CN" sz="3800" dirty="0">
                <a:solidFill>
                  <a:srgbClr val="105595"/>
                </a:solidFill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Lecture 1</a:t>
            </a:r>
          </a:p>
          <a:p>
            <a:pPr>
              <a:buSzPct val="75000"/>
            </a:pPr>
            <a:r>
              <a:rPr lang="en-US" sz="3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Big Data</a:t>
            </a:r>
            <a:endParaRPr lang="en-US" altLang="zh-CN" sz="3800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  <a:p>
            <a:pPr>
              <a:buSzPct val="75000"/>
            </a:pPr>
            <a:endParaRPr lang="zh-CN" altLang="en-US" sz="3800" dirty="0">
              <a:solidFill>
                <a:srgbClr val="105595"/>
              </a:solidFill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  <a:p>
            <a:pPr>
              <a:buSzPct val="75000"/>
            </a:pPr>
            <a:endParaRPr lang="zh-CN" altLang="en-US" kern="1200" dirty="0">
              <a:solidFill>
                <a:srgbClr val="105595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05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2178-F1C6-4BAC-98A8-7FB23FB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310261"/>
            <a:ext cx="9146232" cy="1325563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en-US" sz="3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Quantities of Bytes  </a:t>
            </a:r>
            <a:br>
              <a:rPr lang="en-US" altLang="en-US" sz="12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altLang="en-US" sz="2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 </a:t>
            </a:r>
            <a:r>
              <a:rPr lang="en-US" altLang="en-US" sz="2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https://en.wikipedia.org/wiki/Template:Quantities_of_bytes</a:t>
            </a:r>
            <a:r>
              <a:rPr lang="en-US" altLang="en-US" sz="2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8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844824"/>
            <a:ext cx="5616624" cy="407428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38A5A7-0EB8-45DD-ACA6-28139858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B75F-0701-4740-8524-970E4D4F9E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7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037D7-5860-9D43-8202-5A0E7856E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704850"/>
            <a:ext cx="107315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0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649" y="548372"/>
            <a:ext cx="10082336" cy="71009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 Data: Why all the Excitement?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0" y="1690688"/>
            <a:ext cx="460491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1690688"/>
            <a:ext cx="44560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Exciting new effective applications of data analytics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Google/Twitter Flu Trends: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Detecting outbreaks two weeks ahead of CDC data by summarizing flu-related keywords from online searches/posts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New models are estimating which cities are most at risk for spread of the Ebola virus.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Prediction model is built on various data sources, types and analysis.</a:t>
            </a:r>
          </a:p>
        </p:txBody>
      </p:sp>
    </p:spTree>
    <p:extLst>
      <p:ext uri="{BB962C8B-B14F-4D97-AF65-F5344CB8AC3E}">
        <p14:creationId xmlns:p14="http://schemas.microsoft.com/office/powerpoint/2010/main" val="401556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1B2C-15C5-4CA4-BF26-AA9B9D1B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365125"/>
            <a:ext cx="9794304" cy="47158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ED23C-3B49-4530-84D6-E653C39B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48" y="1196751"/>
            <a:ext cx="10742852" cy="502987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Twitter/Google flu trend (story behind)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During the flu season, doctors are required to report to CDC (the center for disease control) how many patients they saw had caught flu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Doctors usually report weekly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CDC summarizes the data and give public reports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information on reports usually 2 weeks old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people had flu symptom, they usually search on google how to treat certain flu symptoms or post their symptoms on twitter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Google/twitter collects online keywords and summarizes instantly (the area with high frequency of these keywords on flu symptom must have flu break there.)</a:t>
            </a:r>
          </a:p>
          <a:p>
            <a:pPr lvl="1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https://en.wikipedia.org/wiki/Google_Flu_Trends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DDF85-DEDD-4F1D-B5E3-EF875F6F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B75F-0701-4740-8524-970E4D4F9E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4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3161-24F0-4E9B-B503-6C82C5A0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259" y="593725"/>
            <a:ext cx="9866312" cy="9193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access some big data sets?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36C11-935F-47EF-A91C-8CA10FDB2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86" y="1850571"/>
            <a:ext cx="9055326" cy="406065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Yelp data set download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https://www.yelp.com/dataset/download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 Census data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https://www.census.gov/programs-surveys/decennial-census/data/datasets.2010.html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Healthcare data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http://www.archer-soft.com/en/blog/10-best-healthcare-data-sets-examples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Fitness data?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you find more??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EE784-1978-46B3-A2F7-B5079477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B75F-0701-4740-8524-970E4D4F9E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05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0D64-FC9A-497A-984C-1F7E94E7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316" y="571955"/>
            <a:ext cx="9722296" cy="81107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#3: group activity (group: 2-3)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DE5A-50C2-4609-919A-85360C73E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190" y="1666058"/>
            <a:ext cx="9984422" cy="452819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the Fitbit paper that you’ve read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kind of data the author used? (use your imagination)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Can you find a way to access such data?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yes, where did you get it?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not, find another big data set that could be accessed freely by public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approximate size of the data you found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Share with the class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data set you found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Where to access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approximate size of the data set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(optional) what can you do with the big data set?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EB90B-0581-4568-A9F1-BA60D3D7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B75F-0701-4740-8524-970E4D4F9E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37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593725"/>
            <a:ext cx="9434264" cy="69078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Characteristics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Huge Data Volume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billions of rows and billions of columns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Unable to efficiently analyze using traditional databases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44 X increase from 2010 to 2020 (1.2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zettabytes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35.2zb)</a:t>
            </a:r>
          </a:p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Complexity of Data Types and Structures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Greater variety of data structures to mine and analyze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Growth is Increasingly Unstructured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80-90% unstructured</a:t>
            </a:r>
          </a:p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5Vs of big data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(3Vs -&gt; 4Vs -&gt;5Vs)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Velocity, Volume, Value, Variety, and Veracity (reliability)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D72EB-10ED-4883-87DB-09F7AC19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B75F-0701-4740-8524-970E4D4F9E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9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1988840"/>
            <a:ext cx="4872266" cy="3743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563078"/>
            <a:ext cx="9362256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3 to 5 “V”s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619" y="2204864"/>
            <a:ext cx="3819525" cy="31908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489511" y="3946850"/>
            <a:ext cx="503853" cy="345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Image result for big data five v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564880"/>
            <a:ext cx="9722296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Volume and Velocity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504" y="1767994"/>
            <a:ext cx="7852465" cy="40482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3872" y="5805264"/>
            <a:ext cx="5400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8001" y="5903561"/>
            <a:ext cx="4832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64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A94D-507A-3446-A1FE-2C61A2B6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734" y="624110"/>
            <a:ext cx="8911687" cy="7132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recent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03742-F149-CB44-8513-93F880BD4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21971"/>
            <a:ext cx="10249534" cy="434640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Here are some key daily statistics highlighted in the infographic:  (April 15, 2019)</a:t>
            </a:r>
          </a:p>
          <a:p>
            <a:pPr lvl="1" fontAlgn="base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500 million tweets are sent</a:t>
            </a:r>
          </a:p>
          <a:p>
            <a:pPr lvl="1" fontAlgn="base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294 billion emails are sent</a:t>
            </a:r>
          </a:p>
          <a:p>
            <a:pPr lvl="1" fontAlgn="base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4 petabytes of data are created on Facebook</a:t>
            </a:r>
          </a:p>
          <a:p>
            <a:pPr lvl="1" fontAlgn="base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4 terabytes of data are created from each connected car</a:t>
            </a:r>
          </a:p>
          <a:p>
            <a:pPr lvl="1" fontAlgn="base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65 billion messages are sent on WhatsApp</a:t>
            </a:r>
          </a:p>
          <a:p>
            <a:pPr lvl="1" fontAlgn="base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5 billion searches are made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By 2025, it’s estimated that 463 exabytes of data will be created each day globally – that’s the equivalent of 212,765,957 DVDs per day!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www.visualcapitalist.com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wp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-content/uploads/2019/04/data-generated-each-day-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full.html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8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What is Big Data?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32FC9-A497-4C24-86C6-6954D06A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284B75F-0701-4740-8524-970E4D4F9ECD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n-lt"/>
              </a:rPr>
              <a:t>“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Big Data” is data whose scale, distribution, diversity, and/or timeliness require the use of new technical architecture and analytics to enable insights that unlock new source of business value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Source: McKinsey Global Institute, Big data: The next frontier for innovation, competition, and productivity. May 2011</a:t>
            </a:r>
          </a:p>
          <a:p>
            <a:pPr lvl="2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there any size threshold over which data becomes big data?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kind of new tools, new analysis methods,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required?</a:t>
            </a:r>
          </a:p>
        </p:txBody>
      </p:sp>
    </p:spTree>
    <p:extLst>
      <p:ext uri="{BB962C8B-B14F-4D97-AF65-F5344CB8AC3E}">
        <p14:creationId xmlns:p14="http://schemas.microsoft.com/office/powerpoint/2010/main" val="1706562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56707"/>
            <a:ext cx="7503446" cy="69499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Variety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2155371"/>
            <a:ext cx="8755729" cy="335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50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D893-E9A2-4AA7-BD9B-50B316B8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60" y="593725"/>
            <a:ext cx="9938320" cy="88074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F905-47F6-4DB2-B04E-0D3E55E8F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860" y="1594213"/>
            <a:ext cx="9652952" cy="44367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Worth of big data</a:t>
            </a: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 data = money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Companies are collecting huge consumer data to decide what kind of new products to promote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People are (illegally) selling big data (e.g. hotel guests information, consume spending habits, …) for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money!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Discussion: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Brainstorming and share/discuss cases that making big data valuable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34DD3-354F-49C8-909C-1471725A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B75F-0701-4740-8524-970E4D4F9E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60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F537-8E2E-4111-B71A-E3BED035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948" y="602297"/>
            <a:ext cx="9722296" cy="910817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F695-12A7-4D6A-A8DB-50670DF34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652" y="192786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Can you trust the data being collected and stored?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is cheap to get, but what about “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” data?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much “junk” data now flowing around the world?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44B2F-F207-41CB-B9D2-B0035C01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B75F-0701-4740-8524-970E4D4F9E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2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BD94-5C76-43BD-AF8B-5FCBB537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780" y="507155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71928F-29FD-4022-B6B7-14B7D8160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762001"/>
            <a:ext cx="7382905" cy="40296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4754F-7DA1-4376-BF17-1CFF2411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B75F-0701-4740-8524-970E4D4F9EC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882D1-8CD8-4472-AFC2-EEBC6DD4F3A0}"/>
              </a:ext>
            </a:extLst>
          </p:cNvPr>
          <p:cNvSpPr txBox="1"/>
          <p:nvPr/>
        </p:nvSpPr>
        <p:spPr>
          <a:xfrm>
            <a:off x="4158887" y="5037180"/>
            <a:ext cx="616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https://www.datasciencecentral.com/profiles/blogs/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0289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605219"/>
            <a:ext cx="8229600" cy="1095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Emerging big data opportunities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414" y="1693112"/>
            <a:ext cx="8229600" cy="5106987"/>
          </a:xfrm>
        </p:spPr>
        <p:txBody>
          <a:bodyPr>
            <a:normAutofit fontScale="62500" lnSpcReduction="20000"/>
          </a:bodyPr>
          <a:lstStyle/>
          <a:p>
            <a:r>
              <a:rPr lang="en-US" sz="4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 Databases</a:t>
            </a:r>
          </a:p>
          <a:p>
            <a:pPr lvl="1"/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Recommender systems (Netflix), Fraud Detection (Security and Privacy), …</a:t>
            </a:r>
            <a:endParaRPr lang="en-US" sz="3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Sensor Data </a:t>
            </a:r>
            <a:endParaRPr lang="en-US" sz="45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Smart Home, Real-time Monitoring, Internet of Things, …</a:t>
            </a:r>
            <a:endParaRPr lang="en-US" sz="3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Data, Social Media Data</a:t>
            </a:r>
          </a:p>
          <a:p>
            <a:pPr marL="857250" lvl="1" indent="-457200"/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Wikis content aggregator, Product Review and Consumer Satisfaction (Facebook, Twitter, LinkedIn)</a:t>
            </a:r>
            <a:endParaRPr lang="en-US" sz="3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transaction processing  </a:t>
            </a:r>
          </a:p>
          <a:p>
            <a:pPr lvl="1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Online shopping,  gaming, banking, …</a:t>
            </a:r>
          </a:p>
          <a:p>
            <a:r>
              <a:rPr lang="en-US" sz="4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Scientific research</a:t>
            </a:r>
          </a:p>
          <a:p>
            <a:pPr lvl="1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Biological analysis, Space exploration, …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72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EC81-2078-432E-B918-934B0282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#1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0CEE-9EAD-4AA5-A02D-6591D5A8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417638"/>
            <a:ext cx="9155360" cy="48307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Goal: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Exploring the world using big data set.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a source that contains public accessible big data, share the following information/thoughts with the class. (Note: this is the continuation of activity #3)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You cannot use the links in Lecture1-1 slides nor can you use the Kaggle.com site.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(1)	Site and data set (A brief description of the site and the data set, what’s data set about, a link to the site or dataset, …)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(2)	How the data is generated?  (e.g. by sensor, by people, …)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(3)	How data is stored? (e.g. in what format, what kind of database, …)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(4)	What can we do with this data? (i.e. probing reality, pattern discovery, predicting future events, ….)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(5)	How big data (using this dataset as an example) could help understanding people and the world?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 your answer on discussion board. One post per group.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Due Date: see class announcement.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F4BF4-80E2-4120-B913-1D9E64B3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B75F-0701-4740-8524-970E4D4F9E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26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37F9-B749-4EA5-B3A2-830996DF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410" y="675958"/>
            <a:ext cx="7715200" cy="7531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A45C-D1D6-4854-BEEB-2E4DBCAFD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057" y="1656079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Unlimited opportunities with big data …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growth of big data led to a new discipline</a:t>
            </a:r>
          </a:p>
          <a:p>
            <a:pPr lvl="1"/>
            <a:r>
              <a:rPr lang="en-US" sz="19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Many universities have introduced or are introducing data science majors or integrate data science education into computer science programs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Example: UC Berkeley Data Science Program</a:t>
            </a:r>
          </a:p>
          <a:p>
            <a:pPr lvl="2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https://data.berkeley.edu/education/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Cal Poly Pomona – We’re working towards this direction.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Next lecture: 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Characteristics of Big Data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We will take a inside, more in-depth look at big data!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End of Lecture 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36D1-5606-4809-B22D-9883D280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B75F-0701-4740-8524-970E4D4F9EC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5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7010401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 Data Examples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76402"/>
            <a:ext cx="6347714" cy="1371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2010 US Census data 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huge gold mine of information    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09C01-73D0-46FE-A161-C251334F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B75F-0701-4740-8524-970E4D4F9EC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1" y="3256098"/>
            <a:ext cx="2466975" cy="2238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3276600"/>
            <a:ext cx="2857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6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6347713" cy="22860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048" y="1152907"/>
            <a:ext cx="8377632" cy="517931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900 million users, 40+ billion photos,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6+ billion messages, 5­00 TB per day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E55C-1F51-4FE5-BE3A-CC2C566C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B75F-0701-4740-8524-970E4D4F9EC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02" y="2705099"/>
            <a:ext cx="6549878" cy="346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1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98" y="2931679"/>
            <a:ext cx="1935440" cy="6949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 Data Sources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418180" y="1129890"/>
            <a:ext cx="7096715" cy="5170584"/>
            <a:chOff x="2399214" y="1129890"/>
            <a:chExt cx="7096715" cy="5170584"/>
          </a:xfrm>
        </p:grpSpPr>
        <p:sp>
          <p:nvSpPr>
            <p:cNvPr id="4" name="Rectangle 3"/>
            <p:cNvSpPr/>
            <p:nvPr/>
          </p:nvSpPr>
          <p:spPr>
            <a:xfrm>
              <a:off x="2524265" y="1129890"/>
              <a:ext cx="3240658" cy="2502943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5124" y="1185007"/>
              <a:ext cx="3240658" cy="2502943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24265" y="3895000"/>
              <a:ext cx="3240658" cy="2390406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02502" y="3910068"/>
              <a:ext cx="3240658" cy="2390406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4265" y="1744925"/>
              <a:ext cx="1199598" cy="169113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 flipH="1">
              <a:off x="3824961" y="1625946"/>
              <a:ext cx="2942527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Every click of: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Ad impression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Billing event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Fast Forward, pause,…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Server request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Transaction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Network message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Fault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6268235" y="1165575"/>
              <a:ext cx="3227694" cy="532135"/>
            </a:xfrm>
            <a:prstGeom prst="rect">
              <a:avLst/>
            </a:prstGeom>
          </p:spPr>
          <p:txBody>
            <a:bodyPr vert="horz" lIns="82296" tIns="45720" rIns="82296" bIns="4572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lang="en-US" sz="3600" b="0" kern="1200" spc="0" baseline="0" dirty="0">
                  <a:gradFill>
                    <a:gsLst>
                      <a:gs pos="0">
                        <a:schemeClr val="tx1"/>
                      </a:gs>
                      <a:gs pos="44000">
                        <a:srgbClr val="01BBBB"/>
                      </a:gs>
                      <a:gs pos="100000">
                        <a:schemeClr val="accent4"/>
                      </a:gs>
                    </a:gsLst>
                    <a:lin ang="4800000" scaled="0"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>
                  <a:solidFill>
                    <a:srgbClr val="FFFF00"/>
                  </a:solidFill>
                </a:rPr>
                <a:t>User Generated</a:t>
              </a:r>
            </a:p>
          </p:txBody>
        </p:sp>
        <p:pic>
          <p:nvPicPr>
            <p:cNvPr id="11" name="Picture 10" descr="like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54119" y="1950507"/>
              <a:ext cx="645730" cy="39237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07453" y="1933359"/>
              <a:ext cx="508000" cy="505473"/>
            </a:xfrm>
            <a:prstGeom prst="rect">
              <a:avLst/>
            </a:prstGeom>
          </p:spPr>
        </p:pic>
        <p:pic>
          <p:nvPicPr>
            <p:cNvPr id="13" name="Picture 12" descr="twee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66809" y="2001875"/>
              <a:ext cx="368300" cy="2921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95244" y="1887723"/>
              <a:ext cx="508000" cy="5080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062808" y="2349130"/>
              <a:ext cx="4218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…..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966538" y="2436478"/>
              <a:ext cx="515335" cy="1288288"/>
            </a:xfrm>
            <a:prstGeom prst="rect">
              <a:avLst/>
            </a:prstGeom>
          </p:spPr>
        </p:pic>
        <p:pic>
          <p:nvPicPr>
            <p:cNvPr id="17" name="Picture 16" descr="5203824-busy-teenage-girl-text-messaging.jp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07289" y="2369887"/>
              <a:ext cx="812800" cy="1219200"/>
            </a:xfrm>
            <a:prstGeom prst="rect">
              <a:avLst/>
            </a:prstGeom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2399214" y="3834174"/>
              <a:ext cx="3240659" cy="477569"/>
            </a:xfrm>
            <a:prstGeom prst="rect">
              <a:avLst/>
            </a:prstGeom>
          </p:spPr>
          <p:txBody>
            <a:bodyPr vert="horz" lIns="82296" tIns="45720" rIns="82296" bIns="4572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lang="en-US" sz="3600" b="0" kern="1200" spc="0" baseline="0" dirty="0">
                  <a:gradFill>
                    <a:gsLst>
                      <a:gs pos="0">
                        <a:schemeClr val="tx1"/>
                      </a:gs>
                      <a:gs pos="44000">
                        <a:srgbClr val="01BBBB"/>
                      </a:gs>
                      <a:gs pos="100000">
                        <a:schemeClr val="accent4"/>
                      </a:gs>
                    </a:gsLst>
                    <a:lin ang="4800000" scaled="0"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>
                  <a:solidFill>
                    <a:srgbClr val="FFFF00"/>
                  </a:solidFill>
                </a:rPr>
                <a:t>Internet of Things / </a:t>
              </a:r>
              <a:r>
                <a:rPr lang="en-US" sz="2000" b="1" dirty="0" err="1">
                  <a:solidFill>
                    <a:srgbClr val="FFFF00"/>
                  </a:solidFill>
                </a:rPr>
                <a:t>M2M</a:t>
              </a:r>
              <a:endParaRPr lang="en-US" sz="2000" b="1" dirty="0">
                <a:solidFill>
                  <a:srgbClr val="FFFF00"/>
                </a:solidFill>
              </a:endParaRPr>
            </a:p>
          </p:txBody>
        </p:sp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064" y="4343816"/>
              <a:ext cx="1991807" cy="1846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itle 1"/>
            <p:cNvSpPr txBox="1">
              <a:spLocks/>
            </p:cNvSpPr>
            <p:nvPr/>
          </p:nvSpPr>
          <p:spPr>
            <a:xfrm>
              <a:off x="6250757" y="4050713"/>
              <a:ext cx="3232103" cy="401220"/>
            </a:xfrm>
            <a:prstGeom prst="rect">
              <a:avLst/>
            </a:prstGeom>
          </p:spPr>
          <p:txBody>
            <a:bodyPr vert="horz" lIns="82296" tIns="45720" rIns="82296" bIns="4572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lang="en-US" sz="3600" b="0" kern="1200" spc="0" baseline="0" dirty="0">
                  <a:gradFill>
                    <a:gsLst>
                      <a:gs pos="0">
                        <a:schemeClr val="tx1"/>
                      </a:gs>
                      <a:gs pos="44000">
                        <a:srgbClr val="01BBBB"/>
                      </a:gs>
                      <a:gs pos="100000">
                        <a:schemeClr val="accent4"/>
                      </a:gs>
                    </a:gsLst>
                    <a:lin ang="4800000" scaled="0"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>
                  <a:solidFill>
                    <a:srgbClr val="FFFF00"/>
                  </a:solidFill>
                </a:rPr>
                <a:t>Health/Scientific Computing</a:t>
              </a:r>
            </a:p>
          </p:txBody>
        </p:sp>
        <p:pic>
          <p:nvPicPr>
            <p:cNvPr id="21" name="Picture 20" descr="costofsequencing.gif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29985" y="4392623"/>
              <a:ext cx="2154605" cy="1875373"/>
            </a:xfrm>
            <a:prstGeom prst="rect">
              <a:avLst/>
            </a:prstGeom>
          </p:spPr>
        </p:pic>
        <p:sp>
          <p:nvSpPr>
            <p:cNvPr id="22" name="Title 1"/>
            <p:cNvSpPr txBox="1">
              <a:spLocks/>
            </p:cNvSpPr>
            <p:nvPr/>
          </p:nvSpPr>
          <p:spPr>
            <a:xfrm>
              <a:off x="2399214" y="1215623"/>
              <a:ext cx="3326116" cy="464900"/>
            </a:xfrm>
            <a:prstGeom prst="rect">
              <a:avLst/>
            </a:prstGeom>
          </p:spPr>
          <p:txBody>
            <a:bodyPr vert="horz" lIns="82296" tIns="45720" rIns="82296" bIns="4572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lang="en-US" sz="3600" b="0" kern="1200" spc="0" baseline="0" dirty="0">
                  <a:gradFill>
                    <a:gsLst>
                      <a:gs pos="0">
                        <a:schemeClr val="tx1"/>
                      </a:gs>
                      <a:gs pos="44000">
                        <a:srgbClr val="01BBBB"/>
                      </a:gs>
                      <a:gs pos="100000">
                        <a:schemeClr val="accent4"/>
                      </a:gs>
                    </a:gsLst>
                    <a:lin ang="4800000" scaled="0"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>
                  <a:solidFill>
                    <a:srgbClr val="FFFF00"/>
                  </a:solidFill>
                </a:rPr>
                <a:t>It’s All Happening On-line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5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4CC6-69FA-4F00-AD8A-111255F8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967" y="787782"/>
            <a:ext cx="10515600" cy="67047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Activity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6B8FE-730C-4C64-9A91-7E7BF76D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Which of the following is/are considered as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 data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5MB image file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the data collected by  Mars Exploration spacecrafts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pdf file containing a book of 500+ pages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200+ GB payroll data stored in a SQL database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26D81-57D7-4CA5-AB86-95B09B32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B75F-0701-4740-8524-970E4D4F9E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0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40DA-1F19-4E93-B11D-3DDE0D8F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“Working” Definitions of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C07C-9CC5-426F-8211-5D12B8DB3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set that is too large for you to process efficiently in the memory of a single machine, and therefore must be distributed across a cluster. (Mark Lewis, Trinity University)</a:t>
            </a:r>
          </a:p>
          <a:p>
            <a:endParaRPr lang="en-US" dirty="0"/>
          </a:p>
          <a:p>
            <a:r>
              <a:rPr lang="en-US" dirty="0"/>
              <a:t>Data sets that are too large or complex to be dealt with by traditional data-processing application software. (Wikipedia)</a:t>
            </a:r>
          </a:p>
          <a:p>
            <a:endParaRPr lang="en-US" dirty="0"/>
          </a:p>
          <a:p>
            <a:r>
              <a:rPr lang="en-US" dirty="0"/>
              <a:t>Your definition?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5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984" y="764704"/>
            <a:ext cx="7931224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makes data, “big data”?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2060848"/>
            <a:ext cx="8949690" cy="441615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Organization are driving business benefit from analyzing ever larger and more complex data sets that increasingly require real-time or near-real time capabilities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Google collects 270PB data in a month (2007), 20PB a day (2008)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5AF88-FE96-4412-B327-CF8E3C3E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B75F-0701-4740-8524-970E4D4F9E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2" y="653547"/>
            <a:ext cx="9329057" cy="816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184" y="1943100"/>
            <a:ext cx="10032428" cy="39681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Notes: 	(1) all units used in this class refer to base-2 notation, i.e. PB here refers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PiB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(2) may work with a study partner or in a small group of 2-4.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1. How large is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1PB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1 PB (petabyte) = ? TB  = ?? GB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2. For a hard drive of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TB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(i.e. 5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how many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exactly it has?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3. For a cable with speed of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128Mbps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we’d download a video of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6GiB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ignoring any other overhead, how many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needed?  How long it takes to download a video of 6TiB? 6PiB?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4. Which units are larger than PB/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PiB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738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{AF21AEC4-7119-0B45-82C4-35FF5D461BB1}tf10001069</Template>
  <TotalTime>59</TotalTime>
  <Words>1227</Words>
  <Application>Microsoft Office PowerPoint</Application>
  <PresentationFormat>Widescreen</PresentationFormat>
  <Paragraphs>219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微软雅黑</vt:lpstr>
      <vt:lpstr>宋体</vt:lpstr>
      <vt:lpstr>Arial</vt:lpstr>
      <vt:lpstr>Calibri</vt:lpstr>
      <vt:lpstr>Century Gothic</vt:lpstr>
      <vt:lpstr>Wingdings 3</vt:lpstr>
      <vt:lpstr>Wisp</vt:lpstr>
      <vt:lpstr>PowerPoint Presentation</vt:lpstr>
      <vt:lpstr>What is Big Data?</vt:lpstr>
      <vt:lpstr>Big Data Examples  </vt:lpstr>
      <vt:lpstr>  </vt:lpstr>
      <vt:lpstr>Big Data Sources</vt:lpstr>
      <vt:lpstr>Activity #1</vt:lpstr>
      <vt:lpstr>“Working” Definitions of Big Data</vt:lpstr>
      <vt:lpstr>What makes data, “big data”?</vt:lpstr>
      <vt:lpstr>Activity #2</vt:lpstr>
      <vt:lpstr>Quantities of Bytes   Source:  https://en.wikipedia.org/wiki/Template:Quantities_of_bytes </vt:lpstr>
      <vt:lpstr>PowerPoint Presentation</vt:lpstr>
      <vt:lpstr>Big Data: Why all the Excitement?</vt:lpstr>
      <vt:lpstr> </vt:lpstr>
      <vt:lpstr>How to access some big data sets?</vt:lpstr>
      <vt:lpstr>Activity #3: group activity (group: 2-3)</vt:lpstr>
      <vt:lpstr>Key Characteristics of Big Data</vt:lpstr>
      <vt:lpstr>The 3 to 5 “V”s</vt:lpstr>
      <vt:lpstr>Volume and Velocity</vt:lpstr>
      <vt:lpstr>Some recent data</vt:lpstr>
      <vt:lpstr>Variety </vt:lpstr>
      <vt:lpstr>Value</vt:lpstr>
      <vt:lpstr>Veracity</vt:lpstr>
      <vt:lpstr> </vt:lpstr>
      <vt:lpstr> Emerging big data opportunities </vt:lpstr>
      <vt:lpstr>Assignment #1  </vt:lpstr>
      <vt:lpstr>Summary and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Yang</dc:creator>
  <cp:lastModifiedBy>Lan Yang</cp:lastModifiedBy>
  <cp:revision>10</cp:revision>
  <dcterms:created xsi:type="dcterms:W3CDTF">2019-06-18T16:06:21Z</dcterms:created>
  <dcterms:modified xsi:type="dcterms:W3CDTF">2019-08-27T18:55:26Z</dcterms:modified>
</cp:coreProperties>
</file>